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5" r:id="rId6"/>
    <p:sldId id="262" r:id="rId7"/>
    <p:sldId id="266" r:id="rId8"/>
    <p:sldId id="267" r:id="rId9"/>
    <p:sldId id="268" r:id="rId10"/>
    <p:sldId id="269" r:id="rId11"/>
    <p:sldId id="259" r:id="rId12"/>
    <p:sldId id="270" r:id="rId13"/>
    <p:sldId id="271" r:id="rId14"/>
    <p:sldId id="272" r:id="rId15"/>
    <p:sldId id="26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C742E-42FF-4AEF-9E07-309C312B5F2F}" v="5275" dt="2020-11-21T00:24:09.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7" d="100"/>
          <a:sy n="97" d="100"/>
        </p:scale>
        <p:origin x="1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91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576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2879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8424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54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710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38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460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8/5/2022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807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8/5/2022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68001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089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8/5/2022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3351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248" y="941832"/>
            <a:ext cx="10506456" cy="1901952"/>
          </a:xfrm>
        </p:spPr>
        <p:txBody>
          <a:bodyPr vert="horz" lIns="91440" tIns="45720" rIns="91440" bIns="45720" rtlCol="0" anchor="ctr">
            <a:normAutofit/>
          </a:bodyPr>
          <a:lstStyle/>
          <a:p>
            <a:pPr algn="l"/>
            <a:r>
              <a:rPr lang="en-US" sz="5400" kern="1200" dirty="0">
                <a:solidFill>
                  <a:schemeClr val="tx1"/>
                </a:solidFill>
                <a:latin typeface="+mj-lt"/>
                <a:ea typeface="+mj-ea"/>
                <a:cs typeface="+mj-cs"/>
              </a:rPr>
              <a:t>Impact of Immigrant Ancestry on Individual and Family Income</a:t>
            </a:r>
          </a:p>
          <a:p>
            <a:pPr algn="l"/>
            <a:endParaRPr lang="en-US" sz="4800" kern="1200" dirty="0">
              <a:latin typeface="+mj-lt"/>
              <a:ea typeface="+mj-ea"/>
              <a:cs typeface="+mj-cs"/>
            </a:endParaRPr>
          </a:p>
        </p:txBody>
      </p:sp>
      <p:sp>
        <p:nvSpPr>
          <p:cNvPr id="3" name="Subtitle 2"/>
          <p:cNvSpPr>
            <a:spLocks noGrp="1"/>
          </p:cNvSpPr>
          <p:nvPr>
            <p:ph type="subTitle" idx="1"/>
          </p:nvPr>
        </p:nvSpPr>
        <p:spPr>
          <a:xfrm>
            <a:off x="1147864" y="3871608"/>
            <a:ext cx="10202888" cy="2300591"/>
          </a:xfrm>
        </p:spPr>
        <p:txBody>
          <a:bodyPr vert="horz" lIns="91440" tIns="45720" rIns="91440" bIns="45720" rtlCol="0">
            <a:normAutofit/>
          </a:bodyPr>
          <a:lstStyle/>
          <a:p>
            <a:pPr algn="l"/>
            <a:r>
              <a:rPr lang="en-US" sz="2800" dirty="0"/>
              <a:t>Scott Breitbach</a:t>
            </a:r>
          </a:p>
          <a:p>
            <a:pPr algn="l"/>
            <a:r>
              <a:rPr lang="en-US" sz="2000" dirty="0"/>
              <a:t>Data Exploration and Analysis</a:t>
            </a:r>
          </a:p>
          <a:p>
            <a:pPr algn="l"/>
            <a:r>
              <a:rPr lang="en-US" sz="2000" dirty="0"/>
              <a:t>17-November-2020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457200" y="594359"/>
            <a:ext cx="3200400" cy="1093562"/>
          </a:xfrm>
        </p:spPr>
        <p:txBody>
          <a:bodyPr/>
          <a:lstStyle/>
          <a:p>
            <a:r>
              <a:rPr lang="en-US" dirty="0">
                <a:cs typeface="Calibri Light"/>
              </a:rPr>
              <a:t>PMF (cont.)</a:t>
            </a:r>
            <a:endParaRPr lang="en-US" dirty="0"/>
          </a:p>
        </p:txBody>
      </p:sp>
      <p:pic>
        <p:nvPicPr>
          <p:cNvPr id="5" name="Picture 5" descr="A picture containing chart&#10;&#10;Description automatically generated">
            <a:extLst>
              <a:ext uri="{FF2B5EF4-FFF2-40B4-BE49-F238E27FC236}">
                <a16:creationId xmlns:a16="http://schemas.microsoft.com/office/drawing/2014/main" id="{A3FF1F72-87B1-412C-AF39-9C34BF083CA7}"/>
              </a:ext>
            </a:extLst>
          </p:cNvPr>
          <p:cNvPicPr>
            <a:picLocks noGrp="1" noChangeAspect="1"/>
          </p:cNvPicPr>
          <p:nvPr>
            <p:ph idx="1"/>
          </p:nvPr>
        </p:nvPicPr>
        <p:blipFill>
          <a:blip r:embed="rId2"/>
          <a:stretch>
            <a:fillRect/>
          </a:stretch>
        </p:blipFill>
        <p:spPr>
          <a:xfrm>
            <a:off x="4800600" y="1687921"/>
            <a:ext cx="6492875" cy="3345634"/>
          </a:xfrm>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457200" y="1687921"/>
            <a:ext cx="3200400" cy="4617283"/>
          </a:xfrm>
        </p:spPr>
        <p:txBody>
          <a:bodyPr vert="horz" lIns="91440" tIns="45720" rIns="91440" bIns="45720" rtlCol="0" anchor="t">
            <a:normAutofit/>
          </a:bodyPr>
          <a:lstStyle/>
          <a:p>
            <a:r>
              <a:rPr lang="en-US" sz="1600" dirty="0">
                <a:cs typeface="Calibri"/>
              </a:rPr>
              <a:t>I thought that occupational prestige would correspond pretty well with income, and to the extent that those with all US-born grandparents it is lower, this is true.</a:t>
            </a:r>
          </a:p>
          <a:p>
            <a:r>
              <a:rPr lang="en-US" sz="1600" dirty="0">
                <a:cs typeface="Calibri"/>
              </a:rPr>
              <a:t>However, in this case we don't see as much difference between even and odd numbers of non-US born grandparents. Instead, it would appear that there is a larger effect with just 1, 2, or 3, but almost no effect when all 4 grandparents are not from the US.</a:t>
            </a:r>
          </a:p>
          <a:p>
            <a:r>
              <a:rPr lang="en-US" sz="1600" dirty="0">
                <a:cs typeface="Calibri"/>
              </a:rPr>
              <a:t>This could be an interesting path to follow for further study.</a:t>
            </a:r>
          </a:p>
        </p:txBody>
      </p:sp>
    </p:spTree>
    <p:extLst>
      <p:ext uri="{BB962C8B-B14F-4D97-AF65-F5344CB8AC3E}">
        <p14:creationId xmlns:p14="http://schemas.microsoft.com/office/powerpoint/2010/main" val="175865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342362" y="508496"/>
            <a:ext cx="3667039" cy="1676603"/>
          </a:xfrm>
        </p:spPr>
        <p:txBody>
          <a:bodyPr vert="horz" lIns="91440" tIns="45720" rIns="91440" bIns="45720" rtlCol="0" anchor="ctr">
            <a:normAutofit/>
          </a:bodyPr>
          <a:lstStyle/>
          <a:p>
            <a:r>
              <a:rPr lang="en-US" sz="4000" dirty="0"/>
              <a:t>CDF</a:t>
            </a:r>
          </a:p>
        </p:txBody>
      </p:sp>
      <p:pic>
        <p:nvPicPr>
          <p:cNvPr id="11" name="Picture 11" descr="Chart&#10;&#10;Description automatically generated">
            <a:extLst>
              <a:ext uri="{FF2B5EF4-FFF2-40B4-BE49-F238E27FC236}">
                <a16:creationId xmlns:a16="http://schemas.microsoft.com/office/drawing/2014/main" id="{E7F34AF4-D291-4BA1-9F9F-CC83F0F30D84}"/>
              </a:ext>
            </a:extLst>
          </p:cNvPr>
          <p:cNvPicPr>
            <a:picLocks noGrp="1" noChangeAspect="1"/>
          </p:cNvPicPr>
          <p:nvPr>
            <p:ph idx="1"/>
          </p:nvPr>
        </p:nvPicPr>
        <p:blipFill rotWithShape="1">
          <a:blip r:embed="rId2"/>
          <a:srcRect l="14291" r="7170" b="-1"/>
          <a:stretch/>
        </p:blipFill>
        <p:spPr>
          <a:xfrm>
            <a:off x="4965689" y="722376"/>
            <a:ext cx="6263640" cy="5413248"/>
          </a:xfrm>
          <a:prstGeom prst="rect">
            <a:avLst/>
          </a:prstGeom>
          <a:effectLst/>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42365" y="1759789"/>
            <a:ext cx="3667036" cy="4375835"/>
          </a:xfrm>
        </p:spPr>
        <p:txBody>
          <a:bodyPr vert="horz" lIns="91440" tIns="45720" rIns="91440" bIns="45720" rtlCol="0">
            <a:normAutofit/>
          </a:bodyPr>
          <a:lstStyle/>
          <a:p>
            <a:pPr indent="-228600">
              <a:buFont typeface="Arial" panose="020B0604020202020204" pitchFamily="34" charset="0"/>
              <a:buChar char="•"/>
            </a:pPr>
            <a:r>
              <a:rPr lang="en-US" sz="1700" dirty="0"/>
              <a:t>We can see the standard 40-hour work week indicated by the sharp incline at the 40-hour mark.</a:t>
            </a:r>
          </a:p>
          <a:p>
            <a:pPr indent="-228600">
              <a:buFont typeface="Arial" panose="020B0604020202020204" pitchFamily="34" charset="0"/>
              <a:buChar char="•"/>
            </a:pPr>
            <a:r>
              <a:rPr lang="en-US" sz="1700" dirty="0"/>
              <a:t>This CDF compares hours worked by individuals with all US native grandparents, compared to those with 1 or more grandparents not from the US.</a:t>
            </a:r>
          </a:p>
          <a:p>
            <a:pPr indent="-228600">
              <a:buFont typeface="Arial" panose="020B0604020202020204" pitchFamily="34" charset="0"/>
              <a:buChar char="•"/>
            </a:pPr>
            <a:r>
              <a:rPr lang="en-US" sz="1700" dirty="0"/>
              <a:t>Interestingly, it would appear that those with any immigrant grandparents are slightly more likely to work fewer than 40-hours in a work week, while there doesn't seem to be much difference above the 40-hour mark.</a:t>
            </a:r>
          </a:p>
        </p:txBody>
      </p:sp>
    </p:spTree>
    <p:extLst>
      <p:ext uri="{BB962C8B-B14F-4D97-AF65-F5344CB8AC3E}">
        <p14:creationId xmlns:p14="http://schemas.microsoft.com/office/powerpoint/2010/main" val="333258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356616" y="465364"/>
            <a:ext cx="5102351" cy="1676603"/>
          </a:xfrm>
        </p:spPr>
        <p:txBody>
          <a:bodyPr vert="horz" lIns="91440" tIns="45720" rIns="91440" bIns="45720" rtlCol="0" anchor="ctr">
            <a:normAutofit/>
          </a:bodyPr>
          <a:lstStyle/>
          <a:p>
            <a:r>
              <a:rPr lang="en-US" sz="4400" dirty="0"/>
              <a:t>Analytical </a:t>
            </a:r>
            <a:br>
              <a:rPr lang="en-US" sz="4400" dirty="0"/>
            </a:br>
            <a:r>
              <a:rPr lang="en-US" sz="4400" dirty="0"/>
              <a:t>Distribution</a:t>
            </a:r>
          </a:p>
        </p:txBody>
      </p:sp>
      <p:pic>
        <p:nvPicPr>
          <p:cNvPr id="5" name="Picture 5" descr="A picture containing graphical user interface&#10;&#10;Description automatically generated">
            <a:extLst>
              <a:ext uri="{FF2B5EF4-FFF2-40B4-BE49-F238E27FC236}">
                <a16:creationId xmlns:a16="http://schemas.microsoft.com/office/drawing/2014/main" id="{9FF3B6E8-DB3F-4D05-9F5C-182C280A0455}"/>
              </a:ext>
            </a:extLst>
          </p:cNvPr>
          <p:cNvPicPr>
            <a:picLocks noGrp="1" noChangeAspect="1"/>
          </p:cNvPicPr>
          <p:nvPr>
            <p:ph idx="1"/>
          </p:nvPr>
        </p:nvPicPr>
        <p:blipFill>
          <a:blip r:embed="rId2"/>
          <a:stretch>
            <a:fillRect/>
          </a:stretch>
        </p:blipFill>
        <p:spPr>
          <a:xfrm>
            <a:off x="5780965" y="3495189"/>
            <a:ext cx="4276455" cy="2902672"/>
          </a:xfrm>
          <a:prstGeom prst="rect">
            <a:avLst/>
          </a:prstGeom>
          <a:effectLst/>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56616" y="2078967"/>
            <a:ext cx="3421810" cy="4087250"/>
          </a:xfrm>
        </p:spPr>
        <p:txBody>
          <a:bodyPr vert="horz" lIns="91440" tIns="45720" rIns="91440" bIns="45720" rtlCol="0">
            <a:normAutofit lnSpcReduction="10000"/>
          </a:bodyPr>
          <a:lstStyle/>
          <a:p>
            <a:pPr indent="-228600">
              <a:buFont typeface="Arial" panose="020B0604020202020204" pitchFamily="34" charset="0"/>
              <a:buChar char="•"/>
            </a:pPr>
            <a:r>
              <a:rPr lang="en-US" sz="2000" dirty="0"/>
              <a:t>Comparing the Occupational Prestige score to a normal distribution, we see that up until almost the 10th percentile there are more with very low occupational prestige, due to the large number of 0 scores. Then we see slightly fewer up until around the 40th percentile. </a:t>
            </a:r>
          </a:p>
          <a:p>
            <a:pPr indent="-228600">
              <a:buFont typeface="Arial" panose="020B0604020202020204" pitchFamily="34" charset="0"/>
              <a:buChar char="•"/>
            </a:pPr>
            <a:r>
              <a:rPr lang="en-US" sz="2000" dirty="0"/>
              <a:t>Except for the extreme lower and upper ends (0 and 80), the data for this variable seems to fit a normal distribution reasonably well.</a:t>
            </a:r>
          </a:p>
        </p:txBody>
      </p:sp>
      <p:pic>
        <p:nvPicPr>
          <p:cNvPr id="6" name="Picture 7" descr="Chart, line chart&#10;&#10;Description automatically generated">
            <a:extLst>
              <a:ext uri="{FF2B5EF4-FFF2-40B4-BE49-F238E27FC236}">
                <a16:creationId xmlns:a16="http://schemas.microsoft.com/office/drawing/2014/main" id="{EE3B22A6-0790-48CC-B56D-F5BD50ACD574}"/>
              </a:ext>
            </a:extLst>
          </p:cNvPr>
          <p:cNvPicPr>
            <a:picLocks noChangeAspect="1"/>
          </p:cNvPicPr>
          <p:nvPr/>
        </p:nvPicPr>
        <p:blipFill>
          <a:blip r:embed="rId3"/>
          <a:stretch>
            <a:fillRect/>
          </a:stretch>
        </p:blipFill>
        <p:spPr>
          <a:xfrm>
            <a:off x="5780965" y="465364"/>
            <a:ext cx="4276454" cy="3040549"/>
          </a:xfrm>
          <a:prstGeom prst="rect">
            <a:avLst/>
          </a:prstGeom>
        </p:spPr>
      </p:pic>
    </p:spTree>
    <p:extLst>
      <p:ext uri="{BB962C8B-B14F-4D97-AF65-F5344CB8AC3E}">
        <p14:creationId xmlns:p14="http://schemas.microsoft.com/office/powerpoint/2010/main" val="175191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sz="4400">
                <a:cs typeface="Calibri Light"/>
              </a:rPr>
              <a:t>Scatter Plots</a:t>
            </a:r>
            <a:endParaRPr lang="en-US" sz="4400" dirty="0">
              <a:cs typeface="Calibri Light"/>
            </a:endParaRPr>
          </a:p>
        </p:txBody>
      </p:sp>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79562" y="1871932"/>
            <a:ext cx="3433313" cy="4351887"/>
          </a:xfrm>
        </p:spPr>
        <p:txBody>
          <a:bodyPr vert="horz" lIns="91440" tIns="45720" rIns="91440" bIns="45720" rtlCol="0" anchor="t">
            <a:normAutofit fontScale="92500" lnSpcReduction="10000"/>
          </a:bodyPr>
          <a:lstStyle/>
          <a:p>
            <a:pPr indent="-228600">
              <a:buFont typeface="Arial" panose="020B0604020202020204" pitchFamily="34" charset="0"/>
              <a:buChar char="•"/>
            </a:pPr>
            <a:r>
              <a:rPr lang="en-US" sz="2000" dirty="0">
                <a:cs typeface="Calibri"/>
              </a:rPr>
              <a:t>After trying several scatter plots with my data, the highest correlations I found were between Income and either Occupational Prestige or Age, both of which make sense because you would expect higher prestige jobs to pay more and you expect people to make more money the longer they are in the workforce.</a:t>
            </a:r>
          </a:p>
          <a:p>
            <a:pPr indent="-228600">
              <a:buChar char="•"/>
            </a:pPr>
            <a:r>
              <a:rPr lang="en-US" sz="2000" dirty="0">
                <a:cs typeface="Calibri"/>
              </a:rPr>
              <a:t>For these two correlations, respectively:</a:t>
            </a:r>
          </a:p>
          <a:p>
            <a:pPr lvl="1">
              <a:buChar char="•"/>
            </a:pPr>
            <a:r>
              <a:rPr lang="en-US" sz="1800" dirty="0">
                <a:cs typeface="Calibri"/>
              </a:rPr>
              <a:t>Covariance: 73456 and 38241</a:t>
            </a:r>
          </a:p>
          <a:p>
            <a:pPr lvl="1">
              <a:buChar char="•"/>
            </a:pPr>
            <a:r>
              <a:rPr lang="en-US" sz="1800" dirty="0">
                <a:cs typeface="Calibri"/>
              </a:rPr>
              <a:t>Pearson's: 0.36 and 0.22</a:t>
            </a:r>
          </a:p>
          <a:p>
            <a:pPr lvl="1">
              <a:buChar char="•"/>
            </a:pPr>
            <a:r>
              <a:rPr lang="en-US" sz="1800" dirty="0">
                <a:cs typeface="Calibri"/>
              </a:rPr>
              <a:t>Spearman's: 0.32 and 0.22</a:t>
            </a:r>
          </a:p>
        </p:txBody>
      </p:sp>
      <p:pic>
        <p:nvPicPr>
          <p:cNvPr id="4" name="Picture 7" descr="Chart, scatter chart&#10;&#10;Description automatically generated">
            <a:extLst>
              <a:ext uri="{FF2B5EF4-FFF2-40B4-BE49-F238E27FC236}">
                <a16:creationId xmlns:a16="http://schemas.microsoft.com/office/drawing/2014/main" id="{BF301675-837E-4C3F-BDF8-048B89D979EC}"/>
              </a:ext>
            </a:extLst>
          </p:cNvPr>
          <p:cNvPicPr>
            <a:picLocks noChangeAspect="1"/>
          </p:cNvPicPr>
          <p:nvPr/>
        </p:nvPicPr>
        <p:blipFill>
          <a:blip r:embed="rId2"/>
          <a:stretch>
            <a:fillRect/>
          </a:stretch>
        </p:blipFill>
        <p:spPr>
          <a:xfrm>
            <a:off x="6096000" y="551619"/>
            <a:ext cx="4341961" cy="2877381"/>
          </a:xfrm>
          <a:prstGeom prst="rect">
            <a:avLst/>
          </a:prstGeom>
        </p:spPr>
      </p:pic>
      <p:pic>
        <p:nvPicPr>
          <p:cNvPr id="10" name="Picture 10" descr="Chart, scatter chart&#10;&#10;Description automatically generated">
            <a:extLst>
              <a:ext uri="{FF2B5EF4-FFF2-40B4-BE49-F238E27FC236}">
                <a16:creationId xmlns:a16="http://schemas.microsoft.com/office/drawing/2014/main" id="{70234AD4-0804-465D-9E24-2E312CBB7FF0}"/>
              </a:ext>
            </a:extLst>
          </p:cNvPr>
          <p:cNvPicPr>
            <a:picLocks noChangeAspect="1"/>
          </p:cNvPicPr>
          <p:nvPr/>
        </p:nvPicPr>
        <p:blipFill>
          <a:blip r:embed="rId3"/>
          <a:stretch>
            <a:fillRect/>
          </a:stretch>
        </p:blipFill>
        <p:spPr>
          <a:xfrm>
            <a:off x="6096001" y="3627645"/>
            <a:ext cx="4341961" cy="2842862"/>
          </a:xfrm>
          <a:prstGeom prst="rect">
            <a:avLst/>
          </a:prstGeom>
        </p:spPr>
      </p:pic>
    </p:spTree>
    <p:extLst>
      <p:ext uri="{BB962C8B-B14F-4D97-AF65-F5344CB8AC3E}">
        <p14:creationId xmlns:p14="http://schemas.microsoft.com/office/powerpoint/2010/main" val="167288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379563" y="629266"/>
            <a:ext cx="3321170" cy="1676603"/>
          </a:xfrm>
        </p:spPr>
        <p:txBody>
          <a:bodyPr vert="horz" lIns="91440" tIns="45720" rIns="91440" bIns="45720" rtlCol="0" anchor="ctr">
            <a:normAutofit/>
          </a:bodyPr>
          <a:lstStyle/>
          <a:p>
            <a:r>
              <a:rPr lang="en-US" sz="4400" dirty="0">
                <a:cs typeface="Calibri Light"/>
              </a:rPr>
              <a:t>Scatter Plots (cont.)</a:t>
            </a:r>
          </a:p>
        </p:txBody>
      </p:sp>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79563" y="2173858"/>
            <a:ext cx="3390180" cy="4049962"/>
          </a:xfrm>
        </p:spPr>
        <p:txBody>
          <a:bodyPr vert="horz" lIns="91440" tIns="45720" rIns="91440" bIns="45720" rtlCol="0" anchor="t">
            <a:normAutofit fontScale="92500" lnSpcReduction="20000"/>
          </a:bodyPr>
          <a:lstStyle/>
          <a:p>
            <a:pPr indent="-228600">
              <a:buFont typeface="Arial" panose="020B0604020202020204" pitchFamily="34" charset="0"/>
              <a:buChar char="•"/>
            </a:pPr>
            <a:r>
              <a:rPr lang="en-US" sz="2000" dirty="0">
                <a:cs typeface="Calibri"/>
              </a:rPr>
              <a:t>The variable I am most interested in, Grandparents born Outside US, had less correlation overall. The highest correlations were with Income and Occupational Prestige.</a:t>
            </a:r>
          </a:p>
          <a:p>
            <a:pPr indent="-228600">
              <a:buChar char="•"/>
            </a:pPr>
            <a:r>
              <a:rPr lang="en-US" sz="2000" dirty="0">
                <a:cs typeface="Calibri"/>
              </a:rPr>
              <a:t>This could be, in part, because the vast majority of the data had zero grandparents born outside the US.</a:t>
            </a:r>
          </a:p>
          <a:p>
            <a:pPr indent="-228600">
              <a:buChar char="•"/>
            </a:pPr>
            <a:r>
              <a:rPr lang="en-US" sz="2000" dirty="0">
                <a:cs typeface="Calibri"/>
              </a:rPr>
              <a:t>For these two correlations, respectively:</a:t>
            </a:r>
          </a:p>
          <a:p>
            <a:pPr lvl="1">
              <a:buChar char="•"/>
            </a:pPr>
            <a:r>
              <a:rPr lang="en-US" sz="1800" dirty="0">
                <a:cs typeface="Calibri"/>
              </a:rPr>
              <a:t>Covariance: 3688 and 1.9</a:t>
            </a:r>
          </a:p>
          <a:p>
            <a:pPr lvl="1">
              <a:buChar char="•"/>
            </a:pPr>
            <a:r>
              <a:rPr lang="en-US" sz="1800" dirty="0">
                <a:cs typeface="Calibri"/>
              </a:rPr>
              <a:t>Pearson's: 0.15 and 0.081</a:t>
            </a:r>
          </a:p>
          <a:p>
            <a:pPr lvl="1">
              <a:buChar char="•"/>
            </a:pPr>
            <a:r>
              <a:rPr lang="en-US" sz="1800" dirty="0">
                <a:cs typeface="Calibri"/>
              </a:rPr>
              <a:t>Spearman's: 0.11 and 0.075</a:t>
            </a:r>
          </a:p>
        </p:txBody>
      </p:sp>
      <p:pic>
        <p:nvPicPr>
          <p:cNvPr id="3" name="Picture 4" descr="Chart, scatter chart&#10;&#10;Description automatically generated">
            <a:extLst>
              <a:ext uri="{FF2B5EF4-FFF2-40B4-BE49-F238E27FC236}">
                <a16:creationId xmlns:a16="http://schemas.microsoft.com/office/drawing/2014/main" id="{8313CE4B-37F7-4EEF-B3D0-1D1C92984865}"/>
              </a:ext>
            </a:extLst>
          </p:cNvPr>
          <p:cNvPicPr>
            <a:picLocks noChangeAspect="1"/>
          </p:cNvPicPr>
          <p:nvPr/>
        </p:nvPicPr>
        <p:blipFill>
          <a:blip r:embed="rId2"/>
          <a:stretch>
            <a:fillRect/>
          </a:stretch>
        </p:blipFill>
        <p:spPr>
          <a:xfrm>
            <a:off x="7456098" y="740967"/>
            <a:ext cx="3433312" cy="2184292"/>
          </a:xfrm>
          <a:prstGeom prst="rect">
            <a:avLst/>
          </a:prstGeom>
        </p:spPr>
      </p:pic>
      <p:pic>
        <p:nvPicPr>
          <p:cNvPr id="5" name="Picture 5" descr="Chart, scatter chart&#10;&#10;Description automatically generated">
            <a:extLst>
              <a:ext uri="{FF2B5EF4-FFF2-40B4-BE49-F238E27FC236}">
                <a16:creationId xmlns:a16="http://schemas.microsoft.com/office/drawing/2014/main" id="{60DA08BE-04C5-490B-A824-0534ADFC6B58}"/>
              </a:ext>
            </a:extLst>
          </p:cNvPr>
          <p:cNvPicPr>
            <a:picLocks noChangeAspect="1"/>
          </p:cNvPicPr>
          <p:nvPr/>
        </p:nvPicPr>
        <p:blipFill>
          <a:blip r:embed="rId3"/>
          <a:stretch>
            <a:fillRect/>
          </a:stretch>
        </p:blipFill>
        <p:spPr>
          <a:xfrm>
            <a:off x="7456098" y="3724722"/>
            <a:ext cx="3390180" cy="2298405"/>
          </a:xfrm>
          <a:prstGeom prst="rect">
            <a:avLst/>
          </a:prstGeom>
        </p:spPr>
      </p:pic>
    </p:spTree>
    <p:extLst>
      <p:ext uri="{BB962C8B-B14F-4D97-AF65-F5344CB8AC3E}">
        <p14:creationId xmlns:p14="http://schemas.microsoft.com/office/powerpoint/2010/main" val="270251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a:cs typeface="Calibri Light"/>
              </a:rPr>
              <a:t>Hypothesis Testing</a:t>
            </a:r>
            <a:endParaRPr lang="en-US" dirty="0"/>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1"/>
          </p:nvPr>
        </p:nvSpPr>
        <p:spPr/>
        <p:txBody>
          <a:bodyPr vert="horz" lIns="91440" tIns="45720" rIns="91440" bIns="45720" rtlCol="0" anchor="t">
            <a:normAutofit/>
          </a:bodyPr>
          <a:lstStyle/>
          <a:p>
            <a:r>
              <a:rPr lang="en-US" dirty="0">
                <a:cs typeface="Calibri"/>
              </a:rPr>
              <a:t>Testing a Difference in Means between the income of those whose grandparents were all born in the US and those with one or more grandparents born outside the US.</a:t>
            </a:r>
          </a:p>
          <a:p>
            <a:r>
              <a:rPr lang="en-US" dirty="0">
                <a:cs typeface="Calibri"/>
              </a:rPr>
              <a:t>At &lt; 0.5%, the p-value is significant, suggesting there is a legitimate difference between the groups.</a:t>
            </a:r>
          </a:p>
        </p:txBody>
      </p:sp>
      <p:pic>
        <p:nvPicPr>
          <p:cNvPr id="5" name="Picture 5" descr="A picture containing smoke, table, train&#10;&#10;Description automatically generated">
            <a:extLst>
              <a:ext uri="{FF2B5EF4-FFF2-40B4-BE49-F238E27FC236}">
                <a16:creationId xmlns:a16="http://schemas.microsoft.com/office/drawing/2014/main" id="{6AFB7924-67AC-461A-B82F-4123290CF6BA}"/>
              </a:ext>
            </a:extLst>
          </p:cNvPr>
          <p:cNvPicPr>
            <a:picLocks noGrp="1" noChangeAspect="1"/>
          </p:cNvPicPr>
          <p:nvPr>
            <p:ph sz="half" idx="2"/>
          </p:nvPr>
        </p:nvPicPr>
        <p:blipFill>
          <a:blip r:embed="rId2"/>
          <a:stretch>
            <a:fillRect/>
          </a:stretch>
        </p:blipFill>
        <p:spPr>
          <a:xfrm>
            <a:off x="5850483" y="1845734"/>
            <a:ext cx="5673227" cy="4023360"/>
          </a:xfrm>
        </p:spPr>
      </p:pic>
    </p:spTree>
    <p:extLst>
      <p:ext uri="{BB962C8B-B14F-4D97-AF65-F5344CB8AC3E}">
        <p14:creationId xmlns:p14="http://schemas.microsoft.com/office/powerpoint/2010/main" val="415468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8F05-9C18-4928-B23C-548411DB81DB}"/>
              </a:ext>
            </a:extLst>
          </p:cNvPr>
          <p:cNvSpPr>
            <a:spLocks noGrp="1"/>
          </p:cNvSpPr>
          <p:nvPr>
            <p:ph type="title"/>
          </p:nvPr>
        </p:nvSpPr>
        <p:spPr/>
        <p:txBody>
          <a:bodyPr/>
          <a:lstStyle/>
          <a:p>
            <a:r>
              <a:rPr lang="en-US">
                <a:cs typeface="Calibri Light"/>
              </a:rPr>
              <a:t>Regression Analysis</a:t>
            </a:r>
            <a:endParaRPr lang="en-US"/>
          </a:p>
        </p:txBody>
      </p:sp>
      <p:pic>
        <p:nvPicPr>
          <p:cNvPr id="8" name="Picture 8" descr="Chart, line chart&#10;&#10;Description automatically generated">
            <a:extLst>
              <a:ext uri="{FF2B5EF4-FFF2-40B4-BE49-F238E27FC236}">
                <a16:creationId xmlns:a16="http://schemas.microsoft.com/office/drawing/2014/main" id="{80EFD257-3152-42BE-B453-0E07D5C0CADC}"/>
              </a:ext>
            </a:extLst>
          </p:cNvPr>
          <p:cNvPicPr>
            <a:picLocks noGrp="1" noChangeAspect="1"/>
          </p:cNvPicPr>
          <p:nvPr>
            <p:ph sz="half" idx="1"/>
          </p:nvPr>
        </p:nvPicPr>
        <p:blipFill>
          <a:blip r:embed="rId2"/>
          <a:stretch>
            <a:fillRect/>
          </a:stretch>
        </p:blipFill>
        <p:spPr>
          <a:xfrm>
            <a:off x="536815" y="2120916"/>
            <a:ext cx="5180521" cy="3358190"/>
          </a:xfrm>
        </p:spPr>
      </p:pic>
      <p:sp>
        <p:nvSpPr>
          <p:cNvPr id="7" name="Content Placeholder 6">
            <a:extLst>
              <a:ext uri="{FF2B5EF4-FFF2-40B4-BE49-F238E27FC236}">
                <a16:creationId xmlns:a16="http://schemas.microsoft.com/office/drawing/2014/main" id="{7BBA8342-AD06-49FC-B263-BE46D2A4FA58}"/>
              </a:ext>
            </a:extLst>
          </p:cNvPr>
          <p:cNvSpPr>
            <a:spLocks noGrp="1"/>
          </p:cNvSpPr>
          <p:nvPr>
            <p:ph sz="half" idx="2"/>
          </p:nvPr>
        </p:nvSpPr>
        <p:spPr/>
        <p:txBody>
          <a:bodyPr vert="horz" lIns="91440" tIns="45720" rIns="91440" bIns="45720" rtlCol="0" anchor="t">
            <a:normAutofit fontScale="92500" lnSpcReduction="10000"/>
          </a:bodyPr>
          <a:lstStyle/>
          <a:p>
            <a:r>
              <a:rPr lang="en-US" dirty="0">
                <a:cs typeface="Calibri"/>
              </a:rPr>
              <a:t>For each additional grandparent born outside the US, the mean income of respondent's increases by ~$1,350.00.</a:t>
            </a:r>
          </a:p>
          <a:p>
            <a:r>
              <a:rPr lang="en-US" dirty="0">
                <a:cs typeface="Calibri"/>
              </a:rPr>
              <a:t>The difference in income between those </a:t>
            </a:r>
            <a:r>
              <a:rPr lang="en-US" dirty="0">
                <a:ea typeface="+mn-lt"/>
                <a:cs typeface="+mn-lt"/>
              </a:rPr>
              <a:t>with any grandparents born outside the US and those whose grandparents were all born within the US is ~$3,300.00.</a:t>
            </a:r>
          </a:p>
          <a:p>
            <a:pPr lvl="1"/>
            <a:r>
              <a:rPr lang="en-US" dirty="0">
                <a:cs typeface="Calibri"/>
              </a:rPr>
              <a:t>Intercept: 17955.31</a:t>
            </a:r>
          </a:p>
          <a:p>
            <a:pPr lvl="1"/>
            <a:r>
              <a:rPr lang="en-US" dirty="0">
                <a:cs typeface="Calibri"/>
              </a:rPr>
              <a:t>Slope: 1351.37</a:t>
            </a:r>
          </a:p>
          <a:p>
            <a:pPr lvl="1"/>
            <a:r>
              <a:rPr lang="en-US" dirty="0">
                <a:cs typeface="Calibri"/>
              </a:rPr>
              <a:t>P-value: 3.41 x 10</a:t>
            </a:r>
            <a:r>
              <a:rPr lang="en-US" baseline="30000" dirty="0">
                <a:cs typeface="Calibri"/>
              </a:rPr>
              <a:t>-5</a:t>
            </a:r>
          </a:p>
          <a:p>
            <a:pPr lvl="1"/>
            <a:r>
              <a:rPr lang="en-US" dirty="0">
                <a:cs typeface="Calibri"/>
              </a:rPr>
              <a:t>R</a:t>
            </a:r>
            <a:r>
              <a:rPr lang="en-US" baseline="30000" dirty="0">
                <a:cs typeface="Calibri"/>
              </a:rPr>
              <a:t>2</a:t>
            </a:r>
            <a:r>
              <a:rPr lang="en-US" dirty="0">
                <a:cs typeface="Calibri"/>
              </a:rPr>
              <a:t>: 0.024</a:t>
            </a:r>
          </a:p>
          <a:p>
            <a:r>
              <a:rPr lang="en-US" dirty="0">
                <a:cs typeface="Calibri"/>
              </a:rPr>
              <a:t>While the results are significant, where the grandparents are born does not explain much of the variation in income.</a:t>
            </a:r>
          </a:p>
          <a:p>
            <a:endParaRPr lang="en-US" dirty="0">
              <a:cs typeface="Calibri"/>
            </a:endParaRPr>
          </a:p>
          <a:p>
            <a:pPr lvl="1"/>
            <a:endParaRPr lang="en-US" baseline="30000" dirty="0">
              <a:cs typeface="Calibri"/>
            </a:endParaRPr>
          </a:p>
        </p:txBody>
      </p:sp>
    </p:spTree>
    <p:extLst>
      <p:ext uri="{BB962C8B-B14F-4D97-AF65-F5344CB8AC3E}">
        <p14:creationId xmlns:p14="http://schemas.microsoft.com/office/powerpoint/2010/main" val="25118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F5F23-81B0-4846-AB72-831FCB8DBB1F}"/>
              </a:ext>
            </a:extLst>
          </p:cNvPr>
          <p:cNvSpPr>
            <a:spLocks noGrp="1"/>
          </p:cNvSpPr>
          <p:nvPr>
            <p:ph idx="1"/>
          </p:nvPr>
        </p:nvSpPr>
        <p:spPr>
          <a:xfrm>
            <a:off x="4459857" y="932688"/>
            <a:ext cx="6890895" cy="4992624"/>
          </a:xfrm>
        </p:spPr>
        <p:txBody>
          <a:bodyPr vert="horz" lIns="91440" tIns="45720" rIns="91440" bIns="45720" rtlCol="0" anchor="ctr">
            <a:normAutofit/>
          </a:bodyPr>
          <a:lstStyle/>
          <a:p>
            <a:r>
              <a:rPr lang="en-US" sz="2400" dirty="0">
                <a:cs typeface="Calibri"/>
              </a:rPr>
              <a:t>What impact, if any, might having grandparents who weren't born in the US have on work and wealth?</a:t>
            </a:r>
          </a:p>
          <a:p>
            <a:r>
              <a:rPr lang="en-US" sz="2400" dirty="0">
                <a:cs typeface="Calibri"/>
              </a:rPr>
              <a:t>Do those with grandparents who immigrated to the US make more money than those with all US-born grandparents?</a:t>
            </a:r>
          </a:p>
        </p:txBody>
      </p:sp>
      <p:sp>
        <p:nvSpPr>
          <p:cNvPr id="5" name="Title 4">
            <a:extLst>
              <a:ext uri="{FF2B5EF4-FFF2-40B4-BE49-F238E27FC236}">
                <a16:creationId xmlns:a16="http://schemas.microsoft.com/office/drawing/2014/main" id="{82DAEB0C-B4AA-6627-CFB4-78C899B8BB71}"/>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36525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GRANBORN: How many grandparents were born outside the US?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lnSpcReduction="10000"/>
          </a:bodyPr>
          <a:lstStyle/>
          <a:p>
            <a:r>
              <a:rPr lang="en-US" dirty="0">
                <a:cs typeface="Calibri"/>
              </a:rPr>
              <a:t>0, 1, 2, 3, or 4</a:t>
            </a:r>
          </a:p>
          <a:p>
            <a:r>
              <a:rPr lang="en-US" dirty="0">
                <a:cs typeface="Calibri"/>
              </a:rPr>
              <a:t>For most of the analysis, this is separated in to 0 and &gt;0, to represent those with and without grandparents who immigrated.</a:t>
            </a:r>
          </a:p>
          <a:p>
            <a:r>
              <a:rPr lang="en-US" dirty="0">
                <a:latin typeface="Consolas"/>
                <a:cs typeface="Calibri"/>
              </a:rPr>
              <a:t>	Minimum:	 0.0
	Median:	 0.0
	Maximum:	 4.0
	Mean:		 1.2
	Std. Dev.	 1.6</a:t>
            </a:r>
            <a:endParaRPr lang="en-US" dirty="0">
              <a:cs typeface="Calibri"/>
            </a:endParaRPr>
          </a:p>
        </p:txBody>
      </p:sp>
      <p:pic>
        <p:nvPicPr>
          <p:cNvPr id="7" name="Picture 7" descr="Chart&#10;&#10;Bar chart showing number of respondents reporting 0, 1, 2, 3, or 4 grandparents born outside the U.S. 0 makes up the vast majority.">
            <a:extLst>
              <a:ext uri="{FF2B5EF4-FFF2-40B4-BE49-F238E27FC236}">
                <a16:creationId xmlns:a16="http://schemas.microsoft.com/office/drawing/2014/main" id="{5855C92B-D231-41EB-9FE9-6C9A985B2B52}"/>
              </a:ext>
            </a:extLst>
          </p:cNvPr>
          <p:cNvPicPr>
            <a:picLocks noGrp="1" noChangeAspect="1"/>
          </p:cNvPicPr>
          <p:nvPr>
            <p:ph sz="quarter" idx="4"/>
          </p:nvPr>
        </p:nvPicPr>
        <p:blipFill>
          <a:blip r:embed="rId2"/>
          <a:stretch>
            <a:fillRect/>
          </a:stretch>
        </p:blipFill>
        <p:spPr>
          <a:xfrm>
            <a:off x="6763004" y="3088636"/>
            <a:ext cx="3829050" cy="2495550"/>
          </a:xfrm>
        </p:spPr>
      </p:pic>
    </p:spTree>
    <p:extLst>
      <p:ext uri="{BB962C8B-B14F-4D97-AF65-F5344CB8AC3E}">
        <p14:creationId xmlns:p14="http://schemas.microsoft.com/office/powerpoint/2010/main" val="150294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RINCOME86: Respondent's income</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These data were provided in ranges (i.e. $</a:t>
            </a:r>
            <a:r>
              <a:rPr lang="en-US" dirty="0">
                <a:ea typeface="+mn-lt"/>
                <a:cs typeface="+mn-lt"/>
              </a:rPr>
              <a:t>1000 to 2999) so I averaged each range (2000 in this case) to get a value I could work with (RINCOME86_2)</a:t>
            </a:r>
            <a:endParaRPr lang="en-US" dirty="0"/>
          </a:p>
          <a:p>
            <a:r>
              <a:rPr lang="en-US" dirty="0">
                <a:latin typeface="Consolas"/>
                <a:cs typeface="Calibri"/>
              </a:rPr>
              <a:t>	Minimum:	 500.0</a:t>
            </a:r>
            <a:endParaRPr lang="en-US" dirty="0">
              <a:latin typeface="Calibri" panose="020F0502020204030204"/>
              <a:cs typeface="Calibri"/>
            </a:endParaRPr>
          </a:p>
          <a:p>
            <a:r>
              <a:rPr lang="en-US" dirty="0">
                <a:latin typeface="Consolas"/>
                <a:cs typeface="Calibri"/>
              </a:rPr>
              <a:t>	Median:	 16250.0</a:t>
            </a:r>
            <a:endParaRPr lang="en-US" dirty="0">
              <a:latin typeface="Calibri" panose="020F0502020204030204"/>
              <a:cs typeface="Calibri"/>
            </a:endParaRPr>
          </a:p>
          <a:p>
            <a:r>
              <a:rPr lang="en-US" dirty="0">
                <a:latin typeface="Consolas"/>
                <a:cs typeface="Calibri"/>
              </a:rPr>
              <a:t>	Maximum:	 60000.0</a:t>
            </a:r>
            <a:endParaRPr lang="en-US" dirty="0">
              <a:latin typeface="Calibri"/>
              <a:cs typeface="Calibri"/>
            </a:endParaRPr>
          </a:p>
          <a:p>
            <a:r>
              <a:rPr lang="en-US" dirty="0">
                <a:latin typeface="Consolas"/>
                <a:cs typeface="Calibri"/>
              </a:rPr>
              <a:t>	Mean:		 19491.2</a:t>
            </a:r>
            <a:endParaRPr lang="en-US" dirty="0">
              <a:latin typeface="Calibri" panose="020F0502020204030204"/>
              <a:cs typeface="Calibri"/>
            </a:endParaRPr>
          </a:p>
          <a:p>
            <a:r>
              <a:rPr lang="en-US" dirty="0">
                <a:latin typeface="Consolas"/>
                <a:cs typeface="Calibri"/>
              </a:rPr>
              <a:t>	Std. Dev.	 14629.7</a:t>
            </a:r>
            <a:endParaRPr lang="en-US" dirty="0">
              <a:latin typeface="Calibri" panose="020F0502020204030204"/>
              <a:cs typeface="Calibri"/>
            </a:endParaRPr>
          </a:p>
          <a:p>
            <a:endParaRPr lang="en-US" dirty="0">
              <a:latin typeface="Consolas"/>
              <a:cs typeface="Calibri"/>
            </a:endParaRPr>
          </a:p>
          <a:p>
            <a:endParaRPr lang="en-US" dirty="0">
              <a:latin typeface="Consolas"/>
              <a:cs typeface="Calibri"/>
            </a:endParaRPr>
          </a:p>
        </p:txBody>
      </p:sp>
      <p:pic>
        <p:nvPicPr>
          <p:cNvPr id="13" name="Picture 13" descr="Chart, bar chart, histogram&#10;&#10;Description automatically generated">
            <a:extLst>
              <a:ext uri="{FF2B5EF4-FFF2-40B4-BE49-F238E27FC236}">
                <a16:creationId xmlns:a16="http://schemas.microsoft.com/office/drawing/2014/main" id="{AFF53859-D6FB-4120-B95F-689838E5BCD4}"/>
              </a:ext>
            </a:extLst>
          </p:cNvPr>
          <p:cNvPicPr>
            <a:picLocks noGrp="1" noChangeAspect="1"/>
          </p:cNvPicPr>
          <p:nvPr>
            <p:ph sz="quarter" idx="4"/>
          </p:nvPr>
        </p:nvPicPr>
        <p:blipFill>
          <a:blip r:embed="rId2"/>
          <a:stretch>
            <a:fillRect/>
          </a:stretch>
        </p:blipFill>
        <p:spPr>
          <a:xfrm>
            <a:off x="6834188" y="3024188"/>
            <a:ext cx="3705225" cy="2495550"/>
          </a:xfrm>
        </p:spPr>
      </p:pic>
    </p:spTree>
    <p:extLst>
      <p:ext uri="{BB962C8B-B14F-4D97-AF65-F5344CB8AC3E}">
        <p14:creationId xmlns:p14="http://schemas.microsoft.com/office/powerpoint/2010/main" val="115569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RINCOME86_2b: Respondent's income</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Because there were more smaller groups at the low end, I created a new variable where I grouped income into equal-sized (10000), truncated buckets</a:t>
            </a:r>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10000.0</a:t>
            </a:r>
            <a:endParaRPr lang="en-US" dirty="0">
              <a:latin typeface="Calibri" panose="020F0502020204030204"/>
              <a:cs typeface="Calibri"/>
            </a:endParaRPr>
          </a:p>
          <a:p>
            <a:r>
              <a:rPr lang="en-US" dirty="0">
                <a:latin typeface="Consolas"/>
                <a:cs typeface="Calibri"/>
              </a:rPr>
              <a:t>	Maximum:	 60000.0</a:t>
            </a:r>
            <a:endParaRPr lang="en-US" dirty="0">
              <a:latin typeface="Calibri"/>
              <a:cs typeface="Calibri"/>
            </a:endParaRPr>
          </a:p>
          <a:p>
            <a:r>
              <a:rPr lang="en-US" dirty="0">
                <a:latin typeface="Consolas"/>
                <a:cs typeface="Calibri"/>
              </a:rPr>
              <a:t>	Mean:		 14924.9</a:t>
            </a:r>
            <a:endParaRPr lang="en-US" dirty="0">
              <a:latin typeface="Calibri" panose="020F0502020204030204"/>
              <a:cs typeface="Calibri"/>
            </a:endParaRPr>
          </a:p>
          <a:p>
            <a:r>
              <a:rPr lang="en-US" dirty="0">
                <a:latin typeface="Consolas"/>
                <a:cs typeface="Calibri"/>
              </a:rPr>
              <a:t>	Std. Dev.	 14817.7</a:t>
            </a:r>
            <a:endParaRPr lang="en-US" dirty="0">
              <a:latin typeface="Calibri" panose="020F0502020204030204"/>
              <a:cs typeface="Calibri"/>
            </a:endParaRPr>
          </a:p>
          <a:p>
            <a:endParaRPr lang="en-US" dirty="0">
              <a:latin typeface="Consolas"/>
              <a:cs typeface="Calibri"/>
            </a:endParaRPr>
          </a:p>
          <a:p>
            <a:endParaRPr lang="en-US" dirty="0">
              <a:latin typeface="Consolas"/>
              <a:cs typeface="Calibri"/>
            </a:endParaRPr>
          </a:p>
        </p:txBody>
      </p:sp>
      <p:pic>
        <p:nvPicPr>
          <p:cNvPr id="8" name="Picture 8" descr="Chart&#10;&#10;Description automatically generated">
            <a:extLst>
              <a:ext uri="{FF2B5EF4-FFF2-40B4-BE49-F238E27FC236}">
                <a16:creationId xmlns:a16="http://schemas.microsoft.com/office/drawing/2014/main" id="{CA8D6C7D-F408-44BB-AA66-98E044679EEA}"/>
              </a:ext>
            </a:extLst>
          </p:cNvPr>
          <p:cNvPicPr>
            <a:picLocks noGrp="1" noChangeAspect="1"/>
          </p:cNvPicPr>
          <p:nvPr>
            <p:ph sz="quarter" idx="4"/>
          </p:nvPr>
        </p:nvPicPr>
        <p:blipFill>
          <a:blip r:embed="rId2"/>
          <a:stretch>
            <a:fillRect/>
          </a:stretch>
        </p:blipFill>
        <p:spPr>
          <a:xfrm>
            <a:off x="6805613" y="3024188"/>
            <a:ext cx="3762375" cy="2495550"/>
          </a:xfrm>
        </p:spPr>
      </p:pic>
    </p:spTree>
    <p:extLst>
      <p:ext uri="{BB962C8B-B14F-4D97-AF65-F5344CB8AC3E}">
        <p14:creationId xmlns:p14="http://schemas.microsoft.com/office/powerpoint/2010/main" val="274666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HRS1: Number of hours the respondent worked last week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The majority of people reported working 40 hours, which is a standard work week. There are also spikes at the 10 hour marks and even some 5 hour increments around 40.</a:t>
            </a:r>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40.0</a:t>
            </a:r>
            <a:endParaRPr lang="en-US" dirty="0">
              <a:latin typeface="Calibri" panose="020F0502020204030204"/>
              <a:cs typeface="Calibri"/>
            </a:endParaRPr>
          </a:p>
          <a:p>
            <a:r>
              <a:rPr lang="en-US" dirty="0">
                <a:latin typeface="Consolas"/>
                <a:cs typeface="Calibri"/>
              </a:rPr>
              <a:t>	Maximum:	 89.0</a:t>
            </a:r>
            <a:endParaRPr lang="en-US" dirty="0">
              <a:latin typeface="Calibri" panose="020F0502020204030204"/>
              <a:cs typeface="Calibri"/>
            </a:endParaRPr>
          </a:p>
          <a:p>
            <a:r>
              <a:rPr lang="en-US" dirty="0">
                <a:latin typeface="Consolas"/>
                <a:cs typeface="Calibri"/>
              </a:rPr>
              <a:t>	Mean:		 41.5</a:t>
            </a:r>
            <a:endParaRPr lang="en-US" dirty="0">
              <a:latin typeface="Calibri" panose="020F0502020204030204"/>
              <a:cs typeface="Calibri"/>
            </a:endParaRPr>
          </a:p>
          <a:p>
            <a:r>
              <a:rPr lang="en-US" dirty="0">
                <a:latin typeface="Consolas"/>
                <a:cs typeface="Calibri"/>
              </a:rPr>
              <a:t>	Std. Dev.	 14.3</a:t>
            </a:r>
          </a:p>
          <a:p>
            <a:endParaRPr lang="en-US" dirty="0">
              <a:latin typeface="Consolas"/>
              <a:cs typeface="Calibri"/>
            </a:endParaRPr>
          </a:p>
        </p:txBody>
      </p:sp>
      <p:pic>
        <p:nvPicPr>
          <p:cNvPr id="12" name="Picture 12" descr="Chart, histogram&#10;&#10;Description automatically generated">
            <a:extLst>
              <a:ext uri="{FF2B5EF4-FFF2-40B4-BE49-F238E27FC236}">
                <a16:creationId xmlns:a16="http://schemas.microsoft.com/office/drawing/2014/main" id="{176C4DE3-FD6E-4986-99FF-98DC48543945}"/>
              </a:ext>
            </a:extLst>
          </p:cNvPr>
          <p:cNvPicPr>
            <a:picLocks noGrp="1" noChangeAspect="1"/>
          </p:cNvPicPr>
          <p:nvPr>
            <p:ph sz="quarter" idx="4"/>
          </p:nvPr>
        </p:nvPicPr>
        <p:blipFill>
          <a:blip r:embed="rId2"/>
          <a:stretch>
            <a:fillRect/>
          </a:stretch>
        </p:blipFill>
        <p:spPr>
          <a:xfrm>
            <a:off x="6772275" y="3019425"/>
            <a:ext cx="3829050" cy="2505075"/>
          </a:xfrm>
        </p:spPr>
      </p:pic>
    </p:spTree>
    <p:extLst>
      <p:ext uri="{BB962C8B-B14F-4D97-AF65-F5344CB8AC3E}">
        <p14:creationId xmlns:p14="http://schemas.microsoft.com/office/powerpoint/2010/main" val="150142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COMMUTE: Respondent's travel time to work</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Commute times skew to the right and most reported times are in 5 minute increments. I may need to bucket these as well, but I'll leave them for now.</a:t>
            </a:r>
            <a:endParaRPr lang="en-US" dirty="0"/>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15.0</a:t>
            </a:r>
            <a:endParaRPr lang="en-US" dirty="0">
              <a:latin typeface="Calibri" panose="020F0502020204030204"/>
              <a:cs typeface="Calibri"/>
            </a:endParaRPr>
          </a:p>
          <a:p>
            <a:r>
              <a:rPr lang="en-US" dirty="0">
                <a:latin typeface="Consolas"/>
                <a:cs typeface="Calibri"/>
              </a:rPr>
              <a:t>	Maximum:	 97.0</a:t>
            </a:r>
            <a:endParaRPr lang="en-US" dirty="0">
              <a:latin typeface="Calibri" panose="020F0502020204030204"/>
              <a:cs typeface="Calibri"/>
            </a:endParaRPr>
          </a:p>
          <a:p>
            <a:r>
              <a:rPr lang="en-US" dirty="0">
                <a:latin typeface="Consolas"/>
                <a:cs typeface="Calibri"/>
              </a:rPr>
              <a:t>	Mean:		 20.2</a:t>
            </a:r>
            <a:endParaRPr lang="en-US" dirty="0">
              <a:latin typeface="Calibri" panose="020F0502020204030204"/>
              <a:cs typeface="Calibri"/>
            </a:endParaRPr>
          </a:p>
          <a:p>
            <a:r>
              <a:rPr lang="en-US" dirty="0">
                <a:latin typeface="Consolas"/>
                <a:cs typeface="Calibri"/>
              </a:rPr>
              <a:t>	Std. Dev.	 17.1</a:t>
            </a:r>
            <a:endParaRPr lang="en-US">
              <a:latin typeface="Calibri"/>
              <a:cs typeface="Calibri"/>
            </a:endParaRPr>
          </a:p>
          <a:p>
            <a:endParaRPr lang="en-US" dirty="0">
              <a:latin typeface="Consolas"/>
              <a:cs typeface="Calibri"/>
            </a:endParaRPr>
          </a:p>
        </p:txBody>
      </p:sp>
      <p:pic>
        <p:nvPicPr>
          <p:cNvPr id="8" name="Picture 8" descr="Chart, histogram&#10;&#10;Description automatically generated">
            <a:extLst>
              <a:ext uri="{FF2B5EF4-FFF2-40B4-BE49-F238E27FC236}">
                <a16:creationId xmlns:a16="http://schemas.microsoft.com/office/drawing/2014/main" id="{2E769782-E60E-45B5-ADE9-ECD413104A9D}"/>
              </a:ext>
            </a:extLst>
          </p:cNvPr>
          <p:cNvPicPr>
            <a:picLocks noGrp="1" noChangeAspect="1"/>
          </p:cNvPicPr>
          <p:nvPr>
            <p:ph sz="quarter" idx="4"/>
          </p:nvPr>
        </p:nvPicPr>
        <p:blipFill>
          <a:blip r:embed="rId2"/>
          <a:stretch>
            <a:fillRect/>
          </a:stretch>
        </p:blipFill>
        <p:spPr>
          <a:xfrm>
            <a:off x="6824663" y="3024188"/>
            <a:ext cx="3724275" cy="2495550"/>
          </a:xfrm>
        </p:spPr>
      </p:pic>
    </p:spTree>
    <p:extLst>
      <p:ext uri="{BB962C8B-B14F-4D97-AF65-F5344CB8AC3E}">
        <p14:creationId xmlns:p14="http://schemas.microsoft.com/office/powerpoint/2010/main" val="143471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PRESTG10: Occupational Prestige Score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A score used to rate a job based on its deemed worthiness.</a:t>
            </a:r>
          </a:p>
          <a:p>
            <a:r>
              <a:rPr lang="en-US" dirty="0">
                <a:latin typeface="Consolas"/>
                <a:cs typeface="Calibri"/>
              </a:rPr>
              <a:t>	Minimum:	 0</a:t>
            </a:r>
            <a:endParaRPr lang="en-US" dirty="0">
              <a:latin typeface="Calibri" panose="020F0502020204030204"/>
              <a:cs typeface="Calibri"/>
            </a:endParaRPr>
          </a:p>
          <a:p>
            <a:r>
              <a:rPr lang="en-US" dirty="0">
                <a:latin typeface="Consolas"/>
                <a:cs typeface="Calibri"/>
              </a:rPr>
              <a:t>	Median:	 40.0</a:t>
            </a:r>
            <a:endParaRPr lang="en-US" dirty="0">
              <a:latin typeface="Calibri" panose="020F0502020204030204"/>
              <a:cs typeface="Calibri"/>
            </a:endParaRPr>
          </a:p>
          <a:p>
            <a:r>
              <a:rPr lang="en-US" dirty="0">
                <a:latin typeface="Consolas"/>
                <a:cs typeface="Calibri"/>
              </a:rPr>
              <a:t>	Maximum:	 80</a:t>
            </a:r>
            <a:endParaRPr lang="en-US" dirty="0">
              <a:latin typeface="Calibri" panose="020F0502020204030204"/>
              <a:cs typeface="Calibri"/>
            </a:endParaRPr>
          </a:p>
          <a:p>
            <a:r>
              <a:rPr lang="en-US" dirty="0">
                <a:latin typeface="Consolas"/>
                <a:cs typeface="Calibri"/>
              </a:rPr>
              <a:t>	Mean:	 40.5</a:t>
            </a:r>
            <a:endParaRPr lang="en-US" dirty="0">
              <a:latin typeface="Calibri" panose="020F0502020204030204"/>
              <a:cs typeface="Calibri"/>
            </a:endParaRPr>
          </a:p>
          <a:p>
            <a:r>
              <a:rPr lang="en-US" dirty="0">
                <a:latin typeface="Consolas"/>
                <a:cs typeface="Calibri"/>
              </a:rPr>
              <a:t>	Std. Dev.	 16.3</a:t>
            </a:r>
          </a:p>
          <a:p>
            <a:endParaRPr lang="en-US" dirty="0">
              <a:latin typeface="Consolas"/>
              <a:cs typeface="Calibri"/>
            </a:endParaRPr>
          </a:p>
        </p:txBody>
      </p:sp>
      <p:pic>
        <p:nvPicPr>
          <p:cNvPr id="8" name="Picture 8" descr="Chart, histogram&#10;&#10;Description automatically generated">
            <a:extLst>
              <a:ext uri="{FF2B5EF4-FFF2-40B4-BE49-F238E27FC236}">
                <a16:creationId xmlns:a16="http://schemas.microsoft.com/office/drawing/2014/main" id="{BAC66C1D-28AC-4756-B226-B90BDFAAA34C}"/>
              </a:ext>
            </a:extLst>
          </p:cNvPr>
          <p:cNvPicPr>
            <a:picLocks noGrp="1" noChangeAspect="1"/>
          </p:cNvPicPr>
          <p:nvPr>
            <p:ph sz="quarter" idx="4"/>
          </p:nvPr>
        </p:nvPicPr>
        <p:blipFill>
          <a:blip r:embed="rId2"/>
          <a:stretch>
            <a:fillRect/>
          </a:stretch>
        </p:blipFill>
        <p:spPr>
          <a:xfrm>
            <a:off x="6805613" y="3024188"/>
            <a:ext cx="3762375" cy="2495550"/>
          </a:xfrm>
        </p:spPr>
      </p:pic>
    </p:spTree>
    <p:extLst>
      <p:ext uri="{BB962C8B-B14F-4D97-AF65-F5344CB8AC3E}">
        <p14:creationId xmlns:p14="http://schemas.microsoft.com/office/powerpoint/2010/main" val="411945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457200" y="594359"/>
            <a:ext cx="3200400" cy="1093562"/>
          </a:xfrm>
        </p:spPr>
        <p:txBody>
          <a:bodyPr/>
          <a:lstStyle/>
          <a:p>
            <a:r>
              <a:rPr lang="en-US" dirty="0">
                <a:cs typeface="Calibri Light"/>
              </a:rPr>
              <a:t>PMF</a:t>
            </a:r>
            <a:endParaRPr lang="en-US" dirty="0"/>
          </a:p>
        </p:txBody>
      </p:sp>
      <p:pic>
        <p:nvPicPr>
          <p:cNvPr id="8" name="Picture 8" descr="A picture containing chart&#10;&#10;Description automatically generated">
            <a:extLst>
              <a:ext uri="{FF2B5EF4-FFF2-40B4-BE49-F238E27FC236}">
                <a16:creationId xmlns:a16="http://schemas.microsoft.com/office/drawing/2014/main" id="{E06A8E41-0AB4-460E-AE52-D3684E513DAC}"/>
              </a:ext>
            </a:extLst>
          </p:cNvPr>
          <p:cNvPicPr>
            <a:picLocks noGrp="1" noChangeAspect="1"/>
          </p:cNvPicPr>
          <p:nvPr>
            <p:ph idx="1"/>
          </p:nvPr>
        </p:nvPicPr>
        <p:blipFill>
          <a:blip r:embed="rId2"/>
          <a:stretch>
            <a:fillRect/>
          </a:stretch>
        </p:blipFill>
        <p:spPr>
          <a:xfrm>
            <a:off x="4800600" y="1687921"/>
            <a:ext cx="6492875" cy="3345634"/>
          </a:xfrm>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457200" y="1687921"/>
            <a:ext cx="3200400" cy="4617283"/>
          </a:xfrm>
        </p:spPr>
        <p:txBody>
          <a:bodyPr vert="horz" lIns="91440" tIns="45720" rIns="91440" bIns="45720" rtlCol="0" anchor="t">
            <a:normAutofit/>
          </a:bodyPr>
          <a:lstStyle/>
          <a:p>
            <a:r>
              <a:rPr lang="en-US" dirty="0">
                <a:cs typeface="Calibri"/>
              </a:rPr>
              <a:t>Dividing the data into two roughly equal groups divided at the median income, I compared income of individuals with different numbers of foreign grandparents. </a:t>
            </a:r>
          </a:p>
          <a:p>
            <a:r>
              <a:rPr lang="en-US" dirty="0">
                <a:cs typeface="Calibri"/>
              </a:rPr>
              <a:t>The data suggests that individuals with all four grandparents born in the US are more likely to have a lower income. Those with even numbers of immigrant grandparents are more likely to have a higher income.</a:t>
            </a:r>
          </a:p>
          <a:p>
            <a:r>
              <a:rPr lang="en-US" dirty="0">
                <a:cs typeface="Calibri"/>
              </a:rPr>
              <a:t>Presumably the even numbered immigrant grandparents are more likely to have come to the US together. </a:t>
            </a:r>
          </a:p>
          <a:p>
            <a:r>
              <a:rPr lang="en-US" dirty="0">
                <a:cs typeface="Calibri"/>
              </a:rPr>
              <a:t>If one grandparent immigrates and marries someone from the US, it would appear there is little impact on income.</a:t>
            </a:r>
            <a:endParaRPr lang="en-US" dirty="0"/>
          </a:p>
        </p:txBody>
      </p:sp>
    </p:spTree>
    <p:extLst>
      <p:ext uri="{BB962C8B-B14F-4D97-AF65-F5344CB8AC3E}">
        <p14:creationId xmlns:p14="http://schemas.microsoft.com/office/powerpoint/2010/main" val="24556008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TotalTime>
  <Words>1141</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Retrospect</vt:lpstr>
      <vt:lpstr>Impact of Immigrant Ancestry on Individual and Family Income </vt:lpstr>
      <vt:lpstr>Question</vt:lpstr>
      <vt:lpstr>Variables</vt:lpstr>
      <vt:lpstr>Variables</vt:lpstr>
      <vt:lpstr>Variables</vt:lpstr>
      <vt:lpstr>Variables</vt:lpstr>
      <vt:lpstr>Variables</vt:lpstr>
      <vt:lpstr>Variables</vt:lpstr>
      <vt:lpstr>PMF</vt:lpstr>
      <vt:lpstr>PMF (cont.)</vt:lpstr>
      <vt:lpstr>CDF</vt:lpstr>
      <vt:lpstr>Analytical  Distribution</vt:lpstr>
      <vt:lpstr>Scatter Plots</vt:lpstr>
      <vt:lpstr>Scatter Plots (cont.)</vt:lpstr>
      <vt:lpstr>Hypothesis Testing</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Scott Breitbach</cp:lastModifiedBy>
  <cp:revision>777</cp:revision>
  <dcterms:created xsi:type="dcterms:W3CDTF">2020-11-18T01:20:14Z</dcterms:created>
  <dcterms:modified xsi:type="dcterms:W3CDTF">2022-08-05T21:19:14Z</dcterms:modified>
</cp:coreProperties>
</file>