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0" r:id="rId18"/>
    <p:sldId id="269" r:id="rId19"/>
    <p:sldId id="278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8008-1CAB-B441-9B86-C95DF68C073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0B2D-8DAE-F940-A214-5222CAA0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appId</a:t>
            </a:r>
            <a:r>
              <a:rPr lang="en-US" dirty="0" smtClean="0"/>
              <a:t>=121*</a:t>
            </a:r>
            <a:r>
              <a:rPr lang="en-US" dirty="0" err="1" smtClean="0"/>
              <a:t>btid</a:t>
            </a:r>
            <a:r>
              <a:rPr lang="en-US" dirty="0" smtClean="0"/>
              <a:t>=8623*</a:t>
            </a:r>
            <a:r>
              <a:rPr lang="en-US" dirty="0" err="1" smtClean="0"/>
              <a:t>snapenable</a:t>
            </a:r>
            <a:r>
              <a:rPr lang="en-US" dirty="0" smtClean="0"/>
              <a:t>=True*</a:t>
            </a:r>
            <a:r>
              <a:rPr lang="en-US" dirty="0" err="1" smtClean="0"/>
              <a:t>guid</a:t>
            </a:r>
            <a:r>
              <a:rPr lang="en-US" dirty="0" smtClean="0"/>
              <a:t>=a78c8e82-482d-4449-81d5-1efeaee33b32*</a:t>
            </a:r>
            <a:r>
              <a:rPr lang="en-US" dirty="0" err="1" smtClean="0"/>
              <a:t>exitguid</a:t>
            </a:r>
            <a:r>
              <a:rPr lang="en-US" dirty="0" smtClean="0"/>
              <a:t>=1*</a:t>
            </a:r>
            <a:r>
              <a:rPr lang="en-US" dirty="0" err="1" smtClean="0"/>
              <a:t>cidfrom</a:t>
            </a:r>
            <a:r>
              <a:rPr lang="en-US" dirty="0" smtClean="0"/>
              <a:t>=224*</a:t>
            </a:r>
            <a:r>
              <a:rPr lang="en-US" dirty="0" err="1" smtClean="0"/>
              <a:t>etypeorder</a:t>
            </a:r>
            <a:r>
              <a:rPr lang="en-US" dirty="0" smtClean="0"/>
              <a:t>=WCF*</a:t>
            </a:r>
            <a:r>
              <a:rPr lang="en-US" dirty="0" err="1" smtClean="0"/>
              <a:t>cidto</a:t>
            </a:r>
            <a:r>
              <a:rPr lang="en-US" smtClean="0"/>
              <a:t>={[UNRESOLVED][17346]}]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D7F1-E77A-3448-90C1-E3F2B14D6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the transaction time starts when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is called, but the transaction only starts when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readObject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is intercepted and correlation is done. Thus no data from the first two EJB methods will be added to any snapshots. The split-transaction="true" attribute is necessary in this case, otherwise no transaction will be started and snapshots will not be correlated.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30B2D-8DAE-F940-A214-5222CAA038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0461BL-AD_PPT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6862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1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24EE09-698E-D649-A47D-7F3A6E79A1D9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21A18-1194-B74B-A8B5-AC27D09E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9230"/>
            <a:ext cx="2895600" cy="365125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417" y="6499230"/>
            <a:ext cx="611717" cy="365125"/>
          </a:xfrm>
          <a:prstGeom prst="rect">
            <a:avLst/>
          </a:prstGeom>
        </p:spPr>
        <p:txBody>
          <a:bodyPr/>
          <a:lstStyle/>
          <a:p>
            <a:fld id="{3A0CE399-3C25-684C-B9C9-E20C67C7E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0461BL-AD_PPT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6862763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14800" y="2438400"/>
            <a:ext cx="4343400" cy="1905000"/>
          </a:xfrm>
        </p:spPr>
        <p:txBody>
          <a:bodyPr/>
          <a:lstStyle>
            <a:lvl1pPr>
              <a:defRPr>
                <a:solidFill>
                  <a:srgbClr val="3BB4E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0461FA-ADs_PPT_Mast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50350" cy="686276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5900"/>
            <a:ext cx="843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875" y="6445250"/>
            <a:ext cx="453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48708D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E40-5B25-5940-8256-11ED8964D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A6CE39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708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 pitchFamily="-96" charset="0"/>
        <a:buChar char="•"/>
        <a:defRPr sz="2000">
          <a:solidFill>
            <a:srgbClr val="82828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 pitchFamily="-96" charset="0"/>
        <a:buChar char="•"/>
        <a:defRPr>
          <a:solidFill>
            <a:srgbClr val="82828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82828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2828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2828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2828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2828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2828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Correlation With AppDynamics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Correlation – Big Picture</a:t>
            </a:r>
            <a:endParaRPr lang="en-US" sz="3600" dirty="0"/>
          </a:p>
        </p:txBody>
      </p:sp>
      <p:pic>
        <p:nvPicPr>
          <p:cNvPr id="4" name="Picture 3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1145822" cy="1066800"/>
          </a:xfrm>
          <a:prstGeom prst="rect">
            <a:avLst/>
          </a:prstGeom>
        </p:spPr>
      </p:pic>
      <p:pic>
        <p:nvPicPr>
          <p:cNvPr id="5" name="Picture 4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86200"/>
            <a:ext cx="1145822" cy="1066800"/>
          </a:xfrm>
          <a:prstGeom prst="rect">
            <a:avLst/>
          </a:prstGeom>
        </p:spPr>
      </p:pic>
      <p:pic>
        <p:nvPicPr>
          <p:cNvPr id="6" name="Picture 5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86200"/>
            <a:ext cx="1145822" cy="1066800"/>
          </a:xfrm>
          <a:prstGeom prst="rect">
            <a:avLst/>
          </a:prstGeom>
        </p:spPr>
      </p:pic>
      <p:sp>
        <p:nvSpPr>
          <p:cNvPr id="7" name="Round Same Side Corner Rectangle 6"/>
          <p:cNvSpPr/>
          <p:nvPr/>
        </p:nvSpPr>
        <p:spPr>
          <a:xfrm>
            <a:off x="1984022" y="1676400"/>
            <a:ext cx="3349978" cy="114300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409700" y="29337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4290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839097" y="2934097"/>
            <a:ext cx="121840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2971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1.Upload information with the same transaction identifier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186826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2.Controller pieces together transaction flow from the agent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custom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easily-defined method call to configure as an exit point (sending side)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 method call where one of the parameters or a return value exposes the payload object, and that method call occurs during execution of the exit point (sending side)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 method call where one of the parameters or a return value exposes the payload object, and that method call occurs before the entry point is executed (receiving side)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an easily-defined method call to configure as a POJO entry point (receiving side).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24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configure Custom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Sender and Receiver methods</a:t>
            </a:r>
          </a:p>
          <a:p>
            <a:r>
              <a:rPr lang="en-US" dirty="0" smtClean="0"/>
              <a:t>Configure a custom Exit Point and POJO Entry Point</a:t>
            </a:r>
          </a:p>
          <a:p>
            <a:r>
              <a:rPr lang="en-US" dirty="0" smtClean="0"/>
              <a:t>Configure the Sender to Decorate the Exit Point</a:t>
            </a:r>
          </a:p>
          <a:p>
            <a:pPr lvl="1"/>
            <a:r>
              <a:rPr lang="en-US" dirty="0" smtClean="0"/>
              <a:t>Configure and Identify Validation methods</a:t>
            </a:r>
          </a:p>
          <a:p>
            <a:r>
              <a:rPr lang="en-US" dirty="0" smtClean="0"/>
              <a:t>Configure the Receiver to Read the Entry Point</a:t>
            </a:r>
          </a:p>
          <a:p>
            <a:pPr lvl="1"/>
            <a:r>
              <a:rPr lang="en-US" dirty="0"/>
              <a:t>Configure and Identify Validation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Put your feet up</a:t>
            </a:r>
          </a:p>
          <a:p>
            <a:r>
              <a:rPr lang="en-US" dirty="0" smtClean="0"/>
              <a:t>To Consider?</a:t>
            </a:r>
          </a:p>
          <a:p>
            <a:pPr lvl="1"/>
            <a:r>
              <a:rPr lang="en-US" dirty="0" smtClean="0"/>
              <a:t>Why not just copy </a:t>
            </a:r>
            <a:r>
              <a:rPr lang="en-US" dirty="0" err="1" smtClean="0"/>
              <a:t>config</a:t>
            </a:r>
            <a:r>
              <a:rPr lang="en-US" dirty="0" smtClean="0"/>
              <a:t> on all node?</a:t>
            </a:r>
          </a:p>
          <a:p>
            <a:pPr lvl="1"/>
            <a:r>
              <a:rPr lang="en-US" dirty="0" smtClean="0"/>
              <a:t>Why do we need a validator?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in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in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8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Custom Exit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POJO Rule </a:t>
            </a:r>
            <a:r>
              <a:rPr lang="en-US" dirty="0"/>
              <a:t>on </a:t>
            </a:r>
            <a:r>
              <a:rPr lang="en-US" dirty="0" err="1" smtClean="0"/>
              <a:t>FlightSearchHandler.processRequest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2012-12-10_18-47-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4264"/>
            <a:ext cx="8272905" cy="44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Custom </a:t>
            </a:r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custom </a:t>
            </a:r>
            <a:r>
              <a:rPr lang="en-US" dirty="0" smtClean="0"/>
              <a:t>Entry point for </a:t>
            </a:r>
            <a:r>
              <a:rPr lang="en-US" dirty="0" err="1" smtClean="0"/>
              <a:t>FlightSearchHandler.processRequest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2012-12-10_18-48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2023522"/>
            <a:ext cx="6310630" cy="41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Receiver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&lt;custom-correlation-</a:t>
            </a:r>
            <a:r>
              <a:rPr lang="en-US" sz="1800" dirty="0" err="1">
                <a:latin typeface="Courier"/>
                <a:cs typeface="Courier"/>
              </a:rPr>
              <a:t>config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    &lt;custom-incoming&gt;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        &lt;intercept-method match-class="matches-class" class-name="</a:t>
            </a:r>
            <a:r>
              <a:rPr lang="en-US" sz="1800" dirty="0" err="1">
                <a:latin typeface="Courier"/>
                <a:cs typeface="Courier"/>
              </a:rPr>
              <a:t>java.io.ObjectInputStream</a:t>
            </a:r>
            <a:r>
              <a:rPr lang="en-US" sz="1800" dirty="0">
                <a:latin typeface="Courier"/>
                <a:cs typeface="Courier"/>
              </a:rPr>
              <a:t>" method-name="</a:t>
            </a:r>
            <a:r>
              <a:rPr lang="en-US" sz="1800" dirty="0" err="1">
                <a:latin typeface="Courier"/>
                <a:cs typeface="Courier"/>
              </a:rPr>
              <a:t>readObject</a:t>
            </a:r>
            <a:r>
              <a:rPr lang="en-US" sz="1800" dirty="0">
                <a:latin typeface="Courier"/>
                <a:cs typeface="Courier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        &lt;correlation-payload-pointer type="return-type" operation="getter-chain" operation-</a:t>
            </a:r>
            <a:r>
              <a:rPr lang="en-US" sz="1800" dirty="0" err="1">
                <a:latin typeface="Courier"/>
                <a:cs typeface="Courier"/>
              </a:rPr>
              <a:t>config</a:t>
            </a:r>
            <a:r>
              <a:rPr lang="en-US" sz="1800" dirty="0">
                <a:latin typeface="Courier"/>
                <a:cs typeface="Courier"/>
              </a:rPr>
              <a:t>="this"/&gt;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        &lt;correlation-payload-operation method="get" payload-class-name="</a:t>
            </a:r>
            <a:r>
              <a:rPr lang="en-US" sz="1800" dirty="0" err="1">
                <a:latin typeface="Courier"/>
                <a:cs typeface="Courier"/>
              </a:rPr>
              <a:t>java.util.HashMap</a:t>
            </a:r>
            <a:r>
              <a:rPr lang="en-US" sz="1800" dirty="0">
                <a:latin typeface="Courier"/>
                <a:cs typeface="Courier"/>
              </a:rPr>
              <a:t>" validation-key="</a:t>
            </a:r>
            <a:r>
              <a:rPr lang="en-US" sz="1800" dirty="0" err="1">
                <a:latin typeface="Courier"/>
                <a:cs typeface="Courier"/>
              </a:rPr>
              <a:t>RequestId</a:t>
            </a:r>
            <a:r>
              <a:rPr lang="en-US" sz="1800" dirty="0">
                <a:latin typeface="Courier"/>
                <a:cs typeface="Courier"/>
              </a:rPr>
              <a:t>" key-</a:t>
            </a:r>
            <a:r>
              <a:rPr lang="en-US" sz="1800" dirty="0" err="1">
                <a:latin typeface="Courier"/>
                <a:cs typeface="Courier"/>
              </a:rPr>
              <a:t>param</a:t>
            </a:r>
            <a:r>
              <a:rPr lang="en-US" sz="1800" dirty="0">
                <a:latin typeface="Courier"/>
                <a:cs typeface="Courier"/>
              </a:rPr>
              <a:t>-type="</a:t>
            </a:r>
            <a:r>
              <a:rPr lang="en-US" sz="1800" dirty="0" err="1">
                <a:latin typeface="Courier"/>
                <a:cs typeface="Courier"/>
              </a:rPr>
              <a:t>java.lang.Object</a:t>
            </a:r>
            <a:r>
              <a:rPr lang="en-US" sz="1800" dirty="0">
                <a:latin typeface="Courier"/>
                <a:cs typeface="Courier"/>
              </a:rPr>
              <a:t>" value-</a:t>
            </a:r>
            <a:r>
              <a:rPr lang="en-US" sz="1800" dirty="0" err="1">
                <a:latin typeface="Courier"/>
                <a:cs typeface="Courier"/>
              </a:rPr>
              <a:t>param</a:t>
            </a:r>
            <a:r>
              <a:rPr lang="en-US" sz="1800" dirty="0">
                <a:latin typeface="Courier"/>
                <a:cs typeface="Courier"/>
              </a:rPr>
              <a:t>-type="</a:t>
            </a:r>
            <a:r>
              <a:rPr lang="en-US" sz="1800" dirty="0" err="1">
                <a:latin typeface="Courier"/>
                <a:cs typeface="Courier"/>
              </a:rPr>
              <a:t>java.lang.Object</a:t>
            </a:r>
            <a:r>
              <a:rPr lang="en-US" sz="1800" dirty="0">
                <a:latin typeface="Courier"/>
                <a:cs typeface="Courier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    &lt;/custom-incoming&gt;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        &lt;/custom-correlation-</a:t>
            </a:r>
            <a:r>
              <a:rPr lang="en-US" sz="1800" dirty="0" err="1">
                <a:latin typeface="Courier"/>
                <a:cs typeface="Courier"/>
              </a:rPr>
              <a:t>config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32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Correlation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&lt;custom-correlation-</a:t>
            </a:r>
            <a:r>
              <a:rPr lang="en-US" sz="1800" dirty="0" err="1">
                <a:latin typeface="Courier"/>
                <a:cs typeface="Courier"/>
              </a:rPr>
              <a:t>config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    &lt;</a:t>
            </a:r>
            <a:r>
              <a:rPr lang="nb-NO" sz="1800" dirty="0" err="1">
                <a:latin typeface="Courier"/>
                <a:cs typeface="Courier"/>
              </a:rPr>
              <a:t>custom-outgoing</a:t>
            </a:r>
            <a:r>
              <a:rPr lang="nb-NO" sz="18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        &lt;</a:t>
            </a:r>
            <a:r>
              <a:rPr lang="nb-NO" sz="1800" dirty="0" err="1">
                <a:latin typeface="Courier"/>
                <a:cs typeface="Courier"/>
              </a:rPr>
              <a:t>intercept-method</a:t>
            </a:r>
            <a:r>
              <a:rPr lang="nb-NO" sz="1800" dirty="0">
                <a:latin typeface="Courier"/>
                <a:cs typeface="Courier"/>
              </a:rPr>
              <a:t> match-</a:t>
            </a:r>
            <a:r>
              <a:rPr lang="nb-NO" sz="1800" dirty="0" err="1">
                <a:latin typeface="Courier"/>
                <a:cs typeface="Courier"/>
              </a:rPr>
              <a:t>class</a:t>
            </a:r>
            <a:r>
              <a:rPr lang="nb-NO" sz="1800" dirty="0">
                <a:latin typeface="Courier"/>
                <a:cs typeface="Courier"/>
              </a:rPr>
              <a:t>="matches-</a:t>
            </a:r>
            <a:r>
              <a:rPr lang="nb-NO" sz="1800" dirty="0" err="1">
                <a:latin typeface="Courier"/>
                <a:cs typeface="Courier"/>
              </a:rPr>
              <a:t>class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class-name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java.io.ObjectOutputStream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method-name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writeObject</a:t>
            </a:r>
            <a:r>
              <a:rPr lang="nb-NO" sz="1800" dirty="0">
                <a:latin typeface="Courier"/>
                <a:cs typeface="Courier"/>
              </a:rPr>
              <a:t>"/&gt;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        &lt;</a:t>
            </a:r>
            <a:r>
              <a:rPr lang="nb-NO" sz="1800" dirty="0" err="1">
                <a:latin typeface="Courier"/>
                <a:cs typeface="Courier"/>
              </a:rPr>
              <a:t>correlation</a:t>
            </a:r>
            <a:r>
              <a:rPr lang="nb-NO" sz="1800" dirty="0">
                <a:latin typeface="Courier"/>
                <a:cs typeface="Courier"/>
              </a:rPr>
              <a:t>-</a:t>
            </a:r>
            <a:r>
              <a:rPr lang="nb-NO" sz="1800" dirty="0" err="1">
                <a:latin typeface="Courier"/>
                <a:cs typeface="Courier"/>
              </a:rPr>
              <a:t>payload</a:t>
            </a:r>
            <a:r>
              <a:rPr lang="nb-NO" sz="1800" dirty="0">
                <a:latin typeface="Courier"/>
                <a:cs typeface="Courier"/>
              </a:rPr>
              <a:t>-pointer type="</a:t>
            </a:r>
            <a:r>
              <a:rPr lang="nb-NO" sz="1800" dirty="0" err="1">
                <a:latin typeface="Courier"/>
                <a:cs typeface="Courier"/>
              </a:rPr>
              <a:t>param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param-index</a:t>
            </a:r>
            <a:r>
              <a:rPr lang="nb-NO" sz="1800" dirty="0">
                <a:latin typeface="Courier"/>
                <a:cs typeface="Courier"/>
              </a:rPr>
              <a:t>="0" </a:t>
            </a:r>
            <a:r>
              <a:rPr lang="nb-NO" sz="1800" dirty="0" err="1">
                <a:latin typeface="Courier"/>
                <a:cs typeface="Courier"/>
              </a:rPr>
              <a:t>operation</a:t>
            </a:r>
            <a:r>
              <a:rPr lang="nb-NO" sz="1800" dirty="0">
                <a:latin typeface="Courier"/>
                <a:cs typeface="Courier"/>
              </a:rPr>
              <a:t>="getter-</a:t>
            </a:r>
            <a:r>
              <a:rPr lang="nb-NO" sz="1800" dirty="0" err="1">
                <a:latin typeface="Courier"/>
                <a:cs typeface="Courier"/>
              </a:rPr>
              <a:t>chain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operation-config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this</a:t>
            </a:r>
            <a:r>
              <a:rPr lang="nb-NO" sz="1800" dirty="0">
                <a:latin typeface="Courier"/>
                <a:cs typeface="Courier"/>
              </a:rPr>
              <a:t>"/&gt;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        &lt;</a:t>
            </a:r>
            <a:r>
              <a:rPr lang="nb-NO" sz="1800" dirty="0" err="1">
                <a:latin typeface="Courier"/>
                <a:cs typeface="Courier"/>
              </a:rPr>
              <a:t>correlation-payload-operation</a:t>
            </a:r>
            <a:r>
              <a:rPr lang="nb-NO" sz="1800" dirty="0">
                <a:latin typeface="Courier"/>
                <a:cs typeface="Courier"/>
              </a:rPr>
              <a:t> </a:t>
            </a:r>
            <a:r>
              <a:rPr lang="nb-NO" sz="1800" dirty="0" err="1">
                <a:latin typeface="Courier"/>
                <a:cs typeface="Courier"/>
              </a:rPr>
              <a:t>method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put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payload-class-name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java.util.HashMap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validation-key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RequestId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validation-method</a:t>
            </a:r>
            <a:r>
              <a:rPr lang="nb-NO" sz="1800" dirty="0">
                <a:latin typeface="Courier"/>
                <a:cs typeface="Courier"/>
              </a:rPr>
              <a:t>="</a:t>
            </a:r>
            <a:r>
              <a:rPr lang="nb-NO" sz="1800" dirty="0" err="1">
                <a:latin typeface="Courier"/>
                <a:cs typeface="Courier"/>
              </a:rPr>
              <a:t>get</a:t>
            </a:r>
            <a:r>
              <a:rPr lang="nb-NO" sz="1800" dirty="0">
                <a:latin typeface="Courier"/>
                <a:cs typeface="Courier"/>
              </a:rPr>
              <a:t>" key-</a:t>
            </a:r>
            <a:r>
              <a:rPr lang="nb-NO" sz="1800" dirty="0" err="1">
                <a:latin typeface="Courier"/>
                <a:cs typeface="Courier"/>
              </a:rPr>
              <a:t>param</a:t>
            </a:r>
            <a:r>
              <a:rPr lang="nb-NO" sz="1800" dirty="0">
                <a:latin typeface="Courier"/>
                <a:cs typeface="Courier"/>
              </a:rPr>
              <a:t>-type="</a:t>
            </a:r>
            <a:r>
              <a:rPr lang="nb-NO" sz="1800" dirty="0" err="1">
                <a:latin typeface="Courier"/>
                <a:cs typeface="Courier"/>
              </a:rPr>
              <a:t>java.lang.Object</a:t>
            </a:r>
            <a:r>
              <a:rPr lang="nb-NO" sz="1800" dirty="0">
                <a:latin typeface="Courier"/>
                <a:cs typeface="Courier"/>
              </a:rPr>
              <a:t>" </a:t>
            </a:r>
            <a:r>
              <a:rPr lang="nb-NO" sz="1800" dirty="0" err="1">
                <a:latin typeface="Courier"/>
                <a:cs typeface="Courier"/>
              </a:rPr>
              <a:t>value</a:t>
            </a:r>
            <a:r>
              <a:rPr lang="nb-NO" sz="1800" dirty="0">
                <a:latin typeface="Courier"/>
                <a:cs typeface="Courier"/>
              </a:rPr>
              <a:t>-</a:t>
            </a:r>
            <a:r>
              <a:rPr lang="nb-NO" sz="1800" dirty="0" err="1">
                <a:latin typeface="Courier"/>
                <a:cs typeface="Courier"/>
              </a:rPr>
              <a:t>param</a:t>
            </a:r>
            <a:r>
              <a:rPr lang="nb-NO" sz="1800" dirty="0">
                <a:latin typeface="Courier"/>
                <a:cs typeface="Courier"/>
              </a:rPr>
              <a:t>-type="</a:t>
            </a:r>
            <a:r>
              <a:rPr lang="nb-NO" sz="1800" dirty="0" err="1">
                <a:latin typeface="Courier"/>
                <a:cs typeface="Courier"/>
              </a:rPr>
              <a:t>java.lang.Object</a:t>
            </a:r>
            <a:r>
              <a:rPr lang="nb-NO" sz="1800" dirty="0">
                <a:latin typeface="Courier"/>
                <a:cs typeface="Courier"/>
              </a:rPr>
              <a:t>"/&gt;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    &lt;/</a:t>
            </a:r>
            <a:r>
              <a:rPr lang="nb-NO" sz="1800" dirty="0" err="1">
                <a:latin typeface="Courier"/>
                <a:cs typeface="Courier"/>
              </a:rPr>
              <a:t>custom-outgoing</a:t>
            </a:r>
            <a:r>
              <a:rPr lang="nb-NO" sz="18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nb-NO" sz="1800" dirty="0">
                <a:latin typeface="Courier"/>
                <a:cs typeface="Courier"/>
              </a:rPr>
              <a:t>                &lt;/</a:t>
            </a:r>
            <a:r>
              <a:rPr lang="nb-NO" sz="1800" dirty="0" err="1">
                <a:latin typeface="Courier"/>
                <a:cs typeface="Courier"/>
              </a:rPr>
              <a:t>custom-correlation-config</a:t>
            </a:r>
            <a:r>
              <a:rPr lang="nb-NO" sz="1800" dirty="0">
                <a:latin typeface="Courier"/>
                <a:cs typeface="Courier"/>
              </a:rPr>
              <a:t>&gt;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823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Split Transaction and Marker Interceptors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the business transaction context across all java tiers and threads it travels through.</a:t>
            </a:r>
          </a:p>
          <a:p>
            <a:r>
              <a:rPr lang="en-US" dirty="0" smtClean="0"/>
              <a:t>What does it take?</a:t>
            </a:r>
          </a:p>
          <a:p>
            <a:pPr lvl="1"/>
            <a:r>
              <a:rPr lang="en-US" dirty="0" smtClean="0"/>
              <a:t>Decorating protocol headers to add transaction contextual information for remote calls</a:t>
            </a:r>
          </a:p>
          <a:p>
            <a:pPr lvl="1"/>
            <a:r>
              <a:rPr lang="en-US" dirty="0" smtClean="0"/>
              <a:t>Saving transaction context against thread hand-offs to be picked up when the async segment starts</a:t>
            </a:r>
          </a:p>
          <a:p>
            <a:r>
              <a:rPr lang="en-US" dirty="0" smtClean="0"/>
              <a:t>Will it change Application behavior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If done the right way, absolutely not</a:t>
            </a:r>
          </a:p>
          <a:p>
            <a:pPr lvl="1"/>
            <a:r>
              <a:rPr lang="en-US" dirty="0" smtClean="0"/>
              <a:t>Add only where there is extensibility – like HTTP headers, JMS properties etc.</a:t>
            </a:r>
          </a:p>
          <a:p>
            <a:r>
              <a:rPr lang="en-US" dirty="0" smtClean="0"/>
              <a:t>Every ‘Transaction Segment’ reports its own metrics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62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Interceptors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M</a:t>
            </a:r>
            <a:r>
              <a:rPr lang="en-US" dirty="0" smtClean="0"/>
              <a:t>arks</a:t>
            </a:r>
            <a:r>
              <a:rPr lang="en-US" dirty="0"/>
              <a:t>" the start of the timing for a transaction, but it doesn't actually </a:t>
            </a:r>
            <a:r>
              <a:rPr lang="en-US" dirty="0" smtClean="0"/>
              <a:t>correlate a </a:t>
            </a:r>
            <a:r>
              <a:rPr lang="en-US" dirty="0"/>
              <a:t>transaction.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correlation </a:t>
            </a:r>
            <a:r>
              <a:rPr lang="en-US" dirty="0" smtClean="0"/>
              <a:t>interceptors</a:t>
            </a:r>
          </a:p>
          <a:p>
            <a:pPr lvl="1"/>
            <a:r>
              <a:rPr lang="en-US" dirty="0" smtClean="0"/>
              <a:t>Knows </a:t>
            </a:r>
            <a:r>
              <a:rPr lang="en-US" dirty="0"/>
              <a:t>that if a transaction is "split" it should have been marked previously (first half of split) and therefore a transaction should be started when doing correlation (second half of split).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public </a:t>
            </a:r>
            <a:r>
              <a:rPr lang="en-US" sz="1600" dirty="0">
                <a:latin typeface="Courier"/>
                <a:cs typeface="Courier"/>
              </a:rPr>
              <a:t>Map&lt;String, String&gt; </a:t>
            </a:r>
            <a:r>
              <a:rPr lang="en-US" sz="1600" dirty="0" err="1">
                <a:latin typeface="Courier"/>
                <a:cs typeface="Courier"/>
              </a:rPr>
              <a:t>receiveData</a:t>
            </a:r>
            <a:r>
              <a:rPr lang="en-US" sz="1600" dirty="0">
                <a:latin typeface="Courier"/>
                <a:cs typeface="Courier"/>
              </a:rPr>
              <a:t>() </a:t>
            </a:r>
            <a:r>
              <a:rPr lang="en-US" sz="1600" b="1" dirty="0" smtClean="0">
                <a:latin typeface="Courier"/>
                <a:cs typeface="Courier"/>
              </a:rPr>
              <a:t>throws </a:t>
            </a:r>
            <a:r>
              <a:rPr lang="en-US" sz="1600" dirty="0" err="1" smtClean="0">
                <a:latin typeface="Courier"/>
                <a:cs typeface="Courier"/>
              </a:rPr>
              <a:t>IOException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ClassNotFoundException</a:t>
            </a:r>
            <a:r>
              <a:rPr lang="en-US" sz="1600" dirty="0">
                <a:latin typeface="Courier"/>
                <a:cs typeface="Courier"/>
              </a:rPr>
              <a:t> {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getSomeEJB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doBusinessMethod</a:t>
            </a:r>
            <a:r>
              <a:rPr lang="en-US" sz="1600" dirty="0">
                <a:latin typeface="Courier"/>
                <a:cs typeface="Courier"/>
              </a:rPr>
              <a:t>();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getAnotherEJB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doBusinessMethod</a:t>
            </a:r>
            <a:r>
              <a:rPr lang="en-US" sz="1600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//start </a:t>
            </a:r>
            <a:r>
              <a:rPr lang="en-US" sz="1600" dirty="0" err="1" smtClean="0">
                <a:latin typeface="Courier"/>
                <a:cs typeface="Courier"/>
              </a:rPr>
              <a:t>txn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ConcurrentMap</a:t>
            </a:r>
            <a:r>
              <a:rPr lang="en-US" sz="1600" dirty="0">
                <a:latin typeface="Courier"/>
                <a:cs typeface="Courier"/>
              </a:rPr>
              <a:t>&lt;String, String&gt; payload = (</a:t>
            </a:r>
            <a:r>
              <a:rPr lang="en-US" sz="1600" dirty="0" err="1">
                <a:latin typeface="Courier"/>
                <a:cs typeface="Courier"/>
              </a:rPr>
              <a:t>ConcurrentMap</a:t>
            </a:r>
            <a:r>
              <a:rPr lang="en-US" sz="1600" dirty="0">
                <a:latin typeface="Courier"/>
                <a:cs typeface="Courier"/>
              </a:rPr>
              <a:t>&lt;String, String&gt;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 err="1" smtClean="0">
                <a:latin typeface="Courier"/>
                <a:cs typeface="Courier"/>
              </a:rPr>
              <a:t>getInputStream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readObject</a:t>
            </a:r>
            <a:r>
              <a:rPr lang="en-US" sz="1600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getYetAnotherEJB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doBusinessMethod</a:t>
            </a:r>
            <a:r>
              <a:rPr lang="en-US" sz="1600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	return </a:t>
            </a:r>
            <a:r>
              <a:rPr lang="en-US" sz="1600" dirty="0">
                <a:latin typeface="Courier"/>
                <a:cs typeface="Courier"/>
              </a:rPr>
              <a:t>payload;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</a:t>
            </a:r>
            <a:endParaRPr lang="en-US" sz="16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6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Interceptor (Split)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marker-intercept-method match-</a:t>
            </a:r>
            <a:r>
              <a:rPr lang="en-US" sz="1600" b="1" dirty="0">
                <a:latin typeface="Courier"/>
                <a:cs typeface="Courier"/>
              </a:rPr>
              <a:t>class</a:t>
            </a:r>
            <a:r>
              <a:rPr lang="en-US" sz="1600" dirty="0">
                <a:latin typeface="Courier"/>
                <a:cs typeface="Courier"/>
              </a:rPr>
              <a:t>="matches-class" </a:t>
            </a:r>
            <a:r>
              <a:rPr lang="en-US" sz="1600" b="1" dirty="0">
                <a:latin typeface="Courier"/>
                <a:cs typeface="Courier"/>
              </a:rPr>
              <a:t>class</a:t>
            </a:r>
            <a:r>
              <a:rPr lang="en-US" sz="1600" dirty="0">
                <a:latin typeface="Courier"/>
                <a:cs typeface="Courier"/>
              </a:rPr>
              <a:t>-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name="</a:t>
            </a:r>
            <a:r>
              <a:rPr lang="en-US" sz="1600" dirty="0" err="1" smtClean="0">
                <a:latin typeface="Courier"/>
                <a:cs typeface="Courier"/>
              </a:rPr>
              <a:t>com.appdynamics.sample.SocketReceiver</a:t>
            </a:r>
            <a:r>
              <a:rPr lang="en-US" sz="1600" dirty="0">
                <a:latin typeface="Courier"/>
                <a:cs typeface="Courier"/>
              </a:rPr>
              <a:t>" method-name="</a:t>
            </a:r>
            <a:r>
              <a:rPr lang="en-US" sz="1600" dirty="0" err="1">
                <a:latin typeface="Courier"/>
                <a:cs typeface="Courier"/>
              </a:rPr>
              <a:t>receiveData</a:t>
            </a:r>
            <a:r>
              <a:rPr lang="en-US" sz="1600" dirty="0">
                <a:latin typeface="Courier"/>
                <a:cs typeface="Courier"/>
              </a:rPr>
              <a:t>"/&gt;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&lt;intercept-method match-</a:t>
            </a:r>
            <a:r>
              <a:rPr lang="en-US" sz="1600" b="1" dirty="0">
                <a:latin typeface="Courier"/>
                <a:cs typeface="Courier"/>
              </a:rPr>
              <a:t>class</a:t>
            </a:r>
            <a:r>
              <a:rPr lang="en-US" sz="1600" dirty="0">
                <a:latin typeface="Courier"/>
                <a:cs typeface="Courier"/>
              </a:rPr>
              <a:t>="matches-class" </a:t>
            </a:r>
            <a:r>
              <a:rPr lang="en-US" sz="1600" b="1" dirty="0">
                <a:latin typeface="Courier"/>
                <a:cs typeface="Courier"/>
              </a:rPr>
              <a:t>class</a:t>
            </a:r>
            <a:r>
              <a:rPr lang="en-US" sz="1600" dirty="0">
                <a:latin typeface="Courier"/>
                <a:cs typeface="Courier"/>
              </a:rPr>
              <a:t>-name="</a:t>
            </a:r>
            <a:r>
              <a:rPr lang="en-US" sz="1600" dirty="0" err="1">
                <a:latin typeface="Courier"/>
                <a:cs typeface="Courier"/>
              </a:rPr>
              <a:t>java.io.ObjectInputStream</a:t>
            </a:r>
            <a:r>
              <a:rPr lang="en-US" sz="1600" dirty="0">
                <a:latin typeface="Courier"/>
                <a:cs typeface="Courier"/>
              </a:rPr>
              <a:t>" method-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name="</a:t>
            </a:r>
            <a:r>
              <a:rPr lang="en-US" sz="1600" dirty="0" err="1">
                <a:latin typeface="Courier"/>
                <a:cs typeface="Courier"/>
              </a:rPr>
              <a:t>readObject</a:t>
            </a:r>
            <a:r>
              <a:rPr lang="en-US" sz="1600" dirty="0">
                <a:latin typeface="Courier"/>
                <a:cs typeface="Courier"/>
              </a:rPr>
              <a:t>"/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correlation-payload-pointer type="return-type" operation="getter-chain" operation-</a:t>
            </a:r>
            <a:r>
              <a:rPr lang="en-US" sz="1600" dirty="0" err="1">
                <a:latin typeface="Courier"/>
                <a:cs typeface="Courier"/>
              </a:rPr>
              <a:t>config</a:t>
            </a:r>
            <a:r>
              <a:rPr lang="en-US" sz="1600" dirty="0">
                <a:latin typeface="Courier"/>
                <a:cs typeface="Courier"/>
              </a:rPr>
              <a:t>="this"/</a:t>
            </a:r>
            <a:r>
              <a:rPr lang="en-US" sz="1600" dirty="0" smtClean="0">
                <a:latin typeface="Courier"/>
                <a:cs typeface="Courier"/>
              </a:rPr>
              <a:t>&gt;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correlation-payload-operation method="get" payload-</a:t>
            </a:r>
            <a:r>
              <a:rPr lang="en-US" sz="1600" b="1" dirty="0">
                <a:latin typeface="Courier"/>
                <a:cs typeface="Courier"/>
              </a:rPr>
              <a:t>class</a:t>
            </a:r>
            <a:r>
              <a:rPr lang="en-US" sz="1600" dirty="0">
                <a:latin typeface="Courier"/>
                <a:cs typeface="Courier"/>
              </a:rPr>
              <a:t>-name="</a:t>
            </a:r>
            <a:r>
              <a:rPr lang="en-US" sz="1600" dirty="0" err="1">
                <a:latin typeface="Courier"/>
                <a:cs typeface="Courier"/>
              </a:rPr>
              <a:t>java.util.concurrent.ConcurrentHashMap</a:t>
            </a:r>
            <a:r>
              <a:rPr lang="en-US" sz="1600" dirty="0">
                <a:latin typeface="Courier"/>
                <a:cs typeface="Courier"/>
              </a:rPr>
              <a:t>"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split-transaction="true" validation-key="Custom-Header" key-</a:t>
            </a:r>
            <a:r>
              <a:rPr lang="en-US" sz="1600" dirty="0" err="1">
                <a:latin typeface="Courier"/>
                <a:cs typeface="Courier"/>
              </a:rPr>
              <a:t>param</a:t>
            </a:r>
            <a:r>
              <a:rPr lang="en-US" sz="1600" dirty="0">
                <a:latin typeface="Courier"/>
                <a:cs typeface="Courier"/>
              </a:rPr>
              <a:t>-type="</a:t>
            </a:r>
            <a:r>
              <a:rPr lang="en-US" sz="1600" dirty="0" err="1">
                <a:latin typeface="Courier"/>
                <a:cs typeface="Courier"/>
              </a:rPr>
              <a:t>java.lang.Object</a:t>
            </a:r>
            <a:r>
              <a:rPr lang="en-US" sz="1600" dirty="0">
                <a:latin typeface="Courier"/>
                <a:cs typeface="Courier"/>
              </a:rPr>
              <a:t>" value-</a:t>
            </a:r>
            <a:r>
              <a:rPr lang="en-US" sz="1600" dirty="0" err="1">
                <a:latin typeface="Courier"/>
                <a:cs typeface="Courier"/>
              </a:rPr>
              <a:t>param</a:t>
            </a:r>
            <a:r>
              <a:rPr lang="en-US" sz="1600" dirty="0">
                <a:latin typeface="Courier"/>
                <a:cs typeface="Courier"/>
              </a:rPr>
              <a:t>-type="</a:t>
            </a:r>
            <a:r>
              <a:rPr lang="en-US" sz="1600" dirty="0" err="1">
                <a:latin typeface="Courier"/>
                <a:cs typeface="Courier"/>
              </a:rPr>
              <a:t>java.lang.Object</a:t>
            </a:r>
            <a:r>
              <a:rPr lang="en-US" sz="1600" dirty="0">
                <a:latin typeface="Courier"/>
                <a:cs typeface="Courier"/>
              </a:rPr>
              <a:t>"/&gt;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5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Business Transaction – Fundamentally distributed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28266" y="2794000"/>
            <a:ext cx="2144889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2777" y="2777066"/>
            <a:ext cx="2144889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0288" y="2788355"/>
            <a:ext cx="2144889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0155" y="3231444"/>
            <a:ext cx="818445" cy="14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57916" y="3187509"/>
            <a:ext cx="818445" cy="14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t_servlet_medi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8" y="2953270"/>
            <a:ext cx="673047" cy="5570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1415" y="3207893"/>
            <a:ext cx="538390" cy="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998119" y="1887157"/>
            <a:ext cx="1467555" cy="1128889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First significant entry point on tier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83858" y="1589615"/>
            <a:ext cx="2144889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Tier4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598139" y="2474676"/>
            <a:ext cx="4326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4046944" y="1518633"/>
            <a:ext cx="1744372" cy="711794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JMS/Messaging Bus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4821" y="1867555"/>
            <a:ext cx="7954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0028" y="4507468"/>
            <a:ext cx="710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extends through all tiers.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Every ‘thread’ of execution reports its own metrics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45688" y="2182655"/>
            <a:ext cx="2341499" cy="992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JVM/CLR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5117" y="2182655"/>
            <a:ext cx="2341499" cy="992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5117" y="3902598"/>
            <a:ext cx="2341499" cy="992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JVM/CLR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21286" y="3601371"/>
            <a:ext cx="2341499" cy="992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JVM/CLR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16200000" flipH="1" flipV="1">
            <a:off x="2004197" y="4087517"/>
            <a:ext cx="446473" cy="9028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0906" y="3293824"/>
            <a:ext cx="9922" cy="1210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0828" y="4504205"/>
            <a:ext cx="555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6871" y="2678712"/>
            <a:ext cx="608792" cy="9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Callout 11"/>
          <p:cNvSpPr/>
          <p:nvPr/>
        </p:nvSpPr>
        <p:spPr>
          <a:xfrm>
            <a:off x="7540420" y="1855256"/>
            <a:ext cx="1146380" cy="615112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External Web Services</a:t>
            </a:r>
            <a:endParaRPr lang="en-US" sz="1100" dirty="0"/>
          </a:p>
        </p:txBody>
      </p:sp>
      <p:sp>
        <p:nvSpPr>
          <p:cNvPr id="13" name="Can 12"/>
          <p:cNvSpPr/>
          <p:nvPr/>
        </p:nvSpPr>
        <p:spPr>
          <a:xfrm>
            <a:off x="7709088" y="2688634"/>
            <a:ext cx="977712" cy="6944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Databases/Caches etc.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01788" y="2182655"/>
            <a:ext cx="1319573" cy="287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1788" y="2589422"/>
            <a:ext cx="1438632" cy="386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01788" y="2777924"/>
            <a:ext cx="406785" cy="952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53233" y="2589422"/>
            <a:ext cx="9922" cy="585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65165" y="2602928"/>
            <a:ext cx="9922" cy="585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93371" y="2602928"/>
            <a:ext cx="9922" cy="585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01733" y="2593007"/>
            <a:ext cx="9922" cy="585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97623" y="2262024"/>
            <a:ext cx="121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JVM/CLR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3565429" y="2589422"/>
            <a:ext cx="184936" cy="188502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29740" y="2678712"/>
            <a:ext cx="73419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56657" y="2631356"/>
            <a:ext cx="38694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4979" y="3902598"/>
            <a:ext cx="125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Messaging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87187" y="4504205"/>
            <a:ext cx="5655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 bwMode="auto">
          <a:xfrm rot="5400000" flipV="1">
            <a:off x="4519490" y="4039429"/>
            <a:ext cx="404719" cy="2184423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1" name="Right Brace 30"/>
          <p:cNvSpPr/>
          <p:nvPr/>
        </p:nvSpPr>
        <p:spPr bwMode="auto">
          <a:xfrm rot="16200000">
            <a:off x="4572829" y="790672"/>
            <a:ext cx="404719" cy="2184423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977" y="1230868"/>
            <a:ext cx="29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Originating Segment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4744" y="1219200"/>
            <a:ext cx="29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Continuing Segment</a:t>
            </a:r>
            <a:endParaRPr lang="en-US" dirty="0"/>
          </a:p>
        </p:txBody>
      </p:sp>
      <p:sp>
        <p:nvSpPr>
          <p:cNvPr id="34" name="Right Brace 33"/>
          <p:cNvSpPr/>
          <p:nvPr/>
        </p:nvSpPr>
        <p:spPr bwMode="auto">
          <a:xfrm rot="16200000">
            <a:off x="1499453" y="786548"/>
            <a:ext cx="404719" cy="2184423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3472" y="5193268"/>
            <a:ext cx="29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Continuing Segment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 bwMode="auto">
          <a:xfrm rot="5400000" flipV="1">
            <a:off x="7595452" y="3787110"/>
            <a:ext cx="404719" cy="2184423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0514" y="5081681"/>
            <a:ext cx="29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Continuing Segment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 bwMode="auto">
          <a:xfrm rot="10800000" flipH="1">
            <a:off x="5384646" y="2593006"/>
            <a:ext cx="172012" cy="581763"/>
          </a:xfrm>
          <a:prstGeom prst="rightBrac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85914" y="3197423"/>
            <a:ext cx="290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Continuing Segments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43000" y="56388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onSegmentEnd</a:t>
            </a:r>
            <a:r>
              <a:rPr lang="en-US" sz="1400" dirty="0" smtClean="0"/>
              <a:t> – Report KPIs for ‘BT ID + Caller Chain’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Originating Segment – Caller Chain ‘null’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Continuing Segment – Inherits Caller chain from header or in-process 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182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624" y="0"/>
            <a:ext cx="7086600" cy="731838"/>
          </a:xfrm>
        </p:spPr>
        <p:txBody>
          <a:bodyPr/>
          <a:lstStyle/>
          <a:p>
            <a:r>
              <a:rPr lang="en-US" dirty="0" smtClean="0"/>
              <a:t>Typical Cross JVM Calls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98679" y="1676400"/>
            <a:ext cx="2908321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38100">
              <a:schemeClr val="accent6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19" y="1371600"/>
            <a:ext cx="736600" cy="685800"/>
          </a:xfrm>
          <a:prstGeom prst="rect">
            <a:avLst/>
          </a:prstGeom>
        </p:spPr>
      </p:pic>
      <p:pic>
        <p:nvPicPr>
          <p:cNvPr id="8" name="Picture 7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335088"/>
            <a:ext cx="736600" cy="685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00360" y="3352800"/>
            <a:ext cx="2908321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38100">
              <a:schemeClr val="accent6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0"/>
            <a:ext cx="736600" cy="685800"/>
          </a:xfrm>
          <a:prstGeom prst="rect">
            <a:avLst/>
          </a:prstGeom>
        </p:spPr>
      </p:pic>
      <p:pic>
        <p:nvPicPr>
          <p:cNvPr id="11" name="Picture 10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81" y="3011488"/>
            <a:ext cx="736600" cy="6858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451079" y="5105400"/>
            <a:ext cx="2908321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38100">
              <a:schemeClr val="accent6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19" y="4800600"/>
            <a:ext cx="736600" cy="685800"/>
          </a:xfrm>
          <a:prstGeom prst="rect">
            <a:avLst/>
          </a:prstGeom>
        </p:spPr>
      </p:pic>
      <p:pic>
        <p:nvPicPr>
          <p:cNvPr id="14" name="Picture 13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4764088"/>
            <a:ext cx="7366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98679" y="1335088"/>
            <a:ext cx="303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Protocol – JMS 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1676400"/>
            <a:ext cx="340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Transport Protocol/s </a:t>
            </a:r>
          </a:p>
          <a:p>
            <a:pPr>
              <a:buFont typeface="Wingdings" charset="2"/>
              <a:buChar char="§"/>
            </a:pPr>
            <a:r>
              <a:rPr lang="en-US" sz="1600" dirty="0" smtClean="0"/>
              <a:t>RMI / TCP / HTTP</a:t>
            </a:r>
          </a:p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5119" y="3014246"/>
            <a:ext cx="350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 Protocol – Web Services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3360003"/>
            <a:ext cx="340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Transport Protocol – HTTP * </a:t>
            </a:r>
          </a:p>
          <a:p>
            <a:endParaRPr lang="en-US" sz="1600" dirty="0" smtClean="0"/>
          </a:p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794000" y="47244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Backend Calls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5112603"/>
            <a:ext cx="340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Transport Protocol – HTTP * </a:t>
            </a:r>
          </a:p>
          <a:p>
            <a:endParaRPr lang="en-US" sz="1600" dirty="0" smtClean="0"/>
          </a:p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594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Correlation Medium.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5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086600" cy="731838"/>
          </a:xfrm>
        </p:spPr>
        <p:txBody>
          <a:bodyPr/>
          <a:lstStyle/>
          <a:p>
            <a:r>
              <a:rPr lang="en-US" sz="3200" dirty="0" smtClean="0"/>
              <a:t>Correlation in HTTP.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4495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| URL |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990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Field-Name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Value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6576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Field-Name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36576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Value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5029200" y="1828800"/>
            <a:ext cx="685800" cy="24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2514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2895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67000" y="3276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8800" y="2514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Headers – </a:t>
            </a:r>
          </a:p>
          <a:p>
            <a:r>
              <a:rPr lang="en-US" dirty="0" smtClean="0"/>
              <a:t>Extensible by definition.</a:t>
            </a:r>
          </a:p>
          <a:p>
            <a:r>
              <a:rPr lang="en-US" b="1" dirty="0" smtClean="0"/>
              <a:t>Do not Contain Application Data.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9600" y="4495800"/>
            <a:ext cx="4343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4800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Body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5798403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Adding Custom Headers to carry transaction information is safe if </a:t>
            </a:r>
          </a:p>
          <a:p>
            <a:pPr>
              <a:buFont typeface="Wingdings" charset="2"/>
              <a:buChar char="§"/>
            </a:pPr>
            <a:r>
              <a:rPr lang="en-US" sz="1600" dirty="0" smtClean="0"/>
              <a:t>You don’t use any well-understood header names like ‘Accept-Language’.</a:t>
            </a:r>
          </a:p>
          <a:p>
            <a:pPr>
              <a:buFont typeface="Wingdings" charset="2"/>
              <a:buChar char="§"/>
            </a:pPr>
            <a:r>
              <a:rPr lang="en-US" sz="1600" dirty="0" smtClean="0"/>
              <a:t>The content of the header value is ‘HTTP-safe’.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20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0"/>
            <a:ext cx="7086600" cy="731838"/>
          </a:xfrm>
        </p:spPr>
        <p:txBody>
          <a:bodyPr/>
          <a:lstStyle/>
          <a:p>
            <a:r>
              <a:rPr lang="en-US" dirty="0" smtClean="0"/>
              <a:t>How does it work? – HTTP.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05160" y="2731532"/>
            <a:ext cx="2908321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38100">
              <a:schemeClr val="accent6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8" y="2045732"/>
            <a:ext cx="1145822" cy="1066800"/>
          </a:xfrm>
          <a:prstGeom prst="rect">
            <a:avLst/>
          </a:prstGeom>
        </p:spPr>
      </p:pic>
      <p:pic>
        <p:nvPicPr>
          <p:cNvPr id="6" name="Picture 5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80" y="1988275"/>
            <a:ext cx="1168319" cy="1087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9919" y="2392978"/>
            <a:ext cx="3759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 Protocol – Web Services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738735"/>
            <a:ext cx="340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Transport Protocol – HTTP * </a:t>
            </a:r>
          </a:p>
          <a:p>
            <a:endParaRPr lang="en-US" sz="1600" dirty="0" smtClean="0"/>
          </a:p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0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1622" y="3974068"/>
            <a:ext cx="8861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419" y="4050268"/>
            <a:ext cx="108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call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467581" y="3112532"/>
            <a:ext cx="437419" cy="13716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4712732"/>
            <a:ext cx="4571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AppDynamics Byte Code Interceptor on </a:t>
            </a:r>
          </a:p>
          <a:p>
            <a:r>
              <a:rPr lang="en-US" dirty="0" smtClean="0"/>
              <a:t>The HTTP transport layer – adds a safe header which uniquely identifies this transaction. -  The controller reconstructs the flow.</a:t>
            </a:r>
          </a:p>
          <a:p>
            <a:r>
              <a:rPr lang="en-US" dirty="0" smtClean="0"/>
              <a:t>Use the decoration word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357132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/>
          <p:cNvSpPr/>
          <p:nvPr/>
        </p:nvSpPr>
        <p:spPr>
          <a:xfrm>
            <a:off x="5892800" y="3076020"/>
            <a:ext cx="406400" cy="1408112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57799" y="4712732"/>
            <a:ext cx="342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AppDynamics Byte Code Interceptor on the servlet – reads the header with the information.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99200" y="3572908"/>
            <a:ext cx="147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9200" y="3656112"/>
            <a:ext cx="223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Carries forward the same transaction context.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53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0"/>
            <a:ext cx="7086600" cy="731838"/>
          </a:xfrm>
        </p:spPr>
        <p:txBody>
          <a:bodyPr/>
          <a:lstStyle/>
          <a:p>
            <a:r>
              <a:rPr lang="en-US" dirty="0" smtClean="0"/>
              <a:t>Correlation in JMS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4495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JMSDestination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953869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Headers – Predefined – Not Extensible.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36576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Value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029200" y="1828800"/>
            <a:ext cx="685800" cy="24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67000" y="2514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2895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7000" y="3276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1200" y="27064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Properties– </a:t>
            </a:r>
          </a:p>
          <a:p>
            <a:r>
              <a:rPr lang="en-US" dirty="0" smtClean="0"/>
              <a:t>Extensible by definition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4495800"/>
            <a:ext cx="4343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800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Body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57984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Adding Custom Message Properties to carry transaction information is safe if </a:t>
            </a:r>
          </a:p>
          <a:p>
            <a:pPr>
              <a:buFont typeface="Wingdings" charset="2"/>
              <a:buChar char="§"/>
            </a:pPr>
            <a:r>
              <a:rPr lang="en-US" sz="1600" dirty="0" smtClean="0"/>
              <a:t>You don’t overwrite any existing property names and choose a unique name</a:t>
            </a:r>
          </a:p>
          <a:p>
            <a:pPr>
              <a:buFont typeface="Wingdings" charset="2"/>
              <a:buChar char="§"/>
            </a:pPr>
            <a:r>
              <a:rPr lang="en-US" sz="1600" dirty="0" smtClean="0"/>
              <a:t>The content of the property value is valid content.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1371600"/>
            <a:ext cx="4495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JMSPriority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624" y="0"/>
            <a:ext cx="7086600" cy="731838"/>
          </a:xfrm>
        </p:spPr>
        <p:txBody>
          <a:bodyPr/>
          <a:lstStyle/>
          <a:p>
            <a:r>
              <a:rPr lang="en-US" dirty="0" smtClean="0"/>
              <a:t>How does it work? - JMS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72541" y="2655332"/>
            <a:ext cx="2908321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38100">
              <a:schemeClr val="accent6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59" y="1969532"/>
            <a:ext cx="1145822" cy="1066800"/>
          </a:xfrm>
          <a:prstGeom prst="rect">
            <a:avLst/>
          </a:prstGeom>
        </p:spPr>
      </p:pic>
      <p:pic>
        <p:nvPicPr>
          <p:cNvPr id="7" name="Picture 6" descr="appServerNode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61" y="1912075"/>
            <a:ext cx="1168319" cy="1087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7300" y="2316778"/>
            <a:ext cx="335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 Protocol – JMS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38981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003" y="4038600"/>
            <a:ext cx="8861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4114800"/>
            <a:ext cx="100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JMS call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334962" y="3036332"/>
            <a:ext cx="437419" cy="13716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3180" y="4636532"/>
            <a:ext cx="424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AppDynamics Byte Code Interceptor on </a:t>
            </a:r>
          </a:p>
          <a:p>
            <a:r>
              <a:rPr lang="en-US" dirty="0" smtClean="0"/>
              <a:t>The JMS Message sender – adds a safe header which uniquely identifies this transaction.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0981" y="349512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ket 15"/>
          <p:cNvSpPr/>
          <p:nvPr/>
        </p:nvSpPr>
        <p:spPr>
          <a:xfrm>
            <a:off x="5760181" y="2999820"/>
            <a:ext cx="406400" cy="1408112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5180" y="4636532"/>
            <a:ext cx="342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AppDynamics Byte Code Interceptor on the Message Receiver– reads the header with the information.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66581" y="3496708"/>
            <a:ext cx="147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66581" y="3579912"/>
            <a:ext cx="223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Carries forward the same transaction context.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98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pDyna2">
  <a:themeElements>
    <a:clrScheme name="">
      <a:dk1>
        <a:srgbClr val="6E6E6E"/>
      </a:dk1>
      <a:lt1>
        <a:srgbClr val="FFFFFF"/>
      </a:lt1>
      <a:dk2>
        <a:srgbClr val="A6CE43"/>
      </a:dk2>
      <a:lt2>
        <a:srgbClr val="808080"/>
      </a:lt2>
      <a:accent1>
        <a:srgbClr val="3BB4FC"/>
      </a:accent1>
      <a:accent2>
        <a:srgbClr val="48708D"/>
      </a:accent2>
      <a:accent3>
        <a:srgbClr val="FFFFFF"/>
      </a:accent3>
      <a:accent4>
        <a:srgbClr val="5D5D5D"/>
      </a:accent4>
      <a:accent5>
        <a:srgbClr val="AFD6FD"/>
      </a:accent5>
      <a:accent6>
        <a:srgbClr val="40657F"/>
      </a:accent6>
      <a:hlink>
        <a:srgbClr val="384F5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6E6E6E"/>
        </a:dk1>
        <a:lt1>
          <a:srgbClr val="FFFFFF"/>
        </a:lt1>
        <a:dk2>
          <a:srgbClr val="A6CE43"/>
        </a:dk2>
        <a:lt2>
          <a:srgbClr val="808080"/>
        </a:lt2>
        <a:accent1>
          <a:srgbClr val="3BB4FC"/>
        </a:accent1>
        <a:accent2>
          <a:srgbClr val="48708D"/>
        </a:accent2>
        <a:accent3>
          <a:srgbClr val="FFFFFF"/>
        </a:accent3>
        <a:accent4>
          <a:srgbClr val="5D5D5D"/>
        </a:accent4>
        <a:accent5>
          <a:srgbClr val="AFD6FD"/>
        </a:accent5>
        <a:accent6>
          <a:srgbClr val="40657F"/>
        </a:accent6>
        <a:hlink>
          <a:srgbClr val="384F5E"/>
        </a:hlink>
        <a:folHlink>
          <a:srgbClr val="60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1235</Words>
  <Application>Microsoft Macintosh PowerPoint</Application>
  <PresentationFormat>On-screen Show (4:3)</PresentationFormat>
  <Paragraphs>167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AppDyna2</vt:lpstr>
      <vt:lpstr>Custom Correlation With AppDynamics</vt:lpstr>
      <vt:lpstr>Transaction Correlation</vt:lpstr>
      <vt:lpstr>Business Transaction – Fundamentally distributed</vt:lpstr>
      <vt:lpstr>Every ‘thread’ of execution reports its own metrics</vt:lpstr>
      <vt:lpstr>Typical Cross JVM Calls</vt:lpstr>
      <vt:lpstr>Correlation in HTTP.</vt:lpstr>
      <vt:lpstr>How does it work? – HTTP.</vt:lpstr>
      <vt:lpstr>Correlation in JMS</vt:lpstr>
      <vt:lpstr>How does it work? - JMS</vt:lpstr>
      <vt:lpstr>Correlation – Big Picture</vt:lpstr>
      <vt:lpstr>What about custom correlation?</vt:lpstr>
      <vt:lpstr>Steps to configure Custom Correlation</vt:lpstr>
      <vt:lpstr>Sending Method</vt:lpstr>
      <vt:lpstr>Receiving Method</vt:lpstr>
      <vt:lpstr>Configure Custom Exit Point</vt:lpstr>
      <vt:lpstr>Configure Custom Entry Point</vt:lpstr>
      <vt:lpstr>Custom Receiver </vt:lpstr>
      <vt:lpstr>Custom Correlation Sender</vt:lpstr>
      <vt:lpstr>Split Transaction and Marker Interceptors</vt:lpstr>
      <vt:lpstr>Marker Interceptors</vt:lpstr>
      <vt:lpstr>Example</vt:lpstr>
      <vt:lpstr>Marked Interceptor (Split)</vt:lpstr>
      <vt:lpstr>PowerPoint Presentation</vt:lpstr>
    </vt:vector>
  </TitlesOfParts>
  <Company>AppDynamics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Correlation With AppDynamics Pro</dc:title>
  <dc:creator>Adam Leftik</dc:creator>
  <cp:lastModifiedBy>Adam Leftik</cp:lastModifiedBy>
  <cp:revision>32</cp:revision>
  <dcterms:created xsi:type="dcterms:W3CDTF">2012-12-10T20:27:18Z</dcterms:created>
  <dcterms:modified xsi:type="dcterms:W3CDTF">2012-12-12T18:00:20Z</dcterms:modified>
</cp:coreProperties>
</file>