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722"/>
  </p:normalViewPr>
  <p:slideViewPr>
    <p:cSldViewPr snapToGrid="0" snapToObjects="1">
      <p:cViewPr>
        <p:scale>
          <a:sx n="30" d="100"/>
          <a:sy n="30" d="100"/>
        </p:scale>
        <p:origin x="1536" y="328"/>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8/1/19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8/1/19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8/1/19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8/1/19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8/1/19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8/1/19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8/1/19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1" y="-127333"/>
            <a:ext cx="41250977" cy="2539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2887856"/>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521510BF-CC26-B347-A855-373124962AB6}"/>
                  </a:ext>
                </a:extLst>
              </p:cNvPr>
              <p:cNvSpPr/>
              <p:nvPr/>
            </p:nvSpPr>
            <p:spPr>
              <a:xfrm>
                <a:off x="1115324" y="5234289"/>
                <a:ext cx="12798202" cy="19051626"/>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m:t>
                          </m:r>
                          <m:r>
                            <a:rPr lang="en-US" sz="2800" b="0" i="1" dirty="0" smtClean="0">
                              <a:latin typeface="Cambria Math" panose="02040503050406030204" pitchFamily="18" charset="0"/>
                              <a:cs typeface="Times"/>
                            </a:rPr>
                            <m:t>#(1)</m:t>
                          </m:r>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r>
                            <a:rPr lang="en-US" sz="2800" b="0" i="1" dirty="0" smtClean="0">
                              <a:latin typeface="Cambria Math" panose="02040503050406030204" pitchFamily="18" charset="0"/>
                            </a:rPr>
                            <m:t>#(2)</m:t>
                          </m:r>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IMC methods, however, applies two approximations: linearizing the TRT equations, and a semi-implicit discretization of time. </a:t>
                </a:r>
              </a:p>
              <a:p>
                <a:pPr algn="just"/>
                <a:endParaRPr lang="en-US" sz="10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discretization and stochastic nature of IMC leads to inherent uncertainty, accompanied by long run times and large computational requirements for sufficient convergence. To address and counteract these issues, various variance reduction methods are implemented to ease the computational complexity while producing equivalent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the tally. Standard IMC and implicit capture reduces variance by replacing absorption with the analytic absorption solution. However, this still requires the particle passes through the tally surface, and high scattering opacity situations will mitigate escaping flux. </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234289"/>
                <a:ext cx="12798202" cy="19051626"/>
              </a:xfrm>
              <a:prstGeom prst="rect">
                <a:avLst/>
              </a:prstGeom>
              <a:blipFill>
                <a:blip r:embed="rId4"/>
                <a:stretch>
                  <a:fillRect l="-1189" t="-333" r="-109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117351"/>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061484"/>
            <a:ext cx="12798202" cy="5170646"/>
          </a:xfrm>
          <a:prstGeom prst="rect">
            <a:avLst/>
          </a:prstGeom>
        </p:spPr>
        <p:txBody>
          <a:bodyPr wrap="square">
            <a:spAutoFit/>
          </a:bodyPr>
          <a:lstStyle/>
          <a:p>
            <a:pPr algn="just"/>
            <a:r>
              <a:rPr lang="en-US" sz="3200" dirty="0">
                <a:latin typeface="Times"/>
                <a:cs typeface="Times"/>
              </a:rPr>
              <a:t>    The objective of this research is to investigate the advantages and drawbacks of a response function VRM for IMC simulations. Specifically, this method is analyzed for use in modeling events such as multidimensional supernova transients, and comparing the simulation results to physical observations which are computationally intensive due to their large scale and the multiple physics involved in the problem.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looking at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8586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1077218"/>
          </a:xfrm>
          <a:prstGeom prst="rect">
            <a:avLst/>
          </a:prstGeom>
        </p:spPr>
        <p:txBody>
          <a:bodyPr wrap="square">
            <a:spAutoFit/>
          </a:bodyPr>
          <a:lstStyle/>
          <a:p>
            <a:pPr algn="just"/>
            <a:r>
              <a:rPr lang="en-US" sz="3200" dirty="0">
                <a:latin typeface="Times"/>
                <a:cs typeface="Times"/>
              </a:rPr>
              <a:t> The response function VRM was designed and implemented around a simplified point source problem of a single heated cell as show in Fig. 1:</a:t>
            </a:r>
          </a:p>
        </p:txBody>
      </p:sp>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5"/>
          <a:stretch>
            <a:fillRect/>
          </a:stretch>
        </p:blipFill>
        <p:spPr>
          <a:xfrm>
            <a:off x="14298175" y="15718654"/>
            <a:ext cx="7081368" cy="4526588"/>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1515201" y="15767034"/>
            <a:ext cx="5686393" cy="4308872"/>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greatly improved FoM compared to a regular tally. This provides a strong basis for the usefulness of our method.</a:t>
            </a:r>
          </a:p>
        </p:txBody>
      </p:sp>
      <p:sp>
        <p:nvSpPr>
          <p:cNvPr id="23" name="TextBox 22">
            <a:extLst>
              <a:ext uri="{FF2B5EF4-FFF2-40B4-BE49-F238E27FC236}">
                <a16:creationId xmlns:a16="http://schemas.microsoft.com/office/drawing/2014/main" id="{D8ED94E9-5886-F447-B978-3F3074CADEF2}"/>
              </a:ext>
            </a:extLst>
          </p:cNvPr>
          <p:cNvSpPr txBox="1"/>
          <p:nvPr/>
        </p:nvSpPr>
        <p:spPr>
          <a:xfrm>
            <a:off x="21515202" y="20421453"/>
            <a:ext cx="5555990" cy="3570208"/>
          </a:xfrm>
          <a:prstGeom prst="rect">
            <a:avLst/>
          </a:prstGeom>
          <a:noFill/>
        </p:spPr>
        <p:txBody>
          <a:bodyPr wrap="square" rtlCol="0">
            <a:spAutoFit/>
          </a:bodyPr>
          <a:lstStyle/>
          <a:p>
            <a:r>
              <a:rPr lang="en-US" sz="2400" i="1" dirty="0">
                <a:latin typeface="Times" pitchFamily="2" charset="0"/>
              </a:rPr>
              <a:t>Figure 3: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accompanying variance as a function of the number of particles used in the simulation. This shows that our method has far less variance for fewer simulated particles, which implies that it is a more reliable method under these conditions. </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026F371B-C1A4-CC4F-9F41-8F62133D4C1A}"/>
                  </a:ext>
                </a:extLst>
              </p:cNvPr>
              <p:cNvSpPr txBox="1"/>
              <p:nvPr/>
            </p:nvSpPr>
            <p:spPr>
              <a:xfrm>
                <a:off x="19474582" y="6142145"/>
                <a:ext cx="7596610" cy="4694427"/>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simplified visualization of the response function method. Particles are traced from the surface of the tally (blue ring) ‘towards’ the source (purple square) until they exit the mesh. As the particle moves, an adjusted opacity,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is calculated based on how far the particle has traveled from its origin on the tally surface, as well as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𝑐𝑒𝑙𝑙</m:t>
                        </m:r>
                      </m:sub>
                    </m:sSub>
                  </m:oMath>
                </a14:m>
                <a:r>
                  <a:rPr lang="en-US" sz="2400" dirty="0">
                    <a:latin typeface="Times" pitchFamily="2" charset="0"/>
                  </a:rPr>
                  <a:t> values of the cells that it has passed through. A darker shade of red corresponds to a higher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 a less likely chance that a particle will ‘make it’ to the tally. These values are then used to calculate an effective contribution to the tally based on the cell the particle being transported is in.</a:t>
                </a:r>
              </a:p>
            </p:txBody>
          </p:sp>
        </mc:Choice>
        <mc:Fallback>
          <p:sp>
            <p:nvSpPr>
              <p:cNvPr id="31" name="TextBox 30">
                <a:extLst>
                  <a:ext uri="{FF2B5EF4-FFF2-40B4-BE49-F238E27FC236}">
                    <a16:creationId xmlns:a16="http://schemas.microsoft.com/office/drawing/2014/main" id="{026F371B-C1A4-CC4F-9F41-8F62133D4C1A}"/>
                  </a:ext>
                </a:extLst>
              </p:cNvPr>
              <p:cNvSpPr txBox="1">
                <a:spLocks noRot="1" noChangeAspect="1" noMove="1" noResize="1" noEditPoints="1" noAdjustHandles="1" noChangeArrowheads="1" noChangeShapeType="1" noTextEdit="1"/>
              </p:cNvSpPr>
              <p:nvPr/>
            </p:nvSpPr>
            <p:spPr>
              <a:xfrm>
                <a:off x="19474582" y="6142145"/>
                <a:ext cx="7596610" cy="4694427"/>
              </a:xfrm>
              <a:prstGeom prst="rect">
                <a:avLst/>
              </a:prstGeom>
              <a:blipFill>
                <a:blip r:embed="rId6"/>
                <a:stretch>
                  <a:fillRect l="-1167" t="-1081" r="-1167" b="-21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4A40473E-0DA2-5047-8BF1-55210294587F}"/>
                  </a:ext>
                </a:extLst>
              </p:cNvPr>
              <p:cNvSpPr/>
              <p:nvPr/>
            </p:nvSpPr>
            <p:spPr>
              <a:xfrm>
                <a:off x="14267734" y="11034161"/>
                <a:ext cx="12798202" cy="3820854"/>
              </a:xfrm>
              <a:prstGeom prst="rect">
                <a:avLst/>
              </a:prstGeom>
            </p:spPr>
            <p:txBody>
              <a:bodyPr wrap="square">
                <a:spAutoFit/>
              </a:bodyPr>
              <a:lstStyle/>
              <a:p>
                <a:pPr algn="just"/>
                <a:r>
                  <a:rPr lang="en-US" sz="3200" dirty="0">
                    <a:latin typeface="Times"/>
                    <a:cs typeface="Times"/>
                  </a:rPr>
                  <a:t> After calculating the backwards approximation as in Fig. 1, the forward problem (the true simulation)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i="1">
                              <a:latin typeface="Cambria Math" panose="02040503050406030204" pitchFamily="18" charset="0"/>
                              <a:cs typeface="Times"/>
                            </a:rPr>
                          </m:ctrlPr>
                        </m:eqArrPr>
                        <m:e>
                          <m:r>
                            <a:rPr lang="en-US" sz="3200" i="1">
                              <a:latin typeface="Cambria Math" panose="02040503050406030204" pitchFamily="18" charset="0"/>
                              <a:cs typeface="Times"/>
                            </a:rPr>
                            <m:t>𝐶𝑜𝑛𝑡𝑟𝑖𝑏𝑢𝑡𝑖𝑜𝑛</m:t>
                          </m:r>
                          <m:r>
                            <a:rPr lang="en-US" sz="3200" i="1">
                              <a:latin typeface="Cambria Math" panose="02040503050406030204" pitchFamily="18" charset="0"/>
                              <a:cs typeface="Times"/>
                            </a:rPr>
                            <m:t>=</m:t>
                          </m:r>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𝐸</m:t>
                              </m:r>
                            </m:e>
                            <m:sub>
                              <m:r>
                                <a:rPr lang="en-US" sz="3200" i="1">
                                  <a:latin typeface="Cambria Math" panose="02040503050406030204" pitchFamily="18" charset="0"/>
                                  <a:cs typeface="Times"/>
                                </a:rPr>
                                <m:t>𝑝𝑎𝑟𝑡𝑖𝑐𝑙𝑒</m:t>
                              </m:r>
                            </m:sub>
                          </m:sSub>
                          <m:r>
                            <a:rPr lang="en-US" sz="3200" i="1">
                              <a:latin typeface="Cambria Math" panose="02040503050406030204" pitchFamily="18" charset="0"/>
                              <a:cs typeface="Times"/>
                            </a:rPr>
                            <m:t>∗</m:t>
                          </m:r>
                          <m:sSup>
                            <m:sSupPr>
                              <m:ctrlPr>
                                <a:rPr lang="en-US" sz="3200" i="1">
                                  <a:latin typeface="Cambria Math" panose="02040503050406030204" pitchFamily="18" charset="0"/>
                                  <a:cs typeface="Times"/>
                                </a:rPr>
                              </m:ctrlPr>
                            </m:sSupPr>
                            <m:e>
                              <m:r>
                                <a:rPr lang="en-US" sz="3200" i="1">
                                  <a:latin typeface="Cambria Math" panose="02040503050406030204" pitchFamily="18" charset="0"/>
                                  <a:cs typeface="Times"/>
                                </a:rPr>
                                <m:t>𝑒</m:t>
                              </m:r>
                            </m:e>
                            <m:sup>
                              <m:r>
                                <a:rPr lang="en-US" sz="3200" i="1">
                                  <a:latin typeface="Cambria Math" panose="02040503050406030204" pitchFamily="18" charset="0"/>
                                  <a:cs typeface="Times"/>
                                </a:rPr>
                                <m:t>−</m:t>
                              </m:r>
                              <m:d>
                                <m:dPr>
                                  <m:ctrlPr>
                                    <a:rPr lang="en-US" sz="3200" i="1">
                                      <a:latin typeface="Cambria Math" panose="02040503050406030204" pitchFamily="18" charset="0"/>
                                      <a:cs typeface="Times"/>
                                    </a:rPr>
                                  </m:ctrlPr>
                                </m:dPr>
                                <m:e>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𝜎</m:t>
                                      </m:r>
                                    </m:e>
                                    <m:sub>
                                      <m:r>
                                        <a:rPr lang="en-US" sz="3200" i="1">
                                          <a:latin typeface="Cambria Math" panose="02040503050406030204" pitchFamily="18" charset="0"/>
                                          <a:cs typeface="Times"/>
                                        </a:rPr>
                                        <m:t>𝑟</m:t>
                                      </m:r>
                                    </m:sub>
                                  </m:sSub>
                                  <m:r>
                                    <a:rPr lang="en-US" sz="3200" i="1">
                                      <a:latin typeface="Cambria Math" panose="02040503050406030204" pitchFamily="18" charset="0"/>
                                      <a:cs typeface="Times"/>
                                    </a:rPr>
                                    <m:t>+</m:t>
                                  </m:r>
                                  <m:f>
                                    <m:fPr>
                                      <m:ctrlPr>
                                        <a:rPr lang="en-US" sz="3200" i="1">
                                          <a:latin typeface="Cambria Math" panose="02040503050406030204" pitchFamily="18" charset="0"/>
                                          <a:cs typeface="Times"/>
                                        </a:rPr>
                                      </m:ctrlPr>
                                    </m:fPr>
                                    <m:num>
                                      <m:r>
                                        <a:rPr lang="en-US" sz="3200" i="1">
                                          <a:latin typeface="Cambria Math" panose="02040503050406030204" pitchFamily="18" charset="0"/>
                                          <a:cs typeface="Times"/>
                                        </a:rPr>
                                        <m:t>1</m:t>
                                      </m:r>
                                    </m:num>
                                    <m:den>
                                      <m:r>
                                        <a:rPr lang="en-US" sz="3200" i="1">
                                          <a:latin typeface="Cambria Math" panose="02040503050406030204" pitchFamily="18" charset="0"/>
                                          <a:cs typeface="Times"/>
                                        </a:rPr>
                                        <m:t>𝑐</m:t>
                                      </m:r>
                                      <m:r>
                                        <m:rPr>
                                          <m:sty m:val="p"/>
                                        </m:rPr>
                                        <a:rPr lang="en-US" sz="3200">
                                          <a:latin typeface="Cambria Math" panose="02040503050406030204" pitchFamily="18" charset="0"/>
                                          <a:cs typeface="Times"/>
                                        </a:rPr>
                                        <m:t>Δ</m:t>
                                      </m:r>
                                      <m:r>
                                        <a:rPr lang="en-US" sz="3200" i="1">
                                          <a:latin typeface="Cambria Math" panose="02040503050406030204" pitchFamily="18" charset="0"/>
                                          <a:cs typeface="Times"/>
                                        </a:rPr>
                                        <m:t>𝑡</m:t>
                                      </m:r>
                                    </m:den>
                                  </m:f>
                                </m:e>
                              </m:d>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𝑡𝑎𝑙𝑙𝑦</m:t>
                                  </m:r>
                                </m:sub>
                              </m:sSub>
                            </m:sup>
                          </m:sSup>
                          <m:r>
                            <a:rPr lang="en-US" sz="3200" i="1">
                              <a:latin typeface="Cambria Math" panose="02040503050406030204" pitchFamily="18" charset="0"/>
                              <a:cs typeface="Times"/>
                            </a:rPr>
                            <m:t> #</m:t>
                          </m:r>
                          <m:r>
                            <a:rPr lang="en-US" sz="3200" b="0" i="1" smtClean="0">
                              <a:latin typeface="Cambria Math" panose="02040503050406030204" pitchFamily="18" charset="0"/>
                              <a:cs typeface="Times"/>
                            </a:rPr>
                            <m:t>#(3)</m:t>
                          </m:r>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scattering event, a contribution is added to tally via Eq. (3). </a:t>
                </a:r>
              </a:p>
              <a:p>
                <a:pPr algn="just"/>
                <a:r>
                  <a:rPr lang="en-US" sz="3200" dirty="0">
                    <a:latin typeface="Times"/>
                    <a:cs typeface="Times"/>
                  </a:rPr>
                  <a:t>    4. Steps 2 and 3 are repeated until the particle exits the problem domain</a:t>
                </a:r>
              </a:p>
            </p:txBody>
          </p:sp>
        </mc:Choice>
        <mc:Fallback>
          <p:sp>
            <p:nvSpPr>
              <p:cNvPr id="34" name="Rectangle 33">
                <a:extLst>
                  <a:ext uri="{FF2B5EF4-FFF2-40B4-BE49-F238E27FC236}">
                    <a16:creationId xmlns:a16="http://schemas.microsoft.com/office/drawing/2014/main" id="{4A40473E-0DA2-5047-8BF1-55210294587F}"/>
                  </a:ext>
                </a:extLst>
              </p:cNvPr>
              <p:cNvSpPr>
                <a:spLocks noRot="1" noChangeAspect="1" noMove="1" noResize="1" noEditPoints="1" noAdjustHandles="1" noChangeArrowheads="1" noChangeShapeType="1" noTextEdit="1"/>
              </p:cNvSpPr>
              <p:nvPr/>
            </p:nvSpPr>
            <p:spPr>
              <a:xfrm>
                <a:off x="14267734" y="11034161"/>
                <a:ext cx="12798202" cy="3820854"/>
              </a:xfrm>
              <a:prstGeom prst="rect">
                <a:avLst/>
              </a:prstGeom>
              <a:blipFill>
                <a:blip r:embed="rId7"/>
                <a:stretch>
                  <a:fillRect l="-1090" t="-1987" r="-1189" b="-397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FFE326E-1A0A-1943-987C-E159F8AAD1AB}"/>
              </a:ext>
            </a:extLst>
          </p:cNvPr>
          <p:cNvPicPr>
            <a:picLocks noChangeAspect="1"/>
          </p:cNvPicPr>
          <p:nvPr/>
        </p:nvPicPr>
        <p:blipFill>
          <a:blip r:embed="rId8"/>
          <a:stretch>
            <a:fillRect/>
          </a:stretch>
        </p:blipFill>
        <p:spPr>
          <a:xfrm>
            <a:off x="27424910" y="4197603"/>
            <a:ext cx="7305578" cy="6575020"/>
          </a:xfrm>
          <a:prstGeom prst="rect">
            <a:avLst/>
          </a:prstGeom>
        </p:spPr>
      </p:pic>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3EB4E38-B560-3B45-8FF4-E6E431DB0D35}"/>
                  </a:ext>
                </a:extLst>
              </p:cNvPr>
              <p:cNvSpPr txBox="1"/>
              <p:nvPr/>
            </p:nvSpPr>
            <p:spPr>
              <a:xfrm>
                <a:off x="34730488" y="4342394"/>
                <a:ext cx="5439241" cy="6155531"/>
              </a:xfrm>
              <a:prstGeom prst="rect">
                <a:avLst/>
              </a:prstGeom>
              <a:noFill/>
            </p:spPr>
            <p:txBody>
              <a:bodyPr wrap="square" rtlCol="0">
                <a:spAutoFit/>
              </a:bodyPr>
              <a:lstStyle/>
              <a:p>
                <a:r>
                  <a:rPr lang="en-US" sz="2400" i="1" dirty="0">
                    <a:latin typeface="Times" pitchFamily="2" charset="0"/>
                  </a:rPr>
                  <a:t>Figure 5: </a:t>
                </a:r>
              </a:p>
              <a:p>
                <a:endParaRPr lang="en-US" sz="1000" i="1" dirty="0">
                  <a:latin typeface="Times" pitchFamily="2" charset="0"/>
                </a:endParaRPr>
              </a:p>
              <a:p>
                <a:pPr algn="just"/>
                <a:r>
                  <a:rPr lang="en-US" sz="2400" dirty="0">
                    <a:latin typeface="Times" pitchFamily="2" charset="0"/>
                  </a:rPr>
                  <a:t>A plot of the geometrically simplified supernova problem showing the true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𝑎</m:t>
                        </m:r>
                      </m:sub>
                    </m:sSub>
                  </m:oMath>
                </a14:m>
                <a:r>
                  <a:rPr lang="en-US" sz="2400" dirty="0">
                    <a:latin typeface="Times" pitchFamily="2" charset="0"/>
                  </a:rPr>
                  <a:t> value of the problem (left-hand side) as well as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values generated by the response function method (right-hand side). The smearing artifacts show a limitation of the direction-independent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calculation; disregarding the  particle directionality while it is traced through the mesh results in some cells receiving a larger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This is such in our case where the problem is surrounded by a void, however, once particles enter the void, they still contribute to the cells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a:t>
                </a:r>
              </a:p>
            </p:txBody>
          </p:sp>
        </mc:Choice>
        <mc:Fallback>
          <p:sp>
            <p:nvSpPr>
              <p:cNvPr id="30" name="TextBox 29">
                <a:extLst>
                  <a:ext uri="{FF2B5EF4-FFF2-40B4-BE49-F238E27FC236}">
                    <a16:creationId xmlns:a16="http://schemas.microsoft.com/office/drawing/2014/main" id="{03EB4E38-B560-3B45-8FF4-E6E431DB0D35}"/>
                  </a:ext>
                </a:extLst>
              </p:cNvPr>
              <p:cNvSpPr txBox="1">
                <a:spLocks noRot="1" noChangeAspect="1" noMove="1" noResize="1" noEditPoints="1" noAdjustHandles="1" noChangeArrowheads="1" noChangeShapeType="1" noTextEdit="1"/>
              </p:cNvSpPr>
              <p:nvPr/>
            </p:nvSpPr>
            <p:spPr>
              <a:xfrm>
                <a:off x="34730488" y="4342394"/>
                <a:ext cx="5439241" cy="6155531"/>
              </a:xfrm>
              <a:prstGeom prst="rect">
                <a:avLst/>
              </a:prstGeom>
              <a:blipFill>
                <a:blip r:embed="rId9"/>
                <a:stretch>
                  <a:fillRect l="-1632" t="-823" r="-1632" b="-1235"/>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B075776D-9F42-9242-8CC3-1695C50A19EB}"/>
              </a:ext>
            </a:extLst>
          </p:cNvPr>
          <p:cNvPicPr>
            <a:picLocks noChangeAspect="1"/>
          </p:cNvPicPr>
          <p:nvPr/>
        </p:nvPicPr>
        <p:blipFill>
          <a:blip r:embed="rId10"/>
          <a:stretch>
            <a:fillRect/>
          </a:stretch>
        </p:blipFill>
        <p:spPr>
          <a:xfrm>
            <a:off x="14257019" y="6049934"/>
            <a:ext cx="5189756" cy="5137014"/>
          </a:xfrm>
          <a:prstGeom prst="rect">
            <a:avLst/>
          </a:prstGeom>
        </p:spPr>
      </p:pic>
      <p:sp>
        <p:nvSpPr>
          <p:cNvPr id="36" name="TextBox 35">
            <a:extLst>
              <a:ext uri="{FF2B5EF4-FFF2-40B4-BE49-F238E27FC236}">
                <a16:creationId xmlns:a16="http://schemas.microsoft.com/office/drawing/2014/main" id="{99F7C35D-794B-AA43-B131-547A789FB2E9}"/>
              </a:ext>
            </a:extLst>
          </p:cNvPr>
          <p:cNvSpPr txBox="1"/>
          <p:nvPr/>
        </p:nvSpPr>
        <p:spPr>
          <a:xfrm>
            <a:off x="22664285" y="24942472"/>
            <a:ext cx="4310172" cy="5416868"/>
          </a:xfrm>
          <a:prstGeom prst="rect">
            <a:avLst/>
          </a:prstGeom>
          <a:noFill/>
        </p:spPr>
        <p:txBody>
          <a:bodyPr wrap="square" rtlCol="0">
            <a:spAutoFit/>
          </a:bodyPr>
          <a:lstStyle/>
          <a:p>
            <a:r>
              <a:rPr lang="en-US" sz="2400" i="1" dirty="0">
                <a:latin typeface="Times" pitchFamily="2" charset="0"/>
              </a:rPr>
              <a:t>Figure 4: </a:t>
            </a:r>
          </a:p>
          <a:p>
            <a:endParaRPr lang="en-US" sz="1000" i="1" dirty="0">
              <a:latin typeface="Times" pitchFamily="2" charset="0"/>
            </a:endParaRPr>
          </a:p>
          <a:p>
            <a:pPr algn="just"/>
            <a:r>
              <a:rPr lang="en-US" sz="2400" dirty="0">
                <a:latin typeface="Times" pitchFamily="2" charset="0"/>
              </a:rPr>
              <a:t>A graph demonstrating the variance of the regular tally, and response function tally for the simplified supernova simulation from Fig. 5 as a function of the simulation time. Ten independent simulations were run with unique random number seeds. The general trends indicate that the response function method has a significantly lower variance at any given time step compared to the regular tally method</a:t>
            </a:r>
          </a:p>
        </p:txBody>
      </p:sp>
      <p:pic>
        <p:nvPicPr>
          <p:cNvPr id="28" name="Picture 27">
            <a:extLst>
              <a:ext uri="{FF2B5EF4-FFF2-40B4-BE49-F238E27FC236}">
                <a16:creationId xmlns:a16="http://schemas.microsoft.com/office/drawing/2014/main" id="{9714709E-1089-F545-AF53-20DBC71BCB1F}"/>
              </a:ext>
            </a:extLst>
          </p:cNvPr>
          <p:cNvPicPr>
            <a:picLocks noChangeAspect="1"/>
          </p:cNvPicPr>
          <p:nvPr/>
        </p:nvPicPr>
        <p:blipFill>
          <a:blip r:embed="rId11"/>
          <a:stretch>
            <a:fillRect/>
          </a:stretch>
        </p:blipFill>
        <p:spPr>
          <a:xfrm>
            <a:off x="14342486" y="20387313"/>
            <a:ext cx="7037057" cy="4353471"/>
          </a:xfrm>
          <a:prstGeom prst="rect">
            <a:avLst/>
          </a:prstGeom>
        </p:spPr>
      </p:pic>
      <p:pic>
        <p:nvPicPr>
          <p:cNvPr id="38" name="Picture 37">
            <a:extLst>
              <a:ext uri="{FF2B5EF4-FFF2-40B4-BE49-F238E27FC236}">
                <a16:creationId xmlns:a16="http://schemas.microsoft.com/office/drawing/2014/main" id="{93E839C1-B844-D441-9E4E-20E35C750C0D}"/>
              </a:ext>
            </a:extLst>
          </p:cNvPr>
          <p:cNvPicPr>
            <a:picLocks noChangeAspect="1"/>
          </p:cNvPicPr>
          <p:nvPr/>
        </p:nvPicPr>
        <p:blipFill>
          <a:blip r:embed="rId12"/>
          <a:stretch>
            <a:fillRect/>
          </a:stretch>
        </p:blipFill>
        <p:spPr>
          <a:xfrm>
            <a:off x="14342486" y="24900256"/>
            <a:ext cx="8045912" cy="5331873"/>
          </a:xfrm>
          <a:prstGeom prst="rect">
            <a:avLst/>
          </a:prstGeom>
        </p:spPr>
      </p:pic>
      <p:pic>
        <p:nvPicPr>
          <p:cNvPr id="42" name="Picture 41">
            <a:extLst>
              <a:ext uri="{FF2B5EF4-FFF2-40B4-BE49-F238E27FC236}">
                <a16:creationId xmlns:a16="http://schemas.microsoft.com/office/drawing/2014/main" id="{7BB58035-7436-0E4B-BBE0-15D02A96427B}"/>
              </a:ext>
            </a:extLst>
          </p:cNvPr>
          <p:cNvPicPr>
            <a:picLocks noChangeAspect="1"/>
          </p:cNvPicPr>
          <p:nvPr/>
        </p:nvPicPr>
        <p:blipFill>
          <a:blip r:embed="rId13"/>
          <a:stretch>
            <a:fillRect/>
          </a:stretch>
        </p:blipFill>
        <p:spPr>
          <a:xfrm>
            <a:off x="27545086" y="10734701"/>
            <a:ext cx="7959162" cy="5114998"/>
          </a:xfrm>
          <a:prstGeom prst="rect">
            <a:avLst/>
          </a:prstGeom>
        </p:spPr>
      </p:pic>
      <p:pic>
        <p:nvPicPr>
          <p:cNvPr id="44" name="Picture 43">
            <a:extLst>
              <a:ext uri="{FF2B5EF4-FFF2-40B4-BE49-F238E27FC236}">
                <a16:creationId xmlns:a16="http://schemas.microsoft.com/office/drawing/2014/main" id="{8B072329-C569-2642-AAA6-75D9CCC8FA58}"/>
              </a:ext>
            </a:extLst>
          </p:cNvPr>
          <p:cNvPicPr>
            <a:picLocks noChangeAspect="1"/>
          </p:cNvPicPr>
          <p:nvPr/>
        </p:nvPicPr>
        <p:blipFill>
          <a:blip r:embed="rId14"/>
          <a:stretch>
            <a:fillRect/>
          </a:stretch>
        </p:blipFill>
        <p:spPr>
          <a:xfrm>
            <a:off x="27631386" y="16022898"/>
            <a:ext cx="5750335" cy="5114998"/>
          </a:xfrm>
          <a:prstGeom prst="rect">
            <a:avLst/>
          </a:prstGeom>
        </p:spPr>
      </p:pic>
      <p:pic>
        <p:nvPicPr>
          <p:cNvPr id="46" name="Picture 45">
            <a:extLst>
              <a:ext uri="{FF2B5EF4-FFF2-40B4-BE49-F238E27FC236}">
                <a16:creationId xmlns:a16="http://schemas.microsoft.com/office/drawing/2014/main" id="{804D691F-AECB-9A46-B6A4-99A9C2B910FB}"/>
              </a:ext>
            </a:extLst>
          </p:cNvPr>
          <p:cNvPicPr>
            <a:picLocks noChangeAspect="1"/>
          </p:cNvPicPr>
          <p:nvPr/>
        </p:nvPicPr>
        <p:blipFill>
          <a:blip r:embed="rId15"/>
          <a:stretch>
            <a:fillRect/>
          </a:stretch>
        </p:blipFill>
        <p:spPr>
          <a:xfrm>
            <a:off x="33584638" y="16021324"/>
            <a:ext cx="5750335" cy="5150672"/>
          </a:xfrm>
          <a:prstGeom prst="rect">
            <a:avLst/>
          </a:prstGeom>
        </p:spPr>
      </p:pic>
      <p:sp>
        <p:nvSpPr>
          <p:cNvPr id="47" name="Rectangle 46">
            <a:extLst>
              <a:ext uri="{FF2B5EF4-FFF2-40B4-BE49-F238E27FC236}">
                <a16:creationId xmlns:a16="http://schemas.microsoft.com/office/drawing/2014/main" id="{36EE02C2-C091-8D42-9631-D49C947A0CAA}"/>
              </a:ext>
            </a:extLst>
          </p:cNvPr>
          <p:cNvSpPr/>
          <p:nvPr/>
        </p:nvSpPr>
        <p:spPr>
          <a:xfrm>
            <a:off x="27422326" y="2799156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Acknowledgements</a:t>
            </a:r>
          </a:p>
        </p:txBody>
      </p:sp>
      <p:sp>
        <p:nvSpPr>
          <p:cNvPr id="48" name="Rectangle 47">
            <a:extLst>
              <a:ext uri="{FF2B5EF4-FFF2-40B4-BE49-F238E27FC236}">
                <a16:creationId xmlns:a16="http://schemas.microsoft.com/office/drawing/2014/main" id="{88565321-FE74-9941-98BC-1140DF0C218B}"/>
              </a:ext>
            </a:extLst>
          </p:cNvPr>
          <p:cNvSpPr/>
          <p:nvPr/>
        </p:nvSpPr>
        <p:spPr>
          <a:xfrm>
            <a:off x="27389021" y="29049528"/>
            <a:ext cx="12798202" cy="1077218"/>
          </a:xfrm>
          <a:prstGeom prst="rect">
            <a:avLst/>
          </a:prstGeom>
        </p:spPr>
        <p:txBody>
          <a:bodyPr wrap="square">
            <a:spAutoFit/>
          </a:bodyPr>
          <a:lstStyle/>
          <a:p>
            <a:pPr algn="just"/>
            <a:r>
              <a:rPr lang="en-US" sz="3200" dirty="0">
                <a:latin typeface="Times"/>
                <a:cs typeface="Times"/>
              </a:rPr>
              <a:t> We would like to thank the 2019 XCP Computational Physics Workshop and their directors for making this research possible.</a:t>
            </a:r>
          </a:p>
        </p:txBody>
      </p:sp>
      <p:sp>
        <p:nvSpPr>
          <p:cNvPr id="49" name="TextBox 48">
            <a:extLst>
              <a:ext uri="{FF2B5EF4-FFF2-40B4-BE49-F238E27FC236}">
                <a16:creationId xmlns:a16="http://schemas.microsoft.com/office/drawing/2014/main" id="{4DAF5593-4DD1-9740-AC93-B63000E12727}"/>
              </a:ext>
            </a:extLst>
          </p:cNvPr>
          <p:cNvSpPr txBox="1"/>
          <p:nvPr/>
        </p:nvSpPr>
        <p:spPr>
          <a:xfrm>
            <a:off x="35624424" y="10793997"/>
            <a:ext cx="4562237" cy="4308872"/>
          </a:xfrm>
          <a:prstGeom prst="rect">
            <a:avLst/>
          </a:prstGeom>
          <a:noFill/>
        </p:spPr>
        <p:txBody>
          <a:bodyPr wrap="square" rtlCol="0">
            <a:spAutoFit/>
          </a:bodyPr>
          <a:lstStyle/>
          <a:p>
            <a:r>
              <a:rPr lang="en-US" sz="2400" i="1" dirty="0">
                <a:latin typeface="Times" pitchFamily="2" charset="0"/>
              </a:rPr>
              <a:t>Figure 6: </a:t>
            </a:r>
          </a:p>
          <a:p>
            <a:endParaRPr lang="en-US" sz="1000" i="1" dirty="0">
              <a:latin typeface="Times" pitchFamily="2" charset="0"/>
            </a:endParaRPr>
          </a:p>
          <a:p>
            <a:pPr algn="just"/>
            <a:r>
              <a:rPr lang="en-US" sz="2400" dirty="0">
                <a:latin typeface="Times" pitchFamily="2" charset="0"/>
              </a:rPr>
              <a:t>The relative flux calculations made by the regular tally method and the response function tally method. As in Fig. 3, the response method has a smaller variance, however, it also drastically underestimates the flux. This likely stems from the use of a spherical tally surface instead of a directional tally surface for this particular problem.</a:t>
            </a:r>
          </a:p>
        </p:txBody>
      </p:sp>
      <p:sp>
        <p:nvSpPr>
          <p:cNvPr id="50" name="TextBox 49">
            <a:extLst>
              <a:ext uri="{FF2B5EF4-FFF2-40B4-BE49-F238E27FC236}">
                <a16:creationId xmlns:a16="http://schemas.microsoft.com/office/drawing/2014/main" id="{6685CCAA-E1EA-C243-8907-F3F0090413E4}"/>
              </a:ext>
            </a:extLst>
          </p:cNvPr>
          <p:cNvSpPr txBox="1"/>
          <p:nvPr/>
        </p:nvSpPr>
        <p:spPr>
          <a:xfrm>
            <a:off x="27545086" y="21004676"/>
            <a:ext cx="12487590" cy="1723549"/>
          </a:xfrm>
          <a:prstGeom prst="rect">
            <a:avLst/>
          </a:prstGeom>
          <a:noFill/>
        </p:spPr>
        <p:txBody>
          <a:bodyPr wrap="square" rtlCol="0">
            <a:spAutoFit/>
          </a:bodyPr>
          <a:lstStyle/>
          <a:p>
            <a:r>
              <a:rPr lang="en-US" sz="2400" i="1" dirty="0">
                <a:latin typeface="Times" pitchFamily="2" charset="0"/>
              </a:rPr>
              <a:t>Figure 7: </a:t>
            </a:r>
          </a:p>
          <a:p>
            <a:endParaRPr lang="en-US" sz="1000" i="1" dirty="0">
              <a:latin typeface="Times" pitchFamily="2" charset="0"/>
            </a:endParaRPr>
          </a:p>
          <a:p>
            <a:pPr algn="just"/>
            <a:r>
              <a:rPr lang="en-US" sz="2400" dirty="0">
                <a:latin typeface="Times" pitchFamily="2" charset="0"/>
              </a:rPr>
              <a:t>These plots show the electron temperature (left) and the radiative temperature (right) at the end of the simulation shown in Figs. 4, 5 &amp; 6. Overheating in the left plot likely results from small corner cells. The smearing in the right plot is an artifact stemming from the same reasons in Fig. 5.</a:t>
            </a:r>
          </a:p>
        </p:txBody>
      </p:sp>
      <p:sp>
        <p:nvSpPr>
          <p:cNvPr id="51" name="Rectangle 50">
            <a:extLst>
              <a:ext uri="{FF2B5EF4-FFF2-40B4-BE49-F238E27FC236}">
                <a16:creationId xmlns:a16="http://schemas.microsoft.com/office/drawing/2014/main" id="{215CEB4D-655A-2D4D-9233-1EC6CE524EB0}"/>
              </a:ext>
            </a:extLst>
          </p:cNvPr>
          <p:cNvSpPr/>
          <p:nvPr/>
        </p:nvSpPr>
        <p:spPr>
          <a:xfrm>
            <a:off x="27367249" y="23759065"/>
            <a:ext cx="12798202" cy="4031873"/>
          </a:xfrm>
          <a:prstGeom prst="rect">
            <a:avLst/>
          </a:prstGeom>
        </p:spPr>
        <p:txBody>
          <a:bodyPr wrap="square">
            <a:spAutoFit/>
          </a:bodyPr>
          <a:lstStyle/>
          <a:p>
            <a:pPr algn="just"/>
            <a:r>
              <a:rPr lang="en-US" sz="3200" dirty="0">
                <a:latin typeface="Times"/>
                <a:cs typeface="Times"/>
              </a:rPr>
              <a:t> Our investigation into the use of a response function-based variance reduction method for use in simulations modeling supernova interactions with its circumstellar medium has shown a notable improvement in variance over standard methods. Furthermore, while the geometry of the tally surface does play an impact on the calculated flux values, we would expect that with an appropriate geometry for a given problem, the response function method will match the ‘true’ flux with a statistically significant reduction in the answer variance.</a:t>
            </a:r>
          </a:p>
        </p:txBody>
      </p:sp>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2099</TotalTime>
  <Words>1296</Words>
  <Application>Microsoft Macintosh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113</cp:revision>
  <dcterms:created xsi:type="dcterms:W3CDTF">2014-07-21T16:08:02Z</dcterms:created>
  <dcterms:modified xsi:type="dcterms:W3CDTF">2019-08-01T23:28:36Z</dcterms:modified>
</cp:coreProperties>
</file>