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7" r:id="rId10"/>
    <p:sldId id="261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7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"/>
                <a:cs typeface="Times"/>
              </a:rPr>
              <a:t>Our investigation into the use of a response function-based variance reduction method for use in simulations modeling supernova interactions with its circumstellar medium has shown a notable improvement in variance over standard methods. </a:t>
            </a:r>
          </a:p>
          <a:p>
            <a:pPr algn="just"/>
            <a:endParaRPr lang="en-US" sz="1000" dirty="0">
              <a:latin typeface="Times"/>
              <a:cs typeface="Times"/>
            </a:endParaRPr>
          </a:p>
          <a:p>
            <a:pPr algn="just"/>
            <a:r>
              <a:rPr lang="en-US" dirty="0">
                <a:latin typeface="Times"/>
                <a:cs typeface="Times"/>
              </a:rPr>
              <a:t>The lack or directionality in the response function likely causes the method to under-predict the flux for a spherical tally. We do expect that the method will preform significantly better for other tally geometries, i.e. planes, as the directionality is more obviously built into the response. </a:t>
            </a:r>
          </a:p>
          <a:p>
            <a:pPr algn="just"/>
            <a:endParaRPr lang="en-US" sz="1000" dirty="0">
              <a:latin typeface="Times"/>
              <a:cs typeface="Times"/>
            </a:endParaRPr>
          </a:p>
          <a:p>
            <a:pPr algn="just"/>
            <a:r>
              <a:rPr lang="en-US" dirty="0">
                <a:latin typeface="Times"/>
                <a:cs typeface="Times"/>
              </a:rPr>
              <a:t>Future work will be looking at potentially improving the directionality of the response function and its performance for other tally geometries.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3030"/>
            <a:ext cx="8712200" cy="4328440"/>
          </a:xfrm>
        </p:spPr>
        <p:txBody>
          <a:bodyPr/>
          <a:lstStyle/>
          <a:p>
            <a:r>
              <a:rPr lang="en-US" dirty="0"/>
              <a:t>Acknowledgements</a:t>
            </a:r>
          </a:p>
          <a:p>
            <a:pPr lvl="2"/>
            <a:r>
              <a:rPr lang="en-US" dirty="0"/>
              <a:t>We would like to thank the XCP Summer Computational Physics Workshop, its directors, and its mentors for the opportunity, time, and mentorship.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200" dirty="0"/>
              <a:t>[1]	J.A. Fleck, Jr. and J.D. Cummings, Jr., “An implicit Monte Carlo scheme for calculating time and frequency dependent		 nonlinear radiation transport,” </a:t>
            </a:r>
            <a:r>
              <a:rPr lang="en-US" sz="1200" i="1" dirty="0"/>
              <a:t>J. Comp. Phys. </a:t>
            </a:r>
            <a:r>
              <a:rPr lang="en-US" sz="1200" dirty="0"/>
              <a:t>8, pp. 313–342, (1971). </a:t>
            </a:r>
          </a:p>
          <a:p>
            <a:pPr marL="0" indent="0">
              <a:buNone/>
            </a:pPr>
            <a:r>
              <a:rPr lang="en-US" sz="1200" dirty="0"/>
              <a:t>[2]	J.T. Landman, “Variance reduction strategies for implicit Monte Carlo simulations,” PhD thesis, Texas A&amp;M University,		 </a:t>
            </a:r>
            <a:r>
              <a:rPr lang="en-US" sz="1200" i="1" dirty="0"/>
              <a:t>Texas A&amp;M University</a:t>
            </a:r>
            <a:r>
              <a:rPr lang="en-US" sz="1200" dirty="0"/>
              <a:t>, (2016). </a:t>
            </a:r>
          </a:p>
          <a:p>
            <a:pPr marL="0" indent="0">
              <a:buNone/>
            </a:pPr>
            <a:r>
              <a:rPr lang="en-US" sz="1200" dirty="0"/>
              <a:t>[3]	W.T. Dailey, “Ray next-event estimator transport of primary and secondary gamma rays,” PhD thesis, Air Force Institute		 of Technology, </a:t>
            </a:r>
            <a:r>
              <a:rPr lang="en-US" sz="1200" i="1" dirty="0"/>
              <a:t>Air Force Institute of Technology</a:t>
            </a:r>
            <a:r>
              <a:rPr lang="en-US" sz="1200" dirty="0"/>
              <a:t>, 2011. </a:t>
            </a:r>
          </a:p>
          <a:p>
            <a:pPr marL="0" indent="0">
              <a:buNone/>
            </a:pPr>
            <a:r>
              <a:rPr lang="en-US" sz="1200" dirty="0"/>
              <a:t>[4] 	T.J. Moriya, S.I. Blinnikov, N. Tominaga et al., “Light-curve modelling of superluminous supernova 2006gy: collision			 between supernova ejecta and a dense circumstellar medium,” </a:t>
            </a:r>
            <a:r>
              <a:rPr lang="en-US" sz="1200" i="1" dirty="0"/>
              <a:t>MNRAS </a:t>
            </a:r>
            <a:r>
              <a:rPr lang="en-US" sz="1200" dirty="0"/>
              <a:t>428, pp. 1020–1035,	 (2013).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Thermal Radiative Transport (TRT)</a:t>
                </a: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sz="1000" b="0" dirty="0"/>
              </a:p>
              <a:p>
                <a:pPr marL="0" indent="0">
                  <a:buNone/>
                </a:pPr>
                <a:r>
                  <a:rPr lang="en-US" dirty="0"/>
                  <a:t>Implicit Monte Carlo (IMC)</a:t>
                </a:r>
              </a:p>
              <a:p>
                <a:pPr lvl="2"/>
                <a:r>
                  <a:rPr lang="en-US" b="0" dirty="0"/>
                  <a:t>Developed by Fleck and Cummings in 1971 [1] to solve the TRT equations</a:t>
                </a:r>
              </a:p>
              <a:p>
                <a:pPr lvl="2"/>
                <a:r>
                  <a:rPr lang="en-US" dirty="0"/>
                  <a:t>Uses ‘effective scattering’ events to model absorption/re-emission</a:t>
                </a:r>
              </a:p>
              <a:p>
                <a:pPr lvl="2"/>
                <a:r>
                  <a:rPr lang="en-US" b="0" dirty="0"/>
                  <a:t>Two major approximations:</a:t>
                </a:r>
              </a:p>
              <a:p>
                <a:pPr marL="342900" lvl="2" indent="0">
                  <a:buNone/>
                </a:pPr>
                <a:r>
                  <a:rPr lang="en-US" dirty="0"/>
                  <a:t>		1. Semi-implicit discretization of time</a:t>
                </a:r>
              </a:p>
              <a:p>
                <a:pPr marL="342900" lvl="2" indent="0">
                  <a:buNone/>
                </a:pPr>
                <a:r>
                  <a:rPr lang="en-US" b="0" dirty="0"/>
                  <a:t>		2. Linear</a:t>
                </a:r>
                <a:r>
                  <a:rPr lang="en-US" dirty="0"/>
                  <a:t>izes the TRT equations – not fully physical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  <a:blipFill>
                <a:blip r:embed="rId2"/>
                <a:stretch>
                  <a:fillRect l="-77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Standard Variance Reduction Methods</a:t>
                </a:r>
              </a:p>
              <a:p>
                <a:pPr lvl="2"/>
                <a:r>
                  <a:rPr lang="en-US" sz="1500" dirty="0"/>
                  <a:t>IMC is stochastic – there is inherent uncertainty in the solution</a:t>
                </a:r>
              </a:p>
              <a:p>
                <a:pPr lvl="2"/>
                <a:r>
                  <a:rPr lang="en-US" sz="1500" dirty="0">
                    <a:cs typeface="Arial" panose="020B0604020202020204" pitchFamily="34" charset="0"/>
                  </a:rPr>
                  <a:t>Variance reduction methods are implemented to improve simulation efficiency while producing equivalent unbiased results (e.g. implicit capture, splitting, Russian roulette, weight windows, etc.) [2]</a:t>
                </a:r>
              </a:p>
              <a:p>
                <a:pPr lvl="2"/>
                <a:endParaRPr lang="en-US" sz="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Next Event Estimators (NXTEVT)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Effective for limited particle histories, and large mean free paths [3] – i.e. few scattering events and few transported particles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M</a:t>
                </a:r>
                <a:r>
                  <a:rPr lang="en-US" sz="1500" dirty="0">
                    <a:cs typeface="Arial" panose="020B0604020202020204" pitchFamily="34" charset="0"/>
                  </a:rPr>
                  <a:t>ethod: ‘points’ particles toward region of interest and scores the tally accd. to</a:t>
                </a:r>
              </a:p>
              <a:p>
                <a:pPr marL="34290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sub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𝑑𝑠</m:t>
                                </m:r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1500" b="0" dirty="0">
                    <a:cs typeface="Arial" panose="020B0604020202020204" pitchFamily="34" charset="0"/>
                  </a:rPr>
                  <a:t>   </a:t>
                </a:r>
                <a:r>
                  <a:rPr lang="en-US" sz="1200" b="0" dirty="0"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, the surface norma</a:t>
                </a:r>
                <a:r>
                  <a:rPr lang="en-US" sz="1200" dirty="0">
                    <a:cs typeface="Arial" panose="020B0604020202020204" pitchFamily="34" charset="0"/>
                  </a:rPr>
                  <a:t>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total cross-section in the material,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tally surface area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  <a:blipFill>
                <a:blip r:embed="rId2"/>
                <a:stretch>
                  <a:fillRect l="-1033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E49F1-A46A-6C46-B4AF-5E9ACE27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34" y="1119992"/>
            <a:ext cx="3017116" cy="255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C7F3C-F284-0C42-B44C-09793721E1AC}"/>
              </a:ext>
            </a:extLst>
          </p:cNvPr>
          <p:cNvSpPr txBox="1"/>
          <p:nvPr/>
        </p:nvSpPr>
        <p:spPr>
          <a:xfrm>
            <a:off x="6146144" y="3751385"/>
            <a:ext cx="285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Figure 1</a:t>
            </a:r>
            <a:r>
              <a:rPr lang="en-US" sz="1200" i="1" dirty="0"/>
              <a:t>:</a:t>
            </a:r>
          </a:p>
          <a:p>
            <a:endParaRPr lang="en-US" sz="800" dirty="0"/>
          </a:p>
          <a:p>
            <a:r>
              <a:rPr lang="en-US" sz="1200" dirty="0"/>
              <a:t>A visualization as to why splitting and Russian roulette are ineffective in cases of interest to NXTEVT. Particles not initially directed towards the tally won’t likely reach it.</a:t>
            </a:r>
          </a:p>
        </p:txBody>
      </p:sp>
    </p:spTree>
    <p:extLst>
      <p:ext uri="{BB962C8B-B14F-4D97-AF65-F5344CB8AC3E}">
        <p14:creationId xmlns:p14="http://schemas.microsoft.com/office/powerpoint/2010/main" val="1012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&amp; 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884415"/>
            <a:ext cx="8839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2"/>
            <a:r>
              <a:rPr lang="en-US" dirty="0"/>
              <a:t>We attempt to model a supernova (</a:t>
            </a:r>
            <a:r>
              <a:rPr lang="en-US" i="1" dirty="0"/>
              <a:t>SN2006gy</a:t>
            </a:r>
            <a:r>
              <a:rPr lang="en-US" dirty="0"/>
              <a:t>) interacting with its circumstellar medium [4]</a:t>
            </a:r>
          </a:p>
          <a:p>
            <a:pPr lvl="2"/>
            <a:r>
              <a:rPr lang="en-US" dirty="0"/>
              <a:t>The opacities of the supernova ejecta and ejecta-CSM Shock do not lend itself well to standard VRMs or the NXTEVT estimator</a:t>
            </a:r>
          </a:p>
          <a:p>
            <a:pPr lvl="2"/>
            <a:r>
              <a:rPr lang="en-US" dirty="0"/>
              <a:t>The multi-physics involved require a large number of particles for answer to converge – makes the simulation computationally expensive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Response Function Variance Reduction Method</a:t>
            </a:r>
          </a:p>
          <a:p>
            <a:pPr lvl="2"/>
            <a:r>
              <a:rPr lang="en-US" dirty="0"/>
              <a:t>Trace particles, as in NXTEVT estimators, but for problems with high opacities. </a:t>
            </a:r>
          </a:p>
          <a:p>
            <a:pPr lvl="2"/>
            <a:r>
              <a:rPr lang="en-US" dirty="0"/>
              <a:t>Collect information on how traced particles interact with the material</a:t>
            </a:r>
          </a:p>
          <a:p>
            <a:pPr lvl="2"/>
            <a:r>
              <a:rPr lang="en-US" dirty="0"/>
              <a:t>Contribute to the tally at birth and every scattering event</a:t>
            </a:r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2"/>
            <a:r>
              <a:rPr lang="en-US" dirty="0"/>
              <a:t>Investigate the advantages of a response function based VRM for problems modeling supernova-CSM interactions</a:t>
            </a:r>
          </a:p>
          <a:p>
            <a:pPr lvl="2"/>
            <a:r>
              <a:rPr lang="en-US" dirty="0"/>
              <a:t>Provide high-quality simulation data to compare with physical observation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Technical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Overview</a:t>
                </a:r>
              </a:p>
              <a:p>
                <a:pPr lvl="2"/>
                <a:r>
                  <a:rPr lang="en-US" sz="1500" dirty="0"/>
                  <a:t>Initialize the problem domain</a:t>
                </a:r>
              </a:p>
              <a:p>
                <a:pPr lvl="2"/>
                <a:r>
                  <a:rPr lang="en-US" sz="1500" dirty="0"/>
                  <a:t>Run the inverse transport problem to generate the response function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) for each cell</a:t>
                </a:r>
              </a:p>
              <a:p>
                <a:pPr lvl="2"/>
                <a:r>
                  <a:rPr lang="en-US" sz="1500" dirty="0"/>
                  <a:t>Run forward transport problem,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values to tally at a particles birth and every subseq. scatter event</a:t>
                </a:r>
              </a:p>
              <a:p>
                <a:pPr lvl="2"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Inverse Transport</a:t>
                </a:r>
              </a:p>
              <a:p>
                <a:pPr lvl="2"/>
                <a:r>
                  <a:rPr lang="en-US" sz="1500" dirty="0"/>
                  <a:t>Initialize the particle uniformly on the tally surface, and direct it towards the source via cosine-distribution</a:t>
                </a:r>
              </a:p>
              <a:p>
                <a:pPr lvl="2"/>
                <a:r>
                  <a:rPr lang="en-US" sz="1500" dirty="0"/>
                  <a:t>Trace particle through the mesh,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based on: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the particle encounters based on the distance it travels through each cell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for each cell based on every particle that passes through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  <a:blipFill>
                <a:blip r:embed="rId2"/>
                <a:stretch>
                  <a:fillRect l="-89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21F248-CF9D-FF49-846A-F0B3FA50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11" y="943030"/>
            <a:ext cx="3002312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/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/>
                  <a:t>Figure 2</a:t>
                </a:r>
                <a:r>
                  <a:rPr lang="en-US" sz="1200" i="1" dirty="0"/>
                  <a:t>:</a:t>
                </a:r>
              </a:p>
              <a:p>
                <a:endParaRPr lang="en-US" sz="800" dirty="0"/>
              </a:p>
              <a:p>
                <a:r>
                  <a:rPr lang="en-US" sz="1200" dirty="0"/>
                  <a:t>A visualization of the inverse transport method. The source is the purple cell, and a darker shade of red corresponds to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value.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blipFill>
                <a:blip r:embed="rId4"/>
                <a:stretch>
                  <a:fillRect r="-90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 &amp;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Forward Transport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1. Upon the particles creation, a contribution is added to the tally accd. to:</a:t>
                </a:r>
              </a:p>
              <a:p>
                <a:pPr marL="3429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𝑝𝑎𝑟𝑡𝑖𝑐𝑙𝑒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𝑡𝑎𝑙𝑙𝑦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marL="342900" lvl="2" indent="0">
                  <a:buNone/>
                </a:pPr>
                <a:r>
                  <a:rPr lang="en-US" sz="1500" dirty="0"/>
                  <a:t>2. Transport the particle through the mesh. If the particle is scattered, add a			  contribution to the tally as above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3. Repeat 1 &amp; 2	for the duration of the timestep or until absorbed. Repeat for all particles</a:t>
                </a:r>
              </a:p>
              <a:p>
                <a:pPr marL="342900" lvl="2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Test Problem</a:t>
                </a:r>
              </a:p>
              <a:p>
                <a:pPr marL="342900" lvl="2" indent="0">
                  <a:buNone/>
                </a:pPr>
                <a:endParaRPr lang="en-US" dirty="0"/>
              </a:p>
              <a:p>
                <a:pPr marL="342900" lvl="2" indent="0">
                  <a:buNone/>
                </a:pPr>
                <a:endParaRPr lang="en-US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  <a:blipFill>
                <a:blip r:embed="rId2"/>
                <a:stretch>
                  <a:fillRect l="-587" t="-108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2C1C7D-8BFC-E14E-85FF-4AE4F918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" y="3193937"/>
            <a:ext cx="2881923" cy="2088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58131-C438-3848-9CC9-5AF03E3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8" y="3193937"/>
            <a:ext cx="2847893" cy="2088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602F3-3493-614B-B8AC-41E821F1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3" y="3193937"/>
            <a:ext cx="3104717" cy="20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33545-670C-9F4F-B140-4EF8D642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0" y="1493264"/>
            <a:ext cx="3689780" cy="33208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50D8F-14EC-764C-A702-725BC784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00" y="1539219"/>
            <a:ext cx="5296260" cy="32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8/6/19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F6213-888E-CE46-8856-C6A26DAC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2"/>
            <a:ext cx="2634712" cy="234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F7290-370D-8441-A0CE-631B87AB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3066236"/>
            <a:ext cx="2634712" cy="2343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853A7-E97D-CF4C-991E-0FB56BE0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74" y="1141283"/>
            <a:ext cx="6116675" cy="39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770</Words>
  <Application>Microsoft Macintosh PowerPoint</Application>
  <PresentationFormat>On-screen Show (16:10)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</vt:lpstr>
      <vt:lpstr>Wingdings</vt:lpstr>
      <vt:lpstr>Office Theme</vt:lpstr>
      <vt:lpstr>PowerPoint Presentation</vt:lpstr>
      <vt:lpstr>Variance Reduction at Scale</vt:lpstr>
      <vt:lpstr>Introduction &amp; Theory</vt:lpstr>
      <vt:lpstr>Introduction &amp; Theory Cont.</vt:lpstr>
      <vt:lpstr>Research Objective &amp; Motivation</vt:lpstr>
      <vt:lpstr>Method and Technical Approach</vt:lpstr>
      <vt:lpstr>Method Cont. &amp; Testing</vt:lpstr>
      <vt:lpstr>Supernova Applications</vt:lpstr>
      <vt:lpstr>Supernova Applications Cont.</vt:lpstr>
      <vt:lpstr>Conclusions</vt:lpstr>
      <vt:lpstr>Acknowledgements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39</cp:revision>
  <dcterms:created xsi:type="dcterms:W3CDTF">2019-07-31T21:36:34Z</dcterms:created>
  <dcterms:modified xsi:type="dcterms:W3CDTF">2019-08-07T04:01:37Z</dcterms:modified>
</cp:coreProperties>
</file>