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p:scale>
          <a:sx n="25" d="100"/>
          <a:sy n="25" d="100"/>
        </p:scale>
        <p:origin x="1544" y="744"/>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8/1/19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8/1/19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6274940" y="-127333"/>
            <a:ext cx="28746580"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1685103"/>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9051626"/>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m:t>
                          </m:r>
                          <m:d>
                            <m:dPr>
                              <m:ctrlPr>
                                <a:rPr lang="en-US" sz="2800" b="0" i="1" dirty="0" smtClean="0">
                                  <a:latin typeface="Cambria Math" panose="02040503050406030204" pitchFamily="18" charset="0"/>
                                  <a:cs typeface="Times"/>
                                </a:rPr>
                              </m:ctrlPr>
                            </m:dPr>
                            <m:e>
                              <m:r>
                                <a:rPr lang="en-US" sz="2800" b="0" i="1" dirty="0" smtClean="0">
                                  <a:latin typeface="Cambria Math" panose="02040503050406030204" pitchFamily="18" charset="0"/>
                                  <a:cs typeface="Times"/>
                                </a:rPr>
                                <m:t>1</m:t>
                              </m:r>
                            </m:e>
                          </m:d>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2</m:t>
                              </m:r>
                            </m:e>
                          </m:d>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IMC methods, however, applies two approximations: linearizing the TRT equations, and a semi-implicit discretization of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discretization and stochastic nature of IMC leads to inherent uncertainty, accompanied by long run times and large computational requirements for sufficient convergence. To address and counteract these issues, various variance reduction methods are implemented to ease the computational complexity while producing equivalent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the tally. Standard IMC and implicit capture reduces variance by replacing absorption with the analytic absorption solution. However, this still requires the particle passes through the tally surface, and high scattering opacity situations will mitigate escaping flux. </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9051626"/>
              </a:xfrm>
              <a:prstGeom prst="rect">
                <a:avLst/>
              </a:prstGeom>
              <a:blipFill>
                <a:blip r:embed="rId4"/>
                <a:stretch>
                  <a:fillRect l="-1189" t="-333" r="-109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events such as multidimensional supernova transients, and comparing the simulation results to physical observations which are computationally intensive due to their large scale and the multiple physics involved in the problem.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looking at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640202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341718" y="17479728"/>
            <a:ext cx="8721482" cy="6588911"/>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3327054" y="17479728"/>
            <a:ext cx="3744137" cy="6155531"/>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significantly improved FoM compared to a regular tally. This provides a strong basis for the usefulness of our method.</a:t>
            </a:r>
          </a:p>
        </p:txBody>
      </p:sp>
      <p:pic>
        <p:nvPicPr>
          <p:cNvPr id="16" name="Picture 15">
            <a:extLst>
              <a:ext uri="{FF2B5EF4-FFF2-40B4-BE49-F238E27FC236}">
                <a16:creationId xmlns:a16="http://schemas.microsoft.com/office/drawing/2014/main" id="{E2CAD626-133C-4548-BA02-CDDBC0030142}"/>
              </a:ext>
            </a:extLst>
          </p:cNvPr>
          <p:cNvPicPr>
            <a:picLocks noChangeAspect="1"/>
          </p:cNvPicPr>
          <p:nvPr/>
        </p:nvPicPr>
        <p:blipFill>
          <a:blip r:embed="rId6"/>
          <a:stretch>
            <a:fillRect/>
          </a:stretch>
        </p:blipFill>
        <p:spPr>
          <a:xfrm>
            <a:off x="14341718" y="24240264"/>
            <a:ext cx="8721482" cy="6332236"/>
          </a:xfrm>
          <a:prstGeom prst="rect">
            <a:avLst/>
          </a:prstGeom>
        </p:spPr>
      </p:pic>
      <p:sp>
        <p:nvSpPr>
          <p:cNvPr id="23" name="TextBox 22">
            <a:extLst>
              <a:ext uri="{FF2B5EF4-FFF2-40B4-BE49-F238E27FC236}">
                <a16:creationId xmlns:a16="http://schemas.microsoft.com/office/drawing/2014/main" id="{D8ED94E9-5886-F447-B978-3F3074CADEF2}"/>
              </a:ext>
            </a:extLst>
          </p:cNvPr>
          <p:cNvSpPr txBox="1"/>
          <p:nvPr/>
        </p:nvSpPr>
        <p:spPr>
          <a:xfrm>
            <a:off x="23327054" y="24337728"/>
            <a:ext cx="3744137" cy="5047536"/>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accompanying variance as a function of the number of particles used in the simulation. This shows that our method has far less variance for fewer simulated particles, which implies that it is a more reliable method under these conditions.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949952" y="6142145"/>
                <a:ext cx="7121239" cy="5063759"/>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949952" y="6142145"/>
                <a:ext cx="7121239" cy="5063759"/>
              </a:xfrm>
              <a:prstGeom prst="rect">
                <a:avLst/>
              </a:prstGeom>
              <a:blipFill>
                <a:blip r:embed="rId7"/>
                <a:stretch>
                  <a:fillRect l="-1246" t="-1003" r="-1068" b="-1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576032"/>
                <a:ext cx="12798202" cy="4313297"/>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d>
                            <m:dPr>
                              <m:ctrlPr>
                                <a:rPr lang="en-US" sz="3200" i="1">
                                  <a:latin typeface="Cambria Math" panose="02040503050406030204" pitchFamily="18" charset="0"/>
                                  <a:cs typeface="Times"/>
                                </a:rPr>
                              </m:ctrlPr>
                            </m:dPr>
                            <m:e>
                              <m:r>
                                <a:rPr lang="en-US" sz="3200" i="1">
                                  <a:latin typeface="Cambria Math" panose="02040503050406030204" pitchFamily="18" charset="0"/>
                                  <a:cs typeface="Times"/>
                                </a:rPr>
                                <m:t>3</m:t>
                              </m:r>
                            </m:e>
                          </m:d>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subsequent scattering event, a contribution is added to tally</a:t>
                </a:r>
              </a:p>
              <a:p>
                <a:pPr algn="just"/>
                <a:r>
                  <a:rPr lang="en-US" sz="3200" dirty="0">
                    <a:latin typeface="Times"/>
                    <a:cs typeface="Times"/>
                  </a:rPr>
                  <a:t>        accd. to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576032"/>
                <a:ext cx="12798202" cy="4313297"/>
              </a:xfrm>
              <a:prstGeom prst="rect">
                <a:avLst/>
              </a:prstGeom>
              <a:blipFill>
                <a:blip r:embed="rId9"/>
                <a:stretch>
                  <a:fillRect l="-1090" t="-1466" r="-1189" b="-381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10"/>
          <a:stretch>
            <a:fillRect/>
          </a:stretch>
        </p:blipFill>
        <p:spPr>
          <a:xfrm>
            <a:off x="27424910" y="4197602"/>
            <a:ext cx="7596610" cy="6836949"/>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3EB4E38-B560-3B45-8FF4-E6E431DB0D35}"/>
                  </a:ext>
                </a:extLst>
              </p:cNvPr>
              <p:cNvSpPr txBox="1"/>
              <p:nvPr/>
            </p:nvSpPr>
            <p:spPr>
              <a:xfrm>
                <a:off x="35030825" y="4545596"/>
                <a:ext cx="5138904" cy="6155531"/>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This is such in our case where the problem is surrounded by a void, however, once particles enter the void, they still contribute to the cells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a:t>
                </a:r>
              </a:p>
            </p:txBody>
          </p:sp>
        </mc:Choice>
        <mc:Fallback>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5030825" y="4545596"/>
                <a:ext cx="5138904" cy="6155531"/>
              </a:xfrm>
              <a:prstGeom prst="rect">
                <a:avLst/>
              </a:prstGeom>
              <a:blipFill>
                <a:blip r:embed="rId11"/>
                <a:stretch>
                  <a:fillRect l="-1724" t="-617" r="-1724" b="-1235"/>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2"/>
          <a:stretch>
            <a:fillRect/>
          </a:stretch>
        </p:blipFill>
        <p:spPr>
          <a:xfrm>
            <a:off x="14257019" y="6049934"/>
            <a:ext cx="5692934" cy="5635078"/>
          </a:xfrm>
          <a:prstGeom prst="rect">
            <a:avLst/>
          </a:prstGeom>
        </p:spPr>
      </p:pic>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1933</TotalTime>
  <Words>989</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95</cp:revision>
  <dcterms:created xsi:type="dcterms:W3CDTF">2014-07-21T16:08:02Z</dcterms:created>
  <dcterms:modified xsi:type="dcterms:W3CDTF">2019-08-01T20:42:38Z</dcterms:modified>
</cp:coreProperties>
</file>