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3" r:id="rId2"/>
    <p:sldId id="264" r:id="rId3"/>
    <p:sldId id="257" r:id="rId4"/>
    <p:sldId id="265" r:id="rId5"/>
    <p:sldId id="258" r:id="rId6"/>
    <p:sldId id="259" r:id="rId7"/>
    <p:sldId id="266" r:id="rId8"/>
    <p:sldId id="260" r:id="rId9"/>
    <p:sldId id="267" r:id="rId10"/>
    <p:sldId id="268" r:id="rId11"/>
    <p:sldId id="269" r:id="rId12"/>
    <p:sldId id="261" r:id="rId13"/>
    <p:sldId id="262" r:id="rId1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1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5" autoAdjust="0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200" y="196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C5B56-155A-8A4F-A200-15510EAC000D}" type="datetime1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Los Alamos National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A938-9C0B-3841-966A-9297D5C04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931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232FE-02A3-6D41-B422-B15757ACBFED}" type="datetime1">
              <a:rPr lang="en-US" smtClean="0"/>
              <a:t>8/13/19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Los Alamos National Laboratory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268CE-33B7-7549-BEF6-7F438D74A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916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0232FE-02A3-6D41-B422-B15757ACBFED}" type="datetime1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268CE-33B7-7549-BEF6-7F438D74AB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-1371600" y="0"/>
            <a:ext cx="1371600" cy="2677650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NOTE</a:t>
            </a:r>
            <a:r>
              <a:rPr lang="en-US" sz="1200" b="0" dirty="0">
                <a:solidFill>
                  <a:srgbClr val="000000"/>
                </a:solidFill>
              </a:rPr>
              <a:t>: THIS IS YOUR WALK-IN SLIDE OPTION #1.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5258058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pic>
        <p:nvPicPr>
          <p:cNvPr id="9" name="Picture 8" descr="LANL_allWHITE.ai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45314" y="321028"/>
            <a:ext cx="7542237" cy="3763219"/>
          </a:xfrm>
          <a:prstGeom prst="rect">
            <a:avLst/>
          </a:prstGeom>
        </p:spPr>
      </p:pic>
      <p:pic>
        <p:nvPicPr>
          <p:cNvPr id="13" name="Picture 12" descr="NNSA_80%.ai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104485" y="5291926"/>
            <a:ext cx="961301" cy="3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1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-in slide - Photo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5258058"/>
            <a:ext cx="9144000" cy="466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D0C2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572000" y="5539707"/>
            <a:ext cx="4572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rPr>
              <a:t>Managed by Triad National Security, LLC for the U.S. Department of Energy’s NNSA</a:t>
            </a:r>
          </a:p>
        </p:txBody>
      </p:sp>
      <p:pic>
        <p:nvPicPr>
          <p:cNvPr id="12" name="Picture 11" descr="NNSA_80%.ai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16" t="44234" r="25200" b="40485"/>
          <a:stretch/>
        </p:blipFill>
        <p:spPr>
          <a:xfrm>
            <a:off x="8087553" y="5271918"/>
            <a:ext cx="961301" cy="32155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8467"/>
            <a:ext cx="5334000" cy="526626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8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>
            <a:off x="5334000" y="-8467"/>
            <a:ext cx="3810000" cy="5257800"/>
          </a:xfrm>
          <a:custGeom>
            <a:avLst/>
            <a:gdLst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3810000 w 3810000"/>
              <a:gd name="connsiteY2" fmla="*/ 5257800 h 5257800"/>
              <a:gd name="connsiteX3" fmla="*/ 0 w 3810000"/>
              <a:gd name="connsiteY3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37733 w 3810000"/>
              <a:gd name="connsiteY2" fmla="*/ 3302000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0 w 3810000"/>
              <a:gd name="connsiteY2" fmla="*/ 3970867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346200 w 3810000"/>
              <a:gd name="connsiteY2" fmla="*/ 3852333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049867 w 3810000"/>
              <a:gd name="connsiteY2" fmla="*/ 3869266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  <a:gd name="connsiteX0" fmla="*/ 0 w 3810000"/>
              <a:gd name="connsiteY0" fmla="*/ 5257800 h 5257800"/>
              <a:gd name="connsiteX1" fmla="*/ 0 w 3810000"/>
              <a:gd name="connsiteY1" fmla="*/ 0 h 5257800"/>
              <a:gd name="connsiteX2" fmla="*/ 1193801 w 3810000"/>
              <a:gd name="connsiteY2" fmla="*/ 3911599 h 5257800"/>
              <a:gd name="connsiteX3" fmla="*/ 3810000 w 3810000"/>
              <a:gd name="connsiteY3" fmla="*/ 5257800 h 5257800"/>
              <a:gd name="connsiteX4" fmla="*/ 0 w 3810000"/>
              <a:gd name="connsiteY4" fmla="*/ 525780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5257800">
                <a:moveTo>
                  <a:pt x="0" y="5257800"/>
                </a:moveTo>
                <a:lnTo>
                  <a:pt x="0" y="0"/>
                </a:lnTo>
                <a:cubicBezTo>
                  <a:pt x="16933" y="708378"/>
                  <a:pt x="59269" y="2737554"/>
                  <a:pt x="1193801" y="3911599"/>
                </a:cubicBezTo>
                <a:cubicBezTo>
                  <a:pt x="1899356" y="4580464"/>
                  <a:pt x="2791178" y="5012267"/>
                  <a:pt x="3810000" y="5257800"/>
                </a:cubicBezTo>
                <a:lnTo>
                  <a:pt x="0" y="5257800"/>
                </a:lnTo>
                <a:close/>
              </a:path>
            </a:pathLst>
          </a:custGeom>
          <a:solidFill>
            <a:srgbClr val="080419">
              <a:alpha val="3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884335" y="2743202"/>
            <a:ext cx="2971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1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Delivering science and technology</a:t>
            </a:r>
            <a:b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to protect our nation</a:t>
            </a:r>
            <a:b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</a:br>
            <a:r>
              <a:rPr lang="en-US" sz="1400" b="0" i="0" baseline="0" dirty="0">
                <a:solidFill>
                  <a:srgbClr val="FFFFFF">
                    <a:alpha val="75000"/>
                  </a:srgbClr>
                </a:solidFill>
                <a:latin typeface="Arial"/>
                <a:cs typeface="Arial"/>
              </a:rPr>
              <a:t>and promote world stability</a:t>
            </a:r>
          </a:p>
          <a:p>
            <a:pPr algn="ctr"/>
            <a:endParaRPr lang="en-US" sz="1400" dirty="0">
              <a:solidFill>
                <a:srgbClr val="FFFFFF">
                  <a:alpha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439333" y="2"/>
            <a:ext cx="1439333" cy="3231647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NOTE</a:t>
            </a:r>
            <a:r>
              <a:rPr lang="en-US" sz="1200" b="0" dirty="0">
                <a:solidFill>
                  <a:srgbClr val="000000"/>
                </a:solidFill>
              </a:rPr>
              <a:t>: THIS IS YOUR WALK</a:t>
            </a:r>
            <a:r>
              <a:rPr lang="en-US" sz="1200" b="0" baseline="0" dirty="0">
                <a:solidFill>
                  <a:srgbClr val="000000"/>
                </a:solidFill>
              </a:rPr>
              <a:t>-IN </a:t>
            </a:r>
            <a:r>
              <a:rPr lang="en-US" sz="1200" b="0" dirty="0">
                <a:solidFill>
                  <a:srgbClr val="000000"/>
                </a:solidFill>
              </a:rPr>
              <a:t>SLIDE OPTION #2.</a:t>
            </a:r>
            <a:r>
              <a:rPr lang="en-US" sz="1200" b="0" baseline="0" dirty="0">
                <a:solidFill>
                  <a:srgbClr val="000000"/>
                </a:solidFill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Title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Slide, display this slide on the venue screen while your audience is arriving.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</a:t>
            </a:r>
            <a:r>
              <a:rPr lang="en-US" sz="12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title slide.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only a high-resolution photograph.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5" name="Picture 14" descr="LANL_allWHITE.ai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021" t="26248" r="27098" b="30198"/>
          <a:stretch/>
        </p:blipFill>
        <p:spPr>
          <a:xfrm>
            <a:off x="5582838" y="600428"/>
            <a:ext cx="3055811" cy="15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60360"/>
            <a:ext cx="9144000" cy="40812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"/>
            <a:ext cx="7772400" cy="1361134"/>
          </a:xfrm>
          <a:prstGeom prst="rect">
            <a:avLst/>
          </a:prstGeom>
        </p:spPr>
        <p:txBody>
          <a:bodyPr lIns="91433" tIns="45717" rIns="91433" bIns="45717" anchor="b"/>
          <a:lstStyle>
            <a:lvl1pPr algn="r">
              <a:defRPr sz="3200" b="0" i="0">
                <a:solidFill>
                  <a:srgbClr val="FFFFFF"/>
                </a:solidFill>
                <a:latin typeface="+mj-lt"/>
              </a:defRPr>
            </a:lvl1pPr>
          </a:lstStyle>
          <a:p>
            <a:pPr algn="r"/>
            <a:r>
              <a:rPr lang="en-US" b="1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143500" y="3165407"/>
            <a:ext cx="3543300" cy="606908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marL="0" indent="0" algn="r">
              <a:buNone/>
              <a:defRPr sz="2000" b="1">
                <a:solidFill>
                  <a:schemeClr val="tx1"/>
                </a:solidFill>
              </a:defRPr>
            </a:lvl1pPr>
            <a:lvl2pPr marL="457164" indent="0">
              <a:buNone/>
              <a:defRPr sz="2400" b="1">
                <a:solidFill>
                  <a:schemeClr val="tx1"/>
                </a:solidFill>
              </a:defRPr>
            </a:lvl2pPr>
            <a:lvl3pPr marL="914327" indent="0">
              <a:buNone/>
              <a:defRPr sz="2400" b="1">
                <a:solidFill>
                  <a:schemeClr val="tx1"/>
                </a:solidFill>
              </a:defRPr>
            </a:lvl3pPr>
            <a:lvl4pPr marL="1371491" indent="0">
              <a:buNone/>
              <a:defRPr sz="2400" b="1">
                <a:solidFill>
                  <a:schemeClr val="tx1"/>
                </a:solidFill>
              </a:defRPr>
            </a:lvl4pPr>
            <a:lvl5pPr marL="1828654" indent="0">
              <a:buNone/>
              <a:defRPr sz="24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presenter(s)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143500" y="3772967"/>
            <a:ext cx="3543300" cy="627160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360361"/>
            <a:ext cx="7772400" cy="907423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164" indent="0" algn="r">
              <a:buNone/>
              <a:defRPr sz="3600"/>
            </a:lvl2pPr>
            <a:lvl3pPr marL="914327" indent="0" algn="r">
              <a:buNone/>
              <a:defRPr sz="3600"/>
            </a:lvl3pPr>
            <a:lvl4pPr marL="1371491" indent="0" algn="r">
              <a:buNone/>
              <a:defRPr sz="3600"/>
            </a:lvl4pPr>
            <a:lvl5pPr marL="1828654" indent="0" algn="r">
              <a:buNone/>
              <a:defRPr sz="36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196668" y="5441602"/>
            <a:ext cx="1947333" cy="26340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8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LA-UR# 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4572000" y="4989149"/>
            <a:ext cx="4572000" cy="452454"/>
            <a:chOff x="4572000" y="5026384"/>
            <a:chExt cx="4572000" cy="452454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72000" y="5294172"/>
              <a:ext cx="457200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 pitchFamily="34" charset="0"/>
                  <a:ea typeface="ＭＳ Ｐゴシック" pitchFamily="34" charset="-128"/>
                </a:rPr>
                <a:t>Managed by Triad National Security, LLC for the U.S. Department of Energy’s NNSA</a:t>
              </a:r>
            </a:p>
          </p:txBody>
        </p:sp>
        <p:pic>
          <p:nvPicPr>
            <p:cNvPr id="21" name="Picture 20" descr="NNSA_80%.ai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9116" t="44234" r="25200" b="40485"/>
            <a:stretch/>
          </p:blipFill>
          <p:spPr>
            <a:xfrm>
              <a:off x="8087551" y="5026384"/>
              <a:ext cx="961301" cy="321552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" y="2907926"/>
            <a:ext cx="4663440" cy="2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20911"/>
            <a:ext cx="9144000" cy="4589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82091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agenda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695E-3847-284B-804A-F0C0441E204C}" type="datetime1">
              <a:rPr lang="en-US" smtClean="0"/>
              <a:t>8/13/19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1268" y="943030"/>
            <a:ext cx="0" cy="432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895601" y="943031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1" y="1568548"/>
            <a:ext cx="1617663" cy="317562"/>
          </a:xfrm>
          <a:prstGeom prst="rect">
            <a:avLst/>
          </a:prstGeom>
        </p:spPr>
        <p:txBody>
          <a:bodyPr vert="horz"/>
          <a:lstStyle>
            <a:lvl1pPr marL="0" indent="0" algn="r" defTabSz="-741363">
              <a:buFont typeface="Arial"/>
              <a:buNone/>
              <a:tabLst/>
              <a:defRPr sz="1100" b="0"/>
            </a:lvl1pPr>
            <a:lvl2pPr marL="231775" indent="0" defTabSz="-741363">
              <a:buNone/>
              <a:tabLst/>
              <a:defRPr sz="1050"/>
            </a:lvl2pPr>
            <a:lvl3pPr marL="455612" indent="0" defTabSz="-741363">
              <a:buNone/>
              <a:tabLst/>
              <a:defRPr sz="1000"/>
            </a:lvl3pPr>
            <a:lvl4pPr marL="681037" indent="0" defTabSz="-741363">
              <a:buNone/>
              <a:tabLst/>
              <a:defRPr sz="900"/>
            </a:lvl4pPr>
            <a:lvl5pPr marL="912813" indent="0" defTabSz="-741363">
              <a:buNone/>
              <a:tabLst/>
              <a:defRPr sz="900"/>
            </a:lvl5pPr>
          </a:lstStyle>
          <a:p>
            <a:pPr lvl="0"/>
            <a:r>
              <a:rPr lang="en-US" dirty="0"/>
              <a:t>Click to edit location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43030"/>
            <a:ext cx="38862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agenda item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" y="2907926"/>
            <a:ext cx="4663440" cy="24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5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20149"/>
            <a:ext cx="8229600" cy="820911"/>
          </a:xfrm>
          <a:prstGeom prst="rect">
            <a:avLst/>
          </a:prstGeom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6442-326F-BF43-9512-C754596C1A34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2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20911"/>
            <a:ext cx="9144000" cy="4589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229600" cy="82091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828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9470"/>
            <a:ext cx="8229600" cy="952500"/>
          </a:xfrm>
          <a:prstGeom prst="rect">
            <a:avLst/>
          </a:prstGeom>
        </p:spPr>
        <p:txBody>
          <a:bodyPr vert="horz"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497D45A-E2C2-5444-8727-94AA467EBF1A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FFFFFF"/>
                </a:solidFill>
              </a:defRPr>
            </a:lvl1pPr>
            <a:lvl2pPr marL="346075" indent="-171450">
              <a:defRPr sz="1800">
                <a:solidFill>
                  <a:srgbClr val="FFFFFF"/>
                </a:solidFill>
              </a:defRPr>
            </a:lvl2pPr>
            <a:lvl3pPr marL="515938" indent="-173038">
              <a:defRPr sz="1600">
                <a:solidFill>
                  <a:srgbClr val="FFFFFF"/>
                </a:solidFill>
              </a:defRPr>
            </a:lvl3pPr>
            <a:lvl4pPr marL="685800" indent="-173038">
              <a:defRPr sz="1400">
                <a:solidFill>
                  <a:srgbClr val="FFFFFF"/>
                </a:solidFill>
              </a:defRPr>
            </a:lvl4pPr>
            <a:lvl5pPr marL="855663" indent="-174625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08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19853"/>
            <a:ext cx="9144000" cy="50908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5A60-AEBD-CD41-AE13-C139EF5F076B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19852"/>
            <a:ext cx="8229600" cy="50106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43030"/>
            <a:ext cx="8229600" cy="432844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 marL="346075" indent="-171450">
              <a:defRPr sz="1800"/>
            </a:lvl2pPr>
            <a:lvl3pPr marL="515938" indent="-173038">
              <a:defRPr sz="1600"/>
            </a:lvl3pPr>
            <a:lvl4pPr marL="685800" indent="-173038">
              <a:defRPr sz="1400"/>
            </a:lvl4pPr>
            <a:lvl5pPr marL="855663" indent="-174625">
              <a:defRPr/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99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29309"/>
            <a:ext cx="9144000" cy="5256829"/>
          </a:xfrm>
          <a:prstGeom prst="rect">
            <a:avLst/>
          </a:prstGeom>
        </p:spPr>
        <p:txBody>
          <a:bodyPr vert="horz" lIns="91433" tIns="45717" rIns="91433" bIns="45717" anchor="ctr"/>
          <a:lstStyle>
            <a:lvl1pPr marL="0" marR="0" indent="0" algn="ctr" defTabSz="4571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00" smtClean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875329" y="3046995"/>
            <a:ext cx="5393342" cy="461659"/>
          </a:xfrm>
          <a:prstGeom prst="rect">
            <a:avLst/>
          </a:prstGeom>
          <a:noFill/>
        </p:spPr>
        <p:txBody>
          <a:bodyPr vert="horz" wrap="square" lIns="91433" tIns="45717" rIns="91433" bIns="45717">
            <a:sp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statement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-117070" y="1114871"/>
            <a:ext cx="101168" cy="335921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-117070" y="1450791"/>
            <a:ext cx="101168" cy="335921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-117070" y="1786711"/>
            <a:ext cx="101168" cy="335921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17070" y="2122632"/>
            <a:ext cx="101168" cy="335921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-117070" y="1"/>
            <a:ext cx="101168" cy="335921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-117070" y="335921"/>
            <a:ext cx="101168" cy="335921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-117070" y="727310"/>
            <a:ext cx="101168" cy="33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1D7D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-1" y="5409848"/>
            <a:ext cx="3310467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004050" y="5409848"/>
            <a:ext cx="2133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33415E80-817E-41B3-A1DB-15C0B125CF72}" type="datetime1">
              <a:rPr lang="en-US" smtClean="0"/>
              <a:pPr/>
              <a:t>8/13/19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17070" y="1238744"/>
            <a:ext cx="101168" cy="373246"/>
          </a:xfrm>
          <a:prstGeom prst="rect">
            <a:avLst/>
          </a:prstGeom>
          <a:solidFill>
            <a:srgbClr val="2682C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-117070" y="1611989"/>
            <a:ext cx="101168" cy="373246"/>
          </a:xfrm>
          <a:prstGeom prst="rect">
            <a:avLst/>
          </a:prstGeom>
          <a:solidFill>
            <a:srgbClr val="EA772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-117070" y="1985234"/>
            <a:ext cx="101168" cy="373246"/>
          </a:xfrm>
          <a:prstGeom prst="rect">
            <a:avLst/>
          </a:prstGeom>
          <a:solidFill>
            <a:srgbClr val="F448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117070" y="2358479"/>
            <a:ext cx="101168" cy="373246"/>
          </a:xfrm>
          <a:prstGeom prst="rect">
            <a:avLst/>
          </a:prstGeom>
          <a:solidFill>
            <a:srgbClr val="22935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117070" y="0"/>
            <a:ext cx="101168" cy="373246"/>
          </a:xfrm>
          <a:prstGeom prst="rect">
            <a:avLst/>
          </a:prstGeom>
          <a:solidFill>
            <a:srgbClr val="0D0E2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-117070" y="373245"/>
            <a:ext cx="101168" cy="373246"/>
          </a:xfrm>
          <a:prstGeom prst="rect">
            <a:avLst/>
          </a:prstGeom>
          <a:solidFill>
            <a:srgbClr val="F8B6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-117070" y="808120"/>
            <a:ext cx="101168" cy="3732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635000" y="-2"/>
            <a:ext cx="51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rgbClr val="0D0C2E"/>
                </a:solidFill>
              </a:rPr>
              <a:t>NOTE:</a:t>
            </a:r>
          </a:p>
          <a:p>
            <a:pPr algn="r"/>
            <a:r>
              <a:rPr lang="en-US" sz="800" dirty="0">
                <a:solidFill>
                  <a:srgbClr val="0D0C2E"/>
                </a:solidFill>
              </a:rPr>
              <a:t>This is</a:t>
            </a:r>
            <a:r>
              <a:rPr lang="en-US" sz="800" baseline="0" dirty="0">
                <a:solidFill>
                  <a:srgbClr val="0D0C2E"/>
                </a:solidFill>
              </a:rPr>
              <a:t> the lab color palette.</a:t>
            </a:r>
            <a:endParaRPr lang="en-US" sz="800" baseline="0" dirty="0">
              <a:solidFill>
                <a:srgbClr val="0D0C2E"/>
              </a:solidFill>
              <a:latin typeface="Wingdings"/>
              <a:ea typeface="Wingdings"/>
              <a:cs typeface="Wingding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4279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49" r:id="rId3"/>
    <p:sldLayoutId id="2147483673" r:id="rId4"/>
    <p:sldLayoutId id="2147483671" r:id="rId5"/>
    <p:sldLayoutId id="2147483650" r:id="rId6"/>
    <p:sldLayoutId id="2147483660" r:id="rId7"/>
    <p:sldLayoutId id="2147483674" r:id="rId8"/>
    <p:sldLayoutId id="2147483677" r:id="rId9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714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3038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73038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438" indent="-174625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1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Supernova Applications Cont.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22760B-6C89-3B44-952A-710048AC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2" y="1723906"/>
            <a:ext cx="4549913" cy="2904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ADB7AF-825D-724A-AB05-67690F382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191" y="1729190"/>
            <a:ext cx="4257390" cy="289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1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Supernova Applications Cont.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3430D6-3E05-9446-BADD-E7B60341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210" y="950867"/>
            <a:ext cx="6109580" cy="432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2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"/>
              </a:rPr>
              <a:t>Our investigation into the use of a response function-based variance reduction method has shown a notable improvement in variance over standard methods. </a:t>
            </a:r>
          </a:p>
          <a:p>
            <a:endParaRPr lang="en-US" dirty="0">
              <a:cs typeface="Times"/>
            </a:endParaRPr>
          </a:p>
          <a:p>
            <a:r>
              <a:rPr lang="en-US" dirty="0">
                <a:cs typeface="Times"/>
              </a:rPr>
              <a:t>Our method can be applied to astrophysical events such as supernova interactions with its CSM</a:t>
            </a:r>
          </a:p>
          <a:p>
            <a:endParaRPr lang="en-US" dirty="0">
              <a:cs typeface="Times"/>
            </a:endParaRPr>
          </a:p>
          <a:p>
            <a:r>
              <a:rPr lang="en-US" dirty="0">
                <a:cs typeface="Times"/>
              </a:rPr>
              <a:t>There is a strong link between problem and tally geometry in determining how effective our method will perform</a:t>
            </a:r>
          </a:p>
          <a:p>
            <a:endParaRPr lang="en-US" sz="1000" dirty="0">
              <a:cs typeface="Times"/>
            </a:endParaRPr>
          </a:p>
          <a:p>
            <a:endParaRPr lang="en-US" sz="1000" dirty="0">
              <a:cs typeface="Times"/>
            </a:endParaRPr>
          </a:p>
          <a:p>
            <a:r>
              <a:rPr lang="en-US" dirty="0">
                <a:cs typeface="Times"/>
              </a:rPr>
              <a:t>Future work will be looking at potentially improving the directionality of the response function and its performance for other tally geometries.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&amp; References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943030"/>
            <a:ext cx="8712200" cy="43284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Acknowledgements</a:t>
            </a:r>
          </a:p>
          <a:p>
            <a:pPr lvl="2"/>
            <a:r>
              <a:rPr lang="en-US" dirty="0"/>
              <a:t>We would like to thank the XCP Summer Computational Physics Workshop, its directors, and its mentors for the opportunity, time, and mentorship.</a:t>
            </a:r>
          </a:p>
          <a:p>
            <a:pPr lvl="2"/>
            <a:r>
              <a:rPr lang="en-US" dirty="0"/>
              <a:t>I would like to personally thank Mat Cleveland, Kendra Long, and Ryan Wollaeger for their mentorship and expertise.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References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1200" dirty="0"/>
              <a:t>[1]	J.A. Fleck, Jr. and J.D. Cummings, Jr., “An implicit Monte Carlo scheme for calculating time and frequency dependent		 nonlinear radiation transport,” </a:t>
            </a:r>
            <a:r>
              <a:rPr lang="en-US" sz="1200" i="1" dirty="0"/>
              <a:t>J. Comp. Phys. </a:t>
            </a:r>
            <a:r>
              <a:rPr lang="en-US" sz="1200" dirty="0"/>
              <a:t>8, pp. 313–342, (1971). </a:t>
            </a:r>
          </a:p>
          <a:p>
            <a:pPr marL="0" indent="0">
              <a:buNone/>
            </a:pPr>
            <a:r>
              <a:rPr lang="en-US" sz="1200" dirty="0"/>
              <a:t>[2]	J.T. Landman, “Variance reduction strategies for implicit Monte Carlo simulations,” PhD thesis, Texas A&amp;M University,		 </a:t>
            </a:r>
            <a:r>
              <a:rPr lang="en-US" sz="1200" i="1" dirty="0"/>
              <a:t>Texas A&amp;M University</a:t>
            </a:r>
            <a:r>
              <a:rPr lang="en-US" sz="1200" dirty="0"/>
              <a:t>, (2016). </a:t>
            </a:r>
          </a:p>
          <a:p>
            <a:pPr marL="0" indent="0">
              <a:buNone/>
            </a:pPr>
            <a:r>
              <a:rPr lang="en-US" sz="1200" dirty="0"/>
              <a:t>[3]	W.T. Dailey, “Ray next-event estimator transport of primary and secondary gamma rays,” PhD thesis, Air Force Institute		 of Technology, </a:t>
            </a:r>
            <a:r>
              <a:rPr lang="en-US" sz="1200" i="1" dirty="0"/>
              <a:t>Air Force Institute of Technology</a:t>
            </a:r>
            <a:r>
              <a:rPr lang="en-US" sz="1200" dirty="0"/>
              <a:t>, 2011. </a:t>
            </a:r>
          </a:p>
          <a:p>
            <a:pPr marL="0" indent="0">
              <a:buNone/>
            </a:pPr>
            <a:r>
              <a:rPr lang="en-US" sz="1200" dirty="0"/>
              <a:t>[4] 	T.J. Moriya, S.I. Blinnikov, N. Tominaga et al., “Light-curve modelling of superluminous supernova 2006gy: collision			 between supernova ejecta and a dense circumstellar medium,” </a:t>
            </a:r>
            <a:r>
              <a:rPr lang="en-US" sz="1200" i="1" dirty="0"/>
              <a:t>MNRAS </a:t>
            </a:r>
            <a:r>
              <a:rPr lang="en-US" sz="1200" dirty="0"/>
              <a:t>428, pp. 1020–1035,	 (2013). 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381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LA-UR-19-28106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272D73F-9BF4-8D4D-9E6B-4C62DDE39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" y="-94999"/>
            <a:ext cx="8071104" cy="1361134"/>
          </a:xfrm>
        </p:spPr>
        <p:txBody>
          <a:bodyPr/>
          <a:lstStyle/>
          <a:p>
            <a:r>
              <a:rPr lang="en-US" sz="3400" dirty="0"/>
              <a:t>Variance Reduction at Scale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49E8FE8-C971-BC4B-B245-E947B06FEF75}"/>
              </a:ext>
            </a:extLst>
          </p:cNvPr>
          <p:cNvSpPr txBox="1">
            <a:spLocks/>
          </p:cNvSpPr>
          <p:nvPr/>
        </p:nvSpPr>
        <p:spPr>
          <a:xfrm>
            <a:off x="1182624" y="1434287"/>
            <a:ext cx="7857744" cy="907423"/>
          </a:xfrm>
          <a:prstGeom prst="rect">
            <a:avLst/>
          </a:prstGeom>
        </p:spPr>
        <p:txBody>
          <a:bodyPr vert="horz" lIns="91433" tIns="45717" rIns="91433" bIns="45717"/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4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7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1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54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Improving IMC variance reduction methods</a:t>
            </a:r>
          </a:p>
          <a:p>
            <a:r>
              <a:rPr lang="en-US" sz="2200" dirty="0"/>
              <a:t> for thermal transport problems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1BB7DCA-0B6B-2549-978B-7DF7982AA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1496" y="3143513"/>
            <a:ext cx="3543300" cy="606908"/>
          </a:xfrm>
        </p:spPr>
        <p:txBody>
          <a:bodyPr/>
          <a:lstStyle/>
          <a:p>
            <a:r>
              <a:rPr lang="en-US" dirty="0"/>
              <a:t>Scott Campbell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53DDD9C-7565-F54D-82C8-BCA85B1D2F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71516" y="3893157"/>
            <a:ext cx="3383280" cy="1086415"/>
          </a:xfrm>
        </p:spPr>
        <p:txBody>
          <a:bodyPr/>
          <a:lstStyle/>
          <a:p>
            <a:r>
              <a:rPr lang="en-US" sz="1600" dirty="0"/>
              <a:t>Gonzaga University</a:t>
            </a:r>
          </a:p>
          <a:p>
            <a:r>
              <a:rPr lang="en-US" sz="1400" dirty="0"/>
              <a:t>Physics &amp; Math-Computer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5656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Theory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3030"/>
                <a:ext cx="8229600" cy="43284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Thermal Radiative Transport (TRT)</a:t>
                </a:r>
              </a:p>
              <a:p>
                <a:pPr lvl="2"/>
                <a14:m>
                  <m:oMath xmlns:m="http://schemas.openxmlformats.org/officeDocument/2006/math">
                    <m:eqArr>
                      <m:eqArr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#</m:t>
                        </m:r>
                      </m:e>
                    </m:eqAr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Ω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acc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nary>
                      </m:e>
                    </m:nary>
                  </m:oMath>
                </a14:m>
                <a:endParaRPr lang="en-US" b="0" dirty="0"/>
              </a:p>
              <a:p>
                <a:pPr lvl="2"/>
                <a:endParaRPr lang="en-US" sz="1000" b="0"/>
              </a:p>
              <a:p>
                <a:pPr lvl="2"/>
                <a:endParaRPr lang="en-US" sz="1000" b="0" dirty="0"/>
              </a:p>
              <a:p>
                <a:pPr marL="0" indent="0">
                  <a:buNone/>
                </a:pPr>
                <a:r>
                  <a:rPr lang="en-US" dirty="0"/>
                  <a:t>Implicit Monte Carlo (IMC)</a:t>
                </a:r>
              </a:p>
              <a:p>
                <a:pPr lvl="2"/>
                <a:r>
                  <a:rPr lang="en-US" b="0" dirty="0"/>
                  <a:t>Developed by Fleck and Cummings in 1971 [1] to solve the TRT equations</a:t>
                </a:r>
              </a:p>
              <a:p>
                <a:pPr lvl="2"/>
                <a:r>
                  <a:rPr lang="en-US" dirty="0"/>
                  <a:t>Uses ‘effective scattering’ events to model absorption/re-emission</a:t>
                </a:r>
              </a:p>
              <a:p>
                <a:pPr lvl="2"/>
                <a:r>
                  <a:rPr lang="en-US" b="0" dirty="0"/>
                  <a:t>Two major approximations:</a:t>
                </a:r>
              </a:p>
              <a:p>
                <a:pPr marL="342900" lvl="2" indent="0">
                  <a:buNone/>
                </a:pPr>
                <a:r>
                  <a:rPr lang="en-US" dirty="0"/>
                  <a:t>		1. Semi-implicit discretization of time</a:t>
                </a:r>
              </a:p>
              <a:p>
                <a:pPr marL="342900" lvl="2" indent="0">
                  <a:buNone/>
                </a:pPr>
                <a:r>
                  <a:rPr lang="en-US" b="0" dirty="0"/>
                  <a:t>		2. Linear</a:t>
                </a:r>
                <a:r>
                  <a:rPr lang="en-US" dirty="0"/>
                  <a:t>izes the TRT equations – not fully physical</a:t>
                </a:r>
              </a:p>
              <a:p>
                <a:pPr marL="342900" lvl="2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3030"/>
                <a:ext cx="8229600" cy="4328440"/>
              </a:xfrm>
              <a:blipFill>
                <a:blip r:embed="rId2"/>
                <a:stretch>
                  <a:fillRect l="-772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42F0E1-D0BC-AC45-AA30-E2DC4F13BF5A}"/>
              </a:ext>
            </a:extLst>
          </p:cNvPr>
          <p:cNvSpPr txBox="1"/>
          <p:nvPr/>
        </p:nvSpPr>
        <p:spPr>
          <a:xfrm>
            <a:off x="5961413" y="415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6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Theory Cont.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 dirty="0"/>
              <a:t>   |   </a:t>
            </a:r>
            <a:fld id="{5D01E7E5-6465-7A46-A26D-BAABC2D34D38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240" y="919584"/>
                <a:ext cx="6139960" cy="43284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Standard Variance Reduction Methods</a:t>
                </a:r>
              </a:p>
              <a:p>
                <a:pPr lvl="2"/>
                <a:r>
                  <a:rPr lang="en-US" sz="1500" dirty="0"/>
                  <a:t>IMC is stochastic – there is inherent uncertainty in the solution</a:t>
                </a:r>
              </a:p>
              <a:p>
                <a:pPr lvl="2"/>
                <a:r>
                  <a:rPr lang="en-US" sz="1500" dirty="0">
                    <a:cs typeface="Arial" panose="020B0604020202020204" pitchFamily="34" charset="0"/>
                  </a:rPr>
                  <a:t>Variance reduction methods are implemented to improve simulation efficiency while producing equivalent unbiased results (e.g. implicit capture, splitting, Russian roulette, weight windows, etc.) [2]</a:t>
                </a:r>
              </a:p>
              <a:p>
                <a:pPr lvl="2"/>
                <a:endParaRPr lang="en-US" sz="8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Arial" panose="020B0604020202020204" pitchFamily="34" charset="0"/>
                  </a:rPr>
                  <a:t>Next Event Estimators (NXTEVT)</a:t>
                </a:r>
              </a:p>
              <a:p>
                <a:pPr lvl="2"/>
                <a:r>
                  <a:rPr lang="en-US" sz="1500" b="0" dirty="0">
                    <a:cs typeface="Arial" panose="020B0604020202020204" pitchFamily="34" charset="0"/>
                  </a:rPr>
                  <a:t>Effective for limited particle histories, and large mean free paths [3] – i.e. few scattering events and few transported particles</a:t>
                </a:r>
              </a:p>
              <a:p>
                <a:pPr lvl="2"/>
                <a:r>
                  <a:rPr lang="en-US" sz="1500" b="0" dirty="0">
                    <a:cs typeface="Arial" panose="020B0604020202020204" pitchFamily="34" charset="0"/>
                  </a:rPr>
                  <a:t>M</a:t>
                </a:r>
                <a:r>
                  <a:rPr lang="en-US" sz="1500" dirty="0">
                    <a:cs typeface="Arial" panose="020B0604020202020204" pitchFamily="34" charset="0"/>
                  </a:rPr>
                  <a:t>ethod: ‘points’ particles toward region of interest and scores the tally accd. to</a:t>
                </a:r>
              </a:p>
              <a:p>
                <a:pPr marL="342900" lvl="2" indent="0">
                  <a:buNone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𝜙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5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nary>
                              <m:naryPr>
                                <m:ctrlPr>
                                  <a:rPr lang="en-US" sz="15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sub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15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acc>
                              </m:sup>
                              <m:e>
                                <m:sSub>
                                  <m:sSub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5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𝑑𝑠</m:t>
                                </m:r>
                              </m:e>
                            </m:nary>
                          </m:sup>
                        </m:sSup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sz="1500" b="0" dirty="0">
                    <a:cs typeface="Arial" panose="020B0604020202020204" pitchFamily="34" charset="0"/>
                  </a:rPr>
                  <a:t>   </a:t>
                </a:r>
                <a:r>
                  <a:rPr lang="en-US" sz="1200" b="0" dirty="0">
                    <a:cs typeface="Arial" panose="020B0604020202020204" pitchFamily="34" charset="0"/>
                  </a:rPr>
                  <a:t>where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 is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e>
                    </m:acc>
                    <m:r>
                      <a:rPr lang="en-US" sz="1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&amp; </m:t>
                    </m:r>
                    <m:acc>
                      <m:accPr>
                        <m:chr m:val="⃗"/>
                        <m:ctrlPr>
                          <a:rPr lang="en-US" sz="1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, the surface norma</a:t>
                </a:r>
                <a:r>
                  <a:rPr lang="en-US" sz="1200" dirty="0">
                    <a:cs typeface="Arial" panose="020B0604020202020204" pitchFamily="34" charset="0"/>
                  </a:rPr>
                  <a:t>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 is the total cross-section in the material,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en-US" sz="1200" b="0" dirty="0">
                    <a:cs typeface="Arial" panose="020B0604020202020204" pitchFamily="34" charset="0"/>
                  </a:rPr>
                  <a:t> is the tally surface area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240" y="919584"/>
                <a:ext cx="6139960" cy="4328440"/>
              </a:xfrm>
              <a:blipFill>
                <a:blip r:embed="rId2"/>
                <a:stretch>
                  <a:fillRect l="-1033" t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42F0E1-D0BC-AC45-AA30-E2DC4F13BF5A}"/>
              </a:ext>
            </a:extLst>
          </p:cNvPr>
          <p:cNvSpPr txBox="1"/>
          <p:nvPr/>
        </p:nvSpPr>
        <p:spPr>
          <a:xfrm>
            <a:off x="5961413" y="415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DE49F1-A46A-6C46-B4AF-5E9ACE27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534" y="1119992"/>
            <a:ext cx="3017116" cy="25578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3C7F3C-F284-0C42-B44C-09793721E1AC}"/>
              </a:ext>
            </a:extLst>
          </p:cNvPr>
          <p:cNvSpPr txBox="1"/>
          <p:nvPr/>
        </p:nvSpPr>
        <p:spPr>
          <a:xfrm>
            <a:off x="6146144" y="3751385"/>
            <a:ext cx="2857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Figure 1</a:t>
            </a:r>
            <a:r>
              <a:rPr lang="en-US" sz="1200" i="1" dirty="0"/>
              <a:t>:</a:t>
            </a:r>
          </a:p>
          <a:p>
            <a:endParaRPr lang="en-US" sz="800" dirty="0"/>
          </a:p>
          <a:p>
            <a:r>
              <a:rPr lang="en-US" sz="1200" dirty="0"/>
              <a:t>A visualization as to why splitting and Russian roulette are ineffective in cases of interest to NXTEVT. Particles not initially directed towards the tally won’t likely reach it.</a:t>
            </a:r>
          </a:p>
        </p:txBody>
      </p:sp>
    </p:spTree>
    <p:extLst>
      <p:ext uri="{BB962C8B-B14F-4D97-AF65-F5344CB8AC3E}">
        <p14:creationId xmlns:p14="http://schemas.microsoft.com/office/powerpoint/2010/main" val="101284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 &amp; Motivation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61F8F5-7260-8343-A766-8B64C80C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1" y="884415"/>
            <a:ext cx="8839200" cy="43284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Motivation</a:t>
            </a:r>
          </a:p>
          <a:p>
            <a:pPr lvl="2"/>
            <a:r>
              <a:rPr lang="en-US" dirty="0"/>
              <a:t>We attempt to produce a light curve with Monte Carlo from a simplified model of </a:t>
            </a:r>
            <a:r>
              <a:rPr lang="en-US"/>
              <a:t>a supernova (</a:t>
            </a:r>
            <a:r>
              <a:rPr lang="en-US" i="1" dirty="0"/>
              <a:t>SN2006gy</a:t>
            </a:r>
            <a:r>
              <a:rPr lang="en-US" dirty="0"/>
              <a:t>) interacting with its circumstellar medium [4]</a:t>
            </a:r>
          </a:p>
          <a:p>
            <a:pPr lvl="2"/>
            <a:r>
              <a:rPr lang="en-US" dirty="0"/>
              <a:t>The opacities of the supernova ejecta and ejecta-CSM Shock do not lend itself well to standard VRMs or the NXTEVT estimator</a:t>
            </a:r>
          </a:p>
          <a:p>
            <a:pPr lvl="2"/>
            <a:r>
              <a:rPr lang="en-US" dirty="0"/>
              <a:t>The multi-physics involved require a large number of particles for answer to converge – makes the simulation computationally expensive</a:t>
            </a:r>
          </a:p>
          <a:p>
            <a:pPr lvl="2"/>
            <a:endParaRPr lang="en-US" sz="500" dirty="0"/>
          </a:p>
          <a:p>
            <a:pPr lvl="2"/>
            <a:endParaRPr lang="en-US" sz="500" dirty="0"/>
          </a:p>
          <a:p>
            <a:pPr marL="0" indent="0">
              <a:buNone/>
            </a:pPr>
            <a:r>
              <a:rPr lang="en-US" dirty="0"/>
              <a:t>Objective</a:t>
            </a:r>
          </a:p>
          <a:p>
            <a:pPr lvl="2"/>
            <a:r>
              <a:rPr lang="en-US" dirty="0"/>
              <a:t>Investigate the advantages of a response function based VRM for problems modeling supernova-CSM interactions</a:t>
            </a:r>
          </a:p>
          <a:p>
            <a:pPr lvl="2"/>
            <a:r>
              <a:rPr lang="en-US" dirty="0"/>
              <a:t>Provide high-quality simulation data to compare with physical observation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3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Technical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677" y="943030"/>
                <a:ext cx="5673969" cy="43284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Response Function Method Overview</a:t>
                </a:r>
              </a:p>
              <a:p>
                <a:pPr lvl="2"/>
                <a:r>
                  <a:rPr lang="en-US" sz="1500" dirty="0"/>
                  <a:t>Run two problems – an inverse and a forward problem:</a:t>
                </a:r>
              </a:p>
              <a:p>
                <a:pPr lvl="2"/>
                <a:r>
                  <a:rPr lang="en-US" sz="1500" dirty="0"/>
                  <a:t>The inverse transport problem generates the response function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500" dirty="0"/>
                  <a:t>) for each cell</a:t>
                </a:r>
              </a:p>
              <a:p>
                <a:pPr lvl="2"/>
                <a:r>
                  <a:rPr lang="en-US" sz="1500" dirty="0"/>
                  <a:t>The forward transport problem is run, using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500" dirty="0"/>
                  <a:t> values to tally at a particle’s birth and every subseq. scatter event</a:t>
                </a:r>
              </a:p>
              <a:p>
                <a:pPr lvl="2"/>
                <a:endParaRPr lang="en-US" sz="500" dirty="0"/>
              </a:p>
              <a:p>
                <a:pPr marL="0" indent="0">
                  <a:buNone/>
                </a:pPr>
                <a:r>
                  <a:rPr lang="en-US" dirty="0"/>
                  <a:t>Inverse Transport</a:t>
                </a:r>
              </a:p>
              <a:p>
                <a:pPr lvl="2"/>
                <a:r>
                  <a:rPr lang="en-US" sz="1500" dirty="0"/>
                  <a:t>Initialize the particle uniformly on the tally surface, and direct it towards the source via cosine-distribution</a:t>
                </a:r>
              </a:p>
              <a:p>
                <a:pPr lvl="2"/>
                <a:r>
                  <a:rPr lang="en-US" sz="1500" dirty="0"/>
                  <a:t>Trace particle through the mesh, 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500" dirty="0"/>
                  <a:t> based on:</a:t>
                </a:r>
              </a:p>
              <a:p>
                <a:pPr lvl="3"/>
                <a:r>
                  <a:rPr lang="en-US" sz="1300" dirty="0"/>
                  <a:t>Weighted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/>
                  <a:t> value the particle encounters based on the distance it travels through each cell</a:t>
                </a:r>
              </a:p>
              <a:p>
                <a:pPr lvl="3"/>
                <a:r>
                  <a:rPr lang="en-US" sz="1300" dirty="0"/>
                  <a:t>Weighted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/>
                  <a:t> value for each cell based on every particle that passes through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lvl="2"/>
                <a:endParaRPr lang="en-US" sz="15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677" y="943030"/>
                <a:ext cx="5673969" cy="4328440"/>
              </a:xfrm>
              <a:blipFill>
                <a:blip r:embed="rId3"/>
                <a:stretch>
                  <a:fillRect l="-893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A21F248-CF9D-FF49-846A-F0B3FA50C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011" y="943030"/>
            <a:ext cx="3002312" cy="297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7FA6B-D40F-0F45-A413-05FCD703EF39}"/>
                  </a:ext>
                </a:extLst>
              </p:cNvPr>
              <p:cNvSpPr txBox="1"/>
              <p:nvPr/>
            </p:nvSpPr>
            <p:spPr>
              <a:xfrm>
                <a:off x="6096000" y="3914830"/>
                <a:ext cx="2813538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/>
                  <a:t>Figure 2</a:t>
                </a:r>
                <a:r>
                  <a:rPr lang="en-US" sz="1200" i="1" dirty="0"/>
                  <a:t>:</a:t>
                </a:r>
              </a:p>
              <a:p>
                <a:endParaRPr lang="en-US" sz="800" dirty="0"/>
              </a:p>
              <a:p>
                <a:r>
                  <a:rPr lang="en-US" sz="1200" dirty="0"/>
                  <a:t>A visualization of the inverse transport method. The source is the purple cell, and a darker shade of red corresponds to a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200" dirty="0"/>
                  <a:t> value.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7FA6B-D40F-0F45-A413-05FCD703E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14830"/>
                <a:ext cx="2813538" cy="1138773"/>
              </a:xfrm>
              <a:prstGeom prst="rect">
                <a:avLst/>
              </a:prstGeom>
              <a:blipFill>
                <a:blip r:embed="rId5"/>
                <a:stretch>
                  <a:fillRect r="-901"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9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Cont. &amp; Testing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908" y="849246"/>
                <a:ext cx="8628184" cy="23446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Forward Transport</a:t>
                </a:r>
              </a:p>
              <a:p>
                <a:pPr marL="342900" lvl="2" indent="0">
                  <a:buNone/>
                </a:pPr>
                <a:r>
                  <a:rPr lang="en-US" sz="1500" dirty="0"/>
                  <a:t>1. Upon the particles creation, a contribution is added to the tally accd. to:</a:t>
                </a:r>
              </a:p>
              <a:p>
                <a:pPr marL="3429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𝐶𝑜𝑛𝑡𝑟𝑖𝑏𝑢𝑡𝑖𝑜𝑛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𝑝𝑎𝑟𝑡𝑖𝑐𝑙𝑒</m:t>
                          </m:r>
                        </m:sub>
                      </m:sSub>
                      <m:sSup>
                        <m:s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5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𝑡𝑎𝑙𝑙𝑦</m:t>
                              </m:r>
                            </m:sub>
                          </m:s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1500" dirty="0"/>
              </a:p>
              <a:p>
                <a:pPr marL="342900" lvl="2" indent="0">
                  <a:buNone/>
                </a:pPr>
                <a:r>
                  <a:rPr lang="en-US" sz="1500" dirty="0"/>
                  <a:t>2. Transport the particle through the mesh. If the particle is scattered, add a			  contribution to the tally as above</a:t>
                </a:r>
              </a:p>
              <a:p>
                <a:pPr marL="342900" lvl="2" indent="0">
                  <a:buNone/>
                </a:pPr>
                <a:r>
                  <a:rPr lang="en-US" sz="1500" dirty="0"/>
                  <a:t>3. Repeat 1 &amp; 2	for the duration of the timestep or until absorbed. Repeat for all particles</a:t>
                </a:r>
              </a:p>
              <a:p>
                <a:pPr marL="342900" lvl="2" indent="0">
                  <a:buNone/>
                </a:pPr>
                <a:endParaRPr lang="en-US" sz="500" dirty="0"/>
              </a:p>
              <a:p>
                <a:pPr marL="0" indent="0">
                  <a:buNone/>
                </a:pPr>
                <a:r>
                  <a:rPr lang="en-US" dirty="0"/>
                  <a:t>Test Problem</a:t>
                </a:r>
              </a:p>
              <a:p>
                <a:pPr marL="342900" lvl="2" indent="0">
                  <a:buNone/>
                </a:pPr>
                <a:endParaRPr lang="en-US" dirty="0"/>
              </a:p>
              <a:p>
                <a:pPr marL="342900" lvl="2" indent="0">
                  <a:buNone/>
                </a:pPr>
                <a:endParaRPr lang="en-US" dirty="0"/>
              </a:p>
              <a:p>
                <a:pPr lvl="2"/>
                <a:endParaRPr lang="en-US" sz="15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B61F8F5-7260-8343-A766-8B64C80CF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908" y="849246"/>
                <a:ext cx="8628184" cy="2344691"/>
              </a:xfrm>
              <a:blipFill>
                <a:blip r:embed="rId2"/>
                <a:stretch>
                  <a:fillRect l="-587" t="-1081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42C1C7D-8BFC-E14E-85FF-4AE4F9186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8" y="3193937"/>
            <a:ext cx="2881923" cy="2088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A58131-C438-3848-9CC9-5AF03E324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068" y="3193937"/>
            <a:ext cx="2847893" cy="20889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E602F3-3493-614B-B8AC-41E821F15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283" y="3193937"/>
            <a:ext cx="3104717" cy="208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Supernova Applications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033545-670C-9F4F-B140-4EF8D6425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20" y="1493264"/>
            <a:ext cx="3689780" cy="332080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350D8F-14EC-764C-A702-725BC7849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100" y="1539219"/>
            <a:ext cx="5296260" cy="322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79BD-8853-EC46-B6FA-D39ABD1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Supernova Applications Cont.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EE71-FB58-4F44-B1BF-9C57CB8E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50BD-D5D4-004B-87E1-382D8D28594F}" type="datetime1">
              <a:rPr lang="en-US" smtClean="0"/>
              <a:t>8/13/19</a:t>
            </a:fld>
            <a:r>
              <a:rPr lang="en-US"/>
              <a:t>   |   </a:t>
            </a:r>
            <a:fld id="{5D01E7E5-6465-7A46-A26D-BAABC2D34D38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C4327-6A53-1240-9772-0B5A57D4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Los Alamos National Laboratory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AF6213-888E-CE46-8856-C6A26DACA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0912"/>
            <a:ext cx="2634712" cy="23436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6F7290-370D-8441-A0CE-631B87AB2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3066236"/>
            <a:ext cx="2634712" cy="23436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0853A7-E97D-CF4C-991E-0FB56BE0A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274" y="1141283"/>
            <a:ext cx="6116675" cy="39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1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NL 1">
      <a:dk1>
        <a:srgbClr val="3C3C3B"/>
      </a:dk1>
      <a:lt1>
        <a:sysClr val="window" lastClr="FFFFFF"/>
      </a:lt1>
      <a:dk2>
        <a:srgbClr val="636463"/>
      </a:dk2>
      <a:lt2>
        <a:srgbClr val="EFEEED"/>
      </a:lt2>
      <a:accent1>
        <a:srgbClr val="130D1F"/>
      </a:accent1>
      <a:accent2>
        <a:srgbClr val="F8B617"/>
      </a:accent2>
      <a:accent3>
        <a:srgbClr val="2682CF"/>
      </a:accent3>
      <a:accent4>
        <a:srgbClr val="EA7820"/>
      </a:accent4>
      <a:accent5>
        <a:srgbClr val="F4482D"/>
      </a:accent5>
      <a:accent6>
        <a:srgbClr val="229357"/>
      </a:accent6>
      <a:hlink>
        <a:srgbClr val="385AC7"/>
      </a:hlink>
      <a:folHlink>
        <a:srgbClr val="4E13D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023FD5C-0634-4581-ACDA-33407E81E54E}" vid="{75320BDF-6E3E-47CF-9684-3FA7584F5E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773</Words>
  <Application>Microsoft Macintosh PowerPoint</Application>
  <PresentationFormat>On-screen Show (16:10)</PresentationFormat>
  <Paragraphs>113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Office Theme</vt:lpstr>
      <vt:lpstr>PowerPoint Presentation</vt:lpstr>
      <vt:lpstr>Variance Reduction at Scale</vt:lpstr>
      <vt:lpstr>Introduction &amp; Theory</vt:lpstr>
      <vt:lpstr>Introduction &amp; Theory Cont.</vt:lpstr>
      <vt:lpstr>Research Objective &amp; Motivation</vt:lpstr>
      <vt:lpstr>Method and Technical Approach</vt:lpstr>
      <vt:lpstr>Method Cont. &amp; Testing</vt:lpstr>
      <vt:lpstr>Supernova Applications</vt:lpstr>
      <vt:lpstr>Supernova Applications Cont.</vt:lpstr>
      <vt:lpstr>Supernova Applications Cont.</vt:lpstr>
      <vt:lpstr>Supernova Applications Cont.</vt:lpstr>
      <vt:lpstr>Conclusions &amp; Future Work</vt:lpstr>
      <vt:lpstr>Acknowledgements &amp;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LANL’s slide template!</dc:title>
  <dc:creator>Scott Campbell</dc:creator>
  <cp:lastModifiedBy>Scott Campbell</cp:lastModifiedBy>
  <cp:revision>55</cp:revision>
  <dcterms:created xsi:type="dcterms:W3CDTF">2019-07-31T21:36:34Z</dcterms:created>
  <dcterms:modified xsi:type="dcterms:W3CDTF">2019-08-13T16:26:59Z</dcterms:modified>
</cp:coreProperties>
</file>