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56" r:id="rId2"/>
  </p:sldIdLst>
  <p:sldSz cx="41148000" cy="32004000"/>
  <p:notesSz cx="6858000" cy="9144000"/>
  <p:defaultTextStyle>
    <a:defPPr>
      <a:defRPr lang="en-US"/>
    </a:defPPr>
    <a:lvl1pPr marL="0" algn="l" defTabSz="2090044" rtl="0" eaLnBrk="1" latinLnBrk="0" hangingPunct="1">
      <a:defRPr sz="8200" kern="1200">
        <a:solidFill>
          <a:schemeClr val="tx1"/>
        </a:solidFill>
        <a:latin typeface="+mn-lt"/>
        <a:ea typeface="+mn-ea"/>
        <a:cs typeface="+mn-cs"/>
      </a:defRPr>
    </a:lvl1pPr>
    <a:lvl2pPr marL="2090044" algn="l" defTabSz="2090044" rtl="0" eaLnBrk="1" latinLnBrk="0" hangingPunct="1">
      <a:defRPr sz="8200" kern="1200">
        <a:solidFill>
          <a:schemeClr val="tx1"/>
        </a:solidFill>
        <a:latin typeface="+mn-lt"/>
        <a:ea typeface="+mn-ea"/>
        <a:cs typeface="+mn-cs"/>
      </a:defRPr>
    </a:lvl2pPr>
    <a:lvl3pPr marL="4180088" algn="l" defTabSz="2090044" rtl="0" eaLnBrk="1" latinLnBrk="0" hangingPunct="1">
      <a:defRPr sz="8200" kern="1200">
        <a:solidFill>
          <a:schemeClr val="tx1"/>
        </a:solidFill>
        <a:latin typeface="+mn-lt"/>
        <a:ea typeface="+mn-ea"/>
        <a:cs typeface="+mn-cs"/>
      </a:defRPr>
    </a:lvl3pPr>
    <a:lvl4pPr marL="6270132" algn="l" defTabSz="2090044" rtl="0" eaLnBrk="1" latinLnBrk="0" hangingPunct="1">
      <a:defRPr sz="8200" kern="1200">
        <a:solidFill>
          <a:schemeClr val="tx1"/>
        </a:solidFill>
        <a:latin typeface="+mn-lt"/>
        <a:ea typeface="+mn-ea"/>
        <a:cs typeface="+mn-cs"/>
      </a:defRPr>
    </a:lvl4pPr>
    <a:lvl5pPr marL="8360176" algn="l" defTabSz="2090044" rtl="0" eaLnBrk="1" latinLnBrk="0" hangingPunct="1">
      <a:defRPr sz="8200" kern="1200">
        <a:solidFill>
          <a:schemeClr val="tx1"/>
        </a:solidFill>
        <a:latin typeface="+mn-lt"/>
        <a:ea typeface="+mn-ea"/>
        <a:cs typeface="+mn-cs"/>
      </a:defRPr>
    </a:lvl5pPr>
    <a:lvl6pPr marL="10450220" algn="l" defTabSz="2090044" rtl="0" eaLnBrk="1" latinLnBrk="0" hangingPunct="1">
      <a:defRPr sz="8200" kern="1200">
        <a:solidFill>
          <a:schemeClr val="tx1"/>
        </a:solidFill>
        <a:latin typeface="+mn-lt"/>
        <a:ea typeface="+mn-ea"/>
        <a:cs typeface="+mn-cs"/>
      </a:defRPr>
    </a:lvl6pPr>
    <a:lvl7pPr marL="12540264" algn="l" defTabSz="2090044" rtl="0" eaLnBrk="1" latinLnBrk="0" hangingPunct="1">
      <a:defRPr sz="8200" kern="1200">
        <a:solidFill>
          <a:schemeClr val="tx1"/>
        </a:solidFill>
        <a:latin typeface="+mn-lt"/>
        <a:ea typeface="+mn-ea"/>
        <a:cs typeface="+mn-cs"/>
      </a:defRPr>
    </a:lvl7pPr>
    <a:lvl8pPr marL="14630309" algn="l" defTabSz="2090044" rtl="0" eaLnBrk="1" latinLnBrk="0" hangingPunct="1">
      <a:defRPr sz="8200" kern="1200">
        <a:solidFill>
          <a:schemeClr val="tx1"/>
        </a:solidFill>
        <a:latin typeface="+mn-lt"/>
        <a:ea typeface="+mn-ea"/>
        <a:cs typeface="+mn-cs"/>
      </a:defRPr>
    </a:lvl8pPr>
    <a:lvl9pPr marL="16720353" algn="l" defTabSz="2090044" rtl="0" eaLnBrk="1" latinLnBrk="0" hangingPunct="1">
      <a:defRPr sz="82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080">
          <p15:clr>
            <a:srgbClr val="A4A3A4"/>
          </p15:clr>
        </p15:guide>
        <p15:guide id="2" pos="129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B89DA"/>
    <a:srgbClr val="0E1132"/>
    <a:srgbClr val="E3A63A"/>
    <a:srgbClr val="2E5494"/>
    <a:srgbClr val="020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5266"/>
    <p:restoredTop sz="94694"/>
  </p:normalViewPr>
  <p:slideViewPr>
    <p:cSldViewPr snapToGrid="0" snapToObjects="1">
      <p:cViewPr varScale="1">
        <p:scale>
          <a:sx n="30" d="100"/>
          <a:sy n="30" d="100"/>
        </p:scale>
        <p:origin x="1960" y="328"/>
      </p:cViewPr>
      <p:guideLst>
        <p:guide orient="horz" pos="10080"/>
        <p:guide pos="129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64D7CA3-7008-7349-8B55-6C7D24D241FF}" type="datetimeFigureOut">
              <a:rPr lang="en-US" smtClean="0"/>
              <a:t>8/8/19</a:t>
            </a:fld>
            <a:endParaRPr lang="en-US"/>
          </a:p>
        </p:txBody>
      </p:sp>
      <p:sp>
        <p:nvSpPr>
          <p:cNvPr id="4" name="Slide Image Placeholder 3"/>
          <p:cNvSpPr>
            <a:spLocks noGrp="1" noRot="1" noChangeAspect="1"/>
          </p:cNvSpPr>
          <p:nvPr>
            <p:ph type="sldImg" idx="2"/>
          </p:nvPr>
        </p:nvSpPr>
        <p:spPr>
          <a:xfrm>
            <a:off x="1223963" y="685800"/>
            <a:ext cx="441007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B85F00F-E729-F041-A446-F7796B903D27}" type="slidenum">
              <a:rPr lang="en-US" smtClean="0"/>
              <a:t>‹#›</a:t>
            </a:fld>
            <a:endParaRPr lang="en-US"/>
          </a:p>
        </p:txBody>
      </p:sp>
    </p:spTree>
    <p:extLst>
      <p:ext uri="{BB962C8B-B14F-4D97-AF65-F5344CB8AC3E}">
        <p14:creationId xmlns:p14="http://schemas.microsoft.com/office/powerpoint/2010/main" val="1529025436"/>
      </p:ext>
    </p:extLst>
  </p:cSld>
  <p:clrMap bg1="lt1" tx1="dk1" bg2="lt2" tx2="dk2" accent1="accent1" accent2="accent2" accent3="accent3" accent4="accent4" accent5="accent5" accent6="accent6" hlink="hlink" folHlink="folHlink"/>
  <p:notesStyle>
    <a:lvl1pPr marL="0" algn="l" defTabSz="2090044" rtl="0" eaLnBrk="1" latinLnBrk="0" hangingPunct="1">
      <a:defRPr sz="5500" kern="1200">
        <a:solidFill>
          <a:schemeClr val="tx1"/>
        </a:solidFill>
        <a:latin typeface="+mn-lt"/>
        <a:ea typeface="+mn-ea"/>
        <a:cs typeface="+mn-cs"/>
      </a:defRPr>
    </a:lvl1pPr>
    <a:lvl2pPr marL="2090044" algn="l" defTabSz="2090044" rtl="0" eaLnBrk="1" latinLnBrk="0" hangingPunct="1">
      <a:defRPr sz="5500" kern="1200">
        <a:solidFill>
          <a:schemeClr val="tx1"/>
        </a:solidFill>
        <a:latin typeface="+mn-lt"/>
        <a:ea typeface="+mn-ea"/>
        <a:cs typeface="+mn-cs"/>
      </a:defRPr>
    </a:lvl2pPr>
    <a:lvl3pPr marL="4180088" algn="l" defTabSz="2090044" rtl="0" eaLnBrk="1" latinLnBrk="0" hangingPunct="1">
      <a:defRPr sz="5500" kern="1200">
        <a:solidFill>
          <a:schemeClr val="tx1"/>
        </a:solidFill>
        <a:latin typeface="+mn-lt"/>
        <a:ea typeface="+mn-ea"/>
        <a:cs typeface="+mn-cs"/>
      </a:defRPr>
    </a:lvl3pPr>
    <a:lvl4pPr marL="6270132" algn="l" defTabSz="2090044" rtl="0" eaLnBrk="1" latinLnBrk="0" hangingPunct="1">
      <a:defRPr sz="5500" kern="1200">
        <a:solidFill>
          <a:schemeClr val="tx1"/>
        </a:solidFill>
        <a:latin typeface="+mn-lt"/>
        <a:ea typeface="+mn-ea"/>
        <a:cs typeface="+mn-cs"/>
      </a:defRPr>
    </a:lvl4pPr>
    <a:lvl5pPr marL="8360176" algn="l" defTabSz="2090044" rtl="0" eaLnBrk="1" latinLnBrk="0" hangingPunct="1">
      <a:defRPr sz="5500" kern="1200">
        <a:solidFill>
          <a:schemeClr val="tx1"/>
        </a:solidFill>
        <a:latin typeface="+mn-lt"/>
        <a:ea typeface="+mn-ea"/>
        <a:cs typeface="+mn-cs"/>
      </a:defRPr>
    </a:lvl5pPr>
    <a:lvl6pPr marL="10450220" algn="l" defTabSz="2090044" rtl="0" eaLnBrk="1" latinLnBrk="0" hangingPunct="1">
      <a:defRPr sz="5500" kern="1200">
        <a:solidFill>
          <a:schemeClr val="tx1"/>
        </a:solidFill>
        <a:latin typeface="+mn-lt"/>
        <a:ea typeface="+mn-ea"/>
        <a:cs typeface="+mn-cs"/>
      </a:defRPr>
    </a:lvl6pPr>
    <a:lvl7pPr marL="12540264" algn="l" defTabSz="2090044" rtl="0" eaLnBrk="1" latinLnBrk="0" hangingPunct="1">
      <a:defRPr sz="5500" kern="1200">
        <a:solidFill>
          <a:schemeClr val="tx1"/>
        </a:solidFill>
        <a:latin typeface="+mn-lt"/>
        <a:ea typeface="+mn-ea"/>
        <a:cs typeface="+mn-cs"/>
      </a:defRPr>
    </a:lvl7pPr>
    <a:lvl8pPr marL="14630309" algn="l" defTabSz="2090044" rtl="0" eaLnBrk="1" latinLnBrk="0" hangingPunct="1">
      <a:defRPr sz="5500" kern="1200">
        <a:solidFill>
          <a:schemeClr val="tx1"/>
        </a:solidFill>
        <a:latin typeface="+mn-lt"/>
        <a:ea typeface="+mn-ea"/>
        <a:cs typeface="+mn-cs"/>
      </a:defRPr>
    </a:lvl8pPr>
    <a:lvl9pPr marL="16720353" algn="l" defTabSz="2090044" rtl="0" eaLnBrk="1" latinLnBrk="0" hangingPunct="1">
      <a:defRPr sz="55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B85F00F-E729-F041-A446-F7796B903D27}" type="slidenum">
              <a:rPr lang="en-US" smtClean="0"/>
              <a:t>1</a:t>
            </a:fld>
            <a:endParaRPr lang="en-US"/>
          </a:p>
        </p:txBody>
      </p:sp>
    </p:spTree>
    <p:extLst>
      <p:ext uri="{BB962C8B-B14F-4D97-AF65-F5344CB8AC3E}">
        <p14:creationId xmlns:p14="http://schemas.microsoft.com/office/powerpoint/2010/main" val="39459798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086100" y="9941986"/>
            <a:ext cx="34975800" cy="6860117"/>
          </a:xfrm>
        </p:spPr>
        <p:txBody>
          <a:bodyPr/>
          <a:lstStyle/>
          <a:p>
            <a:r>
              <a:rPr lang="en-US"/>
              <a:t>Click to edit Master title style</a:t>
            </a:r>
          </a:p>
        </p:txBody>
      </p:sp>
      <p:sp>
        <p:nvSpPr>
          <p:cNvPr id="3" name="Subtitle 2"/>
          <p:cNvSpPr>
            <a:spLocks noGrp="1"/>
          </p:cNvSpPr>
          <p:nvPr>
            <p:ph type="subTitle" idx="1"/>
          </p:nvPr>
        </p:nvSpPr>
        <p:spPr>
          <a:xfrm>
            <a:off x="6172200" y="18135600"/>
            <a:ext cx="28803600" cy="8178800"/>
          </a:xfrm>
        </p:spPr>
        <p:txBody>
          <a:bodyPr/>
          <a:lstStyle>
            <a:lvl1pPr marL="0" indent="0" algn="ctr">
              <a:buNone/>
              <a:defRPr>
                <a:solidFill>
                  <a:schemeClr val="tx1">
                    <a:tint val="75000"/>
                  </a:schemeClr>
                </a:solidFill>
              </a:defRPr>
            </a:lvl1pPr>
            <a:lvl2pPr marL="2090044" indent="0" algn="ctr">
              <a:buNone/>
              <a:defRPr>
                <a:solidFill>
                  <a:schemeClr val="tx1">
                    <a:tint val="75000"/>
                  </a:schemeClr>
                </a:solidFill>
              </a:defRPr>
            </a:lvl2pPr>
            <a:lvl3pPr marL="4180088" indent="0" algn="ctr">
              <a:buNone/>
              <a:defRPr>
                <a:solidFill>
                  <a:schemeClr val="tx1">
                    <a:tint val="75000"/>
                  </a:schemeClr>
                </a:solidFill>
              </a:defRPr>
            </a:lvl3pPr>
            <a:lvl4pPr marL="6270132" indent="0" algn="ctr">
              <a:buNone/>
              <a:defRPr>
                <a:solidFill>
                  <a:schemeClr val="tx1">
                    <a:tint val="75000"/>
                  </a:schemeClr>
                </a:solidFill>
              </a:defRPr>
            </a:lvl4pPr>
            <a:lvl5pPr marL="8360176" indent="0" algn="ctr">
              <a:buNone/>
              <a:defRPr>
                <a:solidFill>
                  <a:schemeClr val="tx1">
                    <a:tint val="75000"/>
                  </a:schemeClr>
                </a:solidFill>
              </a:defRPr>
            </a:lvl5pPr>
            <a:lvl6pPr marL="10450220" indent="0" algn="ctr">
              <a:buNone/>
              <a:defRPr>
                <a:solidFill>
                  <a:schemeClr val="tx1">
                    <a:tint val="75000"/>
                  </a:schemeClr>
                </a:solidFill>
              </a:defRPr>
            </a:lvl6pPr>
            <a:lvl7pPr marL="12540264" indent="0" algn="ctr">
              <a:buNone/>
              <a:defRPr>
                <a:solidFill>
                  <a:schemeClr val="tx1">
                    <a:tint val="75000"/>
                  </a:schemeClr>
                </a:solidFill>
              </a:defRPr>
            </a:lvl7pPr>
            <a:lvl8pPr marL="14630309" indent="0" algn="ctr">
              <a:buNone/>
              <a:defRPr>
                <a:solidFill>
                  <a:schemeClr val="tx1">
                    <a:tint val="75000"/>
                  </a:schemeClr>
                </a:solidFill>
              </a:defRPr>
            </a:lvl8pPr>
            <a:lvl9pPr marL="16720353"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FD8D12E-95C4-274C-8538-6990C022EAF5}" type="datetimeFigureOut">
              <a:rPr lang="en-US" smtClean="0"/>
              <a:t>8/8/19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12AD88-E058-DF43-96A6-CB00B83CCF0D}" type="slidenum">
              <a:rPr lang="en-US" smtClean="0"/>
              <a:t>‹#›</a:t>
            </a:fld>
            <a:endParaRPr lang="en-US"/>
          </a:p>
        </p:txBody>
      </p:sp>
    </p:spTree>
    <p:extLst>
      <p:ext uri="{BB962C8B-B14F-4D97-AF65-F5344CB8AC3E}">
        <p14:creationId xmlns:p14="http://schemas.microsoft.com/office/powerpoint/2010/main" val="21745015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FD8D12E-95C4-274C-8538-6990C022EAF5}" type="datetimeFigureOut">
              <a:rPr lang="en-US" smtClean="0"/>
              <a:t>8/8/19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12AD88-E058-DF43-96A6-CB00B83CCF0D}" type="slidenum">
              <a:rPr lang="en-US" smtClean="0"/>
              <a:t>‹#›</a:t>
            </a:fld>
            <a:endParaRPr lang="en-US"/>
          </a:p>
        </p:txBody>
      </p:sp>
    </p:spTree>
    <p:extLst>
      <p:ext uri="{BB962C8B-B14F-4D97-AF65-F5344CB8AC3E}">
        <p14:creationId xmlns:p14="http://schemas.microsoft.com/office/powerpoint/2010/main" val="14496741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9832300" y="1281646"/>
            <a:ext cx="9258300" cy="2730711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057400" y="1281646"/>
            <a:ext cx="27089100" cy="273071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FD8D12E-95C4-274C-8538-6990C022EAF5}" type="datetimeFigureOut">
              <a:rPr lang="en-US" smtClean="0"/>
              <a:t>8/8/19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12AD88-E058-DF43-96A6-CB00B83CCF0D}" type="slidenum">
              <a:rPr lang="en-US" smtClean="0"/>
              <a:t>‹#›</a:t>
            </a:fld>
            <a:endParaRPr lang="en-US"/>
          </a:p>
        </p:txBody>
      </p:sp>
    </p:spTree>
    <p:extLst>
      <p:ext uri="{BB962C8B-B14F-4D97-AF65-F5344CB8AC3E}">
        <p14:creationId xmlns:p14="http://schemas.microsoft.com/office/powerpoint/2010/main" val="13278124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FD8D12E-95C4-274C-8538-6990C022EAF5}" type="datetimeFigureOut">
              <a:rPr lang="en-US" smtClean="0"/>
              <a:t>8/8/19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12AD88-E058-DF43-96A6-CB00B83CCF0D}" type="slidenum">
              <a:rPr lang="en-US" smtClean="0"/>
              <a:t>‹#›</a:t>
            </a:fld>
            <a:endParaRPr lang="en-US"/>
          </a:p>
        </p:txBody>
      </p:sp>
    </p:spTree>
    <p:extLst>
      <p:ext uri="{BB962C8B-B14F-4D97-AF65-F5344CB8AC3E}">
        <p14:creationId xmlns:p14="http://schemas.microsoft.com/office/powerpoint/2010/main" val="7813751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250409" y="20565536"/>
            <a:ext cx="34975800" cy="6356350"/>
          </a:xfrm>
        </p:spPr>
        <p:txBody>
          <a:bodyPr anchor="t"/>
          <a:lstStyle>
            <a:lvl1pPr algn="l">
              <a:defRPr sz="18300" b="1" cap="all"/>
            </a:lvl1pPr>
          </a:lstStyle>
          <a:p>
            <a:r>
              <a:rPr lang="en-US"/>
              <a:t>Click to edit Master title style</a:t>
            </a:r>
          </a:p>
        </p:txBody>
      </p:sp>
      <p:sp>
        <p:nvSpPr>
          <p:cNvPr id="3" name="Text Placeholder 2"/>
          <p:cNvSpPr>
            <a:spLocks noGrp="1"/>
          </p:cNvSpPr>
          <p:nvPr>
            <p:ph type="body" idx="1"/>
          </p:nvPr>
        </p:nvSpPr>
        <p:spPr>
          <a:xfrm>
            <a:off x="3250409" y="13564663"/>
            <a:ext cx="34975800" cy="7000873"/>
          </a:xfrm>
        </p:spPr>
        <p:txBody>
          <a:bodyPr anchor="b"/>
          <a:lstStyle>
            <a:lvl1pPr marL="0" indent="0">
              <a:buNone/>
              <a:defRPr sz="9100">
                <a:solidFill>
                  <a:schemeClr val="tx1">
                    <a:tint val="75000"/>
                  </a:schemeClr>
                </a:solidFill>
              </a:defRPr>
            </a:lvl1pPr>
            <a:lvl2pPr marL="2090044" indent="0">
              <a:buNone/>
              <a:defRPr sz="8200">
                <a:solidFill>
                  <a:schemeClr val="tx1">
                    <a:tint val="75000"/>
                  </a:schemeClr>
                </a:solidFill>
              </a:defRPr>
            </a:lvl2pPr>
            <a:lvl3pPr marL="4180088" indent="0">
              <a:buNone/>
              <a:defRPr sz="7300">
                <a:solidFill>
                  <a:schemeClr val="tx1">
                    <a:tint val="75000"/>
                  </a:schemeClr>
                </a:solidFill>
              </a:defRPr>
            </a:lvl3pPr>
            <a:lvl4pPr marL="6270132" indent="0">
              <a:buNone/>
              <a:defRPr sz="6400">
                <a:solidFill>
                  <a:schemeClr val="tx1">
                    <a:tint val="75000"/>
                  </a:schemeClr>
                </a:solidFill>
              </a:defRPr>
            </a:lvl4pPr>
            <a:lvl5pPr marL="8360176" indent="0">
              <a:buNone/>
              <a:defRPr sz="6400">
                <a:solidFill>
                  <a:schemeClr val="tx1">
                    <a:tint val="75000"/>
                  </a:schemeClr>
                </a:solidFill>
              </a:defRPr>
            </a:lvl5pPr>
            <a:lvl6pPr marL="10450220" indent="0">
              <a:buNone/>
              <a:defRPr sz="6400">
                <a:solidFill>
                  <a:schemeClr val="tx1">
                    <a:tint val="75000"/>
                  </a:schemeClr>
                </a:solidFill>
              </a:defRPr>
            </a:lvl6pPr>
            <a:lvl7pPr marL="12540264" indent="0">
              <a:buNone/>
              <a:defRPr sz="6400">
                <a:solidFill>
                  <a:schemeClr val="tx1">
                    <a:tint val="75000"/>
                  </a:schemeClr>
                </a:solidFill>
              </a:defRPr>
            </a:lvl7pPr>
            <a:lvl8pPr marL="14630309" indent="0">
              <a:buNone/>
              <a:defRPr sz="6400">
                <a:solidFill>
                  <a:schemeClr val="tx1">
                    <a:tint val="75000"/>
                  </a:schemeClr>
                </a:solidFill>
              </a:defRPr>
            </a:lvl8pPr>
            <a:lvl9pPr marL="16720353" indent="0">
              <a:buNone/>
              <a:defRPr sz="6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FD8D12E-95C4-274C-8538-6990C022EAF5}" type="datetimeFigureOut">
              <a:rPr lang="en-US" smtClean="0"/>
              <a:t>8/8/19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12AD88-E058-DF43-96A6-CB00B83CCF0D}" type="slidenum">
              <a:rPr lang="en-US" smtClean="0"/>
              <a:t>‹#›</a:t>
            </a:fld>
            <a:endParaRPr lang="en-US"/>
          </a:p>
        </p:txBody>
      </p:sp>
    </p:spTree>
    <p:extLst>
      <p:ext uri="{BB962C8B-B14F-4D97-AF65-F5344CB8AC3E}">
        <p14:creationId xmlns:p14="http://schemas.microsoft.com/office/powerpoint/2010/main" val="24588241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057400" y="7467602"/>
            <a:ext cx="18173700" cy="21121161"/>
          </a:xfrm>
        </p:spPr>
        <p:txBody>
          <a:bodyPr/>
          <a:lstStyle>
            <a:lvl1pPr>
              <a:defRPr sz="12800"/>
            </a:lvl1pPr>
            <a:lvl2pPr>
              <a:defRPr sz="11000"/>
            </a:lvl2pPr>
            <a:lvl3pPr>
              <a:defRPr sz="9100"/>
            </a:lvl3pPr>
            <a:lvl4pPr>
              <a:defRPr sz="8200"/>
            </a:lvl4pPr>
            <a:lvl5pPr>
              <a:defRPr sz="8200"/>
            </a:lvl5pPr>
            <a:lvl6pPr>
              <a:defRPr sz="8200"/>
            </a:lvl6pPr>
            <a:lvl7pPr>
              <a:defRPr sz="8200"/>
            </a:lvl7pPr>
            <a:lvl8pPr>
              <a:defRPr sz="8200"/>
            </a:lvl8pPr>
            <a:lvl9pPr>
              <a:defRPr sz="8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0916900" y="7467602"/>
            <a:ext cx="18173700" cy="21121161"/>
          </a:xfrm>
        </p:spPr>
        <p:txBody>
          <a:bodyPr/>
          <a:lstStyle>
            <a:lvl1pPr>
              <a:defRPr sz="12800"/>
            </a:lvl1pPr>
            <a:lvl2pPr>
              <a:defRPr sz="11000"/>
            </a:lvl2pPr>
            <a:lvl3pPr>
              <a:defRPr sz="9100"/>
            </a:lvl3pPr>
            <a:lvl4pPr>
              <a:defRPr sz="8200"/>
            </a:lvl4pPr>
            <a:lvl5pPr>
              <a:defRPr sz="8200"/>
            </a:lvl5pPr>
            <a:lvl6pPr>
              <a:defRPr sz="8200"/>
            </a:lvl6pPr>
            <a:lvl7pPr>
              <a:defRPr sz="8200"/>
            </a:lvl7pPr>
            <a:lvl8pPr>
              <a:defRPr sz="8200"/>
            </a:lvl8pPr>
            <a:lvl9pPr>
              <a:defRPr sz="8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FD8D12E-95C4-274C-8538-6990C022EAF5}" type="datetimeFigureOut">
              <a:rPr lang="en-US" smtClean="0"/>
              <a:t>8/8/19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12AD88-E058-DF43-96A6-CB00B83CCF0D}" type="slidenum">
              <a:rPr lang="en-US" smtClean="0"/>
              <a:t>‹#›</a:t>
            </a:fld>
            <a:endParaRPr lang="en-US"/>
          </a:p>
        </p:txBody>
      </p:sp>
    </p:spTree>
    <p:extLst>
      <p:ext uri="{BB962C8B-B14F-4D97-AF65-F5344CB8AC3E}">
        <p14:creationId xmlns:p14="http://schemas.microsoft.com/office/powerpoint/2010/main" val="29352366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057400" y="7163861"/>
            <a:ext cx="18180846" cy="2985556"/>
          </a:xfrm>
        </p:spPr>
        <p:txBody>
          <a:bodyPr anchor="b"/>
          <a:lstStyle>
            <a:lvl1pPr marL="0" indent="0">
              <a:buNone/>
              <a:defRPr sz="11000" b="1"/>
            </a:lvl1pPr>
            <a:lvl2pPr marL="2090044" indent="0">
              <a:buNone/>
              <a:defRPr sz="9100" b="1"/>
            </a:lvl2pPr>
            <a:lvl3pPr marL="4180088" indent="0">
              <a:buNone/>
              <a:defRPr sz="8200" b="1"/>
            </a:lvl3pPr>
            <a:lvl4pPr marL="6270132" indent="0">
              <a:buNone/>
              <a:defRPr sz="7300" b="1"/>
            </a:lvl4pPr>
            <a:lvl5pPr marL="8360176" indent="0">
              <a:buNone/>
              <a:defRPr sz="7300" b="1"/>
            </a:lvl5pPr>
            <a:lvl6pPr marL="10450220" indent="0">
              <a:buNone/>
              <a:defRPr sz="7300" b="1"/>
            </a:lvl6pPr>
            <a:lvl7pPr marL="12540264" indent="0">
              <a:buNone/>
              <a:defRPr sz="7300" b="1"/>
            </a:lvl7pPr>
            <a:lvl8pPr marL="14630309" indent="0">
              <a:buNone/>
              <a:defRPr sz="7300" b="1"/>
            </a:lvl8pPr>
            <a:lvl9pPr marL="16720353" indent="0">
              <a:buNone/>
              <a:defRPr sz="7300" b="1"/>
            </a:lvl9pPr>
          </a:lstStyle>
          <a:p>
            <a:pPr lvl="0"/>
            <a:r>
              <a:rPr lang="en-US"/>
              <a:t>Click to edit Master text styles</a:t>
            </a:r>
          </a:p>
        </p:txBody>
      </p:sp>
      <p:sp>
        <p:nvSpPr>
          <p:cNvPr id="4" name="Content Placeholder 3"/>
          <p:cNvSpPr>
            <a:spLocks noGrp="1"/>
          </p:cNvSpPr>
          <p:nvPr>
            <p:ph sz="half" idx="2"/>
          </p:nvPr>
        </p:nvSpPr>
        <p:spPr>
          <a:xfrm>
            <a:off x="2057400" y="10149417"/>
            <a:ext cx="18180846" cy="18439344"/>
          </a:xfrm>
        </p:spPr>
        <p:txBody>
          <a:bodyPr/>
          <a:lstStyle>
            <a:lvl1pPr>
              <a:defRPr sz="11000"/>
            </a:lvl1pPr>
            <a:lvl2pPr>
              <a:defRPr sz="9100"/>
            </a:lvl2pPr>
            <a:lvl3pPr>
              <a:defRPr sz="8200"/>
            </a:lvl3pPr>
            <a:lvl4pPr>
              <a:defRPr sz="7300"/>
            </a:lvl4pPr>
            <a:lvl5pPr>
              <a:defRPr sz="7300"/>
            </a:lvl5pPr>
            <a:lvl6pPr>
              <a:defRPr sz="7300"/>
            </a:lvl6pPr>
            <a:lvl7pPr>
              <a:defRPr sz="7300"/>
            </a:lvl7pPr>
            <a:lvl8pPr>
              <a:defRPr sz="7300"/>
            </a:lvl8pPr>
            <a:lvl9pPr>
              <a:defRPr sz="7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0902615" y="7163861"/>
            <a:ext cx="18187988" cy="2985556"/>
          </a:xfrm>
        </p:spPr>
        <p:txBody>
          <a:bodyPr anchor="b"/>
          <a:lstStyle>
            <a:lvl1pPr marL="0" indent="0">
              <a:buNone/>
              <a:defRPr sz="11000" b="1"/>
            </a:lvl1pPr>
            <a:lvl2pPr marL="2090044" indent="0">
              <a:buNone/>
              <a:defRPr sz="9100" b="1"/>
            </a:lvl2pPr>
            <a:lvl3pPr marL="4180088" indent="0">
              <a:buNone/>
              <a:defRPr sz="8200" b="1"/>
            </a:lvl3pPr>
            <a:lvl4pPr marL="6270132" indent="0">
              <a:buNone/>
              <a:defRPr sz="7300" b="1"/>
            </a:lvl4pPr>
            <a:lvl5pPr marL="8360176" indent="0">
              <a:buNone/>
              <a:defRPr sz="7300" b="1"/>
            </a:lvl5pPr>
            <a:lvl6pPr marL="10450220" indent="0">
              <a:buNone/>
              <a:defRPr sz="7300" b="1"/>
            </a:lvl6pPr>
            <a:lvl7pPr marL="12540264" indent="0">
              <a:buNone/>
              <a:defRPr sz="7300" b="1"/>
            </a:lvl7pPr>
            <a:lvl8pPr marL="14630309" indent="0">
              <a:buNone/>
              <a:defRPr sz="7300" b="1"/>
            </a:lvl8pPr>
            <a:lvl9pPr marL="16720353" indent="0">
              <a:buNone/>
              <a:defRPr sz="7300" b="1"/>
            </a:lvl9pPr>
          </a:lstStyle>
          <a:p>
            <a:pPr lvl="0"/>
            <a:r>
              <a:rPr lang="en-US"/>
              <a:t>Click to edit Master text styles</a:t>
            </a:r>
          </a:p>
        </p:txBody>
      </p:sp>
      <p:sp>
        <p:nvSpPr>
          <p:cNvPr id="6" name="Content Placeholder 5"/>
          <p:cNvSpPr>
            <a:spLocks noGrp="1"/>
          </p:cNvSpPr>
          <p:nvPr>
            <p:ph sz="quarter" idx="4"/>
          </p:nvPr>
        </p:nvSpPr>
        <p:spPr>
          <a:xfrm>
            <a:off x="20902615" y="10149417"/>
            <a:ext cx="18187988" cy="18439344"/>
          </a:xfrm>
        </p:spPr>
        <p:txBody>
          <a:bodyPr/>
          <a:lstStyle>
            <a:lvl1pPr>
              <a:defRPr sz="11000"/>
            </a:lvl1pPr>
            <a:lvl2pPr>
              <a:defRPr sz="9100"/>
            </a:lvl2pPr>
            <a:lvl3pPr>
              <a:defRPr sz="8200"/>
            </a:lvl3pPr>
            <a:lvl4pPr>
              <a:defRPr sz="7300"/>
            </a:lvl4pPr>
            <a:lvl5pPr>
              <a:defRPr sz="7300"/>
            </a:lvl5pPr>
            <a:lvl6pPr>
              <a:defRPr sz="7300"/>
            </a:lvl6pPr>
            <a:lvl7pPr>
              <a:defRPr sz="7300"/>
            </a:lvl7pPr>
            <a:lvl8pPr>
              <a:defRPr sz="7300"/>
            </a:lvl8pPr>
            <a:lvl9pPr>
              <a:defRPr sz="7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FD8D12E-95C4-274C-8538-6990C022EAF5}" type="datetimeFigureOut">
              <a:rPr lang="en-US" smtClean="0"/>
              <a:t>8/8/19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B12AD88-E058-DF43-96A6-CB00B83CCF0D}" type="slidenum">
              <a:rPr lang="en-US" smtClean="0"/>
              <a:t>‹#›</a:t>
            </a:fld>
            <a:endParaRPr lang="en-US"/>
          </a:p>
        </p:txBody>
      </p:sp>
    </p:spTree>
    <p:extLst>
      <p:ext uri="{BB962C8B-B14F-4D97-AF65-F5344CB8AC3E}">
        <p14:creationId xmlns:p14="http://schemas.microsoft.com/office/powerpoint/2010/main" val="32631373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FD8D12E-95C4-274C-8538-6990C022EAF5}" type="datetimeFigureOut">
              <a:rPr lang="en-US" smtClean="0"/>
              <a:t>8/8/19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B12AD88-E058-DF43-96A6-CB00B83CCF0D}" type="slidenum">
              <a:rPr lang="en-US" smtClean="0"/>
              <a:t>‹#›</a:t>
            </a:fld>
            <a:endParaRPr lang="en-US"/>
          </a:p>
        </p:txBody>
      </p:sp>
    </p:spTree>
    <p:extLst>
      <p:ext uri="{BB962C8B-B14F-4D97-AF65-F5344CB8AC3E}">
        <p14:creationId xmlns:p14="http://schemas.microsoft.com/office/powerpoint/2010/main" val="39445518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FD8D12E-95C4-274C-8538-6990C022EAF5}" type="datetimeFigureOut">
              <a:rPr lang="en-US" smtClean="0"/>
              <a:t>8/8/19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B12AD88-E058-DF43-96A6-CB00B83CCF0D}" type="slidenum">
              <a:rPr lang="en-US" smtClean="0"/>
              <a:t>‹#›</a:t>
            </a:fld>
            <a:endParaRPr lang="en-US"/>
          </a:p>
        </p:txBody>
      </p:sp>
    </p:spTree>
    <p:extLst>
      <p:ext uri="{BB962C8B-B14F-4D97-AF65-F5344CB8AC3E}">
        <p14:creationId xmlns:p14="http://schemas.microsoft.com/office/powerpoint/2010/main" val="14948502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57402" y="1274233"/>
            <a:ext cx="13537409" cy="5422900"/>
          </a:xfrm>
        </p:spPr>
        <p:txBody>
          <a:bodyPr anchor="b"/>
          <a:lstStyle>
            <a:lvl1pPr algn="l">
              <a:defRPr sz="9100" b="1"/>
            </a:lvl1pPr>
          </a:lstStyle>
          <a:p>
            <a:r>
              <a:rPr lang="en-US"/>
              <a:t>Click to edit Master title style</a:t>
            </a:r>
          </a:p>
        </p:txBody>
      </p:sp>
      <p:sp>
        <p:nvSpPr>
          <p:cNvPr id="3" name="Content Placeholder 2"/>
          <p:cNvSpPr>
            <a:spLocks noGrp="1"/>
          </p:cNvSpPr>
          <p:nvPr>
            <p:ph idx="1"/>
          </p:nvPr>
        </p:nvSpPr>
        <p:spPr>
          <a:xfrm>
            <a:off x="16087725" y="1274236"/>
            <a:ext cx="23002875" cy="27314527"/>
          </a:xfrm>
        </p:spPr>
        <p:txBody>
          <a:bodyPr/>
          <a:lstStyle>
            <a:lvl1pPr>
              <a:defRPr sz="14600"/>
            </a:lvl1pPr>
            <a:lvl2pPr>
              <a:defRPr sz="12800"/>
            </a:lvl2pPr>
            <a:lvl3pPr>
              <a:defRPr sz="11000"/>
            </a:lvl3pPr>
            <a:lvl4pPr>
              <a:defRPr sz="9100"/>
            </a:lvl4pPr>
            <a:lvl5pPr>
              <a:defRPr sz="9100"/>
            </a:lvl5pPr>
            <a:lvl6pPr>
              <a:defRPr sz="9100"/>
            </a:lvl6pPr>
            <a:lvl7pPr>
              <a:defRPr sz="9100"/>
            </a:lvl7pPr>
            <a:lvl8pPr>
              <a:defRPr sz="9100"/>
            </a:lvl8pPr>
            <a:lvl9pPr>
              <a:defRPr sz="9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057402" y="6697136"/>
            <a:ext cx="13537409" cy="21891627"/>
          </a:xfrm>
        </p:spPr>
        <p:txBody>
          <a:bodyPr/>
          <a:lstStyle>
            <a:lvl1pPr marL="0" indent="0">
              <a:buNone/>
              <a:defRPr sz="6400"/>
            </a:lvl1pPr>
            <a:lvl2pPr marL="2090044" indent="0">
              <a:buNone/>
              <a:defRPr sz="5500"/>
            </a:lvl2pPr>
            <a:lvl3pPr marL="4180088" indent="0">
              <a:buNone/>
              <a:defRPr sz="4600"/>
            </a:lvl3pPr>
            <a:lvl4pPr marL="6270132" indent="0">
              <a:buNone/>
              <a:defRPr sz="4100"/>
            </a:lvl4pPr>
            <a:lvl5pPr marL="8360176" indent="0">
              <a:buNone/>
              <a:defRPr sz="4100"/>
            </a:lvl5pPr>
            <a:lvl6pPr marL="10450220" indent="0">
              <a:buNone/>
              <a:defRPr sz="4100"/>
            </a:lvl6pPr>
            <a:lvl7pPr marL="12540264" indent="0">
              <a:buNone/>
              <a:defRPr sz="4100"/>
            </a:lvl7pPr>
            <a:lvl8pPr marL="14630309" indent="0">
              <a:buNone/>
              <a:defRPr sz="4100"/>
            </a:lvl8pPr>
            <a:lvl9pPr marL="16720353" indent="0">
              <a:buNone/>
              <a:defRPr sz="4100"/>
            </a:lvl9pPr>
          </a:lstStyle>
          <a:p>
            <a:pPr lvl="0"/>
            <a:r>
              <a:rPr lang="en-US"/>
              <a:t>Click to edit Master text styles</a:t>
            </a:r>
          </a:p>
        </p:txBody>
      </p:sp>
      <p:sp>
        <p:nvSpPr>
          <p:cNvPr id="5" name="Date Placeholder 4"/>
          <p:cNvSpPr>
            <a:spLocks noGrp="1"/>
          </p:cNvSpPr>
          <p:nvPr>
            <p:ph type="dt" sz="half" idx="10"/>
          </p:nvPr>
        </p:nvSpPr>
        <p:spPr/>
        <p:txBody>
          <a:bodyPr/>
          <a:lstStyle/>
          <a:p>
            <a:fld id="{2FD8D12E-95C4-274C-8538-6990C022EAF5}" type="datetimeFigureOut">
              <a:rPr lang="en-US" smtClean="0"/>
              <a:t>8/8/19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12AD88-E058-DF43-96A6-CB00B83CCF0D}" type="slidenum">
              <a:rPr lang="en-US" smtClean="0"/>
              <a:t>‹#›</a:t>
            </a:fld>
            <a:endParaRPr lang="en-US"/>
          </a:p>
        </p:txBody>
      </p:sp>
    </p:spTree>
    <p:extLst>
      <p:ext uri="{BB962C8B-B14F-4D97-AF65-F5344CB8AC3E}">
        <p14:creationId xmlns:p14="http://schemas.microsoft.com/office/powerpoint/2010/main" val="21009859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65296" y="22402800"/>
            <a:ext cx="24688800" cy="2644777"/>
          </a:xfrm>
        </p:spPr>
        <p:txBody>
          <a:bodyPr anchor="b"/>
          <a:lstStyle>
            <a:lvl1pPr algn="l">
              <a:defRPr sz="9100" b="1"/>
            </a:lvl1pPr>
          </a:lstStyle>
          <a:p>
            <a:r>
              <a:rPr lang="en-US"/>
              <a:t>Click to edit Master title style</a:t>
            </a:r>
          </a:p>
        </p:txBody>
      </p:sp>
      <p:sp>
        <p:nvSpPr>
          <p:cNvPr id="3" name="Picture Placeholder 2"/>
          <p:cNvSpPr>
            <a:spLocks noGrp="1"/>
          </p:cNvSpPr>
          <p:nvPr>
            <p:ph type="pic" idx="1"/>
          </p:nvPr>
        </p:nvSpPr>
        <p:spPr>
          <a:xfrm>
            <a:off x="8065296" y="2859617"/>
            <a:ext cx="24688800" cy="19202400"/>
          </a:xfrm>
        </p:spPr>
        <p:txBody>
          <a:bodyPr/>
          <a:lstStyle>
            <a:lvl1pPr marL="0" indent="0">
              <a:buNone/>
              <a:defRPr sz="14600"/>
            </a:lvl1pPr>
            <a:lvl2pPr marL="2090044" indent="0">
              <a:buNone/>
              <a:defRPr sz="12800"/>
            </a:lvl2pPr>
            <a:lvl3pPr marL="4180088" indent="0">
              <a:buNone/>
              <a:defRPr sz="11000"/>
            </a:lvl3pPr>
            <a:lvl4pPr marL="6270132" indent="0">
              <a:buNone/>
              <a:defRPr sz="9100"/>
            </a:lvl4pPr>
            <a:lvl5pPr marL="8360176" indent="0">
              <a:buNone/>
              <a:defRPr sz="9100"/>
            </a:lvl5pPr>
            <a:lvl6pPr marL="10450220" indent="0">
              <a:buNone/>
              <a:defRPr sz="9100"/>
            </a:lvl6pPr>
            <a:lvl7pPr marL="12540264" indent="0">
              <a:buNone/>
              <a:defRPr sz="9100"/>
            </a:lvl7pPr>
            <a:lvl8pPr marL="14630309" indent="0">
              <a:buNone/>
              <a:defRPr sz="9100"/>
            </a:lvl8pPr>
            <a:lvl9pPr marL="16720353" indent="0">
              <a:buNone/>
              <a:defRPr sz="9100"/>
            </a:lvl9pPr>
          </a:lstStyle>
          <a:p>
            <a:endParaRPr lang="en-US"/>
          </a:p>
        </p:txBody>
      </p:sp>
      <p:sp>
        <p:nvSpPr>
          <p:cNvPr id="4" name="Text Placeholder 3"/>
          <p:cNvSpPr>
            <a:spLocks noGrp="1"/>
          </p:cNvSpPr>
          <p:nvPr>
            <p:ph type="body" sz="half" idx="2"/>
          </p:nvPr>
        </p:nvSpPr>
        <p:spPr>
          <a:xfrm>
            <a:off x="8065296" y="25047577"/>
            <a:ext cx="24688800" cy="3756023"/>
          </a:xfrm>
        </p:spPr>
        <p:txBody>
          <a:bodyPr/>
          <a:lstStyle>
            <a:lvl1pPr marL="0" indent="0">
              <a:buNone/>
              <a:defRPr sz="6400"/>
            </a:lvl1pPr>
            <a:lvl2pPr marL="2090044" indent="0">
              <a:buNone/>
              <a:defRPr sz="5500"/>
            </a:lvl2pPr>
            <a:lvl3pPr marL="4180088" indent="0">
              <a:buNone/>
              <a:defRPr sz="4600"/>
            </a:lvl3pPr>
            <a:lvl4pPr marL="6270132" indent="0">
              <a:buNone/>
              <a:defRPr sz="4100"/>
            </a:lvl4pPr>
            <a:lvl5pPr marL="8360176" indent="0">
              <a:buNone/>
              <a:defRPr sz="4100"/>
            </a:lvl5pPr>
            <a:lvl6pPr marL="10450220" indent="0">
              <a:buNone/>
              <a:defRPr sz="4100"/>
            </a:lvl6pPr>
            <a:lvl7pPr marL="12540264" indent="0">
              <a:buNone/>
              <a:defRPr sz="4100"/>
            </a:lvl7pPr>
            <a:lvl8pPr marL="14630309" indent="0">
              <a:buNone/>
              <a:defRPr sz="4100"/>
            </a:lvl8pPr>
            <a:lvl9pPr marL="16720353" indent="0">
              <a:buNone/>
              <a:defRPr sz="4100"/>
            </a:lvl9pPr>
          </a:lstStyle>
          <a:p>
            <a:pPr lvl="0"/>
            <a:r>
              <a:rPr lang="en-US"/>
              <a:t>Click to edit Master text styles</a:t>
            </a:r>
          </a:p>
        </p:txBody>
      </p:sp>
      <p:sp>
        <p:nvSpPr>
          <p:cNvPr id="5" name="Date Placeholder 4"/>
          <p:cNvSpPr>
            <a:spLocks noGrp="1"/>
          </p:cNvSpPr>
          <p:nvPr>
            <p:ph type="dt" sz="half" idx="10"/>
          </p:nvPr>
        </p:nvSpPr>
        <p:spPr/>
        <p:txBody>
          <a:bodyPr/>
          <a:lstStyle/>
          <a:p>
            <a:fld id="{2FD8D12E-95C4-274C-8538-6990C022EAF5}" type="datetimeFigureOut">
              <a:rPr lang="en-US" smtClean="0"/>
              <a:t>8/8/19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12AD88-E058-DF43-96A6-CB00B83CCF0D}" type="slidenum">
              <a:rPr lang="en-US" smtClean="0"/>
              <a:t>‹#›</a:t>
            </a:fld>
            <a:endParaRPr lang="en-US"/>
          </a:p>
        </p:txBody>
      </p:sp>
    </p:spTree>
    <p:extLst>
      <p:ext uri="{BB962C8B-B14F-4D97-AF65-F5344CB8AC3E}">
        <p14:creationId xmlns:p14="http://schemas.microsoft.com/office/powerpoint/2010/main" val="27928903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57400" y="1281644"/>
            <a:ext cx="37033200" cy="5334000"/>
          </a:xfrm>
          <a:prstGeom prst="rect">
            <a:avLst/>
          </a:prstGeom>
        </p:spPr>
        <p:txBody>
          <a:bodyPr vert="horz" lIns="418009" tIns="209004" rIns="418009" bIns="209004" rtlCol="0" anchor="ctr">
            <a:normAutofit/>
          </a:bodyPr>
          <a:lstStyle/>
          <a:p>
            <a:r>
              <a:rPr lang="en-US"/>
              <a:t>Click to edit Master title style</a:t>
            </a:r>
          </a:p>
        </p:txBody>
      </p:sp>
      <p:sp>
        <p:nvSpPr>
          <p:cNvPr id="3" name="Text Placeholder 2"/>
          <p:cNvSpPr>
            <a:spLocks noGrp="1"/>
          </p:cNvSpPr>
          <p:nvPr>
            <p:ph type="body" idx="1"/>
          </p:nvPr>
        </p:nvSpPr>
        <p:spPr>
          <a:xfrm>
            <a:off x="2057400" y="7467602"/>
            <a:ext cx="37033200" cy="21121161"/>
          </a:xfrm>
          <a:prstGeom prst="rect">
            <a:avLst/>
          </a:prstGeom>
        </p:spPr>
        <p:txBody>
          <a:bodyPr vert="horz" lIns="418009" tIns="209004" rIns="418009" bIns="209004"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057400" y="29662969"/>
            <a:ext cx="9601200" cy="1703917"/>
          </a:xfrm>
          <a:prstGeom prst="rect">
            <a:avLst/>
          </a:prstGeom>
        </p:spPr>
        <p:txBody>
          <a:bodyPr vert="horz" lIns="418009" tIns="209004" rIns="418009" bIns="209004" rtlCol="0" anchor="ctr"/>
          <a:lstStyle>
            <a:lvl1pPr algn="l">
              <a:defRPr sz="5500">
                <a:solidFill>
                  <a:schemeClr val="tx1">
                    <a:tint val="75000"/>
                  </a:schemeClr>
                </a:solidFill>
              </a:defRPr>
            </a:lvl1pPr>
          </a:lstStyle>
          <a:p>
            <a:fld id="{2FD8D12E-95C4-274C-8538-6990C022EAF5}" type="datetimeFigureOut">
              <a:rPr lang="en-US" smtClean="0"/>
              <a:t>8/8/19</a:t>
            </a:fld>
            <a:endParaRPr lang="en-US"/>
          </a:p>
        </p:txBody>
      </p:sp>
      <p:sp>
        <p:nvSpPr>
          <p:cNvPr id="5" name="Footer Placeholder 4"/>
          <p:cNvSpPr>
            <a:spLocks noGrp="1"/>
          </p:cNvSpPr>
          <p:nvPr>
            <p:ph type="ftr" sz="quarter" idx="3"/>
          </p:nvPr>
        </p:nvSpPr>
        <p:spPr>
          <a:xfrm>
            <a:off x="14058900" y="29662969"/>
            <a:ext cx="13030200" cy="1703917"/>
          </a:xfrm>
          <a:prstGeom prst="rect">
            <a:avLst/>
          </a:prstGeom>
        </p:spPr>
        <p:txBody>
          <a:bodyPr vert="horz" lIns="418009" tIns="209004" rIns="418009" bIns="209004" rtlCol="0" anchor="ctr"/>
          <a:lstStyle>
            <a:lvl1pPr algn="ctr">
              <a:defRPr sz="55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9489400" y="29662969"/>
            <a:ext cx="9601200" cy="1703917"/>
          </a:xfrm>
          <a:prstGeom prst="rect">
            <a:avLst/>
          </a:prstGeom>
        </p:spPr>
        <p:txBody>
          <a:bodyPr vert="horz" lIns="418009" tIns="209004" rIns="418009" bIns="209004" rtlCol="0" anchor="ctr"/>
          <a:lstStyle>
            <a:lvl1pPr algn="r">
              <a:defRPr sz="5500">
                <a:solidFill>
                  <a:schemeClr val="tx1">
                    <a:tint val="75000"/>
                  </a:schemeClr>
                </a:solidFill>
              </a:defRPr>
            </a:lvl1pPr>
          </a:lstStyle>
          <a:p>
            <a:fld id="{0B12AD88-E058-DF43-96A6-CB00B83CCF0D}" type="slidenum">
              <a:rPr lang="en-US" smtClean="0"/>
              <a:t>‹#›</a:t>
            </a:fld>
            <a:endParaRPr lang="en-US"/>
          </a:p>
        </p:txBody>
      </p:sp>
    </p:spTree>
    <p:extLst>
      <p:ext uri="{BB962C8B-B14F-4D97-AF65-F5344CB8AC3E}">
        <p14:creationId xmlns:p14="http://schemas.microsoft.com/office/powerpoint/2010/main" val="28360455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090044" rtl="0" eaLnBrk="1" latinLnBrk="0" hangingPunct="1">
        <a:spcBef>
          <a:spcPct val="0"/>
        </a:spcBef>
        <a:buNone/>
        <a:defRPr sz="20100" kern="1200">
          <a:solidFill>
            <a:schemeClr val="tx1"/>
          </a:solidFill>
          <a:latin typeface="+mj-lt"/>
          <a:ea typeface="+mj-ea"/>
          <a:cs typeface="+mj-cs"/>
        </a:defRPr>
      </a:lvl1pPr>
    </p:titleStyle>
    <p:bodyStyle>
      <a:lvl1pPr marL="1567533" indent="-1567533" algn="l" defTabSz="2090044" rtl="0" eaLnBrk="1" latinLnBrk="0" hangingPunct="1">
        <a:spcBef>
          <a:spcPct val="20000"/>
        </a:spcBef>
        <a:buFont typeface="Arial"/>
        <a:buChar char="•"/>
        <a:defRPr sz="14600" kern="1200">
          <a:solidFill>
            <a:schemeClr val="tx1"/>
          </a:solidFill>
          <a:latin typeface="+mn-lt"/>
          <a:ea typeface="+mn-ea"/>
          <a:cs typeface="+mn-cs"/>
        </a:defRPr>
      </a:lvl1pPr>
      <a:lvl2pPr marL="3396322" indent="-1306278" algn="l" defTabSz="2090044" rtl="0" eaLnBrk="1" latinLnBrk="0" hangingPunct="1">
        <a:spcBef>
          <a:spcPct val="20000"/>
        </a:spcBef>
        <a:buFont typeface="Arial"/>
        <a:buChar char="–"/>
        <a:defRPr sz="12800" kern="1200">
          <a:solidFill>
            <a:schemeClr val="tx1"/>
          </a:solidFill>
          <a:latin typeface="+mn-lt"/>
          <a:ea typeface="+mn-ea"/>
          <a:cs typeface="+mn-cs"/>
        </a:defRPr>
      </a:lvl2pPr>
      <a:lvl3pPr marL="5225110" indent="-1045022" algn="l" defTabSz="2090044" rtl="0" eaLnBrk="1" latinLnBrk="0" hangingPunct="1">
        <a:spcBef>
          <a:spcPct val="20000"/>
        </a:spcBef>
        <a:buFont typeface="Arial"/>
        <a:buChar char="•"/>
        <a:defRPr sz="11000" kern="1200">
          <a:solidFill>
            <a:schemeClr val="tx1"/>
          </a:solidFill>
          <a:latin typeface="+mn-lt"/>
          <a:ea typeface="+mn-ea"/>
          <a:cs typeface="+mn-cs"/>
        </a:defRPr>
      </a:lvl3pPr>
      <a:lvl4pPr marL="7315154" indent="-1045022" algn="l" defTabSz="2090044" rtl="0" eaLnBrk="1" latinLnBrk="0" hangingPunct="1">
        <a:spcBef>
          <a:spcPct val="20000"/>
        </a:spcBef>
        <a:buFont typeface="Arial"/>
        <a:buChar char="–"/>
        <a:defRPr sz="9100" kern="1200">
          <a:solidFill>
            <a:schemeClr val="tx1"/>
          </a:solidFill>
          <a:latin typeface="+mn-lt"/>
          <a:ea typeface="+mn-ea"/>
          <a:cs typeface="+mn-cs"/>
        </a:defRPr>
      </a:lvl4pPr>
      <a:lvl5pPr marL="9405198" indent="-1045022" algn="l" defTabSz="2090044" rtl="0" eaLnBrk="1" latinLnBrk="0" hangingPunct="1">
        <a:spcBef>
          <a:spcPct val="20000"/>
        </a:spcBef>
        <a:buFont typeface="Arial"/>
        <a:buChar char="»"/>
        <a:defRPr sz="9100" kern="1200">
          <a:solidFill>
            <a:schemeClr val="tx1"/>
          </a:solidFill>
          <a:latin typeface="+mn-lt"/>
          <a:ea typeface="+mn-ea"/>
          <a:cs typeface="+mn-cs"/>
        </a:defRPr>
      </a:lvl5pPr>
      <a:lvl6pPr marL="11495242" indent="-1045022" algn="l" defTabSz="2090044" rtl="0" eaLnBrk="1" latinLnBrk="0" hangingPunct="1">
        <a:spcBef>
          <a:spcPct val="20000"/>
        </a:spcBef>
        <a:buFont typeface="Arial"/>
        <a:buChar char="•"/>
        <a:defRPr sz="9100" kern="1200">
          <a:solidFill>
            <a:schemeClr val="tx1"/>
          </a:solidFill>
          <a:latin typeface="+mn-lt"/>
          <a:ea typeface="+mn-ea"/>
          <a:cs typeface="+mn-cs"/>
        </a:defRPr>
      </a:lvl6pPr>
      <a:lvl7pPr marL="13585287" indent="-1045022" algn="l" defTabSz="2090044" rtl="0" eaLnBrk="1" latinLnBrk="0" hangingPunct="1">
        <a:spcBef>
          <a:spcPct val="20000"/>
        </a:spcBef>
        <a:buFont typeface="Arial"/>
        <a:buChar char="•"/>
        <a:defRPr sz="9100" kern="1200">
          <a:solidFill>
            <a:schemeClr val="tx1"/>
          </a:solidFill>
          <a:latin typeface="+mn-lt"/>
          <a:ea typeface="+mn-ea"/>
          <a:cs typeface="+mn-cs"/>
        </a:defRPr>
      </a:lvl7pPr>
      <a:lvl8pPr marL="15675331" indent="-1045022" algn="l" defTabSz="2090044" rtl="0" eaLnBrk="1" latinLnBrk="0" hangingPunct="1">
        <a:spcBef>
          <a:spcPct val="20000"/>
        </a:spcBef>
        <a:buFont typeface="Arial"/>
        <a:buChar char="•"/>
        <a:defRPr sz="9100" kern="1200">
          <a:solidFill>
            <a:schemeClr val="tx1"/>
          </a:solidFill>
          <a:latin typeface="+mn-lt"/>
          <a:ea typeface="+mn-ea"/>
          <a:cs typeface="+mn-cs"/>
        </a:defRPr>
      </a:lvl8pPr>
      <a:lvl9pPr marL="17765375" indent="-1045022" algn="l" defTabSz="2090044" rtl="0" eaLnBrk="1" latinLnBrk="0" hangingPunct="1">
        <a:spcBef>
          <a:spcPct val="20000"/>
        </a:spcBef>
        <a:buFont typeface="Arial"/>
        <a:buChar char="•"/>
        <a:defRPr sz="9100" kern="1200">
          <a:solidFill>
            <a:schemeClr val="tx1"/>
          </a:solidFill>
          <a:latin typeface="+mn-lt"/>
          <a:ea typeface="+mn-ea"/>
          <a:cs typeface="+mn-cs"/>
        </a:defRPr>
      </a:lvl9pPr>
    </p:bodyStyle>
    <p:otherStyle>
      <a:defPPr>
        <a:defRPr lang="en-US"/>
      </a:defPPr>
      <a:lvl1pPr marL="0" algn="l" defTabSz="2090044" rtl="0" eaLnBrk="1" latinLnBrk="0" hangingPunct="1">
        <a:defRPr sz="8200" kern="1200">
          <a:solidFill>
            <a:schemeClr val="tx1"/>
          </a:solidFill>
          <a:latin typeface="+mn-lt"/>
          <a:ea typeface="+mn-ea"/>
          <a:cs typeface="+mn-cs"/>
        </a:defRPr>
      </a:lvl1pPr>
      <a:lvl2pPr marL="2090044" algn="l" defTabSz="2090044" rtl="0" eaLnBrk="1" latinLnBrk="0" hangingPunct="1">
        <a:defRPr sz="8200" kern="1200">
          <a:solidFill>
            <a:schemeClr val="tx1"/>
          </a:solidFill>
          <a:latin typeface="+mn-lt"/>
          <a:ea typeface="+mn-ea"/>
          <a:cs typeface="+mn-cs"/>
        </a:defRPr>
      </a:lvl2pPr>
      <a:lvl3pPr marL="4180088" algn="l" defTabSz="2090044" rtl="0" eaLnBrk="1" latinLnBrk="0" hangingPunct="1">
        <a:defRPr sz="8200" kern="1200">
          <a:solidFill>
            <a:schemeClr val="tx1"/>
          </a:solidFill>
          <a:latin typeface="+mn-lt"/>
          <a:ea typeface="+mn-ea"/>
          <a:cs typeface="+mn-cs"/>
        </a:defRPr>
      </a:lvl3pPr>
      <a:lvl4pPr marL="6270132" algn="l" defTabSz="2090044" rtl="0" eaLnBrk="1" latinLnBrk="0" hangingPunct="1">
        <a:defRPr sz="8200" kern="1200">
          <a:solidFill>
            <a:schemeClr val="tx1"/>
          </a:solidFill>
          <a:latin typeface="+mn-lt"/>
          <a:ea typeface="+mn-ea"/>
          <a:cs typeface="+mn-cs"/>
        </a:defRPr>
      </a:lvl4pPr>
      <a:lvl5pPr marL="8360176" algn="l" defTabSz="2090044" rtl="0" eaLnBrk="1" latinLnBrk="0" hangingPunct="1">
        <a:defRPr sz="8200" kern="1200">
          <a:solidFill>
            <a:schemeClr val="tx1"/>
          </a:solidFill>
          <a:latin typeface="+mn-lt"/>
          <a:ea typeface="+mn-ea"/>
          <a:cs typeface="+mn-cs"/>
        </a:defRPr>
      </a:lvl5pPr>
      <a:lvl6pPr marL="10450220" algn="l" defTabSz="2090044" rtl="0" eaLnBrk="1" latinLnBrk="0" hangingPunct="1">
        <a:defRPr sz="8200" kern="1200">
          <a:solidFill>
            <a:schemeClr val="tx1"/>
          </a:solidFill>
          <a:latin typeface="+mn-lt"/>
          <a:ea typeface="+mn-ea"/>
          <a:cs typeface="+mn-cs"/>
        </a:defRPr>
      </a:lvl6pPr>
      <a:lvl7pPr marL="12540264" algn="l" defTabSz="2090044" rtl="0" eaLnBrk="1" latinLnBrk="0" hangingPunct="1">
        <a:defRPr sz="8200" kern="1200">
          <a:solidFill>
            <a:schemeClr val="tx1"/>
          </a:solidFill>
          <a:latin typeface="+mn-lt"/>
          <a:ea typeface="+mn-ea"/>
          <a:cs typeface="+mn-cs"/>
        </a:defRPr>
      </a:lvl7pPr>
      <a:lvl8pPr marL="14630309" algn="l" defTabSz="2090044" rtl="0" eaLnBrk="1" latinLnBrk="0" hangingPunct="1">
        <a:defRPr sz="8200" kern="1200">
          <a:solidFill>
            <a:schemeClr val="tx1"/>
          </a:solidFill>
          <a:latin typeface="+mn-lt"/>
          <a:ea typeface="+mn-ea"/>
          <a:cs typeface="+mn-cs"/>
        </a:defRPr>
      </a:lvl8pPr>
      <a:lvl9pPr marL="16720353" algn="l" defTabSz="2090044" rtl="0" eaLnBrk="1" latinLnBrk="0" hangingPunct="1">
        <a:defRPr sz="8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0470066" y="0"/>
            <a:ext cx="780912" cy="32004000"/>
          </a:xfrm>
          <a:prstGeom prst="rect">
            <a:avLst/>
          </a:prstGeom>
          <a:solidFill>
            <a:srgbClr val="E3A63A"/>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p:nvSpPr>
        <p:spPr>
          <a:xfrm>
            <a:off x="0" y="0"/>
            <a:ext cx="851470" cy="32004000"/>
          </a:xfrm>
          <a:prstGeom prst="rect">
            <a:avLst/>
          </a:prstGeom>
          <a:solidFill>
            <a:srgbClr val="E3A63A"/>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0" y="0"/>
            <a:ext cx="41250978" cy="3810102"/>
          </a:xfrm>
          <a:prstGeom prst="rect">
            <a:avLst/>
          </a:prstGeom>
          <a:gradFill flip="none" rotWithShape="1">
            <a:gsLst>
              <a:gs pos="0">
                <a:srgbClr val="0E1132"/>
              </a:gs>
              <a:gs pos="100000">
                <a:srgbClr val="4B89DA"/>
              </a:gs>
            </a:gsLst>
            <a:lin ang="0" scaled="1"/>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8" name="Picture 7" descr="los-alamos-lab-logo-white.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1470" y="874640"/>
            <a:ext cx="4572000" cy="2438400"/>
          </a:xfrm>
          <a:prstGeom prst="rect">
            <a:avLst/>
          </a:prstGeom>
        </p:spPr>
      </p:pic>
      <p:sp>
        <p:nvSpPr>
          <p:cNvPr id="9" name="Rectangle 8"/>
          <p:cNvSpPr/>
          <p:nvPr/>
        </p:nvSpPr>
        <p:spPr>
          <a:xfrm>
            <a:off x="0" y="30855734"/>
            <a:ext cx="41250978" cy="1148266"/>
          </a:xfrm>
          <a:prstGeom prst="rect">
            <a:avLst/>
          </a:prstGeom>
          <a:solidFill>
            <a:srgbClr val="4B89D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 name="TextBox 9"/>
          <p:cNvSpPr txBox="1"/>
          <p:nvPr/>
        </p:nvSpPr>
        <p:spPr>
          <a:xfrm>
            <a:off x="0" y="31027359"/>
            <a:ext cx="41250977" cy="830997"/>
          </a:xfrm>
          <a:prstGeom prst="rect">
            <a:avLst/>
          </a:prstGeom>
          <a:noFill/>
        </p:spPr>
        <p:txBody>
          <a:bodyPr wrap="square" rtlCol="0">
            <a:spAutoFit/>
          </a:bodyPr>
          <a:lstStyle/>
          <a:p>
            <a:pPr algn="ctr"/>
            <a:r>
              <a:rPr lang="en-US" sz="4800" dirty="0">
                <a:solidFill>
                  <a:schemeClr val="bg1"/>
                </a:solidFill>
                <a:latin typeface="Arial"/>
                <a:cs typeface="Arial"/>
              </a:rPr>
              <a:t>Los Alamos National Laboratory </a:t>
            </a:r>
          </a:p>
        </p:txBody>
      </p:sp>
      <p:sp>
        <p:nvSpPr>
          <p:cNvPr id="11" name="Text Box 122"/>
          <p:cNvSpPr txBox="1">
            <a:spLocks noChangeArrowheads="1"/>
          </p:cNvSpPr>
          <p:nvPr/>
        </p:nvSpPr>
        <p:spPr bwMode="auto">
          <a:xfrm>
            <a:off x="-1" y="-127333"/>
            <a:ext cx="41250977" cy="253904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lIns="137137" tIns="342842" rIns="137137" bIns="342842" anchor="ctr" anchorCtr="0">
            <a:spAutoFit/>
          </a:bodyPr>
          <a:lstStyle/>
          <a:p>
            <a:pPr algn="ctr" eaLnBrk="1" hangingPunct="1"/>
            <a:r>
              <a:rPr lang="en-US" sz="6000" b="1" kern="1200" dirty="0">
                <a:solidFill>
                  <a:srgbClr val="FFFFFF"/>
                </a:solidFill>
                <a:latin typeface="Arial"/>
                <a:cs typeface="Arial"/>
              </a:rPr>
              <a:t>Variance Reduction at Scale: Response </a:t>
            </a:r>
            <a:r>
              <a:rPr lang="en-US" sz="6000" b="1" dirty="0">
                <a:solidFill>
                  <a:srgbClr val="FFFFFF"/>
                </a:solidFill>
                <a:latin typeface="Arial"/>
                <a:cs typeface="Arial"/>
              </a:rPr>
              <a:t>F</a:t>
            </a:r>
            <a:r>
              <a:rPr lang="en-US" sz="6000" b="1" kern="1200" dirty="0">
                <a:solidFill>
                  <a:srgbClr val="FFFFFF"/>
                </a:solidFill>
                <a:latin typeface="Arial"/>
                <a:cs typeface="Arial"/>
              </a:rPr>
              <a:t>unction </a:t>
            </a:r>
            <a:r>
              <a:rPr lang="en-US" sz="6000" b="1" dirty="0">
                <a:solidFill>
                  <a:srgbClr val="FFFFFF"/>
                </a:solidFill>
                <a:latin typeface="Arial"/>
                <a:cs typeface="Arial"/>
              </a:rPr>
              <a:t>M</a:t>
            </a:r>
            <a:r>
              <a:rPr lang="en-US" sz="6000" b="1" kern="1200" dirty="0">
                <a:solidFill>
                  <a:srgbClr val="FFFFFF"/>
                </a:solidFill>
                <a:latin typeface="Arial"/>
                <a:cs typeface="Arial"/>
              </a:rPr>
              <a:t>ethods </a:t>
            </a:r>
          </a:p>
          <a:p>
            <a:pPr algn="ctr" eaLnBrk="1" hangingPunct="1"/>
            <a:r>
              <a:rPr lang="en-US" sz="6000" b="1" kern="1200" dirty="0">
                <a:solidFill>
                  <a:srgbClr val="FFFFFF"/>
                </a:solidFill>
                <a:latin typeface="Arial"/>
                <a:cs typeface="Arial"/>
              </a:rPr>
              <a:t>for IMC</a:t>
            </a:r>
            <a:r>
              <a:rPr lang="en-US" sz="6000" b="1" dirty="0">
                <a:solidFill>
                  <a:srgbClr val="FFFFFF"/>
                </a:solidFill>
                <a:latin typeface="Arial"/>
                <a:cs typeface="Arial"/>
              </a:rPr>
              <a:t> Thermal Transport Problems</a:t>
            </a:r>
            <a:endParaRPr lang="en-US" sz="6000" b="1" kern="1200" dirty="0">
              <a:solidFill>
                <a:srgbClr val="FFFFFF"/>
              </a:solidFill>
              <a:latin typeface="Arial"/>
              <a:cs typeface="Arial"/>
            </a:endParaRPr>
          </a:p>
        </p:txBody>
      </p:sp>
      <p:sp>
        <p:nvSpPr>
          <p:cNvPr id="12" name="Text Box 123"/>
          <p:cNvSpPr txBox="1">
            <a:spLocks noChangeArrowheads="1"/>
          </p:cNvSpPr>
          <p:nvPr/>
        </p:nvSpPr>
        <p:spPr bwMode="auto">
          <a:xfrm>
            <a:off x="0" y="2047059"/>
            <a:ext cx="41250977" cy="17145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137137" tIns="137137" rIns="137137" bIns="137137" anchor="ctr" anchorCtr="0"/>
          <a:lstStyle/>
          <a:p>
            <a:pPr algn="ctr" eaLnBrk="1" hangingPunct="1"/>
            <a:r>
              <a:rPr lang="en-US" sz="4000" kern="1200" dirty="0">
                <a:solidFill>
                  <a:schemeClr val="accent3">
                    <a:lumMod val="20000"/>
                    <a:lumOff val="80000"/>
                  </a:schemeClr>
                </a:solidFill>
                <a:latin typeface="+mn-lt"/>
              </a:rPr>
              <a:t>Scott Campbell, Gonzaga University</a:t>
            </a:r>
          </a:p>
          <a:p>
            <a:pPr algn="ctr" eaLnBrk="1" hangingPunct="1"/>
            <a:r>
              <a:rPr lang="en-US" sz="4000" i="1" kern="1200" dirty="0">
                <a:solidFill>
                  <a:schemeClr val="accent3">
                    <a:lumMod val="20000"/>
                    <a:lumOff val="80000"/>
                  </a:schemeClr>
                </a:solidFill>
                <a:latin typeface="+mn-lt"/>
              </a:rPr>
              <a:t>Mentors:</a:t>
            </a:r>
            <a:r>
              <a:rPr lang="en-US" sz="4000" kern="1200" dirty="0">
                <a:solidFill>
                  <a:schemeClr val="accent3">
                    <a:lumMod val="20000"/>
                    <a:lumOff val="80000"/>
                  </a:schemeClr>
                </a:solidFill>
                <a:latin typeface="+mn-lt"/>
              </a:rPr>
              <a:t> Mathew Cleveland, Kendra Long, Ryan Wollaeger</a:t>
            </a:r>
            <a:endParaRPr lang="en-US" sz="4000" kern="1200" baseline="30000" dirty="0">
              <a:solidFill>
                <a:schemeClr val="accent3">
                  <a:lumMod val="20000"/>
                  <a:lumOff val="80000"/>
                </a:schemeClr>
              </a:solidFill>
              <a:latin typeface="+mn-lt"/>
            </a:endParaRPr>
          </a:p>
        </p:txBody>
      </p:sp>
      <p:sp>
        <p:nvSpPr>
          <p:cNvPr id="35" name="Rectangle 34"/>
          <p:cNvSpPr/>
          <p:nvPr/>
        </p:nvSpPr>
        <p:spPr>
          <a:xfrm>
            <a:off x="1098424" y="4197602"/>
            <a:ext cx="12798202" cy="666573"/>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US" sz="4400" b="1" kern="1200" dirty="0">
                <a:solidFill>
                  <a:srgbClr val="FFFFFF"/>
                </a:solidFill>
                <a:latin typeface="Arial"/>
                <a:cs typeface="Arial"/>
              </a:rPr>
              <a:t>Introduction &amp; Background</a:t>
            </a:r>
          </a:p>
        </p:txBody>
      </p:sp>
      <p:sp>
        <p:nvSpPr>
          <p:cNvPr id="39" name="Rectangle 38"/>
          <p:cNvSpPr/>
          <p:nvPr/>
        </p:nvSpPr>
        <p:spPr>
          <a:xfrm>
            <a:off x="14283216" y="4197602"/>
            <a:ext cx="12798202" cy="666573"/>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US" sz="4400" b="1" kern="1200" dirty="0">
                <a:solidFill>
                  <a:srgbClr val="FFFFFF"/>
                </a:solidFill>
                <a:latin typeface="Arial"/>
                <a:cs typeface="Arial"/>
              </a:rPr>
              <a:t>Method</a:t>
            </a:r>
          </a:p>
        </p:txBody>
      </p:sp>
      <p:sp>
        <p:nvSpPr>
          <p:cNvPr id="41" name="Rectangle 40"/>
          <p:cNvSpPr/>
          <p:nvPr/>
        </p:nvSpPr>
        <p:spPr>
          <a:xfrm>
            <a:off x="27371527" y="23040256"/>
            <a:ext cx="12798202" cy="666573"/>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US" sz="4400" b="1" kern="1200" dirty="0">
                <a:solidFill>
                  <a:srgbClr val="FFFFFF"/>
                </a:solidFill>
                <a:latin typeface="Arial"/>
                <a:cs typeface="Arial"/>
              </a:rPr>
              <a:t>Conclusions</a:t>
            </a:r>
          </a:p>
        </p:txBody>
      </p:sp>
      <mc:AlternateContent xmlns:mc="http://schemas.openxmlformats.org/markup-compatibility/2006" xmlns:a14="http://schemas.microsoft.com/office/drawing/2010/main">
        <mc:Choice Requires="a14">
          <p:sp>
            <p:nvSpPr>
              <p:cNvPr id="20" name="Rectangle 19">
                <a:extLst>
                  <a:ext uri="{FF2B5EF4-FFF2-40B4-BE49-F238E27FC236}">
                    <a16:creationId xmlns:a16="http://schemas.microsoft.com/office/drawing/2014/main" id="{521510BF-CC26-B347-A855-373124962AB6}"/>
                  </a:ext>
                </a:extLst>
              </p:cNvPr>
              <p:cNvSpPr/>
              <p:nvPr/>
            </p:nvSpPr>
            <p:spPr>
              <a:xfrm>
                <a:off x="1115324" y="5234289"/>
                <a:ext cx="12798202" cy="18805404"/>
              </a:xfrm>
              <a:prstGeom prst="rect">
                <a:avLst/>
              </a:prstGeom>
            </p:spPr>
            <p:txBody>
              <a:bodyPr wrap="square">
                <a:spAutoFit/>
              </a:bodyPr>
              <a:lstStyle/>
              <a:p>
                <a:pPr algn="ctr"/>
                <a:r>
                  <a:rPr lang="en-US" sz="3200" b="1" dirty="0">
                    <a:latin typeface="Times"/>
                    <a:cs typeface="Times"/>
                  </a:rPr>
                  <a:t>Thermal Transport and Implicit Monte Carlo Methods</a:t>
                </a:r>
              </a:p>
              <a:p>
                <a:pPr algn="ctr"/>
                <a:endParaRPr lang="en-US" sz="1000" dirty="0">
                  <a:latin typeface="Times"/>
                  <a:cs typeface="Times"/>
                </a:endParaRPr>
              </a:p>
              <a:p>
                <a:pPr algn="just"/>
                <a:r>
                  <a:rPr lang="en-US" sz="3200" dirty="0">
                    <a:latin typeface="Times"/>
                    <a:cs typeface="Times"/>
                  </a:rPr>
                  <a:t>    The scattering and absorption of photon in a material are modeled by the  thermal radiation transport (TRT) equations:</a:t>
                </a:r>
              </a:p>
              <a:p>
                <a:endParaRPr lang="en-US" sz="1000" dirty="0">
                  <a:latin typeface="Times"/>
                  <a:cs typeface="Times"/>
                </a:endParaRPr>
              </a:p>
              <a:p>
                <a:pPr/>
                <a14:m>
                  <m:oMathPara xmlns:m="http://schemas.openxmlformats.org/officeDocument/2006/math">
                    <m:oMathParaPr>
                      <m:jc m:val="centerGroup"/>
                    </m:oMathParaPr>
                    <m:oMath xmlns:m="http://schemas.openxmlformats.org/officeDocument/2006/math">
                      <m:eqArr>
                        <m:eqArrPr>
                          <m:ctrlPr>
                            <a:rPr lang="en-US" sz="2800" b="0" i="1" dirty="0" smtClean="0">
                              <a:latin typeface="Cambria Math" panose="02040503050406030204" pitchFamily="18" charset="0"/>
                              <a:cs typeface="Times"/>
                            </a:rPr>
                          </m:ctrlPr>
                        </m:eqArrPr>
                        <m:e>
                          <m:eqArr>
                            <m:eqArrPr>
                              <m:ctrlPr>
                                <a:rPr lang="en-US" sz="2800" b="0" i="1" smtClean="0">
                                  <a:latin typeface="Cambria Math" panose="02040503050406030204" pitchFamily="18" charset="0"/>
                                  <a:cs typeface="Times"/>
                                </a:rPr>
                              </m:ctrlPr>
                            </m:eqArrPr>
                            <m:e>
                              <m:r>
                                <a:rPr lang="en-US" sz="2800" b="0" i="1" smtClean="0">
                                  <a:latin typeface="Cambria Math" panose="02040503050406030204" pitchFamily="18" charset="0"/>
                                  <a:cs typeface="Times"/>
                                </a:rPr>
                                <m:t>    </m:t>
                              </m:r>
                              <m:f>
                                <m:fPr>
                                  <m:ctrlPr>
                                    <a:rPr lang="en-US" sz="2800" b="0" i="1" smtClean="0">
                                      <a:latin typeface="Cambria Math" panose="02040503050406030204" pitchFamily="18" charset="0"/>
                                      <a:cs typeface="Times"/>
                                    </a:rPr>
                                  </m:ctrlPr>
                                </m:fPr>
                                <m:num>
                                  <m:r>
                                    <a:rPr lang="en-US" sz="2800" b="0" i="1" smtClean="0">
                                      <a:latin typeface="Cambria Math" panose="02040503050406030204" pitchFamily="18" charset="0"/>
                                      <a:cs typeface="Times"/>
                                    </a:rPr>
                                    <m:t>1</m:t>
                                  </m:r>
                                </m:num>
                                <m:den>
                                  <m:r>
                                    <a:rPr lang="en-US" sz="2800" b="0" i="1" smtClean="0">
                                      <a:latin typeface="Cambria Math" panose="02040503050406030204" pitchFamily="18" charset="0"/>
                                      <a:cs typeface="Times"/>
                                    </a:rPr>
                                    <m:t>𝑐</m:t>
                                  </m:r>
                                </m:den>
                              </m:f>
                              <m:f>
                                <m:fPr>
                                  <m:ctrlPr>
                                    <a:rPr lang="en-US" sz="2800" b="0" i="1" smtClean="0">
                                      <a:latin typeface="Cambria Math" panose="02040503050406030204" pitchFamily="18" charset="0"/>
                                      <a:cs typeface="Times"/>
                                    </a:rPr>
                                  </m:ctrlPr>
                                </m:fPr>
                                <m:num>
                                  <m:r>
                                    <a:rPr lang="en-US" sz="2800" b="0" i="1" smtClean="0">
                                      <a:latin typeface="Cambria Math" panose="02040503050406030204" pitchFamily="18" charset="0"/>
                                      <a:cs typeface="Times"/>
                                    </a:rPr>
                                    <m:t>𝜕</m:t>
                                  </m:r>
                                  <m:r>
                                    <a:rPr lang="en-US" sz="2800" b="0" i="1" smtClean="0">
                                      <a:latin typeface="Cambria Math" panose="02040503050406030204" pitchFamily="18" charset="0"/>
                                      <a:cs typeface="Times"/>
                                    </a:rPr>
                                    <m:t>𝐼</m:t>
                                  </m:r>
                                </m:num>
                                <m:den>
                                  <m:r>
                                    <a:rPr lang="en-US" sz="2800" b="0" i="1" smtClean="0">
                                      <a:latin typeface="Cambria Math" panose="02040503050406030204" pitchFamily="18" charset="0"/>
                                      <a:cs typeface="Times"/>
                                    </a:rPr>
                                    <m:t>𝜕</m:t>
                                  </m:r>
                                  <m:r>
                                    <a:rPr lang="en-US" sz="2800" b="0" i="1" smtClean="0">
                                      <a:latin typeface="Cambria Math" panose="02040503050406030204" pitchFamily="18" charset="0"/>
                                      <a:cs typeface="Times"/>
                                    </a:rPr>
                                    <m:t>𝑡</m:t>
                                  </m:r>
                                </m:den>
                              </m:f>
                              <m:d>
                                <m:dPr>
                                  <m:ctrlPr>
                                    <a:rPr lang="en-US" sz="2800" b="0" i="1" smtClean="0">
                                      <a:latin typeface="Cambria Math" panose="02040503050406030204" pitchFamily="18" charset="0"/>
                                      <a:cs typeface="Times"/>
                                    </a:rPr>
                                  </m:ctrlPr>
                                </m:dPr>
                                <m:e>
                                  <m:acc>
                                    <m:accPr>
                                      <m:chr m:val="⃗"/>
                                      <m:ctrlPr>
                                        <a:rPr lang="en-US" sz="2800" b="0" i="1" smtClean="0">
                                          <a:latin typeface="Cambria Math" panose="02040503050406030204" pitchFamily="18" charset="0"/>
                                          <a:cs typeface="Times"/>
                                        </a:rPr>
                                      </m:ctrlPr>
                                    </m:accPr>
                                    <m:e>
                                      <m:r>
                                        <a:rPr lang="en-US" sz="2800" b="0" i="1" smtClean="0">
                                          <a:latin typeface="Cambria Math" panose="02040503050406030204" pitchFamily="18" charset="0"/>
                                          <a:cs typeface="Times"/>
                                        </a:rPr>
                                        <m:t>𝑟</m:t>
                                      </m:r>
                                    </m:e>
                                  </m:acc>
                                  <m:r>
                                    <a:rPr lang="en-US" sz="2800" b="0" i="1" smtClean="0">
                                      <a:latin typeface="Cambria Math" panose="02040503050406030204" pitchFamily="18" charset="0"/>
                                      <a:cs typeface="Times"/>
                                    </a:rPr>
                                    <m:t>, </m:t>
                                  </m:r>
                                  <m:acc>
                                    <m:accPr>
                                      <m:chr m:val="⃗"/>
                                      <m:ctrlPr>
                                        <a:rPr lang="en-US" sz="2800" b="0" i="1" smtClean="0">
                                          <a:latin typeface="Cambria Math" panose="02040503050406030204" pitchFamily="18" charset="0"/>
                                          <a:cs typeface="Times"/>
                                        </a:rPr>
                                      </m:ctrlPr>
                                    </m:accPr>
                                    <m:e>
                                      <m:r>
                                        <m:rPr>
                                          <m:sty m:val="p"/>
                                        </m:rPr>
                                        <a:rPr lang="en-US" sz="2800" b="0" i="0" smtClean="0">
                                          <a:latin typeface="Cambria Math" panose="02040503050406030204" pitchFamily="18" charset="0"/>
                                          <a:cs typeface="Times"/>
                                        </a:rPr>
                                        <m:t>Ω</m:t>
                                      </m:r>
                                    </m:e>
                                  </m:acc>
                                  <m:r>
                                    <a:rPr lang="en-US" sz="2800" b="0" i="1" smtClean="0">
                                      <a:latin typeface="Cambria Math" panose="02040503050406030204" pitchFamily="18" charset="0"/>
                                      <a:cs typeface="Times"/>
                                    </a:rPr>
                                    <m:t>, </m:t>
                                  </m:r>
                                  <m:r>
                                    <a:rPr lang="en-US" sz="2800" b="0" i="1" smtClean="0">
                                      <a:latin typeface="Cambria Math" panose="02040503050406030204" pitchFamily="18" charset="0"/>
                                      <a:cs typeface="Times"/>
                                    </a:rPr>
                                    <m:t>𝜈</m:t>
                                  </m:r>
                                  <m:r>
                                    <a:rPr lang="en-US" sz="2800" b="0" i="1" smtClean="0">
                                      <a:latin typeface="Cambria Math" panose="02040503050406030204" pitchFamily="18" charset="0"/>
                                      <a:cs typeface="Times"/>
                                    </a:rPr>
                                    <m:t>, </m:t>
                                  </m:r>
                                  <m:r>
                                    <a:rPr lang="en-US" sz="2800" b="0" i="1" smtClean="0">
                                      <a:latin typeface="Cambria Math" panose="02040503050406030204" pitchFamily="18" charset="0"/>
                                      <a:cs typeface="Times"/>
                                    </a:rPr>
                                    <m:t>𝑡</m:t>
                                  </m:r>
                                </m:e>
                              </m:d>
                              <m:r>
                                <a:rPr lang="en-US" sz="2800" b="0" i="1" smtClean="0">
                                  <a:latin typeface="Cambria Math" panose="02040503050406030204" pitchFamily="18" charset="0"/>
                                  <a:cs typeface="Times"/>
                                </a:rPr>
                                <m:t>+</m:t>
                              </m:r>
                              <m:acc>
                                <m:accPr>
                                  <m:chr m:val="⃗"/>
                                  <m:ctrlPr>
                                    <a:rPr lang="en-US" sz="2800" b="0" i="1" smtClean="0">
                                      <a:latin typeface="Cambria Math" panose="02040503050406030204" pitchFamily="18" charset="0"/>
                                    </a:rPr>
                                  </m:ctrlPr>
                                </m:accPr>
                                <m:e>
                                  <m:r>
                                    <m:rPr>
                                      <m:sty m:val="p"/>
                                    </m:rPr>
                                    <a:rPr lang="en-US" sz="2800" b="0" i="0" smtClean="0">
                                      <a:latin typeface="Cambria Math" panose="02040503050406030204" pitchFamily="18" charset="0"/>
                                    </a:rPr>
                                    <m:t>Ω</m:t>
                                  </m:r>
                                </m:e>
                              </m:acc>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m:t>
                                  </m:r>
                                  <m:r>
                                    <a:rPr lang="en-US" sz="2800" b="0" i="1" smtClean="0">
                                      <a:latin typeface="Cambria Math" panose="02040503050406030204" pitchFamily="18" charset="0"/>
                                    </a:rPr>
                                    <m:t>𝐼</m:t>
                                  </m:r>
                                </m:num>
                                <m:den>
                                  <m:r>
                                    <a:rPr lang="en-US" sz="2800" b="0" i="1" smtClean="0">
                                      <a:latin typeface="Cambria Math" panose="02040503050406030204" pitchFamily="18" charset="0"/>
                                    </a:rPr>
                                    <m:t>𝜕</m:t>
                                  </m:r>
                                  <m:acc>
                                    <m:accPr>
                                      <m:chr m:val="⃗"/>
                                      <m:ctrlPr>
                                        <a:rPr lang="en-US" sz="2800" b="0" i="1" smtClean="0">
                                          <a:latin typeface="Cambria Math" panose="02040503050406030204" pitchFamily="18" charset="0"/>
                                        </a:rPr>
                                      </m:ctrlPr>
                                    </m:accPr>
                                    <m:e>
                                      <m:r>
                                        <a:rPr lang="en-US" sz="2800" b="0" i="1" smtClean="0">
                                          <a:latin typeface="Cambria Math" panose="02040503050406030204" pitchFamily="18" charset="0"/>
                                        </a:rPr>
                                        <m:t>𝑟</m:t>
                                      </m:r>
                                    </m:e>
                                  </m:acc>
                                </m:den>
                              </m:f>
                              <m:d>
                                <m:dPr>
                                  <m:ctrlPr>
                                    <a:rPr lang="en-US" sz="2800" i="1">
                                      <a:latin typeface="Cambria Math" panose="02040503050406030204" pitchFamily="18" charset="0"/>
                                      <a:cs typeface="Times"/>
                                    </a:rPr>
                                  </m:ctrlPr>
                                </m:dPr>
                                <m:e>
                                  <m:acc>
                                    <m:accPr>
                                      <m:chr m:val="⃗"/>
                                      <m:ctrlPr>
                                        <a:rPr lang="en-US" sz="2800" i="1">
                                          <a:latin typeface="Cambria Math" panose="02040503050406030204" pitchFamily="18" charset="0"/>
                                          <a:cs typeface="Times"/>
                                        </a:rPr>
                                      </m:ctrlPr>
                                    </m:accPr>
                                    <m:e>
                                      <m:r>
                                        <a:rPr lang="en-US" sz="2800" i="1">
                                          <a:latin typeface="Cambria Math" panose="02040503050406030204" pitchFamily="18" charset="0"/>
                                          <a:cs typeface="Times"/>
                                        </a:rPr>
                                        <m:t>𝑟</m:t>
                                      </m:r>
                                    </m:e>
                                  </m:acc>
                                  <m:r>
                                    <a:rPr lang="en-US" sz="2800" i="1">
                                      <a:latin typeface="Cambria Math" panose="02040503050406030204" pitchFamily="18" charset="0"/>
                                      <a:cs typeface="Times"/>
                                    </a:rPr>
                                    <m:t>, </m:t>
                                  </m:r>
                                  <m:acc>
                                    <m:accPr>
                                      <m:chr m:val="⃗"/>
                                      <m:ctrlPr>
                                        <a:rPr lang="en-US" sz="2800" i="1">
                                          <a:latin typeface="Cambria Math" panose="02040503050406030204" pitchFamily="18" charset="0"/>
                                          <a:cs typeface="Times"/>
                                        </a:rPr>
                                      </m:ctrlPr>
                                    </m:accPr>
                                    <m:e>
                                      <m:r>
                                        <m:rPr>
                                          <m:sty m:val="p"/>
                                        </m:rPr>
                                        <a:rPr lang="en-US" sz="2800">
                                          <a:latin typeface="Cambria Math" panose="02040503050406030204" pitchFamily="18" charset="0"/>
                                          <a:cs typeface="Times"/>
                                        </a:rPr>
                                        <m:t>Ω</m:t>
                                      </m:r>
                                    </m:e>
                                  </m:acc>
                                  <m:r>
                                    <a:rPr lang="en-US" sz="2800" i="1">
                                      <a:latin typeface="Cambria Math" panose="02040503050406030204" pitchFamily="18" charset="0"/>
                                      <a:cs typeface="Times"/>
                                    </a:rPr>
                                    <m:t>, </m:t>
                                  </m:r>
                                  <m:r>
                                    <a:rPr lang="en-US" sz="2800" i="1">
                                      <a:latin typeface="Cambria Math" panose="02040503050406030204" pitchFamily="18" charset="0"/>
                                      <a:cs typeface="Times"/>
                                    </a:rPr>
                                    <m:t>𝜈</m:t>
                                  </m:r>
                                  <m:r>
                                    <a:rPr lang="en-US" sz="2800" i="1">
                                      <a:latin typeface="Cambria Math" panose="02040503050406030204" pitchFamily="18" charset="0"/>
                                      <a:cs typeface="Times"/>
                                    </a:rPr>
                                    <m:t>, </m:t>
                                  </m:r>
                                  <m:r>
                                    <a:rPr lang="en-US" sz="2800" i="1">
                                      <a:latin typeface="Cambria Math" panose="02040503050406030204" pitchFamily="18" charset="0"/>
                                      <a:cs typeface="Times"/>
                                    </a:rPr>
                                    <m:t>𝑡</m:t>
                                  </m:r>
                                </m:e>
                              </m:d>
                              <m:r>
                                <a:rPr lang="en-US" sz="2800" b="0" i="1" smtClean="0">
                                  <a:latin typeface="Cambria Math" panose="02040503050406030204" pitchFamily="18" charset="0"/>
                                  <a:cs typeface="Times"/>
                                </a:rPr>
                                <m:t>+</m:t>
                              </m:r>
                              <m:sSub>
                                <m:sSubPr>
                                  <m:ctrlPr>
                                    <a:rPr lang="en-US" sz="2800" b="0" i="1" smtClean="0">
                                      <a:latin typeface="Cambria Math" panose="02040503050406030204" pitchFamily="18" charset="0"/>
                                      <a:cs typeface="Times"/>
                                    </a:rPr>
                                  </m:ctrlPr>
                                </m:sSubPr>
                                <m:e>
                                  <m:r>
                                    <a:rPr lang="en-US" sz="2800" b="0" i="1" smtClean="0">
                                      <a:latin typeface="Cambria Math" panose="02040503050406030204" pitchFamily="18" charset="0"/>
                                      <a:cs typeface="Times"/>
                                    </a:rPr>
                                    <m:t>𝜎</m:t>
                                  </m:r>
                                </m:e>
                                <m:sub>
                                  <m:r>
                                    <a:rPr lang="en-US" sz="2800" b="0" i="1" smtClean="0">
                                      <a:latin typeface="Cambria Math" panose="02040503050406030204" pitchFamily="18" charset="0"/>
                                      <a:cs typeface="Times"/>
                                    </a:rPr>
                                    <m:t>𝑎</m:t>
                                  </m:r>
                                </m:sub>
                              </m:sSub>
                              <m:d>
                                <m:dPr>
                                  <m:ctrlPr>
                                    <a:rPr lang="en-US" sz="2800" b="0" i="1" smtClean="0">
                                      <a:latin typeface="Cambria Math" panose="02040503050406030204" pitchFamily="18" charset="0"/>
                                      <a:cs typeface="Times"/>
                                    </a:rPr>
                                  </m:ctrlPr>
                                </m:dPr>
                                <m:e>
                                  <m:acc>
                                    <m:accPr>
                                      <m:chr m:val="⃗"/>
                                      <m:ctrlPr>
                                        <a:rPr lang="en-US" sz="2800" b="0" i="1" smtClean="0">
                                          <a:latin typeface="Cambria Math" panose="02040503050406030204" pitchFamily="18" charset="0"/>
                                          <a:cs typeface="Times"/>
                                        </a:rPr>
                                      </m:ctrlPr>
                                    </m:accPr>
                                    <m:e>
                                      <m:r>
                                        <a:rPr lang="en-US" sz="2800" b="0" i="1" smtClean="0">
                                          <a:latin typeface="Cambria Math" panose="02040503050406030204" pitchFamily="18" charset="0"/>
                                          <a:cs typeface="Times"/>
                                        </a:rPr>
                                        <m:t>𝑟</m:t>
                                      </m:r>
                                    </m:e>
                                  </m:acc>
                                  <m:r>
                                    <a:rPr lang="en-US" sz="2800" b="0" i="1" smtClean="0">
                                      <a:latin typeface="Cambria Math" panose="02040503050406030204" pitchFamily="18" charset="0"/>
                                      <a:cs typeface="Times"/>
                                    </a:rPr>
                                    <m:t>, </m:t>
                                  </m:r>
                                  <m:r>
                                    <a:rPr lang="en-US" sz="2800" b="0" i="1" smtClean="0">
                                      <a:latin typeface="Cambria Math" panose="02040503050406030204" pitchFamily="18" charset="0"/>
                                      <a:cs typeface="Times"/>
                                    </a:rPr>
                                    <m:t>𝜈</m:t>
                                  </m:r>
                                  <m:r>
                                    <a:rPr lang="en-US" sz="2800" b="0" i="1" smtClean="0">
                                      <a:latin typeface="Cambria Math" panose="02040503050406030204" pitchFamily="18" charset="0"/>
                                      <a:cs typeface="Times"/>
                                    </a:rPr>
                                    <m:t>,</m:t>
                                  </m:r>
                                  <m:r>
                                    <a:rPr lang="en-US" sz="2800" b="0" i="1" smtClean="0">
                                      <a:latin typeface="Cambria Math" panose="02040503050406030204" pitchFamily="18" charset="0"/>
                                      <a:cs typeface="Times"/>
                                    </a:rPr>
                                    <m:t>𝑇</m:t>
                                  </m:r>
                                </m:e>
                              </m:d>
                              <m:r>
                                <a:rPr lang="en-US" sz="2800" b="0" i="1" smtClean="0">
                                  <a:latin typeface="Cambria Math" panose="02040503050406030204" pitchFamily="18" charset="0"/>
                                  <a:cs typeface="Times"/>
                                </a:rPr>
                                <m:t>𝐼</m:t>
                              </m:r>
                              <m:d>
                                <m:dPr>
                                  <m:ctrlPr>
                                    <a:rPr lang="en-US" sz="2800" b="0" i="1" smtClean="0">
                                      <a:latin typeface="Cambria Math" panose="02040503050406030204" pitchFamily="18" charset="0"/>
                                      <a:cs typeface="Times"/>
                                    </a:rPr>
                                  </m:ctrlPr>
                                </m:dPr>
                                <m:e>
                                  <m:acc>
                                    <m:accPr>
                                      <m:chr m:val="⃗"/>
                                      <m:ctrlPr>
                                        <a:rPr lang="en-US" sz="2800" b="0" i="1" smtClean="0">
                                          <a:latin typeface="Cambria Math" panose="02040503050406030204" pitchFamily="18" charset="0"/>
                                          <a:cs typeface="Times"/>
                                        </a:rPr>
                                      </m:ctrlPr>
                                    </m:accPr>
                                    <m:e>
                                      <m:r>
                                        <a:rPr lang="en-US" sz="2800" b="0" i="1" smtClean="0">
                                          <a:latin typeface="Cambria Math" panose="02040503050406030204" pitchFamily="18" charset="0"/>
                                          <a:cs typeface="Times"/>
                                        </a:rPr>
                                        <m:t>𝑟</m:t>
                                      </m:r>
                                    </m:e>
                                  </m:acc>
                                  <m:r>
                                    <a:rPr lang="en-US" sz="2800" b="0" i="1" smtClean="0">
                                      <a:latin typeface="Cambria Math" panose="02040503050406030204" pitchFamily="18" charset="0"/>
                                      <a:cs typeface="Times"/>
                                    </a:rPr>
                                    <m:t>,</m:t>
                                  </m:r>
                                  <m:acc>
                                    <m:accPr>
                                      <m:chr m:val="⃗"/>
                                      <m:ctrlPr>
                                        <a:rPr lang="en-US" sz="2800" b="0" i="1" smtClean="0">
                                          <a:latin typeface="Cambria Math" panose="02040503050406030204" pitchFamily="18" charset="0"/>
                                          <a:cs typeface="Times"/>
                                        </a:rPr>
                                      </m:ctrlPr>
                                    </m:accPr>
                                    <m:e>
                                      <m:r>
                                        <m:rPr>
                                          <m:sty m:val="p"/>
                                        </m:rPr>
                                        <a:rPr lang="en-US" sz="2800" b="0" i="0" smtClean="0">
                                          <a:latin typeface="Cambria Math" panose="02040503050406030204" pitchFamily="18" charset="0"/>
                                          <a:cs typeface="Times"/>
                                        </a:rPr>
                                        <m:t>Ω</m:t>
                                      </m:r>
                                    </m:e>
                                  </m:acc>
                                  <m:r>
                                    <a:rPr lang="en-US" sz="2800" b="0" i="1" smtClean="0">
                                      <a:latin typeface="Cambria Math" panose="02040503050406030204" pitchFamily="18" charset="0"/>
                                      <a:cs typeface="Times"/>
                                    </a:rPr>
                                    <m:t>, </m:t>
                                  </m:r>
                                  <m:r>
                                    <a:rPr lang="en-US" sz="2800" b="0" i="1" smtClean="0">
                                      <a:latin typeface="Cambria Math" panose="02040503050406030204" pitchFamily="18" charset="0"/>
                                      <a:cs typeface="Times"/>
                                    </a:rPr>
                                    <m:t>𝜈</m:t>
                                  </m:r>
                                  <m:r>
                                    <a:rPr lang="en-US" sz="2800" b="0" i="1" smtClean="0">
                                      <a:latin typeface="Cambria Math" panose="02040503050406030204" pitchFamily="18" charset="0"/>
                                      <a:cs typeface="Times"/>
                                    </a:rPr>
                                    <m:t>,</m:t>
                                  </m:r>
                                  <m:r>
                                    <a:rPr lang="en-US" sz="2800" b="0" i="1" smtClean="0">
                                      <a:latin typeface="Cambria Math" panose="02040503050406030204" pitchFamily="18" charset="0"/>
                                      <a:cs typeface="Times"/>
                                    </a:rPr>
                                    <m:t>𝑡</m:t>
                                  </m:r>
                                </m:e>
                              </m:d>
                              <m:r>
                                <a:rPr lang="en-US" sz="2800" b="0" i="1" smtClean="0">
                                  <a:latin typeface="Cambria Math" panose="02040503050406030204" pitchFamily="18" charset="0"/>
                                  <a:cs typeface="Times"/>
                                </a:rPr>
                                <m:t>=</m:t>
                              </m:r>
                            </m:e>
                            <m:e>
                              <m:r>
                                <a:rPr lang="en-US" sz="2800" b="0" i="1" smtClean="0">
                                  <a:latin typeface="Cambria Math" panose="02040503050406030204" pitchFamily="18" charset="0"/>
                                  <a:cs typeface="Times"/>
                                </a:rPr>
                                <m:t>2</m:t>
                              </m:r>
                              <m:r>
                                <a:rPr lang="en-US" sz="2800" b="0" i="1" smtClean="0">
                                  <a:latin typeface="Cambria Math" panose="02040503050406030204" pitchFamily="18" charset="0"/>
                                  <a:cs typeface="Times"/>
                                </a:rPr>
                                <m:t>𝜋</m:t>
                              </m:r>
                              <m:sSub>
                                <m:sSubPr>
                                  <m:ctrlPr>
                                    <a:rPr lang="en-US" sz="2800" b="0" i="1" smtClean="0">
                                      <a:latin typeface="Cambria Math" panose="02040503050406030204" pitchFamily="18" charset="0"/>
                                      <a:cs typeface="Times"/>
                                    </a:rPr>
                                  </m:ctrlPr>
                                </m:sSubPr>
                                <m:e>
                                  <m:r>
                                    <a:rPr lang="en-US" sz="2800" b="0" i="1" smtClean="0">
                                      <a:latin typeface="Cambria Math" panose="02040503050406030204" pitchFamily="18" charset="0"/>
                                      <a:cs typeface="Times"/>
                                    </a:rPr>
                                    <m:t>𝜎</m:t>
                                  </m:r>
                                </m:e>
                                <m:sub>
                                  <m:r>
                                    <a:rPr lang="en-US" sz="2800" b="0" i="1" smtClean="0">
                                      <a:latin typeface="Cambria Math" panose="02040503050406030204" pitchFamily="18" charset="0"/>
                                      <a:cs typeface="Times"/>
                                    </a:rPr>
                                    <m:t>𝑎</m:t>
                                  </m:r>
                                </m:sub>
                              </m:sSub>
                              <m:d>
                                <m:dPr>
                                  <m:ctrlPr>
                                    <a:rPr lang="en-US" sz="2800" b="0" i="1" smtClean="0">
                                      <a:latin typeface="Cambria Math" panose="02040503050406030204" pitchFamily="18" charset="0"/>
                                      <a:cs typeface="Times"/>
                                    </a:rPr>
                                  </m:ctrlPr>
                                </m:dPr>
                                <m:e>
                                  <m:acc>
                                    <m:accPr>
                                      <m:chr m:val="⃗"/>
                                      <m:ctrlPr>
                                        <a:rPr lang="en-US" sz="2800" b="0" i="1" smtClean="0">
                                          <a:latin typeface="Cambria Math" panose="02040503050406030204" pitchFamily="18" charset="0"/>
                                          <a:cs typeface="Times"/>
                                        </a:rPr>
                                      </m:ctrlPr>
                                    </m:accPr>
                                    <m:e>
                                      <m:r>
                                        <a:rPr lang="en-US" sz="2800" b="0" i="1" smtClean="0">
                                          <a:latin typeface="Cambria Math" panose="02040503050406030204" pitchFamily="18" charset="0"/>
                                          <a:cs typeface="Times"/>
                                        </a:rPr>
                                        <m:t>𝑟</m:t>
                                      </m:r>
                                    </m:e>
                                  </m:acc>
                                  <m:r>
                                    <a:rPr lang="en-US" sz="2800" b="0" i="1" smtClean="0">
                                      <a:latin typeface="Cambria Math" panose="02040503050406030204" pitchFamily="18" charset="0"/>
                                      <a:cs typeface="Times"/>
                                    </a:rPr>
                                    <m:t>,</m:t>
                                  </m:r>
                                  <m:r>
                                    <a:rPr lang="en-US" sz="2800" b="0" i="1" smtClean="0">
                                      <a:latin typeface="Cambria Math" panose="02040503050406030204" pitchFamily="18" charset="0"/>
                                      <a:cs typeface="Times"/>
                                    </a:rPr>
                                    <m:t>𝜈</m:t>
                                  </m:r>
                                  <m:r>
                                    <a:rPr lang="en-US" sz="2800" b="0" i="1" smtClean="0">
                                      <a:latin typeface="Cambria Math" panose="02040503050406030204" pitchFamily="18" charset="0"/>
                                      <a:cs typeface="Times"/>
                                    </a:rPr>
                                    <m:t>,</m:t>
                                  </m:r>
                                  <m:r>
                                    <a:rPr lang="en-US" sz="2800" b="0" i="1" smtClean="0">
                                      <a:latin typeface="Cambria Math" panose="02040503050406030204" pitchFamily="18" charset="0"/>
                                      <a:cs typeface="Times"/>
                                    </a:rPr>
                                    <m:t>𝑇</m:t>
                                  </m:r>
                                </m:e>
                              </m:d>
                              <m:r>
                                <a:rPr lang="en-US" sz="2800" b="0" i="1" smtClean="0">
                                  <a:latin typeface="Cambria Math" panose="02040503050406030204" pitchFamily="18" charset="0"/>
                                  <a:cs typeface="Times"/>
                                </a:rPr>
                                <m:t>𝐵</m:t>
                              </m:r>
                              <m:d>
                                <m:dPr>
                                  <m:ctrlPr>
                                    <a:rPr lang="en-US" sz="2800" b="0" i="1" smtClean="0">
                                      <a:latin typeface="Cambria Math" panose="02040503050406030204" pitchFamily="18" charset="0"/>
                                      <a:cs typeface="Times"/>
                                    </a:rPr>
                                  </m:ctrlPr>
                                </m:dPr>
                                <m:e>
                                  <m:r>
                                    <a:rPr lang="en-US" sz="2800" b="0" i="1" smtClean="0">
                                      <a:latin typeface="Cambria Math" panose="02040503050406030204" pitchFamily="18" charset="0"/>
                                      <a:cs typeface="Times"/>
                                    </a:rPr>
                                    <m:t>𝜈</m:t>
                                  </m:r>
                                  <m:r>
                                    <a:rPr lang="en-US" sz="2800" b="0" i="1" smtClean="0">
                                      <a:latin typeface="Cambria Math" panose="02040503050406030204" pitchFamily="18" charset="0"/>
                                      <a:cs typeface="Times"/>
                                    </a:rPr>
                                    <m:t>, </m:t>
                                  </m:r>
                                  <m:r>
                                    <a:rPr lang="en-US" sz="2800" b="0" i="1" smtClean="0">
                                      <a:latin typeface="Cambria Math" panose="02040503050406030204" pitchFamily="18" charset="0"/>
                                      <a:cs typeface="Times"/>
                                    </a:rPr>
                                    <m:t>𝑇</m:t>
                                  </m:r>
                                </m:e>
                              </m:d>
                              <m:r>
                                <a:rPr lang="en-US" sz="2800" b="0" i="1" smtClean="0">
                                  <a:latin typeface="Cambria Math" panose="02040503050406030204" pitchFamily="18" charset="0"/>
                                  <a:cs typeface="Times"/>
                                </a:rPr>
                                <m:t>+</m:t>
                              </m:r>
                              <m:f>
                                <m:fPr>
                                  <m:ctrlPr>
                                    <a:rPr lang="en-US" sz="2800" b="0" i="1" smtClean="0">
                                      <a:latin typeface="Cambria Math" panose="02040503050406030204" pitchFamily="18" charset="0"/>
                                      <a:cs typeface="Times"/>
                                    </a:rPr>
                                  </m:ctrlPr>
                                </m:fPr>
                                <m:num>
                                  <m:r>
                                    <a:rPr lang="en-US" sz="2800" b="0" i="1" smtClean="0">
                                      <a:latin typeface="Cambria Math" panose="02040503050406030204" pitchFamily="18" charset="0"/>
                                      <a:cs typeface="Times"/>
                                    </a:rPr>
                                    <m:t>𝑄</m:t>
                                  </m:r>
                                </m:num>
                                <m:den>
                                  <m:r>
                                    <a:rPr lang="en-US" sz="2800" b="0" i="1" smtClean="0">
                                      <a:latin typeface="Cambria Math" panose="02040503050406030204" pitchFamily="18" charset="0"/>
                                      <a:cs typeface="Times"/>
                                    </a:rPr>
                                    <m:t>2</m:t>
                                  </m:r>
                                </m:den>
                              </m:f>
                              <m:d>
                                <m:dPr>
                                  <m:ctrlPr>
                                    <a:rPr lang="en-US" sz="2800" b="0" i="1" smtClean="0">
                                      <a:latin typeface="Cambria Math" panose="02040503050406030204" pitchFamily="18" charset="0"/>
                                      <a:cs typeface="Times"/>
                                    </a:rPr>
                                  </m:ctrlPr>
                                </m:dPr>
                                <m:e>
                                  <m:acc>
                                    <m:accPr>
                                      <m:chr m:val="⃗"/>
                                      <m:ctrlPr>
                                        <a:rPr lang="en-US" sz="2800" b="0" i="1" smtClean="0">
                                          <a:latin typeface="Cambria Math" panose="02040503050406030204" pitchFamily="18" charset="0"/>
                                          <a:cs typeface="Times"/>
                                        </a:rPr>
                                      </m:ctrlPr>
                                    </m:accPr>
                                    <m:e>
                                      <m:r>
                                        <a:rPr lang="en-US" sz="2800" b="0" i="1" smtClean="0">
                                          <a:latin typeface="Cambria Math" panose="02040503050406030204" pitchFamily="18" charset="0"/>
                                          <a:cs typeface="Times"/>
                                        </a:rPr>
                                        <m:t>𝑟</m:t>
                                      </m:r>
                                    </m:e>
                                  </m:acc>
                                  <m:r>
                                    <a:rPr lang="en-US" sz="2800" b="0" i="1" smtClean="0">
                                      <a:latin typeface="Cambria Math" panose="02040503050406030204" pitchFamily="18" charset="0"/>
                                      <a:cs typeface="Times"/>
                                    </a:rPr>
                                    <m:t>,</m:t>
                                  </m:r>
                                  <m:r>
                                    <a:rPr lang="en-US" sz="2800" b="0" i="1" smtClean="0">
                                      <a:latin typeface="Cambria Math" panose="02040503050406030204" pitchFamily="18" charset="0"/>
                                      <a:cs typeface="Times"/>
                                    </a:rPr>
                                    <m:t>𝜈</m:t>
                                  </m:r>
                                  <m:r>
                                    <a:rPr lang="en-US" sz="2800" b="0" i="1" smtClean="0">
                                      <a:latin typeface="Cambria Math" panose="02040503050406030204" pitchFamily="18" charset="0"/>
                                      <a:cs typeface="Times"/>
                                    </a:rPr>
                                    <m:t>, </m:t>
                                  </m:r>
                                  <m:r>
                                    <a:rPr lang="en-US" sz="2800" b="0" i="1" smtClean="0">
                                      <a:latin typeface="Cambria Math" panose="02040503050406030204" pitchFamily="18" charset="0"/>
                                      <a:cs typeface="Times"/>
                                    </a:rPr>
                                    <m:t>𝑡</m:t>
                                  </m:r>
                                </m:e>
                              </m:d>
                            </m:e>
                          </m:eqArr>
                          <m:r>
                            <a:rPr lang="en-US" sz="2800" b="0" i="1" dirty="0" smtClean="0">
                              <a:latin typeface="Cambria Math" panose="02040503050406030204" pitchFamily="18" charset="0"/>
                              <a:cs typeface="Times"/>
                            </a:rPr>
                            <m:t>##(1)</m:t>
                          </m:r>
                        </m:e>
                      </m:eqArr>
                    </m:oMath>
                  </m:oMathPara>
                </a14:m>
                <a:endParaRPr lang="en-US" sz="3200" dirty="0">
                  <a:latin typeface="Times"/>
                </a:endParaRPr>
              </a:p>
              <a:p>
                <a:r>
                  <a:rPr lang="en-US" sz="2800" b="0" dirty="0">
                    <a:latin typeface="Cambria Math" panose="02040503050406030204" pitchFamily="18" charset="0"/>
                  </a:rPr>
                  <a:t>and</a:t>
                </a:r>
              </a:p>
              <a:p>
                <a:pPr/>
                <a14:m>
                  <m:oMathPara xmlns:m="http://schemas.openxmlformats.org/officeDocument/2006/math">
                    <m:oMathParaPr>
                      <m:jc m:val="centerGroup"/>
                    </m:oMathParaPr>
                    <m:oMath xmlns:m="http://schemas.openxmlformats.org/officeDocument/2006/math">
                      <m:eqArr>
                        <m:eqArrPr>
                          <m:ctrlPr>
                            <a:rPr lang="en-US" sz="2800" b="0" i="1" dirty="0" smtClean="0">
                              <a:latin typeface="Cambria Math" panose="02040503050406030204" pitchFamily="18" charset="0"/>
                            </a:rPr>
                          </m:ctrlPr>
                        </m:eqArrPr>
                        <m:e>
                          <m:eqArr>
                            <m:eqArrPr>
                              <m:ctrlPr>
                                <a:rPr lang="en-US" sz="2800" i="1">
                                  <a:latin typeface="Cambria Math" panose="02040503050406030204" pitchFamily="18" charset="0"/>
                                </a:rPr>
                              </m:ctrlPr>
                            </m:eqArrPr>
                            <m:e>
                              <m:eqArr>
                                <m:eqArrPr>
                                  <m:ctrlPr>
                                    <a:rPr lang="en-US" sz="2800" i="1" smtClean="0">
                                      <a:latin typeface="Cambria Math" panose="02040503050406030204" pitchFamily="18" charset="0"/>
                                    </a:rPr>
                                  </m:ctrlPr>
                                </m:eqArrPr>
                                <m:e>
                                  <m:r>
                                    <a:rPr lang="en-US" sz="2800" i="1">
                                      <a:latin typeface="Cambria Math" panose="02040503050406030204" pitchFamily="18" charset="0"/>
                                    </a:rPr>
                                    <m:t> </m:t>
                                  </m:r>
                                </m:e>
                                <m:e>
                                  <m:sSub>
                                    <m:sSubPr>
                                      <m:ctrlPr>
                                        <a:rPr lang="en-US" sz="2800" i="1">
                                          <a:latin typeface="Cambria Math" panose="02040503050406030204" pitchFamily="18" charset="0"/>
                                        </a:rPr>
                                      </m:ctrlPr>
                                    </m:sSubPr>
                                    <m:e>
                                      <m:r>
                                        <a:rPr lang="en-US" sz="2800" i="1">
                                          <a:latin typeface="Cambria Math" panose="02040503050406030204" pitchFamily="18" charset="0"/>
                                        </a:rPr>
                                        <m:t>𝑐</m:t>
                                      </m:r>
                                    </m:e>
                                    <m:sub>
                                      <m:r>
                                        <a:rPr lang="en-US" sz="2800" i="1">
                                          <a:latin typeface="Cambria Math" panose="02040503050406030204" pitchFamily="18" charset="0"/>
                                        </a:rPr>
                                        <m:t>𝑣</m:t>
                                      </m:r>
                                    </m:sub>
                                  </m:sSub>
                                  <m:d>
                                    <m:dPr>
                                      <m:ctrlPr>
                                        <a:rPr lang="en-US" sz="2800" i="1">
                                          <a:latin typeface="Cambria Math" panose="02040503050406030204" pitchFamily="18" charset="0"/>
                                        </a:rPr>
                                      </m:ctrlPr>
                                    </m:dPr>
                                    <m:e>
                                      <m:acc>
                                        <m:accPr>
                                          <m:chr m:val="⃗"/>
                                          <m:ctrlPr>
                                            <a:rPr lang="en-US" sz="2800" i="1">
                                              <a:latin typeface="Cambria Math" panose="02040503050406030204" pitchFamily="18" charset="0"/>
                                            </a:rPr>
                                          </m:ctrlPr>
                                        </m:accPr>
                                        <m:e>
                                          <m:r>
                                            <a:rPr lang="en-US" sz="2800" i="1">
                                              <a:latin typeface="Cambria Math" panose="02040503050406030204" pitchFamily="18" charset="0"/>
                                            </a:rPr>
                                            <m:t>𝑟</m:t>
                                          </m:r>
                                        </m:e>
                                      </m:acc>
                                      <m:r>
                                        <a:rPr lang="en-US" sz="2800" i="1">
                                          <a:latin typeface="Cambria Math" panose="02040503050406030204" pitchFamily="18" charset="0"/>
                                        </a:rPr>
                                        <m:t>,</m:t>
                                      </m:r>
                                      <m:r>
                                        <a:rPr lang="en-US" sz="2800" i="1">
                                          <a:latin typeface="Cambria Math" panose="02040503050406030204" pitchFamily="18" charset="0"/>
                                        </a:rPr>
                                        <m:t>𝑇</m:t>
                                      </m:r>
                                    </m:e>
                                  </m:d>
                                  <m:f>
                                    <m:fPr>
                                      <m:ctrlPr>
                                        <a:rPr lang="en-US" sz="2800" i="1">
                                          <a:latin typeface="Cambria Math" panose="02040503050406030204" pitchFamily="18" charset="0"/>
                                        </a:rPr>
                                      </m:ctrlPr>
                                    </m:fPr>
                                    <m:num>
                                      <m:r>
                                        <a:rPr lang="en-US" sz="2800" i="1">
                                          <a:latin typeface="Cambria Math" panose="02040503050406030204" pitchFamily="18" charset="0"/>
                                        </a:rPr>
                                        <m:t>𝜕</m:t>
                                      </m:r>
                                      <m:r>
                                        <a:rPr lang="en-US" sz="2800" i="1">
                                          <a:latin typeface="Cambria Math" panose="02040503050406030204" pitchFamily="18" charset="0"/>
                                        </a:rPr>
                                        <m:t>𝑇</m:t>
                                      </m:r>
                                    </m:num>
                                    <m:den>
                                      <m:r>
                                        <a:rPr lang="en-US" sz="2800" i="1">
                                          <a:latin typeface="Cambria Math" panose="02040503050406030204" pitchFamily="18" charset="0"/>
                                        </a:rPr>
                                        <m:t>𝜕</m:t>
                                      </m:r>
                                      <m:r>
                                        <a:rPr lang="en-US" sz="2800" i="1">
                                          <a:latin typeface="Cambria Math" panose="02040503050406030204" pitchFamily="18" charset="0"/>
                                        </a:rPr>
                                        <m:t>𝑡</m:t>
                                      </m:r>
                                    </m:den>
                                  </m:f>
                                  <m:d>
                                    <m:dPr>
                                      <m:ctrlPr>
                                        <a:rPr lang="en-US" sz="2800" i="1">
                                          <a:latin typeface="Cambria Math" panose="02040503050406030204" pitchFamily="18" charset="0"/>
                                        </a:rPr>
                                      </m:ctrlPr>
                                    </m:dPr>
                                    <m:e>
                                      <m:acc>
                                        <m:accPr>
                                          <m:chr m:val="⃗"/>
                                          <m:ctrlPr>
                                            <a:rPr lang="en-US" sz="2800" i="1">
                                              <a:latin typeface="Cambria Math" panose="02040503050406030204" pitchFamily="18" charset="0"/>
                                            </a:rPr>
                                          </m:ctrlPr>
                                        </m:accPr>
                                        <m:e>
                                          <m:r>
                                            <a:rPr lang="en-US" sz="2800" i="1">
                                              <a:latin typeface="Cambria Math" panose="02040503050406030204" pitchFamily="18" charset="0"/>
                                            </a:rPr>
                                            <m:t>𝑟</m:t>
                                          </m:r>
                                        </m:e>
                                      </m:acc>
                                      <m:r>
                                        <a:rPr lang="en-US" sz="2800" i="1">
                                          <a:latin typeface="Cambria Math" panose="02040503050406030204" pitchFamily="18" charset="0"/>
                                        </a:rPr>
                                        <m:t>,</m:t>
                                      </m:r>
                                      <m:r>
                                        <a:rPr lang="en-US" sz="2800" i="1">
                                          <a:latin typeface="Cambria Math" panose="02040503050406030204" pitchFamily="18" charset="0"/>
                                        </a:rPr>
                                        <m:t>𝑡</m:t>
                                      </m:r>
                                    </m:e>
                                  </m:d>
                                  <m:r>
                                    <a:rPr lang="en-US" sz="2800" i="1">
                                      <a:latin typeface="Cambria Math" panose="02040503050406030204" pitchFamily="18" charset="0"/>
                                    </a:rPr>
                                    <m:t>=</m:t>
                                  </m:r>
                                  <m:nary>
                                    <m:naryPr>
                                      <m:ctrlPr>
                                        <a:rPr lang="en-US" sz="2800" b="0" i="1" smtClean="0">
                                          <a:latin typeface="Cambria Math" panose="02040503050406030204" pitchFamily="18" charset="0"/>
                                        </a:rPr>
                                      </m:ctrlPr>
                                    </m:naryPr>
                                    <m:sub>
                                      <m:r>
                                        <m:rPr>
                                          <m:brk m:alnAt="23"/>
                                        </m:rPr>
                                        <a:rPr lang="en-US" sz="2800" b="0" i="1" smtClean="0">
                                          <a:latin typeface="Cambria Math" panose="02040503050406030204" pitchFamily="18" charset="0"/>
                                        </a:rPr>
                                        <m:t>0</m:t>
                                      </m:r>
                                    </m:sub>
                                    <m:sup>
                                      <m:r>
                                        <a:rPr lang="en-US" sz="2800" b="0" i="1" smtClean="0">
                                          <a:latin typeface="Cambria Math" panose="02040503050406030204" pitchFamily="18" charset="0"/>
                                          <a:ea typeface="Cambria Math" panose="02040503050406030204" pitchFamily="18" charset="0"/>
                                        </a:rPr>
                                        <m:t>∞</m:t>
                                      </m:r>
                                    </m:sup>
                                    <m:e>
                                      <m:nary>
                                        <m:naryPr>
                                          <m:ctrlPr>
                                            <a:rPr lang="en-US" sz="2800" i="1">
                                              <a:latin typeface="Cambria Math" panose="02040503050406030204" pitchFamily="18" charset="0"/>
                                            </a:rPr>
                                          </m:ctrlPr>
                                        </m:naryPr>
                                        <m:sub>
                                          <m:r>
                                            <m:rPr>
                                              <m:brk m:alnAt="23"/>
                                            </m:rPr>
                                            <a:rPr lang="en-US" sz="2800" i="1">
                                              <a:latin typeface="Cambria Math" panose="02040503050406030204" pitchFamily="18" charset="0"/>
                                            </a:rPr>
                                            <m:t>−</m:t>
                                          </m:r>
                                          <m:r>
                                            <a:rPr lang="en-US" sz="2800" i="1">
                                              <a:latin typeface="Cambria Math" panose="02040503050406030204" pitchFamily="18" charset="0"/>
                                            </a:rPr>
                                            <m:t>1</m:t>
                                          </m:r>
                                        </m:sub>
                                        <m:sup>
                                          <m:r>
                                            <a:rPr lang="en-US" sz="2800" i="1">
                                              <a:latin typeface="Cambria Math" panose="02040503050406030204" pitchFamily="18" charset="0"/>
                                            </a:rPr>
                                            <m:t>1</m:t>
                                          </m:r>
                                        </m:sup>
                                        <m:e>
                                          <m:sSub>
                                            <m:sSubPr>
                                              <m:ctrlPr>
                                                <a:rPr lang="en-US" sz="2800" i="1">
                                                  <a:latin typeface="Cambria Math" panose="02040503050406030204" pitchFamily="18" charset="0"/>
                                                </a:rPr>
                                              </m:ctrlPr>
                                            </m:sSubPr>
                                            <m:e>
                                              <m:r>
                                                <a:rPr lang="en-US" sz="2800" i="1">
                                                  <a:latin typeface="Cambria Math" panose="02040503050406030204" pitchFamily="18" charset="0"/>
                                                </a:rPr>
                                                <m:t>𝜎</m:t>
                                              </m:r>
                                            </m:e>
                                            <m:sub>
                                              <m:r>
                                                <a:rPr lang="en-US" sz="2800" i="1">
                                                  <a:latin typeface="Cambria Math" panose="02040503050406030204" pitchFamily="18" charset="0"/>
                                                </a:rPr>
                                                <m:t>𝑎</m:t>
                                              </m:r>
                                            </m:sub>
                                          </m:sSub>
                                          <m:d>
                                            <m:dPr>
                                              <m:ctrlPr>
                                                <a:rPr lang="en-US" sz="2800" i="1">
                                                  <a:latin typeface="Cambria Math" panose="02040503050406030204" pitchFamily="18" charset="0"/>
                                                </a:rPr>
                                              </m:ctrlPr>
                                            </m:dPr>
                                            <m:e>
                                              <m:acc>
                                                <m:accPr>
                                                  <m:chr m:val="⃗"/>
                                                  <m:ctrlPr>
                                                    <a:rPr lang="en-US" sz="2800" i="1">
                                                      <a:latin typeface="Cambria Math" panose="02040503050406030204" pitchFamily="18" charset="0"/>
                                                    </a:rPr>
                                                  </m:ctrlPr>
                                                </m:accPr>
                                                <m:e>
                                                  <m:r>
                                                    <a:rPr lang="en-US" sz="2800" i="1">
                                                      <a:latin typeface="Cambria Math" panose="02040503050406030204" pitchFamily="18" charset="0"/>
                                                    </a:rPr>
                                                    <m:t>𝑟</m:t>
                                                  </m:r>
                                                </m:e>
                                              </m:acc>
                                              <m:r>
                                                <a:rPr lang="en-US" sz="2800" i="1">
                                                  <a:latin typeface="Cambria Math" panose="02040503050406030204" pitchFamily="18" charset="0"/>
                                                </a:rPr>
                                                <m:t>,</m:t>
                                              </m:r>
                                              <m:sSup>
                                                <m:sSupPr>
                                                  <m:ctrlPr>
                                                    <a:rPr lang="en-US" sz="2800" i="1">
                                                      <a:latin typeface="Cambria Math" panose="02040503050406030204" pitchFamily="18" charset="0"/>
                                                    </a:rPr>
                                                  </m:ctrlPr>
                                                </m:sSupPr>
                                                <m:e>
                                                  <m:r>
                                                    <a:rPr lang="en-US" sz="2800" i="1">
                                                      <a:latin typeface="Cambria Math" panose="02040503050406030204" pitchFamily="18" charset="0"/>
                                                    </a:rPr>
                                                    <m:t>𝜈</m:t>
                                                  </m:r>
                                                </m:e>
                                                <m:sup>
                                                  <m:r>
                                                    <a:rPr lang="en-US" sz="2800" i="1">
                                                      <a:latin typeface="Cambria Math" panose="02040503050406030204" pitchFamily="18" charset="0"/>
                                                    </a:rPr>
                                                    <m:t>′</m:t>
                                                  </m:r>
                                                </m:sup>
                                              </m:sSup>
                                              <m:r>
                                                <a:rPr lang="en-US" sz="2800" i="1">
                                                  <a:latin typeface="Cambria Math" panose="02040503050406030204" pitchFamily="18" charset="0"/>
                                                </a:rPr>
                                                <m:t>, </m:t>
                                              </m:r>
                                              <m:r>
                                                <a:rPr lang="en-US" sz="2800" i="1">
                                                  <a:latin typeface="Cambria Math" panose="02040503050406030204" pitchFamily="18" charset="0"/>
                                                </a:rPr>
                                                <m:t>𝑇</m:t>
                                              </m:r>
                                            </m:e>
                                          </m:d>
                                          <m:d>
                                            <m:dPr>
                                              <m:begChr m:val="["/>
                                              <m:endChr m:val="]"/>
                                              <m:ctrlPr>
                                                <a:rPr lang="en-US" sz="2800" i="1">
                                                  <a:latin typeface="Cambria Math" panose="02040503050406030204" pitchFamily="18" charset="0"/>
                                                </a:rPr>
                                              </m:ctrlPr>
                                            </m:dPr>
                                            <m:e>
                                              <m:r>
                                                <a:rPr lang="en-US" sz="2800" i="1">
                                                  <a:latin typeface="Cambria Math" panose="02040503050406030204" pitchFamily="18" charset="0"/>
                                                </a:rPr>
                                                <m:t>𝐼</m:t>
                                              </m:r>
                                              <m:d>
                                                <m:dPr>
                                                  <m:ctrlPr>
                                                    <a:rPr lang="en-US" sz="2800" i="1">
                                                      <a:latin typeface="Cambria Math" panose="02040503050406030204" pitchFamily="18" charset="0"/>
                                                    </a:rPr>
                                                  </m:ctrlPr>
                                                </m:dPr>
                                                <m:e>
                                                  <m:acc>
                                                    <m:accPr>
                                                      <m:chr m:val="⃗"/>
                                                      <m:ctrlPr>
                                                        <a:rPr lang="en-US" sz="2800" i="1">
                                                          <a:latin typeface="Cambria Math" panose="02040503050406030204" pitchFamily="18" charset="0"/>
                                                        </a:rPr>
                                                      </m:ctrlPr>
                                                    </m:accPr>
                                                    <m:e>
                                                      <m:r>
                                                        <a:rPr lang="en-US" sz="2800" i="1">
                                                          <a:latin typeface="Cambria Math" panose="02040503050406030204" pitchFamily="18" charset="0"/>
                                                        </a:rPr>
                                                        <m:t>𝑟</m:t>
                                                      </m:r>
                                                    </m:e>
                                                  </m:acc>
                                                  <m:r>
                                                    <a:rPr lang="en-US" sz="2800" i="1">
                                                      <a:latin typeface="Cambria Math" panose="02040503050406030204" pitchFamily="18" charset="0"/>
                                                    </a:rPr>
                                                    <m:t>,</m:t>
                                                  </m:r>
                                                  <m:sSup>
                                                    <m:sSupPr>
                                                      <m:ctrlPr>
                                                        <a:rPr lang="en-US" sz="2800" i="1">
                                                          <a:latin typeface="Cambria Math" panose="02040503050406030204" pitchFamily="18" charset="0"/>
                                                        </a:rPr>
                                                      </m:ctrlPr>
                                                    </m:sSupPr>
                                                    <m:e>
                                                      <m:acc>
                                                        <m:accPr>
                                                          <m:chr m:val="⃗"/>
                                                          <m:ctrlPr>
                                                            <a:rPr lang="en-US" sz="2800" i="1">
                                                              <a:latin typeface="Cambria Math" panose="02040503050406030204" pitchFamily="18" charset="0"/>
                                                            </a:rPr>
                                                          </m:ctrlPr>
                                                        </m:accPr>
                                                        <m:e>
                                                          <m:r>
                                                            <m:rPr>
                                                              <m:sty m:val="p"/>
                                                            </m:rPr>
                                                            <a:rPr lang="en-US" sz="2800">
                                                              <a:latin typeface="Cambria Math" panose="02040503050406030204" pitchFamily="18" charset="0"/>
                                                            </a:rPr>
                                                            <m:t>Ω</m:t>
                                                          </m:r>
                                                        </m:e>
                                                      </m:acc>
                                                    </m:e>
                                                    <m:sup>
                                                      <m:r>
                                                        <a:rPr lang="en-US" sz="2800" i="1">
                                                          <a:latin typeface="Cambria Math" panose="02040503050406030204" pitchFamily="18" charset="0"/>
                                                        </a:rPr>
                                                        <m:t>′</m:t>
                                                      </m:r>
                                                    </m:sup>
                                                  </m:sSup>
                                                  <m:r>
                                                    <a:rPr lang="en-US" sz="2800" i="1">
                                                      <a:latin typeface="Cambria Math" panose="02040503050406030204" pitchFamily="18" charset="0"/>
                                                    </a:rPr>
                                                    <m:t>,</m:t>
                                                  </m:r>
                                                  <m:sSup>
                                                    <m:sSupPr>
                                                      <m:ctrlPr>
                                                        <a:rPr lang="en-US" sz="2800" i="1">
                                                          <a:latin typeface="Cambria Math" panose="02040503050406030204" pitchFamily="18" charset="0"/>
                                                        </a:rPr>
                                                      </m:ctrlPr>
                                                    </m:sSupPr>
                                                    <m:e>
                                                      <m:r>
                                                        <a:rPr lang="en-US" sz="2800" i="1">
                                                          <a:latin typeface="Cambria Math" panose="02040503050406030204" pitchFamily="18" charset="0"/>
                                                        </a:rPr>
                                                        <m:t>𝜈</m:t>
                                                      </m:r>
                                                    </m:e>
                                                    <m:sup>
                                                      <m:r>
                                                        <a:rPr lang="en-US" sz="2800" i="1">
                                                          <a:latin typeface="Cambria Math" panose="02040503050406030204" pitchFamily="18" charset="0"/>
                                                        </a:rPr>
                                                        <m:t>′</m:t>
                                                      </m:r>
                                                    </m:sup>
                                                  </m:sSup>
                                                  <m:r>
                                                    <a:rPr lang="en-US" sz="2800" i="1">
                                                      <a:latin typeface="Cambria Math" panose="02040503050406030204" pitchFamily="18" charset="0"/>
                                                    </a:rPr>
                                                    <m:t>,</m:t>
                                                  </m:r>
                                                  <m:r>
                                                    <a:rPr lang="en-US" sz="2800" i="1">
                                                      <a:latin typeface="Cambria Math" panose="02040503050406030204" pitchFamily="18" charset="0"/>
                                                    </a:rPr>
                                                    <m:t>𝑡</m:t>
                                                  </m:r>
                                                </m:e>
                                              </m:d>
                                              <m:r>
                                                <a:rPr lang="en-US" sz="2800" i="1">
                                                  <a:latin typeface="Cambria Math" panose="02040503050406030204" pitchFamily="18" charset="0"/>
                                                </a:rPr>
                                                <m:t>−2</m:t>
                                              </m:r>
                                              <m:r>
                                                <a:rPr lang="en-US" sz="2800" i="1">
                                                  <a:latin typeface="Cambria Math" panose="02040503050406030204" pitchFamily="18" charset="0"/>
                                                </a:rPr>
                                                <m:t>𝜋</m:t>
                                              </m:r>
                                              <m:r>
                                                <a:rPr lang="en-US" sz="2800" i="1">
                                                  <a:latin typeface="Cambria Math" panose="02040503050406030204" pitchFamily="18" charset="0"/>
                                                </a:rPr>
                                                <m:t>𝐵</m:t>
                                              </m:r>
                                              <m:d>
                                                <m:dPr>
                                                  <m:ctrlPr>
                                                    <a:rPr lang="en-US" sz="2800" i="1">
                                                      <a:latin typeface="Cambria Math" panose="02040503050406030204" pitchFamily="18" charset="0"/>
                                                    </a:rPr>
                                                  </m:ctrlPr>
                                                </m:dPr>
                                                <m:e>
                                                  <m:sSup>
                                                    <m:sSupPr>
                                                      <m:ctrlPr>
                                                        <a:rPr lang="en-US" sz="2800" i="1">
                                                          <a:latin typeface="Cambria Math" panose="02040503050406030204" pitchFamily="18" charset="0"/>
                                                        </a:rPr>
                                                      </m:ctrlPr>
                                                    </m:sSupPr>
                                                    <m:e>
                                                      <m:r>
                                                        <a:rPr lang="en-US" sz="2800" i="1">
                                                          <a:latin typeface="Cambria Math" panose="02040503050406030204" pitchFamily="18" charset="0"/>
                                                        </a:rPr>
                                                        <m:t>𝜈</m:t>
                                                      </m:r>
                                                    </m:e>
                                                    <m:sup>
                                                      <m:r>
                                                        <a:rPr lang="en-US" sz="2800" i="1">
                                                          <a:latin typeface="Cambria Math" panose="02040503050406030204" pitchFamily="18" charset="0"/>
                                                        </a:rPr>
                                                        <m:t>′</m:t>
                                                      </m:r>
                                                    </m:sup>
                                                  </m:sSup>
                                                  <m:r>
                                                    <a:rPr lang="en-US" sz="2800" i="1">
                                                      <a:latin typeface="Cambria Math" panose="02040503050406030204" pitchFamily="18" charset="0"/>
                                                    </a:rPr>
                                                    <m:t>,</m:t>
                                                  </m:r>
                                                  <m:r>
                                                    <a:rPr lang="en-US" sz="2800" i="1">
                                                      <a:latin typeface="Cambria Math" panose="02040503050406030204" pitchFamily="18" charset="0"/>
                                                    </a:rPr>
                                                    <m:t>𝑇</m:t>
                                                  </m:r>
                                                </m:e>
                                              </m:d>
                                            </m:e>
                                          </m:d>
                                          <m:r>
                                            <a:rPr lang="en-US" sz="2800" i="1">
                                              <a:latin typeface="Cambria Math" panose="02040503050406030204" pitchFamily="18" charset="0"/>
                                            </a:rPr>
                                            <m:t>𝑑</m:t>
                                          </m:r>
                                          <m:sSup>
                                            <m:sSupPr>
                                              <m:ctrlPr>
                                                <a:rPr lang="en-US" sz="2800" i="1" dirty="0">
                                                  <a:latin typeface="Cambria Math" panose="02040503050406030204" pitchFamily="18" charset="0"/>
                                                </a:rPr>
                                              </m:ctrlPr>
                                            </m:sSupPr>
                                            <m:e>
                                              <m:acc>
                                                <m:accPr>
                                                  <m:chr m:val="⃗"/>
                                                  <m:ctrlPr>
                                                    <a:rPr lang="en-US" sz="2800" i="1">
                                                      <a:latin typeface="Cambria Math" panose="02040503050406030204" pitchFamily="18" charset="0"/>
                                                    </a:rPr>
                                                  </m:ctrlPr>
                                                </m:accPr>
                                                <m:e>
                                                  <m:r>
                                                    <m:rPr>
                                                      <m:sty m:val="p"/>
                                                    </m:rPr>
                                                    <a:rPr lang="en-US" sz="2800">
                                                      <a:latin typeface="Cambria Math" panose="02040503050406030204" pitchFamily="18" charset="0"/>
                                                    </a:rPr>
                                                    <m:t>Ω</m:t>
                                                  </m:r>
                                                </m:e>
                                              </m:acc>
                                            </m:e>
                                            <m:sup>
                                              <m:r>
                                                <a:rPr lang="en-US" sz="2800" i="1" dirty="0">
                                                  <a:latin typeface="Cambria Math" panose="02040503050406030204" pitchFamily="18" charset="0"/>
                                                </a:rPr>
                                                <m:t>′</m:t>
                                              </m:r>
                                            </m:sup>
                                          </m:sSup>
                                          <m:r>
                                            <a:rPr lang="en-US" sz="2800" i="1" dirty="0">
                                              <a:latin typeface="Cambria Math" panose="02040503050406030204" pitchFamily="18" charset="0"/>
                                            </a:rPr>
                                            <m:t>𝑑</m:t>
                                          </m:r>
                                          <m:sSup>
                                            <m:sSupPr>
                                              <m:ctrlPr>
                                                <a:rPr lang="en-US" sz="2800" i="1" dirty="0">
                                                  <a:latin typeface="Cambria Math" panose="02040503050406030204" pitchFamily="18" charset="0"/>
                                                </a:rPr>
                                              </m:ctrlPr>
                                            </m:sSupPr>
                                            <m:e>
                                              <m:r>
                                                <a:rPr lang="en-US" sz="2800" i="1" dirty="0">
                                                  <a:latin typeface="Cambria Math" panose="02040503050406030204" pitchFamily="18" charset="0"/>
                                                </a:rPr>
                                                <m:t>𝜈</m:t>
                                              </m:r>
                                            </m:e>
                                            <m:sup>
                                              <m:r>
                                                <a:rPr lang="en-US" sz="2800" i="1" dirty="0">
                                                  <a:latin typeface="Cambria Math" panose="02040503050406030204" pitchFamily="18" charset="0"/>
                                                </a:rPr>
                                                <m:t>′</m:t>
                                              </m:r>
                                            </m:sup>
                                          </m:sSup>
                                        </m:e>
                                      </m:nary>
                                    </m:e>
                                  </m:nary>
                                  <m:r>
                                    <a:rPr lang="en-US" sz="2800" i="1">
                                      <a:latin typeface="Cambria Math" panose="02040503050406030204" pitchFamily="18" charset="0"/>
                                    </a:rPr>
                                    <m:t> #</m:t>
                                  </m:r>
                                </m:e>
                              </m:eqArr>
                            </m:e>
                          </m:eqArr>
                          <m:r>
                            <a:rPr lang="en-US" sz="2800" i="1" dirty="0" smtClean="0">
                              <a:latin typeface="Cambria Math" panose="02040503050406030204" pitchFamily="18" charset="0"/>
                            </a:rPr>
                            <m:t>#</m:t>
                          </m:r>
                          <m:r>
                            <a:rPr lang="en-US" sz="2800" b="0" i="1" dirty="0" smtClean="0">
                              <a:latin typeface="Cambria Math" panose="02040503050406030204" pitchFamily="18" charset="0"/>
                            </a:rPr>
                            <m:t>#(2)</m:t>
                          </m:r>
                        </m:e>
                      </m:eqArr>
                    </m:oMath>
                  </m:oMathPara>
                </a14:m>
                <a:endParaRPr lang="en-US" sz="2800" b="0" dirty="0">
                  <a:latin typeface="Times"/>
                </a:endParaRPr>
              </a:p>
              <a:p>
                <a:endParaRPr lang="en-US" sz="1000" dirty="0">
                  <a:latin typeface="Times"/>
                </a:endParaRPr>
              </a:p>
              <a:p>
                <a:pPr algn="just"/>
                <a:r>
                  <a:rPr lang="en-US" sz="3200" dirty="0">
                    <a:latin typeface="Times"/>
                  </a:rPr>
                  <a:t>where </a:t>
                </a:r>
                <a:r>
                  <a:rPr lang="en-US" sz="3200" i="1" dirty="0">
                    <a:latin typeface="Times"/>
                  </a:rPr>
                  <a:t>I </a:t>
                </a:r>
                <a:r>
                  <a:rPr lang="en-US" sz="3200" dirty="0">
                    <a:latin typeface="Times"/>
                  </a:rPr>
                  <a:t>is specific intensity, </a:t>
                </a:r>
                <a:r>
                  <a:rPr lang="en-US" sz="3200" i="1" dirty="0">
                    <a:latin typeface="Times"/>
                  </a:rPr>
                  <a:t>c</a:t>
                </a:r>
                <a:r>
                  <a:rPr lang="en-US" sz="3200" dirty="0">
                    <a:latin typeface="Times"/>
                  </a:rPr>
                  <a:t> is the speed of light, </a:t>
                </a:r>
                <a:r>
                  <a:rPr lang="en-US" sz="3200" i="1" dirty="0">
                    <a:latin typeface="Times"/>
                  </a:rPr>
                  <a:t>B</a:t>
                </a:r>
                <a:r>
                  <a:rPr lang="en-US" sz="3200" dirty="0">
                    <a:latin typeface="Times"/>
                  </a:rPr>
                  <a:t> is Planck’s radiation function, </a:t>
                </a:r>
                <a:r>
                  <a:rPr lang="en-US" sz="3200" i="1" dirty="0">
                    <a:latin typeface="Times"/>
                  </a:rPr>
                  <a:t>Q</a:t>
                </a:r>
                <a:r>
                  <a:rPr lang="en-US" sz="3200" dirty="0">
                    <a:latin typeface="Times"/>
                  </a:rPr>
                  <a:t> is the inhomogeneous source, T (keV), </a:t>
                </a:r>
                <a:r>
                  <a:rPr lang="en-US" sz="3200" i="1" dirty="0">
                    <a:latin typeface="Times"/>
                  </a:rPr>
                  <a:t>c</a:t>
                </a:r>
                <a:r>
                  <a:rPr lang="en-US" sz="3200" i="1" baseline="-25000" dirty="0">
                    <a:latin typeface="Times"/>
                  </a:rPr>
                  <a:t>v</a:t>
                </a:r>
                <a:r>
                  <a:rPr lang="en-US" sz="3200" i="1" dirty="0">
                    <a:latin typeface="Times"/>
                  </a:rPr>
                  <a:t> </a:t>
                </a:r>
                <a:r>
                  <a:rPr lang="en-US" sz="3200" dirty="0">
                    <a:latin typeface="Times"/>
                  </a:rPr>
                  <a:t>and σ</a:t>
                </a:r>
                <a:r>
                  <a:rPr lang="en-US" sz="3200" baseline="-25000" dirty="0">
                    <a:latin typeface="Times"/>
                  </a:rPr>
                  <a:t>a</a:t>
                </a:r>
                <a:r>
                  <a:rPr lang="en-US" sz="3200" dirty="0">
                    <a:latin typeface="Times"/>
                  </a:rPr>
                  <a:t> are the material temperature, specific heat and absorption opacity respectively. </a:t>
                </a:r>
              </a:p>
              <a:p>
                <a:pPr algn="just"/>
                <a:endParaRPr lang="en-US" sz="1000" dirty="0">
                  <a:latin typeface="Times"/>
                </a:endParaRPr>
              </a:p>
              <a:p>
                <a:pPr algn="just"/>
                <a:r>
                  <a:rPr lang="en-US" sz="3200" dirty="0">
                    <a:latin typeface="Times"/>
                  </a:rPr>
                  <a:t>    Implicit Monte Carlo (IMC) methods are used to model and solve time-dependent, nonlinear, radiative transfer problems with complex geometries. This method is stochastic and uses random sampling to determine how a photon moves and behaves in a material. The IMC method, however, applies two approximations: linearization of the TRT equations, and a semi-implicit discretization in time. </a:t>
                </a:r>
              </a:p>
              <a:p>
                <a:pPr algn="just"/>
                <a:endParaRPr lang="en-US" sz="1000" b="1" dirty="0">
                  <a:latin typeface="Times"/>
                </a:endParaRPr>
              </a:p>
              <a:p>
                <a:pPr algn="ctr"/>
                <a:r>
                  <a:rPr lang="en-US" sz="3200" b="1" dirty="0">
                    <a:latin typeface="Times"/>
                  </a:rPr>
                  <a:t>Variance Reduction Methods (VRMs) and Response Functions</a:t>
                </a:r>
              </a:p>
              <a:p>
                <a:endParaRPr lang="en-US" sz="1000" dirty="0">
                  <a:latin typeface="Times"/>
                </a:endParaRPr>
              </a:p>
              <a:p>
                <a:pPr algn="just"/>
                <a:r>
                  <a:rPr lang="en-US" sz="3200" dirty="0">
                    <a:latin typeface="Times"/>
                  </a:rPr>
                  <a:t>    The stochastic nature of IMC leads to inherent statistical uncertainty in the solution, accompanied by long run times and large computational requirements for sufficient convergence. To address and counteract these issues, various variance reduction methods are implemented to improve simulation efficiency while producing equivalent (unbiased) results.</a:t>
                </a:r>
              </a:p>
              <a:p>
                <a:pPr algn="just"/>
                <a:endParaRPr lang="en-US" sz="1000" i="1" dirty="0">
                  <a:latin typeface="Times"/>
                </a:endParaRPr>
              </a:p>
              <a:p>
                <a:pPr algn="just"/>
                <a:r>
                  <a:rPr lang="en-US" sz="3200" i="1" dirty="0">
                    <a:latin typeface="Times"/>
                  </a:rPr>
                  <a:t>    </a:t>
                </a:r>
                <a:r>
                  <a:rPr lang="en-US" sz="3200" dirty="0">
                    <a:latin typeface="Times"/>
                  </a:rPr>
                  <a:t>A response function VRM is designed to reduce the variance of the approximation by increasing the number of particles that contribute to solution tallies. Standard IMC and implicit capture reduces variance by replacing absorption with the analytic absorption solution. However, this still requires the particle passes through the tally surface to contribute to the solution.</a:t>
                </a:r>
              </a:p>
              <a:p>
                <a:pPr algn="just"/>
                <a:endParaRPr lang="en-US" sz="1000" dirty="0">
                  <a:latin typeface="Times"/>
                </a:endParaRPr>
              </a:p>
              <a:p>
                <a:pPr algn="just"/>
                <a:r>
                  <a:rPr lang="en-US" sz="3200" dirty="0">
                    <a:latin typeface="Times"/>
                  </a:rPr>
                  <a:t>    Instead, the response function VRM uses a backwards approximation to determine the average opacity a particle travelling to the tally surface will encounter, and then uses a forward approximation which adds a contribution at every scattering event. This ensures that every particle will contribute to the tally at least once.</a:t>
                </a:r>
                <a:endParaRPr lang="en-US" sz="3200" i="1" dirty="0">
                  <a:latin typeface="Times"/>
                </a:endParaRPr>
              </a:p>
            </p:txBody>
          </p:sp>
        </mc:Choice>
        <mc:Fallback xmlns="">
          <p:sp>
            <p:nvSpPr>
              <p:cNvPr id="20" name="Rectangle 19">
                <a:extLst>
                  <a:ext uri="{FF2B5EF4-FFF2-40B4-BE49-F238E27FC236}">
                    <a16:creationId xmlns:a16="http://schemas.microsoft.com/office/drawing/2014/main" id="{521510BF-CC26-B347-A855-373124962AB6}"/>
                  </a:ext>
                </a:extLst>
              </p:cNvPr>
              <p:cNvSpPr>
                <a:spLocks noRot="1" noChangeAspect="1" noMove="1" noResize="1" noEditPoints="1" noAdjustHandles="1" noChangeArrowheads="1" noChangeShapeType="1" noTextEdit="1"/>
              </p:cNvSpPr>
              <p:nvPr/>
            </p:nvSpPr>
            <p:spPr>
              <a:xfrm>
                <a:off x="1115324" y="5234289"/>
                <a:ext cx="12798202" cy="18805404"/>
              </a:xfrm>
              <a:prstGeom prst="rect">
                <a:avLst/>
              </a:prstGeom>
              <a:blipFill>
                <a:blip r:embed="rId4"/>
                <a:stretch>
                  <a:fillRect l="-1189" t="-337" r="-1090" b="-135"/>
                </a:stretch>
              </a:blipFill>
            </p:spPr>
            <p:txBody>
              <a:bodyPr/>
              <a:lstStyle/>
              <a:p>
                <a:r>
                  <a:rPr lang="en-US">
                    <a:noFill/>
                  </a:rPr>
                  <a:t> </a:t>
                </a:r>
              </a:p>
            </p:txBody>
          </p:sp>
        </mc:Fallback>
      </mc:AlternateContent>
      <p:sp>
        <p:nvSpPr>
          <p:cNvPr id="14" name="Rectangle 13">
            <a:extLst>
              <a:ext uri="{FF2B5EF4-FFF2-40B4-BE49-F238E27FC236}">
                <a16:creationId xmlns:a16="http://schemas.microsoft.com/office/drawing/2014/main" id="{ECD3A23E-26B7-2342-BD54-39E685C53D44}"/>
              </a:ext>
            </a:extLst>
          </p:cNvPr>
          <p:cNvSpPr/>
          <p:nvPr/>
        </p:nvSpPr>
        <p:spPr>
          <a:xfrm>
            <a:off x="1185510" y="24117351"/>
            <a:ext cx="12798202" cy="666573"/>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US" sz="4400" b="1" kern="1200" dirty="0">
                <a:solidFill>
                  <a:srgbClr val="FFFFFF"/>
                </a:solidFill>
                <a:latin typeface="Arial"/>
                <a:cs typeface="Arial"/>
              </a:rPr>
              <a:t>Research Objective</a:t>
            </a:r>
          </a:p>
        </p:txBody>
      </p:sp>
      <p:sp>
        <p:nvSpPr>
          <p:cNvPr id="15" name="Rectangle 14">
            <a:extLst>
              <a:ext uri="{FF2B5EF4-FFF2-40B4-BE49-F238E27FC236}">
                <a16:creationId xmlns:a16="http://schemas.microsoft.com/office/drawing/2014/main" id="{B6A513D0-4C50-0943-BA3B-2BB156B6A6CA}"/>
              </a:ext>
            </a:extLst>
          </p:cNvPr>
          <p:cNvSpPr/>
          <p:nvPr/>
        </p:nvSpPr>
        <p:spPr>
          <a:xfrm>
            <a:off x="1191101" y="25061484"/>
            <a:ext cx="12798202" cy="5170646"/>
          </a:xfrm>
          <a:prstGeom prst="rect">
            <a:avLst/>
          </a:prstGeom>
        </p:spPr>
        <p:txBody>
          <a:bodyPr wrap="square">
            <a:spAutoFit/>
          </a:bodyPr>
          <a:lstStyle/>
          <a:p>
            <a:pPr algn="just"/>
            <a:r>
              <a:rPr lang="en-US" sz="3200" dirty="0">
                <a:latin typeface="Times"/>
                <a:cs typeface="Times"/>
              </a:rPr>
              <a:t>    The objective of this research is to investigate the advantages and drawbacks of a response function VRM for IMC simulations. Specifically, this method is analyzed for use in modeling astrophysical events such as multidimensional supernova transients. The goal is to provide high-quality simulation data to astrophysicists, who compare these results to physical observations. </a:t>
            </a:r>
          </a:p>
          <a:p>
            <a:pPr algn="just"/>
            <a:endParaRPr lang="en-US" sz="1000" dirty="0">
              <a:latin typeface="Times"/>
              <a:cs typeface="Times"/>
            </a:endParaRPr>
          </a:p>
          <a:p>
            <a:pPr algn="just"/>
            <a:r>
              <a:rPr lang="en-US" sz="3200" dirty="0">
                <a:latin typeface="Times"/>
                <a:cs typeface="Times"/>
              </a:rPr>
              <a:t>    Additionally, the project investigates the figure of merit of the response function VRM as well as the cases in which the method breaks down. This is accomplished by analyzing the method results over a range of problems and comparing the variance of the standard vs response function based methods. </a:t>
            </a:r>
          </a:p>
        </p:txBody>
      </p:sp>
      <p:sp>
        <p:nvSpPr>
          <p:cNvPr id="17" name="Rectangle 16">
            <a:extLst>
              <a:ext uri="{FF2B5EF4-FFF2-40B4-BE49-F238E27FC236}">
                <a16:creationId xmlns:a16="http://schemas.microsoft.com/office/drawing/2014/main" id="{23E523C3-5B88-BC48-9605-2ABB1B7A360B}"/>
              </a:ext>
            </a:extLst>
          </p:cNvPr>
          <p:cNvSpPr/>
          <p:nvPr/>
        </p:nvSpPr>
        <p:spPr>
          <a:xfrm>
            <a:off x="14283216" y="14858662"/>
            <a:ext cx="12798202" cy="666573"/>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US" sz="4400" b="1" kern="1200" dirty="0">
                <a:solidFill>
                  <a:srgbClr val="FFFFFF"/>
                </a:solidFill>
                <a:latin typeface="Arial"/>
                <a:cs typeface="Arial"/>
              </a:rPr>
              <a:t>Results</a:t>
            </a:r>
          </a:p>
        </p:txBody>
      </p:sp>
      <p:sp>
        <p:nvSpPr>
          <p:cNvPr id="18" name="Rectangle 17">
            <a:extLst>
              <a:ext uri="{FF2B5EF4-FFF2-40B4-BE49-F238E27FC236}">
                <a16:creationId xmlns:a16="http://schemas.microsoft.com/office/drawing/2014/main" id="{5AB7C58A-81D4-454A-B609-FA15AED0E3EA}"/>
              </a:ext>
            </a:extLst>
          </p:cNvPr>
          <p:cNvSpPr/>
          <p:nvPr/>
        </p:nvSpPr>
        <p:spPr>
          <a:xfrm>
            <a:off x="14272989" y="5022839"/>
            <a:ext cx="12798202" cy="1077218"/>
          </a:xfrm>
          <a:prstGeom prst="rect">
            <a:avLst/>
          </a:prstGeom>
        </p:spPr>
        <p:txBody>
          <a:bodyPr wrap="square">
            <a:spAutoFit/>
          </a:bodyPr>
          <a:lstStyle/>
          <a:p>
            <a:pPr algn="just"/>
            <a:r>
              <a:rPr lang="en-US" sz="3200" dirty="0">
                <a:latin typeface="Times"/>
                <a:cs typeface="Times"/>
              </a:rPr>
              <a:t> The response function VRM was designed and implemented around a simplified point source problem of a single heated cell as shown in Fig. 1:</a:t>
            </a:r>
          </a:p>
        </p:txBody>
      </p:sp>
      <p:pic>
        <p:nvPicPr>
          <p:cNvPr id="3" name="Picture 2">
            <a:extLst>
              <a:ext uri="{FF2B5EF4-FFF2-40B4-BE49-F238E27FC236}">
                <a16:creationId xmlns:a16="http://schemas.microsoft.com/office/drawing/2014/main" id="{C1B46CD6-BCEB-5E46-8E1B-930F7D63C49D}"/>
              </a:ext>
            </a:extLst>
          </p:cNvPr>
          <p:cNvPicPr>
            <a:picLocks noChangeAspect="1"/>
          </p:cNvPicPr>
          <p:nvPr/>
        </p:nvPicPr>
        <p:blipFill>
          <a:blip r:embed="rId5"/>
          <a:stretch>
            <a:fillRect/>
          </a:stretch>
        </p:blipFill>
        <p:spPr>
          <a:xfrm>
            <a:off x="14298175" y="15718654"/>
            <a:ext cx="7081368" cy="4526588"/>
          </a:xfrm>
          <a:prstGeom prst="rect">
            <a:avLst/>
          </a:prstGeom>
        </p:spPr>
      </p:pic>
      <p:sp>
        <p:nvSpPr>
          <p:cNvPr id="4" name="TextBox 3">
            <a:extLst>
              <a:ext uri="{FF2B5EF4-FFF2-40B4-BE49-F238E27FC236}">
                <a16:creationId xmlns:a16="http://schemas.microsoft.com/office/drawing/2014/main" id="{EFAA4296-C006-3D4C-AC52-0119C83E674D}"/>
              </a:ext>
            </a:extLst>
          </p:cNvPr>
          <p:cNvSpPr txBox="1"/>
          <p:nvPr/>
        </p:nvSpPr>
        <p:spPr>
          <a:xfrm>
            <a:off x="21515201" y="15767034"/>
            <a:ext cx="5686393" cy="4308872"/>
          </a:xfrm>
          <a:prstGeom prst="rect">
            <a:avLst/>
          </a:prstGeom>
          <a:noFill/>
        </p:spPr>
        <p:txBody>
          <a:bodyPr wrap="square" rtlCol="0">
            <a:spAutoFit/>
          </a:bodyPr>
          <a:lstStyle/>
          <a:p>
            <a:r>
              <a:rPr lang="en-US" sz="2400" i="1" dirty="0">
                <a:latin typeface="Times" pitchFamily="2" charset="0"/>
              </a:rPr>
              <a:t>Figure 2: </a:t>
            </a:r>
          </a:p>
          <a:p>
            <a:endParaRPr lang="en-US" sz="1000" i="1" dirty="0">
              <a:latin typeface="Times" pitchFamily="2" charset="0"/>
            </a:endParaRPr>
          </a:p>
          <a:p>
            <a:pPr algn="just"/>
            <a:r>
              <a:rPr lang="en-US" sz="2400" dirty="0">
                <a:latin typeface="Times" pitchFamily="2" charset="0"/>
              </a:rPr>
              <a:t>A graph showing the figure of merits (FoM) of the regular tally method as well as the response function. A higher FoM corresponds to a method that provides less variance in a more efficient span of time. This figure shows that after approx. 50k particles, our method results in a greatly improved FoM compared to a regular tally. This provides a strong basis for the usefulness of our method.</a:t>
            </a:r>
          </a:p>
        </p:txBody>
      </p:sp>
      <p:sp>
        <p:nvSpPr>
          <p:cNvPr id="23" name="TextBox 22">
            <a:extLst>
              <a:ext uri="{FF2B5EF4-FFF2-40B4-BE49-F238E27FC236}">
                <a16:creationId xmlns:a16="http://schemas.microsoft.com/office/drawing/2014/main" id="{D8ED94E9-5886-F447-B978-3F3074CADEF2}"/>
              </a:ext>
            </a:extLst>
          </p:cNvPr>
          <p:cNvSpPr txBox="1"/>
          <p:nvPr/>
        </p:nvSpPr>
        <p:spPr>
          <a:xfrm>
            <a:off x="21515202" y="20421453"/>
            <a:ext cx="5555990" cy="4308872"/>
          </a:xfrm>
          <a:prstGeom prst="rect">
            <a:avLst/>
          </a:prstGeom>
          <a:noFill/>
        </p:spPr>
        <p:txBody>
          <a:bodyPr wrap="square" rtlCol="0">
            <a:spAutoFit/>
          </a:bodyPr>
          <a:lstStyle/>
          <a:p>
            <a:r>
              <a:rPr lang="en-US" sz="2400" i="1" dirty="0">
                <a:latin typeface="Times" pitchFamily="2" charset="0"/>
              </a:rPr>
              <a:t>Figure 3: </a:t>
            </a:r>
          </a:p>
          <a:p>
            <a:endParaRPr lang="en-US" sz="1000" i="1" dirty="0">
              <a:latin typeface="Times" pitchFamily="2" charset="0"/>
            </a:endParaRPr>
          </a:p>
          <a:p>
            <a:pPr algn="just"/>
            <a:r>
              <a:rPr lang="en-US" sz="2400" dirty="0">
                <a:latin typeface="Times" pitchFamily="2" charset="0"/>
              </a:rPr>
              <a:t>A graph showing the average values of the flux for a point source problem as well as the variance as a function of the number of particles used in the simulation. This shows that our method has far less variance for fewer simulated particles, which implies that it is a more reliable method under these conditions. Data point 2 appears to be an anomaly – likely resulting from statistics or a minor bug in our code.</a:t>
            </a:r>
          </a:p>
        </p:txBody>
      </p:sp>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026F371B-C1A4-CC4F-9F41-8F62133D4C1A}"/>
                  </a:ext>
                </a:extLst>
              </p:cNvPr>
              <p:cNvSpPr txBox="1"/>
              <p:nvPr/>
            </p:nvSpPr>
            <p:spPr>
              <a:xfrm>
                <a:off x="19474582" y="6142145"/>
                <a:ext cx="7596610" cy="4694427"/>
              </a:xfrm>
              <a:prstGeom prst="rect">
                <a:avLst/>
              </a:prstGeom>
              <a:noFill/>
            </p:spPr>
            <p:txBody>
              <a:bodyPr wrap="square" rtlCol="0">
                <a:spAutoFit/>
              </a:bodyPr>
              <a:lstStyle/>
              <a:p>
                <a:r>
                  <a:rPr lang="en-US" sz="2400" i="1" dirty="0">
                    <a:latin typeface="Times" pitchFamily="2" charset="0"/>
                  </a:rPr>
                  <a:t>Figure 1: </a:t>
                </a:r>
              </a:p>
              <a:p>
                <a:endParaRPr lang="en-US" sz="1000" i="1" dirty="0">
                  <a:latin typeface="Times" pitchFamily="2" charset="0"/>
                </a:endParaRPr>
              </a:p>
              <a:p>
                <a:pPr algn="just"/>
                <a:r>
                  <a:rPr lang="en-US" sz="2400" dirty="0">
                    <a:latin typeface="Times" pitchFamily="2" charset="0"/>
                  </a:rPr>
                  <a:t>A simplified visualization of the response function method. Particles are traced from the surface of the tally (blue ring) ‘towards’ the source (purple square) until they exit the mesh. As the particle moves, an adjusted opacity,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𝜎</m:t>
                        </m:r>
                      </m:e>
                      <m:sub>
                        <m:r>
                          <a:rPr lang="en-US" sz="2400" b="0" i="1" smtClean="0">
                            <a:latin typeface="Cambria Math" panose="02040503050406030204" pitchFamily="18" charset="0"/>
                          </a:rPr>
                          <m:t>𝑟</m:t>
                        </m:r>
                      </m:sub>
                    </m:sSub>
                  </m:oMath>
                </a14:m>
                <a:r>
                  <a:rPr lang="en-US" sz="2400" dirty="0">
                    <a:latin typeface="Times" pitchFamily="2" charset="0"/>
                  </a:rPr>
                  <a:t>, is calculated based on how far the particle has traveled from its origin on the tally surface, as well as the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𝜎</m:t>
                        </m:r>
                      </m:e>
                      <m:sub>
                        <m:r>
                          <a:rPr lang="en-US" sz="2400" b="0" i="1" smtClean="0">
                            <a:latin typeface="Cambria Math" panose="02040503050406030204" pitchFamily="18" charset="0"/>
                          </a:rPr>
                          <m:t>𝑎</m:t>
                        </m:r>
                        <m:r>
                          <a:rPr lang="en-US" sz="2400" b="0" i="1" smtClean="0">
                            <a:latin typeface="Cambria Math" panose="02040503050406030204" pitchFamily="18" charset="0"/>
                          </a:rPr>
                          <m:t>,   </m:t>
                        </m:r>
                        <m:r>
                          <a:rPr lang="en-US" sz="2400" b="0" i="1" smtClean="0">
                            <a:latin typeface="Cambria Math" panose="02040503050406030204" pitchFamily="18" charset="0"/>
                          </a:rPr>
                          <m:t>𝑐𝑒𝑙𝑙</m:t>
                        </m:r>
                      </m:sub>
                    </m:sSub>
                  </m:oMath>
                </a14:m>
                <a:r>
                  <a:rPr lang="en-US" sz="2400" dirty="0">
                    <a:latin typeface="Times" pitchFamily="2" charset="0"/>
                  </a:rPr>
                  <a:t> values of the cells that it has passed through. A darker shade of red corresponds to a higher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𝜎</m:t>
                        </m:r>
                      </m:e>
                      <m:sub>
                        <m:r>
                          <a:rPr lang="en-US" sz="2400" i="1">
                            <a:latin typeface="Cambria Math" panose="02040503050406030204" pitchFamily="18" charset="0"/>
                          </a:rPr>
                          <m:t>𝑟</m:t>
                        </m:r>
                      </m:sub>
                    </m:sSub>
                  </m:oMath>
                </a14:m>
                <a:r>
                  <a:rPr lang="en-US" sz="2400" dirty="0">
                    <a:latin typeface="Times" pitchFamily="2" charset="0"/>
                  </a:rPr>
                  <a:t> value – a less likely chance that a particle will ‘make it’ to the tally. These values are then used to calculate an effective contribution to the tally based on the cell the particle being transported is in.</a:t>
                </a:r>
              </a:p>
            </p:txBody>
          </p:sp>
        </mc:Choice>
        <mc:Fallback xmlns="">
          <p:sp>
            <p:nvSpPr>
              <p:cNvPr id="31" name="TextBox 30">
                <a:extLst>
                  <a:ext uri="{FF2B5EF4-FFF2-40B4-BE49-F238E27FC236}">
                    <a16:creationId xmlns:a16="http://schemas.microsoft.com/office/drawing/2014/main" id="{026F371B-C1A4-CC4F-9F41-8F62133D4C1A}"/>
                  </a:ext>
                </a:extLst>
              </p:cNvPr>
              <p:cNvSpPr txBox="1">
                <a:spLocks noRot="1" noChangeAspect="1" noMove="1" noResize="1" noEditPoints="1" noAdjustHandles="1" noChangeArrowheads="1" noChangeShapeType="1" noTextEdit="1"/>
              </p:cNvSpPr>
              <p:nvPr/>
            </p:nvSpPr>
            <p:spPr>
              <a:xfrm>
                <a:off x="19474582" y="6142145"/>
                <a:ext cx="7596610" cy="4694427"/>
              </a:xfrm>
              <a:prstGeom prst="rect">
                <a:avLst/>
              </a:prstGeom>
              <a:blipFill>
                <a:blip r:embed="rId6"/>
                <a:stretch>
                  <a:fillRect l="-1167" t="-1081" r="-1167" b="-216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Rectangle 33">
                <a:extLst>
                  <a:ext uri="{FF2B5EF4-FFF2-40B4-BE49-F238E27FC236}">
                    <a16:creationId xmlns:a16="http://schemas.microsoft.com/office/drawing/2014/main" id="{4A40473E-0DA2-5047-8BF1-55210294587F}"/>
                  </a:ext>
                </a:extLst>
              </p:cNvPr>
              <p:cNvSpPr/>
              <p:nvPr/>
            </p:nvSpPr>
            <p:spPr>
              <a:xfrm>
                <a:off x="14267734" y="11034161"/>
                <a:ext cx="12798202" cy="3820854"/>
              </a:xfrm>
              <a:prstGeom prst="rect">
                <a:avLst/>
              </a:prstGeom>
            </p:spPr>
            <p:txBody>
              <a:bodyPr wrap="square">
                <a:spAutoFit/>
              </a:bodyPr>
              <a:lstStyle/>
              <a:p>
                <a:pPr algn="just"/>
                <a:r>
                  <a:rPr lang="en-US" sz="3200" dirty="0">
                    <a:latin typeface="Times"/>
                    <a:cs typeface="Times"/>
                  </a:rPr>
                  <a:t> After calculating the backwards approximation as in Fig. 1, the forward problem (the true simulation) is implemented as follows:</a:t>
                </a:r>
              </a:p>
              <a:p>
                <a:pPr algn="just"/>
                <a:r>
                  <a:rPr lang="en-US" sz="3200" dirty="0">
                    <a:latin typeface="Times"/>
                    <a:cs typeface="Times"/>
                  </a:rPr>
                  <a:t>    1. Upon creation, a contribution is added to the tally accd. to</a:t>
                </a:r>
              </a:p>
              <a:p>
                <a:pPr algn="just"/>
                <a14:m>
                  <m:oMathPara xmlns:m="http://schemas.openxmlformats.org/officeDocument/2006/math">
                    <m:oMathParaPr>
                      <m:jc m:val="centerGroup"/>
                    </m:oMathParaPr>
                    <m:oMath xmlns:m="http://schemas.openxmlformats.org/officeDocument/2006/math">
                      <m:eqArr>
                        <m:eqArrPr>
                          <m:ctrlPr>
                            <a:rPr lang="en-US" sz="3200" i="1">
                              <a:latin typeface="Cambria Math" panose="02040503050406030204" pitchFamily="18" charset="0"/>
                              <a:cs typeface="Times"/>
                            </a:rPr>
                          </m:ctrlPr>
                        </m:eqArrPr>
                        <m:e>
                          <m:r>
                            <a:rPr lang="en-US" sz="3200" i="1">
                              <a:latin typeface="Cambria Math" panose="02040503050406030204" pitchFamily="18" charset="0"/>
                              <a:cs typeface="Times"/>
                            </a:rPr>
                            <m:t>𝐶𝑜𝑛𝑡𝑟𝑖𝑏𝑢𝑡𝑖𝑜𝑛</m:t>
                          </m:r>
                          <m:r>
                            <a:rPr lang="en-US" sz="3200" i="1">
                              <a:latin typeface="Cambria Math" panose="02040503050406030204" pitchFamily="18" charset="0"/>
                              <a:cs typeface="Times"/>
                            </a:rPr>
                            <m:t>=</m:t>
                          </m:r>
                          <m:sSub>
                            <m:sSubPr>
                              <m:ctrlPr>
                                <a:rPr lang="en-US" sz="3200" i="1">
                                  <a:latin typeface="Cambria Math" panose="02040503050406030204" pitchFamily="18" charset="0"/>
                                  <a:cs typeface="Times"/>
                                </a:rPr>
                              </m:ctrlPr>
                            </m:sSubPr>
                            <m:e>
                              <m:r>
                                <a:rPr lang="en-US" sz="3200" i="1">
                                  <a:latin typeface="Cambria Math" panose="02040503050406030204" pitchFamily="18" charset="0"/>
                                  <a:cs typeface="Times"/>
                                </a:rPr>
                                <m:t>𝐸</m:t>
                              </m:r>
                            </m:e>
                            <m:sub>
                              <m:r>
                                <a:rPr lang="en-US" sz="3200" i="1">
                                  <a:latin typeface="Cambria Math" panose="02040503050406030204" pitchFamily="18" charset="0"/>
                                  <a:cs typeface="Times"/>
                                </a:rPr>
                                <m:t>𝑝𝑎𝑟𝑡𝑖𝑐𝑙𝑒</m:t>
                              </m:r>
                            </m:sub>
                          </m:sSub>
                          <m:r>
                            <a:rPr lang="en-US" sz="3200" i="1">
                              <a:latin typeface="Cambria Math" panose="02040503050406030204" pitchFamily="18" charset="0"/>
                              <a:cs typeface="Times"/>
                            </a:rPr>
                            <m:t>∗</m:t>
                          </m:r>
                          <m:sSup>
                            <m:sSupPr>
                              <m:ctrlPr>
                                <a:rPr lang="en-US" sz="3200" i="1">
                                  <a:latin typeface="Cambria Math" panose="02040503050406030204" pitchFamily="18" charset="0"/>
                                  <a:cs typeface="Times"/>
                                </a:rPr>
                              </m:ctrlPr>
                            </m:sSupPr>
                            <m:e>
                              <m:r>
                                <a:rPr lang="en-US" sz="3200" i="1">
                                  <a:latin typeface="Cambria Math" panose="02040503050406030204" pitchFamily="18" charset="0"/>
                                  <a:cs typeface="Times"/>
                                </a:rPr>
                                <m:t>𝑒</m:t>
                              </m:r>
                            </m:e>
                            <m:sup>
                              <m:r>
                                <a:rPr lang="en-US" sz="3200" i="1">
                                  <a:latin typeface="Cambria Math" panose="02040503050406030204" pitchFamily="18" charset="0"/>
                                  <a:cs typeface="Times"/>
                                </a:rPr>
                                <m:t>−</m:t>
                              </m:r>
                              <m:d>
                                <m:dPr>
                                  <m:ctrlPr>
                                    <a:rPr lang="en-US" sz="3200" i="1">
                                      <a:latin typeface="Cambria Math" panose="02040503050406030204" pitchFamily="18" charset="0"/>
                                      <a:cs typeface="Times"/>
                                    </a:rPr>
                                  </m:ctrlPr>
                                </m:dPr>
                                <m:e>
                                  <m:sSub>
                                    <m:sSubPr>
                                      <m:ctrlPr>
                                        <a:rPr lang="en-US" sz="3200" i="1">
                                          <a:latin typeface="Cambria Math" panose="02040503050406030204" pitchFamily="18" charset="0"/>
                                          <a:cs typeface="Times"/>
                                        </a:rPr>
                                      </m:ctrlPr>
                                    </m:sSubPr>
                                    <m:e>
                                      <m:r>
                                        <a:rPr lang="en-US" sz="3200" i="1">
                                          <a:latin typeface="Cambria Math" panose="02040503050406030204" pitchFamily="18" charset="0"/>
                                          <a:cs typeface="Times"/>
                                        </a:rPr>
                                        <m:t>𝜎</m:t>
                                      </m:r>
                                    </m:e>
                                    <m:sub>
                                      <m:r>
                                        <a:rPr lang="en-US" sz="3200" i="1">
                                          <a:latin typeface="Cambria Math" panose="02040503050406030204" pitchFamily="18" charset="0"/>
                                          <a:cs typeface="Times"/>
                                        </a:rPr>
                                        <m:t>𝑟</m:t>
                                      </m:r>
                                    </m:sub>
                                  </m:sSub>
                                  <m:r>
                                    <a:rPr lang="en-US" sz="3200" i="1">
                                      <a:latin typeface="Cambria Math" panose="02040503050406030204" pitchFamily="18" charset="0"/>
                                      <a:cs typeface="Times"/>
                                    </a:rPr>
                                    <m:t>+</m:t>
                                  </m:r>
                                  <m:f>
                                    <m:fPr>
                                      <m:ctrlPr>
                                        <a:rPr lang="en-US" sz="3200" i="1">
                                          <a:latin typeface="Cambria Math" panose="02040503050406030204" pitchFamily="18" charset="0"/>
                                          <a:cs typeface="Times"/>
                                        </a:rPr>
                                      </m:ctrlPr>
                                    </m:fPr>
                                    <m:num>
                                      <m:r>
                                        <a:rPr lang="en-US" sz="3200" i="1">
                                          <a:latin typeface="Cambria Math" panose="02040503050406030204" pitchFamily="18" charset="0"/>
                                          <a:cs typeface="Times"/>
                                        </a:rPr>
                                        <m:t>1</m:t>
                                      </m:r>
                                    </m:num>
                                    <m:den>
                                      <m:r>
                                        <a:rPr lang="en-US" sz="3200" i="1">
                                          <a:latin typeface="Cambria Math" panose="02040503050406030204" pitchFamily="18" charset="0"/>
                                          <a:cs typeface="Times"/>
                                        </a:rPr>
                                        <m:t>𝑐</m:t>
                                      </m:r>
                                      <m:r>
                                        <m:rPr>
                                          <m:sty m:val="p"/>
                                        </m:rPr>
                                        <a:rPr lang="en-US" sz="3200">
                                          <a:latin typeface="Cambria Math" panose="02040503050406030204" pitchFamily="18" charset="0"/>
                                          <a:cs typeface="Times"/>
                                        </a:rPr>
                                        <m:t>Δ</m:t>
                                      </m:r>
                                      <m:r>
                                        <a:rPr lang="en-US" sz="3200" i="1">
                                          <a:latin typeface="Cambria Math" panose="02040503050406030204" pitchFamily="18" charset="0"/>
                                          <a:cs typeface="Times"/>
                                        </a:rPr>
                                        <m:t>𝑡</m:t>
                                      </m:r>
                                    </m:den>
                                  </m:f>
                                </m:e>
                              </m:d>
                              <m:sSub>
                                <m:sSubPr>
                                  <m:ctrlPr>
                                    <a:rPr lang="en-US" sz="3200" i="1">
                                      <a:latin typeface="Cambria Math" panose="02040503050406030204" pitchFamily="18" charset="0"/>
                                      <a:cs typeface="Times"/>
                                    </a:rPr>
                                  </m:ctrlPr>
                                </m:sSubPr>
                                <m:e>
                                  <m:r>
                                    <a:rPr lang="en-US" sz="3200" i="1">
                                      <a:latin typeface="Cambria Math" panose="02040503050406030204" pitchFamily="18" charset="0"/>
                                      <a:cs typeface="Times"/>
                                    </a:rPr>
                                    <m:t>𝑑</m:t>
                                  </m:r>
                                </m:e>
                                <m:sub>
                                  <m:r>
                                    <a:rPr lang="en-US" sz="3200" i="1">
                                      <a:latin typeface="Cambria Math" panose="02040503050406030204" pitchFamily="18" charset="0"/>
                                      <a:cs typeface="Times"/>
                                    </a:rPr>
                                    <m:t>𝑡𝑎𝑙𝑙𝑦</m:t>
                                  </m:r>
                                </m:sub>
                              </m:sSub>
                            </m:sup>
                          </m:sSup>
                          <m:r>
                            <a:rPr lang="en-US" sz="3200" i="1">
                              <a:latin typeface="Cambria Math" panose="02040503050406030204" pitchFamily="18" charset="0"/>
                              <a:cs typeface="Times"/>
                            </a:rPr>
                            <m:t> #</m:t>
                          </m:r>
                          <m:r>
                            <a:rPr lang="en-US" sz="3200" b="0" i="1" smtClean="0">
                              <a:latin typeface="Cambria Math" panose="02040503050406030204" pitchFamily="18" charset="0"/>
                              <a:cs typeface="Times"/>
                            </a:rPr>
                            <m:t>#(3)</m:t>
                          </m:r>
                        </m:e>
                      </m:eqArr>
                    </m:oMath>
                  </m:oMathPara>
                </a14:m>
                <a:endParaRPr lang="en-US" sz="3200" dirty="0">
                  <a:latin typeface="Times"/>
                  <a:cs typeface="Times"/>
                </a:endParaRPr>
              </a:p>
              <a:p>
                <a:pPr algn="just"/>
                <a:r>
                  <a:rPr lang="en-US" sz="3200" dirty="0">
                    <a:latin typeface="Times"/>
                    <a:cs typeface="Times"/>
                  </a:rPr>
                  <a:t>    2. The particle is moved to an ‘event’ and energy reduced appropriately</a:t>
                </a:r>
              </a:p>
              <a:p>
                <a:pPr algn="just"/>
                <a:r>
                  <a:rPr lang="en-US" sz="3200" dirty="0">
                    <a:latin typeface="Times"/>
                    <a:cs typeface="Times"/>
                  </a:rPr>
                  <a:t>    3. At every scattering event, a contribution is added to tally via Eq. (3). </a:t>
                </a:r>
              </a:p>
              <a:p>
                <a:pPr algn="just"/>
                <a:r>
                  <a:rPr lang="en-US" sz="3200" dirty="0">
                    <a:latin typeface="Times"/>
                    <a:cs typeface="Times"/>
                  </a:rPr>
                  <a:t>    4. Steps 2 and 3 are repeated until the particle exits the problem domain</a:t>
                </a:r>
              </a:p>
            </p:txBody>
          </p:sp>
        </mc:Choice>
        <mc:Fallback xmlns="">
          <p:sp>
            <p:nvSpPr>
              <p:cNvPr id="34" name="Rectangle 33">
                <a:extLst>
                  <a:ext uri="{FF2B5EF4-FFF2-40B4-BE49-F238E27FC236}">
                    <a16:creationId xmlns:a16="http://schemas.microsoft.com/office/drawing/2014/main" id="{4A40473E-0DA2-5047-8BF1-55210294587F}"/>
                  </a:ext>
                </a:extLst>
              </p:cNvPr>
              <p:cNvSpPr>
                <a:spLocks noRot="1" noChangeAspect="1" noMove="1" noResize="1" noEditPoints="1" noAdjustHandles="1" noChangeArrowheads="1" noChangeShapeType="1" noTextEdit="1"/>
              </p:cNvSpPr>
              <p:nvPr/>
            </p:nvSpPr>
            <p:spPr>
              <a:xfrm>
                <a:off x="14267734" y="11034161"/>
                <a:ext cx="12798202" cy="3820854"/>
              </a:xfrm>
              <a:prstGeom prst="rect">
                <a:avLst/>
              </a:prstGeom>
              <a:blipFill>
                <a:blip r:embed="rId7"/>
                <a:stretch>
                  <a:fillRect l="-1090" t="-1987" r="-1189" b="-3974"/>
                </a:stretch>
              </a:blipFill>
            </p:spPr>
            <p:txBody>
              <a:bodyPr/>
              <a:lstStyle/>
              <a:p>
                <a:r>
                  <a:rPr lang="en-US">
                    <a:noFill/>
                  </a:rPr>
                  <a:t> </a:t>
                </a:r>
              </a:p>
            </p:txBody>
          </p:sp>
        </mc:Fallback>
      </mc:AlternateContent>
      <p:pic>
        <p:nvPicPr>
          <p:cNvPr id="13" name="Picture 12">
            <a:extLst>
              <a:ext uri="{FF2B5EF4-FFF2-40B4-BE49-F238E27FC236}">
                <a16:creationId xmlns:a16="http://schemas.microsoft.com/office/drawing/2014/main" id="{8FFE326E-1A0A-1943-987C-E159F8AAD1AB}"/>
              </a:ext>
            </a:extLst>
          </p:cNvPr>
          <p:cNvPicPr>
            <a:picLocks noChangeAspect="1"/>
          </p:cNvPicPr>
          <p:nvPr/>
        </p:nvPicPr>
        <p:blipFill>
          <a:blip r:embed="rId8"/>
          <a:stretch>
            <a:fillRect/>
          </a:stretch>
        </p:blipFill>
        <p:spPr>
          <a:xfrm>
            <a:off x="27424910" y="4197603"/>
            <a:ext cx="7305578" cy="6575020"/>
          </a:xfrm>
          <a:prstGeom prst="rect">
            <a:avLst/>
          </a:prstGeom>
        </p:spPr>
      </p:pic>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03EB4E38-B560-3B45-8FF4-E6E431DB0D35}"/>
                  </a:ext>
                </a:extLst>
              </p:cNvPr>
              <p:cNvSpPr txBox="1"/>
              <p:nvPr/>
            </p:nvSpPr>
            <p:spPr>
              <a:xfrm>
                <a:off x="34730488" y="4342394"/>
                <a:ext cx="5439241" cy="5416868"/>
              </a:xfrm>
              <a:prstGeom prst="rect">
                <a:avLst/>
              </a:prstGeom>
              <a:noFill/>
            </p:spPr>
            <p:txBody>
              <a:bodyPr wrap="square" rtlCol="0">
                <a:spAutoFit/>
              </a:bodyPr>
              <a:lstStyle/>
              <a:p>
                <a:r>
                  <a:rPr lang="en-US" sz="2400" i="1" dirty="0">
                    <a:latin typeface="Times" pitchFamily="2" charset="0"/>
                  </a:rPr>
                  <a:t>Figure 5: </a:t>
                </a:r>
              </a:p>
              <a:p>
                <a:endParaRPr lang="en-US" sz="1000" i="1" dirty="0">
                  <a:latin typeface="Times" pitchFamily="2" charset="0"/>
                </a:endParaRPr>
              </a:p>
              <a:p>
                <a:pPr algn="just"/>
                <a:r>
                  <a:rPr lang="en-US" sz="2400" dirty="0">
                    <a:latin typeface="Times" pitchFamily="2" charset="0"/>
                  </a:rPr>
                  <a:t>A plot of the geometrically simplified supernova problem showing the true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𝜎</m:t>
                        </m:r>
                      </m:e>
                      <m:sub>
                        <m:r>
                          <a:rPr lang="en-US" sz="2400" b="0" i="1" smtClean="0">
                            <a:latin typeface="Cambria Math" panose="02040503050406030204" pitchFamily="18" charset="0"/>
                          </a:rPr>
                          <m:t>𝑎</m:t>
                        </m:r>
                      </m:sub>
                    </m:sSub>
                  </m:oMath>
                </a14:m>
                <a:r>
                  <a:rPr lang="en-US" sz="2400" dirty="0">
                    <a:latin typeface="Times" pitchFamily="2" charset="0"/>
                  </a:rPr>
                  <a:t> value of the problem (left-hand side) as well as the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𝜎</m:t>
                        </m:r>
                      </m:e>
                      <m:sub>
                        <m:r>
                          <a:rPr lang="en-US" sz="2400" b="0" i="1" smtClean="0">
                            <a:latin typeface="Cambria Math" panose="02040503050406030204" pitchFamily="18" charset="0"/>
                          </a:rPr>
                          <m:t>𝑟</m:t>
                        </m:r>
                      </m:sub>
                    </m:sSub>
                  </m:oMath>
                </a14:m>
                <a:r>
                  <a:rPr lang="en-US" sz="2400" dirty="0">
                    <a:latin typeface="Times" pitchFamily="2" charset="0"/>
                  </a:rPr>
                  <a:t> values generated by the response function method (right-hand side).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𝜎</m:t>
                        </m:r>
                      </m:e>
                      <m:sub>
                        <m:r>
                          <a:rPr lang="en-US" sz="2400" i="1">
                            <a:latin typeface="Cambria Math" panose="02040503050406030204" pitchFamily="18" charset="0"/>
                          </a:rPr>
                          <m:t>𝑟</m:t>
                        </m:r>
                      </m:sub>
                    </m:sSub>
                    <m:r>
                      <a:rPr lang="en-US" sz="2400" i="1">
                        <a:latin typeface="Cambria Math" panose="02040503050406030204" pitchFamily="18" charset="0"/>
                      </a:rPr>
                      <m:t> </m:t>
                    </m:r>
                  </m:oMath>
                </a14:m>
                <a:r>
                  <a:rPr lang="en-US" sz="2400" dirty="0">
                    <a:latin typeface="Times" pitchFamily="2" charset="0"/>
                  </a:rPr>
                  <a:t>represents the average opacity between the cell and every possible tally location. The smearing artifacts show a limitation of the direction-independent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𝜎</m:t>
                        </m:r>
                      </m:e>
                      <m:sub>
                        <m:r>
                          <a:rPr lang="en-US" sz="2400" i="1">
                            <a:latin typeface="Cambria Math" panose="02040503050406030204" pitchFamily="18" charset="0"/>
                          </a:rPr>
                          <m:t>𝑟</m:t>
                        </m:r>
                      </m:sub>
                    </m:sSub>
                  </m:oMath>
                </a14:m>
                <a:r>
                  <a:rPr lang="en-US" sz="2400" dirty="0">
                    <a:latin typeface="Times" pitchFamily="2" charset="0"/>
                  </a:rPr>
                  <a:t> value calculation; disregarding the  particle directionality while it is traced through the mesh results in some cells receiving a larger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𝜎</m:t>
                        </m:r>
                      </m:e>
                      <m:sub>
                        <m:r>
                          <a:rPr lang="en-US" sz="2400" i="1">
                            <a:latin typeface="Cambria Math" panose="02040503050406030204" pitchFamily="18" charset="0"/>
                          </a:rPr>
                          <m:t>𝑟</m:t>
                        </m:r>
                      </m:sub>
                    </m:sSub>
                  </m:oMath>
                </a14:m>
                <a:r>
                  <a:rPr lang="en-US" sz="2400" dirty="0">
                    <a:latin typeface="Times" pitchFamily="2" charset="0"/>
                  </a:rPr>
                  <a:t> value. </a:t>
                </a:r>
              </a:p>
            </p:txBody>
          </p:sp>
        </mc:Choice>
        <mc:Fallback xmlns="">
          <p:sp>
            <p:nvSpPr>
              <p:cNvPr id="30" name="TextBox 29">
                <a:extLst>
                  <a:ext uri="{FF2B5EF4-FFF2-40B4-BE49-F238E27FC236}">
                    <a16:creationId xmlns:a16="http://schemas.microsoft.com/office/drawing/2014/main" id="{03EB4E38-B560-3B45-8FF4-E6E431DB0D35}"/>
                  </a:ext>
                </a:extLst>
              </p:cNvPr>
              <p:cNvSpPr txBox="1">
                <a:spLocks noRot="1" noChangeAspect="1" noMove="1" noResize="1" noEditPoints="1" noAdjustHandles="1" noChangeArrowheads="1" noChangeShapeType="1" noTextEdit="1"/>
              </p:cNvSpPr>
              <p:nvPr/>
            </p:nvSpPr>
            <p:spPr>
              <a:xfrm>
                <a:off x="34730488" y="4342394"/>
                <a:ext cx="5439241" cy="5416868"/>
              </a:xfrm>
              <a:prstGeom prst="rect">
                <a:avLst/>
              </a:prstGeom>
              <a:blipFill>
                <a:blip r:embed="rId9"/>
                <a:stretch>
                  <a:fillRect l="-1632" t="-937" r="-1632" b="-1639"/>
                </a:stretch>
              </a:blipFill>
            </p:spPr>
            <p:txBody>
              <a:bodyPr/>
              <a:lstStyle/>
              <a:p>
                <a:r>
                  <a:rPr lang="en-US">
                    <a:noFill/>
                  </a:rPr>
                  <a:t> </a:t>
                </a:r>
              </a:p>
            </p:txBody>
          </p:sp>
        </mc:Fallback>
      </mc:AlternateContent>
      <p:pic>
        <p:nvPicPr>
          <p:cNvPr id="24" name="Picture 23">
            <a:extLst>
              <a:ext uri="{FF2B5EF4-FFF2-40B4-BE49-F238E27FC236}">
                <a16:creationId xmlns:a16="http://schemas.microsoft.com/office/drawing/2014/main" id="{B075776D-9F42-9242-8CC3-1695C50A19EB}"/>
              </a:ext>
            </a:extLst>
          </p:cNvPr>
          <p:cNvPicPr>
            <a:picLocks noChangeAspect="1"/>
          </p:cNvPicPr>
          <p:nvPr/>
        </p:nvPicPr>
        <p:blipFill>
          <a:blip r:embed="rId10"/>
          <a:stretch>
            <a:fillRect/>
          </a:stretch>
        </p:blipFill>
        <p:spPr>
          <a:xfrm>
            <a:off x="14257019" y="6020437"/>
            <a:ext cx="5189756" cy="5137014"/>
          </a:xfrm>
          <a:prstGeom prst="rect">
            <a:avLst/>
          </a:prstGeom>
        </p:spPr>
      </p:pic>
      <p:sp>
        <p:nvSpPr>
          <p:cNvPr id="36" name="TextBox 35">
            <a:extLst>
              <a:ext uri="{FF2B5EF4-FFF2-40B4-BE49-F238E27FC236}">
                <a16:creationId xmlns:a16="http://schemas.microsoft.com/office/drawing/2014/main" id="{99F7C35D-794B-AA43-B131-547A789FB2E9}"/>
              </a:ext>
            </a:extLst>
          </p:cNvPr>
          <p:cNvSpPr txBox="1"/>
          <p:nvPr/>
        </p:nvSpPr>
        <p:spPr>
          <a:xfrm>
            <a:off x="22521031" y="24942472"/>
            <a:ext cx="4453426" cy="5416868"/>
          </a:xfrm>
          <a:prstGeom prst="rect">
            <a:avLst/>
          </a:prstGeom>
          <a:noFill/>
        </p:spPr>
        <p:txBody>
          <a:bodyPr wrap="square" rtlCol="0">
            <a:spAutoFit/>
          </a:bodyPr>
          <a:lstStyle/>
          <a:p>
            <a:r>
              <a:rPr lang="en-US" sz="2400" i="1" dirty="0">
                <a:latin typeface="Times" pitchFamily="2" charset="0"/>
              </a:rPr>
              <a:t>Figure 4: </a:t>
            </a:r>
          </a:p>
          <a:p>
            <a:endParaRPr lang="en-US" sz="1000" i="1" dirty="0">
              <a:latin typeface="Times" pitchFamily="2" charset="0"/>
            </a:endParaRPr>
          </a:p>
          <a:p>
            <a:pPr algn="just"/>
            <a:r>
              <a:rPr lang="en-US" sz="2400" dirty="0">
                <a:latin typeface="Times" pitchFamily="2" charset="0"/>
              </a:rPr>
              <a:t>A graph demonstrating the variance of the regular tally, and response function tally for the simplified supernova simulation from Fig. 5 as a function of the simulation time. Twenty </a:t>
            </a:r>
            <a:r>
              <a:rPr lang="en-US" sz="2400" dirty="0" err="1">
                <a:latin typeface="Times" pitchFamily="2" charset="0"/>
              </a:rPr>
              <a:t>indep</a:t>
            </a:r>
            <a:r>
              <a:rPr lang="en-US" sz="2400" dirty="0">
                <a:latin typeface="Times" pitchFamily="2" charset="0"/>
              </a:rPr>
              <a:t>. simulations were run with unique random number seeds. The general trends indicate that the response function method has a significantly lower variance at any given time step compared to the regular tally method.</a:t>
            </a:r>
          </a:p>
        </p:txBody>
      </p:sp>
      <p:pic>
        <p:nvPicPr>
          <p:cNvPr id="28" name="Picture 27">
            <a:extLst>
              <a:ext uri="{FF2B5EF4-FFF2-40B4-BE49-F238E27FC236}">
                <a16:creationId xmlns:a16="http://schemas.microsoft.com/office/drawing/2014/main" id="{9714709E-1089-F545-AF53-20DBC71BCB1F}"/>
              </a:ext>
            </a:extLst>
          </p:cNvPr>
          <p:cNvPicPr>
            <a:picLocks noChangeAspect="1"/>
          </p:cNvPicPr>
          <p:nvPr/>
        </p:nvPicPr>
        <p:blipFill>
          <a:blip r:embed="rId11"/>
          <a:stretch>
            <a:fillRect/>
          </a:stretch>
        </p:blipFill>
        <p:spPr>
          <a:xfrm>
            <a:off x="14296766" y="20387313"/>
            <a:ext cx="7037057" cy="4353471"/>
          </a:xfrm>
          <a:prstGeom prst="rect">
            <a:avLst/>
          </a:prstGeom>
        </p:spPr>
      </p:pic>
      <p:pic>
        <p:nvPicPr>
          <p:cNvPr id="44" name="Picture 43">
            <a:extLst>
              <a:ext uri="{FF2B5EF4-FFF2-40B4-BE49-F238E27FC236}">
                <a16:creationId xmlns:a16="http://schemas.microsoft.com/office/drawing/2014/main" id="{8B072329-C569-2642-AAA6-75D9CCC8FA58}"/>
              </a:ext>
            </a:extLst>
          </p:cNvPr>
          <p:cNvPicPr>
            <a:picLocks noChangeAspect="1"/>
          </p:cNvPicPr>
          <p:nvPr/>
        </p:nvPicPr>
        <p:blipFill>
          <a:blip r:embed="rId12"/>
          <a:stretch>
            <a:fillRect/>
          </a:stretch>
        </p:blipFill>
        <p:spPr>
          <a:xfrm>
            <a:off x="27631386" y="15794298"/>
            <a:ext cx="5750335" cy="5114998"/>
          </a:xfrm>
          <a:prstGeom prst="rect">
            <a:avLst/>
          </a:prstGeom>
        </p:spPr>
      </p:pic>
      <p:pic>
        <p:nvPicPr>
          <p:cNvPr id="46" name="Picture 45">
            <a:extLst>
              <a:ext uri="{FF2B5EF4-FFF2-40B4-BE49-F238E27FC236}">
                <a16:creationId xmlns:a16="http://schemas.microsoft.com/office/drawing/2014/main" id="{804D691F-AECB-9A46-B6A4-99A9C2B910FB}"/>
              </a:ext>
            </a:extLst>
          </p:cNvPr>
          <p:cNvPicPr>
            <a:picLocks noChangeAspect="1"/>
          </p:cNvPicPr>
          <p:nvPr/>
        </p:nvPicPr>
        <p:blipFill>
          <a:blip r:embed="rId13"/>
          <a:stretch>
            <a:fillRect/>
          </a:stretch>
        </p:blipFill>
        <p:spPr>
          <a:xfrm>
            <a:off x="33584638" y="15792724"/>
            <a:ext cx="5750335" cy="5150672"/>
          </a:xfrm>
          <a:prstGeom prst="rect">
            <a:avLst/>
          </a:prstGeom>
        </p:spPr>
      </p:pic>
      <p:sp>
        <p:nvSpPr>
          <p:cNvPr id="47" name="Rectangle 46">
            <a:extLst>
              <a:ext uri="{FF2B5EF4-FFF2-40B4-BE49-F238E27FC236}">
                <a16:creationId xmlns:a16="http://schemas.microsoft.com/office/drawing/2014/main" id="{36EE02C2-C091-8D42-9631-D49C947A0CAA}"/>
              </a:ext>
            </a:extLst>
          </p:cNvPr>
          <p:cNvSpPr/>
          <p:nvPr/>
        </p:nvSpPr>
        <p:spPr>
          <a:xfrm>
            <a:off x="27422326" y="28867868"/>
            <a:ext cx="12798202" cy="666573"/>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US" sz="4400" b="1" kern="1200" dirty="0">
                <a:solidFill>
                  <a:srgbClr val="FFFFFF"/>
                </a:solidFill>
                <a:latin typeface="Arial"/>
                <a:cs typeface="Arial"/>
              </a:rPr>
              <a:t>Acknowledgements</a:t>
            </a:r>
          </a:p>
        </p:txBody>
      </p:sp>
      <p:sp>
        <p:nvSpPr>
          <p:cNvPr id="48" name="Rectangle 47">
            <a:extLst>
              <a:ext uri="{FF2B5EF4-FFF2-40B4-BE49-F238E27FC236}">
                <a16:creationId xmlns:a16="http://schemas.microsoft.com/office/drawing/2014/main" id="{88565321-FE74-9941-98BC-1140DF0C218B}"/>
              </a:ext>
            </a:extLst>
          </p:cNvPr>
          <p:cNvSpPr/>
          <p:nvPr/>
        </p:nvSpPr>
        <p:spPr>
          <a:xfrm>
            <a:off x="27389021" y="29582928"/>
            <a:ext cx="12798202" cy="1077218"/>
          </a:xfrm>
          <a:prstGeom prst="rect">
            <a:avLst/>
          </a:prstGeom>
        </p:spPr>
        <p:txBody>
          <a:bodyPr wrap="square">
            <a:spAutoFit/>
          </a:bodyPr>
          <a:lstStyle/>
          <a:p>
            <a:pPr algn="just"/>
            <a:r>
              <a:rPr lang="en-US" sz="3200" dirty="0">
                <a:latin typeface="Times"/>
                <a:cs typeface="Times"/>
              </a:rPr>
              <a:t> We would like to thank the 2019 XCP Computational Physics Workshop and their directors for making this research possible.</a:t>
            </a:r>
          </a:p>
        </p:txBody>
      </p:sp>
      <p:sp>
        <p:nvSpPr>
          <p:cNvPr id="49" name="TextBox 48">
            <a:extLst>
              <a:ext uri="{FF2B5EF4-FFF2-40B4-BE49-F238E27FC236}">
                <a16:creationId xmlns:a16="http://schemas.microsoft.com/office/drawing/2014/main" id="{4DAF5593-4DD1-9740-AC93-B63000E12727}"/>
              </a:ext>
            </a:extLst>
          </p:cNvPr>
          <p:cNvSpPr txBox="1"/>
          <p:nvPr/>
        </p:nvSpPr>
        <p:spPr>
          <a:xfrm>
            <a:off x="35624424" y="10793997"/>
            <a:ext cx="4562237" cy="4308872"/>
          </a:xfrm>
          <a:prstGeom prst="rect">
            <a:avLst/>
          </a:prstGeom>
          <a:noFill/>
        </p:spPr>
        <p:txBody>
          <a:bodyPr wrap="square" rtlCol="0">
            <a:spAutoFit/>
          </a:bodyPr>
          <a:lstStyle/>
          <a:p>
            <a:r>
              <a:rPr lang="en-US" sz="2400" i="1" dirty="0">
                <a:latin typeface="Times" pitchFamily="2" charset="0"/>
              </a:rPr>
              <a:t>Figure 6: </a:t>
            </a:r>
          </a:p>
          <a:p>
            <a:endParaRPr lang="en-US" sz="1000" i="1" dirty="0">
              <a:latin typeface="Times" pitchFamily="2" charset="0"/>
            </a:endParaRPr>
          </a:p>
          <a:p>
            <a:pPr algn="just"/>
            <a:r>
              <a:rPr lang="en-US" sz="2400" dirty="0">
                <a:latin typeface="Times" pitchFamily="2" charset="0"/>
              </a:rPr>
              <a:t>The relative flux calculations made by the regular tally method and the response function tally method. As in Fig. 3, the response method has a smaller variance, however, it also drastically underestimates the flux. This likely stems from the use of a spherical tally surface instead of a directional tally surface for this particular problem.</a:t>
            </a:r>
          </a:p>
        </p:txBody>
      </p:sp>
      <p:sp>
        <p:nvSpPr>
          <p:cNvPr id="50" name="TextBox 49">
            <a:extLst>
              <a:ext uri="{FF2B5EF4-FFF2-40B4-BE49-F238E27FC236}">
                <a16:creationId xmlns:a16="http://schemas.microsoft.com/office/drawing/2014/main" id="{6685CCAA-E1EA-C243-8907-F3F0090413E4}"/>
              </a:ext>
            </a:extLst>
          </p:cNvPr>
          <p:cNvSpPr txBox="1"/>
          <p:nvPr/>
        </p:nvSpPr>
        <p:spPr>
          <a:xfrm>
            <a:off x="27545086" y="20814176"/>
            <a:ext cx="12487590" cy="2092881"/>
          </a:xfrm>
          <a:prstGeom prst="rect">
            <a:avLst/>
          </a:prstGeom>
          <a:noFill/>
        </p:spPr>
        <p:txBody>
          <a:bodyPr wrap="square" rtlCol="0">
            <a:spAutoFit/>
          </a:bodyPr>
          <a:lstStyle/>
          <a:p>
            <a:r>
              <a:rPr lang="en-US" sz="2400" i="1" dirty="0">
                <a:latin typeface="Times" pitchFamily="2" charset="0"/>
              </a:rPr>
              <a:t>Figure 7: </a:t>
            </a:r>
          </a:p>
          <a:p>
            <a:endParaRPr lang="en-US" sz="1000" i="1" dirty="0">
              <a:latin typeface="Times" pitchFamily="2" charset="0"/>
            </a:endParaRPr>
          </a:p>
          <a:p>
            <a:pPr algn="just"/>
            <a:r>
              <a:rPr lang="en-US" sz="2400" dirty="0">
                <a:latin typeface="Times" pitchFamily="2" charset="0"/>
              </a:rPr>
              <a:t>These plots show the electron temperature (left) and the radiative temperature (right) at the end of the simulation shown in Figs. 4, 5 &amp; 6. Overheating in the left plot likely results from small corner cells. The noise in the radiation field results from a limited number of photons, the optical thickness of the material, and the coarse mesh granularity of the void region.</a:t>
            </a:r>
          </a:p>
        </p:txBody>
      </p:sp>
      <p:sp>
        <p:nvSpPr>
          <p:cNvPr id="51" name="Rectangle 50">
            <a:extLst>
              <a:ext uri="{FF2B5EF4-FFF2-40B4-BE49-F238E27FC236}">
                <a16:creationId xmlns:a16="http://schemas.microsoft.com/office/drawing/2014/main" id="{215CEB4D-655A-2D4D-9233-1EC6CE524EB0}"/>
              </a:ext>
            </a:extLst>
          </p:cNvPr>
          <p:cNvSpPr/>
          <p:nvPr/>
        </p:nvSpPr>
        <p:spPr>
          <a:xfrm>
            <a:off x="27367249" y="23720965"/>
            <a:ext cx="12798202" cy="5016758"/>
          </a:xfrm>
          <a:prstGeom prst="rect">
            <a:avLst/>
          </a:prstGeom>
        </p:spPr>
        <p:txBody>
          <a:bodyPr wrap="square">
            <a:spAutoFit/>
          </a:bodyPr>
          <a:lstStyle/>
          <a:p>
            <a:pPr algn="just"/>
            <a:r>
              <a:rPr lang="en-US" sz="3200" dirty="0">
                <a:latin typeface="Times"/>
                <a:cs typeface="Times"/>
              </a:rPr>
              <a:t>     Our investigation into the use of a response function-based variance reduction method for use in simulations modeling supernova interactions with its circumstellar medium has shown a notable improvement in variance over standard methods. </a:t>
            </a:r>
          </a:p>
          <a:p>
            <a:pPr algn="just"/>
            <a:r>
              <a:rPr lang="en-US" sz="3200" dirty="0">
                <a:latin typeface="Times"/>
                <a:cs typeface="Times"/>
              </a:rPr>
              <a:t>    The lack or directionality in the response function likely causes the method to under-predict the flux for a spherical tally. We do expect that the method will preform significantly better for other tally geometries, i.e. planes, as the directionality is more obviously built into the response. </a:t>
            </a:r>
          </a:p>
          <a:p>
            <a:pPr algn="just"/>
            <a:r>
              <a:rPr lang="en-US" sz="3200" dirty="0">
                <a:latin typeface="Times"/>
                <a:cs typeface="Times"/>
              </a:rPr>
              <a:t>     Future work will be looking at potentially improving the directionality of the response function and its performance for other tally geometries.</a:t>
            </a:r>
          </a:p>
        </p:txBody>
      </p:sp>
      <p:pic>
        <p:nvPicPr>
          <p:cNvPr id="25" name="Picture 24">
            <a:extLst>
              <a:ext uri="{FF2B5EF4-FFF2-40B4-BE49-F238E27FC236}">
                <a16:creationId xmlns:a16="http://schemas.microsoft.com/office/drawing/2014/main" id="{E78F5FBF-2EDA-5340-88A6-F578D6F42C13}"/>
              </a:ext>
            </a:extLst>
          </p:cNvPr>
          <p:cNvPicPr>
            <a:picLocks noChangeAspect="1"/>
          </p:cNvPicPr>
          <p:nvPr/>
        </p:nvPicPr>
        <p:blipFill>
          <a:blip r:embed="rId14"/>
          <a:stretch>
            <a:fillRect/>
          </a:stretch>
        </p:blipFill>
        <p:spPr>
          <a:xfrm>
            <a:off x="27435135" y="10749970"/>
            <a:ext cx="8138363" cy="4968684"/>
          </a:xfrm>
          <a:prstGeom prst="rect">
            <a:avLst/>
          </a:prstGeom>
        </p:spPr>
      </p:pic>
      <p:pic>
        <p:nvPicPr>
          <p:cNvPr id="16" name="Picture 15">
            <a:extLst>
              <a:ext uri="{FF2B5EF4-FFF2-40B4-BE49-F238E27FC236}">
                <a16:creationId xmlns:a16="http://schemas.microsoft.com/office/drawing/2014/main" id="{F699B24F-48BF-074C-B359-E684223D4678}"/>
              </a:ext>
            </a:extLst>
          </p:cNvPr>
          <p:cNvPicPr>
            <a:picLocks noChangeAspect="1"/>
          </p:cNvPicPr>
          <p:nvPr/>
        </p:nvPicPr>
        <p:blipFill>
          <a:blip r:embed="rId15"/>
          <a:stretch>
            <a:fillRect/>
          </a:stretch>
        </p:blipFill>
        <p:spPr>
          <a:xfrm>
            <a:off x="14283214" y="24799796"/>
            <a:ext cx="8154755" cy="5559543"/>
          </a:xfrm>
          <a:prstGeom prst="rect">
            <a:avLst/>
          </a:prstGeom>
        </p:spPr>
      </p:pic>
      <p:sp>
        <p:nvSpPr>
          <p:cNvPr id="37" name="TextBox 36">
            <a:extLst>
              <a:ext uri="{FF2B5EF4-FFF2-40B4-BE49-F238E27FC236}">
                <a16:creationId xmlns:a16="http://schemas.microsoft.com/office/drawing/2014/main" id="{6F07C69A-3957-E842-A717-333ADE3729DF}"/>
              </a:ext>
            </a:extLst>
          </p:cNvPr>
          <p:cNvSpPr txBox="1"/>
          <p:nvPr/>
        </p:nvSpPr>
        <p:spPr>
          <a:xfrm>
            <a:off x="36314742" y="31160535"/>
            <a:ext cx="4936233" cy="646331"/>
          </a:xfrm>
          <a:prstGeom prst="rect">
            <a:avLst/>
          </a:prstGeom>
          <a:noFill/>
        </p:spPr>
        <p:txBody>
          <a:bodyPr wrap="square" rtlCol="0">
            <a:spAutoFit/>
          </a:bodyPr>
          <a:lstStyle/>
          <a:p>
            <a:pPr algn="ctr"/>
            <a:r>
              <a:rPr lang="en-US" sz="3600" dirty="0">
                <a:solidFill>
                  <a:schemeClr val="bg1"/>
                </a:solidFill>
                <a:latin typeface="Arial"/>
                <a:cs typeface="Arial"/>
              </a:rPr>
              <a:t>LA-UR-19-27880</a:t>
            </a:r>
          </a:p>
        </p:txBody>
      </p:sp>
    </p:spTree>
    <p:extLst>
      <p:ext uri="{BB962C8B-B14F-4D97-AF65-F5344CB8AC3E}">
        <p14:creationId xmlns:p14="http://schemas.microsoft.com/office/powerpoint/2010/main" val="27564222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2308</TotalTime>
  <Words>1331</Words>
  <Application>Microsoft Macintosh PowerPoint</Application>
  <PresentationFormat>Custom</PresentationFormat>
  <Paragraphs>67</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Cambria Math</vt:lpstr>
      <vt:lpstr>Times</vt:lpstr>
      <vt:lpstr>Office Theme</vt:lpstr>
      <vt:lpstr>PowerPoint Presentation</vt:lpstr>
    </vt:vector>
  </TitlesOfParts>
  <Company>LANL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z210424</dc:creator>
  <cp:lastModifiedBy>Scott Campbell</cp:lastModifiedBy>
  <cp:revision>129</cp:revision>
  <dcterms:created xsi:type="dcterms:W3CDTF">2014-07-21T16:08:02Z</dcterms:created>
  <dcterms:modified xsi:type="dcterms:W3CDTF">2019-08-08T15:49:17Z</dcterms:modified>
</cp:coreProperties>
</file>