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p:scale>
          <a:sx n="25" d="100"/>
          <a:sy n="25" d="100"/>
        </p:scale>
        <p:origin x="600" y="264"/>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7/31/19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7/31/19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7/31/19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7/31/19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7/31/19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7/31/19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7/31/19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7/31/19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6274940" y="-127333"/>
            <a:ext cx="28746580" cy="253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54059"/>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54059"/>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1685103"/>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016574"/>
                <a:ext cx="12798202" cy="19051626"/>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m:t>
                          </m:r>
                          <m:d>
                            <m:dPr>
                              <m:ctrlPr>
                                <a:rPr lang="en-US" sz="2800" b="0" i="1" dirty="0" smtClean="0">
                                  <a:latin typeface="Cambria Math" panose="02040503050406030204" pitchFamily="18" charset="0"/>
                                  <a:cs typeface="Times"/>
                                </a:rPr>
                              </m:ctrlPr>
                            </m:dPr>
                            <m:e>
                              <m:r>
                                <a:rPr lang="en-US" sz="2800" b="0" i="1" dirty="0" smtClean="0">
                                  <a:latin typeface="Cambria Math" panose="02040503050406030204" pitchFamily="18" charset="0"/>
                                  <a:cs typeface="Times"/>
                                </a:rPr>
                                <m:t>1</m:t>
                              </m:r>
                            </m:e>
                          </m:d>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2</m:t>
                              </m:r>
                            </m:e>
                          </m:d>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IMC methods, however, applies two approximations: linearizing the TRT equations, and a semi-implicit discretization of time. </a:t>
                </a:r>
              </a:p>
              <a:p>
                <a:pPr algn="just"/>
                <a:endParaRPr lang="en-US" sz="32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discretization and stochastic nature of IMC leads to inherent uncertainty, accompanied by long run times and large computational requirements for sufficient convergence. To address and counteract these issues, various variance reduction methods are implemented to ease the computational complexity while producing equivalent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the tally. Standard IMC and implicit capture reduces variance by replacing absorption with the analytic absorption solution. However, this still requires the particle passes through the tally surface, and high scattering opacity situations will mitigate escaping flux. </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016574"/>
                <a:ext cx="12798202" cy="19051626"/>
              </a:xfrm>
              <a:prstGeom prst="rect">
                <a:avLst/>
              </a:prstGeom>
              <a:blipFill>
                <a:blip r:embed="rId4"/>
                <a:stretch>
                  <a:fillRect l="-1189" t="-400" r="-1090" b="-53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5284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369821"/>
            <a:ext cx="12798202" cy="4678204"/>
          </a:xfrm>
          <a:prstGeom prst="rect">
            <a:avLst/>
          </a:prstGeom>
        </p:spPr>
        <p:txBody>
          <a:bodyPr wrap="square">
            <a:spAutoFit/>
          </a:bodyPr>
          <a:lstStyle/>
          <a:p>
            <a:pPr algn="just"/>
            <a:r>
              <a:rPr lang="en-US" sz="3200" dirty="0">
                <a:latin typeface="Times"/>
                <a:cs typeface="Times"/>
              </a:rPr>
              <a:t>    The objective of this research project is to investigate the advantages and drawbacks of a response function VRM for IMC simulations using the open source IMC code </a:t>
            </a:r>
            <a:r>
              <a:rPr lang="en-US" sz="3200" i="1" dirty="0">
                <a:latin typeface="Times"/>
                <a:cs typeface="Times"/>
              </a:rPr>
              <a:t>Branson</a:t>
            </a:r>
            <a:r>
              <a:rPr lang="en-US" sz="3200" dirty="0">
                <a:latin typeface="Times"/>
                <a:cs typeface="Times"/>
              </a:rPr>
              <a:t> developed by Alex Long. The method is then to be applied to events such as multidimensional supernova transients, and comparing the simulation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looking at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29454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8865697"/>
              </a:xfrm>
              <a:prstGeom prst="rect">
                <a:avLst/>
              </a:prstGeom>
            </p:spPr>
            <p:txBody>
              <a:bodyPr wrap="square">
                <a:spAutoFit/>
              </a:bodyPr>
              <a:lstStyle/>
              <a:p>
                <a:pPr algn="just"/>
                <a:r>
                  <a:rPr lang="en-US" sz="3200" dirty="0">
                    <a:latin typeface="Times"/>
                    <a:cs typeface="Times"/>
                  </a:rPr>
                  <a:t> The response function VRM is implemented as follows:</a:t>
                </a:r>
              </a:p>
              <a:p>
                <a:pPr algn="just"/>
                <a:r>
                  <a:rPr lang="en-US" sz="3200" dirty="0">
                    <a:latin typeface="Times"/>
                    <a:cs typeface="Times"/>
                  </a:rPr>
                  <a:t>    1. The backwards approximation is calculated by tracing particles through</a:t>
                </a:r>
              </a:p>
              <a:p>
                <a:pPr algn="just"/>
                <a:r>
                  <a:rPr lang="en-US" sz="3200" dirty="0">
                    <a:latin typeface="Times"/>
                    <a:cs typeface="Times"/>
                  </a:rPr>
                  <a:t>        the mesh starting at the tally surface towards the source </a:t>
                </a:r>
              </a:p>
              <a:p>
                <a:pPr algn="just"/>
                <a:r>
                  <a:rPr lang="en-US" sz="3200" dirty="0">
                    <a:latin typeface="Times"/>
                    <a:cs typeface="Times"/>
                  </a:rPr>
                  <a:t>    2. As the particle passes through each cell in the mesh, accumulate:</a:t>
                </a:r>
              </a:p>
              <a:p>
                <a:pPr algn="just"/>
                <a:r>
                  <a:rPr lang="en-US" sz="3200" dirty="0">
                    <a:latin typeface="Times"/>
                    <a:cs typeface="Times"/>
                  </a:rPr>
                  <a:t>          • The total distance the particle has traveled, </a:t>
                </a:r>
                <a14:m>
                  <m:oMath xmlns:m="http://schemas.openxmlformats.org/officeDocument/2006/math">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𝑡𝑜𝑡𝑎𝑙</m:t>
                        </m:r>
                        <m:r>
                          <a:rPr lang="en-US" sz="3200" b="0" i="1" smtClean="0">
                            <a:latin typeface="Cambria Math" panose="02040503050406030204" pitchFamily="18" charset="0"/>
                            <a:cs typeface="Times"/>
                          </a:rPr>
                          <m:t>,</m:t>
                        </m:r>
                        <m:r>
                          <a:rPr lang="en-US" sz="3200" b="0" i="1" smtClean="0">
                            <a:latin typeface="Cambria Math" panose="02040503050406030204" pitchFamily="18" charset="0"/>
                            <a:cs typeface="Times"/>
                          </a:rPr>
                          <m:t>𝑝𝑎𝑟𝑡𝑖𝑐𝑙𝑒</m:t>
                        </m:r>
                      </m:sub>
                    </m:sSub>
                  </m:oMath>
                </a14:m>
                <a:endParaRPr lang="en-US" sz="3200" dirty="0">
                  <a:latin typeface="Times"/>
                  <a:cs typeface="Times"/>
                </a:endParaRPr>
              </a:p>
              <a:p>
                <a:pPr algn="just"/>
                <a:r>
                  <a:rPr lang="en-US" sz="3200" dirty="0">
                    <a:latin typeface="Times"/>
                    <a:cs typeface="Times"/>
                  </a:rPr>
                  <a:t>          • The product of </a:t>
                </a:r>
                <a14:m>
                  <m:oMath xmlns:m="http://schemas.openxmlformats.org/officeDocument/2006/math">
                    <m:r>
                      <a:rPr lang="en-US" sz="3200" b="0" i="1" smtClean="0">
                        <a:latin typeface="Cambria Math" panose="02040503050406030204" pitchFamily="18" charset="0"/>
                        <a:cs typeface="Times"/>
                      </a:rPr>
                      <m:t>𝜎</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𝑝𝑎𝑟𝑡𝑖𝑐𝑙𝑒</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𝑛</m:t>
                        </m:r>
                      </m:sub>
                    </m:sSub>
                  </m:oMath>
                </a14:m>
                <a:r>
                  <a:rPr lang="en-US" sz="3200" dirty="0">
                    <a:latin typeface="Times"/>
                    <a:cs typeface="Times"/>
                  </a:rPr>
                  <a:t> for the distance the particle goes in cell </a:t>
                </a:r>
                <a:r>
                  <a:rPr lang="en-US" sz="3200" i="1" dirty="0">
                    <a:latin typeface="Times"/>
                    <a:cs typeface="Times"/>
                  </a:rPr>
                  <a:t>n</a:t>
                </a:r>
                <a:endParaRPr lang="en-US" sz="3200" dirty="0">
                  <a:latin typeface="Times"/>
                  <a:cs typeface="Times"/>
                </a:endParaRPr>
              </a:p>
              <a:p>
                <a:pPr algn="just"/>
                <a:r>
                  <a:rPr lang="en-US" sz="3200" dirty="0">
                    <a:latin typeface="Times"/>
                    <a:cs typeface="Times"/>
                  </a:rPr>
                  <a:t>          • The total distance of all particle through the cell, </a:t>
                </a:r>
                <a14:m>
                  <m:oMath xmlns:m="http://schemas.openxmlformats.org/officeDocument/2006/math">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𝑡𝑜𝑡𝑎𝑙</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𝑐𝑒𝑙𝑙</m:t>
                        </m:r>
                      </m:sub>
                    </m:sSub>
                  </m:oMath>
                </a14:m>
                <a:endParaRPr lang="en-US" sz="3200" dirty="0">
                  <a:latin typeface="Times"/>
                  <a:cs typeface="Times"/>
                </a:endParaRPr>
              </a:p>
              <a:p>
                <a:pPr algn="just"/>
                <a:r>
                  <a:rPr lang="en-US" sz="3200" dirty="0">
                    <a:latin typeface="Times"/>
                    <a:cs typeface="Times"/>
                  </a:rPr>
                  <a:t>          • The total </a:t>
                </a:r>
                <a14:m>
                  <m:oMath xmlns:m="http://schemas.openxmlformats.org/officeDocument/2006/math">
                    <m:r>
                      <a:rPr lang="en-US" sz="3200" b="0" i="1" smtClean="0">
                        <a:latin typeface="Cambria Math" panose="02040503050406030204" pitchFamily="18" charset="0"/>
                        <a:cs typeface="Times"/>
                      </a:rPr>
                      <m:t>𝜎</m:t>
                    </m:r>
                    <m:r>
                      <a:rPr lang="en-US" sz="3200" b="0" i="1" smtClean="0">
                        <a:latin typeface="Cambria Math" panose="02040503050406030204" pitchFamily="18" charset="0"/>
                        <a:cs typeface="Times"/>
                      </a:rPr>
                      <m:t>𝑑</m:t>
                    </m:r>
                  </m:oMath>
                </a14:m>
                <a:r>
                  <a:rPr lang="en-US" sz="3200" dirty="0">
                    <a:latin typeface="Times"/>
                    <a:cs typeface="Times"/>
                  </a:rPr>
                  <a:t> for each cell, </a:t>
                </a:r>
                <a14:m>
                  <m:oMath xmlns:m="http://schemas.openxmlformats.org/officeDocument/2006/math">
                    <m:r>
                      <a:rPr lang="en-US" sz="3200" b="0" i="1" smtClean="0">
                        <a:latin typeface="Cambria Math" panose="02040503050406030204" pitchFamily="18" charset="0"/>
                        <a:cs typeface="Times"/>
                      </a:rPr>
                      <m:t>𝜎</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𝑛</m:t>
                        </m:r>
                      </m:sub>
                    </m:sSub>
                    <m:r>
                      <a:rPr lang="en-US" sz="3200" b="0" i="1" smtClean="0">
                        <a:latin typeface="Cambria Math" panose="02040503050406030204" pitchFamily="18" charset="0"/>
                        <a:cs typeface="Times"/>
                      </a:rPr>
                      <m:t>=</m:t>
                    </m:r>
                    <m:f>
                      <m:fPr>
                        <m:ctrlPr>
                          <a:rPr lang="en-US" sz="3200" b="0" i="1" smtClean="0">
                            <a:latin typeface="Cambria Math" panose="02040503050406030204" pitchFamily="18" charset="0"/>
                            <a:cs typeface="Times"/>
                          </a:rPr>
                        </m:ctrlPr>
                      </m:fPr>
                      <m:num>
                        <m:r>
                          <a:rPr lang="en-US" sz="3200" b="0" i="1" smtClean="0">
                            <a:latin typeface="Cambria Math" panose="02040503050406030204" pitchFamily="18" charset="0"/>
                            <a:cs typeface="Times"/>
                          </a:rPr>
                          <m:t>𝜎</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𝑝𝑎𝑟𝑡𝑖𝑐𝑙𝑒</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𝑛</m:t>
                            </m:r>
                          </m:sub>
                        </m:sSub>
                      </m:num>
                      <m:den>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𝑡𝑜𝑡𝑎𝑙</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𝑝𝑎𝑟𝑡𝑖𝑐𝑙𝑒</m:t>
                            </m:r>
                          </m:sub>
                        </m:sSub>
                      </m:den>
                    </m:f>
                    <m:r>
                      <a:rPr lang="en-US" sz="3200" b="0" i="1" smtClean="0">
                        <a:latin typeface="Cambria Math" panose="02040503050406030204" pitchFamily="18" charset="0"/>
                        <a:cs typeface="Times"/>
                      </a:rPr>
                      <m:t> </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𝑐𝑒𝑙𝑙</m:t>
                        </m:r>
                      </m:sub>
                    </m:sSub>
                  </m:oMath>
                </a14:m>
                <a:r>
                  <a:rPr lang="en-US" sz="3200" dirty="0">
                    <a:latin typeface="Times"/>
                    <a:cs typeface="Times"/>
                  </a:rPr>
                  <a:t> for the distance, </a:t>
                </a:r>
              </a:p>
              <a:p>
                <a:pPr algn="just"/>
                <a:r>
                  <a:rPr lang="en-US" sz="3200" dirty="0">
                    <a:latin typeface="Times"/>
                    <a:cs typeface="Times"/>
                  </a:rPr>
                  <a:t>             </a:t>
                </a:r>
                <a14:m>
                  <m:oMath xmlns:m="http://schemas.openxmlformats.org/officeDocument/2006/math">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𝑐𝑒𝑙𝑙</m:t>
                        </m:r>
                      </m:sub>
                    </m:sSub>
                  </m:oMath>
                </a14:m>
                <a:r>
                  <a:rPr lang="en-US" sz="3200" dirty="0">
                    <a:latin typeface="Times"/>
                    <a:cs typeface="Times"/>
                  </a:rPr>
                  <a:t>, the particle goes through the cell</a:t>
                </a:r>
              </a:p>
              <a:p>
                <a:pPr algn="just"/>
                <a:endParaRPr lang="en-US" sz="1000" dirty="0">
                  <a:latin typeface="Times"/>
                  <a:cs typeface="Times"/>
                </a:endParaRPr>
              </a:p>
              <a:p>
                <a:pPr algn="just"/>
                <a:r>
                  <a:rPr lang="en-US" sz="3200" dirty="0">
                    <a:latin typeface="Times"/>
                    <a:cs typeface="Times"/>
                  </a:rPr>
                  <a:t>The forward transport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b="0" i="1" smtClean="0">
                              <a:latin typeface="Cambria Math" panose="02040503050406030204" pitchFamily="18" charset="0"/>
                              <a:cs typeface="Times"/>
                            </a:rPr>
                          </m:ctrlPr>
                        </m:eqArrPr>
                        <m:e>
                          <m:r>
                            <a:rPr lang="en-US" sz="3200" b="0" i="1" smtClean="0">
                              <a:latin typeface="Cambria Math" panose="02040503050406030204" pitchFamily="18" charset="0"/>
                              <a:cs typeface="Times"/>
                            </a:rPr>
                            <m:t>𝐶𝑜𝑛𝑡𝑟𝑖𝑏𝑢𝑡𝑖𝑜𝑛</m:t>
                          </m:r>
                          <m:r>
                            <a:rPr lang="en-US" sz="3200" b="0" i="1" smtClean="0">
                              <a:latin typeface="Cambria Math" panose="02040503050406030204" pitchFamily="18" charset="0"/>
                              <a:cs typeface="Times"/>
                            </a:rPr>
                            <m:t>=</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𝐸</m:t>
                              </m:r>
                            </m:e>
                            <m:sub>
                              <m:r>
                                <a:rPr lang="en-US" sz="3200" b="0" i="1" smtClean="0">
                                  <a:latin typeface="Cambria Math" panose="02040503050406030204" pitchFamily="18" charset="0"/>
                                  <a:cs typeface="Times"/>
                                </a:rPr>
                                <m:t>𝑝𝑎𝑟𝑡𝑖𝑐𝑙𝑒</m:t>
                              </m:r>
                            </m:sub>
                          </m:sSub>
                          <m:r>
                            <a:rPr lang="en-US" sz="3200" b="0" i="1" smtClean="0">
                              <a:latin typeface="Cambria Math" panose="02040503050406030204" pitchFamily="18" charset="0"/>
                              <a:cs typeface="Times"/>
                            </a:rPr>
                            <m:t>∗</m:t>
                          </m:r>
                          <m:sSup>
                            <m:sSupPr>
                              <m:ctrlPr>
                                <a:rPr lang="en-US" sz="3200" b="0" i="1" smtClean="0">
                                  <a:latin typeface="Cambria Math" panose="02040503050406030204" pitchFamily="18" charset="0"/>
                                  <a:cs typeface="Times"/>
                                </a:rPr>
                              </m:ctrlPr>
                            </m:sSupPr>
                            <m:e>
                              <m:r>
                                <a:rPr lang="en-US" sz="3200" b="0" i="1" smtClean="0">
                                  <a:latin typeface="Cambria Math" panose="02040503050406030204" pitchFamily="18" charset="0"/>
                                  <a:cs typeface="Times"/>
                                </a:rPr>
                                <m:t>𝑒</m:t>
                              </m:r>
                            </m:e>
                            <m:sup>
                              <m:r>
                                <a:rPr lang="en-US" sz="3200" b="0" i="1" smtClean="0">
                                  <a:latin typeface="Cambria Math" panose="02040503050406030204" pitchFamily="18" charset="0"/>
                                  <a:cs typeface="Times"/>
                                </a:rPr>
                                <m:t>−</m:t>
                              </m:r>
                              <m:d>
                                <m:dPr>
                                  <m:ctrlPr>
                                    <a:rPr lang="en-US" sz="3200" b="0" i="1" smtClean="0">
                                      <a:latin typeface="Cambria Math" panose="02040503050406030204" pitchFamily="18" charset="0"/>
                                      <a:cs typeface="Times"/>
                                    </a:rPr>
                                  </m:ctrlPr>
                                </m:dPr>
                                <m:e>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𝜎</m:t>
                                      </m:r>
                                    </m:e>
                                    <m:sub>
                                      <m:r>
                                        <a:rPr lang="en-US" sz="3200" b="0" i="1" smtClean="0">
                                          <a:latin typeface="Cambria Math" panose="02040503050406030204" pitchFamily="18" charset="0"/>
                                          <a:cs typeface="Times"/>
                                        </a:rPr>
                                        <m:t>𝑟</m:t>
                                      </m:r>
                                    </m:sub>
                                  </m:sSub>
                                  <m:r>
                                    <a:rPr lang="en-US" sz="3200" b="0" i="1" smtClean="0">
                                      <a:latin typeface="Cambria Math" panose="02040503050406030204" pitchFamily="18" charset="0"/>
                                      <a:cs typeface="Times"/>
                                    </a:rPr>
                                    <m:t>+</m:t>
                                  </m:r>
                                  <m:f>
                                    <m:fPr>
                                      <m:ctrlPr>
                                        <a:rPr lang="en-US" sz="3200" b="0" i="1" smtClean="0">
                                          <a:latin typeface="Cambria Math" panose="02040503050406030204" pitchFamily="18" charset="0"/>
                                          <a:cs typeface="Times"/>
                                        </a:rPr>
                                      </m:ctrlPr>
                                    </m:fPr>
                                    <m:num>
                                      <m:r>
                                        <a:rPr lang="en-US" sz="3200" b="0" i="1" smtClean="0">
                                          <a:latin typeface="Cambria Math" panose="02040503050406030204" pitchFamily="18" charset="0"/>
                                          <a:cs typeface="Times"/>
                                        </a:rPr>
                                        <m:t>1</m:t>
                                      </m:r>
                                    </m:num>
                                    <m:den>
                                      <m:r>
                                        <a:rPr lang="en-US" sz="3200" b="0" i="1" smtClean="0">
                                          <a:latin typeface="Cambria Math" panose="02040503050406030204" pitchFamily="18" charset="0"/>
                                          <a:cs typeface="Times"/>
                                        </a:rPr>
                                        <m:t>𝑐</m:t>
                                      </m:r>
                                      <m:r>
                                        <m:rPr>
                                          <m:sty m:val="p"/>
                                        </m:rPr>
                                        <a:rPr lang="en-US" sz="3200" b="0" i="0" smtClean="0">
                                          <a:latin typeface="Cambria Math" panose="02040503050406030204" pitchFamily="18" charset="0"/>
                                          <a:cs typeface="Times"/>
                                        </a:rPr>
                                        <m:t>Δ</m:t>
                                      </m:r>
                                      <m:r>
                                        <a:rPr lang="en-US" sz="3200" b="0" i="1" smtClean="0">
                                          <a:latin typeface="Cambria Math" panose="02040503050406030204" pitchFamily="18" charset="0"/>
                                          <a:cs typeface="Times"/>
                                        </a:rPr>
                                        <m:t>𝑡</m:t>
                                      </m:r>
                                    </m:den>
                                  </m:f>
                                </m:e>
                              </m:d>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𝑡𝑎𝑙𝑙𝑦</m:t>
                                  </m:r>
                                </m:sub>
                              </m:sSub>
                            </m:sup>
                          </m:sSup>
                          <m:r>
                            <a:rPr lang="en-US" sz="3200" b="0" i="1" smtClean="0">
                              <a:latin typeface="Cambria Math" panose="02040503050406030204" pitchFamily="18" charset="0"/>
                              <a:cs typeface="Times"/>
                            </a:rPr>
                            <m:t> #</m:t>
                          </m:r>
                          <m:d>
                            <m:dPr>
                              <m:ctrlPr>
                                <a:rPr lang="en-US" sz="3200" b="0" i="1" smtClean="0">
                                  <a:latin typeface="Cambria Math" panose="02040503050406030204" pitchFamily="18" charset="0"/>
                                  <a:cs typeface="Times"/>
                                </a:rPr>
                              </m:ctrlPr>
                            </m:dPr>
                            <m:e>
                              <m:r>
                                <a:rPr lang="en-US" sz="3200" b="0" i="1" smtClean="0">
                                  <a:latin typeface="Cambria Math" panose="02040503050406030204" pitchFamily="18" charset="0"/>
                                  <a:cs typeface="Times"/>
                                </a:rPr>
                                <m:t>3</m:t>
                              </m:r>
                            </m:e>
                          </m:d>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subsequent scattering event, a contribution is added to tally</a:t>
                </a:r>
              </a:p>
              <a:p>
                <a:pPr algn="just"/>
                <a:r>
                  <a:rPr lang="en-US" sz="3200" dirty="0">
                    <a:latin typeface="Times"/>
                    <a:cs typeface="Times"/>
                  </a:rPr>
                  <a:t>        accd. to Eq. (3). </a:t>
                </a:r>
              </a:p>
              <a:p>
                <a:pPr algn="just"/>
                <a:r>
                  <a:rPr lang="en-US" sz="3200" dirty="0">
                    <a:latin typeface="Times"/>
                    <a:cs typeface="Times"/>
                  </a:rPr>
                  <a:t>    4. Steps 2 and 3 are repeated until the particle exits the problem domain</a:t>
                </a:r>
              </a:p>
            </p:txBody>
          </p:sp>
        </mc:Choice>
        <mc:Fallback xmlns="">
          <p:sp>
            <p:nvSpPr>
              <p:cNvPr id="18" name="Rectangle 17">
                <a:extLst>
                  <a:ext uri="{FF2B5EF4-FFF2-40B4-BE49-F238E27FC236}">
                    <a16:creationId xmlns:a16="http://schemas.microsoft.com/office/drawing/2014/main" id="{5AB7C58A-81D4-454A-B609-FA15AED0E3EA}"/>
                  </a:ext>
                </a:extLst>
              </p:cNvPr>
              <p:cNvSpPr>
                <a:spLocks noRot="1" noChangeAspect="1" noMove="1" noResize="1" noEditPoints="1" noAdjustHandles="1" noChangeArrowheads="1" noChangeShapeType="1" noTextEdit="1"/>
              </p:cNvSpPr>
              <p:nvPr/>
            </p:nvSpPr>
            <p:spPr>
              <a:xfrm>
                <a:off x="14272989" y="5022839"/>
                <a:ext cx="12798202" cy="8865697"/>
              </a:xfrm>
              <a:prstGeom prst="rect">
                <a:avLst/>
              </a:prstGeom>
              <a:blipFill>
                <a:blip r:embed="rId5"/>
                <a:stretch>
                  <a:fillRect l="-1189" t="-714" r="-694" b="-128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6"/>
          <a:stretch>
            <a:fillRect/>
          </a:stretch>
        </p:blipFill>
        <p:spPr>
          <a:xfrm>
            <a:off x="14341718" y="15248592"/>
            <a:ext cx="8721482" cy="6588911"/>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3327054" y="15248592"/>
            <a:ext cx="3744137" cy="6155531"/>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significantly improved FoM compared to a regular tally. This provides a strong basis for the usefulness of our method.</a:t>
            </a:r>
          </a:p>
        </p:txBody>
      </p:sp>
      <p:pic>
        <p:nvPicPr>
          <p:cNvPr id="16" name="Picture 15">
            <a:extLst>
              <a:ext uri="{FF2B5EF4-FFF2-40B4-BE49-F238E27FC236}">
                <a16:creationId xmlns:a16="http://schemas.microsoft.com/office/drawing/2014/main" id="{E2CAD626-133C-4548-BA02-CDDBC0030142}"/>
              </a:ext>
            </a:extLst>
          </p:cNvPr>
          <p:cNvPicPr>
            <a:picLocks noChangeAspect="1"/>
          </p:cNvPicPr>
          <p:nvPr/>
        </p:nvPicPr>
        <p:blipFill>
          <a:blip r:embed="rId7"/>
          <a:stretch>
            <a:fillRect/>
          </a:stretch>
        </p:blipFill>
        <p:spPr>
          <a:xfrm>
            <a:off x="14341718" y="22009128"/>
            <a:ext cx="8721482" cy="6332236"/>
          </a:xfrm>
          <a:prstGeom prst="rect">
            <a:avLst/>
          </a:prstGeom>
        </p:spPr>
      </p:pic>
      <p:sp>
        <p:nvSpPr>
          <p:cNvPr id="23" name="TextBox 22">
            <a:extLst>
              <a:ext uri="{FF2B5EF4-FFF2-40B4-BE49-F238E27FC236}">
                <a16:creationId xmlns:a16="http://schemas.microsoft.com/office/drawing/2014/main" id="{D8ED94E9-5886-F447-B978-3F3074CADEF2}"/>
              </a:ext>
            </a:extLst>
          </p:cNvPr>
          <p:cNvSpPr txBox="1"/>
          <p:nvPr/>
        </p:nvSpPr>
        <p:spPr>
          <a:xfrm>
            <a:off x="23327054" y="22106592"/>
            <a:ext cx="3744137" cy="5047536"/>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accompanying variance as a function of the number of particles used in the simulation. This shows that our method has far less variance for fewer simulated particles, which implies that it is a more reliable method under these conditions. </a:t>
            </a:r>
          </a:p>
        </p:txBody>
      </p:sp>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794</TotalTime>
  <Words>813</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79</cp:revision>
  <dcterms:created xsi:type="dcterms:W3CDTF">2014-07-21T16:08:02Z</dcterms:created>
  <dcterms:modified xsi:type="dcterms:W3CDTF">2019-07-31T22:11:26Z</dcterms:modified>
</cp:coreProperties>
</file>