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3" r:id="rId2"/>
    <p:sldId id="264" r:id="rId3"/>
    <p:sldId id="257" r:id="rId4"/>
    <p:sldId id="265" r:id="rId5"/>
    <p:sldId id="258" r:id="rId6"/>
    <p:sldId id="259" r:id="rId7"/>
    <p:sldId id="266" r:id="rId8"/>
    <p:sldId id="260" r:id="rId9"/>
    <p:sldId id="261" r:id="rId10"/>
    <p:sldId id="262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8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536" y="164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5B56-155A-8A4F-A200-15510EAC000D}" type="datetime1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32FE-02A3-6D41-B422-B15757ACBFED}" type="datetime1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>
                <a:solidFill>
                  <a:srgbClr val="000000"/>
                </a:solidFill>
              </a:rPr>
              <a:t>-IN </a:t>
            </a:r>
            <a:r>
              <a:rPr lang="en-US" sz="1200" b="0" dirty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20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presenter(s)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Managed by Triad National Security, LLC for the U.S. Department of Energy’s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agenda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95E-3847-284B-804A-F0C0441E204C}" type="datetime1">
              <a:rPr lang="en-US" smtClean="0"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568548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442-326F-BF43-9512-C754596C1A34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97D45A-E2C2-5444-8727-94AA467EBF1A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6075" indent="-171450">
              <a:defRPr sz="1800">
                <a:solidFill>
                  <a:srgbClr val="FFFFFF"/>
                </a:solidFill>
              </a:defRPr>
            </a:lvl2pPr>
            <a:lvl3pPr marL="515938" indent="-173038">
              <a:defRPr sz="1600">
                <a:solidFill>
                  <a:srgbClr val="FFFFFF"/>
                </a:solidFill>
              </a:defRPr>
            </a:lvl3pPr>
            <a:lvl4pPr marL="685800" indent="-173038">
              <a:defRPr sz="1400">
                <a:solidFill>
                  <a:srgbClr val="FFFFFF"/>
                </a:solidFill>
              </a:defRPr>
            </a:lvl4pPr>
            <a:lvl5pPr marL="855663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A60-AEBD-CD41-AE13-C139EF5F076B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3415E80-817E-41B3-A1DB-15C0B125CF72}" type="datetime1">
              <a:rPr lang="en-US" smtClean="0"/>
              <a:pPr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>
                <a:solidFill>
                  <a:srgbClr val="0D0C2E"/>
                </a:solidFill>
              </a:rPr>
              <a:t>This is</a:t>
            </a:r>
            <a:r>
              <a:rPr lang="en-US" sz="800" baseline="0" dirty="0">
                <a:solidFill>
                  <a:srgbClr val="0D0C2E"/>
                </a:solidFill>
              </a:rPr>
              <a:t> the lab color palette.</a:t>
            </a:r>
            <a:endParaRPr lang="en-US" sz="800" baseline="0" dirty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&amp; 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943030"/>
            <a:ext cx="8712200" cy="4328440"/>
          </a:xfrm>
        </p:spPr>
        <p:txBody>
          <a:bodyPr/>
          <a:lstStyle/>
          <a:p>
            <a:r>
              <a:rPr lang="en-US" dirty="0"/>
              <a:t>Acknowledgements</a:t>
            </a:r>
          </a:p>
          <a:p>
            <a:pPr lvl="2"/>
            <a:r>
              <a:rPr lang="en-US" dirty="0"/>
              <a:t>We would like to thank the XCP Summer Computational Physics Workshop, its directors, and its mentors for the opportunity, time, and mentorship.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References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200" dirty="0"/>
              <a:t>[1]	J.A. Fleck, Jr. and J.D. Cummings, Jr., “An implicit Monte Carlo scheme for calculating time and frequency dependent		 nonlinear radiation transport,” </a:t>
            </a:r>
            <a:r>
              <a:rPr lang="en-US" sz="1200" i="1" dirty="0"/>
              <a:t>J. Comp. Phys. </a:t>
            </a:r>
            <a:r>
              <a:rPr lang="en-US" sz="1200" dirty="0"/>
              <a:t>8, pp. 313–342, (1971). </a:t>
            </a:r>
          </a:p>
          <a:p>
            <a:pPr marL="0" indent="0">
              <a:buNone/>
            </a:pPr>
            <a:r>
              <a:rPr lang="en-US" sz="1200" dirty="0"/>
              <a:t>[2]	J.T. Landman, “Variance reduction strategies for implicit Monte Carlo simulations,” PhD thesis, Texas A&amp;M University,		 </a:t>
            </a:r>
            <a:r>
              <a:rPr lang="en-US" sz="1200" i="1" dirty="0"/>
              <a:t>Texas A&amp;M University</a:t>
            </a:r>
            <a:r>
              <a:rPr lang="en-US" sz="1200" dirty="0"/>
              <a:t>, (2016). </a:t>
            </a:r>
          </a:p>
          <a:p>
            <a:pPr marL="0" indent="0">
              <a:buNone/>
            </a:pPr>
            <a:r>
              <a:rPr lang="en-US" sz="1200" dirty="0"/>
              <a:t>[3]	W.T. Dailey, “Ray next-event estimator transport of primary and secondary gamma rays,” PhD thesis, Air Force Institute		 of Technology, </a:t>
            </a:r>
            <a:r>
              <a:rPr lang="en-US" sz="1200" i="1" dirty="0"/>
              <a:t>Air Force Institute of Technology</a:t>
            </a:r>
            <a:r>
              <a:rPr lang="en-US" sz="1200" dirty="0"/>
              <a:t>, 2011. </a:t>
            </a:r>
          </a:p>
          <a:p>
            <a:pPr marL="0" indent="0">
              <a:buNone/>
            </a:pPr>
            <a:r>
              <a:rPr lang="en-US" sz="1200" dirty="0"/>
              <a:t>[4] 	T.J. Moriya, S.I. Blinnikov, N. Tominaga et al., “Light-curve modelling of superluminous supernova 2006gy: collision			 between supernova ejecta and a dense circumstellar medium,” </a:t>
            </a:r>
            <a:r>
              <a:rPr lang="en-US" sz="1200" i="1" dirty="0"/>
              <a:t>MNRAS </a:t>
            </a:r>
            <a:r>
              <a:rPr lang="en-US" sz="1200" dirty="0"/>
              <a:t>428, pp. 1020–1035,	 (2013).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38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72D73F-9BF4-8D4D-9E6B-4C62DDE3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-94999"/>
            <a:ext cx="8071104" cy="1361134"/>
          </a:xfrm>
        </p:spPr>
        <p:txBody>
          <a:bodyPr/>
          <a:lstStyle/>
          <a:p>
            <a:r>
              <a:rPr lang="en-US" sz="3400" dirty="0"/>
              <a:t>Variance Reduction at Scale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9E8FE8-C971-BC4B-B245-E947B06FEF75}"/>
              </a:ext>
            </a:extLst>
          </p:cNvPr>
          <p:cNvSpPr txBox="1">
            <a:spLocks/>
          </p:cNvSpPr>
          <p:nvPr/>
        </p:nvSpPr>
        <p:spPr>
          <a:xfrm>
            <a:off x="1182624" y="1434287"/>
            <a:ext cx="7857744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7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1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Improving IMC variance reduction methods</a:t>
            </a:r>
          </a:p>
          <a:p>
            <a:r>
              <a:rPr lang="en-US" sz="2200" dirty="0"/>
              <a:t> for thermal transport problems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BB7DCA-0B6B-2549-978B-7DF7982AA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1496" y="3143513"/>
            <a:ext cx="3543300" cy="606908"/>
          </a:xfrm>
        </p:spPr>
        <p:txBody>
          <a:bodyPr/>
          <a:lstStyle/>
          <a:p>
            <a:r>
              <a:rPr lang="en-US" dirty="0"/>
              <a:t>Scott Campbell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53DDD9C-7565-F54D-82C8-BCA85B1D2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1516" y="3893157"/>
            <a:ext cx="3383280" cy="1086415"/>
          </a:xfrm>
        </p:spPr>
        <p:txBody>
          <a:bodyPr/>
          <a:lstStyle/>
          <a:p>
            <a:r>
              <a:rPr lang="en-US" sz="1600" dirty="0"/>
              <a:t>Gonzaga University</a:t>
            </a:r>
          </a:p>
          <a:p>
            <a:r>
              <a:rPr lang="en-US" sz="1400" dirty="0"/>
              <a:t>Physics &amp; Math-Computer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565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Thermal Radiative Transport (TRT)</a:t>
                </a:r>
              </a:p>
              <a:p>
                <a:pPr lvl="2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#</m:t>
                        </m:r>
                      </m:e>
                    </m:eqAr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sz="1000" b="0" dirty="0"/>
              </a:p>
              <a:p>
                <a:pPr marL="0" indent="0">
                  <a:buNone/>
                </a:pPr>
                <a:r>
                  <a:rPr lang="en-US" dirty="0"/>
                  <a:t>Implicit Monte Carlo (IMC)</a:t>
                </a:r>
              </a:p>
              <a:p>
                <a:pPr lvl="2"/>
                <a:r>
                  <a:rPr lang="en-US" b="0" dirty="0"/>
                  <a:t>Developed by Fleck and Cummings in 1971 [1] to solve the TRT equations</a:t>
                </a:r>
              </a:p>
              <a:p>
                <a:pPr lvl="2"/>
                <a:r>
                  <a:rPr lang="en-US" dirty="0"/>
                  <a:t>Uses ‘effective scattering’ events to model absorption/re-emission</a:t>
                </a:r>
              </a:p>
              <a:p>
                <a:pPr lvl="2"/>
                <a:r>
                  <a:rPr lang="en-US" b="0" dirty="0"/>
                  <a:t>Two major approximations:</a:t>
                </a:r>
              </a:p>
              <a:p>
                <a:pPr marL="342900" lvl="2" indent="0">
                  <a:buNone/>
                </a:pPr>
                <a:r>
                  <a:rPr lang="en-US" dirty="0"/>
                  <a:t>		1. Semi-implicit discretization of time</a:t>
                </a:r>
              </a:p>
              <a:p>
                <a:pPr marL="342900" lvl="2" indent="0">
                  <a:buNone/>
                </a:pPr>
                <a:r>
                  <a:rPr lang="en-US" b="0" dirty="0"/>
                  <a:t>		2. Linear</a:t>
                </a:r>
                <a:r>
                  <a:rPr lang="en-US" dirty="0"/>
                  <a:t>izes the TRT equations – not fully physical</a:t>
                </a:r>
                <a:endParaRPr lang="en-US" b="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  <a:blipFill>
                <a:blip r:embed="rId2"/>
                <a:stretch>
                  <a:fillRect l="-772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Standard Variance Reduction Methods</a:t>
                </a:r>
              </a:p>
              <a:p>
                <a:pPr lvl="2"/>
                <a:r>
                  <a:rPr lang="en-US" sz="1500" dirty="0"/>
                  <a:t>IMC is stochastic – there is inherent uncertainty in the solution</a:t>
                </a:r>
              </a:p>
              <a:p>
                <a:pPr lvl="2"/>
                <a:r>
                  <a:rPr lang="en-US" sz="1500" dirty="0">
                    <a:cs typeface="Arial" panose="020B0604020202020204" pitchFamily="34" charset="0"/>
                  </a:rPr>
                  <a:t>Variance reduction methods are implemented to improve simulation efficiency while producing equivalent unbiased results (e.g. implicit capture, splitting, Russian roulette, weight windows, etc.) [2]</a:t>
                </a:r>
              </a:p>
              <a:p>
                <a:pPr lvl="2"/>
                <a:endParaRPr lang="en-US" sz="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Arial" panose="020B0604020202020204" pitchFamily="34" charset="0"/>
                  </a:rPr>
                  <a:t>Next Event Estimators (NXTEVT)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Effective for limited particle histories, and large mean free paths [3] – i.e. few scattering events and few transported particles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M</a:t>
                </a:r>
                <a:r>
                  <a:rPr lang="en-US" sz="1500" dirty="0">
                    <a:cs typeface="Arial" panose="020B0604020202020204" pitchFamily="34" charset="0"/>
                  </a:rPr>
                  <a:t>ethod: ‘points’ particles toward region of interest and scores the tally accd. to</a:t>
                </a:r>
              </a:p>
              <a:p>
                <a:pPr marL="342900" lvl="2" indent="0"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sub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acc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𝑑𝑠</m:t>
                                </m:r>
                              </m:e>
                            </m:nary>
                          </m:sup>
                        </m:sSup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1500" b="0" dirty="0">
                    <a:cs typeface="Arial" panose="020B0604020202020204" pitchFamily="34" charset="0"/>
                  </a:rPr>
                  <a:t>   </a:t>
                </a:r>
                <a:r>
                  <a:rPr lang="en-US" sz="1200" b="0" dirty="0">
                    <a:cs typeface="Arial" panose="020B0604020202020204" pitchFamily="34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&amp; </m:t>
                    </m:r>
                    <m:acc>
                      <m:accPr>
                        <m:chr m:val="⃗"/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, the surface norma</a:t>
                </a:r>
                <a:r>
                  <a:rPr lang="en-US" sz="1200" dirty="0">
                    <a:cs typeface="Arial" panose="020B0604020202020204" pitchFamily="34" charset="0"/>
                  </a:rPr>
                  <a:t>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total cross-section in the material,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tally surface area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  <a:blipFill>
                <a:blip r:embed="rId2"/>
                <a:stretch>
                  <a:fillRect l="-1033" t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E49F1-A46A-6C46-B4AF-5E9ACE27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34" y="1119992"/>
            <a:ext cx="3017116" cy="2557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3C7F3C-F284-0C42-B44C-09793721E1AC}"/>
              </a:ext>
            </a:extLst>
          </p:cNvPr>
          <p:cNvSpPr txBox="1"/>
          <p:nvPr/>
        </p:nvSpPr>
        <p:spPr>
          <a:xfrm>
            <a:off x="6146144" y="3751385"/>
            <a:ext cx="2857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Figure 1</a:t>
            </a:r>
            <a:r>
              <a:rPr lang="en-US" sz="1200" i="1" dirty="0"/>
              <a:t>:</a:t>
            </a:r>
          </a:p>
          <a:p>
            <a:endParaRPr lang="en-US" sz="800" dirty="0"/>
          </a:p>
          <a:p>
            <a:r>
              <a:rPr lang="en-US" sz="1200" dirty="0"/>
              <a:t>A visualization as to why splitting and Russian roulette are ineffective in cases of interest to NXTEVT. Particles not initially directed towards the tally won’t likely reach it.</a:t>
            </a:r>
          </a:p>
        </p:txBody>
      </p:sp>
    </p:spTree>
    <p:extLst>
      <p:ext uri="{BB962C8B-B14F-4D97-AF65-F5344CB8AC3E}">
        <p14:creationId xmlns:p14="http://schemas.microsoft.com/office/powerpoint/2010/main" val="10128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&amp; 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" y="884415"/>
            <a:ext cx="8839200" cy="4328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</a:t>
            </a:r>
          </a:p>
          <a:p>
            <a:pPr lvl="2"/>
            <a:r>
              <a:rPr lang="en-US" dirty="0"/>
              <a:t>We attempt to model a supernova (</a:t>
            </a:r>
            <a:r>
              <a:rPr lang="en-US" i="1" dirty="0"/>
              <a:t>SN2006gy</a:t>
            </a:r>
            <a:r>
              <a:rPr lang="en-US" dirty="0"/>
              <a:t>) interacting with its circumstellar medium [4]</a:t>
            </a:r>
          </a:p>
          <a:p>
            <a:pPr lvl="2"/>
            <a:r>
              <a:rPr lang="en-US" dirty="0"/>
              <a:t>The opacities of the supernova ejecta and ejecta-CSM Shock do not lend itself well to standard VRMs or the NXTEVT estimator</a:t>
            </a:r>
          </a:p>
          <a:p>
            <a:pPr lvl="2"/>
            <a:r>
              <a:rPr lang="en-US" dirty="0"/>
              <a:t>The multi-physics involved require a large number of particles for answer to converge – makes the simulation computationally expensive</a:t>
            </a:r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dirty="0"/>
              <a:t>Response Function Variance Reduction Method</a:t>
            </a:r>
          </a:p>
          <a:p>
            <a:pPr lvl="2"/>
            <a:r>
              <a:rPr lang="en-US" dirty="0"/>
              <a:t>Trace particles, as in NXTEVT estimators, but for problems with high opacities. </a:t>
            </a:r>
          </a:p>
          <a:p>
            <a:pPr lvl="2"/>
            <a:r>
              <a:rPr lang="en-US" dirty="0"/>
              <a:t>Collect information on how traced particles interact with the material</a:t>
            </a:r>
          </a:p>
          <a:p>
            <a:pPr lvl="2"/>
            <a:r>
              <a:rPr lang="en-US" dirty="0"/>
              <a:t>Contribute to the tally at birth and every scattering event</a:t>
            </a:r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lvl="2"/>
            <a:r>
              <a:rPr lang="en-US" dirty="0"/>
              <a:t>Investigate the advantages of a response function based VRM for problems modeling supernova-CSM interactions</a:t>
            </a:r>
          </a:p>
          <a:p>
            <a:pPr lvl="2"/>
            <a:r>
              <a:rPr lang="en-US" dirty="0"/>
              <a:t>Provide high-quality simulation data to compare with physical observation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Technical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Overview</a:t>
                </a:r>
              </a:p>
              <a:p>
                <a:pPr lvl="2"/>
                <a:r>
                  <a:rPr lang="en-US" sz="1500" dirty="0"/>
                  <a:t>Initialize the problem domain</a:t>
                </a:r>
              </a:p>
              <a:p>
                <a:pPr lvl="2"/>
                <a:r>
                  <a:rPr lang="en-US" sz="1500" dirty="0"/>
                  <a:t>Run the inverse transport problem to generate the response function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) for each cell</a:t>
                </a:r>
              </a:p>
              <a:p>
                <a:pPr lvl="2"/>
                <a:r>
                  <a:rPr lang="en-US" sz="1500" dirty="0"/>
                  <a:t>Run forward transport problem,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values to tally at a particles birth and every subseq. scatter event</a:t>
                </a:r>
              </a:p>
              <a:p>
                <a:pPr lvl="2"/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Inverse Transport</a:t>
                </a:r>
              </a:p>
              <a:p>
                <a:pPr lvl="2"/>
                <a:r>
                  <a:rPr lang="en-US" sz="1500" dirty="0"/>
                  <a:t>Initialize the particle uniformly on the tally surface, and direct it towards the source via cosine-distribution</a:t>
                </a:r>
              </a:p>
              <a:p>
                <a:pPr lvl="2"/>
                <a:r>
                  <a:rPr lang="en-US" sz="1500" dirty="0"/>
                  <a:t>Trace particle through the mesh,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based on: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the particle encounters based on the distance it travels through each cell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for each cell based on every particle that passes through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2"/>
                <a:endParaRPr lang="en-US" sz="15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  <a:blipFill>
                <a:blip r:embed="rId2"/>
                <a:stretch>
                  <a:fillRect l="-89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A21F248-CF9D-FF49-846A-F0B3FA50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11" y="943030"/>
            <a:ext cx="3002312" cy="2971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/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/>
                  <a:t>Figure 2</a:t>
                </a:r>
                <a:r>
                  <a:rPr lang="en-US" sz="1200" i="1" dirty="0"/>
                  <a:t>:</a:t>
                </a:r>
              </a:p>
              <a:p>
                <a:endParaRPr lang="en-US" sz="800" dirty="0"/>
              </a:p>
              <a:p>
                <a:r>
                  <a:rPr lang="en-US" sz="1200" dirty="0"/>
                  <a:t>A visualization of the inverse transport method. The source is the purple cell, and a darker shade of red corresponds to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 value.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blipFill>
                <a:blip r:embed="rId4"/>
                <a:stretch>
                  <a:fillRect r="-901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Cont. &amp;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Forward Transport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1. Upon the particles creation, a contribution is added to the tally accd. to:</a:t>
                </a:r>
              </a:p>
              <a:p>
                <a:pPr marL="3429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𝐶𝑜𝑛𝑡𝑟𝑖𝑏𝑢𝑡𝑖𝑜𝑛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𝑝𝑎𝑟𝑡𝑖𝑐𝑙𝑒</m:t>
                          </m:r>
                        </m:sub>
                      </m:sSub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𝑡𝑎𝑙𝑙𝑦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500" dirty="0"/>
              </a:p>
              <a:p>
                <a:pPr marL="342900" lvl="2" indent="0">
                  <a:buNone/>
                </a:pPr>
                <a:r>
                  <a:rPr lang="en-US" sz="1500" dirty="0"/>
                  <a:t>2. Transport the particle through the mesh. If the particle is scattered, add a			  contribution to the tally as above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3. Repeat 1 &amp; 2	for the duration of the timestep or until absorbed. Repeat for all particles</a:t>
                </a:r>
              </a:p>
              <a:p>
                <a:pPr marL="342900" lvl="2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Test Problem</a:t>
                </a:r>
              </a:p>
              <a:p>
                <a:pPr marL="342900" lvl="2" indent="0">
                  <a:buNone/>
                </a:pPr>
                <a:endParaRPr lang="en-US" dirty="0"/>
              </a:p>
              <a:p>
                <a:pPr marL="342900" lvl="2" indent="0">
                  <a:buNone/>
                </a:pPr>
                <a:endParaRPr lang="en-US" dirty="0"/>
              </a:p>
              <a:p>
                <a:pPr lvl="2"/>
                <a:endParaRPr lang="en-US" sz="15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  <a:blipFill>
                <a:blip r:embed="rId2"/>
                <a:stretch>
                  <a:fillRect l="-587" t="-1081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42C1C7D-8BFC-E14E-85FF-4AE4F918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8" y="3193937"/>
            <a:ext cx="2881923" cy="2088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58131-C438-3848-9CC9-5AF03E32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68" y="3193937"/>
            <a:ext cx="2847893" cy="2088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602F3-3493-614B-B8AC-41E821F15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283" y="3193937"/>
            <a:ext cx="3104717" cy="20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to Supernova Simulations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023FD5C-0634-4581-ACDA-33407E81E54E}" vid="{75320BDF-6E3E-47CF-9684-3FA7584F5E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652</Words>
  <Application>Microsoft Macintosh PowerPoint</Application>
  <PresentationFormat>On-screen Show (16:10)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PowerPoint Presentation</vt:lpstr>
      <vt:lpstr>Variance Reduction at Scale</vt:lpstr>
      <vt:lpstr>Introduction &amp; Theory</vt:lpstr>
      <vt:lpstr>Introduction &amp; Theory Cont.</vt:lpstr>
      <vt:lpstr>Research Objective &amp; Motivation</vt:lpstr>
      <vt:lpstr>Method and Technical Approach</vt:lpstr>
      <vt:lpstr>Method Cont. &amp; Testing</vt:lpstr>
      <vt:lpstr>Applications to Supernova Simulations</vt:lpstr>
      <vt:lpstr>Conclusions</vt:lpstr>
      <vt:lpstr>Acknowledgements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Scott Campbell</dc:creator>
  <cp:lastModifiedBy>Scott Campbell</cp:lastModifiedBy>
  <cp:revision>34</cp:revision>
  <dcterms:created xsi:type="dcterms:W3CDTF">2019-07-31T21:36:34Z</dcterms:created>
  <dcterms:modified xsi:type="dcterms:W3CDTF">2019-08-06T22:22:36Z</dcterms:modified>
</cp:coreProperties>
</file>