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94"/>
  </p:normalViewPr>
  <p:slideViewPr>
    <p:cSldViewPr snapToGrid="0" snapToObjects="1">
      <p:cViewPr varScale="1">
        <p:scale>
          <a:sx n="30" d="100"/>
          <a:sy n="30" d="100"/>
        </p:scale>
        <p:origin x="1960" y="328"/>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8/6/19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8/6/19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8/6/19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8/6/19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8/6/19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8/6/19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8/6/19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1" y="-127333"/>
            <a:ext cx="41250977"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0470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 Gonzaga University</a:t>
            </a:r>
          </a:p>
          <a:p>
            <a:pPr algn="ctr" eaLnBrk="1" hangingPunct="1"/>
            <a:r>
              <a:rPr lang="en-US" sz="4000" i="1" kern="1200" dirty="0">
                <a:solidFill>
                  <a:schemeClr val="accent3">
                    <a:lumMod val="20000"/>
                    <a:lumOff val="80000"/>
                  </a:schemeClr>
                </a:solidFill>
                <a:latin typeface="+mn-lt"/>
              </a:rPr>
              <a:t>Mentors:</a:t>
            </a:r>
            <a:r>
              <a:rPr lang="en-US" sz="4000" kern="1200" dirty="0">
                <a:solidFill>
                  <a:schemeClr val="accent3">
                    <a:lumMod val="20000"/>
                    <a:lumOff val="80000"/>
                  </a:schemeClr>
                </a:solidFill>
                <a:latin typeface="+mn-lt"/>
              </a:rPr>
              <a:t> Mathew Cleveland, Kendra Long, Ryan Wollaeger</a:t>
            </a:r>
            <a:endParaRPr lang="en-US" sz="4000" kern="1200" baseline="30000" dirty="0">
              <a:solidFill>
                <a:schemeClr val="accent3">
                  <a:lumMod val="20000"/>
                  <a:lumOff val="80000"/>
                </a:schemeClr>
              </a:solidFill>
              <a:latin typeface="+mn-lt"/>
            </a:endParaRPr>
          </a:p>
        </p:txBody>
      </p:sp>
      <p:sp>
        <p:nvSpPr>
          <p:cNvPr id="35" name="Rectangle 34"/>
          <p:cNvSpPr/>
          <p:nvPr/>
        </p:nvSpPr>
        <p:spPr>
          <a:xfrm>
            <a:off x="1098424"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9760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371527" y="23040256"/>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234289"/>
                <a:ext cx="12798202" cy="18805404"/>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##(1)</m:t>
                          </m:r>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r>
                            <a:rPr lang="en-US" sz="2800" b="0" i="1" dirty="0" smtClean="0">
                              <a:latin typeface="Cambria Math" panose="02040503050406030204" pitchFamily="18" charset="0"/>
                            </a:rPr>
                            <m:t>#(2)</m:t>
                          </m:r>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Planck’s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The IMC method, however, applies two approximations: linearization of the TRT equations, and a semi-implicit discretization in time. </a:t>
                </a:r>
              </a:p>
              <a:p>
                <a:pPr algn="just"/>
                <a:endParaRPr lang="en-US" sz="10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stochastic nature of IMC leads to inherent statistical uncertainty in the solution, accompanied by long run times and large computational requirements for sufficient convergence. To address and counteract these issues, various variance reduction methods are implemented to improve simulation efficiency while producing equivalent (unbiased)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solution tallies. Standard IMC and implicit capture reduces variance by replacing absorption with the analytic absorption solution. However, this still requires the particle passes through the tally surface to contribute to the solution.</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234289"/>
                <a:ext cx="12798202" cy="18805404"/>
              </a:xfrm>
              <a:prstGeom prst="rect">
                <a:avLst/>
              </a:prstGeom>
              <a:blipFill>
                <a:blip r:embed="rId4"/>
                <a:stretch>
                  <a:fillRect l="-1189" t="-337" r="-1090" b="-13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117351"/>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061484"/>
            <a:ext cx="12798202" cy="5170646"/>
          </a:xfrm>
          <a:prstGeom prst="rect">
            <a:avLst/>
          </a:prstGeom>
        </p:spPr>
        <p:txBody>
          <a:bodyPr wrap="square">
            <a:spAutoFit/>
          </a:bodyPr>
          <a:lstStyle/>
          <a:p>
            <a:pPr algn="just"/>
            <a:r>
              <a:rPr lang="en-US" sz="3200" dirty="0">
                <a:latin typeface="Times"/>
                <a:cs typeface="Times"/>
              </a:rPr>
              <a:t>    The objective of this research is to investigate the advantages and drawbacks of a response function VRM for IMC simulations. Specifically, this method is analyzed for use in modeling astrophysical events such as multidimensional supernova transients. The goal is to provide high-quality simulation data to astrophysicists, who compare these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comparing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8586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1077218"/>
          </a:xfrm>
          <a:prstGeom prst="rect">
            <a:avLst/>
          </a:prstGeom>
        </p:spPr>
        <p:txBody>
          <a:bodyPr wrap="square">
            <a:spAutoFit/>
          </a:bodyPr>
          <a:lstStyle/>
          <a:p>
            <a:pPr algn="just"/>
            <a:r>
              <a:rPr lang="en-US" sz="3200" dirty="0">
                <a:latin typeface="Times"/>
                <a:cs typeface="Times"/>
              </a:rPr>
              <a:t> The response function VRM was designed and implemented around a simplified point source problem of a single heated cell as shown in Fig. 1:</a:t>
            </a:r>
          </a:p>
        </p:txBody>
      </p:sp>
      <p:pic>
        <p:nvPicPr>
          <p:cNvPr id="3" name="Picture 2">
            <a:extLst>
              <a:ext uri="{FF2B5EF4-FFF2-40B4-BE49-F238E27FC236}">
                <a16:creationId xmlns:a16="http://schemas.microsoft.com/office/drawing/2014/main" id="{C1B46CD6-BCEB-5E46-8E1B-930F7D63C49D}"/>
              </a:ext>
            </a:extLst>
          </p:cNvPr>
          <p:cNvPicPr>
            <a:picLocks noChangeAspect="1"/>
          </p:cNvPicPr>
          <p:nvPr/>
        </p:nvPicPr>
        <p:blipFill>
          <a:blip r:embed="rId5"/>
          <a:stretch>
            <a:fillRect/>
          </a:stretch>
        </p:blipFill>
        <p:spPr>
          <a:xfrm>
            <a:off x="14298175" y="15718654"/>
            <a:ext cx="7081368" cy="4526588"/>
          </a:xfrm>
          <a:prstGeom prst="rect">
            <a:avLst/>
          </a:prstGeom>
        </p:spPr>
      </p:pic>
      <p:sp>
        <p:nvSpPr>
          <p:cNvPr id="4" name="TextBox 3">
            <a:extLst>
              <a:ext uri="{FF2B5EF4-FFF2-40B4-BE49-F238E27FC236}">
                <a16:creationId xmlns:a16="http://schemas.microsoft.com/office/drawing/2014/main" id="{EFAA4296-C006-3D4C-AC52-0119C83E674D}"/>
              </a:ext>
            </a:extLst>
          </p:cNvPr>
          <p:cNvSpPr txBox="1"/>
          <p:nvPr/>
        </p:nvSpPr>
        <p:spPr>
          <a:xfrm>
            <a:off x="21515201" y="15767034"/>
            <a:ext cx="5686393" cy="4308872"/>
          </a:xfrm>
          <a:prstGeom prst="rect">
            <a:avLst/>
          </a:prstGeom>
          <a:noFill/>
        </p:spPr>
        <p:txBody>
          <a:bodyPr wrap="square" rtlCol="0">
            <a:spAutoFit/>
          </a:bodyPr>
          <a:lstStyle/>
          <a:p>
            <a:r>
              <a:rPr lang="en-US" sz="2400" i="1" dirty="0">
                <a:latin typeface="Times" pitchFamily="2" charset="0"/>
              </a:rPr>
              <a:t>Figure 2: </a:t>
            </a:r>
          </a:p>
          <a:p>
            <a:endParaRPr lang="en-US" sz="1000" i="1" dirty="0">
              <a:latin typeface="Times" pitchFamily="2" charset="0"/>
            </a:endParaRPr>
          </a:p>
          <a:p>
            <a:pPr algn="just"/>
            <a:r>
              <a:rPr lang="en-US" sz="2400" dirty="0">
                <a:latin typeface="Times" pitchFamily="2" charset="0"/>
              </a:rPr>
              <a:t>A graph showing the figure of merits (FoM) of the regular tally method as well as the response function. A higher FoM corresponds to a method that provides less variance in a more efficient span of time. This figure shows that after approx. 50k particles, our method results in a greatly improved FoM compared to a regular tally. This provides a strong basis for the usefulness of our method.</a:t>
            </a:r>
          </a:p>
        </p:txBody>
      </p:sp>
      <p:sp>
        <p:nvSpPr>
          <p:cNvPr id="23" name="TextBox 22">
            <a:extLst>
              <a:ext uri="{FF2B5EF4-FFF2-40B4-BE49-F238E27FC236}">
                <a16:creationId xmlns:a16="http://schemas.microsoft.com/office/drawing/2014/main" id="{D8ED94E9-5886-F447-B978-3F3074CADEF2}"/>
              </a:ext>
            </a:extLst>
          </p:cNvPr>
          <p:cNvSpPr txBox="1"/>
          <p:nvPr/>
        </p:nvSpPr>
        <p:spPr>
          <a:xfrm>
            <a:off x="21515202" y="20421453"/>
            <a:ext cx="5555990" cy="4308872"/>
          </a:xfrm>
          <a:prstGeom prst="rect">
            <a:avLst/>
          </a:prstGeom>
          <a:noFill/>
        </p:spPr>
        <p:txBody>
          <a:bodyPr wrap="square" rtlCol="0">
            <a:spAutoFit/>
          </a:bodyPr>
          <a:lstStyle/>
          <a:p>
            <a:r>
              <a:rPr lang="en-US" sz="2400" i="1" dirty="0">
                <a:latin typeface="Times" pitchFamily="2" charset="0"/>
              </a:rPr>
              <a:t>Figure 3: </a:t>
            </a:r>
          </a:p>
          <a:p>
            <a:endParaRPr lang="en-US" sz="1000" i="1" dirty="0">
              <a:latin typeface="Times" pitchFamily="2" charset="0"/>
            </a:endParaRPr>
          </a:p>
          <a:p>
            <a:pPr algn="just"/>
            <a:r>
              <a:rPr lang="en-US" sz="2400" dirty="0">
                <a:latin typeface="Times" pitchFamily="2" charset="0"/>
              </a:rPr>
              <a:t>A graph showing the average values of the flux for a point source problem as well as the variance as a function of the number of particles used in the simulation. This shows that our method has far less variance for fewer simulated particles, which implies that it is a more reliable method under these conditions. Data point 2 appears to be an anomaly – likely resulting from statistics or a minor bug in our code.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6F371B-C1A4-CC4F-9F41-8F62133D4C1A}"/>
                  </a:ext>
                </a:extLst>
              </p:cNvPr>
              <p:cNvSpPr txBox="1"/>
              <p:nvPr/>
            </p:nvSpPr>
            <p:spPr>
              <a:xfrm>
                <a:off x="19474582" y="6142145"/>
                <a:ext cx="7596610" cy="4694427"/>
              </a:xfrm>
              <a:prstGeom prst="rect">
                <a:avLst/>
              </a:prstGeom>
              <a:noFill/>
            </p:spPr>
            <p:txBody>
              <a:bodyPr wrap="square" rtlCol="0">
                <a:spAutoFit/>
              </a:bodyPr>
              <a:lstStyle/>
              <a:p>
                <a:r>
                  <a:rPr lang="en-US" sz="2400" i="1" dirty="0">
                    <a:latin typeface="Times" pitchFamily="2" charset="0"/>
                  </a:rPr>
                  <a:t>Figure 1: </a:t>
                </a:r>
              </a:p>
              <a:p>
                <a:endParaRPr lang="en-US" sz="1000" i="1" dirty="0">
                  <a:latin typeface="Times" pitchFamily="2" charset="0"/>
                </a:endParaRPr>
              </a:p>
              <a:p>
                <a:pPr algn="just"/>
                <a:r>
                  <a:rPr lang="en-US" sz="2400" dirty="0">
                    <a:latin typeface="Times" pitchFamily="2" charset="0"/>
                  </a:rPr>
                  <a:t>A simplified visualization of the response function method. Particles are traced from the surface of the tally (blue ring) ‘towards’ the source (purple square) until they exit the mesh. As the particle moves, an adjusted opacity,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is calculated based on how far the particle has traveled from its origin on the tally surface, as well as the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𝑐𝑒𝑙𝑙</m:t>
                        </m:r>
                      </m:sub>
                    </m:sSub>
                  </m:oMath>
                </a14:m>
                <a:r>
                  <a:rPr lang="en-US" sz="2400" dirty="0">
                    <a:latin typeface="Times" pitchFamily="2" charset="0"/>
                  </a:rPr>
                  <a:t> values of the cells that it has passed through. A darker shade of red corresponds to a higher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 a less likely chance that a particle will ‘make it’ to the tally. These values are then used to calculate an effective contribution to the tally based on the cell the particle being transported is in.</a:t>
                </a:r>
              </a:p>
            </p:txBody>
          </p:sp>
        </mc:Choice>
        <mc:Fallback xmlns="">
          <p:sp>
            <p:nvSpPr>
              <p:cNvPr id="31" name="TextBox 30">
                <a:extLst>
                  <a:ext uri="{FF2B5EF4-FFF2-40B4-BE49-F238E27FC236}">
                    <a16:creationId xmlns:a16="http://schemas.microsoft.com/office/drawing/2014/main" id="{026F371B-C1A4-CC4F-9F41-8F62133D4C1A}"/>
                  </a:ext>
                </a:extLst>
              </p:cNvPr>
              <p:cNvSpPr txBox="1">
                <a:spLocks noRot="1" noChangeAspect="1" noMove="1" noResize="1" noEditPoints="1" noAdjustHandles="1" noChangeArrowheads="1" noChangeShapeType="1" noTextEdit="1"/>
              </p:cNvSpPr>
              <p:nvPr/>
            </p:nvSpPr>
            <p:spPr>
              <a:xfrm>
                <a:off x="19474582" y="6142145"/>
                <a:ext cx="7596610" cy="4694427"/>
              </a:xfrm>
              <a:prstGeom prst="rect">
                <a:avLst/>
              </a:prstGeom>
              <a:blipFill>
                <a:blip r:embed="rId6"/>
                <a:stretch>
                  <a:fillRect l="-1167" t="-1081" r="-1167" b="-21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40473E-0DA2-5047-8BF1-55210294587F}"/>
                  </a:ext>
                </a:extLst>
              </p:cNvPr>
              <p:cNvSpPr/>
              <p:nvPr/>
            </p:nvSpPr>
            <p:spPr>
              <a:xfrm>
                <a:off x="14267734" y="11034161"/>
                <a:ext cx="12798202" cy="3820854"/>
              </a:xfrm>
              <a:prstGeom prst="rect">
                <a:avLst/>
              </a:prstGeom>
            </p:spPr>
            <p:txBody>
              <a:bodyPr wrap="square">
                <a:spAutoFit/>
              </a:bodyPr>
              <a:lstStyle/>
              <a:p>
                <a:pPr algn="just"/>
                <a:r>
                  <a:rPr lang="en-US" sz="3200" dirty="0">
                    <a:latin typeface="Times"/>
                    <a:cs typeface="Times"/>
                  </a:rPr>
                  <a:t> After calculating the backwards approximation as in Fig. 1, the forward problem (the true simulation)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i="1">
                              <a:latin typeface="Cambria Math" panose="02040503050406030204" pitchFamily="18" charset="0"/>
                              <a:cs typeface="Times"/>
                            </a:rPr>
                          </m:ctrlPr>
                        </m:eqArrPr>
                        <m:e>
                          <m:r>
                            <a:rPr lang="en-US" sz="3200" i="1">
                              <a:latin typeface="Cambria Math" panose="02040503050406030204" pitchFamily="18" charset="0"/>
                              <a:cs typeface="Times"/>
                            </a:rPr>
                            <m:t>𝐶𝑜𝑛𝑡𝑟𝑖𝑏𝑢𝑡𝑖𝑜𝑛</m:t>
                          </m:r>
                          <m:r>
                            <a:rPr lang="en-US" sz="3200" i="1">
                              <a:latin typeface="Cambria Math" panose="02040503050406030204" pitchFamily="18" charset="0"/>
                              <a:cs typeface="Times"/>
                            </a:rPr>
                            <m:t>=</m:t>
                          </m:r>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𝐸</m:t>
                              </m:r>
                            </m:e>
                            <m:sub>
                              <m:r>
                                <a:rPr lang="en-US" sz="3200" i="1">
                                  <a:latin typeface="Cambria Math" panose="02040503050406030204" pitchFamily="18" charset="0"/>
                                  <a:cs typeface="Times"/>
                                </a:rPr>
                                <m:t>𝑝𝑎𝑟𝑡𝑖𝑐𝑙𝑒</m:t>
                              </m:r>
                            </m:sub>
                          </m:sSub>
                          <m:r>
                            <a:rPr lang="en-US" sz="3200" i="1">
                              <a:latin typeface="Cambria Math" panose="02040503050406030204" pitchFamily="18" charset="0"/>
                              <a:cs typeface="Times"/>
                            </a:rPr>
                            <m:t>∗</m:t>
                          </m:r>
                          <m:sSup>
                            <m:sSupPr>
                              <m:ctrlPr>
                                <a:rPr lang="en-US" sz="3200" i="1">
                                  <a:latin typeface="Cambria Math" panose="02040503050406030204" pitchFamily="18" charset="0"/>
                                  <a:cs typeface="Times"/>
                                </a:rPr>
                              </m:ctrlPr>
                            </m:sSupPr>
                            <m:e>
                              <m:r>
                                <a:rPr lang="en-US" sz="3200" i="1">
                                  <a:latin typeface="Cambria Math" panose="02040503050406030204" pitchFamily="18" charset="0"/>
                                  <a:cs typeface="Times"/>
                                </a:rPr>
                                <m:t>𝑒</m:t>
                              </m:r>
                            </m:e>
                            <m:sup>
                              <m:r>
                                <a:rPr lang="en-US" sz="3200" i="1">
                                  <a:latin typeface="Cambria Math" panose="02040503050406030204" pitchFamily="18" charset="0"/>
                                  <a:cs typeface="Times"/>
                                </a:rPr>
                                <m:t>−</m:t>
                              </m:r>
                              <m:d>
                                <m:dPr>
                                  <m:ctrlPr>
                                    <a:rPr lang="en-US" sz="3200" i="1">
                                      <a:latin typeface="Cambria Math" panose="02040503050406030204" pitchFamily="18" charset="0"/>
                                      <a:cs typeface="Times"/>
                                    </a:rPr>
                                  </m:ctrlPr>
                                </m:dPr>
                                <m:e>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𝜎</m:t>
                                      </m:r>
                                    </m:e>
                                    <m:sub>
                                      <m:r>
                                        <a:rPr lang="en-US" sz="3200" i="1">
                                          <a:latin typeface="Cambria Math" panose="02040503050406030204" pitchFamily="18" charset="0"/>
                                          <a:cs typeface="Times"/>
                                        </a:rPr>
                                        <m:t>𝑟</m:t>
                                      </m:r>
                                    </m:sub>
                                  </m:sSub>
                                  <m:r>
                                    <a:rPr lang="en-US" sz="3200" i="1">
                                      <a:latin typeface="Cambria Math" panose="02040503050406030204" pitchFamily="18" charset="0"/>
                                      <a:cs typeface="Times"/>
                                    </a:rPr>
                                    <m:t>+</m:t>
                                  </m:r>
                                  <m:f>
                                    <m:fPr>
                                      <m:ctrlPr>
                                        <a:rPr lang="en-US" sz="3200" i="1">
                                          <a:latin typeface="Cambria Math" panose="02040503050406030204" pitchFamily="18" charset="0"/>
                                          <a:cs typeface="Times"/>
                                        </a:rPr>
                                      </m:ctrlPr>
                                    </m:fPr>
                                    <m:num>
                                      <m:r>
                                        <a:rPr lang="en-US" sz="3200" i="1">
                                          <a:latin typeface="Cambria Math" panose="02040503050406030204" pitchFamily="18" charset="0"/>
                                          <a:cs typeface="Times"/>
                                        </a:rPr>
                                        <m:t>1</m:t>
                                      </m:r>
                                    </m:num>
                                    <m:den>
                                      <m:r>
                                        <a:rPr lang="en-US" sz="3200" i="1">
                                          <a:latin typeface="Cambria Math" panose="02040503050406030204" pitchFamily="18" charset="0"/>
                                          <a:cs typeface="Times"/>
                                        </a:rPr>
                                        <m:t>𝑐</m:t>
                                      </m:r>
                                      <m:r>
                                        <m:rPr>
                                          <m:sty m:val="p"/>
                                        </m:rPr>
                                        <a:rPr lang="en-US" sz="3200">
                                          <a:latin typeface="Cambria Math" panose="02040503050406030204" pitchFamily="18" charset="0"/>
                                          <a:cs typeface="Times"/>
                                        </a:rPr>
                                        <m:t>Δ</m:t>
                                      </m:r>
                                      <m:r>
                                        <a:rPr lang="en-US" sz="3200" i="1">
                                          <a:latin typeface="Cambria Math" panose="02040503050406030204" pitchFamily="18" charset="0"/>
                                          <a:cs typeface="Times"/>
                                        </a:rPr>
                                        <m:t>𝑡</m:t>
                                      </m:r>
                                    </m:den>
                                  </m:f>
                                </m:e>
                              </m:d>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𝑡𝑎𝑙𝑙𝑦</m:t>
                                  </m:r>
                                </m:sub>
                              </m:sSub>
                            </m:sup>
                          </m:sSup>
                          <m:r>
                            <a:rPr lang="en-US" sz="3200" i="1">
                              <a:latin typeface="Cambria Math" panose="02040503050406030204" pitchFamily="18" charset="0"/>
                              <a:cs typeface="Times"/>
                            </a:rPr>
                            <m:t> #</m:t>
                          </m:r>
                          <m:r>
                            <a:rPr lang="en-US" sz="3200" b="0" i="1" smtClean="0">
                              <a:latin typeface="Cambria Math" panose="02040503050406030204" pitchFamily="18" charset="0"/>
                              <a:cs typeface="Times"/>
                            </a:rPr>
                            <m:t>#(3)</m:t>
                          </m:r>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scattering event, a contribution is added to tally via Eq. (3). </a:t>
                </a:r>
              </a:p>
              <a:p>
                <a:pPr algn="just"/>
                <a:r>
                  <a:rPr lang="en-US" sz="3200" dirty="0">
                    <a:latin typeface="Times"/>
                    <a:cs typeface="Times"/>
                  </a:rPr>
                  <a:t>    4. Steps 2 and 3 are repeated until the particle exits the problem domain</a:t>
                </a:r>
              </a:p>
            </p:txBody>
          </p:sp>
        </mc:Choice>
        <mc:Fallback xmlns="">
          <p:sp>
            <p:nvSpPr>
              <p:cNvPr id="34" name="Rectangle 33">
                <a:extLst>
                  <a:ext uri="{FF2B5EF4-FFF2-40B4-BE49-F238E27FC236}">
                    <a16:creationId xmlns:a16="http://schemas.microsoft.com/office/drawing/2014/main" id="{4A40473E-0DA2-5047-8BF1-55210294587F}"/>
                  </a:ext>
                </a:extLst>
              </p:cNvPr>
              <p:cNvSpPr>
                <a:spLocks noRot="1" noChangeAspect="1" noMove="1" noResize="1" noEditPoints="1" noAdjustHandles="1" noChangeArrowheads="1" noChangeShapeType="1" noTextEdit="1"/>
              </p:cNvSpPr>
              <p:nvPr/>
            </p:nvSpPr>
            <p:spPr>
              <a:xfrm>
                <a:off x="14267734" y="11034161"/>
                <a:ext cx="12798202" cy="3820854"/>
              </a:xfrm>
              <a:prstGeom prst="rect">
                <a:avLst/>
              </a:prstGeom>
              <a:blipFill>
                <a:blip r:embed="rId7"/>
                <a:stretch>
                  <a:fillRect l="-1090" t="-1987" r="-1189" b="-397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FFE326E-1A0A-1943-987C-E159F8AAD1AB}"/>
              </a:ext>
            </a:extLst>
          </p:cNvPr>
          <p:cNvPicPr>
            <a:picLocks noChangeAspect="1"/>
          </p:cNvPicPr>
          <p:nvPr/>
        </p:nvPicPr>
        <p:blipFill>
          <a:blip r:embed="rId8"/>
          <a:stretch>
            <a:fillRect/>
          </a:stretch>
        </p:blipFill>
        <p:spPr>
          <a:xfrm>
            <a:off x="27424910" y="4197603"/>
            <a:ext cx="7305578" cy="657502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EB4E38-B560-3B45-8FF4-E6E431DB0D35}"/>
                  </a:ext>
                </a:extLst>
              </p:cNvPr>
              <p:cNvSpPr txBox="1"/>
              <p:nvPr/>
            </p:nvSpPr>
            <p:spPr>
              <a:xfrm>
                <a:off x="34730488" y="4342394"/>
                <a:ext cx="5439241" cy="5416868"/>
              </a:xfrm>
              <a:prstGeom prst="rect">
                <a:avLst/>
              </a:prstGeom>
              <a:noFill/>
            </p:spPr>
            <p:txBody>
              <a:bodyPr wrap="square" rtlCol="0">
                <a:spAutoFit/>
              </a:bodyPr>
              <a:lstStyle/>
              <a:p>
                <a:r>
                  <a:rPr lang="en-US" sz="2400" i="1" dirty="0">
                    <a:latin typeface="Times" pitchFamily="2" charset="0"/>
                  </a:rPr>
                  <a:t>Figure 5: </a:t>
                </a:r>
              </a:p>
              <a:p>
                <a:endParaRPr lang="en-US" sz="1000" i="1" dirty="0">
                  <a:latin typeface="Times" pitchFamily="2" charset="0"/>
                </a:endParaRPr>
              </a:p>
              <a:p>
                <a:pPr algn="just"/>
                <a:r>
                  <a:rPr lang="en-US" sz="2400" dirty="0">
                    <a:latin typeface="Times" pitchFamily="2" charset="0"/>
                  </a:rPr>
                  <a:t>A plot of the geometrically simplified supernova problem showing the true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𝑎</m:t>
                        </m:r>
                      </m:sub>
                    </m:sSub>
                  </m:oMath>
                </a14:m>
                <a:r>
                  <a:rPr lang="en-US" sz="2400" dirty="0">
                    <a:latin typeface="Times" pitchFamily="2" charset="0"/>
                  </a:rPr>
                  <a:t> value of the problem (left-hand side) as well as the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Sub>
                  </m:oMath>
                </a14:m>
                <a:r>
                  <a:rPr lang="en-US" sz="2400" dirty="0">
                    <a:latin typeface="Times" pitchFamily="2" charset="0"/>
                  </a:rPr>
                  <a:t> values generated by the response function method (right-hand side).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r>
                      <a:rPr lang="en-US" sz="2400" i="1">
                        <a:latin typeface="Cambria Math" panose="02040503050406030204" pitchFamily="18" charset="0"/>
                      </a:rPr>
                      <m:t> </m:t>
                    </m:r>
                  </m:oMath>
                </a14:m>
                <a:r>
                  <a:rPr lang="en-US" sz="2400" dirty="0">
                    <a:latin typeface="Times" pitchFamily="2" charset="0"/>
                  </a:rPr>
                  <a:t>represents the average opacity between the cell and every possible tally location. The smearing artifacts show a limitation of the direction-independent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calculation; disregarding the  particle directionality while it is traced through the mesh results in some cells receiving a larger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𝑟</m:t>
                        </m:r>
                      </m:sub>
                    </m:sSub>
                  </m:oMath>
                </a14:m>
                <a:r>
                  <a:rPr lang="en-US" sz="2400" dirty="0">
                    <a:latin typeface="Times" pitchFamily="2" charset="0"/>
                  </a:rPr>
                  <a:t> value. </a:t>
                </a:r>
              </a:p>
            </p:txBody>
          </p:sp>
        </mc:Choice>
        <mc:Fallback xmlns="">
          <p:sp>
            <p:nvSpPr>
              <p:cNvPr id="30" name="TextBox 29">
                <a:extLst>
                  <a:ext uri="{FF2B5EF4-FFF2-40B4-BE49-F238E27FC236}">
                    <a16:creationId xmlns:a16="http://schemas.microsoft.com/office/drawing/2014/main" id="{03EB4E38-B560-3B45-8FF4-E6E431DB0D35}"/>
                  </a:ext>
                </a:extLst>
              </p:cNvPr>
              <p:cNvSpPr txBox="1">
                <a:spLocks noRot="1" noChangeAspect="1" noMove="1" noResize="1" noEditPoints="1" noAdjustHandles="1" noChangeArrowheads="1" noChangeShapeType="1" noTextEdit="1"/>
              </p:cNvSpPr>
              <p:nvPr/>
            </p:nvSpPr>
            <p:spPr>
              <a:xfrm>
                <a:off x="34730488" y="4342394"/>
                <a:ext cx="5439241" cy="5416868"/>
              </a:xfrm>
              <a:prstGeom prst="rect">
                <a:avLst/>
              </a:prstGeom>
              <a:blipFill>
                <a:blip r:embed="rId9"/>
                <a:stretch>
                  <a:fillRect l="-1632" t="-937" r="-1632" b="-1639"/>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B075776D-9F42-9242-8CC3-1695C50A19EB}"/>
              </a:ext>
            </a:extLst>
          </p:cNvPr>
          <p:cNvPicPr>
            <a:picLocks noChangeAspect="1"/>
          </p:cNvPicPr>
          <p:nvPr/>
        </p:nvPicPr>
        <p:blipFill>
          <a:blip r:embed="rId10"/>
          <a:stretch>
            <a:fillRect/>
          </a:stretch>
        </p:blipFill>
        <p:spPr>
          <a:xfrm>
            <a:off x="14257019" y="6020437"/>
            <a:ext cx="5189756" cy="5137014"/>
          </a:xfrm>
          <a:prstGeom prst="rect">
            <a:avLst/>
          </a:prstGeom>
        </p:spPr>
      </p:pic>
      <p:sp>
        <p:nvSpPr>
          <p:cNvPr id="36" name="TextBox 35">
            <a:extLst>
              <a:ext uri="{FF2B5EF4-FFF2-40B4-BE49-F238E27FC236}">
                <a16:creationId xmlns:a16="http://schemas.microsoft.com/office/drawing/2014/main" id="{99F7C35D-794B-AA43-B131-547A789FB2E9}"/>
              </a:ext>
            </a:extLst>
          </p:cNvPr>
          <p:cNvSpPr txBox="1"/>
          <p:nvPr/>
        </p:nvSpPr>
        <p:spPr>
          <a:xfrm>
            <a:off x="22521031" y="24942472"/>
            <a:ext cx="4453426" cy="5416868"/>
          </a:xfrm>
          <a:prstGeom prst="rect">
            <a:avLst/>
          </a:prstGeom>
          <a:noFill/>
        </p:spPr>
        <p:txBody>
          <a:bodyPr wrap="square" rtlCol="0">
            <a:spAutoFit/>
          </a:bodyPr>
          <a:lstStyle/>
          <a:p>
            <a:r>
              <a:rPr lang="en-US" sz="2400" i="1" dirty="0">
                <a:latin typeface="Times" pitchFamily="2" charset="0"/>
              </a:rPr>
              <a:t>Figure 4: </a:t>
            </a:r>
          </a:p>
          <a:p>
            <a:endParaRPr lang="en-US" sz="1000" i="1" dirty="0">
              <a:latin typeface="Times" pitchFamily="2" charset="0"/>
            </a:endParaRPr>
          </a:p>
          <a:p>
            <a:pPr algn="just"/>
            <a:r>
              <a:rPr lang="en-US" sz="2400" dirty="0">
                <a:latin typeface="Times" pitchFamily="2" charset="0"/>
              </a:rPr>
              <a:t>A graph demonstrating the variance of the regular tally, and response function tally for the simplified supernova simulation from Fig. 5 as a function of the simulation time. Twenty </a:t>
            </a:r>
            <a:r>
              <a:rPr lang="en-US" sz="2400" dirty="0" err="1">
                <a:latin typeface="Times" pitchFamily="2" charset="0"/>
              </a:rPr>
              <a:t>indep</a:t>
            </a:r>
            <a:r>
              <a:rPr lang="en-US" sz="2400" dirty="0">
                <a:latin typeface="Times" pitchFamily="2" charset="0"/>
              </a:rPr>
              <a:t>. simulations were run with unique random number seeds. The general trends indicate that the response function method has a significantly lower variance at any given time step compared to the regular tally method.</a:t>
            </a:r>
          </a:p>
        </p:txBody>
      </p:sp>
      <p:pic>
        <p:nvPicPr>
          <p:cNvPr id="28" name="Picture 27">
            <a:extLst>
              <a:ext uri="{FF2B5EF4-FFF2-40B4-BE49-F238E27FC236}">
                <a16:creationId xmlns:a16="http://schemas.microsoft.com/office/drawing/2014/main" id="{9714709E-1089-F545-AF53-20DBC71BCB1F}"/>
              </a:ext>
            </a:extLst>
          </p:cNvPr>
          <p:cNvPicPr>
            <a:picLocks noChangeAspect="1"/>
          </p:cNvPicPr>
          <p:nvPr/>
        </p:nvPicPr>
        <p:blipFill>
          <a:blip r:embed="rId11"/>
          <a:stretch>
            <a:fillRect/>
          </a:stretch>
        </p:blipFill>
        <p:spPr>
          <a:xfrm>
            <a:off x="14296766" y="20387313"/>
            <a:ext cx="7037057" cy="4353471"/>
          </a:xfrm>
          <a:prstGeom prst="rect">
            <a:avLst/>
          </a:prstGeom>
        </p:spPr>
      </p:pic>
      <p:pic>
        <p:nvPicPr>
          <p:cNvPr id="44" name="Picture 43">
            <a:extLst>
              <a:ext uri="{FF2B5EF4-FFF2-40B4-BE49-F238E27FC236}">
                <a16:creationId xmlns:a16="http://schemas.microsoft.com/office/drawing/2014/main" id="{8B072329-C569-2642-AAA6-75D9CCC8FA58}"/>
              </a:ext>
            </a:extLst>
          </p:cNvPr>
          <p:cNvPicPr>
            <a:picLocks noChangeAspect="1"/>
          </p:cNvPicPr>
          <p:nvPr/>
        </p:nvPicPr>
        <p:blipFill>
          <a:blip r:embed="rId12"/>
          <a:stretch>
            <a:fillRect/>
          </a:stretch>
        </p:blipFill>
        <p:spPr>
          <a:xfrm>
            <a:off x="27631386" y="15794298"/>
            <a:ext cx="5750335" cy="5114998"/>
          </a:xfrm>
          <a:prstGeom prst="rect">
            <a:avLst/>
          </a:prstGeom>
        </p:spPr>
      </p:pic>
      <p:pic>
        <p:nvPicPr>
          <p:cNvPr id="46" name="Picture 45">
            <a:extLst>
              <a:ext uri="{FF2B5EF4-FFF2-40B4-BE49-F238E27FC236}">
                <a16:creationId xmlns:a16="http://schemas.microsoft.com/office/drawing/2014/main" id="{804D691F-AECB-9A46-B6A4-99A9C2B910FB}"/>
              </a:ext>
            </a:extLst>
          </p:cNvPr>
          <p:cNvPicPr>
            <a:picLocks noChangeAspect="1"/>
          </p:cNvPicPr>
          <p:nvPr/>
        </p:nvPicPr>
        <p:blipFill>
          <a:blip r:embed="rId13"/>
          <a:stretch>
            <a:fillRect/>
          </a:stretch>
        </p:blipFill>
        <p:spPr>
          <a:xfrm>
            <a:off x="33584638" y="15792724"/>
            <a:ext cx="5750335" cy="5150672"/>
          </a:xfrm>
          <a:prstGeom prst="rect">
            <a:avLst/>
          </a:prstGeom>
        </p:spPr>
      </p:pic>
      <p:sp>
        <p:nvSpPr>
          <p:cNvPr id="47" name="Rectangle 46">
            <a:extLst>
              <a:ext uri="{FF2B5EF4-FFF2-40B4-BE49-F238E27FC236}">
                <a16:creationId xmlns:a16="http://schemas.microsoft.com/office/drawing/2014/main" id="{36EE02C2-C091-8D42-9631-D49C947A0CAA}"/>
              </a:ext>
            </a:extLst>
          </p:cNvPr>
          <p:cNvSpPr/>
          <p:nvPr/>
        </p:nvSpPr>
        <p:spPr>
          <a:xfrm>
            <a:off x="27422326" y="2886786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Acknowledgements</a:t>
            </a:r>
          </a:p>
        </p:txBody>
      </p:sp>
      <p:sp>
        <p:nvSpPr>
          <p:cNvPr id="48" name="Rectangle 47">
            <a:extLst>
              <a:ext uri="{FF2B5EF4-FFF2-40B4-BE49-F238E27FC236}">
                <a16:creationId xmlns:a16="http://schemas.microsoft.com/office/drawing/2014/main" id="{88565321-FE74-9941-98BC-1140DF0C218B}"/>
              </a:ext>
            </a:extLst>
          </p:cNvPr>
          <p:cNvSpPr/>
          <p:nvPr/>
        </p:nvSpPr>
        <p:spPr>
          <a:xfrm>
            <a:off x="27389021" y="29582928"/>
            <a:ext cx="12798202" cy="1077218"/>
          </a:xfrm>
          <a:prstGeom prst="rect">
            <a:avLst/>
          </a:prstGeom>
        </p:spPr>
        <p:txBody>
          <a:bodyPr wrap="square">
            <a:spAutoFit/>
          </a:bodyPr>
          <a:lstStyle/>
          <a:p>
            <a:pPr algn="just"/>
            <a:r>
              <a:rPr lang="en-US" sz="3200" dirty="0">
                <a:latin typeface="Times"/>
                <a:cs typeface="Times"/>
              </a:rPr>
              <a:t> We would like to thank the 2019 XCP Computational Physics Workshop and their directors for making this research possible.</a:t>
            </a:r>
          </a:p>
        </p:txBody>
      </p:sp>
      <p:sp>
        <p:nvSpPr>
          <p:cNvPr id="49" name="TextBox 48">
            <a:extLst>
              <a:ext uri="{FF2B5EF4-FFF2-40B4-BE49-F238E27FC236}">
                <a16:creationId xmlns:a16="http://schemas.microsoft.com/office/drawing/2014/main" id="{4DAF5593-4DD1-9740-AC93-B63000E12727}"/>
              </a:ext>
            </a:extLst>
          </p:cNvPr>
          <p:cNvSpPr txBox="1"/>
          <p:nvPr/>
        </p:nvSpPr>
        <p:spPr>
          <a:xfrm>
            <a:off x="35624424" y="10793997"/>
            <a:ext cx="4562237" cy="4308872"/>
          </a:xfrm>
          <a:prstGeom prst="rect">
            <a:avLst/>
          </a:prstGeom>
          <a:noFill/>
        </p:spPr>
        <p:txBody>
          <a:bodyPr wrap="square" rtlCol="0">
            <a:spAutoFit/>
          </a:bodyPr>
          <a:lstStyle/>
          <a:p>
            <a:r>
              <a:rPr lang="en-US" sz="2400" i="1" dirty="0">
                <a:latin typeface="Times" pitchFamily="2" charset="0"/>
              </a:rPr>
              <a:t>Figure 6: </a:t>
            </a:r>
          </a:p>
          <a:p>
            <a:endParaRPr lang="en-US" sz="1000" i="1" dirty="0">
              <a:latin typeface="Times" pitchFamily="2" charset="0"/>
            </a:endParaRPr>
          </a:p>
          <a:p>
            <a:pPr algn="just"/>
            <a:r>
              <a:rPr lang="en-US" sz="2400" dirty="0">
                <a:latin typeface="Times" pitchFamily="2" charset="0"/>
              </a:rPr>
              <a:t>The relative flux calculations made by the regular tally method and the response function tally method. As in Fig. 3, the response method has a smaller variance, however, it also drastically underestimates the flux. This likely stems from the use of a spherical tally surface instead of a directional tally surface for this particular problem.</a:t>
            </a:r>
          </a:p>
        </p:txBody>
      </p:sp>
      <p:sp>
        <p:nvSpPr>
          <p:cNvPr id="50" name="TextBox 49">
            <a:extLst>
              <a:ext uri="{FF2B5EF4-FFF2-40B4-BE49-F238E27FC236}">
                <a16:creationId xmlns:a16="http://schemas.microsoft.com/office/drawing/2014/main" id="{6685CCAA-E1EA-C243-8907-F3F0090413E4}"/>
              </a:ext>
            </a:extLst>
          </p:cNvPr>
          <p:cNvSpPr txBox="1"/>
          <p:nvPr/>
        </p:nvSpPr>
        <p:spPr>
          <a:xfrm>
            <a:off x="27545086" y="20814176"/>
            <a:ext cx="12487590" cy="2092881"/>
          </a:xfrm>
          <a:prstGeom prst="rect">
            <a:avLst/>
          </a:prstGeom>
          <a:noFill/>
        </p:spPr>
        <p:txBody>
          <a:bodyPr wrap="square" rtlCol="0">
            <a:spAutoFit/>
          </a:bodyPr>
          <a:lstStyle/>
          <a:p>
            <a:r>
              <a:rPr lang="en-US" sz="2400" i="1" dirty="0">
                <a:latin typeface="Times" pitchFamily="2" charset="0"/>
              </a:rPr>
              <a:t>Figure 7: </a:t>
            </a:r>
          </a:p>
          <a:p>
            <a:endParaRPr lang="en-US" sz="1000" i="1" dirty="0">
              <a:latin typeface="Times" pitchFamily="2" charset="0"/>
            </a:endParaRPr>
          </a:p>
          <a:p>
            <a:pPr algn="just"/>
            <a:r>
              <a:rPr lang="en-US" sz="2400" dirty="0">
                <a:latin typeface="Times" pitchFamily="2" charset="0"/>
              </a:rPr>
              <a:t>These plots show the electron temperature (left) and the radiative temperature (right) at the end of the simulation shown in Figs. 4, 5 &amp; 6. Overheating in the left plot likely results from small corner cells. The noise in the radiation field results from a limited number of photons, the optical thickness of the material, and the coarse mesh granularity of the void region.</a:t>
            </a:r>
          </a:p>
        </p:txBody>
      </p:sp>
      <p:sp>
        <p:nvSpPr>
          <p:cNvPr id="51" name="Rectangle 50">
            <a:extLst>
              <a:ext uri="{FF2B5EF4-FFF2-40B4-BE49-F238E27FC236}">
                <a16:creationId xmlns:a16="http://schemas.microsoft.com/office/drawing/2014/main" id="{215CEB4D-655A-2D4D-9233-1EC6CE524EB0}"/>
              </a:ext>
            </a:extLst>
          </p:cNvPr>
          <p:cNvSpPr/>
          <p:nvPr/>
        </p:nvSpPr>
        <p:spPr>
          <a:xfrm>
            <a:off x="27367249" y="23720965"/>
            <a:ext cx="12798202" cy="5016758"/>
          </a:xfrm>
          <a:prstGeom prst="rect">
            <a:avLst/>
          </a:prstGeom>
        </p:spPr>
        <p:txBody>
          <a:bodyPr wrap="square">
            <a:spAutoFit/>
          </a:bodyPr>
          <a:lstStyle/>
          <a:p>
            <a:pPr algn="just"/>
            <a:r>
              <a:rPr lang="en-US" sz="3200" dirty="0">
                <a:latin typeface="Times"/>
                <a:cs typeface="Times"/>
              </a:rPr>
              <a:t>     Our investigation into the use of a response function-based variance reduction method for use in simulations modeling supernova interactions with its circumstellar medium has shown a notable improvement in variance over standard methods. </a:t>
            </a:r>
          </a:p>
          <a:p>
            <a:pPr algn="just"/>
            <a:r>
              <a:rPr lang="en-US" sz="3200" dirty="0">
                <a:latin typeface="Times"/>
                <a:cs typeface="Times"/>
              </a:rPr>
              <a:t>    The lack or directionality in the response function likely causes the method to under-predict the flux for a spherical tally. We do expect that the method will preform significantly better for other tally geometries, i.e. planes, as the directionality is more obviously built into the response. </a:t>
            </a:r>
          </a:p>
          <a:p>
            <a:pPr algn="just"/>
            <a:r>
              <a:rPr lang="en-US" sz="3200" dirty="0">
                <a:latin typeface="Times"/>
                <a:cs typeface="Times"/>
              </a:rPr>
              <a:t>     Future work will be looking at potentially improving the directionality of the response function and its performance for other tally geometries.</a:t>
            </a:r>
          </a:p>
        </p:txBody>
      </p:sp>
      <p:pic>
        <p:nvPicPr>
          <p:cNvPr id="25" name="Picture 24">
            <a:extLst>
              <a:ext uri="{FF2B5EF4-FFF2-40B4-BE49-F238E27FC236}">
                <a16:creationId xmlns:a16="http://schemas.microsoft.com/office/drawing/2014/main" id="{E78F5FBF-2EDA-5340-88A6-F578D6F42C13}"/>
              </a:ext>
            </a:extLst>
          </p:cNvPr>
          <p:cNvPicPr>
            <a:picLocks noChangeAspect="1"/>
          </p:cNvPicPr>
          <p:nvPr/>
        </p:nvPicPr>
        <p:blipFill>
          <a:blip r:embed="rId14"/>
          <a:stretch>
            <a:fillRect/>
          </a:stretch>
        </p:blipFill>
        <p:spPr>
          <a:xfrm>
            <a:off x="27435135" y="10749970"/>
            <a:ext cx="8138363" cy="4968684"/>
          </a:xfrm>
          <a:prstGeom prst="rect">
            <a:avLst/>
          </a:prstGeom>
        </p:spPr>
      </p:pic>
      <p:pic>
        <p:nvPicPr>
          <p:cNvPr id="16" name="Picture 15">
            <a:extLst>
              <a:ext uri="{FF2B5EF4-FFF2-40B4-BE49-F238E27FC236}">
                <a16:creationId xmlns:a16="http://schemas.microsoft.com/office/drawing/2014/main" id="{F699B24F-48BF-074C-B359-E684223D4678}"/>
              </a:ext>
            </a:extLst>
          </p:cNvPr>
          <p:cNvPicPr>
            <a:picLocks noChangeAspect="1"/>
          </p:cNvPicPr>
          <p:nvPr/>
        </p:nvPicPr>
        <p:blipFill>
          <a:blip r:embed="rId15"/>
          <a:stretch>
            <a:fillRect/>
          </a:stretch>
        </p:blipFill>
        <p:spPr>
          <a:xfrm>
            <a:off x="14283214" y="24799796"/>
            <a:ext cx="8154755" cy="5559543"/>
          </a:xfrm>
          <a:prstGeom prst="rect">
            <a:avLst/>
          </a:prstGeom>
        </p:spPr>
      </p:pic>
      <p:sp>
        <p:nvSpPr>
          <p:cNvPr id="37" name="TextBox 36">
            <a:extLst>
              <a:ext uri="{FF2B5EF4-FFF2-40B4-BE49-F238E27FC236}">
                <a16:creationId xmlns:a16="http://schemas.microsoft.com/office/drawing/2014/main" id="{6F07C69A-3957-E842-A717-333ADE3729DF}"/>
              </a:ext>
            </a:extLst>
          </p:cNvPr>
          <p:cNvSpPr txBox="1"/>
          <p:nvPr/>
        </p:nvSpPr>
        <p:spPr>
          <a:xfrm>
            <a:off x="36314742" y="31160535"/>
            <a:ext cx="4936233" cy="646331"/>
          </a:xfrm>
          <a:prstGeom prst="rect">
            <a:avLst/>
          </a:prstGeom>
          <a:noFill/>
        </p:spPr>
        <p:txBody>
          <a:bodyPr wrap="square" rtlCol="0">
            <a:spAutoFit/>
          </a:bodyPr>
          <a:lstStyle/>
          <a:p>
            <a:pPr algn="ctr"/>
            <a:r>
              <a:rPr lang="en-US" sz="3600" dirty="0">
                <a:solidFill>
                  <a:schemeClr val="bg1"/>
                </a:solidFill>
                <a:latin typeface="Arial"/>
                <a:cs typeface="Arial"/>
              </a:rPr>
              <a:t>LA-UR-19-27880</a:t>
            </a:r>
          </a:p>
        </p:txBody>
      </p:sp>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2288</TotalTime>
  <Words>1331</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129</cp:revision>
  <dcterms:created xsi:type="dcterms:W3CDTF">2014-07-21T16:08:02Z</dcterms:created>
  <dcterms:modified xsi:type="dcterms:W3CDTF">2019-08-06T18:13:13Z</dcterms:modified>
</cp:coreProperties>
</file>