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63" r:id="rId7"/>
    <p:sldId id="260" r:id="rId8"/>
    <p:sldId id="262" r:id="rId9"/>
    <p:sldId id="261" r:id="rId10"/>
    <p:sldId id="271" r:id="rId11"/>
    <p:sldId id="264" r:id="rId12"/>
    <p:sldId id="269" r:id="rId13"/>
    <p:sldId id="273" r:id="rId14"/>
    <p:sldId id="272" r:id="rId15"/>
    <p:sldId id="274" r:id="rId16"/>
    <p:sldId id="276" r:id="rId17"/>
    <p:sldId id="265" r:id="rId18"/>
    <p:sldId id="27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3266" autoAdjust="0"/>
  </p:normalViewPr>
  <p:slideViewPr>
    <p:cSldViewPr snapToGrid="0" showGuides="1">
      <p:cViewPr varScale="1">
        <p:scale>
          <a:sx n="83" d="100"/>
          <a:sy n="83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D55F2-BBDE-4EEA-B844-0712DBFADC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1C36-505A-42B9-AC74-F6633AE0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ram-lab/bme499/blob/chechung/Unsupervised_Learning/cancer_RNAseq_data.xlsx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[h </a:t>
            </a:r>
            <a:r>
              <a:rPr lang="en-US" dirty="0" err="1"/>
              <a:t>pvalue</a:t>
            </a:r>
            <a:r>
              <a:rPr lang="en-US" dirty="0"/>
              <a:t>] = ttest2(BMI(gender == 1), BMI(gender == 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1C36-505A-42B9-AC74-F6633AE08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order of output is flipped for </a:t>
            </a:r>
            <a:r>
              <a:rPr lang="en-US" dirty="0" err="1"/>
              <a:t>ranksum</a:t>
            </a:r>
            <a:r>
              <a:rPr lang="en-US" dirty="0"/>
              <a:t> test (p value is </a:t>
            </a:r>
            <a:r>
              <a:rPr lang="en-US"/>
              <a:t>the first </a:t>
            </a:r>
            <a:r>
              <a:rPr lang="en-US" dirty="0"/>
              <a:t>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1C36-505A-42B9-AC74-F6633AE08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Biomarkers.. Gene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1C36-505A-42B9-AC74-F6633AE08C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1C36-505A-42B9-AC74-F6633AE08C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https://github.com/sriram-lab/bme499/blob/chechung/Unsupervised_Learning/cancer_RNAseq_data.xlsx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1C36-505A-42B9-AC74-F6633AE08C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6026-069A-4871-A4A0-9A00A261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EC760-6E62-4B3D-934F-2E5E7F93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AC8D-EC73-4059-9129-0B0A28CB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8567-975B-4888-B9D0-68154C4A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96C8-5DA7-49D7-88D8-42260898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7EDB-024D-465D-8705-C9630F47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9EDE1-489B-4F07-BC7B-84A87E1FA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0C47-8DD0-4091-8606-594E527C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FC65-C2E9-4440-9A96-3AE0CDA7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0B3C-D09B-403D-8072-C3915204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B5E22-A632-4AF4-9A41-A87557312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EC8BC-D47D-413B-85C9-BD065DE2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5319-0726-4DAC-BCFB-DD61309B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9824-8372-402B-AEB4-D5C9E377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D842-3392-4676-8EFB-FC76E984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9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DDE7-2CBF-45AC-AA65-1ECB722C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682F-7CAC-4BFF-8099-6BDEF96C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19C9-5680-46DA-A9C2-EADEDF53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63FF-516E-4EFA-BD2D-DB1BF08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CEBB-3B77-483C-BFB1-4E761C29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521-C7C2-4076-8A22-29FD8B3E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ECB3-094F-45A2-9BD1-C7B68956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9B62-2BC6-426D-8005-D777D4D3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9CC0-B077-430A-96CB-E49370D7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CD8B-D175-402B-B387-786C61F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0ED0-33A2-48C8-988B-17CADB4B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B90C-EEE0-440A-9892-87607A741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83C92-1D3E-40EC-B97D-60E234C9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2B40-9C79-4EE3-8743-DBA86B3D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6B60-6E8F-4EC2-8838-013834C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91A6-6D1B-4AD7-8AD2-067D4212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36A6-206F-4E40-A5A9-F2886A9A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0F3CD-0236-4AA5-9E54-FBD6823B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33B75-748C-4DD6-9C3F-172AE038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DA787-1D38-4C83-8C86-55C7D7FBD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05653-CEFB-46A3-9B53-609DD1D18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B09F-FBCD-4464-8376-05495EFD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DB9F3-83F5-4E8D-85DE-56D368F8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1BA52-FD33-4934-9F1D-8D4C425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9B95-7479-4ED9-B14B-A9C3E5D2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BDF09-A07A-4921-95F1-D200A7A0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18FAE-7BFC-4EEC-B1E2-5288440F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686BF-24B4-40CE-AF76-83C68797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68261-9B39-414E-A83E-8A3565CA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9BE2-27EF-441C-AB8A-992E4572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EBD20-A515-465E-8B37-72812870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54E0-36EA-49A8-B82C-A7881338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4D7B-2872-478A-B5A2-7C39D515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27F9B-7B04-41ED-A54A-001A94F7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80C7-762A-4887-B7FF-8A65091C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1FB44-84D3-41E2-A1E3-E153FF98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B0693-7556-4E4C-8B6E-99596E1C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4D5-35A6-4482-B66B-0B59BE76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D5CD5-2436-40CF-9B37-E0223F81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BB69-CEB6-4E7A-A8D4-0B83C5BF5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BDA2E-E430-4D75-81B2-53B6DE65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BF00C-4E96-4AEC-903E-7DE826E2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6C9F-588C-4908-BA3D-880D12B2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64148-941C-4D20-B379-33FCDA50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07ED3-24F4-4E50-B934-91097D02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930-4B6E-445A-B285-4F4A12D6E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4526-A43F-48FA-AEA0-0C04B0A669EB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4F49-098A-42B8-91D5-BF07FFD2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FC87-8F80-4671-817F-0A6DD82C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60B4-4911-4270-BCD4-9A8ECB85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9021-6F5C-4806-A923-33436026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22F21-B2AA-42F5-A7CB-313C57E67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0166-ABC2-4B26-9829-9AEC0598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05E9-CC90-410C-8A91-80F57578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analyzing big data sets, we usually (knowingly or unknowingly) test for multiple hypotheses</a:t>
            </a:r>
          </a:p>
          <a:p>
            <a:r>
              <a:rPr lang="en-US" dirty="0"/>
              <a:t>Every time we test a hypothesis, there is a small but finite probability that the results may be significant due to random chance. This is quantified by the p-value</a:t>
            </a:r>
          </a:p>
          <a:p>
            <a:r>
              <a:rPr lang="en-US" dirty="0"/>
              <a:t>If we test multiple hypotheses, then it is likely that some of the hypotheses with significant p-values may be false positives</a:t>
            </a:r>
          </a:p>
          <a:p>
            <a:r>
              <a:rPr lang="en-US" dirty="0"/>
              <a:t>Multiple hypothesis correction helps to avoid such false discoveries</a:t>
            </a:r>
          </a:p>
          <a:p>
            <a:r>
              <a:rPr lang="en-US" dirty="0"/>
              <a:t>This is a significant problem in big-data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8455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58A6-D44F-4AC7-96BD-41020777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7D6B-28D8-4EC8-950F-D40F096F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Hypothesis: Males and females have different BMI</a:t>
            </a:r>
          </a:p>
          <a:p>
            <a:r>
              <a:rPr lang="en-US" dirty="0"/>
              <a:t>A p-value of 0.05 implies that there is only a 5% chance that the difference between two variables is due to random coincidence</a:t>
            </a:r>
          </a:p>
          <a:p>
            <a:r>
              <a:rPr lang="en-US" dirty="0"/>
              <a:t>Multiple hypothesis scenario 1: If the Framingham experiment was repeated 100 times, in 5 trials you may find significant difference</a:t>
            </a:r>
          </a:p>
          <a:p>
            <a:pPr marL="0" indent="0">
              <a:buNone/>
            </a:pPr>
            <a:r>
              <a:rPr lang="en-US" dirty="0"/>
              <a:t>Multiple hypothesis scenario 2: Males and females have different </a:t>
            </a:r>
            <a:r>
              <a:rPr lang="en-US" u="sng" dirty="0"/>
              <a:t>properties</a:t>
            </a:r>
          </a:p>
          <a:p>
            <a:r>
              <a:rPr lang="en-US" dirty="0"/>
              <a:t>Some comparisons may have low p-value out of random chance </a:t>
            </a:r>
          </a:p>
        </p:txBody>
      </p:sp>
    </p:spTree>
    <p:extLst>
      <p:ext uri="{BB962C8B-B14F-4D97-AF65-F5344CB8AC3E}">
        <p14:creationId xmlns:p14="http://schemas.microsoft.com/office/powerpoint/2010/main" val="34475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BB32-16CC-46C1-BC44-E0659C54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8D7-978A-4787-A667-9B4CEBD9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Bonferroni Correction – divide the p-values by the number of trials.  </a:t>
            </a:r>
          </a:p>
          <a:p>
            <a:r>
              <a:rPr lang="en-US" dirty="0"/>
              <a:t>For example, for a single hypothesis, a p-value cut off of 0.05 is usually used. If you test 100 hypotheses, then the equivalent p-value threshold for significance should be 0.05/100 = 0.0005 to correct for multiple hypothesis using Bonferroni approach</a:t>
            </a:r>
          </a:p>
          <a:p>
            <a:r>
              <a:rPr lang="en-US" dirty="0"/>
              <a:t>Bonferroni approach is very conservative. </a:t>
            </a:r>
          </a:p>
        </p:txBody>
      </p:sp>
    </p:spTree>
    <p:extLst>
      <p:ext uri="{BB962C8B-B14F-4D97-AF65-F5344CB8AC3E}">
        <p14:creationId xmlns:p14="http://schemas.microsoft.com/office/powerpoint/2010/main" val="162669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0D3C-5B19-4153-9D46-4D2F7B74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correction using FDR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0953-2BBF-412D-A507-D8C51833F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Benjamin Hochberg correction –False discovery rate (FDR) is designed to control the proportion of false positives among the set of rejected hypotheses. </a:t>
            </a:r>
          </a:p>
          <a:p>
            <a:r>
              <a:rPr lang="en-US" dirty="0"/>
              <a:t>This approach provides a p-value for the p-value (it’s called q-value). It tells you how many false discoveries (false positives) will occur with a p-value threshold</a:t>
            </a:r>
          </a:p>
          <a:p>
            <a:r>
              <a:rPr lang="en-US" dirty="0"/>
              <a:t>q-value of 0.05 for a given p-value means that 5% of hypotheses with the same </a:t>
            </a:r>
            <a:r>
              <a:rPr lang="en-US" dirty="0" err="1"/>
              <a:t>pvalue</a:t>
            </a:r>
            <a:r>
              <a:rPr lang="en-US" dirty="0"/>
              <a:t> are likely false positives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5B4A-3C23-41E4-8705-4626772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multiple hypothesis in transcriptomics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1FC3-C3AE-446B-A523-F6AFFB97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Transcriptomics – the activity of close to 30,000 gene transcripts are measured</a:t>
            </a:r>
          </a:p>
          <a:p>
            <a:r>
              <a:rPr lang="en-US" dirty="0"/>
              <a:t>Scientists routinely compare transcriptome of normal and cancer patients to find biomarkers for cancer diagnosis</a:t>
            </a:r>
          </a:p>
          <a:p>
            <a:r>
              <a:rPr lang="en-US" dirty="0"/>
              <a:t>With a p-value of 0.05, we would expect to see 30,000 x 0.05 = 1500 genes to be statistically significant by random chance!</a:t>
            </a:r>
          </a:p>
        </p:txBody>
      </p:sp>
    </p:spTree>
    <p:extLst>
      <p:ext uri="{BB962C8B-B14F-4D97-AF65-F5344CB8AC3E}">
        <p14:creationId xmlns:p14="http://schemas.microsoft.com/office/powerpoint/2010/main" val="50206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1A6E-638E-4FA8-8F3A-7168DF8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if a gene is differentially active in normal and cancer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66F4-2BBC-423B-9128-D5370301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cancer transcriptomics data</a:t>
            </a:r>
          </a:p>
          <a:p>
            <a:r>
              <a:rPr lang="en-US" dirty="0"/>
              <a:t>This is a small subset – it contains only 1000 genes and 100 patients</a:t>
            </a:r>
          </a:p>
          <a:p>
            <a:r>
              <a:rPr lang="en-US" dirty="0"/>
              <a:t>Let’s assume that the first 50 patients are cancer type A and the next 50 are normal</a:t>
            </a:r>
          </a:p>
          <a:p>
            <a:r>
              <a:rPr lang="en-US" dirty="0"/>
              <a:t>Hypothesis: Gene 1 (MUC6) is higher in cancer vs normal</a:t>
            </a:r>
          </a:p>
          <a:p>
            <a:r>
              <a:rPr lang="en-US" dirty="0"/>
              <a:t>Null hypothesis: Gene 1 is not different in both</a:t>
            </a:r>
          </a:p>
          <a:p>
            <a:r>
              <a:rPr lang="en-US" dirty="0"/>
              <a:t>This can be tested using a t-test (calculate p-value)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4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414-F171-4B0E-9449-B88F6C1D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all genes differentially active in normal and cancer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268A-E30F-4880-95AF-510E12ED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hypothesis: any gene that is different between cancer and normal</a:t>
            </a:r>
          </a:p>
          <a:p>
            <a:r>
              <a:rPr lang="en-US" dirty="0"/>
              <a:t>This can also be calculated using a t-test but P-values need to be corrected for multiple hypothesis using the Benjamin-Hochberg procedure</a:t>
            </a:r>
          </a:p>
          <a:p>
            <a:r>
              <a:rPr lang="en-US" dirty="0"/>
              <a:t>FDR = </a:t>
            </a:r>
            <a:r>
              <a:rPr lang="en-US" dirty="0" err="1"/>
              <a:t>mafdr</a:t>
            </a:r>
            <a:r>
              <a:rPr lang="en-US" dirty="0"/>
              <a:t>(</a:t>
            </a:r>
            <a:r>
              <a:rPr lang="en-US" dirty="0" err="1"/>
              <a:t>PValues</a:t>
            </a:r>
            <a:r>
              <a:rPr lang="en-US" dirty="0"/>
              <a:t>) </a:t>
            </a:r>
          </a:p>
          <a:p>
            <a:r>
              <a:rPr lang="en-US" dirty="0"/>
              <a:t>Next use Bonferroni’s method (multiply p-values by 1000)</a:t>
            </a:r>
          </a:p>
          <a:p>
            <a:r>
              <a:rPr lang="en-US" dirty="0"/>
              <a:t>How many genes are statistically different at both FDR &lt; 0.05 and p-value &lt; 0.05 using both methods? Compare with the gene list size without correction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6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80E7-FF0C-43BF-A853-4AD0619B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correction with Correlations and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23C9-9E76-42B9-87CA-1D8A5F31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Cleveland heart dataset – find features correlated with heart disease severity</a:t>
            </a:r>
          </a:p>
          <a:p>
            <a:r>
              <a:rPr lang="en-US" dirty="0"/>
              <a:t>Hypothesis – Blood pressure is correlated with severity</a:t>
            </a:r>
          </a:p>
          <a:p>
            <a:r>
              <a:rPr lang="en-US" dirty="0"/>
              <a:t>Multiple hypothesis – any feature that is correlated with severity</a:t>
            </a:r>
          </a:p>
          <a:p>
            <a:r>
              <a:rPr lang="en-US" dirty="0"/>
              <a:t>Find p-values of correlations and correct </a:t>
            </a:r>
            <a:r>
              <a:rPr lang="en-US" dirty="0" err="1"/>
              <a:t>pvalues</a:t>
            </a:r>
            <a:r>
              <a:rPr lang="en-US" dirty="0"/>
              <a:t> using Bonferroni and Benjamin Hochberg</a:t>
            </a:r>
          </a:p>
        </p:txBody>
      </p:sp>
    </p:spTree>
    <p:extLst>
      <p:ext uri="{BB962C8B-B14F-4D97-AF65-F5344CB8AC3E}">
        <p14:creationId xmlns:p14="http://schemas.microsoft.com/office/powerpoint/2010/main" val="330522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2CBF-7E62-40E9-9819-390611C7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AI model accuracy by comparison with a random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7FBB-61A2-493A-9C63-C1430FFB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Hypothesis: Model predictions are similar to random guess </a:t>
            </a:r>
          </a:p>
          <a:p>
            <a:r>
              <a:rPr lang="en-US" dirty="0"/>
              <a:t>To test this we can create a model based on random guess and then compare with the machine-learning model using t-test or </a:t>
            </a:r>
            <a:r>
              <a:rPr lang="en-US" dirty="0" err="1"/>
              <a:t>ranksum</a:t>
            </a:r>
            <a:r>
              <a:rPr lang="en-US" dirty="0"/>
              <a:t> test</a:t>
            </a:r>
          </a:p>
          <a:p>
            <a:r>
              <a:rPr lang="en-US" dirty="0"/>
              <a:t>The same approach can be used for comparing between AI models</a:t>
            </a:r>
          </a:p>
        </p:txBody>
      </p:sp>
    </p:spTree>
    <p:extLst>
      <p:ext uri="{BB962C8B-B14F-4D97-AF65-F5344CB8AC3E}">
        <p14:creationId xmlns:p14="http://schemas.microsoft.com/office/powerpoint/2010/main" val="285123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5441-ED9F-4BAA-B0FE-AA82F657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Evaluating accuracy of a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AA5B-31E1-4614-B063-A1B05D30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Build a logistic regression model to predict Stroke in Framingham data </a:t>
            </a:r>
          </a:p>
          <a:p>
            <a:r>
              <a:rPr lang="en-US" dirty="0"/>
              <a:t>Find precision, recall and accuracy using hold out validation</a:t>
            </a:r>
          </a:p>
          <a:p>
            <a:r>
              <a:rPr lang="en-US" dirty="0"/>
              <a:t>Null Hypothesis: Model predictions are similar to random guess </a:t>
            </a:r>
          </a:p>
          <a:p>
            <a:r>
              <a:rPr lang="en-US" dirty="0"/>
              <a:t>Create a distribution of random guesses – use the </a:t>
            </a:r>
            <a:r>
              <a:rPr lang="en-US" dirty="0" err="1"/>
              <a:t>randperm</a:t>
            </a:r>
            <a:r>
              <a:rPr lang="en-US" dirty="0"/>
              <a:t> function to create a random prediction for the test set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random_pred</a:t>
            </a:r>
            <a:r>
              <a:rPr lang="en-US" dirty="0"/>
              <a:t> = stroke(</a:t>
            </a:r>
            <a:r>
              <a:rPr lang="en-US" dirty="0" err="1"/>
              <a:t>randperm</a:t>
            </a:r>
            <a:r>
              <a:rPr lang="en-US" dirty="0"/>
              <a:t>(length(stroke));</a:t>
            </a:r>
          </a:p>
          <a:p>
            <a:r>
              <a:rPr lang="en-US" dirty="0"/>
              <a:t>This creates a random prediction with the same number of stroke and normal patients – this represents a guess assuming that you know the fraction of stroke patients in a population</a:t>
            </a:r>
          </a:p>
          <a:p>
            <a:r>
              <a:rPr lang="en-US" dirty="0"/>
              <a:t>Get the accuracy of random predictions. Repeat 100 times and get 100 accuracies</a:t>
            </a:r>
          </a:p>
          <a:p>
            <a:r>
              <a:rPr lang="en-US" dirty="0"/>
              <a:t>Plot the distribution of random accuracies</a:t>
            </a:r>
          </a:p>
          <a:p>
            <a:r>
              <a:rPr lang="en-US" dirty="0"/>
              <a:t>Compare the accuracy of random guess with actual accuracy using T-test</a:t>
            </a:r>
          </a:p>
          <a:p>
            <a:r>
              <a:rPr lang="en-US" dirty="0"/>
              <a:t>What does the p-value tell us?</a:t>
            </a:r>
          </a:p>
          <a:p>
            <a:r>
              <a:rPr lang="en-US" dirty="0"/>
              <a:t>Repeat for precision and recall</a:t>
            </a:r>
          </a:p>
        </p:txBody>
      </p:sp>
    </p:spTree>
    <p:extLst>
      <p:ext uri="{BB962C8B-B14F-4D97-AF65-F5344CB8AC3E}">
        <p14:creationId xmlns:p14="http://schemas.microsoft.com/office/powerpoint/2010/main" val="396676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05C4-524B-4D5A-A20E-4EAF37D5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it for an AI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7DF0-3BB1-4C22-98F6-E18AEF6C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Helps answer</a:t>
            </a:r>
          </a:p>
          <a:p>
            <a:r>
              <a:rPr lang="en-US" dirty="0"/>
              <a:t>Is the model better than random?</a:t>
            </a:r>
          </a:p>
          <a:p>
            <a:r>
              <a:rPr lang="en-US" dirty="0"/>
              <a:t>Is the difference between variables significant?  Is it real? </a:t>
            </a:r>
          </a:p>
          <a:p>
            <a:r>
              <a:rPr lang="en-US" dirty="0"/>
              <a:t>Is the correlation strong enough? </a:t>
            </a:r>
          </a:p>
          <a:p>
            <a:r>
              <a:rPr lang="en-US" dirty="0"/>
              <a:t>Are two datasets (e.g. training and test) similar? </a:t>
            </a:r>
          </a:p>
          <a:p>
            <a:r>
              <a:rPr lang="en-US" dirty="0"/>
              <a:t>Is the training data representative of the whole population? </a:t>
            </a:r>
          </a:p>
        </p:txBody>
      </p:sp>
    </p:spTree>
    <p:extLst>
      <p:ext uri="{BB962C8B-B14F-4D97-AF65-F5344CB8AC3E}">
        <p14:creationId xmlns:p14="http://schemas.microsoft.com/office/powerpoint/2010/main" val="48997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9D12-5F22-4F32-9E86-2582609F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and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5809-79FA-4A53-9B0C-C20EA044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38" y="1831376"/>
            <a:ext cx="10515600" cy="4351338"/>
          </a:xfrm>
        </p:spPr>
        <p:txBody>
          <a:bodyPr/>
          <a:lstStyle/>
          <a:p>
            <a:r>
              <a:rPr lang="en-US" dirty="0"/>
              <a:t>Null Hypothesis:  There is no difference between two (or more) variables or groups</a:t>
            </a:r>
          </a:p>
          <a:p>
            <a:r>
              <a:rPr lang="en-US" dirty="0"/>
              <a:t>P-value: the probability that the null hypothesis is true</a:t>
            </a:r>
          </a:p>
        </p:txBody>
      </p:sp>
    </p:spTree>
    <p:extLst>
      <p:ext uri="{BB962C8B-B14F-4D97-AF65-F5344CB8AC3E}">
        <p14:creationId xmlns:p14="http://schemas.microsoft.com/office/powerpoint/2010/main" val="222254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B7C0-EBD8-4E53-9C2E-9A15B9D9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variables in Framingham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A459-7209-4D53-BDB4-F07B05541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Framingham dataset</a:t>
            </a:r>
          </a:p>
          <a:p>
            <a:r>
              <a:rPr lang="en-US" dirty="0"/>
              <a:t>Compare BMI between males and females using boxplot</a:t>
            </a:r>
          </a:p>
          <a:p>
            <a:r>
              <a:rPr lang="en-US" dirty="0"/>
              <a:t>Is the difference significant statistically?</a:t>
            </a:r>
          </a:p>
          <a:p>
            <a:r>
              <a:rPr lang="en-US" dirty="0"/>
              <a:t>Check significance using T-test (ttest2 function)</a:t>
            </a:r>
          </a:p>
          <a:p>
            <a:r>
              <a:rPr lang="en-US" dirty="0"/>
              <a:t>The T-test checks if the two distributions (in this case BMI of males and females) have equal means</a:t>
            </a:r>
          </a:p>
          <a:p>
            <a:r>
              <a:rPr lang="en-US" dirty="0"/>
              <a:t>What is the p-value? What does it say about the two distributions?</a:t>
            </a:r>
          </a:p>
        </p:txBody>
      </p:sp>
    </p:spTree>
    <p:extLst>
      <p:ext uri="{BB962C8B-B14F-4D97-AF65-F5344CB8AC3E}">
        <p14:creationId xmlns:p14="http://schemas.microsoft.com/office/powerpoint/2010/main" val="200689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FF3B-6605-4CF9-9B68-7319F31C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B0DF-2F58-45A5-886E-F249DCC4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T-test assumes the distributions are ‘normal’. </a:t>
            </a:r>
          </a:p>
          <a:p>
            <a:r>
              <a:rPr lang="en-US" dirty="0"/>
              <a:t>T-test compares the mean and not the median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4259-7276-4988-A42D-07C51CB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if the data is ‘normal’?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2EAB-6E1D-4910-ADC7-F948FF50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it! </a:t>
            </a:r>
          </a:p>
          <a:p>
            <a:r>
              <a:rPr lang="en-US" dirty="0"/>
              <a:t>Use histogram to plot BMI, cholesterol, glucose for males and females</a:t>
            </a:r>
          </a:p>
          <a:p>
            <a:r>
              <a:rPr lang="en-US" dirty="0"/>
              <a:t>Are they normally distributed? </a:t>
            </a:r>
          </a:p>
          <a:p>
            <a:r>
              <a:rPr lang="en-US" dirty="0"/>
              <a:t>Use ‘</a:t>
            </a:r>
            <a:r>
              <a:rPr lang="en-US" dirty="0" err="1"/>
              <a:t>normplot</a:t>
            </a:r>
            <a:r>
              <a:rPr lang="en-US" dirty="0"/>
              <a:t>’ function to compare distribution to an ideal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1547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4C65-AB90-4675-8BC3-E9B5449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sum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1D02-2788-45FD-A817-337671CD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ranksum</a:t>
            </a:r>
            <a:r>
              <a:rPr lang="en-US" dirty="0"/>
              <a:t> test to compare medians for any distribution (not necessarily ‘normal’)</a:t>
            </a:r>
          </a:p>
          <a:p>
            <a:r>
              <a:rPr lang="en-US" dirty="0"/>
              <a:t>Compare BMI between males and females using </a:t>
            </a:r>
            <a:r>
              <a:rPr lang="en-US" dirty="0" err="1"/>
              <a:t>ranksum</a:t>
            </a:r>
            <a:r>
              <a:rPr lang="en-US" dirty="0"/>
              <a:t> test</a:t>
            </a:r>
          </a:p>
          <a:p>
            <a:r>
              <a:rPr lang="en-US" dirty="0"/>
              <a:t>Is it consistent with T-test?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6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63D-50E9-46C6-AF64-2AB3CA5B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p-values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6BC4-72B9-4992-904E-AFC1DC7F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P-values alone can be misleading; always use it in conjunction with a plot and other statistical metrics (e.g. fold change)</a:t>
            </a:r>
          </a:p>
          <a:p>
            <a:r>
              <a:rPr lang="en-US" dirty="0"/>
              <a:t>Plot the distribution between males and females for all variables using Boxplot</a:t>
            </a:r>
          </a:p>
          <a:p>
            <a:r>
              <a:rPr lang="en-US" dirty="0"/>
              <a:t>Can you guess if </a:t>
            </a:r>
            <a:r>
              <a:rPr lang="en-US" dirty="0" err="1"/>
              <a:t>pvalues</a:t>
            </a:r>
            <a:r>
              <a:rPr lang="en-US" dirty="0"/>
              <a:t> will be less than 0.05 by looking at the box plots?</a:t>
            </a:r>
          </a:p>
          <a:p>
            <a:r>
              <a:rPr lang="en-US" dirty="0"/>
              <a:t>Calculate the </a:t>
            </a:r>
            <a:r>
              <a:rPr lang="en-US" dirty="0" err="1"/>
              <a:t>pvalues</a:t>
            </a:r>
            <a:r>
              <a:rPr lang="en-US" dirty="0"/>
              <a:t> using both t-test and </a:t>
            </a:r>
            <a:r>
              <a:rPr lang="en-US" dirty="0" err="1"/>
              <a:t>ranksum</a:t>
            </a:r>
            <a:r>
              <a:rPr lang="en-US" dirty="0"/>
              <a:t> test</a:t>
            </a:r>
          </a:p>
          <a:p>
            <a:r>
              <a:rPr lang="en-US" dirty="0"/>
              <a:t>Repeat for smokers and non-smokers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874F-E030-4B3E-864A-DC5944CE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multiple distributions using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B476-1047-43A2-AF7E-A6BB458D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Compare BMI, smoking, diabetes based on </a:t>
            </a:r>
            <a:r>
              <a:rPr lang="en-US" u="sng" dirty="0"/>
              <a:t>education level</a:t>
            </a:r>
            <a:r>
              <a:rPr lang="en-US" dirty="0"/>
              <a:t> using Box plots</a:t>
            </a:r>
          </a:p>
          <a:p>
            <a:pPr marL="0" indent="0">
              <a:buNone/>
            </a:pPr>
            <a:r>
              <a:rPr lang="en-US" dirty="0"/>
              <a:t>&gt;&gt;boxplot(</a:t>
            </a:r>
            <a:r>
              <a:rPr lang="en-US" dirty="0" err="1"/>
              <a:t>BMI,education</a:t>
            </a:r>
            <a:r>
              <a:rPr lang="en-US" dirty="0"/>
              <a:t>)</a:t>
            </a:r>
          </a:p>
          <a:p>
            <a:r>
              <a:rPr lang="en-US" dirty="0"/>
              <a:t>Are the differences between education levels significant? Use </a:t>
            </a:r>
            <a:r>
              <a:rPr lang="en-US" dirty="0" err="1"/>
              <a:t>Anova</a:t>
            </a:r>
            <a:r>
              <a:rPr lang="en-US" dirty="0"/>
              <a:t> to calculate the p-value</a:t>
            </a:r>
          </a:p>
          <a:p>
            <a:r>
              <a:rPr lang="en-US" dirty="0" err="1"/>
              <a:t>Anova</a:t>
            </a:r>
            <a:r>
              <a:rPr lang="en-US" dirty="0"/>
              <a:t> extends the T-test to multiple comparisons (also assumes the distributions are ‘normal’ and compares the mean)</a:t>
            </a:r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en-US" dirty="0" err="1"/>
              <a:t>Pvalue</a:t>
            </a:r>
            <a:r>
              <a:rPr lang="en-US" dirty="0"/>
              <a:t> = anova1(BMI, education)</a:t>
            </a:r>
          </a:p>
          <a:p>
            <a:r>
              <a:rPr lang="en-US" dirty="0"/>
              <a:t>From the p-value, can you infer if the means of each educational group is the same? </a:t>
            </a:r>
          </a:p>
          <a:p>
            <a:r>
              <a:rPr lang="en-US" dirty="0"/>
              <a:t>The Kruskal-Wallis test is the equivalent of the rank-sum test for multiple comparisons</a:t>
            </a:r>
          </a:p>
          <a:p>
            <a:pPr marL="0" indent="0">
              <a:buNone/>
            </a:pPr>
            <a:r>
              <a:rPr lang="en-US" dirty="0"/>
              <a:t>&gt;&gt;</a:t>
            </a:r>
            <a:r>
              <a:rPr lang="en-US" dirty="0" err="1"/>
              <a:t>pvalue</a:t>
            </a:r>
            <a:r>
              <a:rPr lang="en-US" dirty="0"/>
              <a:t> = </a:t>
            </a:r>
            <a:r>
              <a:rPr lang="en-US" dirty="0" err="1"/>
              <a:t>kruskalwallis</a:t>
            </a:r>
            <a:r>
              <a:rPr lang="en-US" dirty="0"/>
              <a:t>(</a:t>
            </a:r>
            <a:r>
              <a:rPr lang="en-US" dirty="0" err="1"/>
              <a:t>BMI,education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1295</Words>
  <Application>Microsoft Office PowerPoint</Application>
  <PresentationFormat>Widescreen</PresentationFormat>
  <Paragraphs>115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Hypothesis testing</vt:lpstr>
      <vt:lpstr>Why do we need it for an AI project?</vt:lpstr>
      <vt:lpstr>Null hypothesis and p-values</vt:lpstr>
      <vt:lpstr>Comparing variables in Framingham dataset</vt:lpstr>
      <vt:lpstr>T-test assumptions</vt:lpstr>
      <vt:lpstr>How do we know if the data is ‘normal’?</vt:lpstr>
      <vt:lpstr>Rank sum test</vt:lpstr>
      <vt:lpstr>Interpreting p-values</vt:lpstr>
      <vt:lpstr>Comparing multiple distributions using Anova</vt:lpstr>
      <vt:lpstr>Multiple hypothesis testing</vt:lpstr>
      <vt:lpstr>Multiple hypothesis testing</vt:lpstr>
      <vt:lpstr>Multiple hypothesis correction</vt:lpstr>
      <vt:lpstr>Multiple hypothesis correction using FDR</vt:lpstr>
      <vt:lpstr>Correcting for multiple hypothesis in transcriptomics data</vt:lpstr>
      <vt:lpstr>Testing if a gene is differentially active in normal and cancer patients</vt:lpstr>
      <vt:lpstr>Finding all genes differentially active in normal and cancer patients</vt:lpstr>
      <vt:lpstr>Multiple hypothesis correction with Correlations and p-values</vt:lpstr>
      <vt:lpstr>Evaluating AI model accuracy by comparison with a random distribution</vt:lpstr>
      <vt:lpstr>Evaluating accuracy of a logistic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Chandrasekaran, Sriram</dc:creator>
  <cp:lastModifiedBy>Chandrasekaran, Sriram</cp:lastModifiedBy>
  <cp:revision>130</cp:revision>
  <dcterms:created xsi:type="dcterms:W3CDTF">2019-11-28T17:12:46Z</dcterms:created>
  <dcterms:modified xsi:type="dcterms:W3CDTF">2019-12-01T02:19:16Z</dcterms:modified>
</cp:coreProperties>
</file>