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5" r:id="rId2"/>
    <p:sldId id="306" r:id="rId3"/>
    <p:sldId id="311" r:id="rId4"/>
    <p:sldId id="305" r:id="rId5"/>
    <p:sldId id="307" r:id="rId6"/>
    <p:sldId id="274" r:id="rId7"/>
    <p:sldId id="308" r:id="rId8"/>
    <p:sldId id="302" r:id="rId9"/>
    <p:sldId id="279" r:id="rId10"/>
    <p:sldId id="294" r:id="rId11"/>
    <p:sldId id="309" r:id="rId12"/>
    <p:sldId id="312"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86994" autoAdjust="0"/>
  </p:normalViewPr>
  <p:slideViewPr>
    <p:cSldViewPr snapToGrid="0">
      <p:cViewPr varScale="1">
        <p:scale>
          <a:sx n="89" d="100"/>
          <a:sy n="89" d="100"/>
        </p:scale>
        <p:origin x="3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9BAD7C-6223-4B4C-A068-FF4DBE92BC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A8D179-38F5-4796-9366-1FFF142D2F6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93396-099B-4E65-946A-C2841A9D37DA}" type="datetimeFigureOut">
              <a:rPr lang="en-US" smtClean="0"/>
              <a:t>10/6/2019</a:t>
            </a:fld>
            <a:endParaRPr lang="en-US"/>
          </a:p>
        </p:txBody>
      </p:sp>
      <p:sp>
        <p:nvSpPr>
          <p:cNvPr id="4" name="Slide Image Placeholder 3">
            <a:extLst>
              <a:ext uri="{FF2B5EF4-FFF2-40B4-BE49-F238E27FC236}">
                <a16:creationId xmlns:a16="http://schemas.microsoft.com/office/drawing/2014/main" id="{BB706A69-D4FB-4CE9-8D7F-B754B09269A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8CE73E35-E6EB-4AC1-8E5B-A8E2EA9809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A469422-2771-424F-B60F-B00B8135245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881AE603-F6BA-4439-BCEE-9AE0C4AF9E4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75338-A441-4A47-A8C3-6194C876BA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athworks.com/help/stats/gscatter.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athworks.com/help/stats/gplotmatri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thworks.com/help/stats/regres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athworks.com/help/stats/mnrfit.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Corr2 function</a:t>
            </a:r>
          </a:p>
          <a:p>
            <a:r>
              <a:rPr lang="en-US" dirty="0"/>
              <a:t>Spearman </a:t>
            </a:r>
            <a:r>
              <a:rPr lang="en-US" dirty="0" err="1"/>
              <a:t>pearson</a:t>
            </a:r>
            <a:r>
              <a:rPr lang="en-US" dirty="0"/>
              <a:t> 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squared value </a:t>
            </a:r>
          </a:p>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a:t>
            </a:fld>
            <a:endParaRPr lang="en-US"/>
          </a:p>
        </p:txBody>
      </p:sp>
    </p:spTree>
    <p:extLst>
      <p:ext uri="{BB962C8B-B14F-4D97-AF65-F5344CB8AC3E}">
        <p14:creationId xmlns:p14="http://schemas.microsoft.com/office/powerpoint/2010/main" val="4083116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as the probabilities denote the confidence in the predictions</a:t>
            </a:r>
          </a:p>
        </p:txBody>
      </p:sp>
      <p:sp>
        <p:nvSpPr>
          <p:cNvPr id="4" name="Slide Number Placeholder 3"/>
          <p:cNvSpPr>
            <a:spLocks noGrp="1"/>
          </p:cNvSpPr>
          <p:nvPr>
            <p:ph type="sldNum" sz="quarter" idx="5"/>
          </p:nvPr>
        </p:nvSpPr>
        <p:spPr/>
        <p:txBody>
          <a:bodyPr/>
          <a:lstStyle/>
          <a:p>
            <a:fld id="{55E75338-A441-4A47-A8C3-6194C876BAD2}" type="slidenum">
              <a:rPr lang="en-US" smtClean="0"/>
              <a:t>11</a:t>
            </a:fld>
            <a:endParaRPr lang="en-US"/>
          </a:p>
        </p:txBody>
      </p:sp>
    </p:spTree>
    <p:extLst>
      <p:ext uri="{BB962C8B-B14F-4D97-AF65-F5344CB8AC3E}">
        <p14:creationId xmlns:p14="http://schemas.microsoft.com/office/powerpoint/2010/main" val="1702532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https://www.mathworks.com/help/stats/gscatter.html</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12</a:t>
            </a:fld>
            <a:endParaRPr lang="en-US"/>
          </a:p>
        </p:txBody>
      </p:sp>
    </p:spTree>
    <p:extLst>
      <p:ext uri="{BB962C8B-B14F-4D97-AF65-F5344CB8AC3E}">
        <p14:creationId xmlns:p14="http://schemas.microsoft.com/office/powerpoint/2010/main" val="209045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Remember, the coefficients returned by the function are in descending powers, and their length is n+1 if n is the degree of the polynomial.</a:t>
            </a:r>
          </a:p>
          <a:p>
            <a:r>
              <a:rPr lang="en-US" sz="1200" b="0" i="0" kern="1200" dirty="0">
                <a:solidFill>
                  <a:schemeClr val="tx1"/>
                </a:solidFill>
                <a:effectLst/>
                <a:latin typeface="+mn-lt"/>
                <a:ea typeface="+mn-ea"/>
                <a:cs typeface="+mn-cs"/>
              </a:rPr>
              <a:t>In regression analysis, it's important to keep the order of the model as low as possible. In the first analysis, we keep the model to be of first order. If this is not satisfactory, then a second-order polynomial is tried. The use of polynomials of a higher order can lead to incorrect evaluations.</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13</a:t>
            </a:fld>
            <a:endParaRPr lang="en-US"/>
          </a:p>
        </p:txBody>
      </p:sp>
    </p:spTree>
    <p:extLst>
      <p:ext uri="{BB962C8B-B14F-4D97-AF65-F5344CB8AC3E}">
        <p14:creationId xmlns:p14="http://schemas.microsoft.com/office/powerpoint/2010/main" val="217099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KIRK,  LETS ADD AN EXAMPLE OF USING HEATMAP FUNCTION IN THE PLOTTING TUTORIAL.</a:t>
            </a:r>
          </a:p>
          <a:p>
            <a:r>
              <a:rPr lang="en-US" dirty="0"/>
              <a:t>Example: HEATMAP of age, BMI, diastolic and systolic pressure</a:t>
            </a:r>
          </a:p>
        </p:txBody>
      </p:sp>
      <p:sp>
        <p:nvSpPr>
          <p:cNvPr id="4" name="Slide Number Placeholder 3"/>
          <p:cNvSpPr>
            <a:spLocks noGrp="1"/>
          </p:cNvSpPr>
          <p:nvPr>
            <p:ph type="sldNum" sz="quarter" idx="5"/>
          </p:nvPr>
        </p:nvSpPr>
        <p:spPr/>
        <p:txBody>
          <a:bodyPr/>
          <a:lstStyle/>
          <a:p>
            <a:fld id="{55E75338-A441-4A47-A8C3-6194C876BAD2}" type="slidenum">
              <a:rPr lang="en-US" smtClean="0"/>
              <a:t>2</a:t>
            </a:fld>
            <a:endParaRPr lang="en-US"/>
          </a:p>
        </p:txBody>
      </p:sp>
    </p:spTree>
    <p:extLst>
      <p:ext uri="{BB962C8B-B14F-4D97-AF65-F5344CB8AC3E}">
        <p14:creationId xmlns:p14="http://schemas.microsoft.com/office/powerpoint/2010/main" val="336002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gplotmatrix</a:t>
            </a:r>
            <a:r>
              <a:rPr lang="en-US" sz="1200" b="0" i="0" kern="1200" dirty="0">
                <a:solidFill>
                  <a:schemeClr val="tx1"/>
                </a:solidFill>
                <a:effectLst/>
                <a:latin typeface="+mn-lt"/>
                <a:ea typeface="+mn-ea"/>
                <a:cs typeface="+mn-cs"/>
              </a:rPr>
              <a:t>() function creates a matrix of scatter plots. The standard syntax of the function is as follows:</a:t>
            </a:r>
          </a:p>
          <a:p>
            <a:r>
              <a:rPr lang="en-US" b="1" i="0" dirty="0">
                <a:effectLst/>
              </a:rPr>
              <a:t>&gt;&gt; </a:t>
            </a:r>
            <a:r>
              <a:rPr lang="en-US" b="1" i="0" dirty="0" err="1">
                <a:effectLst/>
              </a:rPr>
              <a:t>gplotmatrix</a:t>
            </a:r>
            <a:r>
              <a:rPr lang="en-US" b="1" i="0" dirty="0">
                <a:effectLst/>
              </a:rPr>
              <a:t>(</a:t>
            </a:r>
            <a:r>
              <a:rPr lang="en-US" b="1" i="0" dirty="0" err="1">
                <a:effectLst/>
              </a:rPr>
              <a:t>a,b,group</a:t>
            </a:r>
            <a:r>
              <a:rPr lang="en-US" b="1" i="0" dirty="0">
                <a:effectLst/>
              </a:rPr>
              <a:t>)</a:t>
            </a:r>
            <a:r>
              <a:rPr lang="en-US" sz="1200" b="0" i="0" kern="1200" dirty="0">
                <a:solidFill>
                  <a:schemeClr val="tx1"/>
                </a:solidFill>
                <a:effectLst/>
                <a:latin typeface="+mn-lt"/>
                <a:ea typeface="+mn-ea"/>
                <a:cs typeface="+mn-cs"/>
              </a:rPr>
              <a:t>Here, a and b are matrices containing the observations of the variables. Each individual set of axes in the resulting figure contains a scatter plot of a column of a against a column of b. All plots are grouped by the grouping variable group. </a:t>
            </a:r>
          </a:p>
          <a:p>
            <a:r>
              <a:rPr lang="en-US" dirty="0">
                <a:hlinkClick r:id="rId3"/>
              </a:rPr>
              <a:t>https://www.mathworks.com/help/stats/gplotmatrix.html</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3</a:t>
            </a:fld>
            <a:endParaRPr lang="en-US"/>
          </a:p>
        </p:txBody>
      </p:sp>
    </p:spTree>
    <p:extLst>
      <p:ext uri="{BB962C8B-B14F-4D97-AF65-F5344CB8AC3E}">
        <p14:creationId xmlns:p14="http://schemas.microsoft.com/office/powerpoint/2010/main" val="276269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https://www.mathworks.com/help/stats/regress.html</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5</a:t>
            </a:fld>
            <a:endParaRPr lang="en-US"/>
          </a:p>
        </p:txBody>
      </p:sp>
    </p:spTree>
    <p:extLst>
      <p:ext uri="{BB962C8B-B14F-4D97-AF65-F5344CB8AC3E}">
        <p14:creationId xmlns:p14="http://schemas.microsoft.com/office/powerpoint/2010/main" val="99832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and correlation tells us if there is a linear relationship.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can be Predictive, it can be used to predict the value of the dependent variable based on the predictor variable</a:t>
            </a:r>
          </a:p>
          <a:p>
            <a:endParaRPr lang="en-US" dirty="0"/>
          </a:p>
          <a:p>
            <a:endParaRPr lang="en-US" dirty="0"/>
          </a:p>
          <a:p>
            <a:r>
              <a:rPr lang="en-US" dirty="0"/>
              <a:t>Scatter plot – fitting tool.  Visual </a:t>
            </a:r>
          </a:p>
        </p:txBody>
      </p:sp>
      <p:sp>
        <p:nvSpPr>
          <p:cNvPr id="4" name="Slide Number Placeholder 3"/>
          <p:cNvSpPr>
            <a:spLocks noGrp="1"/>
          </p:cNvSpPr>
          <p:nvPr>
            <p:ph type="sldNum" sz="quarter" idx="5"/>
          </p:nvPr>
        </p:nvSpPr>
        <p:spPr/>
        <p:txBody>
          <a:bodyPr/>
          <a:lstStyle/>
          <a:p>
            <a:fld id="{55E75338-A441-4A47-A8C3-6194C876BAD2}" type="slidenum">
              <a:rPr lang="en-US" smtClean="0"/>
              <a:t>6</a:t>
            </a:fld>
            <a:endParaRPr lang="en-US"/>
          </a:p>
        </p:txBody>
      </p:sp>
    </p:spTree>
    <p:extLst>
      <p:ext uri="{BB962C8B-B14F-4D97-AF65-F5344CB8AC3E}">
        <p14:creationId xmlns:p14="http://schemas.microsoft.com/office/powerpoint/2010/main" val="383887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relationships</a:t>
            </a:r>
          </a:p>
          <a:p>
            <a:r>
              <a:rPr lang="en-US" dirty="0"/>
              <a:t>Fundamental,  Same format for all other models</a:t>
            </a:r>
          </a:p>
          <a:p>
            <a:r>
              <a:rPr lang="en-US" sz="1200" b="0" i="0" kern="1200" dirty="0">
                <a:solidFill>
                  <a:schemeClr val="tx1"/>
                </a:solidFill>
                <a:effectLst/>
                <a:latin typeface="+mn-lt"/>
                <a:ea typeface="+mn-ea"/>
                <a:cs typeface="+mn-cs"/>
              </a:rPr>
              <a:t>When the slope is zero, the explanatory variable has no effect on the value of the response. In the case of a positive slope, the mean response is higher when the explanatory variable is higher; in the case of a negative slope, the mean response is lower when the explanatory variable is higher.</a:t>
            </a:r>
          </a:p>
          <a:p>
            <a:r>
              <a:rPr lang="en-US" sz="1200" b="0" i="0" kern="1200" dirty="0">
                <a:solidFill>
                  <a:schemeClr val="tx1"/>
                </a:solidFill>
                <a:effectLst/>
                <a:latin typeface="+mn-lt"/>
                <a:ea typeface="+mn-ea"/>
                <a:cs typeface="+mn-cs"/>
              </a:rPr>
              <a:t>We can also use the </a:t>
            </a:r>
            <a:r>
              <a:rPr lang="en-US" dirty="0" err="1"/>
              <a:t>polyfit</a:t>
            </a:r>
            <a:r>
              <a:rPr lang="en-US" dirty="0"/>
              <a:t>()</a:t>
            </a:r>
            <a:r>
              <a:rPr lang="en-US" sz="1200" b="0" i="0" kern="1200" dirty="0">
                <a:solidFill>
                  <a:schemeClr val="tx1"/>
                </a:solidFill>
                <a:effectLst/>
                <a:latin typeface="+mn-lt"/>
                <a:ea typeface="+mn-ea"/>
                <a:cs typeface="+mn-cs"/>
              </a:rPr>
              <a:t>and </a:t>
            </a:r>
            <a:r>
              <a:rPr lang="en-US" dirty="0" err="1"/>
              <a:t>polyval</a:t>
            </a:r>
            <a:r>
              <a:rPr lang="en-US" dirty="0"/>
              <a:t>()</a:t>
            </a:r>
            <a:r>
              <a:rPr lang="en-US" sz="1200" b="0" i="0" kern="1200" dirty="0">
                <a:solidFill>
                  <a:schemeClr val="tx1"/>
                </a:solidFill>
                <a:effectLst/>
                <a:latin typeface="+mn-lt"/>
                <a:ea typeface="+mn-ea"/>
                <a:cs typeface="+mn-cs"/>
              </a:rPr>
              <a:t> functions to match data to a pattern that is linear in the coefficients.</a:t>
            </a:r>
          </a:p>
          <a:p>
            <a:endParaRPr lang="en-US" sz="1200" b="0" i="0" kern="1200" dirty="0">
              <a:solidFill>
                <a:schemeClr val="tx1"/>
              </a:solidFill>
              <a:effectLst/>
              <a:latin typeface="+mn-lt"/>
              <a:ea typeface="+mn-ea"/>
              <a:cs typeface="+mn-cs"/>
            </a:endParaRPr>
          </a:p>
          <a:p>
            <a:r>
              <a:rPr lang="en-US" b="1" i="0" dirty="0">
                <a:effectLst/>
              </a:rPr>
              <a:t>b=regress(Y,X)</a:t>
            </a:r>
            <a:endParaRPr lang="en-US" dirty="0"/>
          </a:p>
          <a:p>
            <a:endParaRPr lang="en-US" dirty="0"/>
          </a:p>
          <a:p>
            <a:r>
              <a:rPr lang="en-US" dirty="0" err="1"/>
              <a:t>Fitlm</a:t>
            </a:r>
            <a:r>
              <a:rPr lang="en-US" dirty="0"/>
              <a:t> % part of machine learning tool box.</a:t>
            </a:r>
          </a:p>
          <a:p>
            <a:r>
              <a:rPr lang="en-US" dirty="0"/>
              <a:t>B = </a:t>
            </a:r>
            <a:r>
              <a:rPr lang="en-US" dirty="0" err="1"/>
              <a:t>fitlm</a:t>
            </a:r>
            <a:r>
              <a:rPr lang="en-US" dirty="0"/>
              <a:t>(X, Y)  % note change in order</a:t>
            </a:r>
          </a:p>
        </p:txBody>
      </p:sp>
      <p:sp>
        <p:nvSpPr>
          <p:cNvPr id="4" name="Slide Number Placeholder 3"/>
          <p:cNvSpPr>
            <a:spLocks noGrp="1"/>
          </p:cNvSpPr>
          <p:nvPr>
            <p:ph type="sldNum" sz="quarter" idx="5"/>
          </p:nvPr>
        </p:nvSpPr>
        <p:spPr/>
        <p:txBody>
          <a:bodyPr/>
          <a:lstStyle/>
          <a:p>
            <a:fld id="{55E75338-A441-4A47-A8C3-6194C876BAD2}" type="slidenum">
              <a:rPr lang="en-US" smtClean="0"/>
              <a:t>7</a:t>
            </a:fld>
            <a:endParaRPr lang="en-US"/>
          </a:p>
        </p:txBody>
      </p:sp>
    </p:spTree>
    <p:extLst>
      <p:ext uri="{BB962C8B-B14F-4D97-AF65-F5344CB8AC3E}">
        <p14:creationId xmlns:p14="http://schemas.microsoft.com/office/powerpoint/2010/main" val="410442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weighs can help understand and weigh the effects of different independent variables on the dependent variable</a:t>
            </a:r>
          </a:p>
          <a:p>
            <a:r>
              <a:rPr lang="en-US" dirty="0"/>
              <a:t>Most diseases / biomedical processes involve multiple parameters</a:t>
            </a:r>
          </a:p>
          <a:p>
            <a:r>
              <a:rPr lang="en-US" dirty="0"/>
              <a:t>Think of examples</a:t>
            </a:r>
          </a:p>
          <a:p>
            <a:r>
              <a:rPr lang="en-US" dirty="0"/>
              <a:t>Cancer – smoking age</a:t>
            </a:r>
          </a:p>
          <a:p>
            <a:r>
              <a:rPr lang="en-US" dirty="0"/>
              <a:t>Diabetes – </a:t>
            </a:r>
            <a:r>
              <a:rPr lang="en-US" dirty="0" err="1"/>
              <a:t>bmi</a:t>
            </a:r>
            <a:r>
              <a:rPr lang="en-US" dirty="0"/>
              <a:t> , weight, age, genetics</a:t>
            </a:r>
          </a:p>
          <a:p>
            <a:endParaRPr lang="en-US" dirty="0"/>
          </a:p>
          <a:p>
            <a:r>
              <a:rPr lang="en-US" b="1" i="0" dirty="0">
                <a:effectLst/>
              </a:rPr>
              <a:t>b=regress(Y,X)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8</a:t>
            </a:fld>
            <a:endParaRPr lang="en-US"/>
          </a:p>
        </p:txBody>
      </p:sp>
    </p:spTree>
    <p:extLst>
      <p:ext uri="{BB962C8B-B14F-4D97-AF65-F5344CB8AC3E}">
        <p14:creationId xmlns:p14="http://schemas.microsoft.com/office/powerpoint/2010/main" val="281577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value in ‘stats’  is the R2 value</a:t>
            </a:r>
          </a:p>
        </p:txBody>
      </p:sp>
      <p:sp>
        <p:nvSpPr>
          <p:cNvPr id="4" name="Slide Number Placeholder 3"/>
          <p:cNvSpPr>
            <a:spLocks noGrp="1"/>
          </p:cNvSpPr>
          <p:nvPr>
            <p:ph type="sldNum" sz="quarter" idx="5"/>
          </p:nvPr>
        </p:nvSpPr>
        <p:spPr/>
        <p:txBody>
          <a:bodyPr/>
          <a:lstStyle/>
          <a:p>
            <a:fld id="{55E75338-A441-4A47-A8C3-6194C876BAD2}" type="slidenum">
              <a:rPr lang="en-US" smtClean="0"/>
              <a:t>9</a:t>
            </a:fld>
            <a:endParaRPr lang="en-US"/>
          </a:p>
        </p:txBody>
      </p:sp>
    </p:spTree>
    <p:extLst>
      <p:ext uri="{BB962C8B-B14F-4D97-AF65-F5344CB8AC3E}">
        <p14:creationId xmlns:p14="http://schemas.microsoft.com/office/powerpoint/2010/main" val="2050644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format as regression</a:t>
            </a:r>
          </a:p>
          <a:p>
            <a:r>
              <a:rPr lang="en-US" dirty="0">
                <a:hlinkClick r:id="rId3"/>
              </a:rPr>
              <a:t>https://www.mathworks.com/help/stats/mnrfit.html</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10</a:t>
            </a:fld>
            <a:endParaRPr lang="en-US"/>
          </a:p>
        </p:txBody>
      </p:sp>
    </p:spTree>
    <p:extLst>
      <p:ext uri="{BB962C8B-B14F-4D97-AF65-F5344CB8AC3E}">
        <p14:creationId xmlns:p14="http://schemas.microsoft.com/office/powerpoint/2010/main" val="62240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7726-5E7C-46F8-8C2D-B46BAAC74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FB20D-7913-4CFF-B9DE-E2A1C6787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F862E5-AFEE-4EAF-A422-6AF1DFEF2B08}"/>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A7176A69-5E41-41AE-8D14-EB8E10753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D549C-AA82-4508-A110-37BA02DFD3A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3374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CCA-D35A-45A1-BADD-B349FE6AEF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8B45D-33C0-4DB3-AC26-C3AE4C9F2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38BC7-7670-45AF-A53A-155CF37D77DE}"/>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22107126-11D9-4E99-A990-65076F534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2AFF-C8DB-4247-B615-A1A60AB06DA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9685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6B3E-CACC-4349-B946-635C93CA9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47AE78-CD39-4DB5-9DA2-F6728601B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A37A9-D564-4AFB-BB83-F4F06FF6D4E9}"/>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33D40C24-18A9-4221-A61D-07A5E8D8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F558C-8D1E-495A-AB92-477885C42A8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12281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1A89-6910-4DF6-A1F2-C1CB863EB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AB509-49D9-47AA-ACD6-A7820A53F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F5A25-4956-4AEF-AE95-4222E66B4810}"/>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8D590B7F-D0E0-4B79-BF69-8358E21DA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FAEF3-3AE4-4830-8D4C-01302D1E8283}"/>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2632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48A1-77A7-450A-8B26-3F907905E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5A835C-0472-4A1B-A830-4DED880E0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B62B9-C1D5-4CE3-819F-EA973A4EAC95}"/>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79481F33-4E14-4A7A-9DC5-296E4979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F7434-482D-41B0-98E5-FA168756052A}"/>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2731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9CC-4256-479C-A25E-19DEFF2F7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C0B1A-DF70-43C5-82F3-0F4212B99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4941F-E133-405E-B0C4-4FC246634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0D49C-30C6-48F3-881C-032793904189}"/>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6" name="Footer Placeholder 5">
            <a:extLst>
              <a:ext uri="{FF2B5EF4-FFF2-40B4-BE49-F238E27FC236}">
                <a16:creationId xmlns:a16="http://schemas.microsoft.com/office/drawing/2014/main" id="{47C8EF9E-A841-46B3-B459-EFC4E0447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727EF-351D-4B98-A331-3DABD494CD17}"/>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63677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5580-8B80-4F37-B0B2-8734C726F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C5C28C-6F05-4ACA-9B4B-4D7E5B37E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9F797-5701-4E5C-8994-21F24CFAF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8465E-CAB5-48D6-8A34-6ADE515C9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6BED6-2D7E-4A72-93A2-694B23B9E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E2F6D9-D457-4EB5-BBEB-AD840C324369}"/>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8" name="Footer Placeholder 7">
            <a:extLst>
              <a:ext uri="{FF2B5EF4-FFF2-40B4-BE49-F238E27FC236}">
                <a16:creationId xmlns:a16="http://schemas.microsoft.com/office/drawing/2014/main" id="{F4921AE1-060B-4A2A-BDE5-D87FFBE91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34B72-A5F1-4320-BEBE-DA08D05E7CC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1550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FA15-4B14-417A-8581-D704154C3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C964F-42CE-4698-B068-78331149FEB5}"/>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4" name="Footer Placeholder 3">
            <a:extLst>
              <a:ext uri="{FF2B5EF4-FFF2-40B4-BE49-F238E27FC236}">
                <a16:creationId xmlns:a16="http://schemas.microsoft.com/office/drawing/2014/main" id="{9AA2D980-CCD3-41A8-B1C0-D12631D49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CD440-5AAA-425D-A926-AD03F85D789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0567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88094-4324-43D1-A7ED-3D9A4D759589}"/>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3" name="Footer Placeholder 2">
            <a:extLst>
              <a:ext uri="{FF2B5EF4-FFF2-40B4-BE49-F238E27FC236}">
                <a16:creationId xmlns:a16="http://schemas.microsoft.com/office/drawing/2014/main" id="{885EE135-5110-42A4-947D-3BD72E042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DFBEB-B269-4F6E-9E90-91FA32ADCDB2}"/>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1177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8823-20B6-4F50-B30A-5C4A021C1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54E88-DC1E-456C-978F-FFAB5BBA4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2438C-F84A-4C1D-9A20-7A95DD79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9B160-8A83-4140-A820-4E7ED99D32AD}"/>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6" name="Footer Placeholder 5">
            <a:extLst>
              <a:ext uri="{FF2B5EF4-FFF2-40B4-BE49-F238E27FC236}">
                <a16:creationId xmlns:a16="http://schemas.microsoft.com/office/drawing/2014/main" id="{F4C3D4BC-2FB7-4240-9426-681756B8D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2FCEF-3746-4DF3-9455-4986B237EB28}"/>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7628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654A-055B-4FCC-B805-E6B6B1FCA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5807B-9C22-4F08-9AF6-01A1927F2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70237-BD2C-465B-91C2-0F2ABED30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AFC98-D4EA-47C0-B5D8-3A5056FB533A}"/>
              </a:ext>
            </a:extLst>
          </p:cNvPr>
          <p:cNvSpPr>
            <a:spLocks noGrp="1"/>
          </p:cNvSpPr>
          <p:nvPr>
            <p:ph type="dt" sz="half" idx="10"/>
          </p:nvPr>
        </p:nvSpPr>
        <p:spPr/>
        <p:txBody>
          <a:bodyPr/>
          <a:lstStyle/>
          <a:p>
            <a:fld id="{B81339E8-F5FA-4B06-AE23-979F4198A171}" type="datetimeFigureOut">
              <a:rPr lang="en-US" smtClean="0"/>
              <a:t>10/6/2019</a:t>
            </a:fld>
            <a:endParaRPr lang="en-US"/>
          </a:p>
        </p:txBody>
      </p:sp>
      <p:sp>
        <p:nvSpPr>
          <p:cNvPr id="6" name="Footer Placeholder 5">
            <a:extLst>
              <a:ext uri="{FF2B5EF4-FFF2-40B4-BE49-F238E27FC236}">
                <a16:creationId xmlns:a16="http://schemas.microsoft.com/office/drawing/2014/main" id="{B5F283DE-DE55-471A-BDC3-13C27D53B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C5257-D0E8-4A48-9004-0B1DB24BA5B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97175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B6387-934F-47DD-B138-18E32DE5F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05E1F-02E5-4E9C-8EEB-0AC4FD368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BEC8F-D55A-44CD-9E81-B507EE97D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339E8-F5FA-4B06-AE23-979F4198A171}" type="datetimeFigureOut">
              <a:rPr lang="en-US" smtClean="0"/>
              <a:t>10/6/2019</a:t>
            </a:fld>
            <a:endParaRPr lang="en-US"/>
          </a:p>
        </p:txBody>
      </p:sp>
      <p:sp>
        <p:nvSpPr>
          <p:cNvPr id="5" name="Footer Placeholder 4">
            <a:extLst>
              <a:ext uri="{FF2B5EF4-FFF2-40B4-BE49-F238E27FC236}">
                <a16:creationId xmlns:a16="http://schemas.microsoft.com/office/drawing/2014/main" id="{4E2C4699-C0B6-491C-B739-DE811E7E3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BA5E4-BB10-42CC-9C2A-966E4EE66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7579C-A6E0-472E-90A1-9F43E49D21F7}" type="slidenum">
              <a:rPr lang="en-US" smtClean="0"/>
              <a:t>‹#›</a:t>
            </a:fld>
            <a:endParaRPr lang="en-US"/>
          </a:p>
        </p:txBody>
      </p:sp>
    </p:spTree>
    <p:extLst>
      <p:ext uri="{BB962C8B-B14F-4D97-AF65-F5344CB8AC3E}">
        <p14:creationId xmlns:p14="http://schemas.microsoft.com/office/powerpoint/2010/main" val="223349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19E2-8DD2-470C-986F-533EAA039705}"/>
              </a:ext>
            </a:extLst>
          </p:cNvPr>
          <p:cNvSpPr>
            <a:spLocks noGrp="1"/>
          </p:cNvSpPr>
          <p:nvPr>
            <p:ph type="title"/>
          </p:nvPr>
        </p:nvSpPr>
        <p:spPr/>
        <p:txBody>
          <a:bodyPr/>
          <a:lstStyle/>
          <a:p>
            <a:r>
              <a:rPr lang="en-US" dirty="0"/>
              <a:t>Correlation – two variables</a:t>
            </a:r>
          </a:p>
        </p:txBody>
      </p:sp>
      <p:sp>
        <p:nvSpPr>
          <p:cNvPr id="3" name="Content Placeholder 2">
            <a:extLst>
              <a:ext uri="{FF2B5EF4-FFF2-40B4-BE49-F238E27FC236}">
                <a16:creationId xmlns:a16="http://schemas.microsoft.com/office/drawing/2014/main" id="{C29E224C-F3AC-43C6-A469-4E6230C3A8CC}"/>
              </a:ext>
            </a:extLst>
          </p:cNvPr>
          <p:cNvSpPr>
            <a:spLocks noGrp="1"/>
          </p:cNvSpPr>
          <p:nvPr>
            <p:ph idx="1"/>
          </p:nvPr>
        </p:nvSpPr>
        <p:spPr/>
        <p:txBody>
          <a:bodyPr/>
          <a:lstStyle/>
          <a:p>
            <a:r>
              <a:rPr lang="en-US" dirty="0"/>
              <a:t>Helps identify if a linear relationship exists between two variables</a:t>
            </a:r>
          </a:p>
          <a:p>
            <a:r>
              <a:rPr lang="en-US" dirty="0"/>
              <a:t>Different types of correlation – Spearman, Pearson (Rank)</a:t>
            </a:r>
          </a:p>
          <a:p>
            <a:r>
              <a:rPr lang="en-US" dirty="0"/>
              <a:t>Guess the Spearman and Pearson’s correlation between A and B, then quantify using MATLAB ‘corr2’ function</a:t>
            </a:r>
          </a:p>
          <a:p>
            <a:pPr marL="0" indent="0">
              <a:buNone/>
            </a:pPr>
            <a:r>
              <a:rPr lang="en-US" dirty="0"/>
              <a:t>    A = [1, 2, 3, 4]; B = [2,4,5,5.1];</a:t>
            </a:r>
          </a:p>
          <a:p>
            <a:endParaRPr lang="en-US" dirty="0"/>
          </a:p>
          <a:p>
            <a:endParaRPr lang="en-US" dirty="0"/>
          </a:p>
        </p:txBody>
      </p:sp>
    </p:spTree>
    <p:extLst>
      <p:ext uri="{BB962C8B-B14F-4D97-AF65-F5344CB8AC3E}">
        <p14:creationId xmlns:p14="http://schemas.microsoft.com/office/powerpoint/2010/main" val="385300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6F96-B240-44EF-B08C-DD86AFB84B86}"/>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100B2960-2312-4BBA-AC1D-DF37565AC093}"/>
              </a:ext>
            </a:extLst>
          </p:cNvPr>
          <p:cNvSpPr>
            <a:spLocks noGrp="1"/>
          </p:cNvSpPr>
          <p:nvPr>
            <p:ph idx="1"/>
          </p:nvPr>
        </p:nvSpPr>
        <p:spPr/>
        <p:txBody>
          <a:bodyPr/>
          <a:lstStyle/>
          <a:p>
            <a:r>
              <a:rPr lang="en-US" dirty="0"/>
              <a:t>Useful for discrete categorical data (in contrast to continuous data for linear regression)</a:t>
            </a:r>
          </a:p>
          <a:p>
            <a:r>
              <a:rPr lang="en-US" dirty="0"/>
              <a:t>Note the Response variable is discrete, but predictors can be continuous</a:t>
            </a:r>
          </a:p>
          <a:p>
            <a:r>
              <a:rPr lang="en-US" dirty="0"/>
              <a:t>Example – Classifying patients with diabetes vs normal</a:t>
            </a:r>
          </a:p>
          <a:p>
            <a:r>
              <a:rPr lang="en-US" dirty="0"/>
              <a:t>Predict diabetes from BMI, Glucose and Cholesterol individually and together</a:t>
            </a:r>
          </a:p>
          <a:p>
            <a:r>
              <a:rPr lang="en-US" dirty="0"/>
              <a:t>[</a:t>
            </a:r>
            <a:r>
              <a:rPr lang="en-US" dirty="0" err="1"/>
              <a:t>b,~,stats</a:t>
            </a:r>
            <a:r>
              <a:rPr lang="en-US" dirty="0"/>
              <a:t>] = </a:t>
            </a:r>
            <a:r>
              <a:rPr lang="en-US" dirty="0" err="1"/>
              <a:t>mnrfit</a:t>
            </a:r>
            <a:r>
              <a:rPr lang="en-US" dirty="0"/>
              <a:t>(X,Y)</a:t>
            </a:r>
          </a:p>
          <a:p>
            <a:endParaRPr lang="en-US" dirty="0"/>
          </a:p>
          <a:p>
            <a:endParaRPr lang="en-US" dirty="0"/>
          </a:p>
        </p:txBody>
      </p:sp>
    </p:spTree>
    <p:extLst>
      <p:ext uri="{BB962C8B-B14F-4D97-AF65-F5344CB8AC3E}">
        <p14:creationId xmlns:p14="http://schemas.microsoft.com/office/powerpoint/2010/main" val="387953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F908-6D6E-4601-BDFB-3E0F03E096AF}"/>
              </a:ext>
            </a:extLst>
          </p:cNvPr>
          <p:cNvSpPr>
            <a:spLocks noGrp="1"/>
          </p:cNvSpPr>
          <p:nvPr>
            <p:ph type="title"/>
          </p:nvPr>
        </p:nvSpPr>
        <p:spPr/>
        <p:txBody>
          <a:bodyPr/>
          <a:lstStyle/>
          <a:p>
            <a:r>
              <a:rPr lang="en-US" dirty="0"/>
              <a:t>Logistic regression – forecasting for new datasets</a:t>
            </a:r>
          </a:p>
        </p:txBody>
      </p:sp>
      <p:sp>
        <p:nvSpPr>
          <p:cNvPr id="3" name="Content Placeholder 2">
            <a:extLst>
              <a:ext uri="{FF2B5EF4-FFF2-40B4-BE49-F238E27FC236}">
                <a16:creationId xmlns:a16="http://schemas.microsoft.com/office/drawing/2014/main" id="{D8FBF7FA-0C73-43A8-BDC7-F0E9573F49F4}"/>
              </a:ext>
            </a:extLst>
          </p:cNvPr>
          <p:cNvSpPr>
            <a:spLocks noGrp="1"/>
          </p:cNvSpPr>
          <p:nvPr>
            <p:ph idx="1"/>
          </p:nvPr>
        </p:nvSpPr>
        <p:spPr/>
        <p:txBody>
          <a:bodyPr/>
          <a:lstStyle/>
          <a:p>
            <a:r>
              <a:rPr lang="en-US" dirty="0"/>
              <a:t>Use </a:t>
            </a:r>
            <a:r>
              <a:rPr lang="en-US" dirty="0" err="1"/>
              <a:t>mnrval</a:t>
            </a:r>
            <a:r>
              <a:rPr lang="en-US" dirty="0"/>
              <a:t> function to evaluate the response variable (i.e. Diabetes) for new values of predictor variables</a:t>
            </a:r>
          </a:p>
          <a:p>
            <a:r>
              <a:rPr lang="en-US" dirty="0"/>
              <a:t>Example: Predict if a person with BMI = x, Cholesterol = y and Glucose = z has Diabetes</a:t>
            </a:r>
          </a:p>
          <a:p>
            <a:r>
              <a:rPr lang="en-US" dirty="0"/>
              <a:t>X1 = [x, y, z];</a:t>
            </a:r>
          </a:p>
          <a:p>
            <a:r>
              <a:rPr lang="en-US" dirty="0"/>
              <a:t>[probability] = </a:t>
            </a:r>
            <a:r>
              <a:rPr lang="en-US" dirty="0" err="1"/>
              <a:t>mnrval</a:t>
            </a:r>
            <a:r>
              <a:rPr lang="en-US" dirty="0"/>
              <a:t>(b, X1);</a:t>
            </a:r>
          </a:p>
          <a:p>
            <a:r>
              <a:rPr lang="en-US" dirty="0"/>
              <a:t>Note: it outputs the probability that a person has diabetes. </a:t>
            </a:r>
          </a:p>
          <a:p>
            <a:r>
              <a:rPr lang="en-US" dirty="0"/>
              <a:t>Repeat for predicting Stroke</a:t>
            </a:r>
          </a:p>
        </p:txBody>
      </p:sp>
    </p:spTree>
    <p:extLst>
      <p:ext uri="{BB962C8B-B14F-4D97-AF65-F5344CB8AC3E}">
        <p14:creationId xmlns:p14="http://schemas.microsoft.com/office/powerpoint/2010/main" val="400565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9085-0AE6-4A78-B83E-3F03CA3B8B95}"/>
              </a:ext>
            </a:extLst>
          </p:cNvPr>
          <p:cNvSpPr>
            <a:spLocks noGrp="1"/>
          </p:cNvSpPr>
          <p:nvPr>
            <p:ph type="title"/>
          </p:nvPr>
        </p:nvSpPr>
        <p:spPr/>
        <p:txBody>
          <a:bodyPr/>
          <a:lstStyle/>
          <a:p>
            <a:r>
              <a:rPr lang="en-US" dirty="0"/>
              <a:t>Visualizing the fit</a:t>
            </a:r>
          </a:p>
        </p:txBody>
      </p:sp>
      <p:sp>
        <p:nvSpPr>
          <p:cNvPr id="3" name="Content Placeholder 2">
            <a:extLst>
              <a:ext uri="{FF2B5EF4-FFF2-40B4-BE49-F238E27FC236}">
                <a16:creationId xmlns:a16="http://schemas.microsoft.com/office/drawing/2014/main" id="{58F9438A-7478-406F-9B3A-D5D80F0A40E3}"/>
              </a:ext>
            </a:extLst>
          </p:cNvPr>
          <p:cNvSpPr>
            <a:spLocks noGrp="1"/>
          </p:cNvSpPr>
          <p:nvPr>
            <p:ph idx="1"/>
          </p:nvPr>
        </p:nvSpPr>
        <p:spPr/>
        <p:txBody>
          <a:bodyPr/>
          <a:lstStyle/>
          <a:p>
            <a:r>
              <a:rPr lang="en-US" dirty="0"/>
              <a:t>Plot the predictors using plot or the </a:t>
            </a:r>
            <a:r>
              <a:rPr lang="en-US" b="1" dirty="0" err="1"/>
              <a:t>gscatter</a:t>
            </a:r>
            <a:r>
              <a:rPr lang="en-US" b="1" dirty="0"/>
              <a:t> </a:t>
            </a:r>
            <a:r>
              <a:rPr lang="en-US" dirty="0"/>
              <a:t>function</a:t>
            </a:r>
            <a:endParaRPr lang="en-US" b="1" dirty="0"/>
          </a:p>
          <a:p>
            <a:r>
              <a:rPr lang="en-US" dirty="0"/>
              <a:t>the </a:t>
            </a:r>
            <a:r>
              <a:rPr lang="en-US" dirty="0" err="1"/>
              <a:t>gscatter</a:t>
            </a:r>
            <a:r>
              <a:rPr lang="en-US" dirty="0"/>
              <a:t>() function creates a scatter plot grouped by group. Two vectors of the same size are needed as arguments (in this case two predictors such as BMI and glucose). A grouping variable must be in the form of a categorical variable (in this case Diabetes)</a:t>
            </a:r>
          </a:p>
          <a:p>
            <a:endParaRPr lang="en-US" dirty="0"/>
          </a:p>
          <a:p>
            <a:endParaRPr lang="en-US" dirty="0"/>
          </a:p>
        </p:txBody>
      </p:sp>
    </p:spTree>
    <p:extLst>
      <p:ext uri="{BB962C8B-B14F-4D97-AF65-F5344CB8AC3E}">
        <p14:creationId xmlns:p14="http://schemas.microsoft.com/office/powerpoint/2010/main" val="394662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3847-D7AA-450E-BFE8-08546BCD43CC}"/>
              </a:ext>
            </a:extLst>
          </p:cNvPr>
          <p:cNvSpPr>
            <a:spLocks noGrp="1"/>
          </p:cNvSpPr>
          <p:nvPr>
            <p:ph type="title"/>
          </p:nvPr>
        </p:nvSpPr>
        <p:spPr/>
        <p:txBody>
          <a:bodyPr/>
          <a:lstStyle/>
          <a:p>
            <a:r>
              <a:rPr lang="en-US" dirty="0"/>
              <a:t>Polynomial regression</a:t>
            </a:r>
          </a:p>
        </p:txBody>
      </p:sp>
      <p:sp>
        <p:nvSpPr>
          <p:cNvPr id="3" name="Content Placeholder 2">
            <a:extLst>
              <a:ext uri="{FF2B5EF4-FFF2-40B4-BE49-F238E27FC236}">
                <a16:creationId xmlns:a16="http://schemas.microsoft.com/office/drawing/2014/main" id="{0109078C-4333-4A70-A150-C5E335BE5B3C}"/>
              </a:ext>
            </a:extLst>
          </p:cNvPr>
          <p:cNvSpPr>
            <a:spLocks noGrp="1"/>
          </p:cNvSpPr>
          <p:nvPr>
            <p:ph idx="1"/>
          </p:nvPr>
        </p:nvSpPr>
        <p:spPr/>
        <p:txBody>
          <a:bodyPr/>
          <a:lstStyle/>
          <a:p>
            <a:r>
              <a:rPr lang="en-US" b="1" dirty="0" err="1"/>
              <a:t>coeff</a:t>
            </a:r>
            <a:r>
              <a:rPr lang="en-US" b="1" dirty="0"/>
              <a:t> = </a:t>
            </a:r>
            <a:r>
              <a:rPr lang="en-US" b="1" dirty="0" err="1"/>
              <a:t>polyfit</a:t>
            </a:r>
            <a:r>
              <a:rPr lang="en-US" b="1" dirty="0"/>
              <a:t>(X,Y,1)</a:t>
            </a:r>
          </a:p>
          <a:p>
            <a:r>
              <a:rPr lang="en-US" dirty="0"/>
              <a:t>This function is more general than ‘regress’ – it can fit linear or quadratic or polynomial model</a:t>
            </a:r>
          </a:p>
          <a:p>
            <a:r>
              <a:rPr lang="en-US" b="1" dirty="0" err="1"/>
              <a:t>coeff</a:t>
            </a:r>
            <a:r>
              <a:rPr lang="en-US" b="1" dirty="0"/>
              <a:t> = </a:t>
            </a:r>
            <a:r>
              <a:rPr lang="en-US" b="1" dirty="0" err="1"/>
              <a:t>polyfit</a:t>
            </a:r>
            <a:r>
              <a:rPr lang="en-US" b="1" dirty="0"/>
              <a:t>(X,Y,2) </a:t>
            </a:r>
            <a:r>
              <a:rPr lang="en-US" dirty="0"/>
              <a:t> % fits a quadratic model</a:t>
            </a:r>
            <a:endParaRPr lang="en-US" b="1" dirty="0"/>
          </a:p>
          <a:p>
            <a:endParaRPr lang="en-US" dirty="0"/>
          </a:p>
          <a:p>
            <a:endParaRPr lang="en-US" dirty="0"/>
          </a:p>
        </p:txBody>
      </p:sp>
    </p:spTree>
    <p:extLst>
      <p:ext uri="{BB962C8B-B14F-4D97-AF65-F5344CB8AC3E}">
        <p14:creationId xmlns:p14="http://schemas.microsoft.com/office/powerpoint/2010/main" val="22336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CD47-3E43-449A-9142-487CCE39FF11}"/>
              </a:ext>
            </a:extLst>
          </p:cNvPr>
          <p:cNvSpPr>
            <a:spLocks noGrp="1"/>
          </p:cNvSpPr>
          <p:nvPr>
            <p:ph type="title"/>
          </p:nvPr>
        </p:nvSpPr>
        <p:spPr/>
        <p:txBody>
          <a:bodyPr/>
          <a:lstStyle/>
          <a:p>
            <a:r>
              <a:rPr lang="en-US" dirty="0"/>
              <a:t>Correlation – multiple variables</a:t>
            </a:r>
          </a:p>
        </p:txBody>
      </p:sp>
      <p:sp>
        <p:nvSpPr>
          <p:cNvPr id="3" name="Content Placeholder 2">
            <a:extLst>
              <a:ext uri="{FF2B5EF4-FFF2-40B4-BE49-F238E27FC236}">
                <a16:creationId xmlns:a16="http://schemas.microsoft.com/office/drawing/2014/main" id="{F77DCA64-4F8F-4CBD-B002-253E18FD7404}"/>
              </a:ext>
            </a:extLst>
          </p:cNvPr>
          <p:cNvSpPr>
            <a:spLocks noGrp="1"/>
          </p:cNvSpPr>
          <p:nvPr>
            <p:ph idx="1"/>
          </p:nvPr>
        </p:nvSpPr>
        <p:spPr/>
        <p:txBody>
          <a:bodyPr/>
          <a:lstStyle/>
          <a:p>
            <a:r>
              <a:rPr lang="en-US" dirty="0"/>
              <a:t>Find correlation between systolic vs diastolic blood pressure</a:t>
            </a:r>
          </a:p>
          <a:p>
            <a:r>
              <a:rPr lang="en-US" dirty="0"/>
              <a:t>Find all correlated features in Framingham data (use columns 2-11)</a:t>
            </a:r>
          </a:p>
          <a:p>
            <a:r>
              <a:rPr lang="en-US" dirty="0"/>
              <a:t>Identify the strongest positive and negative correlations</a:t>
            </a:r>
          </a:p>
          <a:p>
            <a:r>
              <a:rPr lang="en-US" dirty="0"/>
              <a:t>Interpretation?</a:t>
            </a:r>
          </a:p>
          <a:p>
            <a:r>
              <a:rPr lang="en-US" dirty="0"/>
              <a:t>Repeat with Rank correlation</a:t>
            </a:r>
          </a:p>
          <a:p>
            <a:r>
              <a:rPr lang="en-US" dirty="0"/>
              <a:t>Sort column pairs based on correlation </a:t>
            </a:r>
          </a:p>
          <a:p>
            <a:endParaRPr lang="en-US" dirty="0"/>
          </a:p>
          <a:p>
            <a:endParaRPr lang="en-US" dirty="0"/>
          </a:p>
          <a:p>
            <a:endParaRPr lang="en-US" dirty="0"/>
          </a:p>
        </p:txBody>
      </p:sp>
    </p:spTree>
    <p:extLst>
      <p:ext uri="{BB962C8B-B14F-4D97-AF65-F5344CB8AC3E}">
        <p14:creationId xmlns:p14="http://schemas.microsoft.com/office/powerpoint/2010/main" val="424883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B259-BE24-401A-A590-DD30DF503CFE}"/>
              </a:ext>
            </a:extLst>
          </p:cNvPr>
          <p:cNvSpPr>
            <a:spLocks noGrp="1"/>
          </p:cNvSpPr>
          <p:nvPr>
            <p:ph type="title"/>
          </p:nvPr>
        </p:nvSpPr>
        <p:spPr/>
        <p:txBody>
          <a:bodyPr/>
          <a:lstStyle/>
          <a:p>
            <a:r>
              <a:rPr lang="en-US" dirty="0"/>
              <a:t>Visualizing correlations</a:t>
            </a:r>
          </a:p>
        </p:txBody>
      </p:sp>
      <p:sp>
        <p:nvSpPr>
          <p:cNvPr id="3" name="Content Placeholder 2">
            <a:extLst>
              <a:ext uri="{FF2B5EF4-FFF2-40B4-BE49-F238E27FC236}">
                <a16:creationId xmlns:a16="http://schemas.microsoft.com/office/drawing/2014/main" id="{3A8C574B-2B69-4D8A-A23E-15164647BBB7}"/>
              </a:ext>
            </a:extLst>
          </p:cNvPr>
          <p:cNvSpPr>
            <a:spLocks noGrp="1"/>
          </p:cNvSpPr>
          <p:nvPr>
            <p:ph idx="1"/>
          </p:nvPr>
        </p:nvSpPr>
        <p:spPr/>
        <p:txBody>
          <a:bodyPr/>
          <a:lstStyle/>
          <a:p>
            <a:r>
              <a:rPr lang="en-US" dirty="0"/>
              <a:t>Find all correlated features in Framingham data (use columns 2-11)</a:t>
            </a:r>
          </a:p>
          <a:p>
            <a:r>
              <a:rPr lang="en-US" dirty="0"/>
              <a:t>Visualize all possible pairwise correlations using a heatmap</a:t>
            </a:r>
          </a:p>
          <a:p>
            <a:r>
              <a:rPr lang="en-US" b="1" dirty="0"/>
              <a:t>Heatmap </a:t>
            </a:r>
            <a:r>
              <a:rPr lang="en-US" dirty="0"/>
              <a:t>function</a:t>
            </a:r>
          </a:p>
          <a:p>
            <a:r>
              <a:rPr lang="en-US" dirty="0"/>
              <a:t>Visualize raw data using </a:t>
            </a:r>
            <a:r>
              <a:rPr lang="en-US" b="1" dirty="0" err="1"/>
              <a:t>gplotmatrix</a:t>
            </a:r>
            <a:r>
              <a:rPr lang="en-US" b="1" dirty="0"/>
              <a:t> </a:t>
            </a:r>
            <a:r>
              <a:rPr lang="en-US" dirty="0"/>
              <a:t>function. This function creates a matrix of scatter plots</a:t>
            </a:r>
          </a:p>
        </p:txBody>
      </p:sp>
    </p:spTree>
    <p:extLst>
      <p:ext uri="{BB962C8B-B14F-4D97-AF65-F5344CB8AC3E}">
        <p14:creationId xmlns:p14="http://schemas.microsoft.com/office/powerpoint/2010/main" val="241432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6009-FA0E-438F-921F-F540CFACA3E4}"/>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2175D0F2-1048-47C6-9702-2C1662E7F04F}"/>
              </a:ext>
            </a:extLst>
          </p:cNvPr>
          <p:cNvSpPr>
            <a:spLocks noGrp="1"/>
          </p:cNvSpPr>
          <p:nvPr>
            <p:ph idx="1"/>
          </p:nvPr>
        </p:nvSpPr>
        <p:spPr/>
        <p:txBody>
          <a:bodyPr/>
          <a:lstStyle/>
          <a:p>
            <a:r>
              <a:rPr lang="en-US" dirty="0"/>
              <a:t>Start with a hypothesis or specific goal (e.g. predicting BMI from age)</a:t>
            </a:r>
          </a:p>
          <a:p>
            <a:r>
              <a:rPr lang="en-US" dirty="0"/>
              <a:t>Identify the feature you want to predict (“Response variable”) (e.g. BMI)</a:t>
            </a:r>
          </a:p>
          <a:p>
            <a:r>
              <a:rPr lang="en-US" dirty="0"/>
              <a:t>Identify the predictors - age, sex, heart rate (the input data)</a:t>
            </a:r>
          </a:p>
          <a:p>
            <a:r>
              <a:rPr lang="en-US" dirty="0"/>
              <a:t>Do you expect a linear relationship? (use correlation to confirm)</a:t>
            </a:r>
          </a:p>
          <a:p>
            <a:r>
              <a:rPr lang="en-US" dirty="0"/>
              <a:t>Visualize variables using plot function</a:t>
            </a:r>
          </a:p>
        </p:txBody>
      </p:sp>
    </p:spTree>
    <p:extLst>
      <p:ext uri="{BB962C8B-B14F-4D97-AF65-F5344CB8AC3E}">
        <p14:creationId xmlns:p14="http://schemas.microsoft.com/office/powerpoint/2010/main" val="30881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A5CC-83A5-4ECD-B8CB-5D8C2492802A}"/>
              </a:ext>
            </a:extLst>
          </p:cNvPr>
          <p:cNvSpPr>
            <a:spLocks noGrp="1"/>
          </p:cNvSpPr>
          <p:nvPr>
            <p:ph type="title"/>
          </p:nvPr>
        </p:nvSpPr>
        <p:spPr/>
        <p:txBody>
          <a:bodyPr/>
          <a:lstStyle/>
          <a:p>
            <a:r>
              <a:rPr lang="en-US" dirty="0"/>
              <a:t>Regression – creating a model</a:t>
            </a:r>
          </a:p>
        </p:txBody>
      </p:sp>
      <p:sp>
        <p:nvSpPr>
          <p:cNvPr id="3" name="Content Placeholder 2">
            <a:extLst>
              <a:ext uri="{FF2B5EF4-FFF2-40B4-BE49-F238E27FC236}">
                <a16:creationId xmlns:a16="http://schemas.microsoft.com/office/drawing/2014/main" id="{26537407-A4A3-4FA5-BF3E-EDC91BAEA88D}"/>
              </a:ext>
            </a:extLst>
          </p:cNvPr>
          <p:cNvSpPr>
            <a:spLocks noGrp="1"/>
          </p:cNvSpPr>
          <p:nvPr>
            <p:ph idx="1"/>
          </p:nvPr>
        </p:nvSpPr>
        <p:spPr/>
        <p:txBody>
          <a:bodyPr>
            <a:normAutofit/>
          </a:bodyPr>
          <a:lstStyle/>
          <a:p>
            <a:r>
              <a:rPr lang="en-US" dirty="0"/>
              <a:t>Start with simplest model (single variable) and increase complexity</a:t>
            </a:r>
          </a:p>
          <a:p>
            <a:r>
              <a:rPr lang="en-US" dirty="0"/>
              <a:t>Linear regression</a:t>
            </a:r>
          </a:p>
          <a:p>
            <a:r>
              <a:rPr lang="en-US" b="1" dirty="0"/>
              <a:t>b=regress(Y,X) % </a:t>
            </a:r>
            <a:r>
              <a:rPr lang="en-US" dirty="0"/>
              <a:t>Predict Y from X</a:t>
            </a:r>
          </a:p>
          <a:p>
            <a:r>
              <a:rPr lang="en-US" dirty="0"/>
              <a:t>Predict BMI from Total Cholesterol</a:t>
            </a:r>
          </a:p>
          <a:p>
            <a:r>
              <a:rPr lang="en-US" dirty="0"/>
              <a:t>Y1 = b*X</a:t>
            </a:r>
          </a:p>
          <a:p>
            <a:r>
              <a:rPr lang="en-US" dirty="0"/>
              <a:t>Regression coefficients (b); predicted value (Y1)</a:t>
            </a:r>
          </a:p>
          <a:p>
            <a:r>
              <a:rPr lang="en-US" dirty="0"/>
              <a:t>Compare Y1 vs Y using plot function</a:t>
            </a:r>
          </a:p>
          <a:p>
            <a:r>
              <a:rPr lang="en-US" dirty="0"/>
              <a:t>Slope and Intercepts</a:t>
            </a:r>
          </a:p>
          <a:p>
            <a:endParaRPr lang="en-US" dirty="0"/>
          </a:p>
          <a:p>
            <a:endParaRPr lang="en-US" dirty="0"/>
          </a:p>
        </p:txBody>
      </p:sp>
    </p:spTree>
    <p:extLst>
      <p:ext uri="{BB962C8B-B14F-4D97-AF65-F5344CB8AC3E}">
        <p14:creationId xmlns:p14="http://schemas.microsoft.com/office/powerpoint/2010/main" val="234499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C832-D823-44DD-907D-D1E37BE84B61}"/>
              </a:ext>
            </a:extLst>
          </p:cNvPr>
          <p:cNvSpPr>
            <a:spLocks noGrp="1"/>
          </p:cNvSpPr>
          <p:nvPr>
            <p:ph type="title"/>
          </p:nvPr>
        </p:nvSpPr>
        <p:spPr/>
        <p:txBody>
          <a:bodyPr/>
          <a:lstStyle/>
          <a:p>
            <a:r>
              <a:rPr lang="en-US" dirty="0"/>
              <a:t>Regression model - forecasting</a:t>
            </a:r>
          </a:p>
        </p:txBody>
      </p:sp>
      <p:sp>
        <p:nvSpPr>
          <p:cNvPr id="3" name="Content Placeholder 2">
            <a:extLst>
              <a:ext uri="{FF2B5EF4-FFF2-40B4-BE49-F238E27FC236}">
                <a16:creationId xmlns:a16="http://schemas.microsoft.com/office/drawing/2014/main" id="{37C70DAD-8C8C-4895-8F21-20A6B4464CAB}"/>
              </a:ext>
            </a:extLst>
          </p:cNvPr>
          <p:cNvSpPr>
            <a:spLocks noGrp="1"/>
          </p:cNvSpPr>
          <p:nvPr>
            <p:ph idx="1"/>
          </p:nvPr>
        </p:nvSpPr>
        <p:spPr/>
        <p:txBody>
          <a:bodyPr/>
          <a:lstStyle/>
          <a:p>
            <a:r>
              <a:rPr lang="en-US" dirty="0"/>
              <a:t>Use the regression model to predict impact in new conditions</a:t>
            </a:r>
          </a:p>
          <a:p>
            <a:r>
              <a:rPr lang="en-US" dirty="0"/>
              <a:t>Predict BMI for a hypothetical person with Cholesterol value = 200</a:t>
            </a:r>
          </a:p>
          <a:p>
            <a:endParaRPr lang="en-US" dirty="0"/>
          </a:p>
          <a:p>
            <a:endParaRPr lang="en-US" dirty="0"/>
          </a:p>
          <a:p>
            <a:endParaRPr lang="en-US" dirty="0"/>
          </a:p>
        </p:txBody>
      </p:sp>
    </p:spTree>
    <p:extLst>
      <p:ext uri="{BB962C8B-B14F-4D97-AF65-F5344CB8AC3E}">
        <p14:creationId xmlns:p14="http://schemas.microsoft.com/office/powerpoint/2010/main" val="302024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854C-4B41-4F60-BDB4-236606F5868E}"/>
              </a:ext>
            </a:extLst>
          </p:cNvPr>
          <p:cNvSpPr>
            <a:spLocks noGrp="1"/>
          </p:cNvSpPr>
          <p:nvPr>
            <p:ph type="title"/>
          </p:nvPr>
        </p:nvSpPr>
        <p:spPr/>
        <p:txBody>
          <a:bodyPr/>
          <a:lstStyle/>
          <a:p>
            <a:r>
              <a:rPr lang="en-US" dirty="0"/>
              <a:t>Regression – predicting new values</a:t>
            </a:r>
          </a:p>
        </p:txBody>
      </p:sp>
      <p:sp>
        <p:nvSpPr>
          <p:cNvPr id="3" name="Content Placeholder 2">
            <a:extLst>
              <a:ext uri="{FF2B5EF4-FFF2-40B4-BE49-F238E27FC236}">
                <a16:creationId xmlns:a16="http://schemas.microsoft.com/office/drawing/2014/main" id="{E6FAEF0C-B270-4FA9-A167-BE97F08A7909}"/>
              </a:ext>
            </a:extLst>
          </p:cNvPr>
          <p:cNvSpPr>
            <a:spLocks noGrp="1"/>
          </p:cNvSpPr>
          <p:nvPr>
            <p:ph idx="1"/>
          </p:nvPr>
        </p:nvSpPr>
        <p:spPr/>
        <p:txBody>
          <a:bodyPr/>
          <a:lstStyle/>
          <a:p>
            <a:r>
              <a:rPr lang="en-US" dirty="0"/>
              <a:t>Y1 = b*X</a:t>
            </a:r>
          </a:p>
          <a:p>
            <a:r>
              <a:rPr lang="en-US" dirty="0"/>
              <a:t>Change value of X (For example intervals of 0.1 from min(cholesterol) to max(cholesterol)) </a:t>
            </a:r>
          </a:p>
          <a:p>
            <a:r>
              <a:rPr lang="en-US" dirty="0"/>
              <a:t>Create Scatter plot with new Y1</a:t>
            </a:r>
          </a:p>
          <a:p>
            <a:r>
              <a:rPr lang="en-US" dirty="0"/>
              <a:t>Insert best fit line using ‘line’ function</a:t>
            </a:r>
          </a:p>
          <a:p>
            <a:endParaRPr lang="en-US" dirty="0"/>
          </a:p>
          <a:p>
            <a:r>
              <a:rPr lang="en-US" dirty="0"/>
              <a:t>Also perform regression using ‘</a:t>
            </a:r>
            <a:r>
              <a:rPr lang="en-US" dirty="0" err="1"/>
              <a:t>fitlm</a:t>
            </a:r>
            <a:r>
              <a:rPr lang="en-US" dirty="0"/>
              <a:t>’ command</a:t>
            </a:r>
          </a:p>
          <a:p>
            <a:r>
              <a:rPr lang="en-US" dirty="0"/>
              <a:t>Repeat for other predictors – age, heart rate </a:t>
            </a:r>
          </a:p>
          <a:p>
            <a:endParaRPr lang="en-US" dirty="0"/>
          </a:p>
          <a:p>
            <a:endParaRPr lang="en-US" dirty="0"/>
          </a:p>
        </p:txBody>
      </p:sp>
    </p:spTree>
    <p:extLst>
      <p:ext uri="{BB962C8B-B14F-4D97-AF65-F5344CB8AC3E}">
        <p14:creationId xmlns:p14="http://schemas.microsoft.com/office/powerpoint/2010/main" val="168120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B0F6-F379-4F1B-8B8C-75D63CD0353B}"/>
              </a:ext>
            </a:extLst>
          </p:cNvPr>
          <p:cNvSpPr>
            <a:spLocks noGrp="1"/>
          </p:cNvSpPr>
          <p:nvPr>
            <p:ph type="title"/>
          </p:nvPr>
        </p:nvSpPr>
        <p:spPr/>
        <p:txBody>
          <a:bodyPr/>
          <a:lstStyle/>
          <a:p>
            <a:r>
              <a:rPr lang="en-US" dirty="0"/>
              <a:t>Multilinear Regression</a:t>
            </a:r>
          </a:p>
        </p:txBody>
      </p:sp>
      <p:sp>
        <p:nvSpPr>
          <p:cNvPr id="3" name="Content Placeholder 2">
            <a:extLst>
              <a:ext uri="{FF2B5EF4-FFF2-40B4-BE49-F238E27FC236}">
                <a16:creationId xmlns:a16="http://schemas.microsoft.com/office/drawing/2014/main" id="{CAF13FB3-CDFA-42F8-953C-480AEB9A214A}"/>
              </a:ext>
            </a:extLst>
          </p:cNvPr>
          <p:cNvSpPr>
            <a:spLocks noGrp="1"/>
          </p:cNvSpPr>
          <p:nvPr>
            <p:ph idx="1"/>
          </p:nvPr>
        </p:nvSpPr>
        <p:spPr/>
        <p:txBody>
          <a:bodyPr/>
          <a:lstStyle/>
          <a:p>
            <a:r>
              <a:rPr lang="en-US" dirty="0"/>
              <a:t>Most diseases / biomedical processes involve multiple parameters</a:t>
            </a:r>
          </a:p>
          <a:p>
            <a:r>
              <a:rPr lang="en-US" dirty="0"/>
              <a:t>Diabetes – function of BMI, weight, age, genetics</a:t>
            </a:r>
          </a:p>
          <a:p>
            <a:r>
              <a:rPr lang="en-US" dirty="0"/>
              <a:t>BMI – function of age, sex, glucose, cholesterol, heart rate</a:t>
            </a:r>
          </a:p>
          <a:p>
            <a:r>
              <a:rPr lang="en-US" dirty="0"/>
              <a:t>Use these variables together to determine BMI</a:t>
            </a:r>
          </a:p>
          <a:p>
            <a:r>
              <a:rPr lang="en-US" b="1" dirty="0"/>
              <a:t>b=regress(Y,X) % </a:t>
            </a:r>
            <a:r>
              <a:rPr lang="en-US" dirty="0"/>
              <a:t>Predict Y from X</a:t>
            </a:r>
          </a:p>
          <a:p>
            <a:r>
              <a:rPr lang="en-US" dirty="0"/>
              <a:t>Compare and interpret weights (b) for each variable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1754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840D-7323-40E5-82AB-2EA853858F83}"/>
              </a:ext>
            </a:extLst>
          </p:cNvPr>
          <p:cNvSpPr>
            <a:spLocks noGrp="1"/>
          </p:cNvSpPr>
          <p:nvPr>
            <p:ph type="title"/>
          </p:nvPr>
        </p:nvSpPr>
        <p:spPr/>
        <p:txBody>
          <a:bodyPr/>
          <a:lstStyle/>
          <a:p>
            <a:r>
              <a:rPr lang="en-US" dirty="0"/>
              <a:t>Multi-linear regression – assess accuracy</a:t>
            </a:r>
          </a:p>
        </p:txBody>
      </p:sp>
      <p:sp>
        <p:nvSpPr>
          <p:cNvPr id="3" name="Content Placeholder 2">
            <a:extLst>
              <a:ext uri="{FF2B5EF4-FFF2-40B4-BE49-F238E27FC236}">
                <a16:creationId xmlns:a16="http://schemas.microsoft.com/office/drawing/2014/main" id="{69966CBB-53C3-4315-B89F-A1E9024B6198}"/>
              </a:ext>
            </a:extLst>
          </p:cNvPr>
          <p:cNvSpPr>
            <a:spLocks noGrp="1"/>
          </p:cNvSpPr>
          <p:nvPr>
            <p:ph idx="1"/>
          </p:nvPr>
        </p:nvSpPr>
        <p:spPr/>
        <p:txBody>
          <a:bodyPr/>
          <a:lstStyle/>
          <a:p>
            <a:r>
              <a:rPr lang="en-US" dirty="0"/>
              <a:t>Check improvement in accuracy using R</a:t>
            </a:r>
            <a:r>
              <a:rPr lang="en-US" baseline="30000" dirty="0"/>
              <a:t>2</a:t>
            </a:r>
          </a:p>
          <a:p>
            <a:r>
              <a:rPr lang="fr-FR" dirty="0"/>
              <a:t>[b,~,~,~,stats] = </a:t>
            </a:r>
            <a:r>
              <a:rPr lang="fr-FR" dirty="0" err="1"/>
              <a:t>regress</a:t>
            </a:r>
            <a:r>
              <a:rPr lang="fr-FR" dirty="0"/>
              <a:t>(</a:t>
            </a:r>
            <a:r>
              <a:rPr lang="fr-FR" dirty="0" err="1"/>
              <a:t>y,X</a:t>
            </a:r>
            <a:r>
              <a:rPr lang="fr-FR" dirty="0"/>
              <a:t>) </a:t>
            </a:r>
          </a:p>
          <a:p>
            <a:r>
              <a:rPr lang="fr-FR" dirty="0"/>
              <a:t>Compare R</a:t>
            </a:r>
            <a:r>
              <a:rPr lang="fr-FR" baseline="30000" dirty="0"/>
              <a:t>2</a:t>
            </a:r>
            <a:r>
              <a:rPr lang="fr-FR" dirty="0"/>
              <a:t> values for </a:t>
            </a:r>
            <a:r>
              <a:rPr lang="fr-FR" dirty="0" err="1"/>
              <a:t>models</a:t>
            </a:r>
            <a:r>
              <a:rPr lang="fr-FR" dirty="0"/>
              <a:t> </a:t>
            </a:r>
            <a:r>
              <a:rPr lang="fr-FR" dirty="0" err="1"/>
              <a:t>with</a:t>
            </a:r>
            <a:r>
              <a:rPr lang="fr-FR" dirty="0"/>
              <a:t> single variable vs multiple variables.</a:t>
            </a:r>
          </a:p>
          <a:p>
            <a:endParaRPr lang="en-US" dirty="0"/>
          </a:p>
          <a:p>
            <a:endParaRPr lang="en-US" baseline="30000" dirty="0"/>
          </a:p>
          <a:p>
            <a:endParaRPr lang="en-US" dirty="0"/>
          </a:p>
        </p:txBody>
      </p:sp>
    </p:spTree>
    <p:extLst>
      <p:ext uri="{BB962C8B-B14F-4D97-AF65-F5344CB8AC3E}">
        <p14:creationId xmlns:p14="http://schemas.microsoft.com/office/powerpoint/2010/main" val="3665388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12945</TotalTime>
  <Words>961</Words>
  <Application>Microsoft Office PowerPoint</Application>
  <PresentationFormat>Widescreen</PresentationFormat>
  <Paragraphs>129</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Correlation – two variables</vt:lpstr>
      <vt:lpstr>Correlation – multiple variables</vt:lpstr>
      <vt:lpstr>Visualizing correlations</vt:lpstr>
      <vt:lpstr>Regression</vt:lpstr>
      <vt:lpstr>Regression – creating a model</vt:lpstr>
      <vt:lpstr>Regression model - forecasting</vt:lpstr>
      <vt:lpstr>Regression – predicting new values</vt:lpstr>
      <vt:lpstr>Multilinear Regression</vt:lpstr>
      <vt:lpstr>Multi-linear regression – assess accuracy</vt:lpstr>
      <vt:lpstr>Logistic regression</vt:lpstr>
      <vt:lpstr>Logistic regression – forecasting for new datasets</vt:lpstr>
      <vt:lpstr>Visualizing the fit</vt:lpstr>
      <vt:lpstr>Polynomial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ML with MATLAB</dc:title>
  <dc:creator>sriram</dc:creator>
  <cp:lastModifiedBy>sriram</cp:lastModifiedBy>
  <cp:revision>202</cp:revision>
  <dcterms:created xsi:type="dcterms:W3CDTF">2019-06-26T18:43:00Z</dcterms:created>
  <dcterms:modified xsi:type="dcterms:W3CDTF">2019-10-06T18:38:00Z</dcterms:modified>
</cp:coreProperties>
</file>