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7" r:id="rId3"/>
    <p:sldId id="278" r:id="rId4"/>
    <p:sldId id="279" r:id="rId5"/>
    <p:sldId id="297" r:id="rId6"/>
    <p:sldId id="257" r:id="rId7"/>
    <p:sldId id="281" r:id="rId8"/>
    <p:sldId id="294" r:id="rId9"/>
    <p:sldId id="282" r:id="rId10"/>
    <p:sldId id="284" r:id="rId11"/>
    <p:sldId id="288" r:id="rId12"/>
    <p:sldId id="289" r:id="rId13"/>
    <p:sldId id="287" r:id="rId14"/>
    <p:sldId id="285" r:id="rId15"/>
    <p:sldId id="286" r:id="rId16"/>
    <p:sldId id="296" r:id="rId17"/>
    <p:sldId id="295" r:id="rId18"/>
    <p:sldId id="290" r:id="rId19"/>
    <p:sldId id="291"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83266" autoAdjust="0"/>
  </p:normalViewPr>
  <p:slideViewPr>
    <p:cSldViewPr snapToGrid="0" showGuides="1">
      <p:cViewPr>
        <p:scale>
          <a:sx n="88" d="100"/>
          <a:sy n="88" d="100"/>
        </p:scale>
        <p:origin x="318"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D55F2-BBDE-4EEA-B844-0712DBFADC83}"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E1C36-505A-42B9-AC74-F6633AE08C89}" type="slidenum">
              <a:rPr lang="en-US" smtClean="0"/>
              <a:t>‹#›</a:t>
            </a:fld>
            <a:endParaRPr lang="en-US"/>
          </a:p>
        </p:txBody>
      </p:sp>
    </p:spTree>
    <p:extLst>
      <p:ext uri="{BB962C8B-B14F-4D97-AF65-F5344CB8AC3E}">
        <p14:creationId xmlns:p14="http://schemas.microsoft.com/office/powerpoint/2010/main" val="119110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mathworks.com/help/stats/stepwisefi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athworks.com/help/stats/plsregres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athworks.com/help/stats/examples/partial-least-squares-regression-and-principal-components-regression.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athworks.com/help/deeplearning/ref/dividerand.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2</a:t>
            </a:fld>
            <a:endParaRPr lang="en-US"/>
          </a:p>
        </p:txBody>
      </p:sp>
    </p:spTree>
    <p:extLst>
      <p:ext uri="{BB962C8B-B14F-4D97-AF65-F5344CB8AC3E}">
        <p14:creationId xmlns:p14="http://schemas.microsoft.com/office/powerpoint/2010/main" val="312079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3</a:t>
            </a:fld>
            <a:endParaRPr lang="en-US"/>
          </a:p>
        </p:txBody>
      </p:sp>
    </p:spTree>
    <p:extLst>
      <p:ext uri="{BB962C8B-B14F-4D97-AF65-F5344CB8AC3E}">
        <p14:creationId xmlns:p14="http://schemas.microsoft.com/office/powerpoint/2010/main" val="3205654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Trial and error method will take too long</a:t>
            </a:r>
          </a:p>
        </p:txBody>
      </p:sp>
      <p:sp>
        <p:nvSpPr>
          <p:cNvPr id="4" name="Slide Number Placeholder 3"/>
          <p:cNvSpPr>
            <a:spLocks noGrp="1"/>
          </p:cNvSpPr>
          <p:nvPr>
            <p:ph type="sldNum" sz="quarter" idx="5"/>
          </p:nvPr>
        </p:nvSpPr>
        <p:spPr/>
        <p:txBody>
          <a:bodyPr/>
          <a:lstStyle/>
          <a:p>
            <a:fld id="{EF0E1C36-505A-42B9-AC74-F6633AE08C89}" type="slidenum">
              <a:rPr lang="en-US" smtClean="0"/>
              <a:t>6</a:t>
            </a:fld>
            <a:endParaRPr lang="en-US"/>
          </a:p>
        </p:txBody>
      </p:sp>
    </p:spTree>
    <p:extLst>
      <p:ext uri="{BB962C8B-B14F-4D97-AF65-F5344CB8AC3E}">
        <p14:creationId xmlns:p14="http://schemas.microsoft.com/office/powerpoint/2010/main" val="227052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has to be differentiable</a:t>
            </a:r>
          </a:p>
        </p:txBody>
      </p:sp>
      <p:sp>
        <p:nvSpPr>
          <p:cNvPr id="4" name="Slide Number Placeholder 3"/>
          <p:cNvSpPr>
            <a:spLocks noGrp="1"/>
          </p:cNvSpPr>
          <p:nvPr>
            <p:ph type="sldNum" sz="quarter" idx="5"/>
          </p:nvPr>
        </p:nvSpPr>
        <p:spPr/>
        <p:txBody>
          <a:bodyPr/>
          <a:lstStyle/>
          <a:p>
            <a:fld id="{EF0E1C36-505A-42B9-AC74-F6633AE08C89}" type="slidenum">
              <a:rPr lang="en-US" smtClean="0"/>
              <a:t>7</a:t>
            </a:fld>
            <a:endParaRPr lang="en-US"/>
          </a:p>
        </p:txBody>
      </p:sp>
    </p:spTree>
    <p:extLst>
      <p:ext uri="{BB962C8B-B14F-4D97-AF65-F5344CB8AC3E}">
        <p14:creationId xmlns:p14="http://schemas.microsoft.com/office/powerpoint/2010/main" val="311325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script</a:t>
            </a:r>
          </a:p>
          <a:p>
            <a:r>
              <a:rPr lang="sv-SE" sz="1200" b="0" i="0" u="none" strike="noStrike" kern="1200" baseline="0" dirty="0">
                <a:solidFill>
                  <a:schemeClr val="tx1"/>
                </a:solidFill>
                <a:latin typeface="+mn-lt"/>
                <a:ea typeface="+mn-ea"/>
                <a:cs typeface="+mn-cs"/>
              </a:rPr>
              <a:t>Beta = [1; 5; 0; 0; 0;0];  </a:t>
            </a:r>
          </a:p>
          <a:p>
            <a:r>
              <a:rPr lang="en-US" sz="1200" b="0" i="0" u="none" strike="noStrike" kern="1200" baseline="0" dirty="0">
                <a:solidFill>
                  <a:schemeClr val="tx1"/>
                </a:solidFill>
                <a:latin typeface="+mn-lt"/>
                <a:ea typeface="+mn-ea"/>
                <a:cs typeface="+mn-cs"/>
              </a:rPr>
              <a:t>X = </a:t>
            </a:r>
            <a:r>
              <a:rPr lang="en-US" sz="1200" b="0" i="0" u="none" strike="noStrike" kern="1200" baseline="0" dirty="0" err="1">
                <a:solidFill>
                  <a:schemeClr val="tx1"/>
                </a:solidFill>
                <a:latin typeface="+mn-lt"/>
                <a:ea typeface="+mn-ea"/>
                <a:cs typeface="+mn-cs"/>
              </a:rPr>
              <a:t>normrnd</a:t>
            </a:r>
            <a:r>
              <a:rPr lang="en-US" sz="1200" b="0" i="0" u="none" strike="noStrike" kern="1200" baseline="0" dirty="0">
                <a:solidFill>
                  <a:schemeClr val="tx1"/>
                </a:solidFill>
                <a:latin typeface="+mn-lt"/>
                <a:ea typeface="+mn-ea"/>
                <a:cs typeface="+mn-cs"/>
              </a:rPr>
              <a:t>(0,1,[50,6]);% create a random variable X from a normal distribution with mean 0, variance 1</a:t>
            </a:r>
          </a:p>
          <a:p>
            <a:r>
              <a:rPr lang="es-ES" sz="1200" b="0" i="0" u="none" strike="noStrike" kern="1200" baseline="0" dirty="0">
                <a:solidFill>
                  <a:schemeClr val="tx1"/>
                </a:solidFill>
                <a:latin typeface="+mn-lt"/>
                <a:ea typeface="+mn-ea"/>
                <a:cs typeface="+mn-cs"/>
              </a:rPr>
              <a:t>Y = X*Beta + </a:t>
            </a:r>
            <a:r>
              <a:rPr lang="es-ES" sz="1200" b="0" i="0" u="none" strike="noStrike" kern="1200" baseline="0" dirty="0" err="1">
                <a:solidFill>
                  <a:schemeClr val="tx1"/>
                </a:solidFill>
                <a:latin typeface="+mn-lt"/>
                <a:ea typeface="+mn-ea"/>
                <a:cs typeface="+mn-cs"/>
              </a:rPr>
              <a:t>randn</a:t>
            </a:r>
            <a:r>
              <a:rPr lang="es-ES" sz="1200" b="0" i="0" u="none" strike="noStrike" kern="1200" baseline="0" dirty="0">
                <a:solidFill>
                  <a:schemeClr val="tx1"/>
                </a:solidFill>
                <a:latin typeface="+mn-lt"/>
                <a:ea typeface="+mn-ea"/>
                <a:cs typeface="+mn-cs"/>
              </a:rPr>
              <a:t>(50,1); % Y = f(x) + </a:t>
            </a:r>
            <a:r>
              <a:rPr lang="es-ES" sz="1200" b="0" i="0" u="none" strike="noStrike" kern="1200" baseline="0" dirty="0" err="1">
                <a:solidFill>
                  <a:schemeClr val="tx1"/>
                </a:solidFill>
                <a:latin typeface="+mn-lt"/>
                <a:ea typeface="+mn-ea"/>
                <a:cs typeface="+mn-cs"/>
              </a:rPr>
              <a:t>noise</a:t>
            </a:r>
            <a:endParaRPr lang="es-E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number of columns of the 1st matrix must equal the number of rows of the 2nd matrix.</a:t>
            </a:r>
          </a:p>
          <a:p>
            <a:r>
              <a:rPr lang="en-US" sz="1200" b="0" i="0" u="none" strike="noStrike" kern="1200" baseline="0" dirty="0">
                <a:solidFill>
                  <a:schemeClr val="tx1"/>
                </a:solidFill>
                <a:latin typeface="+mn-lt"/>
                <a:ea typeface="+mn-ea"/>
                <a:cs typeface="+mn-cs"/>
              </a:rPr>
              <a:t>[B1, Fit] = lasso(X,Y,'CV',10); % </a:t>
            </a:r>
            <a:r>
              <a:rPr lang="en-US" sz="1200" b="0" i="0" u="none" strike="noStrike" kern="1200" baseline="0" dirty="0" err="1">
                <a:solidFill>
                  <a:schemeClr val="tx1"/>
                </a:solidFill>
                <a:latin typeface="+mn-lt"/>
                <a:ea typeface="+mn-ea"/>
                <a:cs typeface="+mn-cs"/>
              </a:rPr>
              <a:t>Fit.IndexMinMSE</a:t>
            </a:r>
            <a:r>
              <a:rPr lang="en-US" sz="1200" b="0" i="0" u="none" strike="noStrike" kern="1200" baseline="0" dirty="0">
                <a:solidFill>
                  <a:schemeClr val="tx1"/>
                </a:solidFill>
                <a:latin typeface="+mn-lt"/>
                <a:ea typeface="+mn-ea"/>
                <a:cs typeface="+mn-cs"/>
              </a:rPr>
              <a:t> has the best </a:t>
            </a:r>
            <a:r>
              <a:rPr lang="en-US" sz="1200" b="0" i="0" u="none" strike="noStrike" kern="1200" baseline="0" dirty="0" err="1">
                <a:solidFill>
                  <a:schemeClr val="tx1"/>
                </a:solidFill>
                <a:latin typeface="+mn-lt"/>
                <a:ea typeface="+mn-ea"/>
                <a:cs typeface="+mn-cs"/>
              </a:rPr>
              <a:t>lamda</a:t>
            </a:r>
            <a:r>
              <a:rPr lang="en-US" sz="1200" b="0" i="0" u="none" strike="noStrike" kern="1200" baseline="0" dirty="0">
                <a:solidFill>
                  <a:schemeClr val="tx1"/>
                </a:solidFill>
                <a:latin typeface="+mn-lt"/>
                <a:ea typeface="+mn-ea"/>
                <a:cs typeface="+mn-cs"/>
              </a:rPr>
              <a:t> that has the lowest mean squared error during CV. </a:t>
            </a:r>
          </a:p>
          <a:p>
            <a:r>
              <a:rPr lang="en-US" sz="1200" b="0" i="0" u="none" strike="noStrike" kern="1200" baseline="0" dirty="0">
                <a:solidFill>
                  <a:schemeClr val="tx1"/>
                </a:solidFill>
                <a:latin typeface="+mn-lt"/>
                <a:ea typeface="+mn-ea"/>
                <a:cs typeface="+mn-cs"/>
              </a:rPr>
              <a:t>% Index1SE has the sparsest model (with least no. of predictors) within 1</a:t>
            </a:r>
          </a:p>
          <a:p>
            <a:r>
              <a:rPr lang="en-US" sz="1200" b="0" i="0" u="none" strike="noStrike" kern="1200" baseline="0" dirty="0">
                <a:solidFill>
                  <a:schemeClr val="tx1"/>
                </a:solidFill>
                <a:latin typeface="+mn-lt"/>
                <a:ea typeface="+mn-ea"/>
                <a:cs typeface="+mn-cs"/>
              </a:rPr>
              <a:t>% standard deviation of the lowest error</a:t>
            </a:r>
          </a:p>
          <a:p>
            <a:r>
              <a:rPr lang="en-US" sz="1200" b="0" i="0" u="none" strike="noStrike" kern="1200" baseline="0" dirty="0">
                <a:solidFill>
                  <a:schemeClr val="tx1"/>
                </a:solidFill>
                <a:latin typeface="+mn-lt"/>
                <a:ea typeface="+mn-ea"/>
                <a:cs typeface="+mn-cs"/>
              </a:rPr>
              <a:t>B1lasso = B1(:,Fit.Index1SE );</a:t>
            </a:r>
          </a:p>
          <a:p>
            <a:r>
              <a:rPr lang="en-US" sz="1200" b="0" i="0" u="none" strike="noStrike" kern="1200" baseline="0" dirty="0">
                <a:solidFill>
                  <a:schemeClr val="tx1"/>
                </a:solidFill>
                <a:latin typeface="+mn-lt"/>
                <a:ea typeface="+mn-ea"/>
                <a:cs typeface="+mn-cs"/>
              </a:rPr>
              <a:t>B2 = regress(Y, X);</a:t>
            </a:r>
          </a:p>
          <a:p>
            <a:r>
              <a:rPr lang="en-US" sz="1200" b="0" i="0" u="none" strike="noStrike" kern="1200" baseline="0" dirty="0">
                <a:solidFill>
                  <a:schemeClr val="tx1"/>
                </a:solidFill>
                <a:latin typeface="+mn-lt"/>
                <a:ea typeface="+mn-ea"/>
                <a:cs typeface="+mn-cs"/>
              </a:rPr>
              <a:t>B3 = </a:t>
            </a:r>
            <a:r>
              <a:rPr lang="en-US" sz="1200" b="0" i="0" u="none" strike="noStrike" kern="1200" baseline="0" dirty="0" err="1">
                <a:solidFill>
                  <a:schemeClr val="tx1"/>
                </a:solidFill>
                <a:latin typeface="+mn-lt"/>
                <a:ea typeface="+mn-ea"/>
                <a:cs typeface="+mn-cs"/>
              </a:rPr>
              <a:t>stepwisefit</a:t>
            </a:r>
            <a:r>
              <a:rPr lang="en-US" sz="1200" b="0" i="0" u="none" strike="noStrike" kern="1200" baseline="0" dirty="0">
                <a:solidFill>
                  <a:schemeClr val="tx1"/>
                </a:solidFill>
                <a:latin typeface="+mn-lt"/>
                <a:ea typeface="+mn-ea"/>
                <a:cs typeface="+mn-cs"/>
              </a:rPr>
              <a:t>(X,Y)</a:t>
            </a:r>
          </a:p>
          <a:p>
            <a:endParaRPr lang="en-US" b="0" i="0" u="none" strike="noStrike" baseline="0" dirty="0"/>
          </a:p>
          <a:p>
            <a:endParaRPr lang="en-US" sz="1200" b="0" i="0" u="none" strike="noStrike" kern="1200" baseline="0" dirty="0">
              <a:solidFill>
                <a:schemeClr val="tx1"/>
              </a:solidFill>
              <a:latin typeface="+mn-lt"/>
              <a:ea typeface="+mn-ea"/>
              <a:cs typeface="+mn-cs"/>
            </a:endParaRPr>
          </a:p>
          <a:p>
            <a:endParaRPr lang="en-US" b="0" i="0" u="none" strike="noStrike" baseline="0" dirty="0"/>
          </a:p>
          <a:p>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14</a:t>
            </a:fld>
            <a:endParaRPr lang="en-US"/>
          </a:p>
        </p:txBody>
      </p:sp>
    </p:spTree>
    <p:extLst>
      <p:ext uri="{BB962C8B-B14F-4D97-AF65-F5344CB8AC3E}">
        <p14:creationId xmlns:p14="http://schemas.microsoft.com/office/powerpoint/2010/main" val="92186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better than stepwise for large datasets</a:t>
            </a:r>
          </a:p>
          <a:p>
            <a:r>
              <a:rPr lang="en-US" dirty="0">
                <a:hlinkClick r:id="rId3"/>
              </a:rPr>
              <a:t>https://www.mathworks.com/help/stats/stepwisefit.html</a:t>
            </a:r>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15</a:t>
            </a:fld>
            <a:endParaRPr lang="en-US"/>
          </a:p>
        </p:txBody>
      </p:sp>
    </p:spTree>
    <p:extLst>
      <p:ext uri="{BB962C8B-B14F-4D97-AF65-F5344CB8AC3E}">
        <p14:creationId xmlns:p14="http://schemas.microsoft.com/office/powerpoint/2010/main" val="301721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https://www.mathworks.com/help/stats/plsregress.html</a:t>
            </a:r>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16</a:t>
            </a:fld>
            <a:endParaRPr lang="en-US"/>
          </a:p>
        </p:txBody>
      </p:sp>
    </p:spTree>
    <p:extLst>
      <p:ext uri="{BB962C8B-B14F-4D97-AF65-F5344CB8AC3E}">
        <p14:creationId xmlns:p14="http://schemas.microsoft.com/office/powerpoint/2010/main" val="420525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https://www.mathworks.com/help/stats/examples/partial-least-squares-regression-and-principal-components-regression.html</a:t>
            </a:r>
            <a:endParaRPr lang="en-US" dirty="0"/>
          </a:p>
          <a:p>
            <a:endParaRPr lang="en-US" dirty="0"/>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Xl,Yl,Xs,Ys,beta,pctVar,PLSmsep</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plsregress</a:t>
            </a:r>
            <a:r>
              <a:rPr lang="en-US" sz="1200" b="0" i="0" u="none" strike="noStrike" kern="1200" baseline="0" dirty="0">
                <a:solidFill>
                  <a:schemeClr val="tx1"/>
                </a:solidFill>
                <a:latin typeface="+mn-lt"/>
                <a:ea typeface="+mn-ea"/>
                <a:cs typeface="+mn-cs"/>
              </a:rPr>
              <a:t>(X,Y,6,'CV',10);</a:t>
            </a:r>
          </a:p>
          <a:p>
            <a:r>
              <a:rPr lang="en-US" sz="1200" b="0" i="0" u="none" strike="noStrike" kern="1200" baseline="0" dirty="0">
                <a:solidFill>
                  <a:schemeClr val="tx1"/>
                </a:solidFill>
                <a:latin typeface="+mn-lt"/>
                <a:ea typeface="+mn-ea"/>
                <a:cs typeface="+mn-cs"/>
              </a:rPr>
              <a:t>plot(0:6,PLSmsep(2,:)) % row 1 is error in training set</a:t>
            </a:r>
          </a:p>
          <a:p>
            <a:r>
              <a:rPr lang="en-US" sz="1200" b="0" i="0" u="none" strike="noStrike" kern="1200" baseline="0" dirty="0">
                <a:solidFill>
                  <a:schemeClr val="tx1"/>
                </a:solidFill>
                <a:latin typeface="+mn-lt"/>
                <a:ea typeface="+mn-ea"/>
                <a:cs typeface="+mn-cs"/>
              </a:rPr>
              <a:t>% it looks like 2 or 3 is ideal.</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Xl,Yl,Xs,Ys,betasPLS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PctVar</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plsregress</a:t>
            </a:r>
            <a:r>
              <a:rPr lang="en-US" sz="1200" b="0" i="0" u="none" strike="noStrike" kern="1200" baseline="0" dirty="0">
                <a:solidFill>
                  <a:schemeClr val="tx1"/>
                </a:solidFill>
                <a:latin typeface="+mn-lt"/>
                <a:ea typeface="+mn-ea"/>
                <a:cs typeface="+mn-cs"/>
              </a:rPr>
              <a:t>(X,Y,3);</a:t>
            </a:r>
          </a:p>
          <a:p>
            <a:r>
              <a:rPr lang="en-US" sz="1200" b="0" i="0" u="none" strike="noStrike" kern="1200" baseline="0" dirty="0">
                <a:solidFill>
                  <a:schemeClr val="tx1"/>
                </a:solidFill>
                <a:latin typeface="+mn-lt"/>
                <a:ea typeface="+mn-ea"/>
                <a:cs typeface="+mn-cs"/>
              </a:rPr>
              <a:t>% note PLS adds a column of 1s.. so first value of beta is the intercept.</a:t>
            </a:r>
          </a:p>
          <a:p>
            <a:r>
              <a:rPr lang="da-DK" sz="1200" b="0" i="0" u="none" strike="noStrike" kern="1200" baseline="0" dirty="0">
                <a:solidFill>
                  <a:schemeClr val="tx1"/>
                </a:solidFill>
                <a:latin typeface="+mn-lt"/>
                <a:ea typeface="+mn-ea"/>
                <a:cs typeface="+mn-cs"/>
              </a:rPr>
              <a:t>plot(1:3, 100*PctVar(2,:))</a:t>
            </a:r>
          </a:p>
          <a:p>
            <a:endParaRPr lang="en-US" b="0" i="0" u="none" strike="noStrike" baseline="0" dirty="0"/>
          </a:p>
          <a:p>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17</a:t>
            </a:fld>
            <a:endParaRPr lang="en-US"/>
          </a:p>
        </p:txBody>
      </p:sp>
    </p:spTree>
    <p:extLst>
      <p:ext uri="{BB962C8B-B14F-4D97-AF65-F5344CB8AC3E}">
        <p14:creationId xmlns:p14="http://schemas.microsoft.com/office/powerpoint/2010/main" val="122565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Dividerand</a:t>
            </a:r>
            <a:endParaRPr lang="en-US" dirty="0"/>
          </a:p>
          <a:p>
            <a:r>
              <a:rPr lang="en-US" dirty="0"/>
              <a:t>You can use this function to split data in training test sets too</a:t>
            </a:r>
          </a:p>
          <a:p>
            <a:r>
              <a:rPr lang="en-US" dirty="0">
                <a:hlinkClick r:id="rId3"/>
              </a:rPr>
              <a:t>https://www.mathworks.com/help/deeplearning/ref/dividerand.html</a:t>
            </a:r>
            <a:endParaRPr lang="en-US" dirty="0"/>
          </a:p>
        </p:txBody>
      </p:sp>
      <p:sp>
        <p:nvSpPr>
          <p:cNvPr id="4" name="Slide Number Placeholder 3"/>
          <p:cNvSpPr>
            <a:spLocks noGrp="1"/>
          </p:cNvSpPr>
          <p:nvPr>
            <p:ph type="sldNum" sz="quarter" idx="5"/>
          </p:nvPr>
        </p:nvSpPr>
        <p:spPr/>
        <p:txBody>
          <a:bodyPr/>
          <a:lstStyle/>
          <a:p>
            <a:fld id="{EF0E1C36-505A-42B9-AC74-F6633AE08C89}" type="slidenum">
              <a:rPr lang="en-US" smtClean="0"/>
              <a:t>18</a:t>
            </a:fld>
            <a:endParaRPr lang="en-US"/>
          </a:p>
        </p:txBody>
      </p:sp>
    </p:spTree>
    <p:extLst>
      <p:ext uri="{BB962C8B-B14F-4D97-AF65-F5344CB8AC3E}">
        <p14:creationId xmlns:p14="http://schemas.microsoft.com/office/powerpoint/2010/main" val="105544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6026-069A-4871-A4A0-9A00A2619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9EC760-6E62-4B3D-934F-2E5E7F93E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5DAC8D-EC73-4059-9129-0B0A28CBB6F6}"/>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0EBC8567-975B-4888-B9D0-68154C4AA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196C8-5DA7-49D7-88D8-422608989DB2}"/>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372585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7EDB-024D-465D-8705-C9630F479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79EDE1-489B-4F07-BC7B-84A87E1FA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C0C47-8DD0-4091-8606-594E527C8A3F}"/>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603BFC65-C2E9-4440-9A96-3AE0CDA7D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C0B3C-D09B-403D-8072-C3915204203E}"/>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102684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B5E22-A632-4AF4-9A41-A87557312B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FEC8BC-D47D-413B-85C9-BD065DE20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D5319-0726-4DAC-BCFB-DD61309BA5CE}"/>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44C89824-8372-402B-AEB4-D5C9E377B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DD842-3392-4676-8EFB-FC76E984E466}"/>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259899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DDE7-2CBF-45AC-AA65-1ECB722CA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8682F-7CAC-4BFF-8099-6BDEF96C7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619C9-5680-46DA-A9C2-EADEDF536646}"/>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F7EE63FF-516E-4EFA-BD2D-DB1BF08DE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5CEBB-3B77-483C-BFB1-4E761C2920E0}"/>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155132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521-C7C2-4076-8A22-29FD8B3E5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9AECB3-094F-45A2-9BD1-C7B689568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429B62-2BC6-426D-8005-D777D4D3270C}"/>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8CCB9CC0-B077-430A-96CB-E49370D78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6CD8B-D175-402B-B387-786C61F3EC96}"/>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356435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0ED0-33A2-48C8-988B-17CADB4BB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7B90C-EEE0-440A-9892-87607A741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B83C92-1D3E-40EC-B97D-60E234C9A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E82B40-9C79-4EE3-8743-DBA86B3D6ECE}"/>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6" name="Footer Placeholder 5">
            <a:extLst>
              <a:ext uri="{FF2B5EF4-FFF2-40B4-BE49-F238E27FC236}">
                <a16:creationId xmlns:a16="http://schemas.microsoft.com/office/drawing/2014/main" id="{0AA66B60-6E8F-4EC2-8838-013834C5B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0D91A6-6D1B-4AD7-8AD2-067D421239F3}"/>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268387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36A6-206F-4E40-A5A9-F2886A9A5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50F3CD-0236-4AA5-9E54-FBD6823B9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33B75-748C-4DD6-9C3F-172AE0382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ADA787-1D38-4C83-8C86-55C7D7FBD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05653-CEFB-46A3-9B53-609DD1D187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81B09F-FBCD-4464-8376-05495EFD1888}"/>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8" name="Footer Placeholder 7">
            <a:extLst>
              <a:ext uri="{FF2B5EF4-FFF2-40B4-BE49-F238E27FC236}">
                <a16:creationId xmlns:a16="http://schemas.microsoft.com/office/drawing/2014/main" id="{301DB9F3-83F5-4E8D-85DE-56D368F8D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1BA52-FD33-4934-9F1D-8D4C4252DE54}"/>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322433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9B95-7479-4ED9-B14B-A9C3E5D27B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BDF09-A07A-4921-95F1-D200A7A02FA1}"/>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4" name="Footer Placeholder 3">
            <a:extLst>
              <a:ext uri="{FF2B5EF4-FFF2-40B4-BE49-F238E27FC236}">
                <a16:creationId xmlns:a16="http://schemas.microsoft.com/office/drawing/2014/main" id="{38D18FAE-7BFC-4EEC-B1E2-5288440F9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5686BF-24B4-40CE-AF76-83C68797DEEE}"/>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390172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68261-9B39-414E-A83E-8A3565CAA27B}"/>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3" name="Footer Placeholder 2">
            <a:extLst>
              <a:ext uri="{FF2B5EF4-FFF2-40B4-BE49-F238E27FC236}">
                <a16:creationId xmlns:a16="http://schemas.microsoft.com/office/drawing/2014/main" id="{4A7E9BE2-27EF-441C-AB8A-992E4572B3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6EBD20-A515-465E-8B37-7281287008AA}"/>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360795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54E0-36EA-49A8-B82C-A7881338E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4A4D7B-2872-478A-B5A2-7C39D515E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27F9B-7B04-41ED-A54A-001A94F7D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B80C7-762A-4887-B7FF-8A65091CC571}"/>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6" name="Footer Placeholder 5">
            <a:extLst>
              <a:ext uri="{FF2B5EF4-FFF2-40B4-BE49-F238E27FC236}">
                <a16:creationId xmlns:a16="http://schemas.microsoft.com/office/drawing/2014/main" id="{5CA1FB44-84D3-41E2-A1E3-E153FF980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B0693-7556-4E4C-8B6E-99596E1C1A21}"/>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299571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14D5-35A6-4482-B66B-0B59BE76B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D5CD5-2436-40CF-9B37-E0223F81B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CBB69-CEB6-4E7A-A8D4-0B83C5BF5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BDA2E-E430-4D75-81B2-53B6DE65B4EB}"/>
              </a:ext>
            </a:extLst>
          </p:cNvPr>
          <p:cNvSpPr>
            <a:spLocks noGrp="1"/>
          </p:cNvSpPr>
          <p:nvPr>
            <p:ph type="dt" sz="half" idx="10"/>
          </p:nvPr>
        </p:nvSpPr>
        <p:spPr/>
        <p:txBody>
          <a:bodyPr/>
          <a:lstStyle/>
          <a:p>
            <a:fld id="{1D5D4526-A43F-48FA-AEA0-0C04B0A669EB}" type="datetimeFigureOut">
              <a:rPr lang="en-US" smtClean="0"/>
              <a:t>12/21/2019</a:t>
            </a:fld>
            <a:endParaRPr lang="en-US"/>
          </a:p>
        </p:txBody>
      </p:sp>
      <p:sp>
        <p:nvSpPr>
          <p:cNvPr id="6" name="Footer Placeholder 5">
            <a:extLst>
              <a:ext uri="{FF2B5EF4-FFF2-40B4-BE49-F238E27FC236}">
                <a16:creationId xmlns:a16="http://schemas.microsoft.com/office/drawing/2014/main" id="{D75BF00C-4E96-4AEC-903E-7DE826E22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C6C9F-588C-4908-BA3D-880D12B2520E}"/>
              </a:ext>
            </a:extLst>
          </p:cNvPr>
          <p:cNvSpPr>
            <a:spLocks noGrp="1"/>
          </p:cNvSpPr>
          <p:nvPr>
            <p:ph type="sldNum" sz="quarter" idx="12"/>
          </p:nvPr>
        </p:nvSpPr>
        <p:spPr/>
        <p:txBody>
          <a:bodyPr/>
          <a:lstStyle/>
          <a:p>
            <a:fld id="{BEFF60B4-4911-4270-BCD4-9A8ECB8531E8}" type="slidenum">
              <a:rPr lang="en-US" smtClean="0"/>
              <a:t>‹#›</a:t>
            </a:fld>
            <a:endParaRPr lang="en-US"/>
          </a:p>
        </p:txBody>
      </p:sp>
    </p:spTree>
    <p:extLst>
      <p:ext uri="{BB962C8B-B14F-4D97-AF65-F5344CB8AC3E}">
        <p14:creationId xmlns:p14="http://schemas.microsoft.com/office/powerpoint/2010/main" val="175788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C64148-941C-4D20-B379-33FCDA504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07ED3-24F4-4E50-B934-91097D029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3A930-4B6E-445A-B285-4F4A12D6E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D4526-A43F-48FA-AEA0-0C04B0A669EB}" type="datetimeFigureOut">
              <a:rPr lang="en-US" smtClean="0"/>
              <a:t>12/21/2019</a:t>
            </a:fld>
            <a:endParaRPr lang="en-US"/>
          </a:p>
        </p:txBody>
      </p:sp>
      <p:sp>
        <p:nvSpPr>
          <p:cNvPr id="5" name="Footer Placeholder 4">
            <a:extLst>
              <a:ext uri="{FF2B5EF4-FFF2-40B4-BE49-F238E27FC236}">
                <a16:creationId xmlns:a16="http://schemas.microsoft.com/office/drawing/2014/main" id="{EFDB4F49-098A-42B8-91D5-BF07FFD2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EFC87-8F80-4671-817F-0A6DD82C3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F60B4-4911-4270-BCD4-9A8ECB8531E8}" type="slidenum">
              <a:rPr lang="en-US" smtClean="0"/>
              <a:t>‹#›</a:t>
            </a:fld>
            <a:endParaRPr lang="en-US"/>
          </a:p>
        </p:txBody>
      </p:sp>
    </p:spTree>
    <p:extLst>
      <p:ext uri="{BB962C8B-B14F-4D97-AF65-F5344CB8AC3E}">
        <p14:creationId xmlns:p14="http://schemas.microsoft.com/office/powerpoint/2010/main" val="404962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021-6F5C-4806-A923-3343602601C6}"/>
              </a:ext>
            </a:extLst>
          </p:cNvPr>
          <p:cNvSpPr>
            <a:spLocks noGrp="1"/>
          </p:cNvSpPr>
          <p:nvPr>
            <p:ph type="ctrTitle"/>
          </p:nvPr>
        </p:nvSpPr>
        <p:spPr/>
        <p:txBody>
          <a:bodyPr/>
          <a:lstStyle/>
          <a:p>
            <a:r>
              <a:rPr lang="en-US" dirty="0"/>
              <a:t>ML Theory</a:t>
            </a:r>
          </a:p>
        </p:txBody>
      </p:sp>
      <p:sp>
        <p:nvSpPr>
          <p:cNvPr id="3" name="Subtitle 2">
            <a:extLst>
              <a:ext uri="{FF2B5EF4-FFF2-40B4-BE49-F238E27FC236}">
                <a16:creationId xmlns:a16="http://schemas.microsoft.com/office/drawing/2014/main" id="{23922F21-B2AA-42F5-A7CB-313C57E677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764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F1C1-320C-418C-A1EE-0554027D561B}"/>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1976FBAF-7A76-4C5D-929F-4E361C272CB5}"/>
              </a:ext>
            </a:extLst>
          </p:cNvPr>
          <p:cNvSpPr>
            <a:spLocks noGrp="1"/>
          </p:cNvSpPr>
          <p:nvPr>
            <p:ph idx="1"/>
          </p:nvPr>
        </p:nvSpPr>
        <p:spPr/>
        <p:txBody>
          <a:bodyPr>
            <a:normAutofit/>
          </a:bodyPr>
          <a:lstStyle/>
          <a:p>
            <a:r>
              <a:rPr lang="en-US" dirty="0"/>
              <a:t>Framework to reduce overfitting</a:t>
            </a:r>
          </a:p>
          <a:p>
            <a:r>
              <a:rPr lang="en-US" dirty="0"/>
              <a:t>Idea: find the simplest model that explains the data</a:t>
            </a:r>
          </a:p>
          <a:p>
            <a:r>
              <a:rPr lang="en-US" dirty="0"/>
              <a:t>Penalize complexity – for example if a linear model with a single parameter does equally well as a quadratic model with two parameters then the linear model is chosen</a:t>
            </a:r>
          </a:p>
          <a:p>
            <a:r>
              <a:rPr lang="en-US" dirty="0"/>
              <a:t>Hyperparameter (lambda) – penalizes complexity</a:t>
            </a:r>
          </a:p>
          <a:p>
            <a:endParaRPr lang="en-US" dirty="0"/>
          </a:p>
          <a:p>
            <a:endParaRPr lang="en-US" dirty="0"/>
          </a:p>
          <a:p>
            <a:endParaRPr lang="en-US" dirty="0"/>
          </a:p>
        </p:txBody>
      </p:sp>
    </p:spTree>
    <p:extLst>
      <p:ext uri="{BB962C8B-B14F-4D97-AF65-F5344CB8AC3E}">
        <p14:creationId xmlns:p14="http://schemas.microsoft.com/office/powerpoint/2010/main" val="258566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F5F7-33C4-470F-AFD1-E20655B9C17B}"/>
              </a:ext>
            </a:extLst>
          </p:cNvPr>
          <p:cNvSpPr>
            <a:spLocks noGrp="1"/>
          </p:cNvSpPr>
          <p:nvPr>
            <p:ph type="title"/>
          </p:nvPr>
        </p:nvSpPr>
        <p:spPr/>
        <p:txBody>
          <a:bodyPr/>
          <a:lstStyle/>
          <a:p>
            <a:r>
              <a:rPr lang="en-US" dirty="0"/>
              <a:t>Finding the best regularization model</a:t>
            </a:r>
          </a:p>
        </p:txBody>
      </p:sp>
      <p:sp>
        <p:nvSpPr>
          <p:cNvPr id="3" name="Content Placeholder 2">
            <a:extLst>
              <a:ext uri="{FF2B5EF4-FFF2-40B4-BE49-F238E27FC236}">
                <a16:creationId xmlns:a16="http://schemas.microsoft.com/office/drawing/2014/main" id="{AECB0DA7-D1D5-46A1-BC32-DA436AAA9AC5}"/>
              </a:ext>
            </a:extLst>
          </p:cNvPr>
          <p:cNvSpPr>
            <a:spLocks noGrp="1"/>
          </p:cNvSpPr>
          <p:nvPr>
            <p:ph idx="1"/>
          </p:nvPr>
        </p:nvSpPr>
        <p:spPr/>
        <p:txBody>
          <a:bodyPr/>
          <a:lstStyle/>
          <a:p>
            <a:r>
              <a:rPr lang="en-US" dirty="0"/>
              <a:t>The optimization objective: Minimize MSE + Minimize regression coefficients</a:t>
            </a:r>
          </a:p>
          <a:p>
            <a:r>
              <a:rPr lang="en-US" dirty="0"/>
              <a:t>Min (MSE + </a:t>
            </a:r>
            <a:r>
              <a:rPr lang="en-US" dirty="0" err="1"/>
              <a:t>lamda</a:t>
            </a:r>
            <a:r>
              <a:rPr lang="en-US" dirty="0"/>
              <a:t>*beta)</a:t>
            </a:r>
          </a:p>
          <a:p>
            <a:r>
              <a:rPr lang="en-US" dirty="0"/>
              <a:t>If </a:t>
            </a:r>
            <a:r>
              <a:rPr lang="en-US" dirty="0" err="1"/>
              <a:t>lamda</a:t>
            </a:r>
            <a:r>
              <a:rPr lang="en-US" dirty="0"/>
              <a:t> = 0, then it is normal regression</a:t>
            </a:r>
          </a:p>
          <a:p>
            <a:r>
              <a:rPr lang="en-US" dirty="0"/>
              <a:t>How to find the best </a:t>
            </a:r>
            <a:r>
              <a:rPr lang="en-US" dirty="0" err="1"/>
              <a:t>lamda</a:t>
            </a:r>
            <a:r>
              <a:rPr lang="en-US" dirty="0"/>
              <a:t>? </a:t>
            </a:r>
          </a:p>
          <a:p>
            <a:r>
              <a:rPr lang="en-US" dirty="0"/>
              <a:t>Cross validation! </a:t>
            </a:r>
          </a:p>
          <a:p>
            <a:r>
              <a:rPr lang="en-US" dirty="0"/>
              <a:t>Do cross validation on the training set </a:t>
            </a:r>
          </a:p>
          <a:p>
            <a:endParaRPr lang="en-US" dirty="0"/>
          </a:p>
        </p:txBody>
      </p:sp>
    </p:spTree>
    <p:extLst>
      <p:ext uri="{BB962C8B-B14F-4D97-AF65-F5344CB8AC3E}">
        <p14:creationId xmlns:p14="http://schemas.microsoft.com/office/powerpoint/2010/main" val="425510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326B-852E-465F-905B-63C3E216561A}"/>
              </a:ext>
            </a:extLst>
          </p:cNvPr>
          <p:cNvSpPr>
            <a:spLocks noGrp="1"/>
          </p:cNvSpPr>
          <p:nvPr>
            <p:ph type="title"/>
          </p:nvPr>
        </p:nvSpPr>
        <p:spPr/>
        <p:txBody>
          <a:bodyPr/>
          <a:lstStyle/>
          <a:p>
            <a:r>
              <a:rPr lang="en-US" dirty="0"/>
              <a:t>Regularization approach: Lasso regression</a:t>
            </a:r>
          </a:p>
        </p:txBody>
      </p:sp>
      <p:sp>
        <p:nvSpPr>
          <p:cNvPr id="3" name="Content Placeholder 2">
            <a:extLst>
              <a:ext uri="{FF2B5EF4-FFF2-40B4-BE49-F238E27FC236}">
                <a16:creationId xmlns:a16="http://schemas.microsoft.com/office/drawing/2014/main" id="{95A6F2F5-71A0-42F9-BA04-A4AAAB91286B}"/>
              </a:ext>
            </a:extLst>
          </p:cNvPr>
          <p:cNvSpPr>
            <a:spLocks noGrp="1"/>
          </p:cNvSpPr>
          <p:nvPr>
            <p:ph idx="1"/>
          </p:nvPr>
        </p:nvSpPr>
        <p:spPr/>
        <p:txBody>
          <a:bodyPr/>
          <a:lstStyle/>
          <a:p>
            <a:r>
              <a:rPr lang="en-US" dirty="0"/>
              <a:t>Lasso regression penalizes model complexity; identifies the simplest model by removing correlated variables</a:t>
            </a:r>
          </a:p>
          <a:p>
            <a:r>
              <a:rPr lang="en-US" dirty="0"/>
              <a:t>[B, </a:t>
            </a:r>
            <a:r>
              <a:rPr lang="en-US" dirty="0" err="1"/>
              <a:t>FitInfo</a:t>
            </a:r>
            <a:r>
              <a:rPr lang="en-US" dirty="0"/>
              <a:t>] = lasso(X,y,’CV’,3)  % this performs lasso with 3 fold cross validation to find best lambda</a:t>
            </a:r>
          </a:p>
          <a:p>
            <a:r>
              <a:rPr lang="en-US" dirty="0"/>
              <a:t>Let’s compare Traditional regression  vs Lasso regression</a:t>
            </a:r>
          </a:p>
          <a:p>
            <a:endParaRPr lang="en-US" dirty="0"/>
          </a:p>
          <a:p>
            <a:endParaRPr lang="en-US" dirty="0"/>
          </a:p>
          <a:p>
            <a:endParaRPr lang="en-US" dirty="0"/>
          </a:p>
        </p:txBody>
      </p:sp>
    </p:spTree>
    <p:extLst>
      <p:ext uri="{BB962C8B-B14F-4D97-AF65-F5344CB8AC3E}">
        <p14:creationId xmlns:p14="http://schemas.microsoft.com/office/powerpoint/2010/main" val="259569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AD8E-6D8C-4F11-9E91-70C0A50C4931}"/>
              </a:ext>
            </a:extLst>
          </p:cNvPr>
          <p:cNvSpPr>
            <a:spLocks noGrp="1"/>
          </p:cNvSpPr>
          <p:nvPr>
            <p:ph type="title"/>
          </p:nvPr>
        </p:nvSpPr>
        <p:spPr/>
        <p:txBody>
          <a:bodyPr/>
          <a:lstStyle/>
          <a:p>
            <a:r>
              <a:rPr lang="en-US" dirty="0"/>
              <a:t>Test models using simulated data</a:t>
            </a:r>
          </a:p>
        </p:txBody>
      </p:sp>
      <p:sp>
        <p:nvSpPr>
          <p:cNvPr id="3" name="Content Placeholder 2">
            <a:extLst>
              <a:ext uri="{FF2B5EF4-FFF2-40B4-BE49-F238E27FC236}">
                <a16:creationId xmlns:a16="http://schemas.microsoft.com/office/drawing/2014/main" id="{C120CA4F-E52A-419B-B2E3-0EAE4813EDA4}"/>
              </a:ext>
            </a:extLst>
          </p:cNvPr>
          <p:cNvSpPr>
            <a:spLocks noGrp="1"/>
          </p:cNvSpPr>
          <p:nvPr>
            <p:ph idx="1"/>
          </p:nvPr>
        </p:nvSpPr>
        <p:spPr/>
        <p:txBody>
          <a:bodyPr>
            <a:normAutofit lnSpcReduction="10000"/>
          </a:bodyPr>
          <a:lstStyle/>
          <a:p>
            <a:r>
              <a:rPr lang="en-US" dirty="0"/>
              <a:t>Simulated datasets are very useful for understanding how models work – since we know the right “answer” (i.e. the model that best explains the data, as we created the model)</a:t>
            </a:r>
          </a:p>
          <a:p>
            <a:r>
              <a:rPr lang="en-US" dirty="0"/>
              <a:t>Let’s create a simple linear model that’s a function of 2 variables + 4 noise variables</a:t>
            </a:r>
          </a:p>
          <a:p>
            <a:r>
              <a:rPr lang="en-US" dirty="0"/>
              <a:t>Beta = [1; 5; 0; 0; 0; 0];  % regression coefficients; only 1</a:t>
            </a:r>
            <a:r>
              <a:rPr lang="en-US" baseline="30000" dirty="0"/>
              <a:t>st</a:t>
            </a:r>
            <a:r>
              <a:rPr lang="en-US" dirty="0"/>
              <a:t> and 2</a:t>
            </a:r>
            <a:r>
              <a:rPr lang="en-US" baseline="30000" dirty="0"/>
              <a:t>nd</a:t>
            </a:r>
            <a:r>
              <a:rPr lang="en-US" dirty="0"/>
              <a:t> are non-zero</a:t>
            </a:r>
          </a:p>
          <a:p>
            <a:r>
              <a:rPr lang="en-US" dirty="0"/>
              <a:t>X = </a:t>
            </a:r>
            <a:r>
              <a:rPr lang="en-US" dirty="0" err="1"/>
              <a:t>normrnd</a:t>
            </a:r>
            <a:r>
              <a:rPr lang="en-US" dirty="0"/>
              <a:t>(0,1,[50,6]); % create a random variable X from a normal distribution with mean 0, variance 1</a:t>
            </a:r>
          </a:p>
          <a:p>
            <a:r>
              <a:rPr lang="en-US" dirty="0"/>
              <a:t>Y = X * Beta + </a:t>
            </a:r>
            <a:r>
              <a:rPr lang="en-US" dirty="0" err="1"/>
              <a:t>randn</a:t>
            </a:r>
            <a:r>
              <a:rPr lang="en-US" dirty="0"/>
              <a:t>(50,1); % Y = f(x) + noise</a:t>
            </a:r>
          </a:p>
        </p:txBody>
      </p:sp>
    </p:spTree>
    <p:extLst>
      <p:ext uri="{BB962C8B-B14F-4D97-AF65-F5344CB8AC3E}">
        <p14:creationId xmlns:p14="http://schemas.microsoft.com/office/powerpoint/2010/main" val="45625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088D-75C2-4655-8BA4-F4FBE2AD6698}"/>
              </a:ext>
            </a:extLst>
          </p:cNvPr>
          <p:cNvSpPr>
            <a:spLocks noGrp="1"/>
          </p:cNvSpPr>
          <p:nvPr>
            <p:ph type="title"/>
          </p:nvPr>
        </p:nvSpPr>
        <p:spPr/>
        <p:txBody>
          <a:bodyPr/>
          <a:lstStyle/>
          <a:p>
            <a:r>
              <a:rPr lang="en-US" dirty="0"/>
              <a:t>Compare Traditional regression  vs Lasso in simulated data</a:t>
            </a:r>
          </a:p>
        </p:txBody>
      </p:sp>
      <p:sp>
        <p:nvSpPr>
          <p:cNvPr id="3" name="Content Placeholder 2">
            <a:extLst>
              <a:ext uri="{FF2B5EF4-FFF2-40B4-BE49-F238E27FC236}">
                <a16:creationId xmlns:a16="http://schemas.microsoft.com/office/drawing/2014/main" id="{38B751DF-6E2E-4B65-8C81-BB6475E93A9D}"/>
              </a:ext>
            </a:extLst>
          </p:cNvPr>
          <p:cNvSpPr>
            <a:spLocks noGrp="1"/>
          </p:cNvSpPr>
          <p:nvPr>
            <p:ph idx="1"/>
          </p:nvPr>
        </p:nvSpPr>
        <p:spPr/>
        <p:txBody>
          <a:bodyPr/>
          <a:lstStyle/>
          <a:p>
            <a:r>
              <a:rPr lang="en-US" dirty="0"/>
              <a:t>[B1 Fit] = lasso(X,Y,’CV’,10)</a:t>
            </a:r>
          </a:p>
          <a:p>
            <a:r>
              <a:rPr lang="en-US" dirty="0"/>
              <a:t>B1lasso = B1(:,Fit.Index1SE );</a:t>
            </a:r>
          </a:p>
          <a:p>
            <a:r>
              <a:rPr lang="en-US" dirty="0"/>
              <a:t>B2 = regress(Y, X)</a:t>
            </a:r>
          </a:p>
          <a:p>
            <a:r>
              <a:rPr lang="en-US" dirty="0"/>
              <a:t>Which B is closer to the actual Betas used to generate Y?</a:t>
            </a:r>
          </a:p>
          <a:p>
            <a:r>
              <a:rPr lang="en-US" dirty="0"/>
              <a:t>Test accuracy of both methods using 3 fold cross validation</a:t>
            </a:r>
          </a:p>
        </p:txBody>
      </p:sp>
    </p:spTree>
    <p:extLst>
      <p:ext uri="{BB962C8B-B14F-4D97-AF65-F5344CB8AC3E}">
        <p14:creationId xmlns:p14="http://schemas.microsoft.com/office/powerpoint/2010/main" val="54595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1288-C1CE-4733-A6F0-30D1899ACE9A}"/>
              </a:ext>
            </a:extLst>
          </p:cNvPr>
          <p:cNvSpPr>
            <a:spLocks noGrp="1"/>
          </p:cNvSpPr>
          <p:nvPr>
            <p:ph type="title"/>
          </p:nvPr>
        </p:nvSpPr>
        <p:spPr/>
        <p:txBody>
          <a:bodyPr/>
          <a:lstStyle/>
          <a:p>
            <a:r>
              <a:rPr lang="en-US" dirty="0"/>
              <a:t>Stepwise regression</a:t>
            </a:r>
          </a:p>
        </p:txBody>
      </p:sp>
      <p:sp>
        <p:nvSpPr>
          <p:cNvPr id="3" name="Content Placeholder 2">
            <a:extLst>
              <a:ext uri="{FF2B5EF4-FFF2-40B4-BE49-F238E27FC236}">
                <a16:creationId xmlns:a16="http://schemas.microsoft.com/office/drawing/2014/main" id="{B81ACB8E-9B20-4125-9BB5-0D1765010BC0}"/>
              </a:ext>
            </a:extLst>
          </p:cNvPr>
          <p:cNvSpPr>
            <a:spLocks noGrp="1"/>
          </p:cNvSpPr>
          <p:nvPr>
            <p:ph idx="1"/>
          </p:nvPr>
        </p:nvSpPr>
        <p:spPr/>
        <p:txBody>
          <a:bodyPr>
            <a:normAutofit lnSpcReduction="10000"/>
          </a:bodyPr>
          <a:lstStyle/>
          <a:p>
            <a:r>
              <a:rPr lang="en-US" dirty="0"/>
              <a:t>B3 = </a:t>
            </a:r>
            <a:r>
              <a:rPr lang="en-US" dirty="0" err="1"/>
              <a:t>stepwisefit</a:t>
            </a:r>
            <a:r>
              <a:rPr lang="en-US" dirty="0"/>
              <a:t>(</a:t>
            </a:r>
            <a:r>
              <a:rPr lang="en-US" dirty="0" err="1"/>
              <a:t>X,y</a:t>
            </a:r>
            <a:r>
              <a:rPr lang="en-US" dirty="0"/>
              <a:t>)</a:t>
            </a:r>
          </a:p>
          <a:p>
            <a:r>
              <a:rPr lang="en-US" dirty="0"/>
              <a:t>Adds each predictor in each step rather than everything simultaneously</a:t>
            </a:r>
          </a:p>
          <a:p>
            <a:r>
              <a:rPr lang="en-US" dirty="0"/>
              <a:t>A new predictor is added only if it provides complementary information </a:t>
            </a:r>
          </a:p>
          <a:p>
            <a:r>
              <a:rPr lang="en-US" dirty="0"/>
              <a:t>The algorithm terminates when no further addition can improve the model </a:t>
            </a:r>
          </a:p>
          <a:p>
            <a:r>
              <a:rPr lang="en-US" dirty="0"/>
              <a:t>If two variables are highly correlated, then only one is chosen -&gt; leads to a simpler model with fewer predictors</a:t>
            </a:r>
          </a:p>
          <a:p>
            <a:r>
              <a:rPr lang="en-US" u="sng" dirty="0"/>
              <a:t>Test accuracy of stepwise regression using the simulated data</a:t>
            </a:r>
          </a:p>
          <a:p>
            <a:endParaRPr lang="en-US" dirty="0"/>
          </a:p>
        </p:txBody>
      </p:sp>
    </p:spTree>
    <p:extLst>
      <p:ext uri="{BB962C8B-B14F-4D97-AF65-F5344CB8AC3E}">
        <p14:creationId xmlns:p14="http://schemas.microsoft.com/office/powerpoint/2010/main" val="166084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567B-7993-4EF5-B820-D42E21C88248}"/>
              </a:ext>
            </a:extLst>
          </p:cNvPr>
          <p:cNvSpPr>
            <a:spLocks noGrp="1"/>
          </p:cNvSpPr>
          <p:nvPr>
            <p:ph type="title"/>
          </p:nvPr>
        </p:nvSpPr>
        <p:spPr/>
        <p:txBody>
          <a:bodyPr/>
          <a:lstStyle/>
          <a:p>
            <a:r>
              <a:rPr lang="en-US" dirty="0"/>
              <a:t>Partial least square (PLS) regression</a:t>
            </a:r>
          </a:p>
        </p:txBody>
      </p:sp>
      <p:sp>
        <p:nvSpPr>
          <p:cNvPr id="3" name="Content Placeholder 2">
            <a:extLst>
              <a:ext uri="{FF2B5EF4-FFF2-40B4-BE49-F238E27FC236}">
                <a16:creationId xmlns:a16="http://schemas.microsoft.com/office/drawing/2014/main" id="{6C6A47BC-C07E-43D2-9F0F-AB9C6818758A}"/>
              </a:ext>
            </a:extLst>
          </p:cNvPr>
          <p:cNvSpPr>
            <a:spLocks noGrp="1"/>
          </p:cNvSpPr>
          <p:nvPr>
            <p:ph idx="1"/>
          </p:nvPr>
        </p:nvSpPr>
        <p:spPr/>
        <p:txBody>
          <a:bodyPr>
            <a:normAutofit fontScale="85000" lnSpcReduction="20000"/>
          </a:bodyPr>
          <a:lstStyle/>
          <a:p>
            <a:r>
              <a:rPr lang="en-US" dirty="0"/>
              <a:t>This approach first groups predictors into groups/clusters similar to principal component analysis (PCA) or clustering</a:t>
            </a:r>
          </a:p>
          <a:p>
            <a:r>
              <a:rPr lang="en-US" dirty="0"/>
              <a:t> It then performs regression on these clusters thereby reducing the number of features used in the regression model</a:t>
            </a:r>
          </a:p>
          <a:p>
            <a:r>
              <a:rPr lang="en-US" dirty="0"/>
              <a:t>In PLS regression you can specify the number of predictors you want in the final model</a:t>
            </a:r>
          </a:p>
          <a:p>
            <a:r>
              <a:rPr lang="en-US" dirty="0"/>
              <a:t>Example: &gt;&gt;[</a:t>
            </a:r>
            <a:r>
              <a:rPr lang="en-US" dirty="0" err="1"/>
              <a:t>Xl,Yl,Xs,Ys,betasPLS</a:t>
            </a:r>
            <a:r>
              <a:rPr lang="en-US" dirty="0"/>
              <a:t>, </a:t>
            </a:r>
            <a:r>
              <a:rPr lang="en-US" dirty="0" err="1"/>
              <a:t>PctVar</a:t>
            </a:r>
            <a:r>
              <a:rPr lang="en-US" dirty="0"/>
              <a:t>] = </a:t>
            </a:r>
            <a:r>
              <a:rPr lang="en-US" dirty="0" err="1"/>
              <a:t>plsregress</a:t>
            </a:r>
            <a:r>
              <a:rPr lang="en-US" dirty="0"/>
              <a:t>(X,y,3);</a:t>
            </a:r>
          </a:p>
          <a:p>
            <a:r>
              <a:rPr lang="en-US" dirty="0"/>
              <a:t>Here the number of predictors is 3</a:t>
            </a:r>
          </a:p>
          <a:p>
            <a:r>
              <a:rPr lang="en-US" dirty="0"/>
              <a:t>The ‘</a:t>
            </a:r>
            <a:r>
              <a:rPr lang="en-US" dirty="0" err="1"/>
              <a:t>PctVar</a:t>
            </a:r>
            <a:r>
              <a:rPr lang="en-US" dirty="0"/>
              <a:t>’ output provides feature importance – it tells you what percentage of variance is explained by each component (just like PCA)</a:t>
            </a:r>
          </a:p>
          <a:p>
            <a:r>
              <a:rPr lang="en-US" dirty="0"/>
              <a:t>Xl provides the relative weights of each predictor onto each component. For example, if there are 20 features and 5 components, the Xl is a 20 x 5 matrix that provides the relative contribution of each feature to a component</a:t>
            </a:r>
          </a:p>
          <a:p>
            <a:endParaRPr lang="en-US" dirty="0"/>
          </a:p>
        </p:txBody>
      </p:sp>
    </p:spTree>
    <p:extLst>
      <p:ext uri="{BB962C8B-B14F-4D97-AF65-F5344CB8AC3E}">
        <p14:creationId xmlns:p14="http://schemas.microsoft.com/office/powerpoint/2010/main" val="243753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DC59-2CA6-44D3-B2C7-B9A83DAC2B56}"/>
              </a:ext>
            </a:extLst>
          </p:cNvPr>
          <p:cNvSpPr>
            <a:spLocks noGrp="1"/>
          </p:cNvSpPr>
          <p:nvPr>
            <p:ph type="title"/>
          </p:nvPr>
        </p:nvSpPr>
        <p:spPr/>
        <p:txBody>
          <a:bodyPr/>
          <a:lstStyle/>
          <a:p>
            <a:r>
              <a:rPr lang="en-US" dirty="0"/>
              <a:t>Apply PLS regression to simulated data</a:t>
            </a:r>
          </a:p>
        </p:txBody>
      </p:sp>
      <p:sp>
        <p:nvSpPr>
          <p:cNvPr id="3" name="Content Placeholder 2">
            <a:extLst>
              <a:ext uri="{FF2B5EF4-FFF2-40B4-BE49-F238E27FC236}">
                <a16:creationId xmlns:a16="http://schemas.microsoft.com/office/drawing/2014/main" id="{AD604B5C-A94E-4026-9A35-9F5CD632F5DD}"/>
              </a:ext>
            </a:extLst>
          </p:cNvPr>
          <p:cNvSpPr>
            <a:spLocks noGrp="1"/>
          </p:cNvSpPr>
          <p:nvPr>
            <p:ph idx="1"/>
          </p:nvPr>
        </p:nvSpPr>
        <p:spPr/>
        <p:txBody>
          <a:bodyPr>
            <a:normAutofit lnSpcReduction="10000"/>
          </a:bodyPr>
          <a:lstStyle/>
          <a:p>
            <a:r>
              <a:rPr lang="en-US" dirty="0"/>
              <a:t>How do we find the right number of components/features? </a:t>
            </a:r>
          </a:p>
          <a:p>
            <a:r>
              <a:rPr lang="en-US" dirty="0"/>
              <a:t>Use cross validation:</a:t>
            </a:r>
          </a:p>
          <a:p>
            <a:r>
              <a:rPr lang="en-US" dirty="0"/>
              <a:t>[</a:t>
            </a:r>
            <a:r>
              <a:rPr lang="en-US" dirty="0" err="1"/>
              <a:t>Xl,Yl,Xs,Ys,beta,pctVar,PLSmsep</a:t>
            </a:r>
            <a:r>
              <a:rPr lang="en-US" dirty="0"/>
              <a:t>] = </a:t>
            </a:r>
            <a:r>
              <a:rPr lang="en-US" dirty="0" err="1"/>
              <a:t>plsregress</a:t>
            </a:r>
            <a:r>
              <a:rPr lang="en-US" dirty="0"/>
              <a:t>(X,Y,6,'CV',10);</a:t>
            </a:r>
          </a:p>
          <a:p>
            <a:r>
              <a:rPr lang="en-US" dirty="0"/>
              <a:t>plot(0:6,PLSmsep(2,:))</a:t>
            </a:r>
          </a:p>
          <a:p>
            <a:r>
              <a:rPr lang="en-US" dirty="0"/>
              <a:t>This shows how the error changes with the number of components</a:t>
            </a:r>
          </a:p>
          <a:p>
            <a:r>
              <a:rPr lang="en-US" dirty="0"/>
              <a:t>[</a:t>
            </a:r>
            <a:r>
              <a:rPr lang="en-US" dirty="0" err="1"/>
              <a:t>XL,yl,XS,YS,beta,PCTVAR</a:t>
            </a:r>
            <a:r>
              <a:rPr lang="en-US" dirty="0"/>
              <a:t>] = </a:t>
            </a:r>
            <a:r>
              <a:rPr lang="en-US" dirty="0" err="1"/>
              <a:t>plsregress</a:t>
            </a:r>
            <a:r>
              <a:rPr lang="en-US" dirty="0"/>
              <a:t>(X,Y,3);</a:t>
            </a:r>
          </a:p>
          <a:p>
            <a:r>
              <a:rPr lang="en-US" dirty="0"/>
              <a:t>plot the percentage variance explained by each of the 3 components</a:t>
            </a:r>
          </a:p>
          <a:p>
            <a:r>
              <a:rPr lang="en-US" dirty="0"/>
              <a:t>plot(1:3, 100*PCTVAR(2,:));</a:t>
            </a:r>
          </a:p>
          <a:p>
            <a:r>
              <a:rPr lang="en-US" dirty="0"/>
              <a:t>Compare beta from PLS with other methods</a:t>
            </a:r>
          </a:p>
        </p:txBody>
      </p:sp>
    </p:spTree>
    <p:extLst>
      <p:ext uri="{BB962C8B-B14F-4D97-AF65-F5344CB8AC3E}">
        <p14:creationId xmlns:p14="http://schemas.microsoft.com/office/powerpoint/2010/main" val="42401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088D-75C2-4655-8BA4-F4FBE2AD6698}"/>
              </a:ext>
            </a:extLst>
          </p:cNvPr>
          <p:cNvSpPr>
            <a:spLocks noGrp="1"/>
          </p:cNvSpPr>
          <p:nvPr>
            <p:ph type="title"/>
          </p:nvPr>
        </p:nvSpPr>
        <p:spPr/>
        <p:txBody>
          <a:bodyPr/>
          <a:lstStyle/>
          <a:p>
            <a:r>
              <a:rPr lang="en-US" dirty="0"/>
              <a:t>Compare Traditional regression  vs Lasso, Stepwise, PLS in </a:t>
            </a:r>
            <a:r>
              <a:rPr lang="en-US" b="1" dirty="0"/>
              <a:t>Cleveland </a:t>
            </a:r>
            <a:r>
              <a:rPr lang="en-US" dirty="0"/>
              <a:t>data</a:t>
            </a:r>
          </a:p>
        </p:txBody>
      </p:sp>
      <p:sp>
        <p:nvSpPr>
          <p:cNvPr id="3" name="Content Placeholder 2">
            <a:extLst>
              <a:ext uri="{FF2B5EF4-FFF2-40B4-BE49-F238E27FC236}">
                <a16:creationId xmlns:a16="http://schemas.microsoft.com/office/drawing/2014/main" id="{38B751DF-6E2E-4B65-8C81-BB6475E93A9D}"/>
              </a:ext>
            </a:extLst>
          </p:cNvPr>
          <p:cNvSpPr>
            <a:spLocks noGrp="1"/>
          </p:cNvSpPr>
          <p:nvPr>
            <p:ph idx="1"/>
          </p:nvPr>
        </p:nvSpPr>
        <p:spPr/>
        <p:txBody>
          <a:bodyPr/>
          <a:lstStyle/>
          <a:p>
            <a:r>
              <a:rPr lang="en-US" dirty="0"/>
              <a:t>Predict disease severity using all variables as input</a:t>
            </a:r>
          </a:p>
          <a:p>
            <a:r>
              <a:rPr lang="en-US" dirty="0"/>
              <a:t>For Lasso and PLS, estimate hyperparameters (</a:t>
            </a:r>
            <a:r>
              <a:rPr lang="en-US" dirty="0" err="1"/>
              <a:t>lamda</a:t>
            </a:r>
            <a:r>
              <a:rPr lang="en-US" dirty="0"/>
              <a:t>) in training data with 3 fold Cross validation (B3 = lasso(X,Y, ‘CV’, 3) % )</a:t>
            </a:r>
          </a:p>
          <a:p>
            <a:r>
              <a:rPr lang="en-US" dirty="0"/>
              <a:t>Test accuracy of all methods using 5 fold cross validation – output RMSE and correlation in test set</a:t>
            </a:r>
          </a:p>
          <a:p>
            <a:r>
              <a:rPr lang="en-US" dirty="0"/>
              <a:t>Find features that are predicted to be most important using each of these methods</a:t>
            </a:r>
          </a:p>
        </p:txBody>
      </p:sp>
    </p:spTree>
    <p:extLst>
      <p:ext uri="{BB962C8B-B14F-4D97-AF65-F5344CB8AC3E}">
        <p14:creationId xmlns:p14="http://schemas.microsoft.com/office/powerpoint/2010/main" val="32934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E2A1-4104-4D2E-80D0-01D9B4F11868}"/>
              </a:ext>
            </a:extLst>
          </p:cNvPr>
          <p:cNvSpPr>
            <a:spLocks noGrp="1"/>
          </p:cNvSpPr>
          <p:nvPr>
            <p:ph type="title"/>
          </p:nvPr>
        </p:nvSpPr>
        <p:spPr/>
        <p:txBody>
          <a:bodyPr/>
          <a:lstStyle/>
          <a:p>
            <a:r>
              <a:rPr lang="en-US" dirty="0"/>
              <a:t>No Free Lunch Theorem</a:t>
            </a:r>
          </a:p>
        </p:txBody>
      </p:sp>
      <p:sp>
        <p:nvSpPr>
          <p:cNvPr id="3" name="Content Placeholder 2">
            <a:extLst>
              <a:ext uri="{FF2B5EF4-FFF2-40B4-BE49-F238E27FC236}">
                <a16:creationId xmlns:a16="http://schemas.microsoft.com/office/drawing/2014/main" id="{5AAFA91E-41D8-4284-84A3-F9515A3E1E40}"/>
              </a:ext>
            </a:extLst>
          </p:cNvPr>
          <p:cNvSpPr>
            <a:spLocks noGrp="1"/>
          </p:cNvSpPr>
          <p:nvPr>
            <p:ph idx="1"/>
          </p:nvPr>
        </p:nvSpPr>
        <p:spPr/>
        <p:txBody>
          <a:bodyPr>
            <a:normAutofit/>
          </a:bodyPr>
          <a:lstStyle/>
          <a:p>
            <a:r>
              <a:rPr lang="en-US" dirty="0"/>
              <a:t>“No specific ML algorithm is universally superior to any other algorithm”</a:t>
            </a:r>
          </a:p>
          <a:p>
            <a:r>
              <a:rPr lang="en-US" dirty="0"/>
              <a:t>If an algorithm performs better than random search on some problems, then it will perform worse than random on other problems</a:t>
            </a:r>
          </a:p>
          <a:p>
            <a:r>
              <a:rPr lang="en-US" dirty="0"/>
              <a:t> What a given algorithm (e.g. decision trees or lasso) gains on one of class problems (e.g. classifying images) is offset by its performance on the remaining problems</a:t>
            </a:r>
          </a:p>
          <a:p>
            <a:endParaRPr lang="en-US" dirty="0"/>
          </a:p>
        </p:txBody>
      </p:sp>
    </p:spTree>
    <p:extLst>
      <p:ext uri="{BB962C8B-B14F-4D97-AF65-F5344CB8AC3E}">
        <p14:creationId xmlns:p14="http://schemas.microsoft.com/office/powerpoint/2010/main" val="35536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DBA2-7973-4635-8569-147466C39C91}"/>
              </a:ext>
            </a:extLst>
          </p:cNvPr>
          <p:cNvSpPr>
            <a:spLocks noGrp="1"/>
          </p:cNvSpPr>
          <p:nvPr>
            <p:ph type="title"/>
          </p:nvPr>
        </p:nvSpPr>
        <p:spPr/>
        <p:txBody>
          <a:bodyPr>
            <a:normAutofit/>
          </a:bodyPr>
          <a:lstStyle/>
          <a:p>
            <a:r>
              <a:rPr lang="en-US" sz="3600" dirty="0"/>
              <a:t>What happens under the hood when we build a model? </a:t>
            </a:r>
          </a:p>
        </p:txBody>
      </p:sp>
      <p:sp>
        <p:nvSpPr>
          <p:cNvPr id="3" name="Content Placeholder 2">
            <a:extLst>
              <a:ext uri="{FF2B5EF4-FFF2-40B4-BE49-F238E27FC236}">
                <a16:creationId xmlns:a16="http://schemas.microsoft.com/office/drawing/2014/main" id="{E31ADC4D-8138-4B5F-B6DA-36A5270278EC}"/>
              </a:ext>
            </a:extLst>
          </p:cNvPr>
          <p:cNvSpPr>
            <a:spLocks noGrp="1"/>
          </p:cNvSpPr>
          <p:nvPr>
            <p:ph idx="1"/>
          </p:nvPr>
        </p:nvSpPr>
        <p:spPr/>
        <p:txBody>
          <a:bodyPr/>
          <a:lstStyle/>
          <a:p>
            <a:r>
              <a:rPr lang="en-US" dirty="0"/>
              <a:t>understanding how ML algorithms work can help choose appropriate model and parameters, and help interpret errors and model failure</a:t>
            </a:r>
          </a:p>
          <a:p>
            <a:r>
              <a:rPr lang="en-US" dirty="0"/>
              <a:t>Some models are transparent (e.g. regression) – we can see the underlying equations</a:t>
            </a:r>
          </a:p>
          <a:p>
            <a:r>
              <a:rPr lang="en-US" dirty="0"/>
              <a:t>Most ML algorithms are a ‘Black box’ </a:t>
            </a:r>
          </a:p>
          <a:p>
            <a:r>
              <a:rPr lang="en-US" dirty="0"/>
              <a:t>Nevertheless, all ML can be considered a type of optimization</a:t>
            </a:r>
          </a:p>
          <a:p>
            <a:r>
              <a:rPr lang="en-US" dirty="0"/>
              <a:t>ML algorithms </a:t>
            </a:r>
            <a:r>
              <a:rPr lang="en-US" i="1" dirty="0"/>
              <a:t>optimize</a:t>
            </a:r>
            <a:r>
              <a:rPr lang="en-US" dirty="0"/>
              <a:t> for increased accuracy or reduced error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1524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E7E1-3DD9-46A3-8A7D-1C2C6388DA18}"/>
              </a:ext>
            </a:extLst>
          </p:cNvPr>
          <p:cNvSpPr>
            <a:spLocks noGrp="1"/>
          </p:cNvSpPr>
          <p:nvPr>
            <p:ph type="title"/>
          </p:nvPr>
        </p:nvSpPr>
        <p:spPr/>
        <p:txBody>
          <a:bodyPr/>
          <a:lstStyle/>
          <a:p>
            <a:r>
              <a:rPr lang="en-US" dirty="0"/>
              <a:t>No Free Lunch – take home</a:t>
            </a:r>
          </a:p>
        </p:txBody>
      </p:sp>
      <p:sp>
        <p:nvSpPr>
          <p:cNvPr id="3" name="Content Placeholder 2">
            <a:extLst>
              <a:ext uri="{FF2B5EF4-FFF2-40B4-BE49-F238E27FC236}">
                <a16:creationId xmlns:a16="http://schemas.microsoft.com/office/drawing/2014/main" id="{B8F926DB-8BDB-4396-8C16-9AB723EAFA98}"/>
              </a:ext>
            </a:extLst>
          </p:cNvPr>
          <p:cNvSpPr>
            <a:spLocks noGrp="1"/>
          </p:cNvSpPr>
          <p:nvPr>
            <p:ph idx="1"/>
          </p:nvPr>
        </p:nvSpPr>
        <p:spPr/>
        <p:txBody>
          <a:bodyPr/>
          <a:lstStyle/>
          <a:p>
            <a:r>
              <a:rPr lang="en-US" dirty="0"/>
              <a:t>How well any algorithm performs is determined by how well matched the algorithm is with the problem at hand</a:t>
            </a:r>
          </a:p>
          <a:p>
            <a:r>
              <a:rPr lang="en-US" dirty="0"/>
              <a:t>We need to understand the process that generated the data (e.g. what causes diabetes?) to decide which model to use. </a:t>
            </a:r>
          </a:p>
          <a:p>
            <a:r>
              <a:rPr lang="en-US" dirty="0"/>
              <a:t>Having domain expertise is important!</a:t>
            </a:r>
          </a:p>
          <a:p>
            <a:endParaRPr lang="en-US" dirty="0"/>
          </a:p>
        </p:txBody>
      </p:sp>
    </p:spTree>
    <p:extLst>
      <p:ext uri="{BB962C8B-B14F-4D97-AF65-F5344CB8AC3E}">
        <p14:creationId xmlns:p14="http://schemas.microsoft.com/office/powerpoint/2010/main" val="314942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3464-96E6-4E2B-BAA3-9F1AB7F40ACB}"/>
              </a:ext>
            </a:extLst>
          </p:cNvPr>
          <p:cNvSpPr>
            <a:spLocks noGrp="1"/>
          </p:cNvSpPr>
          <p:nvPr>
            <p:ph type="title"/>
          </p:nvPr>
        </p:nvSpPr>
        <p:spPr/>
        <p:txBody>
          <a:bodyPr/>
          <a:lstStyle/>
          <a:p>
            <a:r>
              <a:rPr lang="en-US" dirty="0"/>
              <a:t>Cost function and optimization objective</a:t>
            </a:r>
          </a:p>
        </p:txBody>
      </p:sp>
      <p:sp>
        <p:nvSpPr>
          <p:cNvPr id="3" name="Content Placeholder 2">
            <a:extLst>
              <a:ext uri="{FF2B5EF4-FFF2-40B4-BE49-F238E27FC236}">
                <a16:creationId xmlns:a16="http://schemas.microsoft.com/office/drawing/2014/main" id="{7DBC9C56-2BAE-4D15-9FA2-A0CAD5044C06}"/>
              </a:ext>
            </a:extLst>
          </p:cNvPr>
          <p:cNvSpPr>
            <a:spLocks noGrp="1"/>
          </p:cNvSpPr>
          <p:nvPr>
            <p:ph idx="1"/>
          </p:nvPr>
        </p:nvSpPr>
        <p:spPr/>
        <p:txBody>
          <a:bodyPr>
            <a:normAutofit/>
          </a:bodyPr>
          <a:lstStyle/>
          <a:p>
            <a:r>
              <a:rPr lang="en-US" dirty="0"/>
              <a:t>Optimization refers to minimizing or maximizing a function f(x) by altering x. (f(x) is called the objective function or cost function)</a:t>
            </a:r>
          </a:p>
          <a:p>
            <a:r>
              <a:rPr lang="en-US" dirty="0"/>
              <a:t>For example, if x is the value of blood glucose above which a patient is diabetic, and f(x) is the accuracy of identifying diabetes patients, then the goal of a ML algorithm is change x so that it optimizes f(x)</a:t>
            </a:r>
          </a:p>
          <a:p>
            <a:endParaRPr lang="en-US" dirty="0"/>
          </a:p>
        </p:txBody>
      </p:sp>
    </p:spTree>
    <p:extLst>
      <p:ext uri="{BB962C8B-B14F-4D97-AF65-F5344CB8AC3E}">
        <p14:creationId xmlns:p14="http://schemas.microsoft.com/office/powerpoint/2010/main" val="212440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56E6-F904-450C-9CA9-4383CFADF18C}"/>
              </a:ext>
            </a:extLst>
          </p:cNvPr>
          <p:cNvSpPr>
            <a:spLocks noGrp="1"/>
          </p:cNvSpPr>
          <p:nvPr>
            <p:ph type="title"/>
          </p:nvPr>
        </p:nvSpPr>
        <p:spPr/>
        <p:txBody>
          <a:bodyPr/>
          <a:lstStyle/>
          <a:p>
            <a:r>
              <a:rPr lang="en-US" dirty="0"/>
              <a:t>Finding the right cost function</a:t>
            </a:r>
          </a:p>
        </p:txBody>
      </p:sp>
      <p:sp>
        <p:nvSpPr>
          <p:cNvPr id="3" name="Content Placeholder 2">
            <a:extLst>
              <a:ext uri="{FF2B5EF4-FFF2-40B4-BE49-F238E27FC236}">
                <a16:creationId xmlns:a16="http://schemas.microsoft.com/office/drawing/2014/main" id="{4E7AF434-AEC8-4710-91B6-BB0EAE393B6F}"/>
              </a:ext>
            </a:extLst>
          </p:cNvPr>
          <p:cNvSpPr>
            <a:spLocks noGrp="1"/>
          </p:cNvSpPr>
          <p:nvPr>
            <p:ph idx="1"/>
          </p:nvPr>
        </p:nvSpPr>
        <p:spPr/>
        <p:txBody>
          <a:bodyPr/>
          <a:lstStyle/>
          <a:p>
            <a:r>
              <a:rPr lang="en-US" dirty="0"/>
              <a:t>In some cases, the cost function is straightforward – e.g. reducing error in classification of patients (diabetes vs normal)</a:t>
            </a:r>
          </a:p>
          <a:p>
            <a:r>
              <a:rPr lang="en-US" dirty="0"/>
              <a:t>Sometimes it is diﬃcult to decide what should be optimized. For example, should we measure the accuracy of binary classification (normal vs disease) or extent of the disease (stages of heart disease). Should we give partial credit for getting close to the right stage? </a:t>
            </a:r>
          </a:p>
          <a:p>
            <a:r>
              <a:rPr lang="en-US" dirty="0"/>
              <a:t>Should we penalize small but frequent errors, or large but rare errors? </a:t>
            </a:r>
            <a:br>
              <a:rPr lang="en-US" dirty="0"/>
            </a:br>
            <a:endParaRPr lang="en-US" dirty="0"/>
          </a:p>
          <a:p>
            <a:endParaRPr lang="en-US" dirty="0"/>
          </a:p>
        </p:txBody>
      </p:sp>
    </p:spTree>
    <p:extLst>
      <p:ext uri="{BB962C8B-B14F-4D97-AF65-F5344CB8AC3E}">
        <p14:creationId xmlns:p14="http://schemas.microsoft.com/office/powerpoint/2010/main" val="301138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93FD-26EA-4609-8A66-27E407CA1374}"/>
              </a:ext>
            </a:extLst>
          </p:cNvPr>
          <p:cNvSpPr>
            <a:spLocks noGrp="1"/>
          </p:cNvSpPr>
          <p:nvPr>
            <p:ph type="title"/>
          </p:nvPr>
        </p:nvSpPr>
        <p:spPr/>
        <p:txBody>
          <a:bodyPr/>
          <a:lstStyle/>
          <a:p>
            <a:r>
              <a:rPr lang="en-US" dirty="0"/>
              <a:t>Examples of cost functions</a:t>
            </a:r>
          </a:p>
        </p:txBody>
      </p:sp>
      <p:sp>
        <p:nvSpPr>
          <p:cNvPr id="3" name="Content Placeholder 2">
            <a:extLst>
              <a:ext uri="{FF2B5EF4-FFF2-40B4-BE49-F238E27FC236}">
                <a16:creationId xmlns:a16="http://schemas.microsoft.com/office/drawing/2014/main" id="{B956973E-DFD6-4887-8894-D51CBFB3EFDD}"/>
              </a:ext>
            </a:extLst>
          </p:cNvPr>
          <p:cNvSpPr>
            <a:spLocks noGrp="1"/>
          </p:cNvSpPr>
          <p:nvPr>
            <p:ph idx="1"/>
          </p:nvPr>
        </p:nvSpPr>
        <p:spPr/>
        <p:txBody>
          <a:bodyPr/>
          <a:lstStyle/>
          <a:p>
            <a:r>
              <a:rPr lang="en-US" dirty="0"/>
              <a:t>For regression (most common): MSE – Mean squared error: mean(|Y – Ypred|</a:t>
            </a:r>
            <a:r>
              <a:rPr lang="en-US" baseline="30000" dirty="0"/>
              <a:t>2</a:t>
            </a:r>
            <a:r>
              <a:rPr lang="en-US" dirty="0"/>
              <a:t>) or (sum(Y – </a:t>
            </a:r>
            <a:r>
              <a:rPr lang="en-US" dirty="0" err="1"/>
              <a:t>Ypred</a:t>
            </a:r>
            <a:r>
              <a:rPr lang="en-US" dirty="0"/>
              <a:t>)</a:t>
            </a:r>
            <a:r>
              <a:rPr lang="en-US" baseline="30000" dirty="0"/>
              <a:t>2</a:t>
            </a:r>
            <a:r>
              <a:rPr lang="en-US" dirty="0"/>
              <a:t>)/length(Y)</a:t>
            </a:r>
          </a:p>
          <a:p>
            <a:r>
              <a:rPr lang="en-US" dirty="0"/>
              <a:t>Regression: MAE or Mean absolute error: mean(|Y – </a:t>
            </a:r>
            <a:r>
              <a:rPr lang="en-US" dirty="0" err="1"/>
              <a:t>Ypred</a:t>
            </a:r>
            <a:r>
              <a:rPr lang="en-US" dirty="0"/>
              <a:t>|)</a:t>
            </a:r>
          </a:p>
          <a:p>
            <a:pPr lvl="1"/>
            <a:r>
              <a:rPr lang="en-US" dirty="0"/>
              <a:t>MSE gives higher weight to large errors. In contrast MAE increases linearly with error</a:t>
            </a:r>
          </a:p>
          <a:p>
            <a:r>
              <a:rPr lang="en-US" dirty="0"/>
              <a:t>For classification: Cross-Entropy or log loss: (</a:t>
            </a:r>
            <a:r>
              <a:rPr lang="en-US" dirty="0" err="1"/>
              <a:t>ylog</a:t>
            </a:r>
            <a:r>
              <a:rPr lang="en-US" dirty="0"/>
              <a:t>(p)+(1−y)log(1−p))</a:t>
            </a:r>
          </a:p>
          <a:p>
            <a:pPr marL="457200" lvl="1" indent="0">
              <a:buNone/>
            </a:pPr>
            <a:r>
              <a:rPr lang="en-US" dirty="0"/>
              <a:t>Where y is 0 or 1, and p is the predicted probability (e.g. from Logistic regression)</a:t>
            </a:r>
          </a:p>
        </p:txBody>
      </p:sp>
    </p:spTree>
    <p:extLst>
      <p:ext uri="{BB962C8B-B14F-4D97-AF65-F5344CB8AC3E}">
        <p14:creationId xmlns:p14="http://schemas.microsoft.com/office/powerpoint/2010/main" val="12945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05C4-524B-4D5A-A20E-4EAF37D5DA01}"/>
              </a:ext>
            </a:extLst>
          </p:cNvPr>
          <p:cNvSpPr>
            <a:spLocks noGrp="1"/>
          </p:cNvSpPr>
          <p:nvPr>
            <p:ph type="title"/>
          </p:nvPr>
        </p:nvSpPr>
        <p:spPr/>
        <p:txBody>
          <a:bodyPr/>
          <a:lstStyle/>
          <a:p>
            <a:r>
              <a:rPr lang="en-US" dirty="0"/>
              <a:t>How do we optimize the cost function?</a:t>
            </a:r>
          </a:p>
        </p:txBody>
      </p:sp>
      <p:sp>
        <p:nvSpPr>
          <p:cNvPr id="3" name="Content Placeholder 2">
            <a:extLst>
              <a:ext uri="{FF2B5EF4-FFF2-40B4-BE49-F238E27FC236}">
                <a16:creationId xmlns:a16="http://schemas.microsoft.com/office/drawing/2014/main" id="{CA0F7DF0-3BB1-4C22-98F6-E18AEF6CDBBD}"/>
              </a:ext>
            </a:extLst>
          </p:cNvPr>
          <p:cNvSpPr>
            <a:spLocks noGrp="1"/>
          </p:cNvSpPr>
          <p:nvPr>
            <p:ph idx="1"/>
          </p:nvPr>
        </p:nvSpPr>
        <p:spPr>
          <a:xfrm>
            <a:off x="838200" y="1825625"/>
            <a:ext cx="7309753" cy="4351338"/>
          </a:xfrm>
        </p:spPr>
        <p:txBody>
          <a:bodyPr>
            <a:normAutofit fontScale="92500" lnSpcReduction="10000"/>
          </a:bodyPr>
          <a:lstStyle/>
          <a:p>
            <a:r>
              <a:rPr lang="en-US" dirty="0"/>
              <a:t>Calculus!</a:t>
            </a:r>
          </a:p>
          <a:p>
            <a:r>
              <a:rPr lang="en-US" dirty="0"/>
              <a:t>In general, for building a ML model, we try to minimize an objective. </a:t>
            </a:r>
          </a:p>
          <a:p>
            <a:r>
              <a:rPr lang="en-US" dirty="0"/>
              <a:t>The minimum of a function can be found using differentiation</a:t>
            </a:r>
          </a:p>
          <a:p>
            <a:r>
              <a:rPr lang="en-US" dirty="0"/>
              <a:t>Find f’(x) or </a:t>
            </a:r>
            <a:r>
              <a:rPr lang="en-US" dirty="0" err="1"/>
              <a:t>dy</a:t>
            </a:r>
            <a:r>
              <a:rPr lang="en-US" dirty="0"/>
              <a:t>/dx</a:t>
            </a:r>
          </a:p>
          <a:p>
            <a:r>
              <a:rPr lang="en-US" dirty="0"/>
              <a:t>F(x) is minimum or maximum when f’(x) = 0</a:t>
            </a:r>
          </a:p>
          <a:p>
            <a:r>
              <a:rPr lang="en-US" dirty="0"/>
              <a:t>Points where f’(x) = 0 are known as critical points or stationary points </a:t>
            </a:r>
          </a:p>
          <a:p>
            <a:r>
              <a:rPr lang="en-US" dirty="0"/>
              <a:t>A local minimum is a point where f(x) is lower than all neighboring points</a:t>
            </a:r>
          </a:p>
        </p:txBody>
      </p:sp>
      <p:cxnSp>
        <p:nvCxnSpPr>
          <p:cNvPr id="5" name="Straight Connector 4">
            <a:extLst>
              <a:ext uri="{FF2B5EF4-FFF2-40B4-BE49-F238E27FC236}">
                <a16:creationId xmlns:a16="http://schemas.microsoft.com/office/drawing/2014/main" id="{BB388CBF-A457-4691-A753-25AEACE2E356}"/>
              </a:ext>
            </a:extLst>
          </p:cNvPr>
          <p:cNvCxnSpPr/>
          <p:nvPr/>
        </p:nvCxnSpPr>
        <p:spPr>
          <a:xfrm>
            <a:off x="9105900" y="2253343"/>
            <a:ext cx="0" cy="2481943"/>
          </a:xfrm>
          <a:prstGeom prst="line">
            <a:avLst/>
          </a:prstGeom>
          <a:ln w="38100">
            <a:solidFill>
              <a:schemeClr val="tx1"/>
            </a:solidFill>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B59AADA-8866-4E6D-B7DB-AC5F01A9AC7A}"/>
              </a:ext>
            </a:extLst>
          </p:cNvPr>
          <p:cNvCxnSpPr>
            <a:cxnSpLocks/>
          </p:cNvCxnSpPr>
          <p:nvPr/>
        </p:nvCxnSpPr>
        <p:spPr>
          <a:xfrm rot="16200000">
            <a:off x="10346872" y="3494314"/>
            <a:ext cx="0" cy="2481943"/>
          </a:xfrm>
          <a:prstGeom prst="line">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 name="Moon 9">
            <a:extLst>
              <a:ext uri="{FF2B5EF4-FFF2-40B4-BE49-F238E27FC236}">
                <a16:creationId xmlns:a16="http://schemas.microsoft.com/office/drawing/2014/main" id="{33833091-DEE3-4A06-9519-A3CB6DD99C8C}"/>
              </a:ext>
            </a:extLst>
          </p:cNvPr>
          <p:cNvSpPr/>
          <p:nvPr/>
        </p:nvSpPr>
        <p:spPr>
          <a:xfrm rot="16379291">
            <a:off x="9646062" y="2988641"/>
            <a:ext cx="1344914" cy="1798912"/>
          </a:xfrm>
          <a:prstGeom prst="moon">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37D5AF-88F3-4EBD-9C15-2E5775D14DD6}"/>
              </a:ext>
            </a:extLst>
          </p:cNvPr>
          <p:cNvSpPr txBox="1"/>
          <p:nvPr/>
        </p:nvSpPr>
        <p:spPr>
          <a:xfrm>
            <a:off x="8241316" y="3493531"/>
            <a:ext cx="697628"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Error</a:t>
            </a:r>
          </a:p>
          <a:p>
            <a:pPr algn="ctr"/>
            <a:r>
              <a:rPr lang="en-US" dirty="0">
                <a:latin typeface="Arial" panose="020B0604020202020204" pitchFamily="34" charset="0"/>
                <a:cs typeface="Arial" panose="020B0604020202020204" pitchFamily="34" charset="0"/>
              </a:rPr>
              <a:t>f(x)</a:t>
            </a:r>
          </a:p>
        </p:txBody>
      </p:sp>
      <p:sp>
        <p:nvSpPr>
          <p:cNvPr id="13" name="TextBox 12">
            <a:extLst>
              <a:ext uri="{FF2B5EF4-FFF2-40B4-BE49-F238E27FC236}">
                <a16:creationId xmlns:a16="http://schemas.microsoft.com/office/drawing/2014/main" id="{1E3915DC-542D-4F2E-9204-77E5935578D7}"/>
              </a:ext>
            </a:extLst>
          </p:cNvPr>
          <p:cNvSpPr txBox="1"/>
          <p:nvPr/>
        </p:nvSpPr>
        <p:spPr>
          <a:xfrm>
            <a:off x="10196831" y="4821588"/>
            <a:ext cx="300082"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48997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3337-2A5D-4A3D-833B-7FA4AE5D151D}"/>
              </a:ext>
            </a:extLst>
          </p:cNvPr>
          <p:cNvSpPr>
            <a:spLocks noGrp="1"/>
          </p:cNvSpPr>
          <p:nvPr>
            <p:ph type="title"/>
          </p:nvPr>
        </p:nvSpPr>
        <p:spPr/>
        <p:txBody>
          <a:bodyPr/>
          <a:lstStyle/>
          <a:p>
            <a:r>
              <a:rPr lang="en-US" dirty="0"/>
              <a:t>Finding minima using Gradient descent</a:t>
            </a:r>
          </a:p>
        </p:txBody>
      </p:sp>
      <p:sp>
        <p:nvSpPr>
          <p:cNvPr id="3" name="Content Placeholder 2">
            <a:extLst>
              <a:ext uri="{FF2B5EF4-FFF2-40B4-BE49-F238E27FC236}">
                <a16:creationId xmlns:a16="http://schemas.microsoft.com/office/drawing/2014/main" id="{3C86C356-A113-407E-BD3D-A7F0F000F53C}"/>
              </a:ext>
            </a:extLst>
          </p:cNvPr>
          <p:cNvSpPr>
            <a:spLocks noGrp="1"/>
          </p:cNvSpPr>
          <p:nvPr>
            <p:ph idx="1"/>
          </p:nvPr>
        </p:nvSpPr>
        <p:spPr>
          <a:xfrm>
            <a:off x="838200" y="1825625"/>
            <a:ext cx="6819900" cy="4351338"/>
          </a:xfrm>
        </p:spPr>
        <p:txBody>
          <a:bodyPr>
            <a:normAutofit lnSpcReduction="10000"/>
          </a:bodyPr>
          <a:lstStyle/>
          <a:p>
            <a:r>
              <a:rPr lang="en-US" dirty="0"/>
              <a:t>Make a small change to x and calculate f(x) and f’(x). The value of slope tells you how to change x</a:t>
            </a:r>
          </a:p>
          <a:p>
            <a:r>
              <a:rPr lang="en-US" dirty="0"/>
              <a:t>In the gradient descent approach, the algorithm makes small changes in x with the opposite sign of the slope till you hit slope = 0</a:t>
            </a:r>
          </a:p>
          <a:p>
            <a:r>
              <a:rPr lang="en-US" dirty="0"/>
              <a:t>A point that obtains the absolute lowest value of f(x) is a global minimum</a:t>
            </a:r>
          </a:p>
          <a:p>
            <a:r>
              <a:rPr lang="en-US" dirty="0"/>
              <a:t>This approach can be scaled  to multiple variables using partial derivatives</a:t>
            </a:r>
          </a:p>
          <a:p>
            <a:endParaRPr lang="en-US" dirty="0"/>
          </a:p>
        </p:txBody>
      </p:sp>
      <p:cxnSp>
        <p:nvCxnSpPr>
          <p:cNvPr id="4" name="Straight Connector 3">
            <a:extLst>
              <a:ext uri="{FF2B5EF4-FFF2-40B4-BE49-F238E27FC236}">
                <a16:creationId xmlns:a16="http://schemas.microsoft.com/office/drawing/2014/main" id="{28690573-3510-4739-AE71-E0E67EA81449}"/>
              </a:ext>
            </a:extLst>
          </p:cNvPr>
          <p:cNvCxnSpPr/>
          <p:nvPr/>
        </p:nvCxnSpPr>
        <p:spPr>
          <a:xfrm>
            <a:off x="9105900" y="2253343"/>
            <a:ext cx="0" cy="2481943"/>
          </a:xfrm>
          <a:prstGeom prst="line">
            <a:avLst/>
          </a:prstGeom>
          <a:ln w="38100">
            <a:solidFill>
              <a:schemeClr val="tx1"/>
            </a:solidFill>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4C897A01-BBD7-402E-93D0-5C1BEA06D111}"/>
              </a:ext>
            </a:extLst>
          </p:cNvPr>
          <p:cNvCxnSpPr>
            <a:cxnSpLocks/>
          </p:cNvCxnSpPr>
          <p:nvPr/>
        </p:nvCxnSpPr>
        <p:spPr>
          <a:xfrm rot="16200000">
            <a:off x="10346872" y="3494314"/>
            <a:ext cx="0" cy="2481943"/>
          </a:xfrm>
          <a:prstGeom prst="line">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 name="Moon 5">
            <a:extLst>
              <a:ext uri="{FF2B5EF4-FFF2-40B4-BE49-F238E27FC236}">
                <a16:creationId xmlns:a16="http://schemas.microsoft.com/office/drawing/2014/main" id="{66E245A8-1A7F-4999-BE9F-7EB7CD471C4E}"/>
              </a:ext>
            </a:extLst>
          </p:cNvPr>
          <p:cNvSpPr/>
          <p:nvPr/>
        </p:nvSpPr>
        <p:spPr>
          <a:xfrm rot="16379291">
            <a:off x="9646062" y="2988641"/>
            <a:ext cx="1344914" cy="1798912"/>
          </a:xfrm>
          <a:prstGeom prst="moon">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CDCFFA-68BB-4FA2-835E-371075F9ED4F}"/>
              </a:ext>
            </a:extLst>
          </p:cNvPr>
          <p:cNvSpPr txBox="1"/>
          <p:nvPr/>
        </p:nvSpPr>
        <p:spPr>
          <a:xfrm>
            <a:off x="8241316" y="3493531"/>
            <a:ext cx="697628"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Error</a:t>
            </a:r>
          </a:p>
          <a:p>
            <a:pPr algn="ctr"/>
            <a:r>
              <a:rPr lang="en-US" dirty="0">
                <a:latin typeface="Arial" panose="020B0604020202020204" pitchFamily="34" charset="0"/>
                <a:cs typeface="Arial" panose="020B0604020202020204" pitchFamily="34" charset="0"/>
              </a:rPr>
              <a:t>f(x)</a:t>
            </a:r>
          </a:p>
        </p:txBody>
      </p:sp>
      <p:sp>
        <p:nvSpPr>
          <p:cNvPr id="8" name="TextBox 7">
            <a:extLst>
              <a:ext uri="{FF2B5EF4-FFF2-40B4-BE49-F238E27FC236}">
                <a16:creationId xmlns:a16="http://schemas.microsoft.com/office/drawing/2014/main" id="{D86F2127-0917-4054-9D38-AF4D13956DB5}"/>
              </a:ext>
            </a:extLst>
          </p:cNvPr>
          <p:cNvSpPr txBox="1"/>
          <p:nvPr/>
        </p:nvSpPr>
        <p:spPr>
          <a:xfrm>
            <a:off x="10196831" y="4821588"/>
            <a:ext cx="300082"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x</a:t>
            </a:r>
          </a:p>
        </p:txBody>
      </p:sp>
      <p:sp>
        <p:nvSpPr>
          <p:cNvPr id="9" name="Oval 8">
            <a:extLst>
              <a:ext uri="{FF2B5EF4-FFF2-40B4-BE49-F238E27FC236}">
                <a16:creationId xmlns:a16="http://schemas.microsoft.com/office/drawing/2014/main" id="{047BF2A6-80CA-4290-908D-7B4AF8F8BCE1}"/>
              </a:ext>
            </a:extLst>
          </p:cNvPr>
          <p:cNvSpPr/>
          <p:nvPr/>
        </p:nvSpPr>
        <p:spPr>
          <a:xfrm>
            <a:off x="10196831" y="4414157"/>
            <a:ext cx="247992" cy="2348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BA4708A-702B-4B41-9D43-C7DE4D1CA7F5}"/>
              </a:ext>
            </a:extLst>
          </p:cNvPr>
          <p:cNvSpPr/>
          <p:nvPr/>
        </p:nvSpPr>
        <p:spPr>
          <a:xfrm>
            <a:off x="9341726" y="3429000"/>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476EEC8-3085-4052-8896-F5555A0E22EA}"/>
              </a:ext>
            </a:extLst>
          </p:cNvPr>
          <p:cNvSpPr/>
          <p:nvPr/>
        </p:nvSpPr>
        <p:spPr>
          <a:xfrm>
            <a:off x="9522160" y="3888097"/>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EB8E17-06D6-4F09-AE48-65E56E36D185}"/>
              </a:ext>
            </a:extLst>
          </p:cNvPr>
          <p:cNvSpPr/>
          <p:nvPr/>
        </p:nvSpPr>
        <p:spPr>
          <a:xfrm>
            <a:off x="10778640" y="4122916"/>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1F39095-D45B-4E95-9BA9-44DD1AD97938}"/>
              </a:ext>
            </a:extLst>
          </p:cNvPr>
          <p:cNvSpPr/>
          <p:nvPr/>
        </p:nvSpPr>
        <p:spPr>
          <a:xfrm>
            <a:off x="9803091" y="4240325"/>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ECB85CB6-5B2C-4A48-B123-E6A18EDAB7C4}"/>
              </a:ext>
            </a:extLst>
          </p:cNvPr>
          <p:cNvCxnSpPr>
            <a:cxnSpLocks/>
            <a:stCxn id="10" idx="6"/>
            <a:endCxn id="11" idx="6"/>
          </p:cNvCxnSpPr>
          <p:nvPr/>
        </p:nvCxnSpPr>
        <p:spPr>
          <a:xfrm>
            <a:off x="9589718" y="3546410"/>
            <a:ext cx="180434" cy="459097"/>
          </a:xfrm>
          <a:prstGeom prst="curvedConnector3">
            <a:avLst>
              <a:gd name="adj1" fmla="val 1814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44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67D3-13E1-46AB-9823-3A994281EF71}"/>
              </a:ext>
            </a:extLst>
          </p:cNvPr>
          <p:cNvSpPr>
            <a:spLocks noGrp="1"/>
          </p:cNvSpPr>
          <p:nvPr>
            <p:ph type="title"/>
          </p:nvPr>
        </p:nvSpPr>
        <p:spPr/>
        <p:txBody>
          <a:bodyPr/>
          <a:lstStyle/>
          <a:p>
            <a:r>
              <a:rPr lang="en-US" dirty="0"/>
              <a:t>Gradient descent - parameters</a:t>
            </a:r>
          </a:p>
        </p:txBody>
      </p:sp>
      <p:sp>
        <p:nvSpPr>
          <p:cNvPr id="3" name="Content Placeholder 2">
            <a:extLst>
              <a:ext uri="{FF2B5EF4-FFF2-40B4-BE49-F238E27FC236}">
                <a16:creationId xmlns:a16="http://schemas.microsoft.com/office/drawing/2014/main" id="{563468C8-A302-494C-A81B-CD3514B42D73}"/>
              </a:ext>
            </a:extLst>
          </p:cNvPr>
          <p:cNvSpPr>
            <a:spLocks noGrp="1"/>
          </p:cNvSpPr>
          <p:nvPr>
            <p:ph idx="1"/>
          </p:nvPr>
        </p:nvSpPr>
        <p:spPr>
          <a:xfrm>
            <a:off x="838201" y="1825625"/>
            <a:ext cx="7460714" cy="4351338"/>
          </a:xfrm>
        </p:spPr>
        <p:txBody>
          <a:bodyPr>
            <a:normAutofit lnSpcReduction="10000"/>
          </a:bodyPr>
          <a:lstStyle/>
          <a:p>
            <a:r>
              <a:rPr lang="en-US" dirty="0"/>
              <a:t>In practice, the algorithm may never hit 0 precisely but a very small number close to 0 (say 1E-6). We can enforce the number below which we can assume the slope to be 0 (e.g. 1E-6). This number is called </a:t>
            </a:r>
            <a:r>
              <a:rPr lang="en-US" b="1" i="1" dirty="0"/>
              <a:t>tolerance</a:t>
            </a:r>
          </a:p>
          <a:p>
            <a:r>
              <a:rPr lang="en-US" dirty="0"/>
              <a:t>An important parameter in Gradient Descent is the </a:t>
            </a:r>
            <a:r>
              <a:rPr lang="en-US" b="1" i="1" dirty="0"/>
              <a:t>step size </a:t>
            </a:r>
            <a:r>
              <a:rPr lang="en-US" dirty="0"/>
              <a:t>or </a:t>
            </a:r>
            <a:r>
              <a:rPr lang="en-US" b="1" i="1" dirty="0"/>
              <a:t>learning rate</a:t>
            </a:r>
            <a:r>
              <a:rPr lang="en-US" dirty="0"/>
              <a:t>. If the learning rate is too small, then the algorithm will take a long time to find the minima. If the learning rate is too high, it might miss the minima and jump across the valley </a:t>
            </a:r>
          </a:p>
          <a:p>
            <a:endParaRPr lang="en-US" dirty="0"/>
          </a:p>
        </p:txBody>
      </p:sp>
      <p:cxnSp>
        <p:nvCxnSpPr>
          <p:cNvPr id="4" name="Straight Connector 3">
            <a:extLst>
              <a:ext uri="{FF2B5EF4-FFF2-40B4-BE49-F238E27FC236}">
                <a16:creationId xmlns:a16="http://schemas.microsoft.com/office/drawing/2014/main" id="{7042D179-E936-4D6F-83B7-754DFFD870C4}"/>
              </a:ext>
            </a:extLst>
          </p:cNvPr>
          <p:cNvCxnSpPr/>
          <p:nvPr/>
        </p:nvCxnSpPr>
        <p:spPr>
          <a:xfrm>
            <a:off x="9105900" y="2253343"/>
            <a:ext cx="0" cy="2481943"/>
          </a:xfrm>
          <a:prstGeom prst="line">
            <a:avLst/>
          </a:prstGeom>
          <a:ln w="38100">
            <a:solidFill>
              <a:schemeClr val="tx1"/>
            </a:solidFill>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D9E4F798-37B0-4FC6-95EB-86D98A2C22DC}"/>
              </a:ext>
            </a:extLst>
          </p:cNvPr>
          <p:cNvCxnSpPr>
            <a:cxnSpLocks/>
          </p:cNvCxnSpPr>
          <p:nvPr/>
        </p:nvCxnSpPr>
        <p:spPr>
          <a:xfrm rot="16200000">
            <a:off x="10346872" y="3494314"/>
            <a:ext cx="0" cy="2481943"/>
          </a:xfrm>
          <a:prstGeom prst="line">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 name="Moon 5">
            <a:extLst>
              <a:ext uri="{FF2B5EF4-FFF2-40B4-BE49-F238E27FC236}">
                <a16:creationId xmlns:a16="http://schemas.microsoft.com/office/drawing/2014/main" id="{27E0F023-FCF7-4A46-BC9A-7B6CD57B542B}"/>
              </a:ext>
            </a:extLst>
          </p:cNvPr>
          <p:cNvSpPr/>
          <p:nvPr/>
        </p:nvSpPr>
        <p:spPr>
          <a:xfrm rot="16379291">
            <a:off x="9646062" y="2988641"/>
            <a:ext cx="1344914" cy="1798912"/>
          </a:xfrm>
          <a:prstGeom prst="moon">
            <a:avLst>
              <a:gd name="adj" fmla="val 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2EF342B-26E5-42A9-81C6-2D42125FDCED}"/>
              </a:ext>
            </a:extLst>
          </p:cNvPr>
          <p:cNvSpPr txBox="1"/>
          <p:nvPr/>
        </p:nvSpPr>
        <p:spPr>
          <a:xfrm>
            <a:off x="8241316" y="3493531"/>
            <a:ext cx="697628"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Error</a:t>
            </a:r>
          </a:p>
          <a:p>
            <a:pPr algn="ctr"/>
            <a:r>
              <a:rPr lang="en-US" dirty="0">
                <a:latin typeface="Arial" panose="020B0604020202020204" pitchFamily="34" charset="0"/>
                <a:cs typeface="Arial" panose="020B0604020202020204" pitchFamily="34" charset="0"/>
              </a:rPr>
              <a:t>f(x)</a:t>
            </a:r>
          </a:p>
        </p:txBody>
      </p:sp>
      <p:sp>
        <p:nvSpPr>
          <p:cNvPr id="8" name="TextBox 7">
            <a:extLst>
              <a:ext uri="{FF2B5EF4-FFF2-40B4-BE49-F238E27FC236}">
                <a16:creationId xmlns:a16="http://schemas.microsoft.com/office/drawing/2014/main" id="{57D1A161-B0F4-4A0C-8085-5AB5D96B5D27}"/>
              </a:ext>
            </a:extLst>
          </p:cNvPr>
          <p:cNvSpPr txBox="1"/>
          <p:nvPr/>
        </p:nvSpPr>
        <p:spPr>
          <a:xfrm>
            <a:off x="10196831" y="4821588"/>
            <a:ext cx="300082"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x</a:t>
            </a:r>
          </a:p>
        </p:txBody>
      </p:sp>
      <p:sp>
        <p:nvSpPr>
          <p:cNvPr id="9" name="Oval 8">
            <a:extLst>
              <a:ext uri="{FF2B5EF4-FFF2-40B4-BE49-F238E27FC236}">
                <a16:creationId xmlns:a16="http://schemas.microsoft.com/office/drawing/2014/main" id="{13774785-5B67-49F1-8DAE-BCB49F6C3981}"/>
              </a:ext>
            </a:extLst>
          </p:cNvPr>
          <p:cNvSpPr/>
          <p:nvPr/>
        </p:nvSpPr>
        <p:spPr>
          <a:xfrm>
            <a:off x="10196831" y="4414157"/>
            <a:ext cx="247992" cy="2348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2F19927-39BF-4D7C-8100-D050352B11A7}"/>
              </a:ext>
            </a:extLst>
          </p:cNvPr>
          <p:cNvSpPr/>
          <p:nvPr/>
        </p:nvSpPr>
        <p:spPr>
          <a:xfrm>
            <a:off x="9341726" y="3429000"/>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A4A4AA4-D80F-4A2D-849A-5C4FDCEF9823}"/>
              </a:ext>
            </a:extLst>
          </p:cNvPr>
          <p:cNvSpPr/>
          <p:nvPr/>
        </p:nvSpPr>
        <p:spPr>
          <a:xfrm>
            <a:off x="9522160" y="3888097"/>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4AADD61-65B1-4822-8CEA-41CBE1563E8A}"/>
              </a:ext>
            </a:extLst>
          </p:cNvPr>
          <p:cNvSpPr/>
          <p:nvPr/>
        </p:nvSpPr>
        <p:spPr>
          <a:xfrm>
            <a:off x="10778640" y="4122916"/>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3CA622D-A546-483E-88A8-739D603BD86D}"/>
              </a:ext>
            </a:extLst>
          </p:cNvPr>
          <p:cNvSpPr/>
          <p:nvPr/>
        </p:nvSpPr>
        <p:spPr>
          <a:xfrm>
            <a:off x="9803091" y="4240325"/>
            <a:ext cx="247992" cy="23481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cxnSp>
        <p:nvCxnSpPr>
          <p:cNvPr id="14" name="Connector: Curved 13">
            <a:extLst>
              <a:ext uri="{FF2B5EF4-FFF2-40B4-BE49-F238E27FC236}">
                <a16:creationId xmlns:a16="http://schemas.microsoft.com/office/drawing/2014/main" id="{672660FA-E115-466C-8070-EF7802262696}"/>
              </a:ext>
            </a:extLst>
          </p:cNvPr>
          <p:cNvCxnSpPr>
            <a:cxnSpLocks/>
            <a:stCxn id="10" idx="6"/>
            <a:endCxn id="11" idx="6"/>
          </p:cNvCxnSpPr>
          <p:nvPr/>
        </p:nvCxnSpPr>
        <p:spPr>
          <a:xfrm>
            <a:off x="9589718" y="3546410"/>
            <a:ext cx="180434" cy="459097"/>
          </a:xfrm>
          <a:prstGeom prst="curvedConnector3">
            <a:avLst>
              <a:gd name="adj1" fmla="val 1814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7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F110-C3D4-4B70-9526-02719AABE1A6}"/>
              </a:ext>
            </a:extLst>
          </p:cNvPr>
          <p:cNvSpPr>
            <a:spLocks noGrp="1"/>
          </p:cNvSpPr>
          <p:nvPr>
            <p:ph type="title"/>
          </p:nvPr>
        </p:nvSpPr>
        <p:spPr/>
        <p:txBody>
          <a:bodyPr/>
          <a:lstStyle/>
          <a:p>
            <a:r>
              <a:rPr lang="en-US" dirty="0"/>
              <a:t>Regression </a:t>
            </a:r>
          </a:p>
        </p:txBody>
      </p:sp>
      <p:sp>
        <p:nvSpPr>
          <p:cNvPr id="3" name="Content Placeholder 2">
            <a:extLst>
              <a:ext uri="{FF2B5EF4-FFF2-40B4-BE49-F238E27FC236}">
                <a16:creationId xmlns:a16="http://schemas.microsoft.com/office/drawing/2014/main" id="{E4A153A5-3663-4C3C-9668-41DDA8CA6CC0}"/>
              </a:ext>
            </a:extLst>
          </p:cNvPr>
          <p:cNvSpPr>
            <a:spLocks noGrp="1"/>
          </p:cNvSpPr>
          <p:nvPr>
            <p:ph idx="1"/>
          </p:nvPr>
        </p:nvSpPr>
        <p:spPr/>
        <p:txBody>
          <a:bodyPr/>
          <a:lstStyle/>
          <a:p>
            <a:r>
              <a:rPr lang="en-US" dirty="0"/>
              <a:t>Consider a Linear regression a model to predict Y from X</a:t>
            </a:r>
          </a:p>
          <a:p>
            <a:r>
              <a:rPr lang="en-US" dirty="0" err="1"/>
              <a:t>Ypred</a:t>
            </a:r>
            <a:r>
              <a:rPr lang="en-US" dirty="0"/>
              <a:t> = </a:t>
            </a:r>
            <a:r>
              <a:rPr lang="en-US" dirty="0" err="1"/>
              <a:t>mX</a:t>
            </a:r>
            <a:r>
              <a:rPr lang="en-US" dirty="0"/>
              <a:t> </a:t>
            </a:r>
          </a:p>
          <a:p>
            <a:r>
              <a:rPr lang="en-US" dirty="0"/>
              <a:t>The goal is to find ‘m’ that best ‘fits’ the data – i.e. minimizes the difference between Y &amp; </a:t>
            </a:r>
            <a:r>
              <a:rPr lang="en-US" dirty="0" err="1"/>
              <a:t>Ypred</a:t>
            </a:r>
            <a:endParaRPr lang="en-US" dirty="0"/>
          </a:p>
          <a:p>
            <a:r>
              <a:rPr lang="en-US" dirty="0"/>
              <a:t>Cost function - Mean squared error (MSE): mean(|Y – Ypred|</a:t>
            </a:r>
            <a:r>
              <a:rPr lang="en-US" baseline="30000" dirty="0"/>
              <a:t>2</a:t>
            </a:r>
            <a:r>
              <a:rPr lang="en-US" dirty="0"/>
              <a:t>)</a:t>
            </a:r>
          </a:p>
          <a:p>
            <a:r>
              <a:rPr lang="en-US" dirty="0"/>
              <a:t>the cost function changes as you change ‘m’</a:t>
            </a:r>
          </a:p>
          <a:p>
            <a:r>
              <a:rPr lang="en-US" dirty="0"/>
              <a:t>Optimization goal: find ‘m’ that minimizes MSE</a:t>
            </a:r>
          </a:p>
          <a:p>
            <a:r>
              <a:rPr lang="en-US" dirty="0"/>
              <a:t>The best ‘m’ is found by MATLAB using gradient descent</a:t>
            </a:r>
          </a:p>
        </p:txBody>
      </p:sp>
    </p:spTree>
    <p:extLst>
      <p:ext uri="{BB962C8B-B14F-4D97-AF65-F5344CB8AC3E}">
        <p14:creationId xmlns:p14="http://schemas.microsoft.com/office/powerpoint/2010/main" val="1174348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7353</TotalTime>
  <Words>2054</Words>
  <Application>Microsoft Office PowerPoint</Application>
  <PresentationFormat>Widescreen</PresentationFormat>
  <Paragraphs>161</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ML Theory</vt:lpstr>
      <vt:lpstr>What happens under the hood when we build a model? </vt:lpstr>
      <vt:lpstr>Cost function and optimization objective</vt:lpstr>
      <vt:lpstr>Finding the right cost function</vt:lpstr>
      <vt:lpstr>Examples of cost functions</vt:lpstr>
      <vt:lpstr>How do we optimize the cost function?</vt:lpstr>
      <vt:lpstr>Finding minima using Gradient descent</vt:lpstr>
      <vt:lpstr>Gradient descent - parameters</vt:lpstr>
      <vt:lpstr>Regression </vt:lpstr>
      <vt:lpstr>Regularization</vt:lpstr>
      <vt:lpstr>Finding the best regularization model</vt:lpstr>
      <vt:lpstr>Regularization approach: Lasso regression</vt:lpstr>
      <vt:lpstr>Test models using simulated data</vt:lpstr>
      <vt:lpstr>Compare Traditional regression  vs Lasso in simulated data</vt:lpstr>
      <vt:lpstr>Stepwise regression</vt:lpstr>
      <vt:lpstr>Partial least square (PLS) regression</vt:lpstr>
      <vt:lpstr>Apply PLS regression to simulated data</vt:lpstr>
      <vt:lpstr>Compare Traditional regression  vs Lasso, Stepwise, PLS in Cleveland data</vt:lpstr>
      <vt:lpstr>No Free Lunch Theorem</vt:lpstr>
      <vt:lpstr>No Free Lunch – take home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Chandrasekaran, Sriram</dc:creator>
  <cp:lastModifiedBy>Chandrasekaran, Sriram</cp:lastModifiedBy>
  <cp:revision>271</cp:revision>
  <dcterms:created xsi:type="dcterms:W3CDTF">2019-11-28T17:12:46Z</dcterms:created>
  <dcterms:modified xsi:type="dcterms:W3CDTF">2019-12-24T20:08:28Z</dcterms:modified>
</cp:coreProperties>
</file>