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300" r:id="rId4"/>
    <p:sldId id="260" r:id="rId5"/>
    <p:sldId id="298" r:id="rId6"/>
    <p:sldId id="299" r:id="rId7"/>
    <p:sldId id="277" r:id="rId8"/>
    <p:sldId id="278" r:id="rId9"/>
    <p:sldId id="266" r:id="rId10"/>
    <p:sldId id="262" r:id="rId11"/>
    <p:sldId id="269" r:id="rId12"/>
    <p:sldId id="263" r:id="rId13"/>
    <p:sldId id="270" r:id="rId14"/>
    <p:sldId id="267" r:id="rId15"/>
    <p:sldId id="268" r:id="rId16"/>
    <p:sldId id="275"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73855" autoAdjust="0"/>
  </p:normalViewPr>
  <p:slideViewPr>
    <p:cSldViewPr snapToGrid="0">
      <p:cViewPr varScale="1">
        <p:scale>
          <a:sx n="76" d="100"/>
          <a:sy n="76" d="100"/>
        </p:scale>
        <p:origin x="867"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9BAD7C-6223-4B4C-A068-FF4DBE92BC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0A8D179-38F5-4796-9366-1FFF142D2F6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93396-099B-4E65-946A-C2841A9D37DA}" type="datetimeFigureOut">
              <a:rPr lang="en-US" smtClean="0"/>
              <a:t>7/31/2019</a:t>
            </a:fld>
            <a:endParaRPr lang="en-US"/>
          </a:p>
        </p:txBody>
      </p:sp>
      <p:sp>
        <p:nvSpPr>
          <p:cNvPr id="4" name="Slide Image Placeholder 3">
            <a:extLst>
              <a:ext uri="{FF2B5EF4-FFF2-40B4-BE49-F238E27FC236}">
                <a16:creationId xmlns:a16="http://schemas.microsoft.com/office/drawing/2014/main" id="{BB706A69-D4FB-4CE9-8D7F-B754B09269A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8CE73E35-E6EB-4AC1-8E5B-A8E2EA9809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A469422-2771-424F-B60F-B00B8135245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881AE603-F6BA-4439-BCEE-9AE0C4AF9E4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75338-A441-4A47-A8C3-6194C876BA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1</a:t>
            </a:fld>
            <a:endParaRPr lang="en-US"/>
          </a:p>
        </p:txBody>
      </p:sp>
    </p:spTree>
    <p:extLst>
      <p:ext uri="{BB962C8B-B14F-4D97-AF65-F5344CB8AC3E}">
        <p14:creationId xmlns:p14="http://schemas.microsoft.com/office/powerpoint/2010/main" val="246768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BD2B-FCE2-4002-B932-AB59D1B2072D}" type="slidenum">
              <a:rPr lang="en-US" smtClean="0"/>
              <a:t>11</a:t>
            </a:fld>
            <a:endParaRPr lang="en-US"/>
          </a:p>
        </p:txBody>
      </p:sp>
    </p:spTree>
    <p:extLst>
      <p:ext uri="{BB962C8B-B14F-4D97-AF65-F5344CB8AC3E}">
        <p14:creationId xmlns:p14="http://schemas.microsoft.com/office/powerpoint/2010/main" val="196924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Plotmatrix</a:t>
            </a:r>
            <a:r>
              <a:rPr lang="en-US" dirty="0"/>
              <a:t> function scatter and hist</a:t>
            </a:r>
          </a:p>
        </p:txBody>
      </p:sp>
      <p:sp>
        <p:nvSpPr>
          <p:cNvPr id="4" name="Slide Number Placeholder 3"/>
          <p:cNvSpPr>
            <a:spLocks noGrp="1"/>
          </p:cNvSpPr>
          <p:nvPr>
            <p:ph type="sldNum" sz="quarter" idx="5"/>
          </p:nvPr>
        </p:nvSpPr>
        <p:spPr/>
        <p:txBody>
          <a:bodyPr/>
          <a:lstStyle/>
          <a:p>
            <a:fld id="{C5A2BD2B-FCE2-4002-B932-AB59D1B2072D}" type="slidenum">
              <a:rPr lang="en-US" smtClean="0"/>
              <a:t>14</a:t>
            </a:fld>
            <a:endParaRPr lang="en-US"/>
          </a:p>
        </p:txBody>
      </p:sp>
    </p:spTree>
    <p:extLst>
      <p:ext uri="{BB962C8B-B14F-4D97-AF65-F5344CB8AC3E}">
        <p14:creationId xmlns:p14="http://schemas.microsoft.com/office/powerpoint/2010/main" val="3211151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Corr2 function</a:t>
            </a:r>
          </a:p>
          <a:p>
            <a:r>
              <a:rPr lang="en-US" dirty="0"/>
              <a:t>Spearman </a:t>
            </a:r>
            <a:r>
              <a:rPr lang="en-US" dirty="0" err="1"/>
              <a:t>pearson</a:t>
            </a:r>
            <a:r>
              <a:rPr lang="en-US"/>
              <a:t> correlation</a:t>
            </a:r>
          </a:p>
        </p:txBody>
      </p:sp>
      <p:sp>
        <p:nvSpPr>
          <p:cNvPr id="4" name="Slide Number Placeholder 3"/>
          <p:cNvSpPr>
            <a:spLocks noGrp="1"/>
          </p:cNvSpPr>
          <p:nvPr>
            <p:ph type="sldNum" sz="quarter" idx="5"/>
          </p:nvPr>
        </p:nvSpPr>
        <p:spPr/>
        <p:txBody>
          <a:bodyPr/>
          <a:lstStyle/>
          <a:p>
            <a:fld id="{55E75338-A441-4A47-A8C3-6194C876BAD2}" type="slidenum">
              <a:rPr lang="en-US" smtClean="0"/>
              <a:t>16</a:t>
            </a:fld>
            <a:endParaRPr lang="en-US"/>
          </a:p>
        </p:txBody>
      </p:sp>
    </p:spTree>
    <p:extLst>
      <p:ext uri="{BB962C8B-B14F-4D97-AF65-F5344CB8AC3E}">
        <p14:creationId xmlns:p14="http://schemas.microsoft.com/office/powerpoint/2010/main" val="4083116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passing our data to machine learning algorithms, we need to give a first look at what we've imported into MATLAB to see if there are any issues. Often, raw data is messy and poorly formatted. In other cases, it may not have the appropriate details for our study. </a:t>
            </a:r>
            <a:endParaRPr lang="en-US" dirty="0"/>
          </a:p>
        </p:txBody>
      </p:sp>
      <p:sp>
        <p:nvSpPr>
          <p:cNvPr id="4" name="Slide Number Placeholder 3"/>
          <p:cNvSpPr>
            <a:spLocks noGrp="1"/>
          </p:cNvSpPr>
          <p:nvPr>
            <p:ph type="sldNum" sz="quarter" idx="5"/>
          </p:nvPr>
        </p:nvSpPr>
        <p:spPr/>
        <p:txBody>
          <a:bodyPr/>
          <a:lstStyle/>
          <a:p>
            <a:fld id="{C5A2BD2B-FCE2-4002-B932-AB59D1B2072D}" type="slidenum">
              <a:rPr lang="en-US" smtClean="0"/>
              <a:t>17</a:t>
            </a:fld>
            <a:endParaRPr lang="en-US"/>
          </a:p>
        </p:txBody>
      </p:sp>
    </p:spTree>
    <p:extLst>
      <p:ext uri="{BB962C8B-B14F-4D97-AF65-F5344CB8AC3E}">
        <p14:creationId xmlns:p14="http://schemas.microsoft.com/office/powerpoint/2010/main" val="388629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Cell arrays are indicated by curly braces, {}. They can be of any dimension and contain any data, including string, structures, and objects. You can initialize them using the cell function,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Find overlaps between arrays</a:t>
            </a:r>
          </a:p>
          <a:p>
            <a:r>
              <a:rPr lang="en-US" sz="1200" b="0" i="0" kern="1200" dirty="0">
                <a:solidFill>
                  <a:schemeClr val="tx1"/>
                </a:solidFill>
                <a:effectLst/>
                <a:latin typeface="+mn-lt"/>
                <a:ea typeface="+mn-ea"/>
                <a:cs typeface="+mn-cs"/>
              </a:rPr>
              <a:t>Size; unique number of elements</a:t>
            </a:r>
            <a:endParaRPr lang="en-US"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A2BD2B-FCE2-4002-B932-AB59D1B2072D}" type="slidenum">
              <a:rPr lang="en-US" smtClean="0"/>
              <a:t>2</a:t>
            </a:fld>
            <a:endParaRPr lang="en-US"/>
          </a:p>
        </p:txBody>
      </p:sp>
    </p:spTree>
    <p:extLst>
      <p:ext uri="{BB962C8B-B14F-4D97-AF65-F5344CB8AC3E}">
        <p14:creationId xmlns:p14="http://schemas.microsoft.com/office/powerpoint/2010/main" val="352202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Find the sum of two matrices</a:t>
            </a:r>
          </a:p>
          <a:p>
            <a:r>
              <a:rPr lang="en-US" sz="1200" b="0" i="0" kern="1200" dirty="0">
                <a:solidFill>
                  <a:schemeClr val="tx1"/>
                </a:solidFill>
                <a:effectLst/>
                <a:latin typeface="+mn-lt"/>
                <a:ea typeface="+mn-ea"/>
                <a:cs typeface="+mn-cs"/>
              </a:rPr>
              <a:t>Find the size of the matrix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Find overlaps between two numeric arrays</a:t>
            </a:r>
          </a:p>
          <a:p>
            <a:r>
              <a:rPr lang="en-US" sz="1200" b="0" i="0" kern="1200" dirty="0">
                <a:solidFill>
                  <a:schemeClr val="tx1"/>
                </a:solidFill>
                <a:effectLst/>
                <a:latin typeface="+mn-lt"/>
                <a:ea typeface="+mn-ea"/>
                <a:cs typeface="+mn-cs"/>
              </a:rPr>
              <a:t>Size; unique number of elements</a:t>
            </a:r>
            <a:endParaRPr lang="en-US" dirty="0"/>
          </a:p>
          <a:p>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3</a:t>
            </a:fld>
            <a:endParaRPr lang="en-US"/>
          </a:p>
        </p:txBody>
      </p:sp>
    </p:spTree>
    <p:extLst>
      <p:ext uri="{BB962C8B-B14F-4D97-AF65-F5344CB8AC3E}">
        <p14:creationId xmlns:p14="http://schemas.microsoft.com/office/powerpoint/2010/main" val="2419883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structures in MATLAB are highly flexible, leaving it up to the user to enforce consistency in fields and types. You are not required to initialize a data structure before assigning fields to it, but it is a good idea to do so, especially in scripts, to avoid variable conflicts.</a:t>
            </a:r>
          </a:p>
          <a:p>
            <a:br>
              <a:rPr lang="en-US" dirty="0"/>
            </a:br>
            <a:r>
              <a:rPr lang="en-US" sz="1200" b="0" i="0" kern="1200" dirty="0" err="1">
                <a:solidFill>
                  <a:schemeClr val="tx1"/>
                </a:solidFill>
                <a:effectLst/>
                <a:latin typeface="+mn-lt"/>
                <a:ea typeface="+mn-ea"/>
                <a:cs typeface="+mn-cs"/>
              </a:rPr>
              <a:t>d.a</a:t>
            </a:r>
            <a:r>
              <a:rPr lang="en-US" sz="1200" b="0" i="0" kern="1200" dirty="0">
                <a:solidFill>
                  <a:schemeClr val="tx1"/>
                </a:solidFill>
                <a:effectLst/>
                <a:latin typeface="+mn-lt"/>
                <a:ea typeface="+mn-ea"/>
                <a:cs typeface="+mn-cs"/>
              </a:rPr>
              <a:t> = 1.0;</a:t>
            </a:r>
          </a:p>
          <a:p>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 ’string’;</a:t>
            </a:r>
          </a:p>
          <a:p>
            <a:r>
              <a:rPr lang="en-US" sz="1200" b="0" i="0" kern="1200" dirty="0">
                <a:solidFill>
                  <a:schemeClr val="tx1"/>
                </a:solidFill>
                <a:effectLst/>
                <a:latin typeface="+mn-lt"/>
                <a:ea typeface="+mn-ea"/>
                <a:cs typeface="+mn-cs"/>
              </a:rPr>
              <a:t>MATLAB now allows for </a:t>
            </a:r>
            <a:r>
              <a:rPr lang="en-US" sz="1200" b="0" i="1" kern="1200" dirty="0">
                <a:solidFill>
                  <a:schemeClr val="tx1"/>
                </a:solidFill>
                <a:effectLst/>
                <a:latin typeface="+mn-lt"/>
                <a:ea typeface="+mn-ea"/>
                <a:cs typeface="+mn-cs"/>
              </a:rPr>
              <a:t>dynamic field names</a:t>
            </a:r>
            <a:r>
              <a:rPr lang="en-US" sz="1200" b="0" i="0" kern="1200" dirty="0">
                <a:solidFill>
                  <a:schemeClr val="tx1"/>
                </a:solidFill>
                <a:effectLst/>
                <a:latin typeface="+mn-lt"/>
                <a:ea typeface="+mn-ea"/>
                <a:cs typeface="+mn-cs"/>
              </a:rPr>
              <a:t> </a:t>
            </a:r>
          </a:p>
          <a:p>
            <a:endParaRPr lang="en-US" dirty="0"/>
          </a:p>
          <a:p>
            <a:r>
              <a:rPr lang="en-US" sz="1200" b="0" i="0" kern="1200" dirty="0">
                <a:solidFill>
                  <a:schemeClr val="tx1"/>
                </a:solidFill>
                <a:effectLst/>
                <a:latin typeface="+mn-lt"/>
                <a:ea typeface="+mn-ea"/>
                <a:cs typeface="+mn-cs"/>
              </a:rPr>
              <a:t>A structure array has the following properties:</a:t>
            </a:r>
          </a:p>
          <a:p>
            <a:r>
              <a:rPr lang="en-US" sz="1200" b="0" i="0" kern="1200" dirty="0">
                <a:solidFill>
                  <a:schemeClr val="tx1"/>
                </a:solidFill>
                <a:effectLst/>
                <a:latin typeface="+mn-lt"/>
                <a:ea typeface="+mn-ea"/>
                <a:cs typeface="+mn-cs"/>
              </a:rPr>
              <a:t>All records in the array have the same number of fields</a:t>
            </a:r>
          </a:p>
          <a:p>
            <a:r>
              <a:rPr lang="en-US" sz="1200" b="0" i="0" kern="1200" dirty="0">
                <a:solidFill>
                  <a:schemeClr val="tx1"/>
                </a:solidFill>
                <a:effectLst/>
                <a:latin typeface="+mn-lt"/>
                <a:ea typeface="+mn-ea"/>
                <a:cs typeface="+mn-cs"/>
              </a:rPr>
              <a:t>All records have the same field names</a:t>
            </a:r>
          </a:p>
          <a:p>
            <a:r>
              <a:rPr lang="en-US" sz="1200" b="0" i="0" kern="1200" dirty="0">
                <a:solidFill>
                  <a:schemeClr val="tx1"/>
                </a:solidFill>
                <a:effectLst/>
                <a:latin typeface="+mn-lt"/>
                <a:ea typeface="+mn-ea"/>
                <a:cs typeface="+mn-cs"/>
              </a:rPr>
              <a:t>Fields with the same name in different records can contain data of different types or sizes</a:t>
            </a:r>
          </a:p>
          <a:p>
            <a:endParaRPr lang="en-US" dirty="0"/>
          </a:p>
        </p:txBody>
      </p:sp>
      <p:sp>
        <p:nvSpPr>
          <p:cNvPr id="4" name="Slide Number Placeholder 3"/>
          <p:cNvSpPr>
            <a:spLocks noGrp="1"/>
          </p:cNvSpPr>
          <p:nvPr>
            <p:ph type="sldNum" sz="quarter" idx="5"/>
          </p:nvPr>
        </p:nvSpPr>
        <p:spPr/>
        <p:txBody>
          <a:bodyPr/>
          <a:lstStyle/>
          <a:p>
            <a:fld id="{C5A2BD2B-FCE2-4002-B932-AB59D1B2072D}" type="slidenum">
              <a:rPr lang="en-US" smtClean="0"/>
              <a:t>4</a:t>
            </a:fld>
            <a:endParaRPr lang="en-US"/>
          </a:p>
        </p:txBody>
      </p:sp>
    </p:spTree>
    <p:extLst>
      <p:ext uri="{BB962C8B-B14F-4D97-AF65-F5344CB8AC3E}">
        <p14:creationId xmlns:p14="http://schemas.microsoft.com/office/powerpoint/2010/main" val="67724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 properties of the dataset</a:t>
            </a:r>
          </a:p>
        </p:txBody>
      </p:sp>
      <p:sp>
        <p:nvSpPr>
          <p:cNvPr id="4" name="Slide Number Placeholder 3"/>
          <p:cNvSpPr>
            <a:spLocks noGrp="1"/>
          </p:cNvSpPr>
          <p:nvPr>
            <p:ph type="sldNum" sz="quarter" idx="5"/>
          </p:nvPr>
        </p:nvSpPr>
        <p:spPr/>
        <p:txBody>
          <a:bodyPr/>
          <a:lstStyle/>
          <a:p>
            <a:fld id="{55E75338-A441-4A47-A8C3-6194C876BAD2}" type="slidenum">
              <a:rPr lang="en-US" smtClean="0"/>
              <a:t>6</a:t>
            </a:fld>
            <a:endParaRPr lang="en-US"/>
          </a:p>
        </p:txBody>
      </p:sp>
    </p:spTree>
    <p:extLst>
      <p:ext uri="{BB962C8B-B14F-4D97-AF65-F5344CB8AC3E}">
        <p14:creationId xmlns:p14="http://schemas.microsoft.com/office/powerpoint/2010/main" val="283512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start with a basic analysis of the data such as imputation of missing data, eliminating outliers, and descriptive statistical tools to describe the data. Then, we will move on to data visualization</a:t>
            </a:r>
          </a:p>
          <a:p>
            <a:r>
              <a:rPr lang="en-US" sz="1200" b="0" i="0" kern="1200" dirty="0">
                <a:solidFill>
                  <a:schemeClr val="tx1"/>
                </a:solidFill>
                <a:effectLst/>
                <a:latin typeface="+mn-lt"/>
                <a:ea typeface="+mn-ea"/>
                <a:cs typeface="+mn-cs"/>
              </a:rPr>
              <a:t>IMPORATANT TO LOOK AT DATA PROPERTIES BEFORE DOING ANY COMPLEX ANALYSIS. </a:t>
            </a:r>
          </a:p>
          <a:p>
            <a:br>
              <a:rPr lang="en-US" dirty="0"/>
            </a:br>
            <a:endParaRPr lang="en-US" dirty="0"/>
          </a:p>
        </p:txBody>
      </p:sp>
      <p:sp>
        <p:nvSpPr>
          <p:cNvPr id="4" name="Slide Number Placeholder 3"/>
          <p:cNvSpPr>
            <a:spLocks noGrp="1"/>
          </p:cNvSpPr>
          <p:nvPr>
            <p:ph type="sldNum" sz="quarter" idx="5"/>
          </p:nvPr>
        </p:nvSpPr>
        <p:spPr/>
        <p:txBody>
          <a:bodyPr/>
          <a:lstStyle/>
          <a:p>
            <a:fld id="{C5A2BD2B-FCE2-4002-B932-AB59D1B2072D}" type="slidenum">
              <a:rPr lang="en-US" smtClean="0"/>
              <a:t>7</a:t>
            </a:fld>
            <a:endParaRPr lang="en-US"/>
          </a:p>
        </p:txBody>
      </p:sp>
    </p:spTree>
    <p:extLst>
      <p:ext uri="{BB962C8B-B14F-4D97-AF65-F5344CB8AC3E}">
        <p14:creationId xmlns:p14="http://schemas.microsoft.com/office/powerpoint/2010/main" val="315434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following commands</a:t>
            </a:r>
            <a:br>
              <a:rPr lang="en-US" dirty="0"/>
            </a:br>
            <a:r>
              <a:rPr lang="en-US" b="1" i="0" dirty="0">
                <a:effectLst/>
              </a:rPr>
              <a:t>&gt;&gt; summary(</a:t>
            </a:r>
            <a:r>
              <a:rPr lang="en-US" b="1" i="0" dirty="0" err="1">
                <a:effectLst/>
              </a:rPr>
              <a:t>SampleData</a:t>
            </a:r>
            <a:r>
              <a:rPr lang="en-US" b="1" i="0" dirty="0">
                <a:effectLst/>
              </a:rPr>
              <a:t>)</a:t>
            </a:r>
            <a:br>
              <a:rPr lang="en-US" dirty="0"/>
            </a:br>
            <a:r>
              <a:rPr lang="en-US" sz="1200" b="0" i="1" kern="1200" dirty="0" err="1">
                <a:solidFill>
                  <a:schemeClr val="tx1"/>
                </a:solidFill>
                <a:effectLst/>
                <a:latin typeface="+mn-lt"/>
                <a:ea typeface="+mn-ea"/>
                <a:cs typeface="+mn-cs"/>
              </a:rPr>
              <a:t>ismissing</a:t>
            </a:r>
            <a:endParaRPr lang="en-US" sz="1200" b="0" i="1" kern="1200" dirty="0">
              <a:solidFill>
                <a:schemeClr val="tx1"/>
              </a:solidFill>
              <a:effectLst/>
              <a:latin typeface="+mn-lt"/>
              <a:ea typeface="+mn-ea"/>
              <a:cs typeface="+mn-cs"/>
            </a:endParaRPr>
          </a:p>
          <a:p>
            <a:r>
              <a:rPr lang="en-US" sz="1200" b="0" i="1" kern="1200" dirty="0" err="1">
                <a:solidFill>
                  <a:schemeClr val="tx1"/>
                </a:solidFill>
                <a:effectLst/>
                <a:latin typeface="+mn-lt"/>
                <a:ea typeface="+mn-ea"/>
                <a:cs typeface="+mn-cs"/>
              </a:rPr>
              <a:t>Isnan</a:t>
            </a:r>
            <a:endParaRPr lang="en-US" sz="1200" b="0" i="1" kern="1200" dirty="0">
              <a:solidFill>
                <a:schemeClr val="tx1"/>
              </a:solidFill>
              <a:effectLst/>
              <a:latin typeface="+mn-lt"/>
              <a:ea typeface="+mn-ea"/>
              <a:cs typeface="+mn-cs"/>
            </a:endParaRPr>
          </a:p>
          <a:p>
            <a:r>
              <a:rPr lang="en-US" b="1" i="0" dirty="0" err="1">
                <a:effectLst/>
              </a:rPr>
              <a:t>fillmissing</a:t>
            </a:r>
            <a:br>
              <a:rPr lang="en-US" dirty="0"/>
            </a:br>
            <a:r>
              <a:rPr lang="en-US" b="1" i="0" dirty="0" err="1">
                <a:effectLst/>
              </a:rPr>
              <a:t>sortrows</a:t>
            </a:r>
            <a:endParaRPr lang="en-US" b="1" i="0" dirty="0">
              <a:effectLst/>
            </a:endParaRPr>
          </a:p>
          <a:p>
            <a:endParaRPr lang="en-US" b="1" i="0" dirty="0">
              <a:effectLst/>
            </a:endParaRPr>
          </a:p>
          <a:p>
            <a:r>
              <a:rPr lang="en-US" b="1" i="0" dirty="0" err="1">
                <a:effectLst/>
              </a:rPr>
              <a:t>Isoutlier</a:t>
            </a:r>
            <a:endParaRPr lang="en-US" b="1" i="0" dirty="0">
              <a:effectLst/>
            </a:endParaRPr>
          </a:p>
          <a:p>
            <a:r>
              <a:rPr lang="en-US" sz="1200" b="0" i="0" kern="1200" dirty="0">
                <a:solidFill>
                  <a:schemeClr val="tx1"/>
                </a:solidFill>
                <a:effectLst/>
                <a:latin typeface="+mn-lt"/>
                <a:ea typeface="+mn-ea"/>
                <a:cs typeface="+mn-cs"/>
              </a:rPr>
              <a:t>This function returns a logical array whose elements are true when an outlier is detected in the corresponding item in the table. </a:t>
            </a:r>
          </a:p>
          <a:p>
            <a:r>
              <a:rPr lang="en-US" sz="1200" b="0" i="0" kern="1200" dirty="0">
                <a:solidFill>
                  <a:schemeClr val="tx1"/>
                </a:solidFill>
                <a:effectLst/>
                <a:latin typeface="+mn-lt"/>
                <a:ea typeface="+mn-ea"/>
                <a:cs typeface="+mn-cs"/>
              </a:rPr>
              <a:t>use the join() function; it merge two tables by rows using key variables:</a:t>
            </a:r>
          </a:p>
          <a:p>
            <a:r>
              <a:rPr lang="en-US" b="1" i="0" dirty="0">
                <a:effectLst/>
              </a:rPr>
              <a:t>&gt;&gt; </a:t>
            </a:r>
            <a:r>
              <a:rPr lang="en-US" b="1" i="0" dirty="0" err="1">
                <a:effectLst/>
              </a:rPr>
              <a:t>SampleDataLE</a:t>
            </a:r>
            <a:r>
              <a:rPr lang="en-US" b="1" i="0" dirty="0">
                <a:effectLst/>
              </a:rPr>
              <a:t> = join(SampleDataComplete,</a:t>
            </a:r>
            <a:r>
              <a:rPr lang="en-US" b="1" i="0" dirty="0" err="1">
                <a:effectLst/>
              </a:rPr>
              <a:t>LifeExpectancy</a:t>
            </a:r>
            <a:r>
              <a:rPr lang="en-US" b="1" i="0" dirty="0">
                <a:effectLst/>
              </a:rPr>
              <a:t>,'</a:t>
            </a:r>
            <a:r>
              <a:rPr lang="en-US" b="1" i="0" dirty="0" err="1">
                <a:effectLst/>
              </a:rPr>
              <a:t>Keys','gender</a:t>
            </a:r>
            <a:r>
              <a:rPr lang="en-US" b="1" i="0" dirty="0">
                <a:effectLst/>
              </a:rPr>
              <a:t>')</a:t>
            </a:r>
            <a:br>
              <a:rPr lang="en-US" dirty="0"/>
            </a:br>
            <a:endParaRPr lang="en-US" dirty="0"/>
          </a:p>
        </p:txBody>
      </p:sp>
      <p:sp>
        <p:nvSpPr>
          <p:cNvPr id="4" name="Slide Number Placeholder 3"/>
          <p:cNvSpPr>
            <a:spLocks noGrp="1"/>
          </p:cNvSpPr>
          <p:nvPr>
            <p:ph type="sldNum" sz="quarter" idx="5"/>
          </p:nvPr>
        </p:nvSpPr>
        <p:spPr/>
        <p:txBody>
          <a:bodyPr/>
          <a:lstStyle/>
          <a:p>
            <a:fld id="{C5A2BD2B-FCE2-4002-B932-AB59D1B2072D}" type="slidenum">
              <a:rPr lang="en-US" smtClean="0"/>
              <a:t>8</a:t>
            </a:fld>
            <a:endParaRPr lang="en-US"/>
          </a:p>
        </p:txBody>
      </p:sp>
    </p:spTree>
    <p:extLst>
      <p:ext uri="{BB962C8B-B14F-4D97-AF65-F5344CB8AC3E}">
        <p14:creationId xmlns:p14="http://schemas.microsoft.com/office/powerpoint/2010/main" val="299235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5E75338-A441-4A47-A8C3-6194C876BAD2}" type="slidenum">
              <a:rPr lang="en-US" smtClean="0"/>
              <a:t>9</a:t>
            </a:fld>
            <a:endParaRPr lang="en-US"/>
          </a:p>
        </p:txBody>
      </p:sp>
    </p:spTree>
    <p:extLst>
      <p:ext uri="{BB962C8B-B14F-4D97-AF65-F5344CB8AC3E}">
        <p14:creationId xmlns:p14="http://schemas.microsoft.com/office/powerpoint/2010/main" val="162527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MATLAB provides a specific function called </a:t>
            </a:r>
            <a:r>
              <a:rPr lang="en-US" dirty="0" err="1"/>
              <a:t>xlsread</a:t>
            </a:r>
            <a:r>
              <a:rPr lang="en-US" dirty="0"/>
              <a:t>()</a:t>
            </a:r>
            <a:r>
              <a:rPr lang="en-US" sz="1200" b="0" i="0" kern="1200" dirty="0">
                <a:solidFill>
                  <a:schemeClr val="tx1"/>
                </a:solidFill>
                <a:effectLst/>
                <a:latin typeface="+mn-lt"/>
                <a:ea typeface="+mn-ea"/>
                <a:cs typeface="+mn-cs"/>
              </a:rPr>
              <a:t> to import spreadsheets. Using this function, we can import mixed numeric and text data into separate arrays. </a:t>
            </a:r>
          </a:p>
        </p:txBody>
      </p:sp>
      <p:sp>
        <p:nvSpPr>
          <p:cNvPr id="4" name="Slide Number Placeholder 3"/>
          <p:cNvSpPr>
            <a:spLocks noGrp="1"/>
          </p:cNvSpPr>
          <p:nvPr>
            <p:ph type="sldNum" sz="quarter" idx="5"/>
          </p:nvPr>
        </p:nvSpPr>
        <p:spPr/>
        <p:txBody>
          <a:bodyPr/>
          <a:lstStyle/>
          <a:p>
            <a:fld id="{C5A2BD2B-FCE2-4002-B932-AB59D1B2072D}" type="slidenum">
              <a:rPr lang="en-US" smtClean="0"/>
              <a:t>10</a:t>
            </a:fld>
            <a:endParaRPr lang="en-US"/>
          </a:p>
        </p:txBody>
      </p:sp>
    </p:spTree>
    <p:extLst>
      <p:ext uri="{BB962C8B-B14F-4D97-AF65-F5344CB8AC3E}">
        <p14:creationId xmlns:p14="http://schemas.microsoft.com/office/powerpoint/2010/main" val="245839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7726-5E7C-46F8-8C2D-B46BAAC743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1FB20D-7913-4CFF-B9DE-E2A1C6787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F862E5-AFEE-4EAF-A422-6AF1DFEF2B08}"/>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5" name="Footer Placeholder 4">
            <a:extLst>
              <a:ext uri="{FF2B5EF4-FFF2-40B4-BE49-F238E27FC236}">
                <a16:creationId xmlns:a16="http://schemas.microsoft.com/office/drawing/2014/main" id="{A7176A69-5E41-41AE-8D14-EB8E10753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D549C-AA82-4508-A110-37BA02DFD3AD}"/>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533741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8CCA-D35A-45A1-BADD-B349FE6AEF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D8B45D-33C0-4DB3-AC26-C3AE4C9F2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38BC7-7670-45AF-A53A-155CF37D77DE}"/>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5" name="Footer Placeholder 4">
            <a:extLst>
              <a:ext uri="{FF2B5EF4-FFF2-40B4-BE49-F238E27FC236}">
                <a16:creationId xmlns:a16="http://schemas.microsoft.com/office/drawing/2014/main" id="{22107126-11D9-4E99-A990-65076F534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2AFF-C8DB-4247-B615-A1A60AB06DA5}"/>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99685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D6B3E-CACC-4349-B946-635C93CA9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47AE78-CD39-4DB5-9DA2-F6728601B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A37A9-D564-4AFB-BB83-F4F06FF6D4E9}"/>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5" name="Footer Placeholder 4">
            <a:extLst>
              <a:ext uri="{FF2B5EF4-FFF2-40B4-BE49-F238E27FC236}">
                <a16:creationId xmlns:a16="http://schemas.microsoft.com/office/drawing/2014/main" id="{33D40C24-18A9-4221-A61D-07A5E8D87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F558C-8D1E-495A-AB92-477885C42A85}"/>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12281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1A89-6910-4DF6-A1F2-C1CB863EB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AB509-49D9-47AA-ACD6-A7820A53F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F5A25-4956-4AEF-AE95-4222E66B4810}"/>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5" name="Footer Placeholder 4">
            <a:extLst>
              <a:ext uri="{FF2B5EF4-FFF2-40B4-BE49-F238E27FC236}">
                <a16:creationId xmlns:a16="http://schemas.microsoft.com/office/drawing/2014/main" id="{8D590B7F-D0E0-4B79-BF69-8358E21DA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FAEF3-3AE4-4830-8D4C-01302D1E8283}"/>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52632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48A1-77A7-450A-8B26-3F907905E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5A835C-0472-4A1B-A830-4DED880E0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B62B9-C1D5-4CE3-819F-EA973A4EAC95}"/>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5" name="Footer Placeholder 4">
            <a:extLst>
              <a:ext uri="{FF2B5EF4-FFF2-40B4-BE49-F238E27FC236}">
                <a16:creationId xmlns:a16="http://schemas.microsoft.com/office/drawing/2014/main" id="{79481F33-4E14-4A7A-9DC5-296E4979D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F7434-482D-41B0-98E5-FA168756052A}"/>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72731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F9CC-4256-479C-A25E-19DEFF2F7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C0B1A-DF70-43C5-82F3-0F4212B994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64941F-E133-405E-B0C4-4FC246634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0D49C-30C6-48F3-881C-032793904189}"/>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6" name="Footer Placeholder 5">
            <a:extLst>
              <a:ext uri="{FF2B5EF4-FFF2-40B4-BE49-F238E27FC236}">
                <a16:creationId xmlns:a16="http://schemas.microsoft.com/office/drawing/2014/main" id="{47C8EF9E-A841-46B3-B459-EFC4E0447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727EF-351D-4B98-A331-3DABD494CD17}"/>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263677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5580-8B80-4F37-B0B2-8734C726F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C5C28C-6F05-4ACA-9B4B-4D7E5B37E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9F797-5701-4E5C-8994-21F24CFAF3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8465E-CAB5-48D6-8A34-6ADE515C9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6BED6-2D7E-4A72-93A2-694B23B9E3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E2F6D9-D457-4EB5-BBEB-AD840C324369}"/>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8" name="Footer Placeholder 7">
            <a:extLst>
              <a:ext uri="{FF2B5EF4-FFF2-40B4-BE49-F238E27FC236}">
                <a16:creationId xmlns:a16="http://schemas.microsoft.com/office/drawing/2014/main" id="{F4921AE1-060B-4A2A-BDE5-D87FFBE91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34B72-A5F1-4320-BEBE-DA08D05E7CC9}"/>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91550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FA15-4B14-417A-8581-D704154C3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C964F-42CE-4698-B068-78331149FEB5}"/>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4" name="Footer Placeholder 3">
            <a:extLst>
              <a:ext uri="{FF2B5EF4-FFF2-40B4-BE49-F238E27FC236}">
                <a16:creationId xmlns:a16="http://schemas.microsoft.com/office/drawing/2014/main" id="{9AA2D980-CCD3-41A8-B1C0-D12631D49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CD440-5AAA-425D-A926-AD03F85D7899}"/>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0567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88094-4324-43D1-A7ED-3D9A4D759589}"/>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3" name="Footer Placeholder 2">
            <a:extLst>
              <a:ext uri="{FF2B5EF4-FFF2-40B4-BE49-F238E27FC236}">
                <a16:creationId xmlns:a16="http://schemas.microsoft.com/office/drawing/2014/main" id="{885EE135-5110-42A4-947D-3BD72E042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DFBEB-B269-4F6E-9E90-91FA32ADCDB2}"/>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11776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8823-20B6-4F50-B30A-5C4A021C1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754E88-DC1E-456C-978F-FFAB5BBA4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2438C-F84A-4C1D-9A20-7A95DD791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9B160-8A83-4140-A820-4E7ED99D32AD}"/>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6" name="Footer Placeholder 5">
            <a:extLst>
              <a:ext uri="{FF2B5EF4-FFF2-40B4-BE49-F238E27FC236}">
                <a16:creationId xmlns:a16="http://schemas.microsoft.com/office/drawing/2014/main" id="{F4C3D4BC-2FB7-4240-9426-681756B8D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2FCEF-3746-4DF3-9455-4986B237EB28}"/>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77628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654A-055B-4FCC-B805-E6B6B1FCA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5807B-9C22-4F08-9AF6-01A1927F2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E70237-BD2C-465B-91C2-0F2ABED30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AFC98-D4EA-47C0-B5D8-3A5056FB533A}"/>
              </a:ext>
            </a:extLst>
          </p:cNvPr>
          <p:cNvSpPr>
            <a:spLocks noGrp="1"/>
          </p:cNvSpPr>
          <p:nvPr>
            <p:ph type="dt" sz="half" idx="10"/>
          </p:nvPr>
        </p:nvSpPr>
        <p:spPr/>
        <p:txBody>
          <a:bodyPr/>
          <a:lstStyle/>
          <a:p>
            <a:fld id="{B81339E8-F5FA-4B06-AE23-979F4198A171}" type="datetimeFigureOut">
              <a:rPr lang="en-US" smtClean="0"/>
              <a:t>7/31/2019</a:t>
            </a:fld>
            <a:endParaRPr lang="en-US"/>
          </a:p>
        </p:txBody>
      </p:sp>
      <p:sp>
        <p:nvSpPr>
          <p:cNvPr id="6" name="Footer Placeholder 5">
            <a:extLst>
              <a:ext uri="{FF2B5EF4-FFF2-40B4-BE49-F238E27FC236}">
                <a16:creationId xmlns:a16="http://schemas.microsoft.com/office/drawing/2014/main" id="{B5F283DE-DE55-471A-BDC3-13C27D53B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C5257-D0E8-4A48-9004-0B1DB24BA5BD}"/>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297175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BB6387-934F-47DD-B138-18E32DE5F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05E1F-02E5-4E9C-8EEB-0AC4FD368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BEC8F-D55A-44CD-9E81-B507EE97D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339E8-F5FA-4B06-AE23-979F4198A171}" type="datetimeFigureOut">
              <a:rPr lang="en-US" smtClean="0"/>
              <a:t>7/31/2019</a:t>
            </a:fld>
            <a:endParaRPr lang="en-US"/>
          </a:p>
        </p:txBody>
      </p:sp>
      <p:sp>
        <p:nvSpPr>
          <p:cNvPr id="5" name="Footer Placeholder 4">
            <a:extLst>
              <a:ext uri="{FF2B5EF4-FFF2-40B4-BE49-F238E27FC236}">
                <a16:creationId xmlns:a16="http://schemas.microsoft.com/office/drawing/2014/main" id="{4E2C4699-C0B6-491C-B739-DE811E7E3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BA5E4-BB10-42CC-9C2A-966E4EE66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7579C-A6E0-472E-90A1-9F43E49D21F7}" type="slidenum">
              <a:rPr lang="en-US" smtClean="0"/>
              <a:t>‹#›</a:t>
            </a:fld>
            <a:endParaRPr lang="en-US"/>
          </a:p>
        </p:txBody>
      </p:sp>
    </p:spTree>
    <p:extLst>
      <p:ext uri="{BB962C8B-B14F-4D97-AF65-F5344CB8AC3E}">
        <p14:creationId xmlns:p14="http://schemas.microsoft.com/office/powerpoint/2010/main" val="223349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1411-25EE-4B93-A72C-92E06786FEDE}"/>
              </a:ext>
            </a:extLst>
          </p:cNvPr>
          <p:cNvSpPr>
            <a:spLocks noGrp="1"/>
          </p:cNvSpPr>
          <p:nvPr>
            <p:ph type="ctrTitle"/>
          </p:nvPr>
        </p:nvSpPr>
        <p:spPr/>
        <p:txBody>
          <a:bodyPr/>
          <a:lstStyle/>
          <a:p>
            <a:r>
              <a:rPr lang="en-US" dirty="0"/>
              <a:t>MATLAB Bootcamp</a:t>
            </a:r>
          </a:p>
        </p:txBody>
      </p:sp>
      <p:sp>
        <p:nvSpPr>
          <p:cNvPr id="3" name="Subtitle 2">
            <a:extLst>
              <a:ext uri="{FF2B5EF4-FFF2-40B4-BE49-F238E27FC236}">
                <a16:creationId xmlns:a16="http://schemas.microsoft.com/office/drawing/2014/main" id="{8827F12B-B286-4A20-8364-C2EF11CD5A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4668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9439-4A2E-49D9-BEB0-8C7D917BFE14}"/>
              </a:ext>
            </a:extLst>
          </p:cNvPr>
          <p:cNvSpPr>
            <a:spLocks noGrp="1"/>
          </p:cNvSpPr>
          <p:nvPr>
            <p:ph type="title"/>
          </p:nvPr>
        </p:nvSpPr>
        <p:spPr/>
        <p:txBody>
          <a:bodyPr/>
          <a:lstStyle/>
          <a:p>
            <a:r>
              <a:rPr lang="en-US" dirty="0"/>
              <a:t>Importing big datasets</a:t>
            </a:r>
          </a:p>
        </p:txBody>
      </p:sp>
      <p:sp>
        <p:nvSpPr>
          <p:cNvPr id="3" name="Content Placeholder 2">
            <a:extLst>
              <a:ext uri="{FF2B5EF4-FFF2-40B4-BE49-F238E27FC236}">
                <a16:creationId xmlns:a16="http://schemas.microsoft.com/office/drawing/2014/main" id="{84227032-26D3-4794-BE48-EF4AA3BE9295}"/>
              </a:ext>
            </a:extLst>
          </p:cNvPr>
          <p:cNvSpPr>
            <a:spLocks noGrp="1"/>
          </p:cNvSpPr>
          <p:nvPr>
            <p:ph idx="1"/>
          </p:nvPr>
        </p:nvSpPr>
        <p:spPr/>
        <p:txBody>
          <a:bodyPr/>
          <a:lstStyle/>
          <a:p>
            <a:r>
              <a:rPr lang="en-US" dirty="0"/>
              <a:t>Importing files - GUI</a:t>
            </a:r>
          </a:p>
          <a:p>
            <a:r>
              <a:rPr lang="en-US" dirty="0" err="1"/>
              <a:t>Csvread</a:t>
            </a:r>
            <a:endParaRPr lang="en-US" dirty="0"/>
          </a:p>
          <a:p>
            <a:r>
              <a:rPr lang="en-US" dirty="0" err="1"/>
              <a:t>Xlsread</a:t>
            </a:r>
            <a:endParaRPr lang="en-US" dirty="0"/>
          </a:p>
          <a:p>
            <a:r>
              <a:rPr lang="en-US" dirty="0" err="1"/>
              <a:t>dlmread</a:t>
            </a:r>
            <a:endParaRPr lang="en-US" dirty="0"/>
          </a:p>
        </p:txBody>
      </p:sp>
    </p:spTree>
    <p:extLst>
      <p:ext uri="{BB962C8B-B14F-4D97-AF65-F5344CB8AC3E}">
        <p14:creationId xmlns:p14="http://schemas.microsoft.com/office/powerpoint/2010/main" val="46433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9E12-2147-4C6D-950C-D02E254E791B}"/>
              </a:ext>
            </a:extLst>
          </p:cNvPr>
          <p:cNvSpPr>
            <a:spLocks noGrp="1"/>
          </p:cNvSpPr>
          <p:nvPr>
            <p:ph type="title"/>
          </p:nvPr>
        </p:nvSpPr>
        <p:spPr/>
        <p:txBody>
          <a:bodyPr/>
          <a:lstStyle/>
          <a:p>
            <a:r>
              <a:rPr lang="en-US" dirty="0"/>
              <a:t>export</a:t>
            </a:r>
          </a:p>
        </p:txBody>
      </p:sp>
      <p:sp>
        <p:nvSpPr>
          <p:cNvPr id="3" name="Content Placeholder 2">
            <a:extLst>
              <a:ext uri="{FF2B5EF4-FFF2-40B4-BE49-F238E27FC236}">
                <a16:creationId xmlns:a16="http://schemas.microsoft.com/office/drawing/2014/main" id="{EDF3A966-0D3A-49A8-854C-2DDF98C95117}"/>
              </a:ext>
            </a:extLst>
          </p:cNvPr>
          <p:cNvSpPr>
            <a:spLocks noGrp="1"/>
          </p:cNvSpPr>
          <p:nvPr>
            <p:ph idx="1"/>
          </p:nvPr>
        </p:nvSpPr>
        <p:spPr/>
        <p:txBody>
          <a:bodyPr/>
          <a:lstStyle/>
          <a:p>
            <a:r>
              <a:rPr lang="en-US" dirty="0" err="1"/>
              <a:t>Xlswrite</a:t>
            </a:r>
            <a:endParaRPr lang="en-US" dirty="0"/>
          </a:p>
          <a:p>
            <a:r>
              <a:rPr lang="en-US" dirty="0" err="1"/>
              <a:t>dlmwrite</a:t>
            </a:r>
            <a:endParaRPr lang="en-US" dirty="0"/>
          </a:p>
        </p:txBody>
      </p:sp>
    </p:spTree>
    <p:extLst>
      <p:ext uri="{BB962C8B-B14F-4D97-AF65-F5344CB8AC3E}">
        <p14:creationId xmlns:p14="http://schemas.microsoft.com/office/powerpoint/2010/main" val="184687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43-7F30-45DD-BBB8-C17D7B48C783}"/>
              </a:ext>
            </a:extLst>
          </p:cNvPr>
          <p:cNvSpPr>
            <a:spLocks noGrp="1"/>
          </p:cNvSpPr>
          <p:nvPr>
            <p:ph type="title"/>
          </p:nvPr>
        </p:nvSpPr>
        <p:spPr/>
        <p:txBody>
          <a:bodyPr/>
          <a:lstStyle/>
          <a:p>
            <a:r>
              <a:rPr lang="en-US" dirty="0"/>
              <a:t>Handling big datasets</a:t>
            </a:r>
          </a:p>
        </p:txBody>
      </p:sp>
      <p:sp>
        <p:nvSpPr>
          <p:cNvPr id="3" name="Content Placeholder 2">
            <a:extLst>
              <a:ext uri="{FF2B5EF4-FFF2-40B4-BE49-F238E27FC236}">
                <a16:creationId xmlns:a16="http://schemas.microsoft.com/office/drawing/2014/main" id="{AA2F4A9C-61FA-49A2-B632-DCDC1418ACCE}"/>
              </a:ext>
            </a:extLst>
          </p:cNvPr>
          <p:cNvSpPr>
            <a:spLocks noGrp="1"/>
          </p:cNvSpPr>
          <p:nvPr>
            <p:ph idx="1"/>
          </p:nvPr>
        </p:nvSpPr>
        <p:spPr/>
        <p:txBody>
          <a:bodyPr/>
          <a:lstStyle/>
          <a:p>
            <a:r>
              <a:rPr lang="en-US" dirty="0"/>
              <a:t>Head</a:t>
            </a:r>
          </a:p>
          <a:p>
            <a:r>
              <a:rPr lang="en-US" dirty="0"/>
              <a:t> tail</a:t>
            </a:r>
          </a:p>
          <a:p>
            <a:r>
              <a:rPr lang="en-US" dirty="0" err="1"/>
              <a:t>textscan</a:t>
            </a:r>
            <a:endParaRPr lang="en-US" dirty="0"/>
          </a:p>
        </p:txBody>
      </p:sp>
    </p:spTree>
    <p:extLst>
      <p:ext uri="{BB962C8B-B14F-4D97-AF65-F5344CB8AC3E}">
        <p14:creationId xmlns:p14="http://schemas.microsoft.com/office/powerpoint/2010/main" val="362441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0869-8D7D-4955-BDB9-3C4378FF8FE6}"/>
              </a:ext>
            </a:extLst>
          </p:cNvPr>
          <p:cNvSpPr>
            <a:spLocks noGrp="1"/>
          </p:cNvSpPr>
          <p:nvPr>
            <p:ph type="title"/>
          </p:nvPr>
        </p:nvSpPr>
        <p:spPr/>
        <p:txBody>
          <a:bodyPr/>
          <a:lstStyle/>
          <a:p>
            <a:r>
              <a:rPr lang="en-US" dirty="0"/>
              <a:t>Storing big datasets</a:t>
            </a:r>
          </a:p>
        </p:txBody>
      </p:sp>
      <p:sp>
        <p:nvSpPr>
          <p:cNvPr id="3" name="Content Placeholder 2">
            <a:extLst>
              <a:ext uri="{FF2B5EF4-FFF2-40B4-BE49-F238E27FC236}">
                <a16:creationId xmlns:a16="http://schemas.microsoft.com/office/drawing/2014/main" id="{73F7789C-5F70-4103-9633-EF3B0054E741}"/>
              </a:ext>
            </a:extLst>
          </p:cNvPr>
          <p:cNvSpPr>
            <a:spLocks noGrp="1"/>
          </p:cNvSpPr>
          <p:nvPr>
            <p:ph idx="1"/>
          </p:nvPr>
        </p:nvSpPr>
        <p:spPr/>
        <p:txBody>
          <a:bodyPr/>
          <a:lstStyle/>
          <a:p>
            <a:r>
              <a:rPr lang="en-US" dirty="0"/>
              <a:t>Datastore</a:t>
            </a:r>
          </a:p>
          <a:p>
            <a:r>
              <a:rPr lang="en-US" dirty="0"/>
              <a:t>Tall arrays</a:t>
            </a:r>
          </a:p>
          <a:p>
            <a:r>
              <a:rPr lang="en-US" dirty="0"/>
              <a:t>Sparse matrices</a:t>
            </a:r>
          </a:p>
          <a:p>
            <a:endParaRPr lang="en-US" dirty="0"/>
          </a:p>
        </p:txBody>
      </p:sp>
    </p:spTree>
    <p:extLst>
      <p:ext uri="{BB962C8B-B14F-4D97-AF65-F5344CB8AC3E}">
        <p14:creationId xmlns:p14="http://schemas.microsoft.com/office/powerpoint/2010/main" val="421630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1710-20C9-46A3-8FAC-AACD4035B874}"/>
              </a:ext>
            </a:extLst>
          </p:cNvPr>
          <p:cNvSpPr>
            <a:spLocks noGrp="1"/>
          </p:cNvSpPr>
          <p:nvPr>
            <p:ph type="title"/>
          </p:nvPr>
        </p:nvSpPr>
        <p:spPr/>
        <p:txBody>
          <a:bodyPr/>
          <a:lstStyle/>
          <a:p>
            <a:r>
              <a:rPr lang="en-US" dirty="0"/>
              <a:t>Plotting datasets</a:t>
            </a:r>
          </a:p>
        </p:txBody>
      </p:sp>
      <p:sp>
        <p:nvSpPr>
          <p:cNvPr id="3" name="Content Placeholder 2">
            <a:extLst>
              <a:ext uri="{FF2B5EF4-FFF2-40B4-BE49-F238E27FC236}">
                <a16:creationId xmlns:a16="http://schemas.microsoft.com/office/drawing/2014/main" id="{EB9421F9-2D8F-4ADD-BA26-50FA49BFEFA8}"/>
              </a:ext>
            </a:extLst>
          </p:cNvPr>
          <p:cNvSpPr>
            <a:spLocks noGrp="1"/>
          </p:cNvSpPr>
          <p:nvPr>
            <p:ph idx="1"/>
          </p:nvPr>
        </p:nvSpPr>
        <p:spPr/>
        <p:txBody>
          <a:bodyPr/>
          <a:lstStyle/>
          <a:p>
            <a:r>
              <a:rPr lang="en-US" dirty="0"/>
              <a:t>Plot</a:t>
            </a:r>
          </a:p>
          <a:p>
            <a:r>
              <a:rPr lang="en-US" dirty="0"/>
              <a:t>Loglog</a:t>
            </a:r>
          </a:p>
          <a:p>
            <a:r>
              <a:rPr lang="en-US" dirty="0"/>
              <a:t>Bar</a:t>
            </a:r>
          </a:p>
          <a:p>
            <a:r>
              <a:rPr lang="en-US" dirty="0"/>
              <a:t>Pie</a:t>
            </a:r>
          </a:p>
          <a:p>
            <a:r>
              <a:rPr lang="en-US" dirty="0"/>
              <a:t>Boxplot</a:t>
            </a:r>
          </a:p>
          <a:p>
            <a:r>
              <a:rPr lang="en-US" dirty="0"/>
              <a:t>Histogram</a:t>
            </a:r>
          </a:p>
          <a:p>
            <a:endParaRPr lang="en-US" dirty="0"/>
          </a:p>
          <a:p>
            <a:pPr marL="0" indent="0">
              <a:buNone/>
            </a:pPr>
            <a:endParaRPr lang="en-US" dirty="0"/>
          </a:p>
        </p:txBody>
      </p:sp>
    </p:spTree>
    <p:extLst>
      <p:ext uri="{BB962C8B-B14F-4D97-AF65-F5344CB8AC3E}">
        <p14:creationId xmlns:p14="http://schemas.microsoft.com/office/powerpoint/2010/main" val="184667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2CB6-E106-4F88-86FE-B772760D0D65}"/>
              </a:ext>
            </a:extLst>
          </p:cNvPr>
          <p:cNvSpPr>
            <a:spLocks noGrp="1"/>
          </p:cNvSpPr>
          <p:nvPr>
            <p:ph type="title"/>
          </p:nvPr>
        </p:nvSpPr>
        <p:spPr/>
        <p:txBody>
          <a:bodyPr/>
          <a:lstStyle/>
          <a:p>
            <a:r>
              <a:rPr lang="en-US" dirty="0"/>
              <a:t>Do the following with the Framingham data</a:t>
            </a:r>
          </a:p>
        </p:txBody>
      </p:sp>
      <p:sp>
        <p:nvSpPr>
          <p:cNvPr id="3" name="Content Placeholder 2">
            <a:extLst>
              <a:ext uri="{FF2B5EF4-FFF2-40B4-BE49-F238E27FC236}">
                <a16:creationId xmlns:a16="http://schemas.microsoft.com/office/drawing/2014/main" id="{1EC0F299-E93F-4130-9991-FC023C164DE3}"/>
              </a:ext>
            </a:extLst>
          </p:cNvPr>
          <p:cNvSpPr>
            <a:spLocks noGrp="1"/>
          </p:cNvSpPr>
          <p:nvPr>
            <p:ph idx="1"/>
          </p:nvPr>
        </p:nvSpPr>
        <p:spPr/>
        <p:txBody>
          <a:bodyPr/>
          <a:lstStyle/>
          <a:p>
            <a:r>
              <a:rPr lang="en-US" dirty="0"/>
              <a:t>Plot age vs frequency</a:t>
            </a:r>
          </a:p>
          <a:p>
            <a:r>
              <a:rPr lang="en-US" dirty="0"/>
              <a:t>Education vs income</a:t>
            </a:r>
          </a:p>
          <a:p>
            <a:r>
              <a:rPr lang="en-US" dirty="0"/>
              <a:t>Boxplot Race vs heart rate</a:t>
            </a:r>
          </a:p>
          <a:p>
            <a:r>
              <a:rPr lang="en-US" dirty="0"/>
              <a:t> Distribution of heart rate</a:t>
            </a:r>
          </a:p>
          <a:p>
            <a:r>
              <a:rPr lang="en-US" dirty="0"/>
              <a:t>Education vs BMI – what’s the best way to show the relationship?</a:t>
            </a:r>
          </a:p>
          <a:p>
            <a:endParaRPr lang="en-US" dirty="0"/>
          </a:p>
        </p:txBody>
      </p:sp>
    </p:spTree>
    <p:extLst>
      <p:ext uri="{BB962C8B-B14F-4D97-AF65-F5344CB8AC3E}">
        <p14:creationId xmlns:p14="http://schemas.microsoft.com/office/powerpoint/2010/main" val="263496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19E2-8DD2-470C-986F-533EAA039705}"/>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C29E224C-F3AC-43C6-A469-4E6230C3A8CC}"/>
              </a:ext>
            </a:extLst>
          </p:cNvPr>
          <p:cNvSpPr>
            <a:spLocks noGrp="1"/>
          </p:cNvSpPr>
          <p:nvPr>
            <p:ph idx="1"/>
          </p:nvPr>
        </p:nvSpPr>
        <p:spPr/>
        <p:txBody>
          <a:bodyPr/>
          <a:lstStyle/>
          <a:p>
            <a:r>
              <a:rPr lang="en-US" dirty="0"/>
              <a:t>Linear relationship between variables</a:t>
            </a:r>
          </a:p>
          <a:p>
            <a:r>
              <a:rPr lang="en-US" dirty="0"/>
              <a:t>Rank correlation</a:t>
            </a:r>
          </a:p>
        </p:txBody>
      </p:sp>
    </p:spTree>
    <p:extLst>
      <p:ext uri="{BB962C8B-B14F-4D97-AF65-F5344CB8AC3E}">
        <p14:creationId xmlns:p14="http://schemas.microsoft.com/office/powerpoint/2010/main" val="385300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C376-5EBD-4AA5-B7A5-4B687FBAC4B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5CB23AB-CC75-4AA6-9F4E-BB2D5C0378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32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53AB-00E0-4C28-95DB-A9C3267E0F55}"/>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0F89634F-EBFD-40E8-8B4F-6A071B8C582A}"/>
              </a:ext>
            </a:extLst>
          </p:cNvPr>
          <p:cNvSpPr>
            <a:spLocks noGrp="1"/>
          </p:cNvSpPr>
          <p:nvPr>
            <p:ph idx="1"/>
          </p:nvPr>
        </p:nvSpPr>
        <p:spPr/>
        <p:txBody>
          <a:bodyPr/>
          <a:lstStyle/>
          <a:p>
            <a:r>
              <a:rPr lang="en-US" dirty="0"/>
              <a:t>Numeric arrays – </a:t>
            </a:r>
          </a:p>
          <a:p>
            <a:pPr lvl="1"/>
            <a:r>
              <a:rPr lang="en-US" dirty="0"/>
              <a:t>e.g. list of phone numbers </a:t>
            </a:r>
          </a:p>
          <a:p>
            <a:pPr lvl="1"/>
            <a:r>
              <a:rPr lang="en-US" dirty="0"/>
              <a:t>B = [4670456, 7640600, 123456];</a:t>
            </a:r>
          </a:p>
          <a:p>
            <a:r>
              <a:rPr lang="en-US" dirty="0"/>
              <a:t>Matrices – </a:t>
            </a:r>
          </a:p>
          <a:p>
            <a:pPr lvl="1"/>
            <a:r>
              <a:rPr lang="en-US" dirty="0"/>
              <a:t>e.g. list of GPS coordinates </a:t>
            </a:r>
          </a:p>
          <a:p>
            <a:pPr lvl="1"/>
            <a:r>
              <a:rPr lang="en-US" dirty="0"/>
              <a:t>A = [42.3086, -83.6921; 82.208, 23.692];</a:t>
            </a:r>
          </a:p>
          <a:p>
            <a:r>
              <a:rPr lang="en-US" dirty="0"/>
              <a:t>Cell arrays – </a:t>
            </a:r>
          </a:p>
          <a:p>
            <a:pPr lvl="1"/>
            <a:r>
              <a:rPr lang="en-US" dirty="0"/>
              <a:t>e.g. list of names</a:t>
            </a:r>
          </a:p>
          <a:p>
            <a:pPr lvl="1"/>
            <a:r>
              <a:rPr lang="en-US" dirty="0"/>
              <a:t>C = {‘Duck’, ’Goose’, ’Crane’};</a:t>
            </a:r>
          </a:p>
        </p:txBody>
      </p:sp>
    </p:spTree>
    <p:extLst>
      <p:ext uri="{BB962C8B-B14F-4D97-AF65-F5344CB8AC3E}">
        <p14:creationId xmlns:p14="http://schemas.microsoft.com/office/powerpoint/2010/main" val="374347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3DEB-E364-452C-B064-73B0A2421DEF}"/>
              </a:ext>
            </a:extLst>
          </p:cNvPr>
          <p:cNvSpPr>
            <a:spLocks noGrp="1"/>
          </p:cNvSpPr>
          <p:nvPr>
            <p:ph type="title"/>
          </p:nvPr>
        </p:nvSpPr>
        <p:spPr/>
        <p:txBody>
          <a:bodyPr/>
          <a:lstStyle/>
          <a:p>
            <a:r>
              <a:rPr lang="en-US" dirty="0"/>
              <a:t>Matrix manipulation</a:t>
            </a:r>
          </a:p>
        </p:txBody>
      </p:sp>
      <p:sp>
        <p:nvSpPr>
          <p:cNvPr id="3" name="Content Placeholder 2">
            <a:extLst>
              <a:ext uri="{FF2B5EF4-FFF2-40B4-BE49-F238E27FC236}">
                <a16:creationId xmlns:a16="http://schemas.microsoft.com/office/drawing/2014/main" id="{0E0B2ECF-7E7D-43CA-A294-E5FDA9547846}"/>
              </a:ext>
            </a:extLst>
          </p:cNvPr>
          <p:cNvSpPr>
            <a:spLocks noGrp="1"/>
          </p:cNvSpPr>
          <p:nvPr>
            <p:ph idx="1"/>
          </p:nvPr>
        </p:nvSpPr>
        <p:spPr>
          <a:xfrm>
            <a:off x="838200" y="1825624"/>
            <a:ext cx="10515600" cy="1342353"/>
          </a:xfrm>
        </p:spPr>
        <p:txBody>
          <a:bodyPr>
            <a:normAutofit/>
          </a:bodyPr>
          <a:lstStyle/>
          <a:p>
            <a:r>
              <a:rPr lang="en-US" dirty="0"/>
              <a:t>Find the product of these two matrices</a:t>
            </a:r>
          </a:p>
          <a:p>
            <a:r>
              <a:rPr lang="en-US" dirty="0"/>
              <a:t>Combine two matrices in to a single column matrix</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DE453B8-169F-4673-BF9D-75B1838E9003}"/>
              </a:ext>
            </a:extLst>
          </p:cNvPr>
          <p:cNvGraphicFramePr>
            <a:graphicFrameLocks noGrp="1"/>
          </p:cNvGraphicFramePr>
          <p:nvPr>
            <p:extLst>
              <p:ext uri="{D42A27DB-BD31-4B8C-83A1-F6EECF244321}">
                <p14:modId xmlns:p14="http://schemas.microsoft.com/office/powerpoint/2010/main" val="1960567550"/>
              </p:ext>
            </p:extLst>
          </p:nvPr>
        </p:nvGraphicFramePr>
        <p:xfrm>
          <a:off x="1268206" y="5171869"/>
          <a:ext cx="1647116" cy="741680"/>
        </p:xfrm>
        <a:graphic>
          <a:graphicData uri="http://schemas.openxmlformats.org/drawingml/2006/table">
            <a:tbl>
              <a:tblPr firstRow="1" bandRow="1">
                <a:tableStyleId>{5C22544A-7EE6-4342-B048-85BDC9FD1C3A}</a:tableStyleId>
              </a:tblPr>
              <a:tblGrid>
                <a:gridCol w="823558">
                  <a:extLst>
                    <a:ext uri="{9D8B030D-6E8A-4147-A177-3AD203B41FA5}">
                      <a16:colId xmlns:a16="http://schemas.microsoft.com/office/drawing/2014/main" val="1428101191"/>
                    </a:ext>
                  </a:extLst>
                </a:gridCol>
                <a:gridCol w="823558">
                  <a:extLst>
                    <a:ext uri="{9D8B030D-6E8A-4147-A177-3AD203B41FA5}">
                      <a16:colId xmlns:a16="http://schemas.microsoft.com/office/drawing/2014/main" val="98274483"/>
                    </a:ext>
                  </a:extLst>
                </a:gridCol>
              </a:tblGrid>
              <a:tr h="370840">
                <a:tc>
                  <a:txBody>
                    <a:bodyPr/>
                    <a:lstStyle/>
                    <a:p>
                      <a:pPr algn="ctr"/>
                      <a:r>
                        <a:rPr lang="en-US" dirty="0">
                          <a:solidFill>
                            <a:sysClr val="windowText" lastClr="000000"/>
                          </a:solidFill>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9347856"/>
                  </a:ext>
                </a:extLst>
              </a:tr>
              <a:tr h="370840">
                <a:tc>
                  <a:txBody>
                    <a:bodyPr/>
                    <a:lstStyle/>
                    <a:p>
                      <a:pPr algn="ctr"/>
                      <a:r>
                        <a:rPr lang="en-US" dirty="0">
                          <a:solidFill>
                            <a:sysClr val="windowText" lastClr="000000"/>
                          </a:solidFill>
                        </a:rPr>
                        <a:t>3</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5581511"/>
                  </a:ext>
                </a:extLst>
              </a:tr>
            </a:tbl>
          </a:graphicData>
        </a:graphic>
      </p:graphicFrame>
      <p:graphicFrame>
        <p:nvGraphicFramePr>
          <p:cNvPr id="5" name="Table 4">
            <a:extLst>
              <a:ext uri="{FF2B5EF4-FFF2-40B4-BE49-F238E27FC236}">
                <a16:creationId xmlns:a16="http://schemas.microsoft.com/office/drawing/2014/main" id="{D12939DC-618D-45F6-B9F4-9D63BB5C296B}"/>
              </a:ext>
            </a:extLst>
          </p:cNvPr>
          <p:cNvGraphicFramePr>
            <a:graphicFrameLocks noGrp="1"/>
          </p:cNvGraphicFramePr>
          <p:nvPr>
            <p:extLst>
              <p:ext uri="{D42A27DB-BD31-4B8C-83A1-F6EECF244321}">
                <p14:modId xmlns:p14="http://schemas.microsoft.com/office/powerpoint/2010/main" val="173678877"/>
              </p:ext>
            </p:extLst>
          </p:nvPr>
        </p:nvGraphicFramePr>
        <p:xfrm>
          <a:off x="3140933" y="5171869"/>
          <a:ext cx="1647116" cy="741680"/>
        </p:xfrm>
        <a:graphic>
          <a:graphicData uri="http://schemas.openxmlformats.org/drawingml/2006/table">
            <a:tbl>
              <a:tblPr firstRow="1" bandRow="1">
                <a:tableStyleId>{5C22544A-7EE6-4342-B048-85BDC9FD1C3A}</a:tableStyleId>
              </a:tblPr>
              <a:tblGrid>
                <a:gridCol w="823558">
                  <a:extLst>
                    <a:ext uri="{9D8B030D-6E8A-4147-A177-3AD203B41FA5}">
                      <a16:colId xmlns:a16="http://schemas.microsoft.com/office/drawing/2014/main" val="1428101191"/>
                    </a:ext>
                  </a:extLst>
                </a:gridCol>
                <a:gridCol w="823558">
                  <a:extLst>
                    <a:ext uri="{9D8B030D-6E8A-4147-A177-3AD203B41FA5}">
                      <a16:colId xmlns:a16="http://schemas.microsoft.com/office/drawing/2014/main" val="98274483"/>
                    </a:ext>
                  </a:extLst>
                </a:gridCol>
              </a:tblGrid>
              <a:tr h="370840">
                <a:tc>
                  <a:txBody>
                    <a:bodyPr/>
                    <a:lstStyle/>
                    <a:p>
                      <a:pPr algn="ctr"/>
                      <a:r>
                        <a:rPr lang="en-US" dirty="0">
                          <a:solidFill>
                            <a:sysClr val="windowText" lastClr="000000"/>
                          </a:solidFill>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0</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9347856"/>
                  </a:ext>
                </a:extLst>
              </a:tr>
              <a:tr h="370840">
                <a:tc>
                  <a:txBody>
                    <a:bodyPr/>
                    <a:lstStyle/>
                    <a:p>
                      <a:pPr algn="ctr"/>
                      <a:r>
                        <a:rPr lang="en-US" dirty="0">
                          <a:solidFill>
                            <a:sysClr val="windowText" lastClr="000000"/>
                          </a:solidFill>
                        </a:rPr>
                        <a:t>0</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5581511"/>
                  </a:ext>
                </a:extLst>
              </a:tr>
            </a:tbl>
          </a:graphicData>
        </a:graphic>
      </p:graphicFrame>
      <p:sp>
        <p:nvSpPr>
          <p:cNvPr id="6" name="Double Bracket 5">
            <a:extLst>
              <a:ext uri="{FF2B5EF4-FFF2-40B4-BE49-F238E27FC236}">
                <a16:creationId xmlns:a16="http://schemas.microsoft.com/office/drawing/2014/main" id="{01CF669B-2D68-4A67-8E01-031CB27980FF}"/>
              </a:ext>
            </a:extLst>
          </p:cNvPr>
          <p:cNvSpPr/>
          <p:nvPr/>
        </p:nvSpPr>
        <p:spPr>
          <a:xfrm>
            <a:off x="1409253" y="5201153"/>
            <a:ext cx="1382358" cy="696259"/>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Double Bracket 6">
            <a:extLst>
              <a:ext uri="{FF2B5EF4-FFF2-40B4-BE49-F238E27FC236}">
                <a16:creationId xmlns:a16="http://schemas.microsoft.com/office/drawing/2014/main" id="{0EE9E896-13E4-432E-99D0-240364EB26B1}"/>
              </a:ext>
            </a:extLst>
          </p:cNvPr>
          <p:cNvSpPr/>
          <p:nvPr/>
        </p:nvSpPr>
        <p:spPr>
          <a:xfrm>
            <a:off x="3273312" y="5217290"/>
            <a:ext cx="1382358" cy="696259"/>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Plus Sign 7">
            <a:extLst>
              <a:ext uri="{FF2B5EF4-FFF2-40B4-BE49-F238E27FC236}">
                <a16:creationId xmlns:a16="http://schemas.microsoft.com/office/drawing/2014/main" id="{63D4DC49-7B15-4B1F-B7C7-B080A04F9755}"/>
              </a:ext>
            </a:extLst>
          </p:cNvPr>
          <p:cNvSpPr/>
          <p:nvPr/>
        </p:nvSpPr>
        <p:spPr>
          <a:xfrm>
            <a:off x="2915322" y="5410927"/>
            <a:ext cx="268941" cy="279699"/>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77602B17-CD13-4828-B07E-FA2B35BE5078}"/>
              </a:ext>
            </a:extLst>
          </p:cNvPr>
          <p:cNvGraphicFramePr>
            <a:graphicFrameLocks noGrp="1"/>
          </p:cNvGraphicFramePr>
          <p:nvPr>
            <p:extLst>
              <p:ext uri="{D42A27DB-BD31-4B8C-83A1-F6EECF244321}">
                <p14:modId xmlns:p14="http://schemas.microsoft.com/office/powerpoint/2010/main" val="3006522535"/>
              </p:ext>
            </p:extLst>
          </p:nvPr>
        </p:nvGraphicFramePr>
        <p:xfrm>
          <a:off x="2962387" y="3716915"/>
          <a:ext cx="1647116" cy="370840"/>
        </p:xfrm>
        <a:graphic>
          <a:graphicData uri="http://schemas.openxmlformats.org/drawingml/2006/table">
            <a:tbl>
              <a:tblPr firstRow="1" bandRow="1">
                <a:tableStyleId>{5C22544A-7EE6-4342-B048-85BDC9FD1C3A}</a:tableStyleId>
              </a:tblPr>
              <a:tblGrid>
                <a:gridCol w="411779">
                  <a:extLst>
                    <a:ext uri="{9D8B030D-6E8A-4147-A177-3AD203B41FA5}">
                      <a16:colId xmlns:a16="http://schemas.microsoft.com/office/drawing/2014/main" val="1428101191"/>
                    </a:ext>
                  </a:extLst>
                </a:gridCol>
                <a:gridCol w="411779">
                  <a:extLst>
                    <a:ext uri="{9D8B030D-6E8A-4147-A177-3AD203B41FA5}">
                      <a16:colId xmlns:a16="http://schemas.microsoft.com/office/drawing/2014/main" val="98274483"/>
                    </a:ext>
                  </a:extLst>
                </a:gridCol>
                <a:gridCol w="411779">
                  <a:extLst>
                    <a:ext uri="{9D8B030D-6E8A-4147-A177-3AD203B41FA5}">
                      <a16:colId xmlns:a16="http://schemas.microsoft.com/office/drawing/2014/main" val="699629255"/>
                    </a:ext>
                  </a:extLst>
                </a:gridCol>
                <a:gridCol w="411779">
                  <a:extLst>
                    <a:ext uri="{9D8B030D-6E8A-4147-A177-3AD203B41FA5}">
                      <a16:colId xmlns:a16="http://schemas.microsoft.com/office/drawing/2014/main" val="3539728693"/>
                    </a:ext>
                  </a:extLst>
                </a:gridCol>
              </a:tblGrid>
              <a:tr h="370840">
                <a:tc>
                  <a:txBody>
                    <a:bodyPr/>
                    <a:lstStyle/>
                    <a:p>
                      <a:pPr algn="ctr"/>
                      <a:r>
                        <a:rPr lang="en-US" dirty="0">
                          <a:solidFill>
                            <a:sysClr val="windowText" lastClr="000000"/>
                          </a:solidFill>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9347856"/>
                  </a:ext>
                </a:extLst>
              </a:tr>
            </a:tbl>
          </a:graphicData>
        </a:graphic>
      </p:graphicFrame>
      <p:graphicFrame>
        <p:nvGraphicFramePr>
          <p:cNvPr id="10" name="Table 9">
            <a:extLst>
              <a:ext uri="{FF2B5EF4-FFF2-40B4-BE49-F238E27FC236}">
                <a16:creationId xmlns:a16="http://schemas.microsoft.com/office/drawing/2014/main" id="{72C9D804-8C59-421E-9D90-EEEA349647EE}"/>
              </a:ext>
            </a:extLst>
          </p:cNvPr>
          <p:cNvGraphicFramePr>
            <a:graphicFrameLocks noGrp="1"/>
          </p:cNvGraphicFramePr>
          <p:nvPr>
            <p:extLst>
              <p:ext uri="{D42A27DB-BD31-4B8C-83A1-F6EECF244321}">
                <p14:modId xmlns:p14="http://schemas.microsoft.com/office/powerpoint/2010/main" val="4199985361"/>
              </p:ext>
            </p:extLst>
          </p:nvPr>
        </p:nvGraphicFramePr>
        <p:xfrm>
          <a:off x="1408955" y="3198008"/>
          <a:ext cx="823558" cy="1483360"/>
        </p:xfrm>
        <a:graphic>
          <a:graphicData uri="http://schemas.openxmlformats.org/drawingml/2006/table">
            <a:tbl>
              <a:tblPr firstRow="1" bandRow="1">
                <a:tableStyleId>{5C22544A-7EE6-4342-B048-85BDC9FD1C3A}</a:tableStyleId>
              </a:tblPr>
              <a:tblGrid>
                <a:gridCol w="823558">
                  <a:extLst>
                    <a:ext uri="{9D8B030D-6E8A-4147-A177-3AD203B41FA5}">
                      <a16:colId xmlns:a16="http://schemas.microsoft.com/office/drawing/2014/main" val="1428101191"/>
                    </a:ext>
                  </a:extLst>
                </a:gridCol>
              </a:tblGrid>
              <a:tr h="370840">
                <a:tc>
                  <a:txBody>
                    <a:bodyPr/>
                    <a:lstStyle/>
                    <a:p>
                      <a:pPr algn="ctr"/>
                      <a:r>
                        <a:rPr lang="en-US" dirty="0">
                          <a:solidFill>
                            <a:sysClr val="windowText" lastClr="000000"/>
                          </a:solidFill>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9347856"/>
                  </a:ext>
                </a:extLst>
              </a:tr>
              <a:tr h="370840">
                <a:tc>
                  <a:txBody>
                    <a:bodyPr/>
                    <a:lstStyle/>
                    <a:p>
                      <a:pPr algn="ctr"/>
                      <a:r>
                        <a:rPr lang="en-US" dirty="0">
                          <a:solidFill>
                            <a:sysClr val="windowText" lastClr="000000"/>
                          </a:solidFill>
                        </a:rPr>
                        <a:t>20</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4867884"/>
                  </a:ext>
                </a:extLst>
              </a:tr>
              <a:tr h="370840">
                <a:tc>
                  <a:txBody>
                    <a:bodyPr/>
                    <a:lstStyle/>
                    <a:p>
                      <a:pPr algn="ctr"/>
                      <a:r>
                        <a:rPr lang="en-US" dirty="0">
                          <a:solidFill>
                            <a:sysClr val="windowText" lastClr="000000"/>
                          </a:solidFill>
                        </a:rPr>
                        <a:t>33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62379280"/>
                  </a:ext>
                </a:extLst>
              </a:tr>
              <a:tr h="370840">
                <a:tc>
                  <a:txBody>
                    <a:bodyPr/>
                    <a:lstStyle/>
                    <a:p>
                      <a:pPr algn="ctr"/>
                      <a:r>
                        <a:rPr lang="en-US" dirty="0">
                          <a:solidFill>
                            <a:sysClr val="windowText" lastClr="000000"/>
                          </a:solidFill>
                        </a:rPr>
                        <a:t>4</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5581511"/>
                  </a:ext>
                </a:extLst>
              </a:tr>
            </a:tbl>
          </a:graphicData>
        </a:graphic>
      </p:graphicFrame>
      <p:sp>
        <p:nvSpPr>
          <p:cNvPr id="11" name="Double Bracket 10">
            <a:extLst>
              <a:ext uri="{FF2B5EF4-FFF2-40B4-BE49-F238E27FC236}">
                <a16:creationId xmlns:a16="http://schemas.microsoft.com/office/drawing/2014/main" id="{513DC67A-704D-4F99-ADA5-27B7DB6B4B64}"/>
              </a:ext>
            </a:extLst>
          </p:cNvPr>
          <p:cNvSpPr/>
          <p:nvPr/>
        </p:nvSpPr>
        <p:spPr>
          <a:xfrm>
            <a:off x="1500691" y="3280579"/>
            <a:ext cx="650837" cy="1342352"/>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Double Bracket 11">
            <a:extLst>
              <a:ext uri="{FF2B5EF4-FFF2-40B4-BE49-F238E27FC236}">
                <a16:creationId xmlns:a16="http://schemas.microsoft.com/office/drawing/2014/main" id="{AE3FF815-43D5-4040-B5CC-E05B7E46965F}"/>
              </a:ext>
            </a:extLst>
          </p:cNvPr>
          <p:cNvSpPr/>
          <p:nvPr/>
        </p:nvSpPr>
        <p:spPr>
          <a:xfrm>
            <a:off x="2972097" y="3576916"/>
            <a:ext cx="1647116" cy="696259"/>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Multiplication Sign 12">
            <a:extLst>
              <a:ext uri="{FF2B5EF4-FFF2-40B4-BE49-F238E27FC236}">
                <a16:creationId xmlns:a16="http://schemas.microsoft.com/office/drawing/2014/main" id="{9122C0FD-35CE-44FA-B9E0-DB2A8E461200}"/>
              </a:ext>
            </a:extLst>
          </p:cNvPr>
          <p:cNvSpPr/>
          <p:nvPr/>
        </p:nvSpPr>
        <p:spPr>
          <a:xfrm>
            <a:off x="2517288" y="3770553"/>
            <a:ext cx="268941" cy="279699"/>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58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2125-C3DE-490B-8F93-777738B876B7}"/>
              </a:ext>
            </a:extLst>
          </p:cNvPr>
          <p:cNvSpPr>
            <a:spLocks noGrp="1"/>
          </p:cNvSpPr>
          <p:nvPr>
            <p:ph type="title"/>
          </p:nvPr>
        </p:nvSpPr>
        <p:spPr/>
        <p:txBody>
          <a:bodyPr/>
          <a:lstStyle/>
          <a:p>
            <a:r>
              <a:rPr lang="en-US" dirty="0"/>
              <a:t>Organizing variables in to structures</a:t>
            </a:r>
          </a:p>
        </p:txBody>
      </p:sp>
      <p:sp>
        <p:nvSpPr>
          <p:cNvPr id="3" name="Content Placeholder 2">
            <a:extLst>
              <a:ext uri="{FF2B5EF4-FFF2-40B4-BE49-F238E27FC236}">
                <a16:creationId xmlns:a16="http://schemas.microsoft.com/office/drawing/2014/main" id="{24353EB5-6CA5-42FA-A8F2-AEB881D77974}"/>
              </a:ext>
            </a:extLst>
          </p:cNvPr>
          <p:cNvSpPr>
            <a:spLocks noGrp="1"/>
          </p:cNvSpPr>
          <p:nvPr>
            <p:ph idx="1"/>
          </p:nvPr>
        </p:nvSpPr>
        <p:spPr/>
        <p:txBody>
          <a:bodyPr/>
          <a:lstStyle/>
          <a:p>
            <a:r>
              <a:rPr lang="en-US" dirty="0"/>
              <a:t>Data structures</a:t>
            </a:r>
          </a:p>
          <a:p>
            <a:r>
              <a:rPr lang="en-US" dirty="0"/>
              <a:t>Example – individual person attributes</a:t>
            </a:r>
          </a:p>
          <a:p>
            <a:r>
              <a:rPr lang="en-US" dirty="0"/>
              <a:t>Tables</a:t>
            </a:r>
          </a:p>
        </p:txBody>
      </p:sp>
    </p:spTree>
    <p:extLst>
      <p:ext uri="{BB962C8B-B14F-4D97-AF65-F5344CB8AC3E}">
        <p14:creationId xmlns:p14="http://schemas.microsoft.com/office/powerpoint/2010/main" val="191937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78BF-CE66-4D66-8148-65DFCB9FE456}"/>
              </a:ext>
            </a:extLst>
          </p:cNvPr>
          <p:cNvSpPr>
            <a:spLocks noGrp="1"/>
          </p:cNvSpPr>
          <p:nvPr>
            <p:ph type="title"/>
          </p:nvPr>
        </p:nvSpPr>
        <p:spPr/>
        <p:txBody>
          <a:bodyPr/>
          <a:lstStyle/>
          <a:p>
            <a:r>
              <a:rPr lang="en-US" dirty="0"/>
              <a:t>The Framingham heart disease dataset</a:t>
            </a:r>
          </a:p>
        </p:txBody>
      </p:sp>
      <p:sp>
        <p:nvSpPr>
          <p:cNvPr id="3" name="Content Placeholder 2">
            <a:extLst>
              <a:ext uri="{FF2B5EF4-FFF2-40B4-BE49-F238E27FC236}">
                <a16:creationId xmlns:a16="http://schemas.microsoft.com/office/drawing/2014/main" id="{94BD72EC-2548-448D-91EC-18DB48A465DE}"/>
              </a:ext>
            </a:extLst>
          </p:cNvPr>
          <p:cNvSpPr>
            <a:spLocks noGrp="1"/>
          </p:cNvSpPr>
          <p:nvPr>
            <p:ph idx="1"/>
          </p:nvPr>
        </p:nvSpPr>
        <p:spPr/>
        <p:txBody>
          <a:bodyPr/>
          <a:lstStyle/>
          <a:p>
            <a:r>
              <a:rPr lang="en-US" i="1" dirty="0"/>
              <a:t>Landmark study that analyzed ~14,000 people from three generations</a:t>
            </a:r>
          </a:p>
          <a:p>
            <a:r>
              <a:rPr lang="en-US" i="1" dirty="0"/>
              <a:t>Findings have informed the understanding of factors that impact cardiovascular health</a:t>
            </a:r>
          </a:p>
          <a:p>
            <a:r>
              <a:rPr lang="en-US" i="1" dirty="0"/>
              <a:t>https://www.dropbox.com/s/ossc30dnnep2yn6/frmgham2.xls?dl=0</a:t>
            </a:r>
          </a:p>
          <a:p>
            <a:endParaRPr lang="en-US" dirty="0"/>
          </a:p>
        </p:txBody>
      </p:sp>
    </p:spTree>
    <p:extLst>
      <p:ext uri="{BB962C8B-B14F-4D97-AF65-F5344CB8AC3E}">
        <p14:creationId xmlns:p14="http://schemas.microsoft.com/office/powerpoint/2010/main" val="300324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731-D738-4A75-87CA-4B41747CFAF8}"/>
              </a:ext>
            </a:extLst>
          </p:cNvPr>
          <p:cNvSpPr>
            <a:spLocks noGrp="1"/>
          </p:cNvSpPr>
          <p:nvPr>
            <p:ph type="title"/>
          </p:nvPr>
        </p:nvSpPr>
        <p:spPr/>
        <p:txBody>
          <a:bodyPr/>
          <a:lstStyle/>
          <a:p>
            <a:r>
              <a:rPr lang="en-US" dirty="0"/>
              <a:t>Import dataset</a:t>
            </a:r>
          </a:p>
        </p:txBody>
      </p:sp>
      <p:sp>
        <p:nvSpPr>
          <p:cNvPr id="3" name="Content Placeholder 2">
            <a:extLst>
              <a:ext uri="{FF2B5EF4-FFF2-40B4-BE49-F238E27FC236}">
                <a16:creationId xmlns:a16="http://schemas.microsoft.com/office/drawing/2014/main" id="{9962F82E-5C3A-43D1-9C1E-E3615608CC13}"/>
              </a:ext>
            </a:extLst>
          </p:cNvPr>
          <p:cNvSpPr>
            <a:spLocks noGrp="1"/>
          </p:cNvSpPr>
          <p:nvPr>
            <p:ph idx="1"/>
          </p:nvPr>
        </p:nvSpPr>
        <p:spPr/>
        <p:txBody>
          <a:bodyPr/>
          <a:lstStyle/>
          <a:p>
            <a:pPr marL="0" indent="0">
              <a:buNone/>
            </a:pPr>
            <a:r>
              <a:rPr lang="en-US" dirty="0"/>
              <a:t>&gt;&gt; </a:t>
            </a:r>
            <a:r>
              <a:rPr lang="en-US" dirty="0" err="1"/>
              <a:t>framingham</a:t>
            </a:r>
            <a:r>
              <a:rPr lang="en-US" dirty="0"/>
              <a:t> = </a:t>
            </a:r>
            <a:r>
              <a:rPr lang="en-US" dirty="0" err="1"/>
              <a:t>readtable</a:t>
            </a:r>
            <a:r>
              <a:rPr lang="en-US" dirty="0"/>
              <a:t>('frmgham2.xls’);</a:t>
            </a:r>
          </a:p>
          <a:p>
            <a:pPr marL="0" indent="0">
              <a:buNone/>
            </a:pPr>
            <a:endParaRPr lang="en-US" dirty="0"/>
          </a:p>
          <a:p>
            <a:pPr marL="0" indent="0">
              <a:buNone/>
            </a:pPr>
            <a:r>
              <a:rPr lang="en-US" dirty="0"/>
              <a:t>&gt;&gt; Size</a:t>
            </a:r>
          </a:p>
          <a:p>
            <a:pPr marL="0" indent="0">
              <a:buNone/>
            </a:pPr>
            <a:r>
              <a:rPr lang="en-US" dirty="0"/>
              <a:t>&gt;&gt; Headers</a:t>
            </a:r>
          </a:p>
          <a:p>
            <a:endParaRPr lang="en-US" dirty="0"/>
          </a:p>
          <a:p>
            <a:endParaRPr lang="en-US" dirty="0"/>
          </a:p>
        </p:txBody>
      </p:sp>
    </p:spTree>
    <p:extLst>
      <p:ext uri="{BB962C8B-B14F-4D97-AF65-F5344CB8AC3E}">
        <p14:creationId xmlns:p14="http://schemas.microsoft.com/office/powerpoint/2010/main" val="162557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5C7A-7EE0-4E6C-BFB4-84723AA1DFBB}"/>
              </a:ext>
            </a:extLst>
          </p:cNvPr>
          <p:cNvSpPr>
            <a:spLocks noGrp="1"/>
          </p:cNvSpPr>
          <p:nvPr>
            <p:ph type="title"/>
          </p:nvPr>
        </p:nvSpPr>
        <p:spPr/>
        <p:txBody>
          <a:bodyPr/>
          <a:lstStyle/>
          <a:p>
            <a:r>
              <a:rPr lang="en-US" dirty="0"/>
              <a:t>Extracting simple properties</a:t>
            </a:r>
          </a:p>
        </p:txBody>
      </p:sp>
      <p:sp>
        <p:nvSpPr>
          <p:cNvPr id="3" name="Content Placeholder 2">
            <a:extLst>
              <a:ext uri="{FF2B5EF4-FFF2-40B4-BE49-F238E27FC236}">
                <a16:creationId xmlns:a16="http://schemas.microsoft.com/office/drawing/2014/main" id="{A4F69AF9-C24D-4A0C-900C-6E0EB998DE7F}"/>
              </a:ext>
            </a:extLst>
          </p:cNvPr>
          <p:cNvSpPr>
            <a:spLocks noGrp="1"/>
          </p:cNvSpPr>
          <p:nvPr>
            <p:ph idx="1"/>
          </p:nvPr>
        </p:nvSpPr>
        <p:spPr/>
        <p:txBody>
          <a:bodyPr/>
          <a:lstStyle/>
          <a:p>
            <a:r>
              <a:rPr lang="en-US" dirty="0"/>
              <a:t>Mean, Median, Range of BMI, Age</a:t>
            </a:r>
          </a:p>
          <a:p>
            <a:r>
              <a:rPr lang="en-US" dirty="0"/>
              <a:t>Unique number of </a:t>
            </a:r>
          </a:p>
          <a:p>
            <a:r>
              <a:rPr lang="en-US" dirty="0"/>
              <a:t>Extract Individuals who smoke</a:t>
            </a:r>
          </a:p>
          <a:p>
            <a:r>
              <a:rPr lang="en-US" dirty="0"/>
              <a:t>Extract individuals with high BMI (&gt; x)</a:t>
            </a:r>
          </a:p>
          <a:p>
            <a:r>
              <a:rPr lang="en-US" dirty="0"/>
              <a:t>Intersect the two lists</a:t>
            </a:r>
          </a:p>
          <a:p>
            <a:r>
              <a:rPr lang="en-US" dirty="0"/>
              <a:t>Missing data</a:t>
            </a:r>
          </a:p>
        </p:txBody>
      </p:sp>
    </p:spTree>
    <p:extLst>
      <p:ext uri="{BB962C8B-B14F-4D97-AF65-F5344CB8AC3E}">
        <p14:creationId xmlns:p14="http://schemas.microsoft.com/office/powerpoint/2010/main" val="335228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3F69-C1AA-4075-A803-FE303867A3B8}"/>
              </a:ext>
            </a:extLst>
          </p:cNvPr>
          <p:cNvSpPr>
            <a:spLocks noGrp="1"/>
          </p:cNvSpPr>
          <p:nvPr>
            <p:ph type="title"/>
          </p:nvPr>
        </p:nvSpPr>
        <p:spPr/>
        <p:txBody>
          <a:bodyPr/>
          <a:lstStyle/>
          <a:p>
            <a:r>
              <a:rPr lang="en-US" dirty="0"/>
              <a:t>Manipulating datasets</a:t>
            </a:r>
          </a:p>
        </p:txBody>
      </p:sp>
      <p:sp>
        <p:nvSpPr>
          <p:cNvPr id="3" name="Content Placeholder 2">
            <a:extLst>
              <a:ext uri="{FF2B5EF4-FFF2-40B4-BE49-F238E27FC236}">
                <a16:creationId xmlns:a16="http://schemas.microsoft.com/office/drawing/2014/main" id="{D9496C32-FA0F-4E39-96F2-4667ED343EE9}"/>
              </a:ext>
            </a:extLst>
          </p:cNvPr>
          <p:cNvSpPr>
            <a:spLocks noGrp="1"/>
          </p:cNvSpPr>
          <p:nvPr>
            <p:ph idx="1"/>
          </p:nvPr>
        </p:nvSpPr>
        <p:spPr/>
        <p:txBody>
          <a:bodyPr/>
          <a:lstStyle/>
          <a:p>
            <a:r>
              <a:rPr lang="en-US" dirty="0"/>
              <a:t>Find missing values</a:t>
            </a:r>
          </a:p>
          <a:p>
            <a:r>
              <a:rPr lang="en-US" dirty="0"/>
              <a:t>Fill missing values</a:t>
            </a:r>
          </a:p>
          <a:p>
            <a:r>
              <a:rPr lang="en-US" dirty="0"/>
              <a:t>Sort</a:t>
            </a:r>
          </a:p>
          <a:p>
            <a:r>
              <a:rPr lang="en-US" dirty="0"/>
              <a:t>Find outliers</a:t>
            </a:r>
          </a:p>
          <a:p>
            <a:r>
              <a:rPr lang="en-US" dirty="0"/>
              <a:t>Add new data to a table – merge tables</a:t>
            </a:r>
          </a:p>
        </p:txBody>
      </p:sp>
    </p:spTree>
    <p:extLst>
      <p:ext uri="{BB962C8B-B14F-4D97-AF65-F5344CB8AC3E}">
        <p14:creationId xmlns:p14="http://schemas.microsoft.com/office/powerpoint/2010/main" val="148135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D736-50AB-4E25-BD69-F511155EF807}"/>
              </a:ext>
            </a:extLst>
          </p:cNvPr>
          <p:cNvSpPr>
            <a:spLocks noGrp="1"/>
          </p:cNvSpPr>
          <p:nvPr>
            <p:ph type="title"/>
          </p:nvPr>
        </p:nvSpPr>
        <p:spPr/>
        <p:txBody>
          <a:bodyPr/>
          <a:lstStyle/>
          <a:p>
            <a:r>
              <a:rPr lang="en-US" dirty="0"/>
              <a:t>Simple analyses of the dataset</a:t>
            </a:r>
          </a:p>
        </p:txBody>
      </p:sp>
      <p:sp>
        <p:nvSpPr>
          <p:cNvPr id="3" name="Content Placeholder 2">
            <a:extLst>
              <a:ext uri="{FF2B5EF4-FFF2-40B4-BE49-F238E27FC236}">
                <a16:creationId xmlns:a16="http://schemas.microsoft.com/office/drawing/2014/main" id="{CA70660D-DF0F-482B-96BB-F15EF3213AF7}"/>
              </a:ext>
            </a:extLst>
          </p:cNvPr>
          <p:cNvSpPr>
            <a:spLocks noGrp="1"/>
          </p:cNvSpPr>
          <p:nvPr>
            <p:ph idx="1"/>
          </p:nvPr>
        </p:nvSpPr>
        <p:spPr/>
        <p:txBody>
          <a:bodyPr/>
          <a:lstStyle/>
          <a:p>
            <a:r>
              <a:rPr lang="en-US" dirty="0"/>
              <a:t>Load Framingham data / another data set/ TB? </a:t>
            </a:r>
          </a:p>
          <a:p>
            <a:r>
              <a:rPr lang="en-US" dirty="0"/>
              <a:t>Create an array of names and then find total </a:t>
            </a:r>
            <a:r>
              <a:rPr lang="en-US" dirty="0">
                <a:solidFill>
                  <a:srgbClr val="FF0000"/>
                </a:solidFill>
              </a:rPr>
              <a:t>unique</a:t>
            </a:r>
            <a:r>
              <a:rPr lang="en-US" dirty="0"/>
              <a:t> types</a:t>
            </a:r>
          </a:p>
          <a:p>
            <a:r>
              <a:rPr lang="en-US" dirty="0"/>
              <a:t>Create a vector of counts and calculate </a:t>
            </a:r>
            <a:r>
              <a:rPr lang="en-US" dirty="0">
                <a:solidFill>
                  <a:srgbClr val="FF0000"/>
                </a:solidFill>
              </a:rPr>
              <a:t>median</a:t>
            </a:r>
          </a:p>
          <a:p>
            <a:r>
              <a:rPr lang="en-US" dirty="0"/>
              <a:t> Create a structure for an individual with all these attributes</a:t>
            </a:r>
          </a:p>
          <a:p>
            <a:r>
              <a:rPr lang="en-US" dirty="0"/>
              <a:t>Repeat for every individual</a:t>
            </a:r>
          </a:p>
          <a:p>
            <a:r>
              <a:rPr lang="en-US" dirty="0"/>
              <a:t>What types of variable are there? Continuous, binary, categorical (nominal, </a:t>
            </a:r>
            <a:r>
              <a:rPr lang="en-US" b="1" dirty="0"/>
              <a:t>ord</a:t>
            </a:r>
            <a:r>
              <a:rPr lang="en-US" dirty="0"/>
              <a:t>inal), interval</a:t>
            </a:r>
          </a:p>
          <a:p>
            <a:endParaRPr lang="en-US" dirty="0"/>
          </a:p>
          <a:p>
            <a:endParaRPr lang="en-US" dirty="0"/>
          </a:p>
        </p:txBody>
      </p:sp>
    </p:spTree>
    <p:extLst>
      <p:ext uri="{BB962C8B-B14F-4D97-AF65-F5344CB8AC3E}">
        <p14:creationId xmlns:p14="http://schemas.microsoft.com/office/powerpoint/2010/main" val="2713795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12586</TotalTime>
  <Words>620</Words>
  <Application>Microsoft Office PowerPoint</Application>
  <PresentationFormat>Widescreen</PresentationFormat>
  <Paragraphs>149</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MATLAB Bootcamp</vt:lpstr>
      <vt:lpstr>Recap</vt:lpstr>
      <vt:lpstr>Matrix manipulation</vt:lpstr>
      <vt:lpstr>Organizing variables in to structures</vt:lpstr>
      <vt:lpstr>The Framingham heart disease dataset</vt:lpstr>
      <vt:lpstr>Import dataset</vt:lpstr>
      <vt:lpstr>Extracting simple properties</vt:lpstr>
      <vt:lpstr>Manipulating datasets</vt:lpstr>
      <vt:lpstr>Simple analyses of the dataset</vt:lpstr>
      <vt:lpstr>Importing big datasets</vt:lpstr>
      <vt:lpstr>export</vt:lpstr>
      <vt:lpstr>Handling big datasets</vt:lpstr>
      <vt:lpstr>Storing big datasets</vt:lpstr>
      <vt:lpstr>Plotting datasets</vt:lpstr>
      <vt:lpstr>Do the following with the Framingham data</vt:lpstr>
      <vt:lpstr>Correlation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ML with MATLAB</dc:title>
  <dc:creator>sriram</dc:creator>
  <cp:lastModifiedBy>sriram</cp:lastModifiedBy>
  <cp:revision>122</cp:revision>
  <dcterms:created xsi:type="dcterms:W3CDTF">2019-06-26T18:43:00Z</dcterms:created>
  <dcterms:modified xsi:type="dcterms:W3CDTF">2019-07-31T21:22:33Z</dcterms:modified>
</cp:coreProperties>
</file>