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10" r:id="rId2"/>
    <p:sldId id="292" r:id="rId3"/>
    <p:sldId id="293" r:id="rId4"/>
    <p:sldId id="311" r:id="rId5"/>
    <p:sldId id="312" r:id="rId6"/>
    <p:sldId id="314" r:id="rId7"/>
    <p:sldId id="313" r:id="rId8"/>
    <p:sldId id="315" r:id="rId9"/>
    <p:sldId id="316" r:id="rId10"/>
    <p:sldId id="317" r:id="rId11"/>
    <p:sldId id="31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2" autoAdjust="0"/>
    <p:restoredTop sz="86994" autoAdjust="0"/>
  </p:normalViewPr>
  <p:slideViewPr>
    <p:cSldViewPr snapToGrid="0">
      <p:cViewPr varScale="1">
        <p:scale>
          <a:sx n="84" d="100"/>
          <a:sy n="84" d="100"/>
        </p:scale>
        <p:origin x="546"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49BAD7C-6223-4B4C-A068-FF4DBE92BC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0A8D179-38F5-4796-9366-1FFF142D2F6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793396-099B-4E65-946A-C2841A9D37DA}" type="datetimeFigureOut">
              <a:rPr lang="en-US" smtClean="0"/>
              <a:t>10/22/2019</a:t>
            </a:fld>
            <a:endParaRPr lang="en-US"/>
          </a:p>
        </p:txBody>
      </p:sp>
      <p:sp>
        <p:nvSpPr>
          <p:cNvPr id="4" name="Slide Image Placeholder 3">
            <a:extLst>
              <a:ext uri="{FF2B5EF4-FFF2-40B4-BE49-F238E27FC236}">
                <a16:creationId xmlns:a16="http://schemas.microsoft.com/office/drawing/2014/main" id="{BB706A69-D4FB-4CE9-8D7F-B754B09269A0}"/>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8CE73E35-E6EB-4AC1-8E5B-A8E2EA98097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4A469422-2771-424F-B60F-B00B8135245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881AE603-F6BA-4439-BCEE-9AE0C4AF9E4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E75338-A441-4A47-A8C3-6194C876BAD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There’s no single metric that gives a overall picture of accuracy. Use a range of metrics to get a holistic picture</a:t>
            </a:r>
            <a:endParaRPr lang="en-US" dirty="0"/>
          </a:p>
          <a:p>
            <a:endParaRPr lang="en-US" dirty="0"/>
          </a:p>
        </p:txBody>
      </p:sp>
      <p:sp>
        <p:nvSpPr>
          <p:cNvPr id="4" name="Slide Number Placeholder 3"/>
          <p:cNvSpPr>
            <a:spLocks noGrp="1"/>
          </p:cNvSpPr>
          <p:nvPr>
            <p:ph type="sldNum" sz="quarter" idx="5"/>
          </p:nvPr>
        </p:nvSpPr>
        <p:spPr/>
        <p:txBody>
          <a:bodyPr/>
          <a:lstStyle/>
          <a:p>
            <a:fld id="{55E75338-A441-4A47-A8C3-6194C876BAD2}" type="slidenum">
              <a:rPr lang="en-US" smtClean="0"/>
              <a:t>3</a:t>
            </a:fld>
            <a:endParaRPr lang="en-US"/>
          </a:p>
        </p:txBody>
      </p:sp>
    </p:spTree>
    <p:extLst>
      <p:ext uri="{BB962C8B-B14F-4D97-AF65-F5344CB8AC3E}">
        <p14:creationId xmlns:p14="http://schemas.microsoft.com/office/powerpoint/2010/main" val="4151373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 =regress(Y,X) % </a:t>
            </a:r>
            <a:r>
              <a:rPr lang="en-US" dirty="0"/>
              <a:t>Predict BMI (Y) from X</a:t>
            </a:r>
          </a:p>
          <a:p>
            <a:endParaRPr lang="en-US" dirty="0"/>
          </a:p>
        </p:txBody>
      </p:sp>
      <p:sp>
        <p:nvSpPr>
          <p:cNvPr id="4" name="Slide Number Placeholder 3"/>
          <p:cNvSpPr>
            <a:spLocks noGrp="1"/>
          </p:cNvSpPr>
          <p:nvPr>
            <p:ph type="sldNum" sz="quarter" idx="5"/>
          </p:nvPr>
        </p:nvSpPr>
        <p:spPr/>
        <p:txBody>
          <a:bodyPr/>
          <a:lstStyle/>
          <a:p>
            <a:fld id="{55E75338-A441-4A47-A8C3-6194C876BAD2}" type="slidenum">
              <a:rPr lang="en-US" smtClean="0"/>
              <a:t>4</a:t>
            </a:fld>
            <a:endParaRPr lang="en-US"/>
          </a:p>
        </p:txBody>
      </p:sp>
    </p:spTree>
    <p:extLst>
      <p:ext uri="{BB962C8B-B14F-4D97-AF65-F5344CB8AC3E}">
        <p14:creationId xmlns:p14="http://schemas.microsoft.com/office/powerpoint/2010/main" val="1070857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RMSE is sensitive to large errors because the squaring process gives disproportionate weight to very large errors. Further, the RMSE can only be compared between models whose errors are measured in the </a:t>
            </a:r>
            <a:r>
              <a:rPr lang="en-US" sz="1200" b="0" i="1" kern="1200" dirty="0">
                <a:solidFill>
                  <a:schemeClr val="tx1"/>
                </a:solidFill>
                <a:effectLst/>
                <a:latin typeface="+mn-lt"/>
                <a:ea typeface="+mn-ea"/>
                <a:cs typeface="+mn-cs"/>
              </a:rPr>
              <a:t>same units</a:t>
            </a:r>
          </a:p>
          <a:p>
            <a:r>
              <a:rPr lang="en-US" sz="1200" b="0" i="0" kern="1200" dirty="0">
                <a:solidFill>
                  <a:schemeClr val="tx1"/>
                </a:solidFill>
                <a:effectLst/>
                <a:latin typeface="+mn-lt"/>
                <a:ea typeface="+mn-ea"/>
                <a:cs typeface="+mn-cs"/>
              </a:rPr>
              <a:t>There is no absolute criterion for a “good” value of RMSE;</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it depends on the units in which the variable is measured and on the degree of predictive accuracy,</a:t>
            </a:r>
          </a:p>
        </p:txBody>
      </p:sp>
      <p:sp>
        <p:nvSpPr>
          <p:cNvPr id="4" name="Slide Number Placeholder 3"/>
          <p:cNvSpPr>
            <a:spLocks noGrp="1"/>
          </p:cNvSpPr>
          <p:nvPr>
            <p:ph type="sldNum" sz="quarter" idx="5"/>
          </p:nvPr>
        </p:nvSpPr>
        <p:spPr/>
        <p:txBody>
          <a:bodyPr/>
          <a:lstStyle/>
          <a:p>
            <a:fld id="{55E75338-A441-4A47-A8C3-6194C876BAD2}" type="slidenum">
              <a:rPr lang="en-US" smtClean="0"/>
              <a:t>5</a:t>
            </a:fld>
            <a:endParaRPr lang="en-US"/>
          </a:p>
        </p:txBody>
      </p:sp>
    </p:spTree>
    <p:extLst>
      <p:ext uri="{BB962C8B-B14F-4D97-AF65-F5344CB8AC3E}">
        <p14:creationId xmlns:p14="http://schemas.microsoft.com/office/powerpoint/2010/main" val="4178510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Note that you can’t just split the data set with first 70% in the training set and the last 30% going to the test set if there is any sort of ordering to the data. It would be better to populate the training and test set by randomly ordering or shuffling the data set first. However, if your data is already in random order, then you can simply split the data set with the first 70% going to the training set and the last 30% going to the test set.</a:t>
            </a:r>
            <a:endParaRPr lang="en-US" dirty="0"/>
          </a:p>
        </p:txBody>
      </p:sp>
      <p:sp>
        <p:nvSpPr>
          <p:cNvPr id="4" name="Slide Number Placeholder 3"/>
          <p:cNvSpPr>
            <a:spLocks noGrp="1"/>
          </p:cNvSpPr>
          <p:nvPr>
            <p:ph type="sldNum" sz="quarter" idx="5"/>
          </p:nvPr>
        </p:nvSpPr>
        <p:spPr/>
        <p:txBody>
          <a:bodyPr/>
          <a:lstStyle/>
          <a:p>
            <a:fld id="{55E75338-A441-4A47-A8C3-6194C876BAD2}" type="slidenum">
              <a:rPr lang="en-US" smtClean="0"/>
              <a:t>6</a:t>
            </a:fld>
            <a:endParaRPr lang="en-US"/>
          </a:p>
        </p:txBody>
      </p:sp>
    </p:spTree>
    <p:extLst>
      <p:ext uri="{BB962C8B-B14F-4D97-AF65-F5344CB8AC3E}">
        <p14:creationId xmlns:p14="http://schemas.microsoft.com/office/powerpoint/2010/main" val="2348650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E75338-A441-4A47-A8C3-6194C876BAD2}" type="slidenum">
              <a:rPr lang="en-US" smtClean="0"/>
              <a:t>8</a:t>
            </a:fld>
            <a:endParaRPr lang="en-US"/>
          </a:p>
        </p:txBody>
      </p:sp>
    </p:spTree>
    <p:extLst>
      <p:ext uri="{BB962C8B-B14F-4D97-AF65-F5344CB8AC3E}">
        <p14:creationId xmlns:p14="http://schemas.microsoft.com/office/powerpoint/2010/main" val="3156439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confusionchart</a:t>
            </a:r>
            <a:r>
              <a:rPr lang="en-US" dirty="0"/>
              <a:t>’ also performs the same way as </a:t>
            </a:r>
            <a:r>
              <a:rPr lang="en-US" dirty="0" err="1"/>
              <a:t>plotconfusion</a:t>
            </a:r>
            <a:endParaRPr lang="en-US" dirty="0"/>
          </a:p>
          <a:p>
            <a:r>
              <a:rPr lang="en-US" sz="1200" b="0" i="0" u="none" strike="noStrike" kern="1200" dirty="0">
                <a:solidFill>
                  <a:schemeClr val="tx1"/>
                </a:solidFill>
                <a:effectLst/>
                <a:latin typeface="+mn-lt"/>
                <a:ea typeface="+mn-ea"/>
                <a:cs typeface="+mn-cs"/>
              </a:rPr>
              <a:t>True positive (TP): The model predicts True and the actual outcome is True.</a:t>
            </a:r>
          </a:p>
          <a:p>
            <a:r>
              <a:rPr lang="en-US" sz="1200" b="0" i="0" u="none" strike="noStrike" kern="1200" dirty="0">
                <a:solidFill>
                  <a:schemeClr val="tx1"/>
                </a:solidFill>
                <a:effectLst/>
                <a:latin typeface="+mn-lt"/>
                <a:ea typeface="+mn-ea"/>
                <a:cs typeface="+mn-cs"/>
              </a:rPr>
              <a:t>● True negative (TN): The model predicts False and the actual outcome is False.</a:t>
            </a:r>
          </a:p>
          <a:p>
            <a:r>
              <a:rPr lang="en-US" sz="1200" b="0" i="0" u="none" strike="noStrike" kern="1200" dirty="0">
                <a:solidFill>
                  <a:schemeClr val="tx1"/>
                </a:solidFill>
                <a:effectLst/>
                <a:latin typeface="+mn-lt"/>
                <a:ea typeface="+mn-ea"/>
                <a:cs typeface="+mn-cs"/>
              </a:rPr>
              <a:t>● False positive (FP): The model predicts True but the actual outcome is False.</a:t>
            </a:r>
          </a:p>
          <a:p>
            <a:r>
              <a:rPr lang="en-US" sz="1200" b="0" i="0" u="none" strike="noStrike" kern="1200" dirty="0">
                <a:solidFill>
                  <a:schemeClr val="tx1"/>
                </a:solidFill>
                <a:effectLst/>
                <a:latin typeface="+mn-lt"/>
                <a:ea typeface="+mn-ea"/>
                <a:cs typeface="+mn-cs"/>
              </a:rPr>
              <a:t>● False negative (FN): The model predicts False but the actual outcome is 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5E75338-A441-4A47-A8C3-6194C876BAD2}" type="slidenum">
              <a:rPr lang="en-US" smtClean="0"/>
              <a:t>9</a:t>
            </a:fld>
            <a:endParaRPr lang="en-US"/>
          </a:p>
        </p:txBody>
      </p:sp>
    </p:spTree>
    <p:extLst>
      <p:ext uri="{BB962C8B-B14F-4D97-AF65-F5344CB8AC3E}">
        <p14:creationId xmlns:p14="http://schemas.microsoft.com/office/powerpoint/2010/main" val="772118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problem is that you measured the generalization error multiple times on the test set, and you adapted the model and hyperparameters to produce the best model</a:t>
            </a:r>
            <a:r>
              <a:rPr lang="en-US" dirty="0">
                <a:effectLst/>
              </a:rPr>
              <a:t> </a:t>
            </a:r>
            <a:r>
              <a:rPr lang="en-US" sz="1200" b="0" i="1" kern="1200" dirty="0">
                <a:solidFill>
                  <a:schemeClr val="tx1"/>
                </a:solidFill>
                <a:effectLst/>
                <a:latin typeface="+mn-lt"/>
                <a:ea typeface="+mn-ea"/>
                <a:cs typeface="+mn-cs"/>
              </a:rPr>
              <a:t>for that set</a:t>
            </a:r>
            <a:r>
              <a:rPr lang="en-US" sz="1200" b="0" i="0" kern="1200" dirty="0">
                <a:solidFill>
                  <a:schemeClr val="tx1"/>
                </a:solidFill>
                <a:effectLst/>
                <a:latin typeface="+mn-lt"/>
                <a:ea typeface="+mn-ea"/>
                <a:cs typeface="+mn-cs"/>
              </a:rPr>
              <a:t>. This means that the model is unlikely to perform as well on new data. A common solution to this problem is to have a second holdout set called the</a:t>
            </a:r>
            <a:r>
              <a:rPr lang="en-US" dirty="0">
                <a:effectLst/>
              </a:rPr>
              <a:t> </a:t>
            </a:r>
            <a:r>
              <a:rPr lang="en-US" sz="1200" b="0" i="1" kern="1200" dirty="0">
                <a:solidFill>
                  <a:schemeClr val="tx1"/>
                </a:solidFill>
                <a:effectLst/>
                <a:latin typeface="+mn-lt"/>
                <a:ea typeface="+mn-ea"/>
                <a:cs typeface="+mn-cs"/>
              </a:rPr>
              <a:t>validation set</a:t>
            </a:r>
            <a:r>
              <a:rPr lang="en-US" sz="1200" b="0" i="0" kern="1200" dirty="0">
                <a:solidFill>
                  <a:schemeClr val="tx1"/>
                </a:solidFill>
                <a:effectLst/>
                <a:latin typeface="+mn-lt"/>
                <a:ea typeface="+mn-ea"/>
                <a:cs typeface="+mn-cs"/>
              </a:rPr>
              <a:t>. you run a single final test against the test set to get an estimate of the generalization error.</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55E75338-A441-4A47-A8C3-6194C876BAD2}" type="slidenum">
              <a:rPr lang="en-US" smtClean="0"/>
              <a:t>10</a:t>
            </a:fld>
            <a:endParaRPr lang="en-US"/>
          </a:p>
        </p:txBody>
      </p:sp>
    </p:spTree>
    <p:extLst>
      <p:ext uri="{BB962C8B-B14F-4D97-AF65-F5344CB8AC3E}">
        <p14:creationId xmlns:p14="http://schemas.microsoft.com/office/powerpoint/2010/main" val="166218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7726-5E7C-46F8-8C2D-B46BAAC743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1FB20D-7913-4CFF-B9DE-E2A1C67879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F862E5-AFEE-4EAF-A422-6AF1DFEF2B08}"/>
              </a:ext>
            </a:extLst>
          </p:cNvPr>
          <p:cNvSpPr>
            <a:spLocks noGrp="1"/>
          </p:cNvSpPr>
          <p:nvPr>
            <p:ph type="dt" sz="half" idx="10"/>
          </p:nvPr>
        </p:nvSpPr>
        <p:spPr/>
        <p:txBody>
          <a:bodyPr/>
          <a:lstStyle/>
          <a:p>
            <a:fld id="{B81339E8-F5FA-4B06-AE23-979F4198A171}" type="datetimeFigureOut">
              <a:rPr lang="en-US" smtClean="0"/>
              <a:t>10/22/2019</a:t>
            </a:fld>
            <a:endParaRPr lang="en-US"/>
          </a:p>
        </p:txBody>
      </p:sp>
      <p:sp>
        <p:nvSpPr>
          <p:cNvPr id="5" name="Footer Placeholder 4">
            <a:extLst>
              <a:ext uri="{FF2B5EF4-FFF2-40B4-BE49-F238E27FC236}">
                <a16:creationId xmlns:a16="http://schemas.microsoft.com/office/drawing/2014/main" id="{A7176A69-5E41-41AE-8D14-EB8E107535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D549C-AA82-4508-A110-37BA02DFD3AD}"/>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3533741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8CCA-D35A-45A1-BADD-B349FE6AEF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D8B45D-33C0-4DB3-AC26-C3AE4C9F22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38BC7-7670-45AF-A53A-155CF37D77DE}"/>
              </a:ext>
            </a:extLst>
          </p:cNvPr>
          <p:cNvSpPr>
            <a:spLocks noGrp="1"/>
          </p:cNvSpPr>
          <p:nvPr>
            <p:ph type="dt" sz="half" idx="10"/>
          </p:nvPr>
        </p:nvSpPr>
        <p:spPr/>
        <p:txBody>
          <a:bodyPr/>
          <a:lstStyle/>
          <a:p>
            <a:fld id="{B81339E8-F5FA-4B06-AE23-979F4198A171}" type="datetimeFigureOut">
              <a:rPr lang="en-US" smtClean="0"/>
              <a:t>10/22/2019</a:t>
            </a:fld>
            <a:endParaRPr lang="en-US"/>
          </a:p>
        </p:txBody>
      </p:sp>
      <p:sp>
        <p:nvSpPr>
          <p:cNvPr id="5" name="Footer Placeholder 4">
            <a:extLst>
              <a:ext uri="{FF2B5EF4-FFF2-40B4-BE49-F238E27FC236}">
                <a16:creationId xmlns:a16="http://schemas.microsoft.com/office/drawing/2014/main" id="{22107126-11D9-4E99-A990-65076F534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92AFF-C8DB-4247-B615-A1A60AB06DA5}"/>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996859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4D6B3E-CACC-4349-B946-635C93CA9A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47AE78-CD39-4DB5-9DA2-F6728601BF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1A37A9-D564-4AFB-BB83-F4F06FF6D4E9}"/>
              </a:ext>
            </a:extLst>
          </p:cNvPr>
          <p:cNvSpPr>
            <a:spLocks noGrp="1"/>
          </p:cNvSpPr>
          <p:nvPr>
            <p:ph type="dt" sz="half" idx="10"/>
          </p:nvPr>
        </p:nvSpPr>
        <p:spPr/>
        <p:txBody>
          <a:bodyPr/>
          <a:lstStyle/>
          <a:p>
            <a:fld id="{B81339E8-F5FA-4B06-AE23-979F4198A171}" type="datetimeFigureOut">
              <a:rPr lang="en-US" smtClean="0"/>
              <a:t>10/22/2019</a:t>
            </a:fld>
            <a:endParaRPr lang="en-US"/>
          </a:p>
        </p:txBody>
      </p:sp>
      <p:sp>
        <p:nvSpPr>
          <p:cNvPr id="5" name="Footer Placeholder 4">
            <a:extLst>
              <a:ext uri="{FF2B5EF4-FFF2-40B4-BE49-F238E27FC236}">
                <a16:creationId xmlns:a16="http://schemas.microsoft.com/office/drawing/2014/main" id="{33D40C24-18A9-4221-A61D-07A5E8D87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F558C-8D1E-495A-AB92-477885C42A85}"/>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112281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51A89-6910-4DF6-A1F2-C1CB863EBF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AB509-49D9-47AA-ACD6-A7820A53F6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F5A25-4956-4AEF-AE95-4222E66B4810}"/>
              </a:ext>
            </a:extLst>
          </p:cNvPr>
          <p:cNvSpPr>
            <a:spLocks noGrp="1"/>
          </p:cNvSpPr>
          <p:nvPr>
            <p:ph type="dt" sz="half" idx="10"/>
          </p:nvPr>
        </p:nvSpPr>
        <p:spPr/>
        <p:txBody>
          <a:bodyPr/>
          <a:lstStyle/>
          <a:p>
            <a:fld id="{B81339E8-F5FA-4B06-AE23-979F4198A171}" type="datetimeFigureOut">
              <a:rPr lang="en-US" smtClean="0"/>
              <a:t>10/22/2019</a:t>
            </a:fld>
            <a:endParaRPr lang="en-US"/>
          </a:p>
        </p:txBody>
      </p:sp>
      <p:sp>
        <p:nvSpPr>
          <p:cNvPr id="5" name="Footer Placeholder 4">
            <a:extLst>
              <a:ext uri="{FF2B5EF4-FFF2-40B4-BE49-F238E27FC236}">
                <a16:creationId xmlns:a16="http://schemas.microsoft.com/office/drawing/2014/main" id="{8D590B7F-D0E0-4B79-BF69-8358E21DA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FAEF3-3AE4-4830-8D4C-01302D1E8283}"/>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3526321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48A1-77A7-450A-8B26-3F907905E2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5A835C-0472-4A1B-A830-4DED880E08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2B62B9-C1D5-4CE3-819F-EA973A4EAC95}"/>
              </a:ext>
            </a:extLst>
          </p:cNvPr>
          <p:cNvSpPr>
            <a:spLocks noGrp="1"/>
          </p:cNvSpPr>
          <p:nvPr>
            <p:ph type="dt" sz="half" idx="10"/>
          </p:nvPr>
        </p:nvSpPr>
        <p:spPr/>
        <p:txBody>
          <a:bodyPr/>
          <a:lstStyle/>
          <a:p>
            <a:fld id="{B81339E8-F5FA-4B06-AE23-979F4198A171}" type="datetimeFigureOut">
              <a:rPr lang="en-US" smtClean="0"/>
              <a:t>10/22/2019</a:t>
            </a:fld>
            <a:endParaRPr lang="en-US"/>
          </a:p>
        </p:txBody>
      </p:sp>
      <p:sp>
        <p:nvSpPr>
          <p:cNvPr id="5" name="Footer Placeholder 4">
            <a:extLst>
              <a:ext uri="{FF2B5EF4-FFF2-40B4-BE49-F238E27FC236}">
                <a16:creationId xmlns:a16="http://schemas.microsoft.com/office/drawing/2014/main" id="{79481F33-4E14-4A7A-9DC5-296E4979D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F7434-482D-41B0-98E5-FA168756052A}"/>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172731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F9CC-4256-479C-A25E-19DEFF2F7C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9C0B1A-DF70-43C5-82F3-0F4212B994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64941F-E133-405E-B0C4-4FC246634A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60D49C-30C6-48F3-881C-032793904189}"/>
              </a:ext>
            </a:extLst>
          </p:cNvPr>
          <p:cNvSpPr>
            <a:spLocks noGrp="1"/>
          </p:cNvSpPr>
          <p:nvPr>
            <p:ph type="dt" sz="half" idx="10"/>
          </p:nvPr>
        </p:nvSpPr>
        <p:spPr/>
        <p:txBody>
          <a:bodyPr/>
          <a:lstStyle/>
          <a:p>
            <a:fld id="{B81339E8-F5FA-4B06-AE23-979F4198A171}" type="datetimeFigureOut">
              <a:rPr lang="en-US" smtClean="0"/>
              <a:t>10/22/2019</a:t>
            </a:fld>
            <a:endParaRPr lang="en-US"/>
          </a:p>
        </p:txBody>
      </p:sp>
      <p:sp>
        <p:nvSpPr>
          <p:cNvPr id="6" name="Footer Placeholder 5">
            <a:extLst>
              <a:ext uri="{FF2B5EF4-FFF2-40B4-BE49-F238E27FC236}">
                <a16:creationId xmlns:a16="http://schemas.microsoft.com/office/drawing/2014/main" id="{47C8EF9E-A841-46B3-B459-EFC4E0447B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1727EF-351D-4B98-A331-3DABD494CD17}"/>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2636773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05580-8B80-4F37-B0B2-8734C726F5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C5C28C-6F05-4ACA-9B4B-4D7E5B37E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A9F797-5701-4E5C-8994-21F24CFAF3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48465E-CAB5-48D6-8A34-6ADE515C96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F6BED6-2D7E-4A72-93A2-694B23B9E3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E2F6D9-D457-4EB5-BBEB-AD840C324369}"/>
              </a:ext>
            </a:extLst>
          </p:cNvPr>
          <p:cNvSpPr>
            <a:spLocks noGrp="1"/>
          </p:cNvSpPr>
          <p:nvPr>
            <p:ph type="dt" sz="half" idx="10"/>
          </p:nvPr>
        </p:nvSpPr>
        <p:spPr/>
        <p:txBody>
          <a:bodyPr/>
          <a:lstStyle/>
          <a:p>
            <a:fld id="{B81339E8-F5FA-4B06-AE23-979F4198A171}" type="datetimeFigureOut">
              <a:rPr lang="en-US" smtClean="0"/>
              <a:t>10/22/2019</a:t>
            </a:fld>
            <a:endParaRPr lang="en-US"/>
          </a:p>
        </p:txBody>
      </p:sp>
      <p:sp>
        <p:nvSpPr>
          <p:cNvPr id="8" name="Footer Placeholder 7">
            <a:extLst>
              <a:ext uri="{FF2B5EF4-FFF2-40B4-BE49-F238E27FC236}">
                <a16:creationId xmlns:a16="http://schemas.microsoft.com/office/drawing/2014/main" id="{F4921AE1-060B-4A2A-BDE5-D87FFBE915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B34B72-A5F1-4320-BEBE-DA08D05E7CC9}"/>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915503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7FA15-4B14-417A-8581-D704154C34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7C964F-42CE-4698-B068-78331149FEB5}"/>
              </a:ext>
            </a:extLst>
          </p:cNvPr>
          <p:cNvSpPr>
            <a:spLocks noGrp="1"/>
          </p:cNvSpPr>
          <p:nvPr>
            <p:ph type="dt" sz="half" idx="10"/>
          </p:nvPr>
        </p:nvSpPr>
        <p:spPr/>
        <p:txBody>
          <a:bodyPr/>
          <a:lstStyle/>
          <a:p>
            <a:fld id="{B81339E8-F5FA-4B06-AE23-979F4198A171}" type="datetimeFigureOut">
              <a:rPr lang="en-US" smtClean="0"/>
              <a:t>10/22/2019</a:t>
            </a:fld>
            <a:endParaRPr lang="en-US"/>
          </a:p>
        </p:txBody>
      </p:sp>
      <p:sp>
        <p:nvSpPr>
          <p:cNvPr id="4" name="Footer Placeholder 3">
            <a:extLst>
              <a:ext uri="{FF2B5EF4-FFF2-40B4-BE49-F238E27FC236}">
                <a16:creationId xmlns:a16="http://schemas.microsoft.com/office/drawing/2014/main" id="{9AA2D980-CCD3-41A8-B1C0-D12631D49A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ECD440-5AAA-425D-A926-AD03F85D7899}"/>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3056796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488094-4324-43D1-A7ED-3D9A4D759589}"/>
              </a:ext>
            </a:extLst>
          </p:cNvPr>
          <p:cNvSpPr>
            <a:spLocks noGrp="1"/>
          </p:cNvSpPr>
          <p:nvPr>
            <p:ph type="dt" sz="half" idx="10"/>
          </p:nvPr>
        </p:nvSpPr>
        <p:spPr/>
        <p:txBody>
          <a:bodyPr/>
          <a:lstStyle/>
          <a:p>
            <a:fld id="{B81339E8-F5FA-4B06-AE23-979F4198A171}" type="datetimeFigureOut">
              <a:rPr lang="en-US" smtClean="0"/>
              <a:t>10/22/2019</a:t>
            </a:fld>
            <a:endParaRPr lang="en-US"/>
          </a:p>
        </p:txBody>
      </p:sp>
      <p:sp>
        <p:nvSpPr>
          <p:cNvPr id="3" name="Footer Placeholder 2">
            <a:extLst>
              <a:ext uri="{FF2B5EF4-FFF2-40B4-BE49-F238E27FC236}">
                <a16:creationId xmlns:a16="http://schemas.microsoft.com/office/drawing/2014/main" id="{885EE135-5110-42A4-947D-3BD72E042A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6DFBEB-B269-4F6E-9E90-91FA32ADCDB2}"/>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311776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8823-20B6-4F50-B30A-5C4A021C12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754E88-DC1E-456C-978F-FFAB5BBA4D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82438C-F84A-4C1D-9A20-7A95DD791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9B160-8A83-4140-A820-4E7ED99D32AD}"/>
              </a:ext>
            </a:extLst>
          </p:cNvPr>
          <p:cNvSpPr>
            <a:spLocks noGrp="1"/>
          </p:cNvSpPr>
          <p:nvPr>
            <p:ph type="dt" sz="half" idx="10"/>
          </p:nvPr>
        </p:nvSpPr>
        <p:spPr/>
        <p:txBody>
          <a:bodyPr/>
          <a:lstStyle/>
          <a:p>
            <a:fld id="{B81339E8-F5FA-4B06-AE23-979F4198A171}" type="datetimeFigureOut">
              <a:rPr lang="en-US" smtClean="0"/>
              <a:t>10/22/2019</a:t>
            </a:fld>
            <a:endParaRPr lang="en-US"/>
          </a:p>
        </p:txBody>
      </p:sp>
      <p:sp>
        <p:nvSpPr>
          <p:cNvPr id="6" name="Footer Placeholder 5">
            <a:extLst>
              <a:ext uri="{FF2B5EF4-FFF2-40B4-BE49-F238E27FC236}">
                <a16:creationId xmlns:a16="http://schemas.microsoft.com/office/drawing/2014/main" id="{F4C3D4BC-2FB7-4240-9426-681756B8D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02FCEF-3746-4DF3-9455-4986B237EB28}"/>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177628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3654A-055B-4FCC-B805-E6B6B1FCAE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05807B-9C22-4F08-9AF6-01A1927F28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E70237-BD2C-465B-91C2-0F2ABED30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DAFC98-D4EA-47C0-B5D8-3A5056FB533A}"/>
              </a:ext>
            </a:extLst>
          </p:cNvPr>
          <p:cNvSpPr>
            <a:spLocks noGrp="1"/>
          </p:cNvSpPr>
          <p:nvPr>
            <p:ph type="dt" sz="half" idx="10"/>
          </p:nvPr>
        </p:nvSpPr>
        <p:spPr/>
        <p:txBody>
          <a:bodyPr/>
          <a:lstStyle/>
          <a:p>
            <a:fld id="{B81339E8-F5FA-4B06-AE23-979F4198A171}" type="datetimeFigureOut">
              <a:rPr lang="en-US" smtClean="0"/>
              <a:t>10/22/2019</a:t>
            </a:fld>
            <a:endParaRPr lang="en-US"/>
          </a:p>
        </p:txBody>
      </p:sp>
      <p:sp>
        <p:nvSpPr>
          <p:cNvPr id="6" name="Footer Placeholder 5">
            <a:extLst>
              <a:ext uri="{FF2B5EF4-FFF2-40B4-BE49-F238E27FC236}">
                <a16:creationId xmlns:a16="http://schemas.microsoft.com/office/drawing/2014/main" id="{B5F283DE-DE55-471A-BDC3-13C27D53B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DC5257-D0E8-4A48-9004-0B1DB24BA5BD}"/>
              </a:ext>
            </a:extLst>
          </p:cNvPr>
          <p:cNvSpPr>
            <a:spLocks noGrp="1"/>
          </p:cNvSpPr>
          <p:nvPr>
            <p:ph type="sldNum" sz="quarter" idx="12"/>
          </p:nvPr>
        </p:nvSpPr>
        <p:spPr/>
        <p:txBody>
          <a:bodyPr/>
          <a:lstStyle/>
          <a:p>
            <a:fld id="{90B7579C-A6E0-472E-90A1-9F43E49D21F7}" type="slidenum">
              <a:rPr lang="en-US" smtClean="0"/>
              <a:t>‹#›</a:t>
            </a:fld>
            <a:endParaRPr lang="en-US"/>
          </a:p>
        </p:txBody>
      </p:sp>
    </p:spTree>
    <p:extLst>
      <p:ext uri="{BB962C8B-B14F-4D97-AF65-F5344CB8AC3E}">
        <p14:creationId xmlns:p14="http://schemas.microsoft.com/office/powerpoint/2010/main" val="2971753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BB6387-934F-47DD-B138-18E32DE5FC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D05E1F-02E5-4E9C-8EEB-0AC4FD3687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BEC8F-D55A-44CD-9E81-B507EE97D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339E8-F5FA-4B06-AE23-979F4198A171}" type="datetimeFigureOut">
              <a:rPr lang="en-US" smtClean="0"/>
              <a:t>10/22/2019</a:t>
            </a:fld>
            <a:endParaRPr lang="en-US"/>
          </a:p>
        </p:txBody>
      </p:sp>
      <p:sp>
        <p:nvSpPr>
          <p:cNvPr id="5" name="Footer Placeholder 4">
            <a:extLst>
              <a:ext uri="{FF2B5EF4-FFF2-40B4-BE49-F238E27FC236}">
                <a16:creationId xmlns:a16="http://schemas.microsoft.com/office/drawing/2014/main" id="{4E2C4699-C0B6-491C-B739-DE811E7E36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3BA5E4-BB10-42CC-9C2A-966E4EE668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7579C-A6E0-472E-90A1-9F43E49D21F7}" type="slidenum">
              <a:rPr lang="en-US" smtClean="0"/>
              <a:t>‹#›</a:t>
            </a:fld>
            <a:endParaRPr lang="en-US"/>
          </a:p>
        </p:txBody>
      </p:sp>
    </p:spTree>
    <p:extLst>
      <p:ext uri="{BB962C8B-B14F-4D97-AF65-F5344CB8AC3E}">
        <p14:creationId xmlns:p14="http://schemas.microsoft.com/office/powerpoint/2010/main" val="2233498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E2ED-697E-4348-895B-791EA6F96AC5}"/>
              </a:ext>
            </a:extLst>
          </p:cNvPr>
          <p:cNvSpPr>
            <a:spLocks noGrp="1"/>
          </p:cNvSpPr>
          <p:nvPr>
            <p:ph type="title"/>
          </p:nvPr>
        </p:nvSpPr>
        <p:spPr/>
        <p:txBody>
          <a:bodyPr/>
          <a:lstStyle/>
          <a:p>
            <a:r>
              <a:rPr lang="en-US" dirty="0"/>
              <a:t>Part II – Model testing and Validation</a:t>
            </a:r>
          </a:p>
        </p:txBody>
      </p:sp>
      <p:sp>
        <p:nvSpPr>
          <p:cNvPr id="3" name="Content Placeholder 2">
            <a:extLst>
              <a:ext uri="{FF2B5EF4-FFF2-40B4-BE49-F238E27FC236}">
                <a16:creationId xmlns:a16="http://schemas.microsoft.com/office/drawing/2014/main" id="{C9C46AF2-2B8B-4D73-A589-96ADF62D36F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41066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B763-DE6E-4160-9239-18ED74B0A4F1}"/>
              </a:ext>
            </a:extLst>
          </p:cNvPr>
          <p:cNvSpPr>
            <a:spLocks noGrp="1"/>
          </p:cNvSpPr>
          <p:nvPr>
            <p:ph type="title"/>
          </p:nvPr>
        </p:nvSpPr>
        <p:spPr/>
        <p:txBody>
          <a:bodyPr/>
          <a:lstStyle/>
          <a:p>
            <a:r>
              <a:rPr lang="en-US" dirty="0"/>
              <a:t>Outcome: Model testing and Validation</a:t>
            </a:r>
          </a:p>
        </p:txBody>
      </p:sp>
      <p:sp>
        <p:nvSpPr>
          <p:cNvPr id="3" name="Content Placeholder 2">
            <a:extLst>
              <a:ext uri="{FF2B5EF4-FFF2-40B4-BE49-F238E27FC236}">
                <a16:creationId xmlns:a16="http://schemas.microsoft.com/office/drawing/2014/main" id="{0BB4B141-2B10-440C-871F-58903CF21B65}"/>
              </a:ext>
            </a:extLst>
          </p:cNvPr>
          <p:cNvSpPr>
            <a:spLocks noGrp="1"/>
          </p:cNvSpPr>
          <p:nvPr>
            <p:ph idx="1"/>
          </p:nvPr>
        </p:nvSpPr>
        <p:spPr/>
        <p:txBody>
          <a:bodyPr>
            <a:normAutofit lnSpcReduction="10000"/>
          </a:bodyPr>
          <a:lstStyle/>
          <a:p>
            <a:r>
              <a:rPr lang="en-US" dirty="0"/>
              <a:t>Errors arise due to both bad </a:t>
            </a:r>
            <a:r>
              <a:rPr lang="en-US" u="sng" dirty="0"/>
              <a:t>data</a:t>
            </a:r>
            <a:r>
              <a:rPr lang="en-US" dirty="0"/>
              <a:t> and bad </a:t>
            </a:r>
            <a:r>
              <a:rPr lang="en-US" u="sng" dirty="0"/>
              <a:t>model</a:t>
            </a:r>
          </a:p>
          <a:p>
            <a:r>
              <a:rPr lang="en-US" dirty="0"/>
              <a:t>Need to have the right benchmark i.e. what accuracy is good enough?</a:t>
            </a:r>
          </a:p>
          <a:p>
            <a:r>
              <a:rPr lang="en-US" dirty="0"/>
              <a:t>Overfitting - model is too complex</a:t>
            </a:r>
          </a:p>
          <a:p>
            <a:pPr lvl="1"/>
            <a:r>
              <a:rPr lang="en-US" dirty="0"/>
              <a:t>Solution: Simplify the model, get more training data, reduce noise in the data </a:t>
            </a:r>
          </a:p>
          <a:p>
            <a:r>
              <a:rPr lang="en-US" dirty="0"/>
              <a:t>Underfitting - model is too simple</a:t>
            </a:r>
          </a:p>
          <a:p>
            <a:pPr lvl="1"/>
            <a:r>
              <a:rPr lang="en-US" dirty="0"/>
              <a:t>Solution: Add more features to the model, use more complex algorithms</a:t>
            </a:r>
          </a:p>
          <a:p>
            <a:r>
              <a:rPr lang="en-US" dirty="0"/>
              <a:t>Confounding variables – some features are irrelevant</a:t>
            </a:r>
          </a:p>
          <a:p>
            <a:pPr lvl="1"/>
            <a:r>
              <a:rPr lang="en-US" dirty="0"/>
              <a:t>Solution: Start with a strong hypothesis, use unsupervised learning methods to find relevant features, make sure training data has appropriate features and sample size</a:t>
            </a:r>
          </a:p>
          <a:p>
            <a:endParaRPr lang="en-US" dirty="0"/>
          </a:p>
        </p:txBody>
      </p:sp>
    </p:spTree>
    <p:extLst>
      <p:ext uri="{BB962C8B-B14F-4D97-AF65-F5344CB8AC3E}">
        <p14:creationId xmlns:p14="http://schemas.microsoft.com/office/powerpoint/2010/main" val="931273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73DBB-3591-42E5-8CFB-E7D60716ED57}"/>
              </a:ext>
            </a:extLst>
          </p:cNvPr>
          <p:cNvSpPr>
            <a:spLocks noGrp="1"/>
          </p:cNvSpPr>
          <p:nvPr>
            <p:ph type="title"/>
          </p:nvPr>
        </p:nvSpPr>
        <p:spPr/>
        <p:txBody>
          <a:bodyPr/>
          <a:lstStyle/>
          <a:p>
            <a:r>
              <a:rPr lang="en-US" dirty="0"/>
              <a:t>Improving data quality by normalization </a:t>
            </a:r>
          </a:p>
        </p:txBody>
      </p:sp>
      <p:sp>
        <p:nvSpPr>
          <p:cNvPr id="3" name="Content Placeholder 2">
            <a:extLst>
              <a:ext uri="{FF2B5EF4-FFF2-40B4-BE49-F238E27FC236}">
                <a16:creationId xmlns:a16="http://schemas.microsoft.com/office/drawing/2014/main" id="{1BD2983E-CC98-4A06-8B99-A2F163ADF7ED}"/>
              </a:ext>
            </a:extLst>
          </p:cNvPr>
          <p:cNvSpPr>
            <a:spLocks noGrp="1"/>
          </p:cNvSpPr>
          <p:nvPr>
            <p:ph idx="1"/>
          </p:nvPr>
        </p:nvSpPr>
        <p:spPr/>
        <p:txBody>
          <a:bodyPr/>
          <a:lstStyle/>
          <a:p>
            <a:r>
              <a:rPr lang="en-US" dirty="0"/>
              <a:t>The reason why feature scaling is important centers on how some machine learning algorithms function. For example, many classifiers calculate the distance between two data points. If one of the features has a wide range of values, the distance will be governed by this particular feature. Therefore, the range of all features should be normalized so that each feature contributes approximately proportionately to the final distance. </a:t>
            </a:r>
          </a:p>
        </p:txBody>
      </p:sp>
    </p:spTree>
    <p:extLst>
      <p:ext uri="{BB962C8B-B14F-4D97-AF65-F5344CB8AC3E}">
        <p14:creationId xmlns:p14="http://schemas.microsoft.com/office/powerpoint/2010/main" val="2185672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38D5D-A47B-4E4A-A89F-79856E303AA9}"/>
              </a:ext>
            </a:extLst>
          </p:cNvPr>
          <p:cNvSpPr>
            <a:spLocks noGrp="1"/>
          </p:cNvSpPr>
          <p:nvPr>
            <p:ph type="title"/>
          </p:nvPr>
        </p:nvSpPr>
        <p:spPr/>
        <p:txBody>
          <a:bodyPr/>
          <a:lstStyle/>
          <a:p>
            <a:r>
              <a:rPr lang="en-US" dirty="0"/>
              <a:t>Methods of Testing</a:t>
            </a:r>
          </a:p>
        </p:txBody>
      </p:sp>
      <p:sp>
        <p:nvSpPr>
          <p:cNvPr id="3" name="Content Placeholder 2">
            <a:extLst>
              <a:ext uri="{FF2B5EF4-FFF2-40B4-BE49-F238E27FC236}">
                <a16:creationId xmlns:a16="http://schemas.microsoft.com/office/drawing/2014/main" id="{BB5C09A4-5652-45D0-A054-B97E249492FF}"/>
              </a:ext>
            </a:extLst>
          </p:cNvPr>
          <p:cNvSpPr>
            <a:spLocks noGrp="1"/>
          </p:cNvSpPr>
          <p:nvPr>
            <p:ph idx="1"/>
          </p:nvPr>
        </p:nvSpPr>
        <p:spPr/>
        <p:txBody>
          <a:bodyPr>
            <a:noAutofit/>
          </a:bodyPr>
          <a:lstStyle/>
          <a:p>
            <a:r>
              <a:rPr lang="en-US" sz="2500" dirty="0">
                <a:latin typeface="Arial" panose="020B0604020202020204" pitchFamily="34" charset="0"/>
                <a:cs typeface="Arial" panose="020B0604020202020204" pitchFamily="34" charset="0"/>
              </a:rPr>
              <a:t>Consider a hypothetical dataset with information on 1000 patients</a:t>
            </a:r>
          </a:p>
          <a:p>
            <a:pPr marL="457200" indent="-457200">
              <a:buFont typeface="+mj-lt"/>
              <a:buAutoNum type="arabicPeriod"/>
            </a:pPr>
            <a:r>
              <a:rPr lang="en-US" sz="2500" dirty="0">
                <a:latin typeface="Arial" panose="020B0604020202020204" pitchFamily="34" charset="0"/>
                <a:cs typeface="Arial" panose="020B0604020202020204" pitchFamily="34" charset="0"/>
              </a:rPr>
              <a:t>Hold out validation - Build a model from first 500 patients and test on the next 500</a:t>
            </a:r>
          </a:p>
          <a:p>
            <a:pPr marL="457200" indent="-457200">
              <a:buFont typeface="+mj-lt"/>
              <a:buAutoNum type="arabicPeriod"/>
            </a:pPr>
            <a:r>
              <a:rPr lang="en-US" sz="2500" dirty="0">
                <a:latin typeface="Arial" panose="020B0604020202020204" pitchFamily="34" charset="0"/>
                <a:cs typeface="Arial" panose="020B0604020202020204" pitchFamily="34" charset="0"/>
              </a:rPr>
              <a:t>Ten fold Cross validation - Build a model from first 900 patients and test on the next 100, then build model using data from patients 101-1000 and test on first 100, and so on till you cover the whole dataset</a:t>
            </a:r>
          </a:p>
          <a:p>
            <a:pPr marL="457200" indent="-457200">
              <a:buFont typeface="+mj-lt"/>
              <a:buAutoNum type="arabicPeriod"/>
            </a:pPr>
            <a:r>
              <a:rPr lang="en-US" sz="2500" dirty="0">
                <a:latin typeface="Arial" panose="020B0604020202020204" pitchFamily="34" charset="0"/>
                <a:cs typeface="Arial" panose="020B0604020202020204" pitchFamily="34" charset="0"/>
              </a:rPr>
              <a:t>Re-substitution (Weakest method) – train on data from all 1000 patients and test on the same dataset</a:t>
            </a:r>
          </a:p>
          <a:p>
            <a:pPr marL="457200" indent="-457200">
              <a:buFont typeface="+mj-lt"/>
              <a:buAutoNum type="arabicPeriod"/>
            </a:pPr>
            <a:r>
              <a:rPr lang="en-US" sz="2500" dirty="0">
                <a:latin typeface="Arial" panose="020B0604020202020204" pitchFamily="34" charset="0"/>
                <a:cs typeface="Arial" panose="020B0604020202020204" pitchFamily="34" charset="0"/>
              </a:rPr>
              <a:t>Independent validation (Strongest) – use data from a different study to test the model</a:t>
            </a:r>
          </a:p>
          <a:p>
            <a:endParaRPr 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872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3E90-9C88-4EE4-8B49-BFB980CC6897}"/>
              </a:ext>
            </a:extLst>
          </p:cNvPr>
          <p:cNvSpPr>
            <a:spLocks noGrp="1"/>
          </p:cNvSpPr>
          <p:nvPr>
            <p:ph type="title"/>
          </p:nvPr>
        </p:nvSpPr>
        <p:spPr/>
        <p:txBody>
          <a:bodyPr/>
          <a:lstStyle/>
          <a:p>
            <a:r>
              <a:rPr lang="en-US" dirty="0"/>
              <a:t>Metrics for evaluating accuracy</a:t>
            </a:r>
          </a:p>
        </p:txBody>
      </p:sp>
      <p:sp>
        <p:nvSpPr>
          <p:cNvPr id="3" name="Content Placeholder 2">
            <a:extLst>
              <a:ext uri="{FF2B5EF4-FFF2-40B4-BE49-F238E27FC236}">
                <a16:creationId xmlns:a16="http://schemas.microsoft.com/office/drawing/2014/main" id="{FF7F1735-0AC9-4AAA-BA91-AA125BE11FCB}"/>
              </a:ext>
            </a:extLst>
          </p:cNvPr>
          <p:cNvSpPr>
            <a:spLocks noGrp="1"/>
          </p:cNvSpPr>
          <p:nvPr>
            <p:ph idx="1"/>
          </p:nvPr>
        </p:nvSpPr>
        <p:spPr/>
        <p:txBody>
          <a:bodyPr/>
          <a:lstStyle/>
          <a:p>
            <a:pPr marL="0" indent="0">
              <a:buNone/>
            </a:pPr>
            <a:r>
              <a:rPr lang="en-US" dirty="0"/>
              <a:t>Continuous response data (e.g. levels of blood glucose)</a:t>
            </a:r>
          </a:p>
          <a:p>
            <a:r>
              <a:rPr lang="en-US" dirty="0"/>
              <a:t>Pearson’s Correlation &amp; Rank correlation</a:t>
            </a:r>
          </a:p>
          <a:p>
            <a:r>
              <a:rPr lang="en-US" dirty="0"/>
              <a:t>Root Mean Square Error (RMSE)</a:t>
            </a:r>
          </a:p>
          <a:p>
            <a:pPr marL="0" indent="0">
              <a:buNone/>
            </a:pPr>
            <a:endParaRPr lang="en-US" dirty="0"/>
          </a:p>
          <a:p>
            <a:pPr marL="0" indent="0">
              <a:buNone/>
            </a:pPr>
            <a:r>
              <a:rPr lang="en-US" dirty="0"/>
              <a:t>Discrete datasets (e.g. Normal vs Diabetes)</a:t>
            </a:r>
          </a:p>
          <a:p>
            <a:r>
              <a:rPr lang="en-US" dirty="0"/>
              <a:t>Accuracy</a:t>
            </a:r>
          </a:p>
          <a:p>
            <a:r>
              <a:rPr lang="en-US" dirty="0"/>
              <a:t>Precision</a:t>
            </a:r>
          </a:p>
          <a:p>
            <a:r>
              <a:rPr lang="en-US" dirty="0"/>
              <a:t>Recall</a:t>
            </a:r>
          </a:p>
          <a:p>
            <a:endParaRPr lang="en-US" dirty="0"/>
          </a:p>
          <a:p>
            <a:endParaRPr lang="en-US" dirty="0"/>
          </a:p>
        </p:txBody>
      </p:sp>
    </p:spTree>
    <p:extLst>
      <p:ext uri="{BB962C8B-B14F-4D97-AF65-F5344CB8AC3E}">
        <p14:creationId xmlns:p14="http://schemas.microsoft.com/office/powerpoint/2010/main" val="1091688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51D2-CC32-43C7-BCAE-4F557958E585}"/>
              </a:ext>
            </a:extLst>
          </p:cNvPr>
          <p:cNvSpPr>
            <a:spLocks noGrp="1"/>
          </p:cNvSpPr>
          <p:nvPr>
            <p:ph type="title"/>
          </p:nvPr>
        </p:nvSpPr>
        <p:spPr/>
        <p:txBody>
          <a:bodyPr/>
          <a:lstStyle/>
          <a:p>
            <a:r>
              <a:rPr lang="en-US" dirty="0"/>
              <a:t>Testing regression model using hold out validation</a:t>
            </a:r>
          </a:p>
        </p:txBody>
      </p:sp>
      <p:sp>
        <p:nvSpPr>
          <p:cNvPr id="3" name="Content Placeholder 2">
            <a:extLst>
              <a:ext uri="{FF2B5EF4-FFF2-40B4-BE49-F238E27FC236}">
                <a16:creationId xmlns:a16="http://schemas.microsoft.com/office/drawing/2014/main" id="{55B8E075-2789-4885-9AEF-D3F0517FBEF4}"/>
              </a:ext>
            </a:extLst>
          </p:cNvPr>
          <p:cNvSpPr>
            <a:spLocks noGrp="1"/>
          </p:cNvSpPr>
          <p:nvPr>
            <p:ph idx="1"/>
          </p:nvPr>
        </p:nvSpPr>
        <p:spPr/>
        <p:txBody>
          <a:bodyPr>
            <a:normAutofit/>
          </a:bodyPr>
          <a:lstStyle/>
          <a:p>
            <a:r>
              <a:rPr lang="en-US" dirty="0"/>
              <a:t>BMI – function of age, sex, glucose, cholesterol, blood pressure</a:t>
            </a:r>
          </a:p>
          <a:p>
            <a:r>
              <a:rPr lang="en-US" dirty="0"/>
              <a:t>Use these variables together to determine BMI</a:t>
            </a:r>
          </a:p>
          <a:p>
            <a:r>
              <a:rPr lang="en-US" dirty="0"/>
              <a:t>model = </a:t>
            </a:r>
            <a:r>
              <a:rPr lang="en-US" dirty="0" err="1"/>
              <a:t>fitlm</a:t>
            </a:r>
            <a:r>
              <a:rPr lang="en-US" dirty="0"/>
              <a:t>(X,Y); </a:t>
            </a:r>
            <a:r>
              <a:rPr lang="en-US" b="1" dirty="0"/>
              <a:t>% </a:t>
            </a:r>
            <a:r>
              <a:rPr lang="en-US" dirty="0"/>
              <a:t>Predict BMI (Y) from X</a:t>
            </a:r>
          </a:p>
          <a:p>
            <a:r>
              <a:rPr lang="en-US" dirty="0"/>
              <a:t>Perform hold out validation by training on 66% of the dataset and testing on the remaining 33% </a:t>
            </a:r>
          </a:p>
          <a:p>
            <a:r>
              <a:rPr lang="en-US" dirty="0"/>
              <a:t>Create variables </a:t>
            </a:r>
            <a:r>
              <a:rPr lang="en-US" b="1" dirty="0" err="1"/>
              <a:t>Xtrain</a:t>
            </a:r>
            <a:r>
              <a:rPr lang="en-US" b="1" dirty="0"/>
              <a:t> </a:t>
            </a:r>
            <a:r>
              <a:rPr lang="en-US" dirty="0"/>
              <a:t>and </a:t>
            </a:r>
            <a:r>
              <a:rPr lang="en-US" b="1" dirty="0" err="1"/>
              <a:t>Ytrain</a:t>
            </a:r>
            <a:r>
              <a:rPr lang="en-US" dirty="0"/>
              <a:t>  that have data from training set alone</a:t>
            </a:r>
          </a:p>
          <a:p>
            <a:r>
              <a:rPr lang="en-US" dirty="0"/>
              <a:t>model = </a:t>
            </a:r>
            <a:r>
              <a:rPr lang="en-US" dirty="0" err="1"/>
              <a:t>fitlm</a:t>
            </a:r>
            <a:r>
              <a:rPr lang="en-US" dirty="0"/>
              <a:t>(</a:t>
            </a:r>
            <a:r>
              <a:rPr lang="en-US" dirty="0" err="1"/>
              <a:t>Xtrain,Ytrain</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2722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E41A-2247-4A6C-8BB3-FC613FF5DF48}"/>
              </a:ext>
            </a:extLst>
          </p:cNvPr>
          <p:cNvSpPr>
            <a:spLocks noGrp="1"/>
          </p:cNvSpPr>
          <p:nvPr>
            <p:ph type="title"/>
          </p:nvPr>
        </p:nvSpPr>
        <p:spPr/>
        <p:txBody>
          <a:bodyPr/>
          <a:lstStyle/>
          <a:p>
            <a:r>
              <a:rPr lang="en-US" dirty="0"/>
              <a:t>Evaluating accuracy in test set</a:t>
            </a:r>
          </a:p>
        </p:txBody>
      </p:sp>
      <p:sp>
        <p:nvSpPr>
          <p:cNvPr id="3" name="Content Placeholder 2">
            <a:extLst>
              <a:ext uri="{FF2B5EF4-FFF2-40B4-BE49-F238E27FC236}">
                <a16:creationId xmlns:a16="http://schemas.microsoft.com/office/drawing/2014/main" id="{BD61DBB9-AF5D-4E5E-B8E8-9CA16A42F059}"/>
              </a:ext>
            </a:extLst>
          </p:cNvPr>
          <p:cNvSpPr>
            <a:spLocks noGrp="1"/>
          </p:cNvSpPr>
          <p:nvPr>
            <p:ph idx="1"/>
          </p:nvPr>
        </p:nvSpPr>
        <p:spPr/>
        <p:txBody>
          <a:bodyPr>
            <a:normAutofit/>
          </a:bodyPr>
          <a:lstStyle/>
          <a:p>
            <a:r>
              <a:rPr lang="en-US" dirty="0"/>
              <a:t>Create variables </a:t>
            </a:r>
            <a:r>
              <a:rPr lang="en-US" b="1" dirty="0" err="1"/>
              <a:t>Xtest</a:t>
            </a:r>
            <a:r>
              <a:rPr lang="en-US" b="1" dirty="0"/>
              <a:t> </a:t>
            </a:r>
            <a:r>
              <a:rPr lang="en-US" dirty="0"/>
              <a:t>and </a:t>
            </a:r>
            <a:r>
              <a:rPr lang="en-US" b="1" dirty="0" err="1"/>
              <a:t>Ytest</a:t>
            </a:r>
            <a:r>
              <a:rPr lang="en-US" dirty="0"/>
              <a:t> that have data from test set alone</a:t>
            </a:r>
          </a:p>
          <a:p>
            <a:r>
              <a:rPr lang="en-US" dirty="0"/>
              <a:t>[</a:t>
            </a:r>
            <a:r>
              <a:rPr lang="en-US" dirty="0" err="1"/>
              <a:t>Ypred</a:t>
            </a:r>
            <a:r>
              <a:rPr lang="en-US" dirty="0"/>
              <a:t>] = predict(</a:t>
            </a:r>
            <a:r>
              <a:rPr lang="en-US" dirty="0" err="1"/>
              <a:t>model,Xtest</a:t>
            </a:r>
            <a:r>
              <a:rPr lang="en-US" dirty="0"/>
              <a:t>)</a:t>
            </a:r>
          </a:p>
          <a:p>
            <a:r>
              <a:rPr lang="en-US" dirty="0"/>
              <a:t>Compare </a:t>
            </a:r>
            <a:r>
              <a:rPr lang="en-US" dirty="0" err="1"/>
              <a:t>Ypred</a:t>
            </a:r>
            <a:r>
              <a:rPr lang="en-US" dirty="0"/>
              <a:t> with </a:t>
            </a:r>
            <a:r>
              <a:rPr lang="en-US" dirty="0" err="1"/>
              <a:t>Ytest</a:t>
            </a:r>
            <a:r>
              <a:rPr lang="en-US" dirty="0"/>
              <a:t> (actual value) using plot function</a:t>
            </a:r>
          </a:p>
          <a:p>
            <a:r>
              <a:rPr lang="en-US" dirty="0"/>
              <a:t>Find correlation</a:t>
            </a:r>
          </a:p>
          <a:p>
            <a:r>
              <a:rPr lang="en-US" dirty="0"/>
              <a:t>Calculate the following</a:t>
            </a:r>
          </a:p>
          <a:p>
            <a:pPr lvl="1"/>
            <a:r>
              <a:rPr lang="en-US" dirty="0"/>
              <a:t>(</a:t>
            </a:r>
            <a:r>
              <a:rPr lang="en-US" dirty="0" err="1"/>
              <a:t>Ypred</a:t>
            </a:r>
            <a:r>
              <a:rPr lang="en-US" dirty="0"/>
              <a:t> - </a:t>
            </a:r>
            <a:r>
              <a:rPr lang="en-US" dirty="0" err="1"/>
              <a:t>Ytest</a:t>
            </a:r>
            <a:r>
              <a:rPr lang="en-US" dirty="0"/>
              <a:t>) % Error</a:t>
            </a:r>
          </a:p>
          <a:p>
            <a:pPr lvl="1"/>
            <a:r>
              <a:rPr lang="en-US" dirty="0"/>
              <a:t>mean(</a:t>
            </a:r>
            <a:r>
              <a:rPr lang="en-US" dirty="0" err="1"/>
              <a:t>Ypred</a:t>
            </a:r>
            <a:r>
              <a:rPr lang="en-US" dirty="0"/>
              <a:t> - </a:t>
            </a:r>
            <a:r>
              <a:rPr lang="en-US" dirty="0" err="1"/>
              <a:t>Ytest</a:t>
            </a:r>
            <a:r>
              <a:rPr lang="en-US" dirty="0"/>
              <a:t>) % average error</a:t>
            </a:r>
          </a:p>
          <a:p>
            <a:pPr lvl="1"/>
            <a:r>
              <a:rPr lang="en-US" dirty="0"/>
              <a:t>RMSE = sqrt(mean((</a:t>
            </a:r>
            <a:r>
              <a:rPr lang="en-US" dirty="0" err="1"/>
              <a:t>Ypred</a:t>
            </a:r>
            <a:r>
              <a:rPr lang="en-US" dirty="0"/>
              <a:t> - </a:t>
            </a:r>
            <a:r>
              <a:rPr lang="en-US" dirty="0" err="1"/>
              <a:t>Ytest</a:t>
            </a:r>
            <a:r>
              <a:rPr lang="en-US" dirty="0"/>
              <a:t>).^2)); % Root Mean Squared Error (RMSE)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56280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683D8-537A-4707-80A8-345C1EB69367}"/>
              </a:ext>
            </a:extLst>
          </p:cNvPr>
          <p:cNvSpPr>
            <a:spLocks noGrp="1"/>
          </p:cNvSpPr>
          <p:nvPr>
            <p:ph type="title"/>
          </p:nvPr>
        </p:nvSpPr>
        <p:spPr/>
        <p:txBody>
          <a:bodyPr/>
          <a:lstStyle/>
          <a:p>
            <a:r>
              <a:rPr lang="en-US" dirty="0"/>
              <a:t>Testing using cross validation</a:t>
            </a:r>
          </a:p>
        </p:txBody>
      </p:sp>
      <p:sp>
        <p:nvSpPr>
          <p:cNvPr id="3" name="Content Placeholder 2">
            <a:extLst>
              <a:ext uri="{FF2B5EF4-FFF2-40B4-BE49-F238E27FC236}">
                <a16:creationId xmlns:a16="http://schemas.microsoft.com/office/drawing/2014/main" id="{8F7B44DB-265B-4DD7-930D-9FB3806A9296}"/>
              </a:ext>
            </a:extLst>
          </p:cNvPr>
          <p:cNvSpPr>
            <a:spLocks noGrp="1"/>
          </p:cNvSpPr>
          <p:nvPr>
            <p:ph idx="1"/>
          </p:nvPr>
        </p:nvSpPr>
        <p:spPr/>
        <p:txBody>
          <a:bodyPr>
            <a:normAutofit lnSpcReduction="10000"/>
          </a:bodyPr>
          <a:lstStyle/>
          <a:p>
            <a:r>
              <a:rPr lang="en-US" dirty="0"/>
              <a:t>Repeat previous analysis using </a:t>
            </a:r>
            <a:r>
              <a:rPr lang="en-US" b="1" dirty="0"/>
              <a:t>five fold cross validation</a:t>
            </a:r>
          </a:p>
          <a:p>
            <a:r>
              <a:rPr lang="en-US" dirty="0"/>
              <a:t>Train on 80% of the dataset and test on the remaining 20% </a:t>
            </a:r>
          </a:p>
          <a:p>
            <a:r>
              <a:rPr lang="en-US" dirty="0"/>
              <a:t>Create variables </a:t>
            </a:r>
            <a:r>
              <a:rPr lang="en-US" b="1" dirty="0" err="1"/>
              <a:t>Xtrain</a:t>
            </a:r>
            <a:r>
              <a:rPr lang="en-US" b="1" dirty="0"/>
              <a:t> </a:t>
            </a:r>
            <a:r>
              <a:rPr lang="en-US" dirty="0"/>
              <a:t>and </a:t>
            </a:r>
            <a:r>
              <a:rPr lang="en-US" b="1" dirty="0" err="1"/>
              <a:t>Ytrain</a:t>
            </a:r>
            <a:r>
              <a:rPr lang="en-US" dirty="0"/>
              <a:t>  that have data from training set alone</a:t>
            </a:r>
          </a:p>
          <a:p>
            <a:r>
              <a:rPr lang="en-US" dirty="0"/>
              <a:t>model = </a:t>
            </a:r>
            <a:r>
              <a:rPr lang="en-US" dirty="0" err="1"/>
              <a:t>fitlm</a:t>
            </a:r>
            <a:r>
              <a:rPr lang="en-US" dirty="0"/>
              <a:t>(</a:t>
            </a:r>
            <a:r>
              <a:rPr lang="en-US" dirty="0" err="1"/>
              <a:t>Xtrain,Ytrain</a:t>
            </a:r>
            <a:r>
              <a:rPr lang="en-US" dirty="0"/>
              <a:t>); </a:t>
            </a:r>
            <a:r>
              <a:rPr lang="en-US" b="1" dirty="0"/>
              <a:t>% </a:t>
            </a:r>
            <a:r>
              <a:rPr lang="en-US" dirty="0"/>
              <a:t>Predict BMI (Y) from X</a:t>
            </a:r>
          </a:p>
          <a:p>
            <a:r>
              <a:rPr lang="en-US" dirty="0"/>
              <a:t>Create variables </a:t>
            </a:r>
            <a:r>
              <a:rPr lang="en-US" b="1" dirty="0" err="1"/>
              <a:t>Xtest</a:t>
            </a:r>
            <a:r>
              <a:rPr lang="en-US" b="1" dirty="0"/>
              <a:t> </a:t>
            </a:r>
            <a:r>
              <a:rPr lang="en-US" dirty="0"/>
              <a:t>and </a:t>
            </a:r>
            <a:r>
              <a:rPr lang="en-US" b="1" dirty="0" err="1"/>
              <a:t>Ytest</a:t>
            </a:r>
            <a:r>
              <a:rPr lang="en-US" dirty="0"/>
              <a:t> that have data from test set alone</a:t>
            </a:r>
          </a:p>
          <a:p>
            <a:r>
              <a:rPr lang="en-US" dirty="0"/>
              <a:t>[</a:t>
            </a:r>
            <a:r>
              <a:rPr lang="en-US" dirty="0" err="1"/>
              <a:t>Ypred</a:t>
            </a:r>
            <a:r>
              <a:rPr lang="en-US" dirty="0"/>
              <a:t>] = predict(</a:t>
            </a:r>
            <a:r>
              <a:rPr lang="en-US" dirty="0" err="1"/>
              <a:t>model,Xtest</a:t>
            </a:r>
            <a:r>
              <a:rPr lang="en-US" dirty="0"/>
              <a:t>)</a:t>
            </a:r>
          </a:p>
          <a:p>
            <a:r>
              <a:rPr lang="en-US" dirty="0"/>
              <a:t>Compare </a:t>
            </a:r>
            <a:r>
              <a:rPr lang="en-US" dirty="0" err="1"/>
              <a:t>Ypred</a:t>
            </a:r>
            <a:r>
              <a:rPr lang="en-US" dirty="0"/>
              <a:t> with </a:t>
            </a:r>
            <a:r>
              <a:rPr lang="en-US" dirty="0" err="1"/>
              <a:t>Ytest</a:t>
            </a:r>
            <a:r>
              <a:rPr lang="en-US" dirty="0"/>
              <a:t> (actual value) using correlation and RMSE </a:t>
            </a:r>
          </a:p>
          <a:p>
            <a:r>
              <a:rPr lang="en-US" dirty="0"/>
              <a:t>Repeat 5 times with different 20% subset of the data as test set</a:t>
            </a:r>
          </a:p>
          <a:p>
            <a:endParaRPr lang="en-US" dirty="0"/>
          </a:p>
          <a:p>
            <a:endParaRPr lang="en-US" dirty="0"/>
          </a:p>
          <a:p>
            <a:endParaRPr lang="en-US" dirty="0"/>
          </a:p>
        </p:txBody>
      </p:sp>
    </p:spTree>
    <p:extLst>
      <p:ext uri="{BB962C8B-B14F-4D97-AF65-F5344CB8AC3E}">
        <p14:creationId xmlns:p14="http://schemas.microsoft.com/office/powerpoint/2010/main" val="3983062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6012-FE07-457A-8B6F-5082EB5ACEF7}"/>
              </a:ext>
            </a:extLst>
          </p:cNvPr>
          <p:cNvSpPr>
            <a:spLocks noGrp="1"/>
          </p:cNvSpPr>
          <p:nvPr>
            <p:ph type="title"/>
          </p:nvPr>
        </p:nvSpPr>
        <p:spPr/>
        <p:txBody>
          <a:bodyPr/>
          <a:lstStyle/>
          <a:p>
            <a:r>
              <a:rPr lang="en-US" dirty="0"/>
              <a:t>Evaluating discrete datasets using hold out validation</a:t>
            </a:r>
          </a:p>
        </p:txBody>
      </p:sp>
      <p:sp>
        <p:nvSpPr>
          <p:cNvPr id="3" name="Content Placeholder 2">
            <a:extLst>
              <a:ext uri="{FF2B5EF4-FFF2-40B4-BE49-F238E27FC236}">
                <a16:creationId xmlns:a16="http://schemas.microsoft.com/office/drawing/2014/main" id="{EFF11E66-D595-42BD-A662-AC9067798F9E}"/>
              </a:ext>
            </a:extLst>
          </p:cNvPr>
          <p:cNvSpPr>
            <a:spLocks noGrp="1"/>
          </p:cNvSpPr>
          <p:nvPr>
            <p:ph idx="1"/>
          </p:nvPr>
        </p:nvSpPr>
        <p:spPr/>
        <p:txBody>
          <a:bodyPr>
            <a:normAutofit/>
          </a:bodyPr>
          <a:lstStyle/>
          <a:p>
            <a:r>
              <a:rPr lang="en-US" dirty="0"/>
              <a:t>Example – Classifying patients with diabetes vs normal</a:t>
            </a:r>
          </a:p>
          <a:p>
            <a:r>
              <a:rPr lang="en-US" dirty="0"/>
              <a:t>Predict </a:t>
            </a:r>
            <a:r>
              <a:rPr lang="en-US" b="1" dirty="0"/>
              <a:t>diabetes </a:t>
            </a:r>
            <a:r>
              <a:rPr lang="en-US" dirty="0"/>
              <a:t>from glucose alone, and BMI, Glucose and Cholesterol together</a:t>
            </a:r>
          </a:p>
          <a:p>
            <a:r>
              <a:rPr lang="en-US" dirty="0"/>
              <a:t>Create variables </a:t>
            </a:r>
            <a:r>
              <a:rPr lang="en-US" b="1" dirty="0" err="1"/>
              <a:t>Xtrain</a:t>
            </a:r>
            <a:r>
              <a:rPr lang="en-US" b="1" dirty="0"/>
              <a:t> </a:t>
            </a:r>
            <a:r>
              <a:rPr lang="en-US" dirty="0"/>
              <a:t>and </a:t>
            </a:r>
            <a:r>
              <a:rPr lang="en-US" b="1" dirty="0" err="1"/>
              <a:t>Ytrain</a:t>
            </a:r>
            <a:r>
              <a:rPr lang="en-US" dirty="0"/>
              <a:t> that have data from training set alone (80% of the dataset)</a:t>
            </a:r>
          </a:p>
          <a:p>
            <a:r>
              <a:rPr lang="en-US" dirty="0"/>
              <a:t>[</a:t>
            </a:r>
            <a:r>
              <a:rPr lang="en-US" dirty="0" err="1"/>
              <a:t>b,~,stats</a:t>
            </a:r>
            <a:r>
              <a:rPr lang="en-US" dirty="0"/>
              <a:t>] = </a:t>
            </a:r>
            <a:r>
              <a:rPr lang="en-US" dirty="0" err="1"/>
              <a:t>mnrfit</a:t>
            </a:r>
            <a:r>
              <a:rPr lang="en-US" dirty="0"/>
              <a:t>(X,Y) % Y is response variable (diabetes)</a:t>
            </a:r>
          </a:p>
          <a:p>
            <a:endParaRPr lang="en-US" dirty="0"/>
          </a:p>
        </p:txBody>
      </p:sp>
    </p:spTree>
    <p:extLst>
      <p:ext uri="{BB962C8B-B14F-4D97-AF65-F5344CB8AC3E}">
        <p14:creationId xmlns:p14="http://schemas.microsoft.com/office/powerpoint/2010/main" val="2135963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C97D-270C-4538-BB35-AC7E22E47E06}"/>
              </a:ext>
            </a:extLst>
          </p:cNvPr>
          <p:cNvSpPr>
            <a:spLocks noGrp="1"/>
          </p:cNvSpPr>
          <p:nvPr>
            <p:ph type="title"/>
          </p:nvPr>
        </p:nvSpPr>
        <p:spPr/>
        <p:txBody>
          <a:bodyPr/>
          <a:lstStyle/>
          <a:p>
            <a:r>
              <a:rPr lang="en-US" dirty="0"/>
              <a:t>Estimating model accuracy in test data</a:t>
            </a:r>
          </a:p>
        </p:txBody>
      </p:sp>
      <p:sp>
        <p:nvSpPr>
          <p:cNvPr id="3" name="Content Placeholder 2">
            <a:extLst>
              <a:ext uri="{FF2B5EF4-FFF2-40B4-BE49-F238E27FC236}">
                <a16:creationId xmlns:a16="http://schemas.microsoft.com/office/drawing/2014/main" id="{3580B7E7-F0CF-44C8-8AD2-C974250A8B88}"/>
              </a:ext>
            </a:extLst>
          </p:cNvPr>
          <p:cNvSpPr>
            <a:spLocks noGrp="1"/>
          </p:cNvSpPr>
          <p:nvPr>
            <p:ph idx="1"/>
          </p:nvPr>
        </p:nvSpPr>
        <p:spPr/>
        <p:txBody>
          <a:bodyPr>
            <a:normAutofit/>
          </a:bodyPr>
          <a:lstStyle/>
          <a:p>
            <a:r>
              <a:rPr lang="en-US" dirty="0"/>
              <a:t>Create variables </a:t>
            </a:r>
            <a:r>
              <a:rPr lang="en-US" b="1" dirty="0" err="1"/>
              <a:t>Xtest</a:t>
            </a:r>
            <a:r>
              <a:rPr lang="en-US" b="1" dirty="0"/>
              <a:t> </a:t>
            </a:r>
            <a:r>
              <a:rPr lang="en-US" dirty="0"/>
              <a:t>and </a:t>
            </a:r>
            <a:r>
              <a:rPr lang="en-US" b="1" dirty="0" err="1"/>
              <a:t>Ytest</a:t>
            </a:r>
            <a:r>
              <a:rPr lang="en-US" dirty="0"/>
              <a:t> that have data from test set alone (20%)</a:t>
            </a:r>
          </a:p>
          <a:p>
            <a:r>
              <a:rPr lang="en-US" dirty="0"/>
              <a:t>[probability] = </a:t>
            </a:r>
            <a:r>
              <a:rPr lang="en-US" dirty="0" err="1"/>
              <a:t>mnrval</a:t>
            </a:r>
            <a:r>
              <a:rPr lang="en-US" dirty="0"/>
              <a:t>(b, </a:t>
            </a:r>
            <a:r>
              <a:rPr lang="en-US" dirty="0" err="1"/>
              <a:t>Xtest</a:t>
            </a:r>
            <a:r>
              <a:rPr lang="en-US" dirty="0"/>
              <a:t>);</a:t>
            </a:r>
          </a:p>
          <a:p>
            <a:r>
              <a:rPr lang="en-US" dirty="0"/>
              <a:t>Round up the probabilities using ‘round’ function</a:t>
            </a:r>
          </a:p>
          <a:p>
            <a:r>
              <a:rPr lang="en-US" dirty="0" err="1"/>
              <a:t>Ypred</a:t>
            </a:r>
            <a:r>
              <a:rPr lang="en-US" dirty="0"/>
              <a:t> = round(probability)</a:t>
            </a:r>
          </a:p>
          <a:p>
            <a:r>
              <a:rPr lang="en-US" dirty="0"/>
              <a:t>Compare </a:t>
            </a:r>
            <a:r>
              <a:rPr lang="en-US" dirty="0" err="1"/>
              <a:t>Ytest</a:t>
            </a:r>
            <a:r>
              <a:rPr lang="en-US" dirty="0"/>
              <a:t> with </a:t>
            </a:r>
            <a:r>
              <a:rPr lang="en-US" dirty="0" err="1"/>
              <a:t>Ypred</a:t>
            </a:r>
            <a:endParaRPr lang="en-US" dirty="0"/>
          </a:p>
          <a:p>
            <a:r>
              <a:rPr lang="en-US" dirty="0"/>
              <a:t>Accuracy = sum(</a:t>
            </a:r>
            <a:r>
              <a:rPr lang="en-US" dirty="0" err="1"/>
              <a:t>Ytest</a:t>
            </a:r>
            <a:r>
              <a:rPr lang="en-US" dirty="0"/>
              <a:t> == </a:t>
            </a:r>
            <a:r>
              <a:rPr lang="en-US" dirty="0" err="1"/>
              <a:t>Ypred</a:t>
            </a:r>
            <a:r>
              <a:rPr lang="en-US" dirty="0"/>
              <a:t>);</a:t>
            </a:r>
          </a:p>
          <a:p>
            <a:r>
              <a:rPr lang="en-US" b="1" dirty="0"/>
              <a:t>Repeat using 10 fold cross validation</a:t>
            </a:r>
          </a:p>
          <a:p>
            <a:endParaRPr lang="en-US" dirty="0"/>
          </a:p>
          <a:p>
            <a:endParaRPr lang="en-US" dirty="0"/>
          </a:p>
        </p:txBody>
      </p:sp>
    </p:spTree>
    <p:extLst>
      <p:ext uri="{BB962C8B-B14F-4D97-AF65-F5344CB8AC3E}">
        <p14:creationId xmlns:p14="http://schemas.microsoft.com/office/powerpoint/2010/main" val="2195012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5A65D-AC66-4196-A46B-D16229FBBEDC}"/>
              </a:ext>
            </a:extLst>
          </p:cNvPr>
          <p:cNvSpPr>
            <a:spLocks noGrp="1"/>
          </p:cNvSpPr>
          <p:nvPr>
            <p:ph type="title"/>
          </p:nvPr>
        </p:nvSpPr>
        <p:spPr/>
        <p:txBody>
          <a:bodyPr/>
          <a:lstStyle/>
          <a:p>
            <a:r>
              <a:rPr lang="en-US" dirty="0"/>
              <a:t>Additional metrics to evaluate accuracy</a:t>
            </a:r>
          </a:p>
        </p:txBody>
      </p:sp>
      <p:sp>
        <p:nvSpPr>
          <p:cNvPr id="3" name="Content Placeholder 2">
            <a:extLst>
              <a:ext uri="{FF2B5EF4-FFF2-40B4-BE49-F238E27FC236}">
                <a16:creationId xmlns:a16="http://schemas.microsoft.com/office/drawing/2014/main" id="{B01F643B-E907-463A-9A09-6EE131618E88}"/>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Create a confusion matrix </a:t>
            </a:r>
          </a:p>
          <a:p>
            <a:pPr lvl="1"/>
            <a:r>
              <a:rPr lang="en-US" sz="2000" dirty="0">
                <a:latin typeface="Arial" panose="020B0604020202020204" pitchFamily="34" charset="0"/>
                <a:cs typeface="Arial" panose="020B0604020202020204" pitchFamily="34" charset="0"/>
              </a:rPr>
              <a:t>&gt;&gt; </a:t>
            </a:r>
            <a:r>
              <a:rPr lang="en-US" sz="2000" dirty="0" err="1">
                <a:latin typeface="Arial" panose="020B0604020202020204" pitchFamily="34" charset="0"/>
                <a:cs typeface="Arial" panose="020B0604020202020204" pitchFamily="34" charset="0"/>
              </a:rPr>
              <a:t>plotconfusion</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YTest,YPred</a:t>
            </a:r>
            <a:r>
              <a:rPr lang="en-US" sz="20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Calculate – </a:t>
            </a:r>
          </a:p>
          <a:p>
            <a:pPr marL="514350" indent="-514350">
              <a:buFont typeface="+mj-lt"/>
              <a:buAutoNum type="arabicPeriod"/>
            </a:pPr>
            <a:r>
              <a:rPr lang="en-US" sz="2400" dirty="0">
                <a:latin typeface="Arial" panose="020B0604020202020204" pitchFamily="34" charset="0"/>
                <a:cs typeface="Arial" panose="020B0604020202020204" pitchFamily="34" charset="0"/>
              </a:rPr>
              <a:t>Precision % total times model </a:t>
            </a:r>
            <a:r>
              <a:rPr lang="en-US" sz="2400" b="1" dirty="0">
                <a:latin typeface="Arial" panose="020B0604020202020204" pitchFamily="34" charset="0"/>
                <a:cs typeface="Arial" panose="020B0604020202020204" pitchFamily="34" charset="0"/>
              </a:rPr>
              <a:t>correctly </a:t>
            </a:r>
            <a:r>
              <a:rPr lang="en-US" sz="2400" dirty="0">
                <a:latin typeface="Arial" panose="020B0604020202020204" pitchFamily="34" charset="0"/>
                <a:cs typeface="Arial" panose="020B0604020202020204" pitchFamily="34" charset="0"/>
              </a:rPr>
              <a:t>predicted Diabetes (i.e. </a:t>
            </a:r>
            <a:r>
              <a:rPr lang="en-US" sz="2400" dirty="0" err="1">
                <a:latin typeface="Arial" panose="020B0604020202020204" pitchFamily="34" charset="0"/>
                <a:cs typeface="Arial" panose="020B0604020202020204" pitchFamily="34" charset="0"/>
              </a:rPr>
              <a:t>Ypred</a:t>
            </a:r>
            <a:r>
              <a:rPr lang="en-US" sz="2400" dirty="0">
                <a:latin typeface="Arial" panose="020B0604020202020204" pitchFamily="34" charset="0"/>
                <a:cs typeface="Arial" panose="020B0604020202020204" pitchFamily="34" charset="0"/>
              </a:rPr>
              <a:t> == 1 &amp; </a:t>
            </a:r>
            <a:r>
              <a:rPr lang="en-US" sz="2400" dirty="0" err="1">
                <a:latin typeface="Arial" panose="020B0604020202020204" pitchFamily="34" charset="0"/>
                <a:cs typeface="Arial" panose="020B0604020202020204" pitchFamily="34" charset="0"/>
              </a:rPr>
              <a:t>Ytest</a:t>
            </a:r>
            <a:r>
              <a:rPr lang="en-US" sz="2400" dirty="0">
                <a:latin typeface="Arial" panose="020B0604020202020204" pitchFamily="34" charset="0"/>
                <a:cs typeface="Arial" panose="020B0604020202020204" pitchFamily="34" charset="0"/>
              </a:rPr>
              <a:t> == 1)/total times model predicted Diabetes (</a:t>
            </a:r>
            <a:r>
              <a:rPr lang="en-US" sz="2400" dirty="0" err="1">
                <a:latin typeface="Arial" panose="020B0604020202020204" pitchFamily="34" charset="0"/>
                <a:cs typeface="Arial" panose="020B0604020202020204" pitchFamily="34" charset="0"/>
              </a:rPr>
              <a:t>Ypred</a:t>
            </a:r>
            <a:r>
              <a:rPr lang="en-US" sz="2400" dirty="0">
                <a:latin typeface="Arial" panose="020B0604020202020204" pitchFamily="34" charset="0"/>
                <a:cs typeface="Arial" panose="020B0604020202020204" pitchFamily="34" charset="0"/>
              </a:rPr>
              <a:t> == 1)</a:t>
            </a:r>
          </a:p>
          <a:p>
            <a:pPr marL="514350" indent="-514350">
              <a:buFont typeface="+mj-lt"/>
              <a:buAutoNum type="arabicPeriod"/>
            </a:pPr>
            <a:r>
              <a:rPr lang="en-US" sz="2400" dirty="0">
                <a:latin typeface="Arial" panose="020B0604020202020204" pitchFamily="34" charset="0"/>
                <a:cs typeface="Arial" panose="020B0604020202020204" pitchFamily="34" charset="0"/>
              </a:rPr>
              <a:t>Recall % total times model </a:t>
            </a:r>
            <a:r>
              <a:rPr lang="en-US" sz="2400" b="1" dirty="0">
                <a:latin typeface="Arial" panose="020B0604020202020204" pitchFamily="34" charset="0"/>
                <a:cs typeface="Arial" panose="020B0604020202020204" pitchFamily="34" charset="0"/>
              </a:rPr>
              <a:t>correctly </a:t>
            </a:r>
            <a:r>
              <a:rPr lang="en-US" sz="2400" dirty="0">
                <a:latin typeface="Arial" panose="020B0604020202020204" pitchFamily="34" charset="0"/>
                <a:cs typeface="Arial" panose="020B0604020202020204" pitchFamily="34" charset="0"/>
              </a:rPr>
              <a:t>predicted Diabetes/total number of Diabetes cases in test set (</a:t>
            </a:r>
            <a:r>
              <a:rPr lang="en-US" sz="2400" dirty="0" err="1">
                <a:latin typeface="Arial" panose="020B0604020202020204" pitchFamily="34" charset="0"/>
                <a:cs typeface="Arial" panose="020B0604020202020204" pitchFamily="34" charset="0"/>
              </a:rPr>
              <a:t>Ytest</a:t>
            </a:r>
            <a:r>
              <a:rPr lang="en-US" sz="2400" dirty="0">
                <a:latin typeface="Arial" panose="020B0604020202020204" pitchFamily="34" charset="0"/>
                <a:cs typeface="Arial" panose="020B0604020202020204" pitchFamily="34" charset="0"/>
              </a:rPr>
              <a:t> == 1) </a:t>
            </a: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8674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18602</TotalTime>
  <Words>1148</Words>
  <Application>Microsoft Office PowerPoint</Application>
  <PresentationFormat>Widescreen</PresentationFormat>
  <Paragraphs>97</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Part II – Model testing and Validation</vt:lpstr>
      <vt:lpstr>Methods of Testing</vt:lpstr>
      <vt:lpstr>Metrics for evaluating accuracy</vt:lpstr>
      <vt:lpstr>Testing regression model using hold out validation</vt:lpstr>
      <vt:lpstr>Evaluating accuracy in test set</vt:lpstr>
      <vt:lpstr>Testing using cross validation</vt:lpstr>
      <vt:lpstr>Evaluating discrete datasets using hold out validation</vt:lpstr>
      <vt:lpstr>Estimating model accuracy in test data</vt:lpstr>
      <vt:lpstr>Additional metrics to evaluate accuracy</vt:lpstr>
      <vt:lpstr>Outcome: Model testing and Validation</vt:lpstr>
      <vt:lpstr>Improving data quality by normalization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 on ML with MATLAB</dc:title>
  <dc:creator>sriram</dc:creator>
  <cp:lastModifiedBy>sriram</cp:lastModifiedBy>
  <cp:revision>258</cp:revision>
  <dcterms:created xsi:type="dcterms:W3CDTF">2019-06-26T18:43:00Z</dcterms:created>
  <dcterms:modified xsi:type="dcterms:W3CDTF">2019-10-22T15:06:21Z</dcterms:modified>
</cp:coreProperties>
</file>