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918400" cy="438912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515"/>
    <a:srgbClr val="FDC3C3"/>
    <a:srgbClr val="88E47C"/>
    <a:srgbClr val="5EDB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8629" autoAdjust="0"/>
  </p:normalViewPr>
  <p:slideViewPr>
    <p:cSldViewPr>
      <p:cViewPr>
        <p:scale>
          <a:sx n="50" d="100"/>
          <a:sy n="50" d="100"/>
        </p:scale>
        <p:origin x="390" y="-8388"/>
      </p:cViewPr>
      <p:guideLst>
        <p:guide orient="horz" pos="13824"/>
        <p:guide pos="10368"/>
      </p:guideLst>
    </p:cSldViewPr>
  </p:slid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E84AC3-99DF-4AC0-9047-596059C2E984}"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082D2-4B48-43B7-9624-3ACB599D6B53}" type="slidenum">
              <a:rPr lang="en-US" smtClean="0"/>
              <a:t>‹#›</a:t>
            </a:fld>
            <a:endParaRPr lang="en-US"/>
          </a:p>
        </p:txBody>
      </p:sp>
    </p:spTree>
    <p:extLst>
      <p:ext uri="{BB962C8B-B14F-4D97-AF65-F5344CB8AC3E}">
        <p14:creationId xmlns:p14="http://schemas.microsoft.com/office/powerpoint/2010/main" val="212237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E84AC3-99DF-4AC0-9047-596059C2E984}"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082D2-4B48-43B7-9624-3ACB599D6B53}" type="slidenum">
              <a:rPr lang="en-US" smtClean="0"/>
              <a:t>‹#›</a:t>
            </a:fld>
            <a:endParaRPr lang="en-US"/>
          </a:p>
        </p:txBody>
      </p:sp>
    </p:spTree>
    <p:extLst>
      <p:ext uri="{BB962C8B-B14F-4D97-AF65-F5344CB8AC3E}">
        <p14:creationId xmlns:p14="http://schemas.microsoft.com/office/powerpoint/2010/main" val="371383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6"/>
            <a:ext cx="740664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757686"/>
            <a:ext cx="2167128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E84AC3-99DF-4AC0-9047-596059C2E984}"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082D2-4B48-43B7-9624-3ACB599D6B53}" type="slidenum">
              <a:rPr lang="en-US" smtClean="0"/>
              <a:t>‹#›</a:t>
            </a:fld>
            <a:endParaRPr lang="en-US"/>
          </a:p>
        </p:txBody>
      </p:sp>
    </p:spTree>
    <p:extLst>
      <p:ext uri="{BB962C8B-B14F-4D97-AF65-F5344CB8AC3E}">
        <p14:creationId xmlns:p14="http://schemas.microsoft.com/office/powerpoint/2010/main" val="341878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E84AC3-99DF-4AC0-9047-596059C2E984}"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082D2-4B48-43B7-9624-3ACB599D6B53}" type="slidenum">
              <a:rPr lang="en-US" smtClean="0"/>
              <a:t>‹#›</a:t>
            </a:fld>
            <a:endParaRPr lang="en-US"/>
          </a:p>
        </p:txBody>
      </p:sp>
    </p:spTree>
    <p:extLst>
      <p:ext uri="{BB962C8B-B14F-4D97-AF65-F5344CB8AC3E}">
        <p14:creationId xmlns:p14="http://schemas.microsoft.com/office/powerpoint/2010/main" val="263740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2600327" y="18602966"/>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E84AC3-99DF-4AC0-9047-596059C2E984}"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082D2-4B48-43B7-9624-3ACB599D6B53}" type="slidenum">
              <a:rPr lang="en-US" smtClean="0"/>
              <a:t>‹#›</a:t>
            </a:fld>
            <a:endParaRPr lang="en-US"/>
          </a:p>
        </p:txBody>
      </p:sp>
    </p:spTree>
    <p:extLst>
      <p:ext uri="{BB962C8B-B14F-4D97-AF65-F5344CB8AC3E}">
        <p14:creationId xmlns:p14="http://schemas.microsoft.com/office/powerpoint/2010/main" val="1316692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10241283"/>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10241283"/>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E84AC3-99DF-4AC0-9047-596059C2E984}"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082D2-4B48-43B7-9624-3ACB599D6B53}" type="slidenum">
              <a:rPr lang="en-US" smtClean="0"/>
              <a:t>‹#›</a:t>
            </a:fld>
            <a:endParaRPr lang="en-US"/>
          </a:p>
        </p:txBody>
      </p:sp>
    </p:spTree>
    <p:extLst>
      <p:ext uri="{BB962C8B-B14F-4D97-AF65-F5344CB8AC3E}">
        <p14:creationId xmlns:p14="http://schemas.microsoft.com/office/powerpoint/2010/main" val="101832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E84AC3-99DF-4AC0-9047-596059C2E984}"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082D2-4B48-43B7-9624-3ACB599D6B53}" type="slidenum">
              <a:rPr lang="en-US" smtClean="0"/>
              <a:t>‹#›</a:t>
            </a:fld>
            <a:endParaRPr lang="en-US"/>
          </a:p>
        </p:txBody>
      </p:sp>
    </p:spTree>
    <p:extLst>
      <p:ext uri="{BB962C8B-B14F-4D97-AF65-F5344CB8AC3E}">
        <p14:creationId xmlns:p14="http://schemas.microsoft.com/office/powerpoint/2010/main" val="385818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E84AC3-99DF-4AC0-9047-596059C2E984}"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082D2-4B48-43B7-9624-3ACB599D6B53}" type="slidenum">
              <a:rPr lang="en-US" smtClean="0"/>
              <a:t>‹#›</a:t>
            </a:fld>
            <a:endParaRPr lang="en-US"/>
          </a:p>
        </p:txBody>
      </p:sp>
    </p:spTree>
    <p:extLst>
      <p:ext uri="{BB962C8B-B14F-4D97-AF65-F5344CB8AC3E}">
        <p14:creationId xmlns:p14="http://schemas.microsoft.com/office/powerpoint/2010/main" val="182890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84AC3-99DF-4AC0-9047-596059C2E984}"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082D2-4B48-43B7-9624-3ACB599D6B53}" type="slidenum">
              <a:rPr lang="en-US" smtClean="0"/>
              <a:t>‹#›</a:t>
            </a:fld>
            <a:endParaRPr lang="en-US"/>
          </a:p>
        </p:txBody>
      </p:sp>
    </p:spTree>
    <p:extLst>
      <p:ext uri="{BB962C8B-B14F-4D97-AF65-F5344CB8AC3E}">
        <p14:creationId xmlns:p14="http://schemas.microsoft.com/office/powerpoint/2010/main" val="116827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2870180" y="1747523"/>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9184643"/>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EE84AC3-99DF-4AC0-9047-596059C2E984}"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082D2-4B48-43B7-9624-3ACB599D6B53}" type="slidenum">
              <a:rPr lang="en-US" smtClean="0"/>
              <a:t>‹#›</a:t>
            </a:fld>
            <a:endParaRPr lang="en-US"/>
          </a:p>
        </p:txBody>
      </p:sp>
    </p:spTree>
    <p:extLst>
      <p:ext uri="{BB962C8B-B14F-4D97-AF65-F5344CB8AC3E}">
        <p14:creationId xmlns:p14="http://schemas.microsoft.com/office/powerpoint/2010/main" val="141820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EE84AC3-99DF-4AC0-9047-596059C2E984}"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082D2-4B48-43B7-9624-3ACB599D6B53}" type="slidenum">
              <a:rPr lang="en-US" smtClean="0"/>
              <a:t>‹#›</a:t>
            </a:fld>
            <a:endParaRPr lang="en-US"/>
          </a:p>
        </p:txBody>
      </p:sp>
    </p:spTree>
    <p:extLst>
      <p:ext uri="{BB962C8B-B14F-4D97-AF65-F5344CB8AC3E}">
        <p14:creationId xmlns:p14="http://schemas.microsoft.com/office/powerpoint/2010/main" val="2804161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EE84AC3-99DF-4AC0-9047-596059C2E984}" type="datetimeFigureOut">
              <a:rPr lang="en-US" smtClean="0"/>
              <a:t>1/24/2020</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D5082D2-4B48-43B7-9624-3ACB599D6B53}" type="slidenum">
              <a:rPr lang="en-US" smtClean="0"/>
              <a:t>‹#›</a:t>
            </a:fld>
            <a:endParaRPr lang="en-US"/>
          </a:p>
        </p:txBody>
      </p:sp>
    </p:spTree>
    <p:extLst>
      <p:ext uri="{BB962C8B-B14F-4D97-AF65-F5344CB8AC3E}">
        <p14:creationId xmlns:p14="http://schemas.microsoft.com/office/powerpoint/2010/main" val="211003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hyperlink" Target="https://github.com/ScottCarleTheBiologist/MAST-Script-Suite" TargetMode="External"/><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jpe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083">
              <a:schemeClr val="bg1">
                <a:lumMod val="50000"/>
              </a:schemeClr>
            </a:gs>
            <a:gs pos="15000">
              <a:srgbClr val="FFFFFF"/>
            </a:gs>
            <a:gs pos="26000">
              <a:srgbClr val="7D8496"/>
            </a:gs>
            <a:gs pos="89000">
              <a:srgbClr val="7D8496"/>
            </a:gs>
            <a:gs pos="100000">
              <a:srgbClr val="E6E6E6"/>
            </a:gs>
          </a:gsLst>
          <a:lin ang="5400000" scaled="0"/>
        </a:gradFill>
        <a:effectLst/>
      </p:bgPr>
    </p:bg>
    <p:spTree>
      <p:nvGrpSpPr>
        <p:cNvPr id="1" name=""/>
        <p:cNvGrpSpPr/>
        <p:nvPr/>
      </p:nvGrpSpPr>
      <p:grpSpPr>
        <a:xfrm>
          <a:off x="0" y="0"/>
          <a:ext cx="0" cy="0"/>
          <a:chOff x="0" y="0"/>
          <a:chExt cx="0" cy="0"/>
        </a:xfrm>
      </p:grpSpPr>
      <p:sp>
        <p:nvSpPr>
          <p:cNvPr id="114" name="Rectangle 113"/>
          <p:cNvSpPr/>
          <p:nvPr/>
        </p:nvSpPr>
        <p:spPr>
          <a:xfrm>
            <a:off x="0" y="0"/>
            <a:ext cx="32918400" cy="4054927"/>
          </a:xfrm>
          <a:prstGeom prst="rect">
            <a:avLst/>
          </a:prstGeom>
          <a:solidFill>
            <a:srgbClr val="C00000"/>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7003396" y="267602"/>
            <a:ext cx="18975843" cy="27349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8581314" y="3002557"/>
            <a:ext cx="15832731" cy="9598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Scott Carle, Kimberly Garland-Campbell.</a:t>
            </a:r>
          </a:p>
        </p:txBody>
      </p:sp>
      <p:sp>
        <p:nvSpPr>
          <p:cNvPr id="152" name="Rectangle 151"/>
          <p:cNvSpPr/>
          <p:nvPr/>
        </p:nvSpPr>
        <p:spPr>
          <a:xfrm>
            <a:off x="26746200" y="302205"/>
            <a:ext cx="5715000" cy="27349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495300" y="302205"/>
            <a:ext cx="5323626" cy="27349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usda ar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806" y="561349"/>
            <a:ext cx="2223862" cy="777744"/>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806" y="1490474"/>
            <a:ext cx="2223862" cy="1413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45462" y="432758"/>
            <a:ext cx="285750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http://passel.unl.edu/Image/LeingangDeanna1129928877/ScreenHunter_69%20Jun.%2010%2013.3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98600" y="1258952"/>
            <a:ext cx="2904362" cy="164481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874FA7BB-8FD7-4776-8B85-F39FBC22B3AA}"/>
              </a:ext>
            </a:extLst>
          </p:cNvPr>
          <p:cNvGrpSpPr/>
          <p:nvPr/>
        </p:nvGrpSpPr>
        <p:grpSpPr>
          <a:xfrm>
            <a:off x="10972800" y="11125200"/>
            <a:ext cx="10972800" cy="32766000"/>
            <a:chOff x="10972800" y="4054927"/>
            <a:chExt cx="10972800" cy="39836273"/>
          </a:xfrm>
        </p:grpSpPr>
        <p:cxnSp>
          <p:nvCxnSpPr>
            <p:cNvPr id="7" name="Straight Connector 6"/>
            <p:cNvCxnSpPr/>
            <p:nvPr/>
          </p:nvCxnSpPr>
          <p:spPr>
            <a:xfrm>
              <a:off x="10972800" y="4054927"/>
              <a:ext cx="0" cy="398362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cxnSpLocks/>
            </p:cNvCxnSpPr>
            <p:nvPr/>
          </p:nvCxnSpPr>
          <p:spPr>
            <a:xfrm>
              <a:off x="21945600" y="4054927"/>
              <a:ext cx="0" cy="39284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2" descr="Image result for NIFA log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18050" y="682578"/>
            <a:ext cx="2343150" cy="1905000"/>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1885950" y="5334000"/>
            <a:ext cx="29108400" cy="5791200"/>
          </a:xfrm>
          <a:prstGeom prst="roundRect">
            <a:avLst>
              <a:gd name="adj" fmla="val 1117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Most economically important traits in plants are genetically controlled by many loci. Theoretically, there must be some optimal combination of loci for desired performance in a specific growing environment. The goal of crop breeding is to select for a higher concentrations of these locally optimal alleles than what is currently available to growers and end-users.</a:t>
            </a:r>
          </a:p>
          <a:p>
            <a:endParaRPr lang="en-US" sz="2800" dirty="0">
              <a:solidFill>
                <a:schemeClr val="tx1"/>
              </a:solidFill>
            </a:endParaRPr>
          </a:p>
          <a:p>
            <a:r>
              <a:rPr lang="en-US" sz="2800" dirty="0">
                <a:solidFill>
                  <a:schemeClr val="tx1"/>
                </a:solidFill>
              </a:rPr>
              <a:t>For several years crop geneticists have been conducting mapping studies to identify the number and location of important loci that control key economic traits. However, the bulk of this wealth of knowledge is difficult to apply. Among the difficulties are: </a:t>
            </a:r>
          </a:p>
          <a:p>
            <a:pPr marL="514350" indent="-514350">
              <a:buAutoNum type="arabicParenR"/>
            </a:pPr>
            <a:r>
              <a:rPr lang="en-US" sz="2800" dirty="0">
                <a:solidFill>
                  <a:schemeClr val="tx1"/>
                </a:solidFill>
              </a:rPr>
              <a:t>Different markers and marker platforms were used between studies. </a:t>
            </a:r>
          </a:p>
          <a:p>
            <a:pPr marL="514350" indent="-514350">
              <a:buAutoNum type="arabicParenR"/>
            </a:pPr>
            <a:r>
              <a:rPr lang="en-US" sz="2800" dirty="0">
                <a:solidFill>
                  <a:schemeClr val="tx1"/>
                </a:solidFill>
              </a:rPr>
              <a:t>Polymorphic markers correlating with a trait in a particular study may not correlate with that trait in other populations. </a:t>
            </a:r>
          </a:p>
          <a:p>
            <a:pPr marL="514350" indent="-514350">
              <a:buAutoNum type="arabicParenR"/>
            </a:pPr>
            <a:r>
              <a:rPr lang="en-US" sz="2800" dirty="0">
                <a:solidFill>
                  <a:schemeClr val="tx1"/>
                </a:solidFill>
              </a:rPr>
              <a:t>Centimorgan (</a:t>
            </a:r>
            <a:r>
              <a:rPr lang="en-US" sz="2800" dirty="0" err="1">
                <a:solidFill>
                  <a:schemeClr val="tx1"/>
                </a:solidFill>
              </a:rPr>
              <a:t>cM</a:t>
            </a:r>
            <a:r>
              <a:rPr lang="en-US" sz="2800" dirty="0">
                <a:solidFill>
                  <a:schemeClr val="tx1"/>
                </a:solidFill>
              </a:rPr>
              <a:t>) maps, which are commonly used to define locations of loci, have varying degrees of accuracy and cross-comparability.  </a:t>
            </a:r>
          </a:p>
          <a:p>
            <a:pPr marL="514350" indent="-514350">
              <a:buAutoNum type="arabicParenR"/>
            </a:pPr>
            <a:r>
              <a:rPr lang="en-US" sz="2800" dirty="0">
                <a:solidFill>
                  <a:schemeClr val="tx1"/>
                </a:solidFill>
              </a:rPr>
              <a:t>QTL studies and are known to produce false positives. </a:t>
            </a:r>
          </a:p>
          <a:p>
            <a:pPr marL="514350" indent="-514350">
              <a:buAutoNum type="arabicParenR"/>
            </a:pPr>
            <a:r>
              <a:rPr lang="en-US" sz="2800" dirty="0">
                <a:solidFill>
                  <a:schemeClr val="tx1"/>
                </a:solidFill>
              </a:rPr>
              <a:t>The variety of reporting methods requires a systematic and adaptable cataloguing system.</a:t>
            </a:r>
          </a:p>
          <a:p>
            <a:endParaRPr lang="en-US" sz="2800" dirty="0">
              <a:solidFill>
                <a:schemeClr val="tx1"/>
              </a:solidFill>
            </a:endParaRPr>
          </a:p>
          <a:p>
            <a:r>
              <a:rPr lang="en-US" sz="2800" dirty="0">
                <a:solidFill>
                  <a:schemeClr val="tx1"/>
                </a:solidFill>
              </a:rPr>
              <a:t>Here we demonstrate that the MAST script suite for R is a useful tool to resolve these difficulties and  enable users to more easily compile and cross-compare the findings from multiple studies.</a:t>
            </a:r>
          </a:p>
        </p:txBody>
      </p:sp>
      <p:sp>
        <p:nvSpPr>
          <p:cNvPr id="12" name="Rectangle 11"/>
          <p:cNvSpPr/>
          <p:nvPr/>
        </p:nvSpPr>
        <p:spPr>
          <a:xfrm>
            <a:off x="12801600" y="4495800"/>
            <a:ext cx="73152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tx1"/>
                </a:solidFill>
              </a:rPr>
              <a:t>The Problem</a:t>
            </a:r>
          </a:p>
        </p:txBody>
      </p:sp>
      <p:grpSp>
        <p:nvGrpSpPr>
          <p:cNvPr id="22" name="Group 21">
            <a:extLst>
              <a:ext uri="{FF2B5EF4-FFF2-40B4-BE49-F238E27FC236}">
                <a16:creationId xmlns:a16="http://schemas.microsoft.com/office/drawing/2014/main" id="{50F4A753-7CDD-4A1D-8E25-B94ECF388386}"/>
              </a:ext>
            </a:extLst>
          </p:cNvPr>
          <p:cNvGrpSpPr/>
          <p:nvPr/>
        </p:nvGrpSpPr>
        <p:grpSpPr>
          <a:xfrm>
            <a:off x="533400" y="11654212"/>
            <a:ext cx="10248900" cy="5338388"/>
            <a:chOff x="495300" y="11654212"/>
            <a:chExt cx="10248900" cy="5338388"/>
          </a:xfrm>
        </p:grpSpPr>
        <p:sp>
          <p:nvSpPr>
            <p:cNvPr id="157" name="Rounded Rectangle 156"/>
            <p:cNvSpPr/>
            <p:nvPr/>
          </p:nvSpPr>
          <p:spPr>
            <a:xfrm>
              <a:off x="495300" y="12573000"/>
              <a:ext cx="10248900" cy="4419600"/>
            </a:xfrm>
            <a:prstGeom prst="roundRect">
              <a:avLst>
                <a:gd name="adj" fmla="val 102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The MAST [Markers Around Segregating Traits] Script Suite is a series of scripts for use in the programming language R, that compile large amounts of marker data and partition them into chromosome graphs according to linkage position and physical position, with varying degrees of labeling.</a:t>
              </a:r>
            </a:p>
            <a:p>
              <a:r>
                <a:rPr lang="en-US" sz="2800" dirty="0">
                  <a:solidFill>
                    <a:schemeClr val="tx1"/>
                  </a:solidFill>
                </a:rPr>
                <a:t> </a:t>
              </a:r>
            </a:p>
            <a:p>
              <a:r>
                <a:rPr lang="en-US" sz="2800" dirty="0">
                  <a:solidFill>
                    <a:schemeClr val="tx1"/>
                  </a:solidFill>
                </a:rPr>
                <a:t>The backbones of the datasets for MAST are double-anchored consensus maps, with both physical and linkage positions for sets of trusted markers.</a:t>
              </a:r>
            </a:p>
          </p:txBody>
        </p:sp>
        <p:sp>
          <p:nvSpPr>
            <p:cNvPr id="158" name="Rectangle 157"/>
            <p:cNvSpPr/>
            <p:nvPr/>
          </p:nvSpPr>
          <p:spPr>
            <a:xfrm>
              <a:off x="2921021" y="11654212"/>
              <a:ext cx="5473658" cy="9187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What is MAST?</a:t>
              </a:r>
            </a:p>
          </p:txBody>
        </p:sp>
      </p:grpSp>
      <p:grpSp>
        <p:nvGrpSpPr>
          <p:cNvPr id="226" name="Group 225"/>
          <p:cNvGrpSpPr/>
          <p:nvPr/>
        </p:nvGrpSpPr>
        <p:grpSpPr>
          <a:xfrm>
            <a:off x="11345197" y="11734800"/>
            <a:ext cx="10248900" cy="6529762"/>
            <a:chOff x="11297557" y="33528000"/>
            <a:chExt cx="10248900" cy="6529762"/>
          </a:xfrm>
        </p:grpSpPr>
        <p:sp>
          <p:nvSpPr>
            <p:cNvPr id="161" name="Rounded Rectangle 160"/>
            <p:cNvSpPr/>
            <p:nvPr/>
          </p:nvSpPr>
          <p:spPr>
            <a:xfrm>
              <a:off x="11297557" y="34366200"/>
              <a:ext cx="10248900" cy="5691562"/>
            </a:xfrm>
            <a:prstGeom prst="roundRect">
              <a:avLst>
                <a:gd name="adj" fmla="val 929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Fig 3: Physical positional data was drawn from the IWGSC v2.0 wheat genome</a:t>
              </a:r>
              <a:r>
                <a:rPr lang="en-US" sz="2800" baseline="-25000" dirty="0">
                  <a:solidFill>
                    <a:schemeClr val="tx1"/>
                  </a:solidFill>
                </a:rPr>
                <a:t>5</a:t>
              </a:r>
              <a:r>
                <a:rPr lang="en-US" sz="2800" dirty="0">
                  <a:solidFill>
                    <a:schemeClr val="tx1"/>
                  </a:solidFill>
                </a:rPr>
                <a:t> and consensus map linkage data was drawn from Wang et al. 2014</a:t>
              </a:r>
              <a:r>
                <a:rPr lang="en-US" sz="2800" baseline="-25000" dirty="0">
                  <a:solidFill>
                    <a:schemeClr val="tx1"/>
                  </a:solidFill>
                </a:rPr>
                <a:t>4</a:t>
              </a:r>
              <a:r>
                <a:rPr lang="en-US" sz="2800" dirty="0">
                  <a:solidFill>
                    <a:schemeClr val="tx1"/>
                  </a:solidFill>
                </a:rPr>
                <a:t>. The data for linked loci and flanking markers for wheat QTL associated with quality traits [here represented as vertical lines and shaded regions of uncertainty] were taken from 3 publications: Naraghi et al. 2019</a:t>
              </a:r>
              <a:r>
                <a:rPr lang="en-US" sz="2800" baseline="-25000" dirty="0">
                  <a:solidFill>
                    <a:schemeClr val="tx1"/>
                  </a:solidFill>
                </a:rPr>
                <a:t>1</a:t>
              </a:r>
              <a:r>
                <a:rPr lang="en-US" sz="2800" dirty="0">
                  <a:solidFill>
                    <a:schemeClr val="tx1"/>
                  </a:solidFill>
                </a:rPr>
                <a:t>, Martinez et al. 2018</a:t>
              </a:r>
              <a:r>
                <a:rPr lang="en-US" sz="2800" baseline="-25000" dirty="0">
                  <a:solidFill>
                    <a:schemeClr val="tx1"/>
                  </a:solidFill>
                </a:rPr>
                <a:t>2</a:t>
              </a:r>
              <a:r>
                <a:rPr lang="en-US" sz="2800" dirty="0">
                  <a:solidFill>
                    <a:schemeClr val="tx1"/>
                  </a:solidFill>
                </a:rPr>
                <a:t> and Jernigan et al. 2018</a:t>
              </a:r>
              <a:r>
                <a:rPr lang="en-US" sz="2800" baseline="-25000" dirty="0">
                  <a:solidFill>
                    <a:schemeClr val="tx1"/>
                  </a:solidFill>
                </a:rPr>
                <a:t>3</a:t>
              </a:r>
              <a:r>
                <a:rPr lang="en-US" sz="2800" dirty="0">
                  <a:solidFill>
                    <a:schemeClr val="tx1"/>
                  </a:solidFill>
                </a:rPr>
                <a:t>. </a:t>
              </a:r>
            </a:p>
            <a:p>
              <a:endParaRPr lang="en-US" sz="2800" dirty="0">
                <a:solidFill>
                  <a:schemeClr val="tx1"/>
                </a:solidFill>
              </a:endParaRPr>
            </a:p>
            <a:p>
              <a:r>
                <a:rPr lang="en-US" sz="2800" dirty="0">
                  <a:solidFill>
                    <a:schemeClr val="tx1"/>
                  </a:solidFill>
                </a:rPr>
                <a:t>These trait-associated markers were cross referenced with markers that were mapped in both base-pairs and centimorgans. A small fraction of observations were not successfully placed on the physical map and were omitted.</a:t>
              </a:r>
            </a:p>
          </p:txBody>
        </p:sp>
        <p:sp>
          <p:nvSpPr>
            <p:cNvPr id="162" name="Rectangle 161"/>
            <p:cNvSpPr/>
            <p:nvPr/>
          </p:nvSpPr>
          <p:spPr>
            <a:xfrm>
              <a:off x="12782550" y="33528000"/>
              <a:ext cx="73152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Wheat Quality Loci</a:t>
              </a:r>
            </a:p>
          </p:txBody>
        </p:sp>
      </p:grpSp>
      <p:grpSp>
        <p:nvGrpSpPr>
          <p:cNvPr id="228" name="Group 227">
            <a:extLst>
              <a:ext uri="{FF2B5EF4-FFF2-40B4-BE49-F238E27FC236}">
                <a16:creationId xmlns:a16="http://schemas.microsoft.com/office/drawing/2014/main" id="{87FEF038-D999-4FE4-9FD1-C05ABE576614}"/>
              </a:ext>
            </a:extLst>
          </p:cNvPr>
          <p:cNvGrpSpPr/>
          <p:nvPr/>
        </p:nvGrpSpPr>
        <p:grpSpPr>
          <a:xfrm>
            <a:off x="11315700" y="40081200"/>
            <a:ext cx="21145500" cy="3429000"/>
            <a:chOff x="11315700" y="40081200"/>
            <a:chExt cx="21145500" cy="3429000"/>
          </a:xfrm>
        </p:grpSpPr>
        <p:sp>
          <p:nvSpPr>
            <p:cNvPr id="163" name="Rounded Rectangle 162"/>
            <p:cNvSpPr/>
            <p:nvPr/>
          </p:nvSpPr>
          <p:spPr>
            <a:xfrm>
              <a:off x="11315700" y="40919400"/>
              <a:ext cx="21145500" cy="2590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163"/>
            <p:cNvSpPr/>
            <p:nvPr/>
          </p:nvSpPr>
          <p:spPr>
            <a:xfrm>
              <a:off x="12820650" y="40081200"/>
              <a:ext cx="73152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Citations</a:t>
              </a:r>
            </a:p>
          </p:txBody>
        </p:sp>
        <p:sp>
          <p:nvSpPr>
            <p:cNvPr id="14" name="TextBox 13"/>
            <p:cNvSpPr txBox="1"/>
            <p:nvPr/>
          </p:nvSpPr>
          <p:spPr>
            <a:xfrm>
              <a:off x="11582400" y="41190565"/>
              <a:ext cx="20629558" cy="2246769"/>
            </a:xfrm>
            <a:prstGeom prst="rect">
              <a:avLst/>
            </a:prstGeom>
            <a:noFill/>
          </p:spPr>
          <p:txBody>
            <a:bodyPr wrap="none" rtlCol="0">
              <a:spAutoFit/>
            </a:bodyPr>
            <a:lstStyle/>
            <a:p>
              <a:r>
                <a:rPr lang="en-US" sz="2000" dirty="0"/>
                <a:t>1) </a:t>
              </a:r>
              <a:r>
                <a:rPr lang="en-US" sz="2000" dirty="0" err="1"/>
                <a:t>Naraghi</a:t>
              </a:r>
              <a:r>
                <a:rPr lang="en-US" sz="2000" dirty="0"/>
                <a:t>, </a:t>
              </a:r>
              <a:r>
                <a:rPr lang="en-US" sz="2000" dirty="0" err="1"/>
                <a:t>Sepehr</a:t>
              </a:r>
              <a:r>
                <a:rPr lang="en-US" sz="2000" dirty="0"/>
                <a:t> </a:t>
              </a:r>
              <a:r>
                <a:rPr lang="en-US" sz="2000" dirty="0" err="1"/>
                <a:t>Mohajeri</a:t>
              </a:r>
              <a:r>
                <a:rPr lang="en-US" sz="2000" dirty="0"/>
                <a:t>, et al. "Deciphering the Genetics of Major End-Use Quality Traits in Wheat." </a:t>
              </a:r>
              <a:r>
                <a:rPr lang="en-US" sz="2000" i="1" dirty="0"/>
                <a:t>G3: Genes, Genomes, Genetics</a:t>
              </a:r>
              <a:r>
                <a:rPr lang="en-US" sz="2000" dirty="0"/>
                <a:t> 9.5 (2019): 1405-1427.</a:t>
              </a:r>
            </a:p>
            <a:p>
              <a:r>
                <a:rPr lang="en-US" sz="2000" dirty="0"/>
                <a:t>2) Martinez, Shantel A., et al. "Genome-Wide association mapping for tolerance to </a:t>
              </a:r>
              <a:r>
                <a:rPr lang="en-US" sz="2000" dirty="0" err="1"/>
                <a:t>Preharvest</a:t>
              </a:r>
              <a:r>
                <a:rPr lang="en-US" sz="2000" dirty="0"/>
                <a:t> Sprouting and low Falling Numbers in wheat." </a:t>
              </a:r>
              <a:r>
                <a:rPr lang="en-US" sz="2000" i="1" dirty="0"/>
                <a:t>Frontiers in plant science</a:t>
              </a:r>
              <a:r>
                <a:rPr lang="en-US" sz="2000" dirty="0"/>
                <a:t> 9 (2018): 141.</a:t>
              </a:r>
            </a:p>
            <a:p>
              <a:r>
                <a:rPr lang="en-US" sz="2000" dirty="0"/>
                <a:t>3) Jernigan, Kendra L., et al. "Genetic dissection of end-use quality traits in adapted soft white winter wheat." </a:t>
              </a:r>
              <a:r>
                <a:rPr lang="en-US" sz="2000" i="1" dirty="0"/>
                <a:t>Frontiers in plant science</a:t>
              </a:r>
              <a:r>
                <a:rPr lang="en-US" sz="2000" dirty="0"/>
                <a:t> 9 (2018): 271.</a:t>
              </a:r>
            </a:p>
            <a:p>
              <a:r>
                <a:rPr lang="en-US" sz="2000" dirty="0"/>
                <a:t>4) Wang, </a:t>
              </a:r>
              <a:r>
                <a:rPr lang="en-US" sz="2000" dirty="0" err="1"/>
                <a:t>Shichen</a:t>
              </a:r>
              <a:r>
                <a:rPr lang="en-US" sz="2000" dirty="0"/>
                <a:t>, et al. "Characterization of polyploid wheat genomic diversity using a high‐density 90 000 single nucleotide polymorphism array." </a:t>
              </a:r>
              <a:r>
                <a:rPr lang="en-US" sz="2000" i="1" dirty="0"/>
                <a:t>Plant biotechnology journal</a:t>
              </a:r>
              <a:r>
                <a:rPr lang="en-US" sz="2000" dirty="0"/>
                <a:t> 12.6 (2014): 787-796.</a:t>
              </a:r>
            </a:p>
            <a:p>
              <a:r>
                <a:rPr lang="en-US" sz="2000" dirty="0"/>
                <a:t>5) A chromosome-based draft sequence of the </a:t>
              </a:r>
              <a:r>
                <a:rPr lang="en-US" sz="2000" dirty="0" err="1"/>
                <a:t>hexaploid</a:t>
              </a:r>
              <a:r>
                <a:rPr lang="en-US" sz="2000" dirty="0"/>
                <a:t> bread wheat (</a:t>
              </a:r>
              <a:r>
                <a:rPr lang="en-US" sz="2000" dirty="0" err="1"/>
                <a:t>Triticum</a:t>
              </a:r>
              <a:r>
                <a:rPr lang="en-US" sz="2000" dirty="0"/>
                <a:t> </a:t>
              </a:r>
              <a:r>
                <a:rPr lang="en-US" sz="2000" dirty="0" err="1"/>
                <a:t>aestivum</a:t>
              </a:r>
              <a:r>
                <a:rPr lang="en-US" sz="2000" dirty="0"/>
                <a:t>) genome, </a:t>
              </a:r>
              <a:r>
                <a:rPr lang="en-US" sz="2000" i="1" dirty="0"/>
                <a:t>Science</a:t>
              </a:r>
              <a:r>
                <a:rPr lang="en-US" sz="2000" dirty="0"/>
                <a:t>, 2014:345 (DOI: 10.1126/science.1251788)</a:t>
              </a:r>
            </a:p>
            <a:p>
              <a:r>
                <a:rPr lang="en-US" sz="2000" dirty="0"/>
                <a:t>In progress: MAST: an R Script Suite for analyzing and visualizing multiple types of genetic marker data</a:t>
              </a:r>
            </a:p>
            <a:p>
              <a:r>
                <a:rPr lang="en-US" sz="2000" dirty="0"/>
                <a:t>In progress: Untangling the Maps: a Cross-examination of Wheat Marker Database Resources</a:t>
              </a:r>
            </a:p>
          </p:txBody>
        </p:sp>
      </p:grpSp>
      <p:grpSp>
        <p:nvGrpSpPr>
          <p:cNvPr id="225" name="Group 224"/>
          <p:cNvGrpSpPr/>
          <p:nvPr/>
        </p:nvGrpSpPr>
        <p:grpSpPr>
          <a:xfrm>
            <a:off x="22212300" y="22618643"/>
            <a:ext cx="10248900" cy="5820149"/>
            <a:chOff x="11353800" y="27889200"/>
            <a:chExt cx="10248900" cy="5820149"/>
          </a:xfrm>
        </p:grpSpPr>
        <p:sp>
          <p:nvSpPr>
            <p:cNvPr id="170" name="Rounded Rectangle 169"/>
            <p:cNvSpPr/>
            <p:nvPr/>
          </p:nvSpPr>
          <p:spPr>
            <a:xfrm>
              <a:off x="11353800" y="28727399"/>
              <a:ext cx="10248900" cy="4981950"/>
            </a:xfrm>
            <a:prstGeom prst="roundRect">
              <a:avLst>
                <a:gd name="adj" fmla="val 83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MAST also assists with improving the reliability of our mapping and marker resources. The isolated markers in Figure 1 that do not lie on the main trend line indicate that at least one of the resources is in error about the position of each of those markers. Treating such markers with caution is prudent.</a:t>
              </a:r>
            </a:p>
            <a:p>
              <a:endParaRPr lang="en-US" sz="2800" dirty="0">
                <a:solidFill>
                  <a:schemeClr val="tx1"/>
                </a:solidFill>
              </a:endParaRPr>
            </a:p>
            <a:p>
              <a:r>
                <a:rPr lang="en-US" sz="2800" dirty="0">
                  <a:solidFill>
                    <a:schemeClr val="tx1"/>
                  </a:solidFill>
                </a:rPr>
                <a:t>A MAST scripts enables interaction with plots, Markers of interest can be selected and a list with marker details is generated. This is quite useful for assembling marker scaffolds, lists of markers that deserve additional scrutiny, or to select specific linked markers around a locus of interest.</a:t>
              </a:r>
            </a:p>
          </p:txBody>
        </p:sp>
        <p:sp>
          <p:nvSpPr>
            <p:cNvPr id="171" name="Rectangle 170"/>
            <p:cNvSpPr/>
            <p:nvPr/>
          </p:nvSpPr>
          <p:spPr>
            <a:xfrm>
              <a:off x="12820650" y="27889200"/>
              <a:ext cx="73152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Honing Resources</a:t>
              </a:r>
            </a:p>
          </p:txBody>
        </p:sp>
      </p:grpSp>
      <p:sp>
        <p:nvSpPr>
          <p:cNvPr id="19" name="TextBox 18"/>
          <p:cNvSpPr txBox="1"/>
          <p:nvPr/>
        </p:nvSpPr>
        <p:spPr>
          <a:xfrm>
            <a:off x="7047903" y="302205"/>
            <a:ext cx="18931336" cy="2739211"/>
          </a:xfrm>
          <a:prstGeom prst="rect">
            <a:avLst/>
          </a:prstGeom>
          <a:noFill/>
        </p:spPr>
        <p:txBody>
          <a:bodyPr wrap="none" rtlCol="0">
            <a:spAutoFit/>
          </a:bodyPr>
          <a:lstStyle/>
          <a:p>
            <a:pPr algn="ctr"/>
            <a:r>
              <a:rPr lang="en-US" b="1" dirty="0"/>
              <a:t>Using MAST to Apply Wheat Quality QTL </a:t>
            </a:r>
          </a:p>
          <a:p>
            <a:pPr algn="ctr"/>
            <a:r>
              <a:rPr lang="en-US" b="1" dirty="0"/>
              <a:t>Knowledge in Other Populations</a:t>
            </a:r>
          </a:p>
        </p:txBody>
      </p:sp>
      <p:grpSp>
        <p:nvGrpSpPr>
          <p:cNvPr id="20" name="Group 19">
            <a:extLst>
              <a:ext uri="{FF2B5EF4-FFF2-40B4-BE49-F238E27FC236}">
                <a16:creationId xmlns:a16="http://schemas.microsoft.com/office/drawing/2014/main" id="{F0EC6AB1-3F69-4AF5-9A09-9D658F4486F9}"/>
              </a:ext>
            </a:extLst>
          </p:cNvPr>
          <p:cNvGrpSpPr/>
          <p:nvPr/>
        </p:nvGrpSpPr>
        <p:grpSpPr>
          <a:xfrm>
            <a:off x="22212300" y="37798043"/>
            <a:ext cx="10248900" cy="2628900"/>
            <a:chOff x="22212300" y="37798043"/>
            <a:chExt cx="10248900" cy="2628900"/>
          </a:xfrm>
        </p:grpSpPr>
        <p:sp>
          <p:nvSpPr>
            <p:cNvPr id="166" name="Rectangle 165"/>
            <p:cNvSpPr/>
            <p:nvPr/>
          </p:nvSpPr>
          <p:spPr>
            <a:xfrm>
              <a:off x="22442702" y="37798043"/>
              <a:ext cx="9753601" cy="990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Scripts, User Manual &amp; Data Availability</a:t>
              </a:r>
            </a:p>
          </p:txBody>
        </p:sp>
        <p:sp>
          <p:nvSpPr>
            <p:cNvPr id="174" name="Rounded Rectangle 173"/>
            <p:cNvSpPr/>
            <p:nvPr/>
          </p:nvSpPr>
          <p:spPr>
            <a:xfrm>
              <a:off x="22212300" y="38794224"/>
              <a:ext cx="10248900" cy="163271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22585577" y="39143315"/>
              <a:ext cx="9146350" cy="523220"/>
            </a:xfrm>
            <a:prstGeom prst="rect">
              <a:avLst/>
            </a:prstGeom>
            <a:noFill/>
          </p:spPr>
          <p:txBody>
            <a:bodyPr wrap="none" rtlCol="0">
              <a:spAutoFit/>
            </a:bodyPr>
            <a:lstStyle/>
            <a:p>
              <a:r>
                <a:rPr lang="en-US" sz="2800" dirty="0">
                  <a:hlinkClick r:id="rId7"/>
                </a:rPr>
                <a:t>https://github.com/ScottCarleTheBiologist/MAST-Script-Suite</a:t>
              </a:r>
              <a:endParaRPr lang="en-US" sz="2800" dirty="0"/>
            </a:p>
          </p:txBody>
        </p:sp>
      </p:gr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5887" y="17335500"/>
            <a:ext cx="8467725" cy="831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TextBox 68"/>
          <p:cNvSpPr txBox="1"/>
          <p:nvPr/>
        </p:nvSpPr>
        <p:spPr>
          <a:xfrm>
            <a:off x="1385887" y="17335500"/>
            <a:ext cx="1370055" cy="523220"/>
          </a:xfrm>
          <a:prstGeom prst="rect">
            <a:avLst/>
          </a:prstGeom>
          <a:noFill/>
        </p:spPr>
        <p:txBody>
          <a:bodyPr wrap="none" rtlCol="0">
            <a:spAutoFit/>
          </a:bodyPr>
          <a:lstStyle/>
          <a:p>
            <a:r>
              <a:rPr lang="en-US" sz="2800" b="1" dirty="0"/>
              <a:t>Figure 1</a:t>
            </a:r>
          </a:p>
        </p:txBody>
      </p:sp>
      <p:grpSp>
        <p:nvGrpSpPr>
          <p:cNvPr id="24" name="Group 23">
            <a:extLst>
              <a:ext uri="{FF2B5EF4-FFF2-40B4-BE49-F238E27FC236}">
                <a16:creationId xmlns:a16="http://schemas.microsoft.com/office/drawing/2014/main" id="{C172330B-CC7D-4DD3-A8E3-01D4B9EA5F28}"/>
              </a:ext>
            </a:extLst>
          </p:cNvPr>
          <p:cNvGrpSpPr/>
          <p:nvPr/>
        </p:nvGrpSpPr>
        <p:grpSpPr>
          <a:xfrm>
            <a:off x="533400" y="40767000"/>
            <a:ext cx="10248899" cy="2670334"/>
            <a:chOff x="438149" y="40767000"/>
            <a:chExt cx="10248899" cy="2670334"/>
          </a:xfrm>
        </p:grpSpPr>
        <p:sp>
          <p:nvSpPr>
            <p:cNvPr id="70" name="Rounded Rectangle 69"/>
            <p:cNvSpPr/>
            <p:nvPr/>
          </p:nvSpPr>
          <p:spPr>
            <a:xfrm>
              <a:off x="438149" y="41605200"/>
              <a:ext cx="10248899" cy="183213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1729204" y="40767000"/>
              <a:ext cx="774817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Acknowledgements</a:t>
              </a:r>
            </a:p>
          </p:txBody>
        </p:sp>
      </p:grpSp>
      <p:pic>
        <p:nvPicPr>
          <p:cNvPr id="1030" name="Picture 6" descr="C:\Users\Scott\Pictures\MPS 3 w transparency.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9600" y="1066800"/>
            <a:ext cx="2622592" cy="1210116"/>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DEB52C2C-4C10-4C2F-80F3-F49F9D0F0A40}"/>
              </a:ext>
            </a:extLst>
          </p:cNvPr>
          <p:cNvGrpSpPr/>
          <p:nvPr/>
        </p:nvGrpSpPr>
        <p:grpSpPr>
          <a:xfrm>
            <a:off x="22212300" y="33297166"/>
            <a:ext cx="10248900" cy="4029076"/>
            <a:chOff x="22288500" y="33461324"/>
            <a:chExt cx="10248900" cy="4029076"/>
          </a:xfrm>
        </p:grpSpPr>
        <p:sp>
          <p:nvSpPr>
            <p:cNvPr id="36" name="Rounded Rectangle 35"/>
            <p:cNvSpPr/>
            <p:nvPr/>
          </p:nvSpPr>
          <p:spPr>
            <a:xfrm>
              <a:off x="22288500" y="34480500"/>
              <a:ext cx="10248900" cy="3009900"/>
            </a:xfrm>
            <a:prstGeom prst="roundRect">
              <a:avLst>
                <a:gd name="adj" fmla="val 1287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Comparing data from different genotyping platforms (SNP-chips, GBS data, KASP markers, etc.) can be quite difficult, particularly when comparing linkage maps, but for MAST, if you can BLAST it, you can use it.</a:t>
              </a:r>
            </a:p>
            <a:p>
              <a:endParaRPr lang="en-US" sz="2800" dirty="0">
                <a:solidFill>
                  <a:schemeClr val="tx1"/>
                </a:solidFill>
              </a:endParaRPr>
            </a:p>
            <a:p>
              <a:r>
                <a:rPr lang="en-US" sz="2800" dirty="0">
                  <a:solidFill>
                    <a:schemeClr val="tx1"/>
                  </a:solidFill>
                </a:rPr>
                <a:t>The MAST script suite is fully compatible with all bi-allelic marker data and has some functionality for multi-allelic marker data.</a:t>
              </a:r>
            </a:p>
          </p:txBody>
        </p:sp>
        <p:sp>
          <p:nvSpPr>
            <p:cNvPr id="37" name="Rectangle 36"/>
            <p:cNvSpPr/>
            <p:nvPr/>
          </p:nvSpPr>
          <p:spPr>
            <a:xfrm>
              <a:off x="22589695" y="33461324"/>
              <a:ext cx="9566706" cy="10191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Cross-Compatibility of Marker Platforms</a:t>
              </a:r>
              <a:endParaRPr lang="en-US" sz="4400" dirty="0">
                <a:solidFill>
                  <a:schemeClr val="tx1"/>
                </a:solidFill>
              </a:endParaRPr>
            </a:p>
          </p:txBody>
        </p:sp>
      </p:grpSp>
      <p:grpSp>
        <p:nvGrpSpPr>
          <p:cNvPr id="29" name="Group 28"/>
          <p:cNvGrpSpPr/>
          <p:nvPr/>
        </p:nvGrpSpPr>
        <p:grpSpPr>
          <a:xfrm>
            <a:off x="22212300" y="28910591"/>
            <a:ext cx="10248900" cy="3914776"/>
            <a:chOff x="533400" y="30632400"/>
            <a:chExt cx="10248900" cy="3914776"/>
          </a:xfrm>
        </p:grpSpPr>
        <p:sp>
          <p:nvSpPr>
            <p:cNvPr id="73" name="Rounded Rectangle 72"/>
            <p:cNvSpPr/>
            <p:nvPr/>
          </p:nvSpPr>
          <p:spPr>
            <a:xfrm>
              <a:off x="533400" y="31651576"/>
              <a:ext cx="10248900" cy="2895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Requirements: </a:t>
              </a:r>
            </a:p>
            <a:p>
              <a:r>
                <a:rPr lang="en-US" sz="2800" dirty="0">
                  <a:solidFill>
                    <a:schemeClr val="tx1"/>
                  </a:solidFill>
                </a:rPr>
                <a:t>1) Data: A linkage map and a physical map for a set of markers.</a:t>
              </a:r>
            </a:p>
            <a:p>
              <a:r>
                <a:rPr lang="en-US" sz="2800" dirty="0">
                  <a:solidFill>
                    <a:schemeClr val="tx1"/>
                  </a:solidFill>
                </a:rPr>
                <a:t>2) Software: R or R-Studio, MS Excel or other spreadsheet software</a:t>
              </a:r>
            </a:p>
            <a:p>
              <a:r>
                <a:rPr lang="en-US" sz="2800" dirty="0">
                  <a:solidFill>
                    <a:schemeClr val="tx1"/>
                  </a:solidFill>
                </a:rPr>
                <a:t>Optional Enhancements:</a:t>
              </a:r>
            </a:p>
            <a:p>
              <a:r>
                <a:rPr lang="en-US" sz="2800" dirty="0">
                  <a:solidFill>
                    <a:schemeClr val="tx1"/>
                  </a:solidFill>
                </a:rPr>
                <a:t>QTL data, marker data for genotypes of interest, markers of interest, BLAST positions for genes of interest</a:t>
              </a:r>
            </a:p>
          </p:txBody>
        </p:sp>
        <p:sp>
          <p:nvSpPr>
            <p:cNvPr id="74" name="Rectangle 73"/>
            <p:cNvSpPr/>
            <p:nvPr/>
          </p:nvSpPr>
          <p:spPr>
            <a:xfrm>
              <a:off x="1885950" y="30632400"/>
              <a:ext cx="7391400" cy="10191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To Start</a:t>
              </a:r>
            </a:p>
          </p:txBody>
        </p:sp>
      </p:grpSp>
      <p:grpSp>
        <p:nvGrpSpPr>
          <p:cNvPr id="23" name="Group 22">
            <a:extLst>
              <a:ext uri="{FF2B5EF4-FFF2-40B4-BE49-F238E27FC236}">
                <a16:creationId xmlns:a16="http://schemas.microsoft.com/office/drawing/2014/main" id="{2A0A660B-9E48-43F9-95D4-FA0FC559409F}"/>
              </a:ext>
            </a:extLst>
          </p:cNvPr>
          <p:cNvGrpSpPr/>
          <p:nvPr/>
        </p:nvGrpSpPr>
        <p:grpSpPr>
          <a:xfrm>
            <a:off x="533400" y="25984200"/>
            <a:ext cx="10248900" cy="4252910"/>
            <a:chOff x="533400" y="25984200"/>
            <a:chExt cx="10248900" cy="4252910"/>
          </a:xfrm>
        </p:grpSpPr>
        <p:sp>
          <p:nvSpPr>
            <p:cNvPr id="76" name="Rounded Rectangle 75"/>
            <p:cNvSpPr/>
            <p:nvPr/>
          </p:nvSpPr>
          <p:spPr>
            <a:xfrm>
              <a:off x="533400" y="27003375"/>
              <a:ext cx="10248900" cy="3233735"/>
            </a:xfrm>
            <a:prstGeom prst="roundRect">
              <a:avLst>
                <a:gd name="adj" fmla="val 154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Fig 1: MAST generates a plot for every chromosome. Along the X-axis are the base-pairs of the physical map. Along the Y-axis are the centimorgans of the linkage map. Most markers on a robust plot fall into the sigmoid curve configuration. The steep sections are the recombination rich regions along the chromosome arms.  The flat section in the region of suppressed recombination around the chromosome centromere.</a:t>
              </a:r>
            </a:p>
          </p:txBody>
        </p:sp>
        <p:sp>
          <p:nvSpPr>
            <p:cNvPr id="77" name="Rectangle 76"/>
            <p:cNvSpPr/>
            <p:nvPr/>
          </p:nvSpPr>
          <p:spPr>
            <a:xfrm>
              <a:off x="1885950" y="25984200"/>
              <a:ext cx="7391400" cy="10191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The Chromosome Plot</a:t>
              </a:r>
              <a:endParaRPr lang="en-US" sz="5400" dirty="0">
                <a:solidFill>
                  <a:schemeClr val="tx1"/>
                </a:solidFill>
              </a:endParaRPr>
            </a:p>
          </p:txBody>
        </p:sp>
      </p:grpSp>
      <p:grpSp>
        <p:nvGrpSpPr>
          <p:cNvPr id="87" name="Group 86"/>
          <p:cNvGrpSpPr/>
          <p:nvPr/>
        </p:nvGrpSpPr>
        <p:grpSpPr>
          <a:xfrm>
            <a:off x="22212300" y="11658600"/>
            <a:ext cx="10248900" cy="10488244"/>
            <a:chOff x="11353800" y="27889200"/>
            <a:chExt cx="10248900" cy="10488244"/>
          </a:xfrm>
        </p:grpSpPr>
        <p:sp>
          <p:nvSpPr>
            <p:cNvPr id="88" name="Rounded Rectangle 87"/>
            <p:cNvSpPr/>
            <p:nvPr/>
          </p:nvSpPr>
          <p:spPr>
            <a:xfrm>
              <a:off x="11353800" y="28727400"/>
              <a:ext cx="10248900" cy="9650044"/>
            </a:xfrm>
            <a:prstGeom prst="roundRect">
              <a:avLst>
                <a:gd name="adj" fmla="val 50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Fig. 3: Additional scripts in the MAST suite allow incorporation of further data into the plots. The common markers in the consensus and physical maps are delineated in gray.  Polymorphic markers between two cultivars of interest (in this case Finch and </a:t>
              </a:r>
              <a:r>
                <a:rPr lang="en-US" sz="2800" dirty="0" err="1">
                  <a:solidFill>
                    <a:schemeClr val="tx1"/>
                  </a:solidFill>
                </a:rPr>
                <a:t>Eltan</a:t>
              </a:r>
              <a:r>
                <a:rPr lang="en-US" sz="2800" dirty="0">
                  <a:solidFill>
                    <a:schemeClr val="tx1"/>
                  </a:solidFill>
                </a:rPr>
                <a:t>) are overlaid and plotted in red. Loci of interest were plotted by color according to the key. </a:t>
              </a:r>
            </a:p>
            <a:p>
              <a:endParaRPr lang="en-US" sz="2800" dirty="0">
                <a:solidFill>
                  <a:schemeClr val="tx1"/>
                </a:solidFill>
              </a:endParaRPr>
            </a:p>
            <a:p>
              <a:r>
                <a:rPr lang="en-US" sz="2800" dirty="0">
                  <a:solidFill>
                    <a:schemeClr val="tx1"/>
                  </a:solidFill>
                </a:rPr>
                <a:t>To deal with varying reporting methods, two loci plotting methods were used. Where flanking markers were reported to be bracketing the loci affecting a specific trait, a transparent rectangle was drawn to represent the region between the flanking markers. Where specific markers was reported to be associated with a trait, the precise locations of those markers were plotted as vertical lines. Labeling can include specific marker names, or trait names, but can also display the marker calls for up to 2 individuals at a time.</a:t>
              </a:r>
            </a:p>
            <a:p>
              <a:endParaRPr lang="en-US" sz="2800" dirty="0">
                <a:solidFill>
                  <a:schemeClr val="tx1"/>
                </a:solidFill>
              </a:endParaRPr>
            </a:p>
            <a:p>
              <a:r>
                <a:rPr lang="en-US" sz="2800" dirty="0">
                  <a:solidFill>
                    <a:schemeClr val="tx1"/>
                  </a:solidFill>
                </a:rPr>
                <a:t>These scripts can quickly display where nearby polymorphic markers are to a locus of interest, and output a spreadsheet including the detailed data. They allow for approximate linkage comparisons in markers that have not previously been mapped by linkage. They allow for rapid compilation and comparison of many times of marker and locus data.</a:t>
              </a:r>
            </a:p>
          </p:txBody>
        </p:sp>
        <p:sp>
          <p:nvSpPr>
            <p:cNvPr id="89" name="Rectangle 88"/>
            <p:cNvSpPr/>
            <p:nvPr/>
          </p:nvSpPr>
          <p:spPr>
            <a:xfrm>
              <a:off x="12820650" y="27889200"/>
              <a:ext cx="73152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Interpreting the Plots</a:t>
              </a:r>
            </a:p>
          </p:txBody>
        </p:sp>
      </p:grpSp>
      <p:grpSp>
        <p:nvGrpSpPr>
          <p:cNvPr id="2" name="Group 1"/>
          <p:cNvGrpSpPr/>
          <p:nvPr/>
        </p:nvGrpSpPr>
        <p:grpSpPr>
          <a:xfrm>
            <a:off x="533400" y="30480000"/>
            <a:ext cx="10248900" cy="10058400"/>
            <a:chOff x="438149" y="30480000"/>
            <a:chExt cx="10248900" cy="10058400"/>
          </a:xfrm>
        </p:grpSpPr>
        <p:grpSp>
          <p:nvGrpSpPr>
            <p:cNvPr id="28" name="Group 27"/>
            <p:cNvGrpSpPr/>
            <p:nvPr/>
          </p:nvGrpSpPr>
          <p:grpSpPr>
            <a:xfrm>
              <a:off x="438149" y="30480000"/>
              <a:ext cx="10248900" cy="10058400"/>
              <a:chOff x="11353800" y="17297400"/>
              <a:chExt cx="10248900" cy="10058400"/>
            </a:xfrm>
          </p:grpSpPr>
          <p:sp>
            <p:nvSpPr>
              <p:cNvPr id="51" name="Rectangle 50"/>
              <p:cNvSpPr/>
              <p:nvPr/>
            </p:nvSpPr>
            <p:spPr>
              <a:xfrm>
                <a:off x="11353800" y="21957030"/>
                <a:ext cx="10248900" cy="53987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dirty="0">
                  <a:solidFill>
                    <a:schemeClr val="tx1"/>
                  </a:solidFill>
                </a:endParaRPr>
              </a:p>
            </p:txBody>
          </p:sp>
          <p:sp>
            <p:nvSpPr>
              <p:cNvPr id="168" name="Rounded Rectangle 167"/>
              <p:cNvSpPr/>
              <p:nvPr/>
            </p:nvSpPr>
            <p:spPr>
              <a:xfrm>
                <a:off x="11353800" y="18135600"/>
                <a:ext cx="10248900" cy="4419600"/>
              </a:xfrm>
              <a:prstGeom prst="roundRect">
                <a:avLst>
                  <a:gd name="adj" fmla="val 1278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Fig. 2: The MAST scripts can assess map integrity. To this end, MAST offers users an easy alternative to tangled 1-dimensional linkage comparisons.</a:t>
                </a:r>
              </a:p>
              <a:p>
                <a:endParaRPr lang="en-US" sz="2800" dirty="0">
                  <a:solidFill>
                    <a:schemeClr val="tx1"/>
                  </a:solidFill>
                </a:endParaRPr>
              </a:p>
              <a:p>
                <a:r>
                  <a:rPr lang="en-US" sz="2800" dirty="0">
                    <a:solidFill>
                      <a:schemeClr val="tx1"/>
                    </a:solidFill>
                  </a:rPr>
                  <a:t>By plotting out the markers by chromosome, one can follow the progression of linkage distances against the physical map. In Figure 2a, the chromosome plot portrays a highly improbable marker order, and likely artificially inflating linkage distance elsewhere. Figure 2b matches expectations and is a more reliable map.</a:t>
                </a:r>
              </a:p>
            </p:txBody>
          </p:sp>
          <p:sp>
            <p:nvSpPr>
              <p:cNvPr id="169" name="Rectangle 168"/>
              <p:cNvSpPr/>
              <p:nvPr/>
            </p:nvSpPr>
            <p:spPr>
              <a:xfrm>
                <a:off x="12820650" y="17297400"/>
                <a:ext cx="73152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Map Integrity</a:t>
                </a:r>
              </a:p>
            </p:txBody>
          </p:sp>
          <p:pic>
            <p:nvPicPr>
              <p:cNvPr id="102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68150" y="22674263"/>
                <a:ext cx="4338637" cy="4338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11">
                <a:extLst>
                  <a:ext uri="{28A0092B-C50C-407E-A947-70E740481C1C}">
                    <a14:useLocalDpi xmlns:a14="http://schemas.microsoft.com/office/drawing/2010/main" val="0"/>
                  </a:ext>
                </a:extLst>
              </a:blip>
              <a:srcRect l="575" r="1"/>
              <a:stretch/>
            </p:blipFill>
            <p:spPr bwMode="auto">
              <a:xfrm>
                <a:off x="16806863" y="22669500"/>
                <a:ext cx="4332606" cy="4338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Arrow Connector 16"/>
              <p:cNvCxnSpPr/>
              <p:nvPr/>
            </p:nvCxnSpPr>
            <p:spPr>
              <a:xfrm flipV="1">
                <a:off x="13030200" y="25307925"/>
                <a:ext cx="2266950" cy="685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13268325" y="23963538"/>
                <a:ext cx="2200275" cy="78601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17602200" y="24536400"/>
                <a:ext cx="685800" cy="17145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18373725" y="24443906"/>
                <a:ext cx="1695450" cy="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20421600" y="23963539"/>
                <a:ext cx="381000" cy="4803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1353800" y="22545722"/>
                <a:ext cx="1370055" cy="523220"/>
              </a:xfrm>
              <a:prstGeom prst="rect">
                <a:avLst/>
              </a:prstGeom>
              <a:noFill/>
            </p:spPr>
            <p:txBody>
              <a:bodyPr wrap="none" rtlCol="0">
                <a:spAutoFit/>
              </a:bodyPr>
              <a:lstStyle/>
              <a:p>
                <a:r>
                  <a:rPr lang="en-US" sz="2800" b="1" dirty="0"/>
                  <a:t>Figure 2</a:t>
                </a:r>
              </a:p>
            </p:txBody>
          </p:sp>
          <p:sp>
            <p:nvSpPr>
              <p:cNvPr id="26" name="TextBox 25"/>
              <p:cNvSpPr txBox="1"/>
              <p:nvPr/>
            </p:nvSpPr>
            <p:spPr>
              <a:xfrm>
                <a:off x="13144187" y="26832580"/>
                <a:ext cx="1837362" cy="523220"/>
              </a:xfrm>
              <a:prstGeom prst="rect">
                <a:avLst/>
              </a:prstGeom>
              <a:noFill/>
            </p:spPr>
            <p:txBody>
              <a:bodyPr wrap="none" rtlCol="0">
                <a:spAutoFit/>
              </a:bodyPr>
              <a:lstStyle/>
              <a:p>
                <a:r>
                  <a:rPr lang="en-US" sz="2800" dirty="0"/>
                  <a:t>Concerning</a:t>
                </a:r>
              </a:p>
            </p:txBody>
          </p:sp>
          <p:sp>
            <p:nvSpPr>
              <p:cNvPr id="79" name="TextBox 78"/>
              <p:cNvSpPr txBox="1"/>
              <p:nvPr/>
            </p:nvSpPr>
            <p:spPr>
              <a:xfrm>
                <a:off x="18206413" y="26832580"/>
                <a:ext cx="1713931" cy="523220"/>
              </a:xfrm>
              <a:prstGeom prst="rect">
                <a:avLst/>
              </a:prstGeom>
              <a:noFill/>
            </p:spPr>
            <p:txBody>
              <a:bodyPr wrap="none" rtlCol="0">
                <a:spAutoFit/>
              </a:bodyPr>
              <a:lstStyle/>
              <a:p>
                <a:r>
                  <a:rPr lang="en-US" sz="2800" dirty="0"/>
                  <a:t>Consistent</a:t>
                </a:r>
              </a:p>
            </p:txBody>
          </p:sp>
        </p:grpSp>
        <p:sp>
          <p:nvSpPr>
            <p:cNvPr id="75" name="TextBox 74"/>
            <p:cNvSpPr txBox="1"/>
            <p:nvPr/>
          </p:nvSpPr>
          <p:spPr>
            <a:xfrm>
              <a:off x="751375" y="36195000"/>
              <a:ext cx="362600" cy="523220"/>
            </a:xfrm>
            <a:prstGeom prst="rect">
              <a:avLst/>
            </a:prstGeom>
            <a:noFill/>
          </p:spPr>
          <p:txBody>
            <a:bodyPr wrap="none" rtlCol="0">
              <a:spAutoFit/>
            </a:bodyPr>
            <a:lstStyle/>
            <a:p>
              <a:r>
                <a:rPr lang="en-US" sz="2800" b="1" dirty="0"/>
                <a:t>a</a:t>
              </a:r>
            </a:p>
          </p:txBody>
        </p:sp>
        <p:sp>
          <p:nvSpPr>
            <p:cNvPr id="78" name="TextBox 77"/>
            <p:cNvSpPr txBox="1"/>
            <p:nvPr/>
          </p:nvSpPr>
          <p:spPr>
            <a:xfrm>
              <a:off x="5657850" y="36195000"/>
              <a:ext cx="377026" cy="523220"/>
            </a:xfrm>
            <a:prstGeom prst="rect">
              <a:avLst/>
            </a:prstGeom>
            <a:noFill/>
          </p:spPr>
          <p:txBody>
            <a:bodyPr wrap="none" rtlCol="0">
              <a:spAutoFit/>
            </a:bodyPr>
            <a:lstStyle/>
            <a:p>
              <a:r>
                <a:rPr lang="en-US" sz="2800" b="1" dirty="0"/>
                <a:t>b</a:t>
              </a:r>
            </a:p>
          </p:txBody>
        </p:sp>
      </p:grpSp>
      <p:grpSp>
        <p:nvGrpSpPr>
          <p:cNvPr id="229" name="Group 228">
            <a:extLst>
              <a:ext uri="{FF2B5EF4-FFF2-40B4-BE49-F238E27FC236}">
                <a16:creationId xmlns:a16="http://schemas.microsoft.com/office/drawing/2014/main" id="{C9B0C58C-2BFD-4EC1-8B20-7B19C892E931}"/>
              </a:ext>
            </a:extLst>
          </p:cNvPr>
          <p:cNvGrpSpPr/>
          <p:nvPr/>
        </p:nvGrpSpPr>
        <p:grpSpPr>
          <a:xfrm>
            <a:off x="11696700" y="18493162"/>
            <a:ext cx="9486900" cy="21207038"/>
            <a:chOff x="11696700" y="18493162"/>
            <a:chExt cx="9486900" cy="21207038"/>
          </a:xfrm>
        </p:grpSpPr>
        <p:grpSp>
          <p:nvGrpSpPr>
            <p:cNvPr id="227" name="Group 226"/>
            <p:cNvGrpSpPr/>
            <p:nvPr/>
          </p:nvGrpSpPr>
          <p:grpSpPr>
            <a:xfrm>
              <a:off x="11696700" y="18493162"/>
              <a:ext cx="9486900" cy="21207038"/>
              <a:chOff x="11696700" y="18264562"/>
              <a:chExt cx="9486900" cy="21207038"/>
            </a:xfrm>
          </p:grpSpPr>
          <p:grpSp>
            <p:nvGrpSpPr>
              <p:cNvPr id="11" name="Group 10"/>
              <p:cNvGrpSpPr/>
              <p:nvPr/>
            </p:nvGrpSpPr>
            <p:grpSpPr>
              <a:xfrm>
                <a:off x="11696700" y="18264562"/>
                <a:ext cx="9486900" cy="21207038"/>
                <a:chOff x="22155150" y="17231380"/>
                <a:chExt cx="9486900" cy="21207038"/>
              </a:xfrm>
            </p:grpSpPr>
            <p:sp>
              <p:nvSpPr>
                <p:cNvPr id="42" name="Rectangle 41"/>
                <p:cNvSpPr/>
                <p:nvPr/>
              </p:nvSpPr>
              <p:spPr>
                <a:xfrm>
                  <a:off x="22155150" y="17297400"/>
                  <a:ext cx="9486900" cy="211410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dirty="0">
                    <a:solidFill>
                      <a:schemeClr val="tx1"/>
                    </a:solidFill>
                  </a:endParaRPr>
                </a:p>
              </p:txBody>
            </p:sp>
            <p:sp>
              <p:nvSpPr>
                <p:cNvPr id="224" name="TextBox 223"/>
                <p:cNvSpPr txBox="1"/>
                <p:nvPr/>
              </p:nvSpPr>
              <p:spPr>
                <a:xfrm>
                  <a:off x="26383576" y="22484922"/>
                  <a:ext cx="1967205" cy="2739211"/>
                </a:xfrm>
                <a:prstGeom prst="rect">
                  <a:avLst/>
                </a:prstGeom>
                <a:noFill/>
              </p:spPr>
              <p:txBody>
                <a:bodyPr wrap="none" rtlCol="0">
                  <a:spAutoFit/>
                </a:bodyPr>
                <a:lstStyle/>
                <a:p>
                  <a:r>
                    <a:rPr lang="en-US" dirty="0"/>
                    <a:t>3X7</a:t>
                  </a:r>
                </a:p>
                <a:p>
                  <a:r>
                    <a:rPr lang="en-US" dirty="0"/>
                    <a:t>plot</a:t>
                  </a:r>
                </a:p>
              </p:txBody>
            </p:sp>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212425" y="37343043"/>
                  <a:ext cx="77819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819093" y="17231380"/>
                  <a:ext cx="3096169" cy="523220"/>
                </a:xfrm>
                <a:prstGeom prst="rect">
                  <a:avLst/>
                </a:prstGeom>
                <a:noFill/>
              </p:spPr>
              <p:txBody>
                <a:bodyPr wrap="none" rtlCol="0">
                  <a:spAutoFit/>
                </a:bodyPr>
                <a:lstStyle/>
                <a:p>
                  <a:r>
                    <a:rPr lang="en-US" sz="2800" b="1" dirty="0"/>
                    <a:t>Chromosome Plots:</a:t>
                  </a:r>
                </a:p>
              </p:txBody>
            </p:sp>
            <p:sp>
              <p:nvSpPr>
                <p:cNvPr id="44" name="TextBox 43"/>
                <p:cNvSpPr txBox="1"/>
                <p:nvPr/>
              </p:nvSpPr>
              <p:spPr>
                <a:xfrm>
                  <a:off x="24286126" y="17688580"/>
                  <a:ext cx="402674" cy="523220"/>
                </a:xfrm>
                <a:prstGeom prst="rect">
                  <a:avLst/>
                </a:prstGeom>
                <a:noFill/>
              </p:spPr>
              <p:txBody>
                <a:bodyPr wrap="none" rtlCol="0">
                  <a:spAutoFit/>
                </a:bodyPr>
                <a:lstStyle/>
                <a:p>
                  <a:r>
                    <a:rPr lang="en-US" sz="2800" b="1" dirty="0"/>
                    <a:t>A</a:t>
                  </a:r>
                </a:p>
              </p:txBody>
            </p:sp>
            <p:sp>
              <p:nvSpPr>
                <p:cNvPr id="45" name="TextBox 44"/>
                <p:cNvSpPr txBox="1"/>
                <p:nvPr/>
              </p:nvSpPr>
              <p:spPr>
                <a:xfrm>
                  <a:off x="27003375" y="17688580"/>
                  <a:ext cx="386644" cy="523220"/>
                </a:xfrm>
                <a:prstGeom prst="rect">
                  <a:avLst/>
                </a:prstGeom>
                <a:noFill/>
              </p:spPr>
              <p:txBody>
                <a:bodyPr wrap="none" rtlCol="0">
                  <a:spAutoFit/>
                </a:bodyPr>
                <a:lstStyle/>
                <a:p>
                  <a:r>
                    <a:rPr lang="en-US" sz="2800" b="1" dirty="0"/>
                    <a:t>B</a:t>
                  </a:r>
                </a:p>
              </p:txBody>
            </p:sp>
            <p:sp>
              <p:nvSpPr>
                <p:cNvPr id="46" name="TextBox 45"/>
                <p:cNvSpPr txBox="1"/>
                <p:nvPr/>
              </p:nvSpPr>
              <p:spPr>
                <a:xfrm>
                  <a:off x="29756100" y="17688580"/>
                  <a:ext cx="410690" cy="523220"/>
                </a:xfrm>
                <a:prstGeom prst="rect">
                  <a:avLst/>
                </a:prstGeom>
                <a:noFill/>
              </p:spPr>
              <p:txBody>
                <a:bodyPr wrap="none" rtlCol="0">
                  <a:spAutoFit/>
                </a:bodyPr>
                <a:lstStyle/>
                <a:p>
                  <a:r>
                    <a:rPr lang="en-US" sz="2800" b="1" dirty="0"/>
                    <a:t>D</a:t>
                  </a:r>
                </a:p>
              </p:txBody>
            </p:sp>
            <p:sp>
              <p:nvSpPr>
                <p:cNvPr id="8" name="TextBox 7"/>
                <p:cNvSpPr txBox="1"/>
                <p:nvPr/>
              </p:nvSpPr>
              <p:spPr>
                <a:xfrm>
                  <a:off x="22600094" y="19202400"/>
                  <a:ext cx="367408" cy="17081599"/>
                </a:xfrm>
                <a:prstGeom prst="rect">
                  <a:avLst/>
                </a:prstGeom>
                <a:noFill/>
              </p:spPr>
              <p:txBody>
                <a:bodyPr wrap="none" rtlCol="0">
                  <a:spAutoFit/>
                </a:bodyPr>
                <a:lstStyle/>
                <a:p>
                  <a:r>
                    <a:rPr lang="en-US" sz="2800" b="1" dirty="0"/>
                    <a:t>1</a:t>
                  </a:r>
                </a:p>
                <a:p>
                  <a:endParaRPr lang="en-US" sz="2800" b="1" dirty="0"/>
                </a:p>
                <a:p>
                  <a:endParaRPr lang="en-US" sz="2800" b="1" dirty="0"/>
                </a:p>
                <a:p>
                  <a:endParaRPr lang="en-US" sz="3200" b="1" dirty="0"/>
                </a:p>
                <a:p>
                  <a:endParaRPr lang="en-US" sz="3200" b="1" dirty="0"/>
                </a:p>
                <a:p>
                  <a:endParaRPr lang="en-US" sz="2800" b="1" dirty="0"/>
                </a:p>
                <a:p>
                  <a:r>
                    <a:rPr lang="en-US" sz="2800" b="1" dirty="0"/>
                    <a:t>2</a:t>
                  </a:r>
                </a:p>
                <a:p>
                  <a:endParaRPr lang="en-US" sz="2800" b="1" dirty="0"/>
                </a:p>
                <a:p>
                  <a:endParaRPr lang="en-US" sz="2800" b="1" dirty="0"/>
                </a:p>
                <a:p>
                  <a:endParaRPr lang="en-US" sz="2000" b="1" dirty="0"/>
                </a:p>
                <a:p>
                  <a:endParaRPr lang="en-US" sz="2000" b="1" dirty="0"/>
                </a:p>
                <a:p>
                  <a:endParaRPr lang="en-US" sz="2800" b="1" dirty="0"/>
                </a:p>
                <a:p>
                  <a:endParaRPr lang="en-US" sz="2800" b="1" dirty="0"/>
                </a:p>
                <a:p>
                  <a:r>
                    <a:rPr lang="en-US" sz="2800" b="1" dirty="0"/>
                    <a:t>3</a:t>
                  </a:r>
                </a:p>
                <a:p>
                  <a:endParaRPr lang="en-US" sz="2800" b="1" dirty="0"/>
                </a:p>
                <a:p>
                  <a:endParaRPr lang="en-US" sz="2800" b="1" dirty="0"/>
                </a:p>
                <a:p>
                  <a:endParaRPr lang="en-US" sz="3600" b="1" dirty="0"/>
                </a:p>
                <a:p>
                  <a:endParaRPr lang="en-US" sz="3600" b="1" dirty="0"/>
                </a:p>
                <a:p>
                  <a:endParaRPr lang="en-US" sz="2800" b="1" dirty="0"/>
                </a:p>
                <a:p>
                  <a:r>
                    <a:rPr lang="en-US" sz="2800" b="1" dirty="0"/>
                    <a:t>4</a:t>
                  </a:r>
                </a:p>
                <a:p>
                  <a:endParaRPr lang="en-US" sz="2800" b="1" dirty="0"/>
                </a:p>
                <a:p>
                  <a:endParaRPr lang="en-US" sz="2800" b="1" dirty="0"/>
                </a:p>
                <a:p>
                  <a:endParaRPr lang="en-US" sz="3200" b="1" dirty="0"/>
                </a:p>
                <a:p>
                  <a:endParaRPr lang="en-US" sz="3200" b="1" dirty="0"/>
                </a:p>
                <a:p>
                  <a:endParaRPr lang="en-US" sz="2800" b="1" dirty="0"/>
                </a:p>
                <a:p>
                  <a:r>
                    <a:rPr lang="en-US" sz="2800" b="1" dirty="0"/>
                    <a:t>5</a:t>
                  </a:r>
                </a:p>
                <a:p>
                  <a:endParaRPr lang="en-US" sz="2800" b="1" dirty="0"/>
                </a:p>
                <a:p>
                  <a:endParaRPr lang="en-US" sz="3200" b="1" dirty="0"/>
                </a:p>
                <a:p>
                  <a:endParaRPr lang="en-US" sz="3200" b="1" dirty="0"/>
                </a:p>
                <a:p>
                  <a:endParaRPr lang="en-US" sz="2800" b="1" dirty="0"/>
                </a:p>
                <a:p>
                  <a:endParaRPr lang="en-US" sz="2800" b="1" dirty="0"/>
                </a:p>
                <a:p>
                  <a:r>
                    <a:rPr lang="en-US" sz="2800" b="1" dirty="0"/>
                    <a:t>6</a:t>
                  </a:r>
                </a:p>
                <a:p>
                  <a:endParaRPr lang="en-US" sz="2800" b="1" dirty="0"/>
                </a:p>
                <a:p>
                  <a:endParaRPr lang="en-US" sz="3600" b="1" dirty="0"/>
                </a:p>
                <a:p>
                  <a:endParaRPr lang="en-US" sz="3600" b="1" dirty="0"/>
                </a:p>
                <a:p>
                  <a:endParaRPr lang="en-US" sz="2800" b="1" dirty="0"/>
                </a:p>
                <a:p>
                  <a:endParaRPr lang="en-US" sz="2800" b="1" dirty="0"/>
                </a:p>
                <a:p>
                  <a:r>
                    <a:rPr lang="en-US" sz="2800" b="1" dirty="0"/>
                    <a:t>7</a:t>
                  </a:r>
                </a:p>
              </p:txBody>
            </p:sp>
          </p:grpSp>
          <p:sp>
            <p:nvSpPr>
              <p:cNvPr id="25" name="TextBox 24"/>
              <p:cNvSpPr txBox="1"/>
              <p:nvPr/>
            </p:nvSpPr>
            <p:spPr>
              <a:xfrm>
                <a:off x="11696700" y="18364294"/>
                <a:ext cx="1370055" cy="523220"/>
              </a:xfrm>
              <a:prstGeom prst="rect">
                <a:avLst/>
              </a:prstGeom>
              <a:noFill/>
            </p:spPr>
            <p:txBody>
              <a:bodyPr wrap="none" rtlCol="0">
                <a:spAutoFit/>
              </a:bodyPr>
              <a:lstStyle/>
              <a:p>
                <a:r>
                  <a:rPr lang="en-US" sz="2800" b="1" dirty="0"/>
                  <a:t>Figure 3</a:t>
                </a:r>
              </a:p>
            </p:txBody>
          </p:sp>
          <p:sp>
            <p:nvSpPr>
              <p:cNvPr id="27" name="TextBox 26"/>
              <p:cNvSpPr txBox="1"/>
              <p:nvPr/>
            </p:nvSpPr>
            <p:spPr>
              <a:xfrm>
                <a:off x="11811000" y="38414980"/>
                <a:ext cx="822469" cy="523220"/>
              </a:xfrm>
              <a:prstGeom prst="rect">
                <a:avLst/>
              </a:prstGeom>
              <a:noFill/>
            </p:spPr>
            <p:txBody>
              <a:bodyPr wrap="none" rtlCol="0">
                <a:spAutoFit/>
              </a:bodyPr>
              <a:lstStyle/>
              <a:p>
                <a:r>
                  <a:rPr lang="en-US" sz="2800" b="1" dirty="0"/>
                  <a:t>Key:</a:t>
                </a:r>
              </a:p>
            </p:txBody>
          </p:sp>
        </p:grpSp>
        <p:pic>
          <p:nvPicPr>
            <p:cNvPr id="18" name="Picture 17" descr="A close up of a map&#10;&#10;Description automatically generated">
              <a:extLst>
                <a:ext uri="{FF2B5EF4-FFF2-40B4-BE49-F238E27FC236}">
                  <a16:creationId xmlns:a16="http://schemas.microsoft.com/office/drawing/2014/main" id="{35F0F2CF-2E2F-442E-ADE0-68832FF31353}"/>
                </a:ext>
              </a:extLst>
            </p:cNvPr>
            <p:cNvPicPr>
              <a:picLocks noChangeAspect="1"/>
            </p:cNvPicPr>
            <p:nvPr/>
          </p:nvPicPr>
          <p:blipFill>
            <a:blip r:embed="rId13"/>
            <a:stretch>
              <a:fillRect/>
            </a:stretch>
          </p:blipFill>
          <p:spPr>
            <a:xfrm>
              <a:off x="12573000" y="19348886"/>
              <a:ext cx="8226172" cy="19194401"/>
            </a:xfrm>
            <a:prstGeom prst="rect">
              <a:avLst/>
            </a:prstGeom>
          </p:spPr>
        </p:pic>
      </p:grpSp>
      <p:sp>
        <p:nvSpPr>
          <p:cNvPr id="3" name="TextBox 2">
            <a:extLst>
              <a:ext uri="{FF2B5EF4-FFF2-40B4-BE49-F238E27FC236}">
                <a16:creationId xmlns:a16="http://schemas.microsoft.com/office/drawing/2014/main" id="{40CCD5E0-2F0A-4DE4-80B2-04AEAB0F5BA5}"/>
              </a:ext>
            </a:extLst>
          </p:cNvPr>
          <p:cNvSpPr txBox="1"/>
          <p:nvPr/>
        </p:nvSpPr>
        <p:spPr>
          <a:xfrm>
            <a:off x="644069" y="41910185"/>
            <a:ext cx="7656968" cy="1384995"/>
          </a:xfrm>
          <a:prstGeom prst="rect">
            <a:avLst/>
          </a:prstGeom>
          <a:noFill/>
        </p:spPr>
        <p:txBody>
          <a:bodyPr wrap="none" rtlCol="0">
            <a:spAutoFit/>
          </a:bodyPr>
          <a:lstStyle/>
          <a:p>
            <a:r>
              <a:rPr lang="en-US" sz="2800" dirty="0"/>
              <a:t>USDA-NIFA-ELI Project# WNP06340</a:t>
            </a:r>
          </a:p>
          <a:p>
            <a:r>
              <a:rPr lang="en-US" sz="2800" dirty="0"/>
              <a:t>USDA-inhouse Project# 2090-21000-033-00D</a:t>
            </a:r>
          </a:p>
          <a:p>
            <a:r>
              <a:rPr lang="en-US" sz="2800" dirty="0"/>
              <a:t>Washington Grains Commission project: 3019-3156</a:t>
            </a:r>
          </a:p>
        </p:txBody>
      </p:sp>
    </p:spTree>
    <p:extLst>
      <p:ext uri="{BB962C8B-B14F-4D97-AF65-F5344CB8AC3E}">
        <p14:creationId xmlns:p14="http://schemas.microsoft.com/office/powerpoint/2010/main" val="2004219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13454</TotalTime>
  <Words>1309</Words>
  <Application>Microsoft Office PowerPoint</Application>
  <PresentationFormat>Custom</PresentationFormat>
  <Paragraphs>114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scott.carle</dc:creator>
  <cp:lastModifiedBy>Carle, Scott Wesley</cp:lastModifiedBy>
  <cp:revision>188</cp:revision>
  <dcterms:created xsi:type="dcterms:W3CDTF">2015-02-27T19:01:50Z</dcterms:created>
  <dcterms:modified xsi:type="dcterms:W3CDTF">2020-01-24T23:17:03Z</dcterms:modified>
</cp:coreProperties>
</file>