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515e768a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515e768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515e768a1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515e768a1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515e768a1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515e768a1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515e768a1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515e768a1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515e768a1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515e768a1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515e768a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515e768a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515e768a1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515e768a1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515e768a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515e768a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515e768a1_1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515e768a1_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515e768a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515e768a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515e768a1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515e768a1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515e768a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515e768a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515e768a1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515e768a1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515e768a1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515e768a1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515e768a1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515e768a1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07de86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07de86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07de86a7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07de86a7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07de86a7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07de86a7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07de86a7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07de86a7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515e768a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515e768a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515e768a1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515e768a1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515e768a1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515e768a1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515e768a1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515e768a1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515e768a1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515e768a1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515e768a1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515e768a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515e768a1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515e768a1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cc02.safelinks.protection.outlook.com/?url=https%3A%2F%2Faopwiki.org%2Fevents%2F1279&amp;data=04%7C01%7CScott.Coffin%40Waterboards.ca.gov%7Ccfad3b80b21c47ced99c08d9086d1d36%7Cfe186a257d4941e6994105d2281d36c1%7C0%7C0%7C637550087019700332%7CUnknown%7CTWFpbGZsb3d8eyJWIjoiMC4wLjAwMDAiLCJQIjoiV2luMzIiLCJBTiI6Ik1haWwiLCJXVCI6Mn0%3D%7C1000&amp;sdata=CB3fhxDj1FpwKVQHMShTAouc8fsbBh78NTBnVDOvpPs%3D&amp;reserved=0" TargetMode="External"/><Relationship Id="rId4" Type="http://schemas.openxmlformats.org/officeDocument/2006/relationships/hyperlink" Target="https://gcc02.safelinks.protection.outlook.com/?url=https%3A%2F%2Faopwiki.org%2Fevents%2F151&amp;data=04%7C01%7CScott.Coffin%40Waterboards.ca.gov%7Ccfad3b80b21c47ced99c08d9086d1d36%7Cfe186a257d4941e6994105d2281d36c1%7C0%7C0%7C637550087019710287%7CUnknown%7CTWFpbGZsb3d8eyJWIjoiMC4wLjAwMDAiLCJQIjoiV2luMzIiLCJBTiI6Ik1haWwiLCJXVCI6Mn0%3D%7C1000&amp;sdata=uqdTI6LRRS1NY3sx2EgND1plmS22NqbEwzYKUloc3AI%3D&amp;reserved=0" TargetMode="External"/><Relationship Id="rId5" Type="http://schemas.openxmlformats.org/officeDocument/2006/relationships/hyperlink" Target="https://gcc02.safelinks.protection.outlook.com/?url=https%3A%2F%2Fdrive.google.com%2Fdrive%2Ffolders%2F1pMgnY1KgyNrOzpOcy4cQ-xy4cXfyXCdn%3Fusp%3Dsharing&amp;data=04%7C01%7CScott.Coffin%40Waterboards.ca.gov%7Ccfad3b80b21c47ced99c08d9086d1d36%7Cfe186a257d4941e6994105d2281d36c1%7C0%7C0%7C637550087019710287%7CUnknown%7CTWFpbGZsb3d8eyJWIjoiMC4wLjAwMDAiLCJQIjoiV2luMzIiLCJBTiI6Ik1haWwiLCJXVCI6Mn0%3D%7C1000&amp;sdata=A6LAwfZ%2FGc2Mr%2FQ9f5IjSOg7x9i7al%2FYPQgtWnsUEvo%3D&amp;reserved=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Big Question</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Which x-axis characteristics are most meaningful (Hazard identification)? </a:t>
            </a:r>
            <a:endParaRPr/>
          </a:p>
          <a:p>
            <a:pPr indent="0" lvl="0" marL="0" rtl="0" algn="l">
              <a:spcBef>
                <a:spcPts val="1200"/>
              </a:spcBef>
              <a:spcAft>
                <a:spcPts val="0"/>
              </a:spcAft>
              <a:buNone/>
            </a:pPr>
            <a:r>
              <a:rPr lang="en"/>
              <a:t>Particle counts vs. mass vs. volume vs. surface area, etc.</a:t>
            </a:r>
            <a:endParaRPr/>
          </a:p>
          <a:p>
            <a:pPr indent="0" lvl="0" marL="0" rtl="0" algn="l">
              <a:spcBef>
                <a:spcPts val="1200"/>
              </a:spcBef>
              <a:spcAft>
                <a:spcPts val="1200"/>
              </a:spcAft>
              <a:buNone/>
            </a:pPr>
            <a:r>
              <a:rPr lang="en"/>
              <a:t>Do we need to break out separate answers for size, type, shape of microplastics?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0" y="1192275"/>
            <a:ext cx="4508349" cy="2063625"/>
          </a:xfrm>
          <a:prstGeom prst="rect">
            <a:avLst/>
          </a:prstGeom>
          <a:noFill/>
          <a:ln>
            <a:noFill/>
          </a:ln>
        </p:spPr>
      </p:pic>
      <p:pic>
        <p:nvPicPr>
          <p:cNvPr id="125" name="Google Shape;125;p22"/>
          <p:cNvPicPr preferRelativeResize="0"/>
          <p:nvPr/>
        </p:nvPicPr>
        <p:blipFill>
          <a:blip r:embed="rId4">
            <a:alphaModFix/>
          </a:blip>
          <a:stretch>
            <a:fillRect/>
          </a:stretch>
        </p:blipFill>
        <p:spPr>
          <a:xfrm>
            <a:off x="4572000" y="1192275"/>
            <a:ext cx="4612390" cy="2063625"/>
          </a:xfrm>
          <a:prstGeom prst="rect">
            <a:avLst/>
          </a:prstGeom>
          <a:noFill/>
          <a:ln>
            <a:noFill/>
          </a:ln>
        </p:spPr>
      </p:pic>
      <p:sp>
        <p:nvSpPr>
          <p:cNvPr id="126" name="Google Shape;126;p22"/>
          <p:cNvSpPr txBox="1"/>
          <p:nvPr/>
        </p:nvSpPr>
        <p:spPr>
          <a:xfrm>
            <a:off x="5671200" y="4236950"/>
            <a:ext cx="30000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rgbClr val="4472C4"/>
                </a:solidFill>
                <a:latin typeface="Calibri"/>
                <a:ea typeface="Calibri"/>
                <a:cs typeface="Calibri"/>
                <a:sym typeface="Calibri"/>
              </a:rPr>
              <a:t>Food Dilution</a:t>
            </a:r>
            <a:endParaRPr b="1" sz="2400">
              <a:solidFill>
                <a:srgbClr val="4472C4"/>
              </a:solidFill>
              <a:latin typeface="Calibri"/>
              <a:ea typeface="Calibri"/>
              <a:cs typeface="Calibri"/>
              <a:sym typeface="Calibri"/>
            </a:endParaRPr>
          </a:p>
        </p:txBody>
      </p:sp>
      <p:sp>
        <p:nvSpPr>
          <p:cNvPr id="127" name="Google Shape;127;p22"/>
          <p:cNvSpPr txBox="1"/>
          <p:nvPr/>
        </p:nvSpPr>
        <p:spPr>
          <a:xfrm>
            <a:off x="1114925" y="4199525"/>
            <a:ext cx="30000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rgbClr val="4472C4"/>
                </a:solidFill>
                <a:latin typeface="Calibri"/>
                <a:ea typeface="Calibri"/>
                <a:cs typeface="Calibri"/>
                <a:sym typeface="Calibri"/>
              </a:rPr>
              <a:t>Oxidative Stress</a:t>
            </a:r>
            <a:endParaRPr b="1" sz="2400">
              <a:solidFill>
                <a:srgbClr val="4472C4"/>
              </a:solidFill>
              <a:latin typeface="Calibri"/>
              <a:ea typeface="Calibri"/>
              <a:cs typeface="Calibri"/>
              <a:sym typeface="Calibri"/>
            </a:endParaRPr>
          </a:p>
        </p:txBody>
      </p:sp>
      <p:cxnSp>
        <p:nvCxnSpPr>
          <p:cNvPr id="128" name="Google Shape;128;p22"/>
          <p:cNvCxnSpPr>
            <a:stCxn id="127" idx="0"/>
          </p:cNvCxnSpPr>
          <p:nvPr/>
        </p:nvCxnSpPr>
        <p:spPr>
          <a:xfrm rot="10800000">
            <a:off x="2475125" y="3337925"/>
            <a:ext cx="139800" cy="861600"/>
          </a:xfrm>
          <a:prstGeom prst="straightConnector1">
            <a:avLst/>
          </a:prstGeom>
          <a:noFill/>
          <a:ln cap="flat" cmpd="sng" w="38100">
            <a:solidFill>
              <a:srgbClr val="4A86E8"/>
            </a:solidFill>
            <a:prstDash val="solid"/>
            <a:round/>
            <a:headEnd len="med" w="med" type="none"/>
            <a:tailEnd len="med" w="med" type="triangle"/>
          </a:ln>
        </p:spPr>
      </p:cxnSp>
      <p:cxnSp>
        <p:nvCxnSpPr>
          <p:cNvPr id="129" name="Google Shape;129;p22"/>
          <p:cNvCxnSpPr/>
          <p:nvPr/>
        </p:nvCxnSpPr>
        <p:spPr>
          <a:xfrm rot="10800000">
            <a:off x="6410975" y="3337775"/>
            <a:ext cx="78000" cy="1033200"/>
          </a:xfrm>
          <a:prstGeom prst="straightConnector1">
            <a:avLst/>
          </a:prstGeom>
          <a:noFill/>
          <a:ln cap="flat" cmpd="sng" w="38100">
            <a:solidFill>
              <a:srgbClr val="4A86E8"/>
            </a:solidFill>
            <a:prstDash val="solid"/>
            <a:round/>
            <a:headEnd len="med" w="med" type="none"/>
            <a:tailEnd len="med" w="med" type="triangle"/>
          </a:ln>
        </p:spPr>
      </p:cxnSp>
      <p:sp>
        <p:nvSpPr>
          <p:cNvPr id="130" name="Google Shape;130;p22"/>
          <p:cNvSpPr txBox="1"/>
          <p:nvPr>
            <p:ph type="title"/>
          </p:nvPr>
        </p:nvSpPr>
        <p:spPr>
          <a:xfrm>
            <a:off x="311700" y="59950"/>
            <a:ext cx="8520600" cy="74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Choosing the ERM of Interest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63725" y="10310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420"/>
              <a:t>Strong Evidence</a:t>
            </a:r>
            <a:r>
              <a:rPr lang="en" sz="2420"/>
              <a:t>: </a:t>
            </a:r>
            <a:r>
              <a:rPr lang="en" sz="2420" u="sng"/>
              <a:t>Volume</a:t>
            </a:r>
            <a:r>
              <a:rPr lang="en" sz="2420"/>
              <a:t> as Dose Metric for Food Dilution</a:t>
            </a:r>
            <a:endParaRPr sz="2420"/>
          </a:p>
        </p:txBody>
      </p:sp>
      <p:pic>
        <p:nvPicPr>
          <p:cNvPr id="136" name="Google Shape;136;p23"/>
          <p:cNvPicPr preferRelativeResize="0"/>
          <p:nvPr/>
        </p:nvPicPr>
        <p:blipFill>
          <a:blip r:embed="rId3">
            <a:alphaModFix/>
          </a:blip>
          <a:stretch>
            <a:fillRect/>
          </a:stretch>
        </p:blipFill>
        <p:spPr>
          <a:xfrm>
            <a:off x="2026000" y="627100"/>
            <a:ext cx="5231874" cy="4122950"/>
          </a:xfrm>
          <a:prstGeom prst="rect">
            <a:avLst/>
          </a:prstGeom>
          <a:noFill/>
          <a:ln>
            <a:noFill/>
          </a:ln>
        </p:spPr>
      </p:pic>
      <p:sp>
        <p:nvSpPr>
          <p:cNvPr id="137" name="Google Shape;137;p23"/>
          <p:cNvSpPr txBox="1"/>
          <p:nvPr/>
        </p:nvSpPr>
        <p:spPr>
          <a:xfrm>
            <a:off x="37175" y="475005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FFFFFF"/>
                </a:solidFill>
                <a:latin typeface="Calibri"/>
                <a:ea typeface="Calibri"/>
                <a:cs typeface="Calibri"/>
                <a:sym typeface="Calibri"/>
              </a:rPr>
              <a:t>De Ruijter </a:t>
            </a:r>
            <a:r>
              <a:rPr i="1" lang="en" sz="1800">
                <a:solidFill>
                  <a:srgbClr val="FFFFFF"/>
                </a:solidFill>
                <a:latin typeface="Calibri"/>
                <a:ea typeface="Calibri"/>
                <a:cs typeface="Calibri"/>
                <a:sym typeface="Calibri"/>
              </a:rPr>
              <a:t>et al </a:t>
            </a:r>
            <a:r>
              <a:rPr lang="en" sz="1800">
                <a:solidFill>
                  <a:srgbClr val="FFFFFF"/>
                </a:solidFill>
                <a:latin typeface="Calibri"/>
                <a:ea typeface="Calibri"/>
                <a:cs typeface="Calibri"/>
                <a:sym typeface="Calibri"/>
              </a:rPr>
              <a:t>(2020), </a:t>
            </a:r>
            <a:r>
              <a:rPr i="1" lang="en" sz="1800">
                <a:solidFill>
                  <a:srgbClr val="FFFFFF"/>
                </a:solidFill>
                <a:latin typeface="Calibri"/>
                <a:ea typeface="Calibri"/>
                <a:cs typeface="Calibri"/>
                <a:sym typeface="Calibri"/>
              </a:rPr>
              <a:t>ES&amp;T</a:t>
            </a:r>
            <a:endParaRPr i="1" sz="1800">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7175" y="103100"/>
            <a:ext cx="9144000" cy="70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891"/>
              <a:buNone/>
            </a:pPr>
            <a:r>
              <a:rPr b="1" lang="en" sz="2278"/>
              <a:t>Evidence from Nanoparticle Literature</a:t>
            </a:r>
            <a:r>
              <a:rPr lang="en" sz="2278"/>
              <a:t>: </a:t>
            </a:r>
            <a:r>
              <a:rPr lang="en" sz="2278" u="sng"/>
              <a:t>Surface Area</a:t>
            </a:r>
            <a:r>
              <a:rPr lang="en" sz="2278"/>
              <a:t> as Dose Metric for Oxidative Stress</a:t>
            </a:r>
            <a:endParaRPr sz="2278"/>
          </a:p>
        </p:txBody>
      </p:sp>
      <p:pic>
        <p:nvPicPr>
          <p:cNvPr id="143" name="Google Shape;143;p24"/>
          <p:cNvPicPr preferRelativeResize="0"/>
          <p:nvPr/>
        </p:nvPicPr>
        <p:blipFill>
          <a:blip r:embed="rId3">
            <a:alphaModFix/>
          </a:blip>
          <a:stretch>
            <a:fillRect/>
          </a:stretch>
        </p:blipFill>
        <p:spPr>
          <a:xfrm>
            <a:off x="278775" y="899375"/>
            <a:ext cx="3922026" cy="2112400"/>
          </a:xfrm>
          <a:prstGeom prst="rect">
            <a:avLst/>
          </a:prstGeom>
          <a:noFill/>
          <a:ln>
            <a:noFill/>
          </a:ln>
        </p:spPr>
      </p:pic>
      <p:pic>
        <p:nvPicPr>
          <p:cNvPr id="144" name="Google Shape;144;p24"/>
          <p:cNvPicPr preferRelativeResize="0"/>
          <p:nvPr/>
        </p:nvPicPr>
        <p:blipFill>
          <a:blip r:embed="rId4">
            <a:alphaModFix/>
          </a:blip>
          <a:stretch>
            <a:fillRect/>
          </a:stretch>
        </p:blipFill>
        <p:spPr>
          <a:xfrm>
            <a:off x="1696225" y="3045225"/>
            <a:ext cx="6094149" cy="1860900"/>
          </a:xfrm>
          <a:prstGeom prst="rect">
            <a:avLst/>
          </a:prstGeom>
          <a:noFill/>
          <a:ln>
            <a:noFill/>
          </a:ln>
        </p:spPr>
      </p:pic>
      <p:sp>
        <p:nvSpPr>
          <p:cNvPr id="145" name="Google Shape;145;p24"/>
          <p:cNvSpPr txBox="1"/>
          <p:nvPr/>
        </p:nvSpPr>
        <p:spPr>
          <a:xfrm>
            <a:off x="4371750" y="1212475"/>
            <a:ext cx="4609200" cy="1486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900">
                <a:solidFill>
                  <a:srgbClr val="FFFFFF"/>
                </a:solidFill>
                <a:latin typeface="Calibri"/>
                <a:ea typeface="Calibri"/>
                <a:cs typeface="Calibri"/>
                <a:sym typeface="Calibri"/>
              </a:rPr>
              <a:t>“The absence of any significant size-dependent particle toxicity is remarkable and documents the biological relevance of </a:t>
            </a:r>
            <a:r>
              <a:rPr b="1" lang="en" sz="1900">
                <a:solidFill>
                  <a:srgbClr val="FFFFFF"/>
                </a:solidFill>
                <a:latin typeface="Calibri"/>
                <a:ea typeface="Calibri"/>
                <a:cs typeface="Calibri"/>
                <a:sym typeface="Calibri"/>
              </a:rPr>
              <a:t>surface area </a:t>
            </a:r>
            <a:r>
              <a:rPr lang="en" sz="1900">
                <a:solidFill>
                  <a:srgbClr val="FFFFFF"/>
                </a:solidFill>
                <a:latin typeface="Calibri"/>
                <a:ea typeface="Calibri"/>
                <a:cs typeface="Calibri"/>
                <a:sym typeface="Calibri"/>
              </a:rPr>
              <a:t>as dose metric.”</a:t>
            </a:r>
            <a:endParaRPr sz="1900">
              <a:solidFill>
                <a:srgbClr val="FFFFFF"/>
              </a:solidFill>
              <a:latin typeface="Calibri"/>
              <a:ea typeface="Calibri"/>
              <a:cs typeface="Calibri"/>
              <a:sym typeface="Calibri"/>
            </a:endParaRPr>
          </a:p>
        </p:txBody>
      </p:sp>
      <p:sp>
        <p:nvSpPr>
          <p:cNvPr id="146" name="Google Shape;146;p24"/>
          <p:cNvSpPr txBox="1"/>
          <p:nvPr/>
        </p:nvSpPr>
        <p:spPr>
          <a:xfrm>
            <a:off x="5598375" y="4818800"/>
            <a:ext cx="37389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(Schmid &amp; Stoeger, </a:t>
            </a:r>
            <a:r>
              <a:rPr i="1" lang="en" sz="1200">
                <a:solidFill>
                  <a:srgbClr val="FFFFFF"/>
                </a:solidFill>
                <a:latin typeface="Calibri"/>
                <a:ea typeface="Calibri"/>
                <a:cs typeface="Calibri"/>
                <a:sym typeface="Calibri"/>
              </a:rPr>
              <a:t>Journal of Aerosol Science</a:t>
            </a:r>
            <a:r>
              <a:rPr lang="en" sz="1200">
                <a:solidFill>
                  <a:srgbClr val="FFFFFF"/>
                </a:solidFill>
                <a:latin typeface="Calibri"/>
                <a:ea typeface="Calibri"/>
                <a:cs typeface="Calibri"/>
                <a:sym typeface="Calibri"/>
              </a:rPr>
              <a:t> 2016)</a:t>
            </a:r>
            <a:endParaRPr sz="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1604550"/>
            <a:ext cx="8520600" cy="200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880"/>
              <a:t>Needed:</a:t>
            </a:r>
            <a:br>
              <a:rPr lang="en" sz="3880"/>
            </a:br>
            <a:r>
              <a:rPr lang="en" sz="3880"/>
              <a:t> Evidence from Microplastics Data for Surface Area as Predictor of Toxicity</a:t>
            </a:r>
            <a:endParaRPr sz="388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Analysis</a:t>
            </a:r>
            <a:endParaRPr/>
          </a:p>
        </p:txBody>
      </p:sp>
      <p:pic>
        <p:nvPicPr>
          <p:cNvPr id="157" name="Google Shape;157;p26"/>
          <p:cNvPicPr preferRelativeResize="0"/>
          <p:nvPr/>
        </p:nvPicPr>
        <p:blipFill rotWithShape="1">
          <a:blip r:embed="rId3">
            <a:alphaModFix/>
          </a:blip>
          <a:srcRect b="4047" l="0" r="69399" t="63465"/>
          <a:stretch/>
        </p:blipFill>
        <p:spPr>
          <a:xfrm>
            <a:off x="260450" y="3268100"/>
            <a:ext cx="2119950" cy="1596625"/>
          </a:xfrm>
          <a:prstGeom prst="rect">
            <a:avLst/>
          </a:prstGeom>
          <a:noFill/>
          <a:ln>
            <a:noFill/>
          </a:ln>
        </p:spPr>
      </p:pic>
      <p:pic>
        <p:nvPicPr>
          <p:cNvPr id="158" name="Google Shape;158;p26"/>
          <p:cNvPicPr preferRelativeResize="0"/>
          <p:nvPr/>
        </p:nvPicPr>
        <p:blipFill rotWithShape="1">
          <a:blip r:embed="rId4">
            <a:alphaModFix/>
          </a:blip>
          <a:srcRect b="0" l="41958" r="48002" t="53987"/>
          <a:stretch/>
        </p:blipFill>
        <p:spPr>
          <a:xfrm>
            <a:off x="8158260" y="1962378"/>
            <a:ext cx="832540" cy="2220570"/>
          </a:xfrm>
          <a:prstGeom prst="rect">
            <a:avLst/>
          </a:prstGeom>
          <a:noFill/>
          <a:ln>
            <a:noFill/>
          </a:ln>
        </p:spPr>
      </p:pic>
      <p:pic>
        <p:nvPicPr>
          <p:cNvPr id="159" name="Google Shape;159;p26"/>
          <p:cNvPicPr preferRelativeResize="0"/>
          <p:nvPr/>
        </p:nvPicPr>
        <p:blipFill rotWithShape="1">
          <a:blip r:embed="rId4">
            <a:alphaModFix/>
          </a:blip>
          <a:srcRect b="45934" l="0" r="56753" t="0"/>
          <a:stretch/>
        </p:blipFill>
        <p:spPr>
          <a:xfrm>
            <a:off x="4572000" y="1666302"/>
            <a:ext cx="3586262" cy="2609250"/>
          </a:xfrm>
          <a:prstGeom prst="rect">
            <a:avLst/>
          </a:prstGeom>
          <a:noFill/>
          <a:ln>
            <a:noFill/>
          </a:ln>
        </p:spPr>
      </p:pic>
      <p:pic>
        <p:nvPicPr>
          <p:cNvPr id="160" name="Google Shape;160;p26"/>
          <p:cNvPicPr preferRelativeResize="0"/>
          <p:nvPr/>
        </p:nvPicPr>
        <p:blipFill rotWithShape="1">
          <a:blip r:embed="rId3">
            <a:alphaModFix/>
          </a:blip>
          <a:srcRect b="61729" l="0" r="34563" t="0"/>
          <a:stretch/>
        </p:blipFill>
        <p:spPr>
          <a:xfrm>
            <a:off x="260450" y="1017725"/>
            <a:ext cx="4054925" cy="1682450"/>
          </a:xfrm>
          <a:prstGeom prst="rect">
            <a:avLst/>
          </a:prstGeom>
          <a:noFill/>
          <a:ln>
            <a:noFill/>
          </a:ln>
        </p:spPr>
      </p:pic>
      <p:pic>
        <p:nvPicPr>
          <p:cNvPr id="161" name="Google Shape;161;p26"/>
          <p:cNvPicPr preferRelativeResize="0"/>
          <p:nvPr/>
        </p:nvPicPr>
        <p:blipFill rotWithShape="1">
          <a:blip r:embed="rId3">
            <a:alphaModFix/>
          </a:blip>
          <a:srcRect b="0" l="76044" r="3009" t="54867"/>
          <a:stretch/>
        </p:blipFill>
        <p:spPr>
          <a:xfrm>
            <a:off x="2380394" y="2807325"/>
            <a:ext cx="1451043" cy="2218150"/>
          </a:xfrm>
          <a:prstGeom prst="rect">
            <a:avLst/>
          </a:prstGeom>
          <a:noFill/>
          <a:ln>
            <a:noFill/>
          </a:ln>
        </p:spPr>
      </p:pic>
      <p:sp>
        <p:nvSpPr>
          <p:cNvPr id="162" name="Google Shape;162;p26"/>
          <p:cNvSpPr txBox="1"/>
          <p:nvPr/>
        </p:nvSpPr>
        <p:spPr>
          <a:xfrm>
            <a:off x="260450" y="2807325"/>
            <a:ext cx="3833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FF"/>
                </a:solidFill>
              </a:rPr>
              <a:t>Character</a:t>
            </a:r>
            <a:endParaRPr sz="1700">
              <a:solidFill>
                <a:srgbClr val="FFFFFF"/>
              </a:solidFill>
            </a:endParaRPr>
          </a:p>
        </p:txBody>
      </p:sp>
      <p:sp>
        <p:nvSpPr>
          <p:cNvPr id="163" name="Google Shape;163;p26"/>
          <p:cNvSpPr txBox="1"/>
          <p:nvPr/>
        </p:nvSpPr>
        <p:spPr>
          <a:xfrm>
            <a:off x="4572000" y="1219900"/>
            <a:ext cx="3833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FF"/>
                </a:solidFill>
              </a:rPr>
              <a:t>Numeric</a:t>
            </a:r>
            <a:endParaRPr sz="17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7"/>
          <p:cNvPicPr preferRelativeResize="0"/>
          <p:nvPr/>
        </p:nvPicPr>
        <p:blipFill>
          <a:blip r:embed="rId3">
            <a:alphaModFix/>
          </a:blip>
          <a:stretch>
            <a:fillRect/>
          </a:stretch>
        </p:blipFill>
        <p:spPr>
          <a:xfrm>
            <a:off x="397700" y="45100"/>
            <a:ext cx="8188226" cy="50532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8"/>
          <p:cNvPicPr preferRelativeResize="0"/>
          <p:nvPr/>
        </p:nvPicPr>
        <p:blipFill>
          <a:blip r:embed="rId3">
            <a:alphaModFix/>
          </a:blip>
          <a:stretch>
            <a:fillRect/>
          </a:stretch>
        </p:blipFill>
        <p:spPr>
          <a:xfrm>
            <a:off x="111788" y="1071575"/>
            <a:ext cx="8920424" cy="3225400"/>
          </a:xfrm>
          <a:prstGeom prst="rect">
            <a:avLst/>
          </a:prstGeom>
          <a:noFill/>
          <a:ln>
            <a:noFill/>
          </a:ln>
        </p:spPr>
      </p:pic>
      <p:sp>
        <p:nvSpPr>
          <p:cNvPr id="174" name="Google Shape;174;p28"/>
          <p:cNvSpPr txBox="1"/>
          <p:nvPr/>
        </p:nvSpPr>
        <p:spPr>
          <a:xfrm>
            <a:off x="518650" y="163325"/>
            <a:ext cx="8200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rgbClr val="FFFFFF"/>
                </a:solidFill>
              </a:rPr>
              <a:t>Complete Stepwise Regression Analysis: Top Ten Models</a:t>
            </a:r>
            <a:endParaRPr sz="23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Relative Model Accuracy by Dose Metrics</a:t>
            </a:r>
            <a:endParaRPr/>
          </a:p>
        </p:txBody>
      </p:sp>
      <p:pic>
        <p:nvPicPr>
          <p:cNvPr id="180" name="Google Shape;180;p29"/>
          <p:cNvPicPr preferRelativeResize="0"/>
          <p:nvPr/>
        </p:nvPicPr>
        <p:blipFill>
          <a:blip r:embed="rId3">
            <a:alphaModFix/>
          </a:blip>
          <a:stretch>
            <a:fillRect/>
          </a:stretch>
        </p:blipFill>
        <p:spPr>
          <a:xfrm>
            <a:off x="259525" y="1127250"/>
            <a:ext cx="8275175" cy="3694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Accuracy by Size Group</a:t>
            </a:r>
            <a:endParaRPr/>
          </a:p>
        </p:txBody>
      </p:sp>
      <p:pic>
        <p:nvPicPr>
          <p:cNvPr id="186" name="Google Shape;186;p30"/>
          <p:cNvPicPr preferRelativeResize="0"/>
          <p:nvPr/>
        </p:nvPicPr>
        <p:blipFill>
          <a:blip r:embed="rId3">
            <a:alphaModFix/>
          </a:blip>
          <a:stretch>
            <a:fillRect/>
          </a:stretch>
        </p:blipFill>
        <p:spPr>
          <a:xfrm>
            <a:off x="407662" y="1853825"/>
            <a:ext cx="8328675" cy="2118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1"/>
          <p:cNvPicPr preferRelativeResize="0"/>
          <p:nvPr/>
        </p:nvPicPr>
        <p:blipFill>
          <a:blip r:embed="rId3">
            <a:alphaModFix/>
          </a:blip>
          <a:stretch>
            <a:fillRect/>
          </a:stretch>
        </p:blipFill>
        <p:spPr>
          <a:xfrm>
            <a:off x="1022050" y="92950"/>
            <a:ext cx="7575826" cy="505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Background</a:t>
            </a:r>
            <a:r>
              <a:rPr lang="en"/>
              <a:t>: Size Matters (mass and </a:t>
            </a:r>
            <a:r>
              <a:rPr lang="en"/>
              <a:t>count</a:t>
            </a:r>
            <a:r>
              <a:rPr lang="en"/>
              <a:t>)</a:t>
            </a:r>
            <a:endParaRPr/>
          </a:p>
        </p:txBody>
      </p:sp>
      <p:pic>
        <p:nvPicPr>
          <p:cNvPr id="61" name="Google Shape;61;p14"/>
          <p:cNvPicPr preferRelativeResize="0"/>
          <p:nvPr/>
        </p:nvPicPr>
        <p:blipFill>
          <a:blip r:embed="rId3">
            <a:alphaModFix/>
          </a:blip>
          <a:stretch>
            <a:fillRect/>
          </a:stretch>
        </p:blipFill>
        <p:spPr>
          <a:xfrm>
            <a:off x="152400" y="1170125"/>
            <a:ext cx="8839200" cy="3052286"/>
          </a:xfrm>
          <a:prstGeom prst="rect">
            <a:avLst/>
          </a:prstGeom>
          <a:noFill/>
          <a:ln>
            <a:noFill/>
          </a:ln>
        </p:spPr>
      </p:pic>
      <p:sp>
        <p:nvSpPr>
          <p:cNvPr id="62" name="Google Shape;62;p14"/>
          <p:cNvSpPr txBox="1"/>
          <p:nvPr/>
        </p:nvSpPr>
        <p:spPr>
          <a:xfrm>
            <a:off x="29900" y="4787225"/>
            <a:ext cx="4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SSD analysis by Martin Wagner</a:t>
            </a:r>
            <a:endParaRPr>
              <a:solidFill>
                <a:srgbClr val="FFFFFF"/>
              </a:solidFill>
            </a:endParaRPr>
          </a:p>
        </p:txBody>
      </p:sp>
      <p:sp>
        <p:nvSpPr>
          <p:cNvPr id="63" name="Google Shape;63;p14"/>
          <p:cNvSpPr txBox="1"/>
          <p:nvPr/>
        </p:nvSpPr>
        <p:spPr>
          <a:xfrm>
            <a:off x="1807750" y="3868400"/>
            <a:ext cx="1262100" cy="3540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Particles/mL</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2"/>
          <p:cNvPicPr preferRelativeResize="0"/>
          <p:nvPr/>
        </p:nvPicPr>
        <p:blipFill>
          <a:blip r:embed="rId3">
            <a:alphaModFix/>
          </a:blip>
          <a:stretch>
            <a:fillRect/>
          </a:stretch>
        </p:blipFill>
        <p:spPr>
          <a:xfrm>
            <a:off x="70650" y="708063"/>
            <a:ext cx="8839197" cy="372737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3"/>
          <p:cNvPicPr preferRelativeResize="0"/>
          <p:nvPr/>
        </p:nvPicPr>
        <p:blipFill>
          <a:blip r:embed="rId3">
            <a:alphaModFix/>
          </a:blip>
          <a:stretch>
            <a:fillRect/>
          </a:stretch>
        </p:blipFill>
        <p:spPr>
          <a:xfrm>
            <a:off x="159825" y="0"/>
            <a:ext cx="8685467" cy="4838700"/>
          </a:xfrm>
          <a:prstGeom prst="rect">
            <a:avLst/>
          </a:prstGeom>
          <a:noFill/>
          <a:ln>
            <a:noFill/>
          </a:ln>
        </p:spPr>
      </p:pic>
      <p:sp>
        <p:nvSpPr>
          <p:cNvPr id="202" name="Google Shape;202;p33"/>
          <p:cNvSpPr txBox="1"/>
          <p:nvPr/>
        </p:nvSpPr>
        <p:spPr>
          <a:xfrm>
            <a:off x="941250" y="4794100"/>
            <a:ext cx="7261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rPr>
              <a:t>General Linear Model: n = 3,062; quality filtered; Accuracy = 0.71</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4"/>
          <p:cNvPicPr preferRelativeResize="0"/>
          <p:nvPr/>
        </p:nvPicPr>
        <p:blipFill>
          <a:blip r:embed="rId3">
            <a:alphaModFix/>
          </a:blip>
          <a:stretch>
            <a:fillRect/>
          </a:stretch>
        </p:blipFill>
        <p:spPr>
          <a:xfrm>
            <a:off x="0" y="255925"/>
            <a:ext cx="9089973" cy="4226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Trees vs. Logistic Regression</a:t>
            </a:r>
            <a:endParaRPr/>
          </a:p>
        </p:txBody>
      </p:sp>
      <p:grpSp>
        <p:nvGrpSpPr>
          <p:cNvPr id="213" name="Google Shape;213;p35"/>
          <p:cNvGrpSpPr/>
          <p:nvPr/>
        </p:nvGrpSpPr>
        <p:grpSpPr>
          <a:xfrm>
            <a:off x="521075" y="1017725"/>
            <a:ext cx="8176200" cy="3831675"/>
            <a:chOff x="557600" y="1078250"/>
            <a:chExt cx="8176200" cy="3831675"/>
          </a:xfrm>
        </p:grpSpPr>
        <p:sp>
          <p:nvSpPr>
            <p:cNvPr id="214" name="Google Shape;214;p35"/>
            <p:cNvSpPr/>
            <p:nvPr/>
          </p:nvSpPr>
          <p:spPr>
            <a:xfrm>
              <a:off x="557600" y="1078250"/>
              <a:ext cx="8176200" cy="376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r_boundary_radial" id="215" name="Google Shape;215;p35" title="lr_boundary_radial"/>
            <p:cNvPicPr preferRelativeResize="0"/>
            <p:nvPr/>
          </p:nvPicPr>
          <p:blipFill>
            <a:blip r:embed="rId3">
              <a:alphaModFix/>
            </a:blip>
            <a:stretch>
              <a:fillRect/>
            </a:stretch>
          </p:blipFill>
          <p:spPr>
            <a:xfrm>
              <a:off x="4719975" y="1090388"/>
              <a:ext cx="3819525" cy="3819525"/>
            </a:xfrm>
            <a:prstGeom prst="rect">
              <a:avLst/>
            </a:prstGeom>
            <a:noFill/>
            <a:ln>
              <a:noFill/>
            </a:ln>
          </p:spPr>
        </p:pic>
        <p:pic>
          <p:nvPicPr>
            <p:cNvPr descr="model_boundary_radial" id="216" name="Google Shape;216;p35" title="model_boundary_radial"/>
            <p:cNvPicPr preferRelativeResize="0"/>
            <p:nvPr/>
          </p:nvPicPr>
          <p:blipFill>
            <a:blip r:embed="rId4">
              <a:alphaModFix/>
            </a:blip>
            <a:stretch>
              <a:fillRect/>
            </a:stretch>
          </p:blipFill>
          <p:spPr>
            <a:xfrm>
              <a:off x="826800" y="1090400"/>
              <a:ext cx="3819525" cy="3819525"/>
            </a:xfrm>
            <a:prstGeom prst="rect">
              <a:avLst/>
            </a:prstGeom>
            <a:noFill/>
            <a:ln>
              <a:noFill/>
            </a:ln>
          </p:spPr>
        </p:pic>
      </p:grpSp>
      <p:sp>
        <p:nvSpPr>
          <p:cNvPr id="217" name="Google Shape;217;p35"/>
          <p:cNvSpPr txBox="1"/>
          <p:nvPr/>
        </p:nvSpPr>
        <p:spPr>
          <a:xfrm>
            <a:off x="96775" y="4743300"/>
            <a:ext cx="4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blog.bigml.com</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idx="1" type="body"/>
          </p:nvPr>
        </p:nvSpPr>
        <p:spPr>
          <a:xfrm>
            <a:off x="130400" y="65675"/>
            <a:ext cx="8701800" cy="5015700"/>
          </a:xfrm>
          <a:prstGeom prst="rect">
            <a:avLst/>
          </a:prstGeom>
        </p:spPr>
        <p:txBody>
          <a:bodyPr anchorCtr="0" anchor="t" bIns="0" lIns="91425" spcFirstLastPara="1" rIns="91425" wrap="square" tIns="0">
            <a:noAutofit/>
          </a:bodyPr>
          <a:lstStyle/>
          <a:p>
            <a:pPr indent="0" lvl="0" marL="0" rtl="0" algn="l">
              <a:lnSpc>
                <a:spcPct val="80000"/>
              </a:lnSpc>
              <a:spcBef>
                <a:spcPts val="1200"/>
              </a:spcBef>
              <a:spcAft>
                <a:spcPts val="0"/>
              </a:spcAft>
              <a:buSzPts val="275"/>
              <a:buNone/>
            </a:pPr>
            <a:r>
              <a:rPr lang="en" sz="1375">
                <a:solidFill>
                  <a:srgbClr val="FFFFFF"/>
                </a:solidFill>
              </a:rPr>
              <a:t>Bart’s Comments</a:t>
            </a:r>
            <a:endParaRPr sz="1375">
              <a:solidFill>
                <a:srgbClr val="FFFFFF"/>
              </a:solidFill>
            </a:endParaRPr>
          </a:p>
          <a:p>
            <a:pPr indent="0" lvl="0" marL="0" rtl="0" algn="l">
              <a:lnSpc>
                <a:spcPct val="80000"/>
              </a:lnSpc>
              <a:spcBef>
                <a:spcPts val="1200"/>
              </a:spcBef>
              <a:spcAft>
                <a:spcPts val="0"/>
              </a:spcAft>
              <a:buSzPts val="275"/>
              <a:buNone/>
            </a:pPr>
            <a:r>
              <a:rPr lang="en" sz="1375">
                <a:solidFill>
                  <a:srgbClr val="FFFFFF"/>
                </a:solidFill>
              </a:rPr>
              <a:t>·</a:t>
            </a:r>
            <a:r>
              <a:rPr lang="en" sz="1275">
                <a:solidFill>
                  <a:srgbClr val="FFFFFF"/>
                </a:solidFill>
                <a:latin typeface="Times New Roman"/>
                <a:ea typeface="Times New Roman"/>
                <a:cs typeface="Times New Roman"/>
                <a:sym typeface="Times New Roman"/>
              </a:rPr>
              <a:t>         </a:t>
            </a:r>
            <a:r>
              <a:rPr lang="en" sz="1375">
                <a:solidFill>
                  <a:srgbClr val="FFFFFF"/>
                </a:solidFill>
              </a:rPr>
              <a:t>Dose Metric</a:t>
            </a:r>
            <a:endParaRPr sz="1375">
              <a:solidFill>
                <a:srgbClr val="FFFFFF"/>
              </a:solidFill>
            </a:endParaRPr>
          </a:p>
          <a:p>
            <a:pPr indent="0" lvl="0" marL="914400" rtl="0" algn="l">
              <a:lnSpc>
                <a:spcPct val="80000"/>
              </a:lnSpc>
              <a:spcBef>
                <a:spcPts val="1200"/>
              </a:spcBef>
              <a:spcAft>
                <a:spcPts val="0"/>
              </a:spcAft>
              <a:buSzPts val="275"/>
              <a:buNone/>
            </a:pPr>
            <a:r>
              <a:rPr lang="en" sz="1375">
                <a:solidFill>
                  <a:srgbClr val="FFFFFF"/>
                </a:solidFill>
                <a:latin typeface="Courier New"/>
                <a:ea typeface="Courier New"/>
                <a:cs typeface="Courier New"/>
                <a:sym typeface="Courier New"/>
              </a:rPr>
              <a:t>o</a:t>
            </a:r>
            <a:r>
              <a:rPr lang="en" sz="1275">
                <a:solidFill>
                  <a:srgbClr val="FFFFFF"/>
                </a:solidFill>
                <a:latin typeface="Times New Roman"/>
                <a:ea typeface="Times New Roman"/>
                <a:cs typeface="Times New Roman"/>
                <a:sym typeface="Times New Roman"/>
              </a:rPr>
              <a:t>   </a:t>
            </a:r>
            <a:r>
              <a:rPr lang="en" sz="1375">
                <a:solidFill>
                  <a:srgbClr val="FFFFFF"/>
                </a:solidFill>
              </a:rPr>
              <a:t>Do more specific hypotheses testing. Restrict endpoint types.</a:t>
            </a:r>
            <a:endParaRPr sz="1375">
              <a:solidFill>
                <a:srgbClr val="FFFFFF"/>
              </a:solidFill>
            </a:endParaRPr>
          </a:p>
          <a:p>
            <a:pPr indent="0" lvl="0" marL="0" rtl="0" algn="l">
              <a:lnSpc>
                <a:spcPct val="80000"/>
              </a:lnSpc>
              <a:spcBef>
                <a:spcPts val="1200"/>
              </a:spcBef>
              <a:spcAft>
                <a:spcPts val="0"/>
              </a:spcAft>
              <a:buSzPts val="275"/>
              <a:buNone/>
            </a:pPr>
            <a:r>
              <a:rPr lang="en" sz="1375">
                <a:solidFill>
                  <a:srgbClr val="FFFFFF"/>
                </a:solidFill>
              </a:rPr>
              <a:t>·</a:t>
            </a:r>
            <a:r>
              <a:rPr lang="en" sz="1275">
                <a:solidFill>
                  <a:srgbClr val="FFFFFF"/>
                </a:solidFill>
                <a:latin typeface="Times New Roman"/>
                <a:ea typeface="Times New Roman"/>
                <a:cs typeface="Times New Roman"/>
                <a:sym typeface="Times New Roman"/>
              </a:rPr>
              <a:t>         </a:t>
            </a:r>
            <a:r>
              <a:rPr lang="en" sz="1375">
                <a:solidFill>
                  <a:srgbClr val="FFFFFF"/>
                </a:solidFill>
              </a:rPr>
              <a:t>Could make matrix of research questions and show what our analyses answered</a:t>
            </a:r>
            <a:endParaRPr sz="1375">
              <a:solidFill>
                <a:srgbClr val="FFFFFF"/>
              </a:solidFill>
            </a:endParaRPr>
          </a:p>
          <a:p>
            <a:pPr indent="0" lvl="0" marL="0" rtl="0" algn="l">
              <a:lnSpc>
                <a:spcPct val="80000"/>
              </a:lnSpc>
              <a:spcBef>
                <a:spcPts val="1200"/>
              </a:spcBef>
              <a:spcAft>
                <a:spcPts val="0"/>
              </a:spcAft>
              <a:buSzPts val="275"/>
              <a:buNone/>
            </a:pPr>
            <a:r>
              <a:rPr lang="en" sz="1375">
                <a:solidFill>
                  <a:srgbClr val="FFFFFF"/>
                </a:solidFill>
              </a:rPr>
              <a:t>·</a:t>
            </a:r>
            <a:r>
              <a:rPr lang="en" sz="1275">
                <a:solidFill>
                  <a:srgbClr val="FFFFFF"/>
                </a:solidFill>
                <a:latin typeface="Times New Roman"/>
                <a:ea typeface="Times New Roman"/>
                <a:cs typeface="Times New Roman"/>
                <a:sym typeface="Times New Roman"/>
              </a:rPr>
              <a:t>         </a:t>
            </a:r>
            <a:r>
              <a:rPr lang="en" sz="1375">
                <a:solidFill>
                  <a:srgbClr val="FFFFFF"/>
                </a:solidFill>
              </a:rPr>
              <a:t>Problem – different statistical tools do similar things. Is it over-parametrized or not? Right fit, wrong answer. What’s a good decision tree for going forward?</a:t>
            </a:r>
            <a:endParaRPr sz="1375">
              <a:solidFill>
                <a:srgbClr val="FFFFFF"/>
              </a:solidFill>
            </a:endParaRPr>
          </a:p>
          <a:p>
            <a:pPr indent="0" lvl="0" marL="914400" rtl="0" algn="l">
              <a:lnSpc>
                <a:spcPct val="80000"/>
              </a:lnSpc>
              <a:spcBef>
                <a:spcPts val="1200"/>
              </a:spcBef>
              <a:spcAft>
                <a:spcPts val="0"/>
              </a:spcAft>
              <a:buSzPts val="275"/>
              <a:buNone/>
            </a:pPr>
            <a:r>
              <a:rPr lang="en" sz="1375">
                <a:solidFill>
                  <a:srgbClr val="FFFFFF"/>
                </a:solidFill>
                <a:latin typeface="Courier New"/>
                <a:ea typeface="Courier New"/>
                <a:cs typeface="Courier New"/>
                <a:sym typeface="Courier New"/>
              </a:rPr>
              <a:t>o</a:t>
            </a:r>
            <a:r>
              <a:rPr lang="en" sz="1275">
                <a:solidFill>
                  <a:srgbClr val="FFFFFF"/>
                </a:solidFill>
                <a:latin typeface="Times New Roman"/>
                <a:ea typeface="Times New Roman"/>
                <a:cs typeface="Times New Roman"/>
                <a:sym typeface="Times New Roman"/>
              </a:rPr>
              <a:t>   </a:t>
            </a:r>
            <a:r>
              <a:rPr lang="en" sz="1375">
                <a:solidFill>
                  <a:srgbClr val="FFFFFF"/>
                </a:solidFill>
              </a:rPr>
              <a:t>1) Scientific question</a:t>
            </a:r>
            <a:endParaRPr sz="1375">
              <a:solidFill>
                <a:srgbClr val="FFFFFF"/>
              </a:solidFill>
            </a:endParaRPr>
          </a:p>
          <a:p>
            <a:pPr indent="0" lvl="0" marL="914400" rtl="0" algn="l">
              <a:lnSpc>
                <a:spcPct val="80000"/>
              </a:lnSpc>
              <a:spcBef>
                <a:spcPts val="1200"/>
              </a:spcBef>
              <a:spcAft>
                <a:spcPts val="0"/>
              </a:spcAft>
              <a:buSzPts val="275"/>
              <a:buNone/>
            </a:pPr>
            <a:r>
              <a:rPr lang="en" sz="1375">
                <a:solidFill>
                  <a:srgbClr val="FFFFFF"/>
                </a:solidFill>
                <a:latin typeface="Courier New"/>
                <a:ea typeface="Courier New"/>
                <a:cs typeface="Courier New"/>
                <a:sym typeface="Courier New"/>
              </a:rPr>
              <a:t>o</a:t>
            </a:r>
            <a:r>
              <a:rPr lang="en" sz="1275">
                <a:solidFill>
                  <a:srgbClr val="FFFFFF"/>
                </a:solidFill>
                <a:latin typeface="Times New Roman"/>
                <a:ea typeface="Times New Roman"/>
                <a:cs typeface="Times New Roman"/>
                <a:sym typeface="Times New Roman"/>
              </a:rPr>
              <a:t>   </a:t>
            </a:r>
            <a:r>
              <a:rPr lang="en" sz="1375">
                <a:solidFill>
                  <a:srgbClr val="FFFFFF"/>
                </a:solidFill>
              </a:rPr>
              <a:t>2) Statistical significance</a:t>
            </a:r>
            <a:endParaRPr sz="1375">
              <a:solidFill>
                <a:srgbClr val="FFFFFF"/>
              </a:solidFill>
            </a:endParaRPr>
          </a:p>
          <a:p>
            <a:pPr indent="0" lvl="0" marL="914400" rtl="0" algn="l">
              <a:lnSpc>
                <a:spcPct val="80000"/>
              </a:lnSpc>
              <a:spcBef>
                <a:spcPts val="1200"/>
              </a:spcBef>
              <a:spcAft>
                <a:spcPts val="0"/>
              </a:spcAft>
              <a:buSzPts val="275"/>
              <a:buNone/>
            </a:pPr>
            <a:r>
              <a:rPr lang="en" sz="1375">
                <a:solidFill>
                  <a:srgbClr val="FFFFFF"/>
                </a:solidFill>
                <a:latin typeface="Courier New"/>
                <a:ea typeface="Courier New"/>
                <a:cs typeface="Courier New"/>
                <a:sym typeface="Courier New"/>
              </a:rPr>
              <a:t>o</a:t>
            </a:r>
            <a:r>
              <a:rPr lang="en" sz="1275">
                <a:solidFill>
                  <a:srgbClr val="FFFFFF"/>
                </a:solidFill>
                <a:latin typeface="Times New Roman"/>
                <a:ea typeface="Times New Roman"/>
                <a:cs typeface="Times New Roman"/>
                <a:sym typeface="Times New Roman"/>
              </a:rPr>
              <a:t>   </a:t>
            </a:r>
            <a:r>
              <a:rPr lang="en" sz="1375">
                <a:solidFill>
                  <a:srgbClr val="FFFFFF"/>
                </a:solidFill>
              </a:rPr>
              <a:t>3) Pragmatic – accuracy, easy to measure</a:t>
            </a:r>
            <a:endParaRPr sz="1375">
              <a:solidFill>
                <a:srgbClr val="FFFFFF"/>
              </a:solidFill>
            </a:endParaRPr>
          </a:p>
          <a:p>
            <a:pPr indent="0" lvl="0" marL="0" rtl="0" algn="l">
              <a:lnSpc>
                <a:spcPct val="80000"/>
              </a:lnSpc>
              <a:spcBef>
                <a:spcPts val="1200"/>
              </a:spcBef>
              <a:spcAft>
                <a:spcPts val="0"/>
              </a:spcAft>
              <a:buSzPts val="275"/>
              <a:buNone/>
            </a:pPr>
            <a:r>
              <a:rPr lang="en" sz="1375">
                <a:solidFill>
                  <a:srgbClr val="FFFFFF"/>
                </a:solidFill>
              </a:rPr>
              <a:t>·</a:t>
            </a:r>
            <a:r>
              <a:rPr lang="en" sz="1275">
                <a:solidFill>
                  <a:srgbClr val="FFFFFF"/>
                </a:solidFill>
                <a:latin typeface="Times New Roman"/>
                <a:ea typeface="Times New Roman"/>
                <a:cs typeface="Times New Roman"/>
                <a:sym typeface="Times New Roman"/>
              </a:rPr>
              <a:t>         </a:t>
            </a:r>
            <a:r>
              <a:rPr lang="en" sz="1375">
                <a:solidFill>
                  <a:srgbClr val="FFFFFF"/>
                </a:solidFill>
              </a:rPr>
              <a:t>The fact that dose metrics are important is good!</a:t>
            </a:r>
            <a:endParaRPr sz="1375">
              <a:solidFill>
                <a:srgbClr val="FFFFFF"/>
              </a:solidFill>
            </a:endParaRPr>
          </a:p>
          <a:p>
            <a:pPr indent="0" lvl="0" marL="0" rtl="0" algn="l">
              <a:lnSpc>
                <a:spcPct val="80000"/>
              </a:lnSpc>
              <a:spcBef>
                <a:spcPts val="1200"/>
              </a:spcBef>
              <a:spcAft>
                <a:spcPts val="0"/>
              </a:spcAft>
              <a:buSzPts val="275"/>
              <a:buNone/>
            </a:pPr>
            <a:r>
              <a:rPr lang="en" sz="1375">
                <a:solidFill>
                  <a:srgbClr val="FFFFFF"/>
                </a:solidFill>
              </a:rPr>
              <a:t>·</a:t>
            </a:r>
            <a:r>
              <a:rPr lang="en" sz="1275">
                <a:solidFill>
                  <a:srgbClr val="FFFFFF"/>
                </a:solidFill>
                <a:latin typeface="Times New Roman"/>
                <a:ea typeface="Times New Roman"/>
                <a:cs typeface="Times New Roman"/>
                <a:sym typeface="Times New Roman"/>
              </a:rPr>
              <a:t>         </a:t>
            </a:r>
            <a:r>
              <a:rPr lang="en" sz="1375">
                <a:solidFill>
                  <a:srgbClr val="FFFFFF"/>
                </a:solidFill>
              </a:rPr>
              <a:t>Polymers – look at sensitivity. If we change something related to PS by 10%, how much would output change. Formal sensitivity analysis needed – not the significance.</a:t>
            </a:r>
            <a:endParaRPr sz="1375">
              <a:solidFill>
                <a:srgbClr val="FFFFFF"/>
              </a:solidFill>
            </a:endParaRPr>
          </a:p>
          <a:p>
            <a:pPr indent="0" lvl="0" marL="0" rtl="0" algn="l">
              <a:lnSpc>
                <a:spcPct val="80000"/>
              </a:lnSpc>
              <a:spcBef>
                <a:spcPts val="1200"/>
              </a:spcBef>
              <a:spcAft>
                <a:spcPts val="0"/>
              </a:spcAft>
              <a:buSzPts val="275"/>
              <a:buNone/>
            </a:pPr>
            <a:r>
              <a:rPr lang="en" sz="1375">
                <a:solidFill>
                  <a:srgbClr val="FFFFFF"/>
                </a:solidFill>
              </a:rPr>
              <a:t>·</a:t>
            </a:r>
            <a:r>
              <a:rPr lang="en" sz="1275">
                <a:solidFill>
                  <a:srgbClr val="FFFFFF"/>
                </a:solidFill>
                <a:latin typeface="Times New Roman"/>
                <a:ea typeface="Times New Roman"/>
                <a:cs typeface="Times New Roman"/>
                <a:sym typeface="Times New Roman"/>
              </a:rPr>
              <a:t>         </a:t>
            </a:r>
            <a:r>
              <a:rPr lang="en" sz="1375">
                <a:solidFill>
                  <a:srgbClr val="FFFFFF"/>
                </a:solidFill>
              </a:rPr>
              <a:t> If we understand toxicity here, it may not apply to environment.</a:t>
            </a:r>
            <a:endParaRPr sz="1375">
              <a:solidFill>
                <a:srgbClr val="FFFFFF"/>
              </a:solidFill>
            </a:endParaRPr>
          </a:p>
          <a:p>
            <a:pPr indent="0" lvl="0" marL="0" rtl="0" algn="l">
              <a:lnSpc>
                <a:spcPct val="80000"/>
              </a:lnSpc>
              <a:spcBef>
                <a:spcPts val="1200"/>
              </a:spcBef>
              <a:spcAft>
                <a:spcPts val="0"/>
              </a:spcAft>
              <a:buSzPts val="275"/>
              <a:buNone/>
            </a:pPr>
            <a:r>
              <a:rPr lang="en" sz="1375">
                <a:solidFill>
                  <a:srgbClr val="FFFFFF"/>
                </a:solidFill>
              </a:rPr>
              <a:t>·</a:t>
            </a:r>
            <a:r>
              <a:rPr lang="en" sz="1275">
                <a:solidFill>
                  <a:srgbClr val="FFFFFF"/>
                </a:solidFill>
                <a:latin typeface="Times New Roman"/>
                <a:ea typeface="Times New Roman"/>
                <a:cs typeface="Times New Roman"/>
                <a:sym typeface="Times New Roman"/>
              </a:rPr>
              <a:t>         </a:t>
            </a:r>
            <a:r>
              <a:rPr lang="en" sz="1375">
                <a:solidFill>
                  <a:srgbClr val="FFFFFF"/>
                </a:solidFill>
              </a:rPr>
              <a:t>Stepwise multiple regression</a:t>
            </a:r>
            <a:endParaRPr sz="1375">
              <a:solidFill>
                <a:srgbClr val="FFFFFF"/>
              </a:solidFill>
            </a:endParaRPr>
          </a:p>
          <a:p>
            <a:pPr indent="0" lvl="0" marL="0" rtl="0" algn="l">
              <a:lnSpc>
                <a:spcPct val="80000"/>
              </a:lnSpc>
              <a:spcBef>
                <a:spcPts val="1200"/>
              </a:spcBef>
              <a:spcAft>
                <a:spcPts val="0"/>
              </a:spcAft>
              <a:buSzPts val="275"/>
              <a:buNone/>
            </a:pPr>
            <a:r>
              <a:rPr lang="en" sz="1375">
                <a:solidFill>
                  <a:srgbClr val="FFFFFF"/>
                </a:solidFill>
              </a:rPr>
              <a:t>·</a:t>
            </a:r>
            <a:r>
              <a:rPr lang="en" sz="1275">
                <a:solidFill>
                  <a:srgbClr val="FFFFFF"/>
                </a:solidFill>
                <a:latin typeface="Times New Roman"/>
                <a:ea typeface="Times New Roman"/>
                <a:cs typeface="Times New Roman"/>
                <a:sym typeface="Times New Roman"/>
              </a:rPr>
              <a:t>         </a:t>
            </a:r>
            <a:r>
              <a:rPr lang="en" sz="1375">
                <a:solidFill>
                  <a:srgbClr val="FFFFFF"/>
                </a:solidFill>
              </a:rPr>
              <a:t>Need to break out different species/endpoints THEN test predictability of dose metrics</a:t>
            </a:r>
            <a:endParaRPr sz="1375">
              <a:solidFill>
                <a:srgbClr val="FFFFFF"/>
              </a:solidFill>
            </a:endParaRPr>
          </a:p>
          <a:p>
            <a:pPr indent="0" lvl="0" marL="0" rtl="0" algn="l">
              <a:lnSpc>
                <a:spcPct val="80000"/>
              </a:lnSpc>
              <a:spcBef>
                <a:spcPts val="1200"/>
              </a:spcBef>
              <a:spcAft>
                <a:spcPts val="0"/>
              </a:spcAft>
              <a:buSzPts val="275"/>
              <a:buNone/>
            </a:pPr>
            <a:r>
              <a:rPr lang="en" sz="1375">
                <a:solidFill>
                  <a:srgbClr val="FFFFFF"/>
                </a:solidFill>
              </a:rPr>
              <a:t>·</a:t>
            </a:r>
            <a:r>
              <a:rPr lang="en" sz="1275">
                <a:solidFill>
                  <a:srgbClr val="FFFFFF"/>
                </a:solidFill>
                <a:latin typeface="Times New Roman"/>
                <a:ea typeface="Times New Roman"/>
                <a:cs typeface="Times New Roman"/>
                <a:sym typeface="Times New Roman"/>
              </a:rPr>
              <a:t>         </a:t>
            </a:r>
            <a:r>
              <a:rPr lang="en" sz="1375">
                <a:solidFill>
                  <a:srgbClr val="FFFFFF"/>
                </a:solidFill>
              </a:rPr>
              <a:t>No smoking gun! Different metrics matter in different circumstance</a:t>
            </a:r>
            <a:endParaRPr sz="155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idx="1" type="body"/>
          </p:nvPr>
        </p:nvSpPr>
        <p:spPr>
          <a:xfrm>
            <a:off x="130400" y="65675"/>
            <a:ext cx="8701800" cy="5015700"/>
          </a:xfrm>
          <a:prstGeom prst="rect">
            <a:avLst/>
          </a:prstGeom>
        </p:spPr>
        <p:txBody>
          <a:bodyPr anchorCtr="0" anchor="t" bIns="0" lIns="91425" spcFirstLastPara="1" rIns="91425" wrap="square" tIns="0">
            <a:noAutofit/>
          </a:bodyPr>
          <a:lstStyle/>
          <a:p>
            <a:pPr indent="0" lvl="0" marL="0" rtl="0" algn="l">
              <a:lnSpc>
                <a:spcPct val="80000"/>
              </a:lnSpc>
              <a:spcBef>
                <a:spcPts val="1200"/>
              </a:spcBef>
              <a:spcAft>
                <a:spcPts val="0"/>
              </a:spcAft>
              <a:buSzPts val="275"/>
              <a:buNone/>
            </a:pPr>
            <a:r>
              <a:rPr lang="en" sz="1075">
                <a:solidFill>
                  <a:srgbClr val="FFFFFF"/>
                </a:solidFill>
                <a:latin typeface="Times New Roman"/>
                <a:ea typeface="Times New Roman"/>
                <a:cs typeface="Times New Roman"/>
                <a:sym typeface="Times New Roman"/>
              </a:rPr>
              <a:t> </a:t>
            </a:r>
            <a:r>
              <a:rPr lang="en" sz="1175">
                <a:solidFill>
                  <a:srgbClr val="FFFFFF"/>
                </a:solidFill>
              </a:rPr>
              <a:t>Can be more insightful to look at specific mechanism by maximizing chance of ruling out other effect mechanisms. Take approach of de Ruijter et al (2020): ingested, food dilution demonstrated, etc.</a:t>
            </a:r>
            <a:endParaRPr sz="1175">
              <a:solidFill>
                <a:srgbClr val="FFFFFF"/>
              </a:solidFill>
            </a:endParaRPr>
          </a:p>
          <a:p>
            <a:pPr indent="0" lvl="0" marL="0" rtl="0" algn="l">
              <a:lnSpc>
                <a:spcPct val="80000"/>
              </a:lnSpc>
              <a:spcBef>
                <a:spcPts val="1200"/>
              </a:spcBef>
              <a:spcAft>
                <a:spcPts val="0"/>
              </a:spcAft>
              <a:buSzPts val="275"/>
              <a:buNone/>
            </a:pPr>
            <a:r>
              <a:rPr lang="en" sz="1175">
                <a:solidFill>
                  <a:srgbClr val="FFFFFF"/>
                </a:solidFill>
              </a:rPr>
              <a:t>·</a:t>
            </a:r>
            <a:r>
              <a:rPr lang="en" sz="1075">
                <a:solidFill>
                  <a:srgbClr val="FFFFFF"/>
                </a:solidFill>
                <a:latin typeface="Times New Roman"/>
                <a:ea typeface="Times New Roman"/>
                <a:cs typeface="Times New Roman"/>
                <a:sym typeface="Times New Roman"/>
              </a:rPr>
              <a:t>         </a:t>
            </a:r>
            <a:r>
              <a:rPr lang="en" sz="1175">
                <a:solidFill>
                  <a:srgbClr val="FFFFFF"/>
                </a:solidFill>
              </a:rPr>
              <a:t>Try to use effect score instead of effect_10</a:t>
            </a:r>
            <a:endParaRPr sz="1175">
              <a:solidFill>
                <a:srgbClr val="FFFFFF"/>
              </a:solidFill>
            </a:endParaRPr>
          </a:p>
          <a:p>
            <a:pPr indent="0" lvl="0" marL="914400" rtl="0" algn="l">
              <a:lnSpc>
                <a:spcPct val="80000"/>
              </a:lnSpc>
              <a:spcBef>
                <a:spcPts val="1200"/>
              </a:spcBef>
              <a:spcAft>
                <a:spcPts val="0"/>
              </a:spcAft>
              <a:buSzPts val="275"/>
              <a:buNone/>
            </a:pPr>
            <a:r>
              <a:rPr lang="en" sz="1175">
                <a:solidFill>
                  <a:srgbClr val="FFFFFF"/>
                </a:solidFill>
                <a:latin typeface="Courier New"/>
                <a:ea typeface="Courier New"/>
                <a:cs typeface="Courier New"/>
                <a:sym typeface="Courier New"/>
              </a:rPr>
              <a:t>o</a:t>
            </a:r>
            <a:r>
              <a:rPr lang="en" sz="1075">
                <a:solidFill>
                  <a:srgbClr val="FFFFFF"/>
                </a:solidFill>
                <a:latin typeface="Times New Roman"/>
                <a:ea typeface="Times New Roman"/>
                <a:cs typeface="Times New Roman"/>
                <a:sym typeface="Times New Roman"/>
              </a:rPr>
              <a:t>   </a:t>
            </a:r>
            <a:r>
              <a:rPr lang="en" sz="1175">
                <a:solidFill>
                  <a:srgbClr val="FFFFFF"/>
                </a:solidFill>
              </a:rPr>
              <a:t>Look at best ten models. If models differ by effect metric, could</a:t>
            </a:r>
            <a:endParaRPr sz="1175">
              <a:solidFill>
                <a:srgbClr val="FFFFFF"/>
              </a:solidFill>
            </a:endParaRPr>
          </a:p>
          <a:p>
            <a:pPr indent="0" lvl="0" marL="0" rtl="0" algn="l">
              <a:lnSpc>
                <a:spcPct val="80000"/>
              </a:lnSpc>
              <a:spcBef>
                <a:spcPts val="1200"/>
              </a:spcBef>
              <a:spcAft>
                <a:spcPts val="0"/>
              </a:spcAft>
              <a:buSzPts val="275"/>
              <a:buNone/>
            </a:pPr>
            <a:r>
              <a:rPr lang="en" sz="1175">
                <a:solidFill>
                  <a:srgbClr val="FFFFFF"/>
                </a:solidFill>
              </a:rPr>
              <a:t>·</a:t>
            </a:r>
            <a:r>
              <a:rPr lang="en" sz="1075">
                <a:solidFill>
                  <a:srgbClr val="FFFFFF"/>
                </a:solidFill>
                <a:latin typeface="Times New Roman"/>
                <a:ea typeface="Times New Roman"/>
                <a:cs typeface="Times New Roman"/>
                <a:sym typeface="Times New Roman"/>
              </a:rPr>
              <a:t>         </a:t>
            </a:r>
            <a:r>
              <a:rPr lang="en" sz="1175">
                <a:solidFill>
                  <a:srgbClr val="FFFFFF"/>
                </a:solidFill>
              </a:rPr>
              <a:t>Can we determine if volume matters for lvl2_f?</a:t>
            </a:r>
            <a:endParaRPr sz="1175">
              <a:solidFill>
                <a:srgbClr val="FFFFFF"/>
              </a:solidFill>
            </a:endParaRPr>
          </a:p>
          <a:p>
            <a:pPr indent="0" lvl="0" marL="0" rtl="0" algn="l">
              <a:lnSpc>
                <a:spcPct val="80000"/>
              </a:lnSpc>
              <a:spcBef>
                <a:spcPts val="1200"/>
              </a:spcBef>
              <a:spcAft>
                <a:spcPts val="0"/>
              </a:spcAft>
              <a:buSzPts val="275"/>
              <a:buNone/>
            </a:pPr>
            <a:r>
              <a:rPr lang="en" sz="1175">
                <a:solidFill>
                  <a:srgbClr val="FFFFFF"/>
                </a:solidFill>
              </a:rPr>
              <a:t>·</a:t>
            </a:r>
            <a:r>
              <a:rPr lang="en" sz="1075">
                <a:solidFill>
                  <a:srgbClr val="FFFFFF"/>
                </a:solidFill>
                <a:latin typeface="Times New Roman"/>
                <a:ea typeface="Times New Roman"/>
                <a:cs typeface="Times New Roman"/>
                <a:sym typeface="Times New Roman"/>
              </a:rPr>
              <a:t>         </a:t>
            </a:r>
            <a:r>
              <a:rPr lang="en" sz="1175">
                <a:solidFill>
                  <a:srgbClr val="FFFFFF"/>
                </a:solidFill>
              </a:rPr>
              <a:t>Sensitivity analysis – how do changes affect the output? If we remove one variable and change others, what happens. Metric would be sensitivity of model. WIN – could do bootstrapping to determine significance of coefficients for each factor.</a:t>
            </a:r>
            <a:endParaRPr sz="1175">
              <a:solidFill>
                <a:srgbClr val="FFFFFF"/>
              </a:solidFill>
            </a:endParaRPr>
          </a:p>
          <a:p>
            <a:pPr indent="0" lvl="0" marL="0" rtl="0" algn="l">
              <a:lnSpc>
                <a:spcPct val="80000"/>
              </a:lnSpc>
              <a:spcBef>
                <a:spcPts val="1200"/>
              </a:spcBef>
              <a:spcAft>
                <a:spcPts val="0"/>
              </a:spcAft>
              <a:buSzPts val="275"/>
              <a:buNone/>
            </a:pPr>
            <a:r>
              <a:rPr lang="en" sz="1175">
                <a:solidFill>
                  <a:srgbClr val="FFFFFF"/>
                </a:solidFill>
              </a:rPr>
              <a:t>·</a:t>
            </a:r>
            <a:r>
              <a:rPr lang="en" sz="1075">
                <a:solidFill>
                  <a:srgbClr val="FFFFFF"/>
                </a:solidFill>
                <a:latin typeface="Times New Roman"/>
                <a:ea typeface="Times New Roman"/>
                <a:cs typeface="Times New Roman"/>
                <a:sym typeface="Times New Roman"/>
              </a:rPr>
              <a:t>         </a:t>
            </a:r>
            <a:r>
              <a:rPr lang="en" sz="1175">
                <a:solidFill>
                  <a:srgbClr val="FFFFFF"/>
                </a:solidFill>
              </a:rPr>
              <a:t>Need to MOTIVATE one approach over another. There’s a story to be told.</a:t>
            </a:r>
            <a:endParaRPr sz="1175">
              <a:solidFill>
                <a:srgbClr val="FFFFFF"/>
              </a:solidFill>
            </a:endParaRPr>
          </a:p>
          <a:p>
            <a:pPr indent="0" lvl="0" marL="0" rtl="0" algn="l">
              <a:lnSpc>
                <a:spcPct val="80000"/>
              </a:lnSpc>
              <a:spcBef>
                <a:spcPts val="1200"/>
              </a:spcBef>
              <a:spcAft>
                <a:spcPts val="0"/>
              </a:spcAft>
              <a:buSzPts val="275"/>
              <a:buNone/>
            </a:pPr>
            <a:r>
              <a:rPr lang="en" sz="1175">
                <a:solidFill>
                  <a:srgbClr val="FFFFFF"/>
                </a:solidFill>
              </a:rPr>
              <a:t>·</a:t>
            </a:r>
            <a:r>
              <a:rPr lang="en" sz="1075">
                <a:solidFill>
                  <a:srgbClr val="FFFFFF"/>
                </a:solidFill>
                <a:latin typeface="Times New Roman"/>
                <a:ea typeface="Times New Roman"/>
                <a:cs typeface="Times New Roman"/>
                <a:sym typeface="Times New Roman"/>
              </a:rPr>
              <a:t>         </a:t>
            </a:r>
            <a:r>
              <a:rPr lang="en" sz="1175">
                <a:solidFill>
                  <a:srgbClr val="FFFFFF"/>
                </a:solidFill>
              </a:rPr>
              <a:t>What is a simple model? Maybe there is no simple model for this situation. Organisms, particle types, experimental design.</a:t>
            </a:r>
            <a:endParaRPr sz="1175">
              <a:solidFill>
                <a:srgbClr val="FFFFFF"/>
              </a:solidFill>
            </a:endParaRPr>
          </a:p>
          <a:p>
            <a:pPr indent="0" lvl="0" marL="0" rtl="0" algn="l">
              <a:lnSpc>
                <a:spcPct val="80000"/>
              </a:lnSpc>
              <a:spcBef>
                <a:spcPts val="1200"/>
              </a:spcBef>
              <a:spcAft>
                <a:spcPts val="0"/>
              </a:spcAft>
              <a:buSzPts val="275"/>
              <a:buNone/>
            </a:pPr>
            <a:r>
              <a:rPr lang="en" sz="1175">
                <a:solidFill>
                  <a:srgbClr val="FFFFFF"/>
                </a:solidFill>
              </a:rPr>
              <a:t>·</a:t>
            </a:r>
            <a:r>
              <a:rPr lang="en" sz="1075">
                <a:solidFill>
                  <a:srgbClr val="FFFFFF"/>
                </a:solidFill>
                <a:latin typeface="Times New Roman"/>
                <a:ea typeface="Times New Roman"/>
                <a:cs typeface="Times New Roman"/>
                <a:sym typeface="Times New Roman"/>
              </a:rPr>
              <a:t>         </a:t>
            </a:r>
            <a:r>
              <a:rPr lang="en" sz="1175">
                <a:solidFill>
                  <a:srgbClr val="FFFFFF"/>
                </a:solidFill>
              </a:rPr>
              <a:t>FINAL ANSWER: there is a SUITE of metrics needed to determine toxicity. Now- how can we measure them or find clever ways to equate things to one another. For example, simulated distributions.</a:t>
            </a:r>
            <a:endParaRPr sz="1175">
              <a:solidFill>
                <a:srgbClr val="FFFFFF"/>
              </a:solidFill>
            </a:endParaRPr>
          </a:p>
          <a:p>
            <a:pPr indent="0" lvl="0" marL="0" rtl="0" algn="l">
              <a:lnSpc>
                <a:spcPct val="80000"/>
              </a:lnSpc>
              <a:spcBef>
                <a:spcPts val="1200"/>
              </a:spcBef>
              <a:spcAft>
                <a:spcPts val="0"/>
              </a:spcAft>
              <a:buSzPts val="275"/>
              <a:buNone/>
            </a:pPr>
            <a:r>
              <a:rPr lang="en" sz="1175">
                <a:solidFill>
                  <a:srgbClr val="FFFFFF"/>
                </a:solidFill>
              </a:rPr>
              <a:t>·</a:t>
            </a:r>
            <a:r>
              <a:rPr lang="en" sz="1075">
                <a:solidFill>
                  <a:srgbClr val="FFFFFF"/>
                </a:solidFill>
                <a:latin typeface="Times New Roman"/>
                <a:ea typeface="Times New Roman"/>
                <a:cs typeface="Times New Roman"/>
                <a:sym typeface="Times New Roman"/>
              </a:rPr>
              <a:t>         </a:t>
            </a:r>
            <a:r>
              <a:rPr lang="en" sz="1175">
                <a:solidFill>
                  <a:srgbClr val="FFFFFF"/>
                </a:solidFill>
              </a:rPr>
              <a:t>Look at SMALL particles with LARGE organisms to determine if oxidative stress is the culprit. Could also do that with SSDs.</a:t>
            </a:r>
            <a:endParaRPr sz="1175">
              <a:solidFill>
                <a:srgbClr val="FFFFFF"/>
              </a:solidFill>
            </a:endParaRPr>
          </a:p>
          <a:p>
            <a:pPr indent="0" lvl="0" marL="914400" rtl="0" algn="l">
              <a:lnSpc>
                <a:spcPct val="80000"/>
              </a:lnSpc>
              <a:spcBef>
                <a:spcPts val="1200"/>
              </a:spcBef>
              <a:spcAft>
                <a:spcPts val="0"/>
              </a:spcAft>
              <a:buSzPts val="275"/>
              <a:buNone/>
            </a:pPr>
            <a:r>
              <a:rPr lang="en" sz="1175">
                <a:solidFill>
                  <a:srgbClr val="FFFFFF"/>
                </a:solidFill>
                <a:latin typeface="Courier New"/>
                <a:ea typeface="Courier New"/>
                <a:cs typeface="Courier New"/>
                <a:sym typeface="Courier New"/>
              </a:rPr>
              <a:t>o</a:t>
            </a:r>
            <a:r>
              <a:rPr lang="en" sz="1075">
                <a:solidFill>
                  <a:srgbClr val="FFFFFF"/>
                </a:solidFill>
                <a:latin typeface="Times New Roman"/>
                <a:ea typeface="Times New Roman"/>
                <a:cs typeface="Times New Roman"/>
                <a:sym typeface="Times New Roman"/>
              </a:rPr>
              <a:t>   </a:t>
            </a:r>
            <a:r>
              <a:rPr lang="en" sz="1175">
                <a:solidFill>
                  <a:srgbClr val="FFFFFF"/>
                </a:solidFill>
              </a:rPr>
              <a:t>Divide body length by particle volume.</a:t>
            </a:r>
            <a:endParaRPr sz="1175">
              <a:solidFill>
                <a:srgbClr val="FFFFFF"/>
              </a:solidFill>
            </a:endParaRPr>
          </a:p>
          <a:p>
            <a:pPr indent="0" lvl="0" marL="914400" rtl="0" algn="l">
              <a:lnSpc>
                <a:spcPct val="80000"/>
              </a:lnSpc>
              <a:spcBef>
                <a:spcPts val="1200"/>
              </a:spcBef>
              <a:spcAft>
                <a:spcPts val="0"/>
              </a:spcAft>
              <a:buSzPts val="275"/>
              <a:buNone/>
            </a:pPr>
            <a:r>
              <a:rPr lang="en" sz="1175">
                <a:solidFill>
                  <a:srgbClr val="FFFFFF"/>
                </a:solidFill>
                <a:latin typeface="Courier New"/>
                <a:ea typeface="Courier New"/>
                <a:cs typeface="Courier New"/>
                <a:sym typeface="Courier New"/>
              </a:rPr>
              <a:t>o</a:t>
            </a:r>
            <a:r>
              <a:rPr lang="en" sz="1075">
                <a:solidFill>
                  <a:srgbClr val="FFFFFF"/>
                </a:solidFill>
                <a:latin typeface="Times New Roman"/>
                <a:ea typeface="Times New Roman"/>
                <a:cs typeface="Times New Roman"/>
                <a:sym typeface="Times New Roman"/>
              </a:rPr>
              <a:t>   </a:t>
            </a:r>
            <a:r>
              <a:rPr lang="en" sz="1175">
                <a:solidFill>
                  <a:srgbClr val="FFFFFF"/>
                </a:solidFill>
              </a:rPr>
              <a:t>Lower part of Jams regression has benthic organisms.</a:t>
            </a:r>
            <a:endParaRPr sz="1175">
              <a:solidFill>
                <a:srgbClr val="FFFFFF"/>
              </a:solidFill>
            </a:endParaRPr>
          </a:p>
          <a:p>
            <a:pPr indent="0" lvl="0" marL="914400" rtl="0" algn="l">
              <a:lnSpc>
                <a:spcPct val="80000"/>
              </a:lnSpc>
              <a:spcBef>
                <a:spcPts val="1200"/>
              </a:spcBef>
              <a:spcAft>
                <a:spcPts val="0"/>
              </a:spcAft>
              <a:buSzPts val="275"/>
              <a:buNone/>
            </a:pPr>
            <a:r>
              <a:rPr lang="en" sz="1175">
                <a:solidFill>
                  <a:srgbClr val="FFFFFF"/>
                </a:solidFill>
                <a:latin typeface="Courier New"/>
                <a:ea typeface="Courier New"/>
                <a:cs typeface="Courier New"/>
                <a:sym typeface="Courier New"/>
              </a:rPr>
              <a:t>o</a:t>
            </a:r>
            <a:r>
              <a:rPr lang="en" sz="1075">
                <a:solidFill>
                  <a:srgbClr val="FFFFFF"/>
                </a:solidFill>
                <a:latin typeface="Times New Roman"/>
                <a:ea typeface="Times New Roman"/>
                <a:cs typeface="Times New Roman"/>
                <a:sym typeface="Times New Roman"/>
              </a:rPr>
              <a:t>   </a:t>
            </a:r>
            <a:r>
              <a:rPr lang="en" sz="1175">
                <a:solidFill>
                  <a:srgbClr val="FFFFFF"/>
                </a:solidFill>
              </a:rPr>
              <a:t>Translocation is a distribution. Stochastic – relates to particle orientation, etc. Will not a bright cutoff.</a:t>
            </a:r>
            <a:endParaRPr sz="1175">
              <a:solidFill>
                <a:srgbClr val="FFFFFF"/>
              </a:solidFill>
            </a:endParaRPr>
          </a:p>
          <a:p>
            <a:pPr indent="0" lvl="0" marL="914400" rtl="0" algn="l">
              <a:lnSpc>
                <a:spcPct val="80000"/>
              </a:lnSpc>
              <a:spcBef>
                <a:spcPts val="1200"/>
              </a:spcBef>
              <a:spcAft>
                <a:spcPts val="0"/>
              </a:spcAft>
              <a:buSzPts val="275"/>
              <a:buNone/>
            </a:pPr>
            <a:r>
              <a:rPr lang="en" sz="1175">
                <a:solidFill>
                  <a:srgbClr val="FFFFFF"/>
                </a:solidFill>
                <a:latin typeface="Courier New"/>
                <a:ea typeface="Courier New"/>
                <a:cs typeface="Courier New"/>
                <a:sym typeface="Courier New"/>
              </a:rPr>
              <a:t>o</a:t>
            </a:r>
            <a:r>
              <a:rPr lang="en" sz="1075">
                <a:solidFill>
                  <a:srgbClr val="FFFFFF"/>
                </a:solidFill>
                <a:latin typeface="Times New Roman"/>
                <a:ea typeface="Times New Roman"/>
                <a:cs typeface="Times New Roman"/>
                <a:sym typeface="Times New Roman"/>
              </a:rPr>
              <a:t>   </a:t>
            </a:r>
            <a:r>
              <a:rPr lang="en" sz="1175">
                <a:solidFill>
                  <a:srgbClr val="FFFFFF"/>
                </a:solidFill>
              </a:rPr>
              <a:t>Decision tree may be good model for determining cutoffs</a:t>
            </a:r>
            <a:endParaRPr sz="1175">
              <a:solidFill>
                <a:srgbClr val="FFFFFF"/>
              </a:solidFill>
            </a:endParaRPr>
          </a:p>
          <a:p>
            <a:pPr indent="0" lvl="0" marL="0" rtl="0" algn="l">
              <a:lnSpc>
                <a:spcPct val="80000"/>
              </a:lnSpc>
              <a:spcBef>
                <a:spcPts val="1200"/>
              </a:spcBef>
              <a:spcAft>
                <a:spcPts val="0"/>
              </a:spcAft>
              <a:buSzPts val="275"/>
              <a:buNone/>
            </a:pPr>
            <a:r>
              <a:rPr lang="en" sz="1175">
                <a:solidFill>
                  <a:srgbClr val="FFFFFF"/>
                </a:solidFill>
              </a:rPr>
              <a:t>·</a:t>
            </a:r>
            <a:r>
              <a:rPr lang="en" sz="1075">
                <a:solidFill>
                  <a:srgbClr val="FFFFFF"/>
                </a:solidFill>
                <a:latin typeface="Times New Roman"/>
                <a:ea typeface="Times New Roman"/>
                <a:cs typeface="Times New Roman"/>
                <a:sym typeface="Times New Roman"/>
              </a:rPr>
              <a:t>         </a:t>
            </a:r>
            <a:r>
              <a:rPr lang="en" sz="1175">
                <a:solidFill>
                  <a:srgbClr val="FFFFFF"/>
                </a:solidFill>
              </a:rPr>
              <a:t>Do we want to provide a final answer or do we want to initiate a new line of thinking/approach? Latter is Bart’s preferred thing. In several years, data quantity may double. Challenge now is to frame this as a method to get a more refined view on effect mechanisms. </a:t>
            </a:r>
            <a:endParaRPr sz="1175">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Look at just Oxidative Stress Endpoints</a:t>
            </a:r>
            <a:endParaRPr/>
          </a:p>
        </p:txBody>
      </p:sp>
      <p:sp>
        <p:nvSpPr>
          <p:cNvPr id="233" name="Google Shape;23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u="sng">
                <a:solidFill>
                  <a:srgbClr val="FFFFFF"/>
                </a:solidFill>
                <a:latin typeface="Calibri"/>
                <a:ea typeface="Calibri"/>
                <a:cs typeface="Calibri"/>
                <a:sym typeface="Calibri"/>
              </a:rPr>
              <a:t>Susanne:</a:t>
            </a:r>
            <a:endParaRPr sz="1100" u="sng">
              <a:solidFill>
                <a:srgbClr val="FFFFFF"/>
              </a:solidFill>
              <a:latin typeface="Calibri"/>
              <a:ea typeface="Calibri"/>
              <a:cs typeface="Calibri"/>
              <a:sym typeface="Calibri"/>
            </a:endParaRPr>
          </a:p>
          <a:p>
            <a:pPr indent="0" lvl="0" marL="0" rtl="0" algn="l">
              <a:spcBef>
                <a:spcPts val="0"/>
              </a:spcBef>
              <a:spcAft>
                <a:spcPts val="0"/>
              </a:spcAft>
              <a:buNone/>
            </a:pPr>
            <a:r>
              <a:t/>
            </a:r>
            <a:endParaRPr sz="1100">
              <a:solidFill>
                <a:srgbClr val="FFFFFF"/>
              </a:solidFill>
              <a:latin typeface="Calibri"/>
              <a:ea typeface="Calibri"/>
              <a:cs typeface="Calibri"/>
              <a:sym typeface="Calibri"/>
            </a:endParaRPr>
          </a:p>
          <a:p>
            <a:pPr indent="0" lvl="0" marL="0" rtl="0" algn="l">
              <a:spcBef>
                <a:spcPts val="0"/>
              </a:spcBef>
              <a:spcAft>
                <a:spcPts val="0"/>
              </a:spcAft>
              <a:buNone/>
            </a:pPr>
            <a:r>
              <a:rPr lang="en" sz="1100">
                <a:solidFill>
                  <a:srgbClr val="FFFFFF"/>
                </a:solidFill>
                <a:latin typeface="Calibri"/>
                <a:ea typeface="Calibri"/>
                <a:cs typeface="Calibri"/>
                <a:sym typeface="Calibri"/>
              </a:rPr>
              <a:t>...about oxidative stress, looking at the AOP Wiki, there are proposed pathways that link oxidative stress to p38 MapK activation, which can then cause downstream events such as apoptosis… </a:t>
            </a:r>
            <a:r>
              <a:rPr lang="en" sz="1100" u="sng">
                <a:solidFill>
                  <a:srgbClr val="FFFFFF"/>
                </a:solidFill>
                <a:latin typeface="Calibri"/>
                <a:ea typeface="Calibri"/>
                <a:cs typeface="Calibri"/>
                <a:sym typeface="Calibri"/>
                <a:hlinkClick r:id="rId3">
                  <a:extLst>
                    <a:ext uri="{A12FA001-AC4F-418D-AE19-62706E023703}">
                      <ahyp:hlinkClr val="tx"/>
                    </a:ext>
                  </a:extLst>
                </a:hlinkClick>
              </a:rPr>
              <a:t>https://aopwiki.org/events/1279</a:t>
            </a:r>
            <a:r>
              <a:rPr lang="en" sz="1100">
                <a:solidFill>
                  <a:srgbClr val="FFFFFF"/>
                </a:solidFill>
                <a:latin typeface="Calibri"/>
                <a:ea typeface="Calibri"/>
                <a:cs typeface="Calibri"/>
                <a:sym typeface="Calibri"/>
              </a:rPr>
              <a:t> links this to reproductive failure, but that seems like a big jump to make (1279 is still under development).</a:t>
            </a:r>
            <a:endParaRPr sz="1100">
              <a:solidFill>
                <a:srgbClr val="FFFFFF"/>
              </a:solidFill>
              <a:latin typeface="Calibri"/>
              <a:ea typeface="Calibri"/>
              <a:cs typeface="Calibri"/>
              <a:sym typeface="Calibri"/>
            </a:endParaRPr>
          </a:p>
          <a:p>
            <a:pPr indent="0" lvl="0" marL="0" rtl="0" algn="l">
              <a:spcBef>
                <a:spcPts val="0"/>
              </a:spcBef>
              <a:spcAft>
                <a:spcPts val="0"/>
              </a:spcAft>
              <a:buNone/>
            </a:pPr>
            <a:r>
              <a:rPr lang="en" sz="1100">
                <a:solidFill>
                  <a:srgbClr val="FFFFFF"/>
                </a:solidFill>
                <a:latin typeface="Calibri"/>
                <a:ea typeface="Calibri"/>
                <a:cs typeface="Calibri"/>
                <a:sym typeface="Calibri"/>
              </a:rPr>
              <a:t> </a:t>
            </a:r>
            <a:endParaRPr sz="1100">
              <a:solidFill>
                <a:srgbClr val="FFFFFF"/>
              </a:solidFill>
              <a:latin typeface="Calibri"/>
              <a:ea typeface="Calibri"/>
              <a:cs typeface="Calibri"/>
              <a:sym typeface="Calibri"/>
            </a:endParaRPr>
          </a:p>
          <a:p>
            <a:pPr indent="0" lvl="0" marL="0" rtl="0" algn="l">
              <a:spcBef>
                <a:spcPts val="0"/>
              </a:spcBef>
              <a:spcAft>
                <a:spcPts val="0"/>
              </a:spcAft>
              <a:buNone/>
            </a:pPr>
            <a:r>
              <a:rPr lang="en" sz="1100">
                <a:solidFill>
                  <a:srgbClr val="FFFFFF"/>
                </a:solidFill>
                <a:latin typeface="Calibri"/>
                <a:ea typeface="Calibri"/>
                <a:cs typeface="Calibri"/>
                <a:sym typeface="Calibri"/>
              </a:rPr>
              <a:t>This one also jumped out at me: </a:t>
            </a:r>
            <a:r>
              <a:rPr lang="en" sz="1100" u="sng">
                <a:solidFill>
                  <a:srgbClr val="FFFFFF"/>
                </a:solidFill>
                <a:latin typeface="Calibri"/>
                <a:ea typeface="Calibri"/>
                <a:cs typeface="Calibri"/>
                <a:sym typeface="Calibri"/>
                <a:hlinkClick r:id="rId4">
                  <a:extLst>
                    <a:ext uri="{A12FA001-AC4F-418D-AE19-62706E023703}">
                      <ahyp:hlinkClr val="tx"/>
                    </a:ext>
                  </a:extLst>
                </a:hlinkClick>
              </a:rPr>
              <a:t>https://aopwiki.org/events/151</a:t>
            </a:r>
            <a:r>
              <a:rPr lang="en" sz="1100">
                <a:solidFill>
                  <a:srgbClr val="FFFFFF"/>
                </a:solidFill>
                <a:latin typeface="Calibri"/>
                <a:ea typeface="Calibri"/>
                <a:cs typeface="Calibri"/>
                <a:sym typeface="Calibri"/>
              </a:rPr>
              <a:t> ... it links oxidative stress to immune response following tissue injury, which connects with some of what we’ve already been discussing in the drinking water threshold group on the mechanical stress / inflammation that may be caused by translocated particles: “…pattern recognition receptors can be activated by endogenous danger-associated molecular patterns (DAMPs), released under oxidative stress and cell damage and include components of the extracellular matrix generated after tissue injury” … the tissue injury link may be the easiest way to loosely connect what is happening at the molecular level with organism level responses? The line would be, erm, dashed rather than solid.</a:t>
            </a:r>
            <a:endParaRPr sz="1100">
              <a:solidFill>
                <a:srgbClr val="FFFFFF"/>
              </a:solidFill>
              <a:latin typeface="Calibri"/>
              <a:ea typeface="Calibri"/>
              <a:cs typeface="Calibri"/>
              <a:sym typeface="Calibri"/>
            </a:endParaRPr>
          </a:p>
          <a:p>
            <a:pPr indent="0" lvl="0" marL="0" rtl="0" algn="l">
              <a:spcBef>
                <a:spcPts val="0"/>
              </a:spcBef>
              <a:spcAft>
                <a:spcPts val="0"/>
              </a:spcAft>
              <a:buNone/>
            </a:pPr>
            <a:r>
              <a:t/>
            </a:r>
            <a:endParaRPr sz="1100">
              <a:solidFill>
                <a:srgbClr val="FFFFFF"/>
              </a:solidFill>
              <a:latin typeface="Calibri"/>
              <a:ea typeface="Calibri"/>
              <a:cs typeface="Calibri"/>
              <a:sym typeface="Calibri"/>
            </a:endParaRPr>
          </a:p>
          <a:p>
            <a:pPr indent="0" lvl="0" marL="0" rtl="0" algn="l">
              <a:spcBef>
                <a:spcPts val="0"/>
              </a:spcBef>
              <a:spcAft>
                <a:spcPts val="0"/>
              </a:spcAft>
              <a:buNone/>
            </a:pPr>
            <a:r>
              <a:t/>
            </a:r>
            <a:endParaRPr sz="1100">
              <a:solidFill>
                <a:srgbClr val="FFFFFF"/>
              </a:solidFill>
              <a:latin typeface="Calibri"/>
              <a:ea typeface="Calibri"/>
              <a:cs typeface="Calibri"/>
              <a:sym typeface="Calibri"/>
            </a:endParaRPr>
          </a:p>
          <a:p>
            <a:pPr indent="0" lvl="0" marL="0" rtl="0" algn="l">
              <a:spcBef>
                <a:spcPts val="0"/>
              </a:spcBef>
              <a:spcAft>
                <a:spcPts val="1200"/>
              </a:spcAft>
              <a:buNone/>
            </a:pPr>
            <a:r>
              <a:rPr lang="en" sz="1100">
                <a:solidFill>
                  <a:srgbClr val="000000"/>
                </a:solidFill>
                <a:highlight>
                  <a:srgbClr val="FFFFFF"/>
                </a:highlight>
                <a:latin typeface="Calibri"/>
                <a:ea typeface="Calibri"/>
                <a:cs typeface="Calibri"/>
                <a:sym typeface="Calibri"/>
              </a:rPr>
              <a:t>I had </a:t>
            </a:r>
            <a:r>
              <a:rPr lang="en" sz="1100">
                <a:solidFill>
                  <a:srgbClr val="000000"/>
                </a:solidFill>
                <a:highlight>
                  <a:srgbClr val="FFFFFF"/>
                </a:highlight>
                <a:latin typeface="Calibri"/>
                <a:ea typeface="Calibri"/>
                <a:cs typeface="Calibri"/>
                <a:sym typeface="Calibri"/>
              </a:rPr>
              <a:t>started</a:t>
            </a:r>
            <a:r>
              <a:rPr lang="en" sz="1100">
                <a:solidFill>
                  <a:srgbClr val="000000"/>
                </a:solidFill>
                <a:highlight>
                  <a:srgbClr val="FFFFFF"/>
                </a:highlight>
                <a:latin typeface="Calibri"/>
                <a:ea typeface="Calibri"/>
                <a:cs typeface="Calibri"/>
                <a:sym typeface="Calibri"/>
              </a:rPr>
              <a:t> a </a:t>
            </a:r>
            <a:r>
              <a:rPr lang="en" sz="1100" u="sng">
                <a:solidFill>
                  <a:schemeClr val="hlink"/>
                </a:solidFill>
                <a:highlight>
                  <a:srgbClr val="FFFFFF"/>
                </a:highlight>
                <a:latin typeface="Calibri"/>
                <a:ea typeface="Calibri"/>
                <a:cs typeface="Calibri"/>
                <a:sym typeface="Calibri"/>
                <a:hlinkClick r:id="rId5"/>
              </a:rPr>
              <a:t>folder</a:t>
            </a:r>
            <a:r>
              <a:rPr lang="en" sz="1100">
                <a:solidFill>
                  <a:srgbClr val="000000"/>
                </a:solidFill>
                <a:highlight>
                  <a:srgbClr val="FFFFFF"/>
                </a:highlight>
                <a:latin typeface="Calibri"/>
                <a:ea typeface="Calibri"/>
                <a:cs typeface="Calibri"/>
                <a:sym typeface="Calibri"/>
              </a:rPr>
              <a:t> a couple of weeks ago as part of the work on AOPs for that group, but we can use it here too if that makes sense.</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Size Matters MOST for Particle Count, Mass too</a:t>
            </a:r>
            <a:endParaRPr/>
          </a:p>
        </p:txBody>
      </p:sp>
      <p:sp>
        <p:nvSpPr>
          <p:cNvPr id="69" name="Google Shape;69;p15"/>
          <p:cNvSpPr txBox="1"/>
          <p:nvPr/>
        </p:nvSpPr>
        <p:spPr>
          <a:xfrm>
            <a:off x="29900" y="4787225"/>
            <a:ext cx="42813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FFFFFF"/>
                </a:solidFill>
                <a:latin typeface="Calibri"/>
                <a:ea typeface="Calibri"/>
                <a:cs typeface="Calibri"/>
                <a:sym typeface="Calibri"/>
              </a:rPr>
              <a:t>Crustacea, Fitness, Organism-level Effects Only </a:t>
            </a:r>
            <a:endParaRPr>
              <a:solidFill>
                <a:srgbClr val="FFFFFF"/>
              </a:solidFill>
            </a:endParaRPr>
          </a:p>
        </p:txBody>
      </p:sp>
      <p:pic>
        <p:nvPicPr>
          <p:cNvPr id="70" name="Google Shape;70;p15"/>
          <p:cNvPicPr preferRelativeResize="0"/>
          <p:nvPr/>
        </p:nvPicPr>
        <p:blipFill>
          <a:blip r:embed="rId3">
            <a:alphaModFix/>
          </a:blip>
          <a:stretch>
            <a:fillRect/>
          </a:stretch>
        </p:blipFill>
        <p:spPr>
          <a:xfrm>
            <a:off x="4638900" y="1051250"/>
            <a:ext cx="4404650" cy="3574211"/>
          </a:xfrm>
          <a:prstGeom prst="rect">
            <a:avLst/>
          </a:prstGeom>
          <a:noFill/>
          <a:ln>
            <a:noFill/>
          </a:ln>
        </p:spPr>
      </p:pic>
      <p:pic>
        <p:nvPicPr>
          <p:cNvPr id="71" name="Google Shape;71;p15"/>
          <p:cNvPicPr preferRelativeResize="0"/>
          <p:nvPr/>
        </p:nvPicPr>
        <p:blipFill rotWithShape="1">
          <a:blip r:embed="rId4">
            <a:alphaModFix/>
          </a:blip>
          <a:srcRect b="0" l="0" r="26664" t="0"/>
          <a:stretch/>
        </p:blipFill>
        <p:spPr>
          <a:xfrm>
            <a:off x="973850" y="1051250"/>
            <a:ext cx="3374475" cy="3574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29900" y="4787225"/>
            <a:ext cx="42813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FFFFFF"/>
                </a:solidFill>
                <a:latin typeface="Calibri"/>
                <a:ea typeface="Calibri"/>
                <a:cs typeface="Calibri"/>
                <a:sym typeface="Calibri"/>
              </a:rPr>
              <a:t>Fitness, Organism-level Effects Only </a:t>
            </a:r>
            <a:endParaRPr>
              <a:solidFill>
                <a:srgbClr val="FFFFFF"/>
              </a:solidFill>
            </a:endParaRPr>
          </a:p>
        </p:txBody>
      </p:sp>
      <p:pic>
        <p:nvPicPr>
          <p:cNvPr id="77" name="Google Shape;77;p16"/>
          <p:cNvPicPr preferRelativeResize="0"/>
          <p:nvPr/>
        </p:nvPicPr>
        <p:blipFill rotWithShape="1">
          <a:blip r:embed="rId3">
            <a:alphaModFix/>
          </a:blip>
          <a:srcRect b="0" l="0" r="38998" t="0"/>
          <a:stretch/>
        </p:blipFill>
        <p:spPr>
          <a:xfrm>
            <a:off x="256825" y="1292999"/>
            <a:ext cx="3232798" cy="3270475"/>
          </a:xfrm>
          <a:prstGeom prst="rect">
            <a:avLst/>
          </a:prstGeom>
          <a:noFill/>
          <a:ln>
            <a:noFill/>
          </a:ln>
        </p:spPr>
      </p:pic>
      <p:pic>
        <p:nvPicPr>
          <p:cNvPr id="78" name="Google Shape;78;p16"/>
          <p:cNvPicPr preferRelativeResize="0"/>
          <p:nvPr/>
        </p:nvPicPr>
        <p:blipFill>
          <a:blip r:embed="rId4">
            <a:alphaModFix/>
          </a:blip>
          <a:stretch>
            <a:fillRect/>
          </a:stretch>
        </p:blipFill>
        <p:spPr>
          <a:xfrm>
            <a:off x="3660150" y="1293000"/>
            <a:ext cx="5299374" cy="3270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67650" y="170000"/>
            <a:ext cx="900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Effects More Consistent Among Sizes When Controlling for Factors</a:t>
            </a:r>
            <a:endParaRPr sz="2320"/>
          </a:p>
          <a:p>
            <a:pPr indent="0" lvl="0" marL="0" rtl="0" algn="l">
              <a:spcBef>
                <a:spcPts val="0"/>
              </a:spcBef>
              <a:spcAft>
                <a:spcPts val="0"/>
              </a:spcAft>
              <a:buSzPts val="990"/>
              <a:buNone/>
            </a:pPr>
            <a:r>
              <a:t/>
            </a:r>
            <a:endParaRPr sz="2320"/>
          </a:p>
        </p:txBody>
      </p:sp>
      <p:pic>
        <p:nvPicPr>
          <p:cNvPr id="84" name="Google Shape;84;p17"/>
          <p:cNvPicPr preferRelativeResize="0"/>
          <p:nvPr/>
        </p:nvPicPr>
        <p:blipFill>
          <a:blip r:embed="rId3">
            <a:alphaModFix/>
          </a:blip>
          <a:stretch>
            <a:fillRect/>
          </a:stretch>
        </p:blipFill>
        <p:spPr>
          <a:xfrm>
            <a:off x="152400" y="837300"/>
            <a:ext cx="8839200" cy="3639264"/>
          </a:xfrm>
          <a:prstGeom prst="rect">
            <a:avLst/>
          </a:prstGeom>
          <a:noFill/>
          <a:ln>
            <a:noFill/>
          </a:ln>
        </p:spPr>
      </p:pic>
      <p:sp>
        <p:nvSpPr>
          <p:cNvPr id="85" name="Google Shape;85;p17"/>
          <p:cNvSpPr txBox="1"/>
          <p:nvPr/>
        </p:nvSpPr>
        <p:spPr>
          <a:xfrm>
            <a:off x="1954825" y="4712400"/>
            <a:ext cx="6102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FFFFFF"/>
                </a:solidFill>
                <a:latin typeface="Calibri"/>
                <a:ea typeface="Calibri"/>
                <a:cs typeface="Calibri"/>
                <a:sym typeface="Calibri"/>
              </a:rPr>
              <a:t>Organismal Fitness Endpoints; </a:t>
            </a:r>
            <a:r>
              <a:rPr b="1" lang="en" sz="1800">
                <a:solidFill>
                  <a:srgbClr val="FFFFFF"/>
                </a:solidFill>
                <a:latin typeface="Calibri"/>
                <a:ea typeface="Calibri"/>
                <a:cs typeface="Calibri"/>
                <a:sym typeface="Calibri"/>
              </a:rPr>
              <a:t>General Linear Model</a:t>
            </a:r>
            <a:endParaRPr b="1" sz="1800">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155150"/>
            <a:ext cx="8520600" cy="11535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 sz="3200">
                <a:solidFill>
                  <a:srgbClr val="FFFFFF"/>
                </a:solidFill>
              </a:rPr>
              <a:t>Machine Learning Predicts Higher Toxicity for Smaller and Larger Particles</a:t>
            </a:r>
            <a:endParaRPr b="1" sz="3200">
              <a:solidFill>
                <a:srgbClr val="FFFFFF"/>
              </a:solidFill>
            </a:endParaRPr>
          </a:p>
          <a:p>
            <a:pPr indent="0" lvl="0" marL="0" rtl="0" algn="ctr">
              <a:spcBef>
                <a:spcPts val="0"/>
              </a:spcBef>
              <a:spcAft>
                <a:spcPts val="0"/>
              </a:spcAft>
              <a:buNone/>
            </a:pPr>
            <a:r>
              <a:t/>
            </a:r>
            <a:endParaRPr>
              <a:solidFill>
                <a:srgbClr val="FFFFFF"/>
              </a:solidFill>
            </a:endParaRPr>
          </a:p>
        </p:txBody>
      </p:sp>
      <p:pic>
        <p:nvPicPr>
          <p:cNvPr id="91" name="Google Shape;91;p18"/>
          <p:cNvPicPr preferRelativeResize="0"/>
          <p:nvPr/>
        </p:nvPicPr>
        <p:blipFill>
          <a:blip r:embed="rId3">
            <a:alphaModFix/>
          </a:blip>
          <a:stretch>
            <a:fillRect/>
          </a:stretch>
        </p:blipFill>
        <p:spPr>
          <a:xfrm>
            <a:off x="152400" y="1482300"/>
            <a:ext cx="8839199" cy="2651068"/>
          </a:xfrm>
          <a:prstGeom prst="rect">
            <a:avLst/>
          </a:prstGeom>
          <a:noFill/>
          <a:ln>
            <a:noFill/>
          </a:ln>
        </p:spPr>
      </p:pic>
      <p:sp>
        <p:nvSpPr>
          <p:cNvPr id="92" name="Google Shape;92;p18"/>
          <p:cNvSpPr txBox="1"/>
          <p:nvPr/>
        </p:nvSpPr>
        <p:spPr>
          <a:xfrm>
            <a:off x="152400" y="4379075"/>
            <a:ext cx="8718900" cy="648000"/>
          </a:xfrm>
          <a:prstGeom prst="rect">
            <a:avLst/>
          </a:prstGeom>
          <a:noFill/>
          <a:ln>
            <a:noFill/>
          </a:ln>
        </p:spPr>
        <p:txBody>
          <a:bodyPr anchorCtr="0" anchor="t" bIns="91425" lIns="91425" spcFirstLastPara="1" rIns="110450" wrap="square" tIns="91425">
            <a:spAutoFit/>
          </a:bodyPr>
          <a:lstStyle/>
          <a:p>
            <a:pPr indent="0" lvl="0" marL="0" rtl="0" algn="ctr">
              <a:lnSpc>
                <a:spcPct val="115000"/>
              </a:lnSpc>
              <a:spcBef>
                <a:spcPts val="0"/>
              </a:spcBef>
              <a:spcAft>
                <a:spcPts val="0"/>
              </a:spcAft>
              <a:buNone/>
            </a:pPr>
            <a:r>
              <a:rPr b="1" lang="en">
                <a:solidFill>
                  <a:srgbClr val="FFFFFF"/>
                </a:solidFill>
                <a:latin typeface="Calibri"/>
                <a:ea typeface="Calibri"/>
                <a:cs typeface="Calibri"/>
                <a:sym typeface="Calibri"/>
              </a:rPr>
              <a:t>Random Forest </a:t>
            </a:r>
            <a:r>
              <a:rPr lang="en">
                <a:solidFill>
                  <a:srgbClr val="FFFFFF"/>
                </a:solidFill>
                <a:latin typeface="Calibri"/>
                <a:ea typeface="Calibri"/>
                <a:cs typeface="Calibri"/>
                <a:sym typeface="Calibri"/>
              </a:rPr>
              <a:t>Toxicity Prediction (probability) for each particle in uniform microplastics distribution (n = 10,000)</a:t>
            </a:r>
            <a:endParaRPr>
              <a:solidFill>
                <a:srgbClr val="FFFFFF"/>
              </a:solidFill>
              <a:latin typeface="Calibri"/>
              <a:ea typeface="Calibri"/>
              <a:cs typeface="Calibri"/>
              <a:sym typeface="Calibri"/>
            </a:endParaRPr>
          </a:p>
          <a:p>
            <a:pPr indent="0" lvl="0" marL="0" rtl="0" algn="ctr">
              <a:lnSpc>
                <a:spcPct val="115000"/>
              </a:lnSpc>
              <a:spcBef>
                <a:spcPts val="0"/>
              </a:spcBef>
              <a:spcAft>
                <a:spcPts val="0"/>
              </a:spcAft>
              <a:buNone/>
            </a:pPr>
            <a:r>
              <a:rPr b="1" lang="en">
                <a:solidFill>
                  <a:srgbClr val="FFFFFF"/>
                </a:solidFill>
                <a:latin typeface="Calibri"/>
                <a:ea typeface="Calibri"/>
                <a:cs typeface="Calibri"/>
                <a:sym typeface="Calibri"/>
              </a:rPr>
              <a:t>Random Forest </a:t>
            </a:r>
            <a:r>
              <a:rPr lang="en">
                <a:solidFill>
                  <a:srgbClr val="FFFFFF"/>
                </a:solidFill>
                <a:latin typeface="Calibri"/>
                <a:ea typeface="Calibri"/>
                <a:cs typeface="Calibri"/>
                <a:sym typeface="Calibri"/>
              </a:rPr>
              <a:t>Prediction Accuracy = 91%</a:t>
            </a:r>
            <a:endParaRPr>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59950"/>
            <a:ext cx="8520600" cy="742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Alignment Techniques for Volume, Mass, Surface Area, Particle Count, Specific Surface Area Exist</a:t>
            </a:r>
            <a:endParaRPr/>
          </a:p>
        </p:txBody>
      </p:sp>
      <p:pic>
        <p:nvPicPr>
          <p:cNvPr id="98" name="Google Shape;98;p19"/>
          <p:cNvPicPr preferRelativeResize="0"/>
          <p:nvPr/>
        </p:nvPicPr>
        <p:blipFill>
          <a:blip r:embed="rId3">
            <a:alphaModFix/>
          </a:blip>
          <a:stretch>
            <a:fillRect/>
          </a:stretch>
        </p:blipFill>
        <p:spPr>
          <a:xfrm>
            <a:off x="152400" y="2176525"/>
            <a:ext cx="8839202" cy="1257983"/>
          </a:xfrm>
          <a:prstGeom prst="rect">
            <a:avLst/>
          </a:prstGeom>
          <a:noFill/>
          <a:ln>
            <a:noFill/>
          </a:ln>
        </p:spPr>
      </p:pic>
      <p:sp>
        <p:nvSpPr>
          <p:cNvPr id="99" name="Google Shape;99;p19"/>
          <p:cNvSpPr txBox="1"/>
          <p:nvPr/>
        </p:nvSpPr>
        <p:spPr>
          <a:xfrm>
            <a:off x="252725" y="4050875"/>
            <a:ext cx="3000000" cy="91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200">
                <a:solidFill>
                  <a:srgbClr val="70AD47"/>
                </a:solidFill>
                <a:latin typeface="Calibri"/>
                <a:ea typeface="Calibri"/>
                <a:cs typeface="Calibri"/>
                <a:sym typeface="Calibri"/>
              </a:rPr>
              <a:t>Calculated </a:t>
            </a:r>
            <a:r>
              <a:rPr b="1" lang="en" sz="2200">
                <a:solidFill>
                  <a:srgbClr val="FFFFFF"/>
                </a:solidFill>
                <a:latin typeface="Calibri"/>
                <a:ea typeface="Calibri"/>
                <a:cs typeface="Calibri"/>
                <a:sym typeface="Calibri"/>
              </a:rPr>
              <a:t>Effect Concentration</a:t>
            </a:r>
            <a:endParaRPr b="1" sz="2200">
              <a:solidFill>
                <a:srgbClr val="FFFFFF"/>
              </a:solidFill>
              <a:latin typeface="Calibri"/>
              <a:ea typeface="Calibri"/>
              <a:cs typeface="Calibri"/>
              <a:sym typeface="Calibri"/>
            </a:endParaRPr>
          </a:p>
        </p:txBody>
      </p:sp>
      <p:cxnSp>
        <p:nvCxnSpPr>
          <p:cNvPr id="100" name="Google Shape;100;p19"/>
          <p:cNvCxnSpPr/>
          <p:nvPr/>
        </p:nvCxnSpPr>
        <p:spPr>
          <a:xfrm rot="10800000">
            <a:off x="1293425" y="3144650"/>
            <a:ext cx="459300" cy="995400"/>
          </a:xfrm>
          <a:prstGeom prst="straightConnector1">
            <a:avLst/>
          </a:prstGeom>
          <a:noFill/>
          <a:ln cap="flat" cmpd="sng" w="38100">
            <a:solidFill>
              <a:srgbClr val="6AA84F"/>
            </a:solidFill>
            <a:prstDash val="solid"/>
            <a:round/>
            <a:headEnd len="med" w="med" type="none"/>
            <a:tailEnd len="med" w="med" type="triangle"/>
          </a:ln>
        </p:spPr>
      </p:cxnSp>
      <p:cxnSp>
        <p:nvCxnSpPr>
          <p:cNvPr id="101" name="Google Shape;101;p19"/>
          <p:cNvCxnSpPr/>
          <p:nvPr/>
        </p:nvCxnSpPr>
        <p:spPr>
          <a:xfrm flipH="1">
            <a:off x="3173825" y="1940450"/>
            <a:ext cx="15000" cy="728400"/>
          </a:xfrm>
          <a:prstGeom prst="straightConnector1">
            <a:avLst/>
          </a:prstGeom>
          <a:noFill/>
          <a:ln cap="flat" cmpd="sng" w="38100">
            <a:solidFill>
              <a:srgbClr val="6AA84F"/>
            </a:solidFill>
            <a:prstDash val="solid"/>
            <a:round/>
            <a:headEnd len="med" w="med" type="none"/>
            <a:tailEnd len="med" w="med" type="triangle"/>
          </a:ln>
        </p:spPr>
      </p:cxnSp>
      <p:sp>
        <p:nvSpPr>
          <p:cNvPr id="102" name="Google Shape;102;p19"/>
          <p:cNvSpPr txBox="1"/>
          <p:nvPr/>
        </p:nvSpPr>
        <p:spPr>
          <a:xfrm>
            <a:off x="1681325" y="1062900"/>
            <a:ext cx="3000000" cy="91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200">
                <a:solidFill>
                  <a:srgbClr val="70AD47"/>
                </a:solidFill>
                <a:latin typeface="Calibri"/>
                <a:ea typeface="Calibri"/>
                <a:cs typeface="Calibri"/>
                <a:sym typeface="Calibri"/>
              </a:rPr>
              <a:t>Estimated </a:t>
            </a:r>
            <a:r>
              <a:rPr b="1" lang="en" sz="2200">
                <a:solidFill>
                  <a:srgbClr val="FFFFFF"/>
                </a:solidFill>
                <a:latin typeface="Calibri"/>
                <a:ea typeface="Calibri"/>
                <a:cs typeface="Calibri"/>
                <a:sym typeface="Calibri"/>
              </a:rPr>
              <a:t>mean value</a:t>
            </a:r>
            <a:endParaRPr b="1" sz="2200">
              <a:solidFill>
                <a:srgbClr val="FFFFFF"/>
              </a:solidFill>
              <a:latin typeface="Calibri"/>
              <a:ea typeface="Calibri"/>
              <a:cs typeface="Calibri"/>
              <a:sym typeface="Calibri"/>
            </a:endParaRPr>
          </a:p>
          <a:p>
            <a:pPr indent="0" lvl="0" marL="0" rtl="0" algn="ctr">
              <a:lnSpc>
                <a:spcPct val="115000"/>
              </a:lnSpc>
              <a:spcBef>
                <a:spcPts val="0"/>
              </a:spcBef>
              <a:spcAft>
                <a:spcPts val="0"/>
              </a:spcAft>
              <a:buNone/>
            </a:pPr>
            <a:r>
              <a:rPr lang="en" sz="2200">
                <a:solidFill>
                  <a:srgbClr val="FFFFFF"/>
                </a:solidFill>
                <a:latin typeface="Calibri"/>
                <a:ea typeface="Calibri"/>
                <a:cs typeface="Calibri"/>
                <a:sym typeface="Calibri"/>
              </a:rPr>
              <a:t>for the given ERM </a:t>
            </a:r>
            <a:r>
              <a:rPr i="1" lang="en" sz="2200">
                <a:solidFill>
                  <a:srgbClr val="FFFFFF"/>
                </a:solidFill>
                <a:latin typeface="Calibri"/>
                <a:ea typeface="Calibri"/>
                <a:cs typeface="Calibri"/>
                <a:sym typeface="Calibri"/>
              </a:rPr>
              <a:t>x</a:t>
            </a:r>
            <a:endParaRPr i="1" sz="2200">
              <a:solidFill>
                <a:srgbClr val="FFFFFF"/>
              </a:solidFill>
              <a:latin typeface="Calibri"/>
              <a:ea typeface="Calibri"/>
              <a:cs typeface="Calibri"/>
              <a:sym typeface="Calibri"/>
            </a:endParaRPr>
          </a:p>
        </p:txBody>
      </p:sp>
      <p:cxnSp>
        <p:nvCxnSpPr>
          <p:cNvPr id="103" name="Google Shape;103;p19"/>
          <p:cNvCxnSpPr/>
          <p:nvPr/>
        </p:nvCxnSpPr>
        <p:spPr>
          <a:xfrm rot="10800000">
            <a:off x="5611900" y="3226425"/>
            <a:ext cx="498000" cy="750600"/>
          </a:xfrm>
          <a:prstGeom prst="straightConnector1">
            <a:avLst/>
          </a:prstGeom>
          <a:noFill/>
          <a:ln cap="flat" cmpd="sng" w="38100">
            <a:solidFill>
              <a:srgbClr val="3C78D8"/>
            </a:solidFill>
            <a:prstDash val="solid"/>
            <a:round/>
            <a:headEnd len="med" w="med" type="none"/>
            <a:tailEnd len="med" w="med" type="triangle"/>
          </a:ln>
        </p:spPr>
      </p:cxnSp>
      <p:cxnSp>
        <p:nvCxnSpPr>
          <p:cNvPr id="104" name="Google Shape;104;p19"/>
          <p:cNvCxnSpPr/>
          <p:nvPr/>
        </p:nvCxnSpPr>
        <p:spPr>
          <a:xfrm flipH="1">
            <a:off x="7778725" y="1925575"/>
            <a:ext cx="100200" cy="743400"/>
          </a:xfrm>
          <a:prstGeom prst="straightConnector1">
            <a:avLst/>
          </a:prstGeom>
          <a:noFill/>
          <a:ln cap="flat" cmpd="sng" w="38100">
            <a:solidFill>
              <a:srgbClr val="3C78D8"/>
            </a:solidFill>
            <a:prstDash val="solid"/>
            <a:round/>
            <a:headEnd len="med" w="med" type="none"/>
            <a:tailEnd len="med" w="med" type="triangle"/>
          </a:ln>
        </p:spPr>
      </p:cxnSp>
      <p:sp>
        <p:nvSpPr>
          <p:cNvPr id="105" name="Google Shape;105;p19"/>
          <p:cNvSpPr txBox="1"/>
          <p:nvPr/>
        </p:nvSpPr>
        <p:spPr>
          <a:xfrm>
            <a:off x="4169950" y="3858100"/>
            <a:ext cx="3854700" cy="91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200">
                <a:solidFill>
                  <a:srgbClr val="4472C4"/>
                </a:solidFill>
                <a:latin typeface="Calibri"/>
                <a:ea typeface="Calibri"/>
                <a:cs typeface="Calibri"/>
                <a:sym typeface="Calibri"/>
              </a:rPr>
              <a:t>Known</a:t>
            </a:r>
            <a:r>
              <a:rPr b="1" lang="en" sz="2200">
                <a:latin typeface="Calibri"/>
                <a:ea typeface="Calibri"/>
                <a:cs typeface="Calibri"/>
                <a:sym typeface="Calibri"/>
              </a:rPr>
              <a:t> </a:t>
            </a:r>
            <a:r>
              <a:rPr b="1" lang="en" sz="2200">
                <a:solidFill>
                  <a:srgbClr val="FFFFFF"/>
                </a:solidFill>
                <a:latin typeface="Calibri"/>
                <a:ea typeface="Calibri"/>
                <a:cs typeface="Calibri"/>
                <a:sym typeface="Calibri"/>
              </a:rPr>
              <a:t>Effect concentration </a:t>
            </a:r>
            <a:r>
              <a:rPr lang="en" sz="2200">
                <a:solidFill>
                  <a:srgbClr val="FFFFFF"/>
                </a:solidFill>
                <a:latin typeface="Calibri"/>
                <a:ea typeface="Calibri"/>
                <a:cs typeface="Calibri"/>
                <a:sym typeface="Calibri"/>
              </a:rPr>
              <a:t>for </a:t>
            </a:r>
            <a:r>
              <a:rPr i="1" lang="en" sz="2200">
                <a:solidFill>
                  <a:srgbClr val="FFFFFF"/>
                </a:solidFill>
                <a:latin typeface="Calibri"/>
                <a:ea typeface="Calibri"/>
                <a:cs typeface="Calibri"/>
                <a:sym typeface="Calibri"/>
              </a:rPr>
              <a:t>monodisperse </a:t>
            </a:r>
            <a:r>
              <a:rPr lang="en" sz="2200">
                <a:solidFill>
                  <a:srgbClr val="FFFFFF"/>
                </a:solidFill>
                <a:latin typeface="Calibri"/>
                <a:ea typeface="Calibri"/>
                <a:cs typeface="Calibri"/>
                <a:sym typeface="Calibri"/>
              </a:rPr>
              <a:t>particles</a:t>
            </a:r>
            <a:endParaRPr sz="2200">
              <a:solidFill>
                <a:srgbClr val="FFFFFF"/>
              </a:solidFill>
              <a:latin typeface="Calibri"/>
              <a:ea typeface="Calibri"/>
              <a:cs typeface="Calibri"/>
              <a:sym typeface="Calibri"/>
            </a:endParaRPr>
          </a:p>
        </p:txBody>
      </p:sp>
      <p:sp>
        <p:nvSpPr>
          <p:cNvPr id="106" name="Google Shape;106;p19"/>
          <p:cNvSpPr txBox="1"/>
          <p:nvPr/>
        </p:nvSpPr>
        <p:spPr>
          <a:xfrm>
            <a:off x="6328825" y="1100050"/>
            <a:ext cx="3000000" cy="91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200">
                <a:solidFill>
                  <a:srgbClr val="4472C4"/>
                </a:solidFill>
                <a:latin typeface="Calibri"/>
                <a:ea typeface="Calibri"/>
                <a:cs typeface="Calibri"/>
                <a:sym typeface="Calibri"/>
              </a:rPr>
              <a:t>Known</a:t>
            </a:r>
            <a:r>
              <a:rPr lang="en" sz="2200">
                <a:solidFill>
                  <a:srgbClr val="4472C4"/>
                </a:solidFill>
                <a:latin typeface="Calibri"/>
                <a:ea typeface="Calibri"/>
                <a:cs typeface="Calibri"/>
                <a:sym typeface="Calibri"/>
              </a:rPr>
              <a:t> </a:t>
            </a:r>
            <a:r>
              <a:rPr b="1" lang="en" sz="2200">
                <a:solidFill>
                  <a:srgbClr val="FFFFFF"/>
                </a:solidFill>
                <a:latin typeface="Calibri"/>
                <a:ea typeface="Calibri"/>
                <a:cs typeface="Calibri"/>
                <a:sym typeface="Calibri"/>
              </a:rPr>
              <a:t>value</a:t>
            </a:r>
            <a:endParaRPr b="1" sz="2200">
              <a:solidFill>
                <a:srgbClr val="FFFFFF"/>
              </a:solidFill>
              <a:latin typeface="Calibri"/>
              <a:ea typeface="Calibri"/>
              <a:cs typeface="Calibri"/>
              <a:sym typeface="Calibri"/>
            </a:endParaRPr>
          </a:p>
          <a:p>
            <a:pPr indent="0" lvl="0" marL="0" rtl="0" algn="ctr">
              <a:lnSpc>
                <a:spcPct val="115000"/>
              </a:lnSpc>
              <a:spcBef>
                <a:spcPts val="0"/>
              </a:spcBef>
              <a:spcAft>
                <a:spcPts val="0"/>
              </a:spcAft>
              <a:buNone/>
            </a:pPr>
            <a:r>
              <a:rPr lang="en" sz="2200">
                <a:solidFill>
                  <a:srgbClr val="FFFFFF"/>
                </a:solidFill>
                <a:latin typeface="Calibri"/>
                <a:ea typeface="Calibri"/>
                <a:cs typeface="Calibri"/>
                <a:sym typeface="Calibri"/>
              </a:rPr>
              <a:t> for the given ERM </a:t>
            </a:r>
            <a:r>
              <a:rPr i="1" lang="en" sz="2200">
                <a:solidFill>
                  <a:srgbClr val="FFFFFF"/>
                </a:solidFill>
                <a:latin typeface="Calibri"/>
                <a:ea typeface="Calibri"/>
                <a:cs typeface="Calibri"/>
                <a:sym typeface="Calibri"/>
              </a:rPr>
              <a:t>x</a:t>
            </a:r>
            <a:endParaRPr i="1" sz="2200">
              <a:solidFill>
                <a:srgbClr val="FFFFFF"/>
              </a:solidFill>
              <a:latin typeface="Calibri"/>
              <a:ea typeface="Calibri"/>
              <a:cs typeface="Calibri"/>
              <a:sym typeface="Calibri"/>
            </a:endParaRPr>
          </a:p>
        </p:txBody>
      </p:sp>
      <p:sp>
        <p:nvSpPr>
          <p:cNvPr id="107" name="Google Shape;107;p19"/>
          <p:cNvSpPr txBox="1"/>
          <p:nvPr/>
        </p:nvSpPr>
        <p:spPr>
          <a:xfrm>
            <a:off x="6419025" y="47707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FFFFFF"/>
                </a:solidFill>
                <a:latin typeface="Calibri"/>
                <a:ea typeface="Calibri"/>
                <a:cs typeface="Calibri"/>
                <a:sym typeface="Calibri"/>
              </a:rPr>
              <a:t>Kooi et al (2021); Submitted</a:t>
            </a:r>
            <a:endParaRPr sz="1800">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59950"/>
            <a:ext cx="8520600" cy="742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Alignment Techniques for Volume, Mass, Surface Area, Particle Count, Specific Surface Area Exist</a:t>
            </a:r>
            <a:endParaRPr/>
          </a:p>
        </p:txBody>
      </p:sp>
      <p:pic>
        <p:nvPicPr>
          <p:cNvPr id="113" name="Google Shape;113;p20"/>
          <p:cNvPicPr preferRelativeResize="0"/>
          <p:nvPr/>
        </p:nvPicPr>
        <p:blipFill>
          <a:blip r:embed="rId3">
            <a:alphaModFix/>
          </a:blip>
          <a:stretch>
            <a:fillRect/>
          </a:stretch>
        </p:blipFill>
        <p:spPr>
          <a:xfrm>
            <a:off x="0" y="1202875"/>
            <a:ext cx="9144000" cy="3429000"/>
          </a:xfrm>
          <a:prstGeom prst="rect">
            <a:avLst/>
          </a:prstGeom>
          <a:noFill/>
          <a:ln>
            <a:noFill/>
          </a:ln>
        </p:spPr>
      </p:pic>
      <p:sp>
        <p:nvSpPr>
          <p:cNvPr id="114" name="Google Shape;114;p20"/>
          <p:cNvSpPr txBox="1"/>
          <p:nvPr/>
        </p:nvSpPr>
        <p:spPr>
          <a:xfrm>
            <a:off x="1591475" y="4743300"/>
            <a:ext cx="616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Tox data from 1-5,000 um, aligned to 1-5,000 um by various ERM</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330775" y="114675"/>
            <a:ext cx="8584226" cy="4828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