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8" r:id="rId4"/>
    <p:sldId id="271" r:id="rId5"/>
    <p:sldId id="260" r:id="rId6"/>
    <p:sldId id="273" r:id="rId7"/>
    <p:sldId id="261" r:id="rId8"/>
    <p:sldId id="268" r:id="rId9"/>
    <p:sldId id="274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5FC2-4E25-4E6B-9E7F-D9BF14AF1EE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6732-9C13-42BA-8D02-5077872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09900" y="914400"/>
            <a:ext cx="6172200" cy="2133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260475" algn="l"/>
              </a:tabLst>
            </a:pPr>
            <a:r>
              <a:rPr lang="en-US" sz="5400" dirty="0" smtClean="0"/>
              <a:t>Walmart Delivery Segmentation</a:t>
            </a:r>
            <a:endParaRPr lang="en-US" sz="5400" dirty="0"/>
          </a:p>
        </p:txBody>
      </p:sp>
      <p:sp>
        <p:nvSpPr>
          <p:cNvPr id="7" name="Rounded Rectangle 6"/>
          <p:cNvSpPr/>
          <p:nvPr/>
        </p:nvSpPr>
        <p:spPr>
          <a:xfrm>
            <a:off x="4191000" y="3724275"/>
            <a:ext cx="3810000" cy="18573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Business </a:t>
            </a:r>
            <a:r>
              <a:rPr lang="en-US" sz="2400" smtClean="0"/>
              <a:t>Intelligence</a:t>
            </a:r>
            <a:endParaRPr lang="en-US" sz="2400" dirty="0"/>
          </a:p>
          <a:p>
            <a:pPr algn="ctr"/>
            <a:r>
              <a:rPr lang="en-US" sz="2400" dirty="0"/>
              <a:t>September 2015 </a:t>
            </a:r>
            <a:endParaRPr lang="en-US" sz="2400" dirty="0" smtClean="0"/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Kesavaraj </a:t>
            </a:r>
            <a:r>
              <a:rPr lang="en-US" sz="1600" dirty="0"/>
              <a:t>Annadorai </a:t>
            </a:r>
            <a:endParaRPr lang="en-US" sz="1600" dirty="0" smtClean="0"/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Scott </a:t>
            </a:r>
            <a:r>
              <a:rPr lang="en-US" sz="1600" dirty="0"/>
              <a:t>Davis</a:t>
            </a:r>
          </a:p>
        </p:txBody>
      </p:sp>
    </p:spTree>
    <p:extLst>
      <p:ext uri="{BB962C8B-B14F-4D97-AF65-F5344CB8AC3E}">
        <p14:creationId xmlns:p14="http://schemas.microsoft.com/office/powerpoint/2010/main" val="3367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8844259" y="2143178"/>
            <a:ext cx="2952192" cy="1838271"/>
            <a:chOff x="300" y="1065"/>
            <a:chExt cx="1847" cy="1295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00" y="1065"/>
              <a:ext cx="1847" cy="284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Prioritize Stores In Segment 2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0" y="1349"/>
              <a:ext cx="1847" cy="1011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42900" indent="-342900">
                <a:buClr>
                  <a:schemeClr val="dk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32%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of stores 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in segment level two have Total Foot range between 70-100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endParaRPr>
            </a:p>
            <a:p>
              <a:pPr>
                <a:buClr>
                  <a:schemeClr val="dk1"/>
                </a:buClr>
                <a:buSzPct val="100000"/>
                <a:buFont typeface="Arial"/>
                <a:buChar char="•"/>
              </a:pPr>
              <a:endPara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47625"/>
            <a:ext cx="6152442" cy="5614987"/>
          </a:xfrm>
          <a:prstGeom prst="rect">
            <a:avLst/>
          </a:prstGeom>
        </p:spPr>
      </p:pic>
      <p:cxnSp>
        <p:nvCxnSpPr>
          <p:cNvPr id="15" name="Shape 175"/>
          <p:cNvCxnSpPr/>
          <p:nvPr/>
        </p:nvCxnSpPr>
        <p:spPr>
          <a:xfrm flipV="1">
            <a:off x="5105400" y="542925"/>
            <a:ext cx="0" cy="4610519"/>
          </a:xfrm>
          <a:prstGeom prst="straightConnector1">
            <a:avLst/>
          </a:prstGeom>
          <a:noFill/>
          <a:ln w="476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Flowchart: Process 18"/>
          <p:cNvSpPr/>
          <p:nvPr/>
        </p:nvSpPr>
        <p:spPr>
          <a:xfrm>
            <a:off x="4352924" y="609601"/>
            <a:ext cx="676275" cy="4290570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0" name="Shape 175"/>
          <p:cNvCxnSpPr/>
          <p:nvPr/>
        </p:nvCxnSpPr>
        <p:spPr>
          <a:xfrm flipV="1">
            <a:off x="4229100" y="552450"/>
            <a:ext cx="0" cy="4610519"/>
          </a:xfrm>
          <a:prstGeom prst="straightConnector1">
            <a:avLst/>
          </a:prstGeom>
          <a:noFill/>
          <a:ln w="476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77"/>
          <p:cNvSpPr txBox="1"/>
          <p:nvPr/>
        </p:nvSpPr>
        <p:spPr>
          <a:xfrm>
            <a:off x="3900728" y="5995212"/>
            <a:ext cx="1557098" cy="64450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Footage Range 70 - 100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181"/>
          <p:cNvCxnSpPr/>
          <p:nvPr/>
        </p:nvCxnSpPr>
        <p:spPr>
          <a:xfrm flipV="1">
            <a:off x="4659350" y="5223246"/>
            <a:ext cx="10741" cy="667191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57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174" y="153253"/>
            <a:ext cx="10515600" cy="33842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Wholesaler in Segment Level 3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672517" y="5029200"/>
            <a:ext cx="8490658" cy="1724025"/>
            <a:chOff x="300" y="941"/>
            <a:chExt cx="1847" cy="376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00" y="941"/>
              <a:ext cx="1847" cy="933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Opportunity 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0" y="1874"/>
              <a:ext cx="1847" cy="2832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Compared Segment level 3 vs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Ranked top 125 wholesalers by volume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Same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wholesaler has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different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OOS Rate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% for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four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stores:</a:t>
              </a:r>
            </a:p>
            <a:p>
              <a:pPr lvl="1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- Differs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in delivery pattern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only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by predominant delivery schedule for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FY15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23576"/>
              </p:ext>
            </p:extLst>
          </p:nvPr>
        </p:nvGraphicFramePr>
        <p:xfrm>
          <a:off x="265173" y="818991"/>
          <a:ext cx="11774426" cy="1405175"/>
        </p:xfrm>
        <a:graphic>
          <a:graphicData uri="http://schemas.openxmlformats.org/drawingml/2006/table">
            <a:tbl>
              <a:tblPr/>
              <a:tblGrid>
                <a:gridCol w="756458"/>
                <a:gridCol w="767421"/>
                <a:gridCol w="1011298"/>
                <a:gridCol w="571500"/>
                <a:gridCol w="1245695"/>
                <a:gridCol w="1019573"/>
                <a:gridCol w="1220882"/>
                <a:gridCol w="1695450"/>
                <a:gridCol w="695325"/>
                <a:gridCol w="1514475"/>
                <a:gridCol w="1276349"/>
              </a:tblGrid>
              <a:tr h="285909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Cluster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 Segment Level 3 - Wholesaler in Problematic Stores Between 70-100ft. By 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Store.Nbr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Whlsr.Nbr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FY.15.OOS.Rate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Total.Footage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Avg.Deli.Per.Wk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Avg.Cases.Deli.Per.Wk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Del.Sch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Avg.Deli.Per.Month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Rank out of 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40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MoWeFr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05869"/>
              </p:ext>
            </p:extLst>
          </p:nvPr>
        </p:nvGraphicFramePr>
        <p:xfrm>
          <a:off x="265174" y="2838447"/>
          <a:ext cx="11745850" cy="1419228"/>
        </p:xfrm>
        <a:graphic>
          <a:graphicData uri="http://schemas.openxmlformats.org/drawingml/2006/table">
            <a:tbl>
              <a:tblPr/>
              <a:tblGrid>
                <a:gridCol w="754622"/>
                <a:gridCol w="765559"/>
                <a:gridCol w="1024520"/>
                <a:gridCol w="552450"/>
                <a:gridCol w="1244659"/>
                <a:gridCol w="1017099"/>
                <a:gridCol w="1233917"/>
                <a:gridCol w="1704975"/>
                <a:gridCol w="685800"/>
                <a:gridCol w="1504950"/>
                <a:gridCol w="1257299"/>
              </a:tblGrid>
              <a:tr h="35480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Cluster 1 Segment Level 2 - Wholesalers in Non-Problematic Stores By 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Store.Nbr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Whlsr.Nbr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FY.15.OOS.Rate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Total.Footage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Avg.Deli.Per.Wk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Avg.Cases.Deli.Per.Wk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Del.Sch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Avg.Deli.Per.Month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Rank out of 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3548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MoWeFr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8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8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Walmart Store Segmentation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0551" y="1609725"/>
            <a:ext cx="3057524" cy="4828928"/>
            <a:chOff x="300" y="872"/>
            <a:chExt cx="1847" cy="3782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58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Objective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" y="1130"/>
              <a:ext cx="1847" cy="352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44488" indent="-285750" defTabSz="957998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Find stores with opportunities to reduce the OOS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Rate to 3% 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 smtClean="0">
                <a:solidFill>
                  <a:srgbClr val="002776"/>
                </a:solidFill>
                <a:latin typeface="Arial"/>
              </a:endParaRPr>
            </a:p>
            <a:p>
              <a:pPr marL="359623" indent="-359623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429125" y="1609725"/>
            <a:ext cx="2962275" cy="4828929"/>
            <a:chOff x="300" y="872"/>
            <a:chExt cx="1847" cy="378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58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Goals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130"/>
              <a:ext cx="1847" cy="352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Separate data into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groups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Look at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characteristics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Narrow down stores with greater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priority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58738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 smtClean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8172450" y="1609725"/>
            <a:ext cx="3181350" cy="4828929"/>
            <a:chOff x="300" y="872"/>
            <a:chExt cx="1847" cy="4352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58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Approach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0" y="1130"/>
              <a:ext cx="1847" cy="409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Segment data based on these variables: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Average cases delivered per week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Total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footage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OOS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rate 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Characteristics: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Predominant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delivery schedule days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Store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number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Store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region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Store </a:t>
              </a:r>
              <a:r>
                <a:rPr lang="en-US" i="1" dirty="0">
                  <a:solidFill>
                    <a:schemeClr val="accent5">
                      <a:lumMod val="75000"/>
                    </a:schemeClr>
                  </a:solidFill>
                </a:rPr>
                <a:t>type</a:t>
              </a:r>
            </a:p>
            <a:p>
              <a:pPr lvl="2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- Average number of deliveries per </a:t>
              </a:r>
              <a:r>
                <a:rPr lang="en-US" i="1" dirty="0" err="1" smtClean="0">
                  <a:solidFill>
                    <a:schemeClr val="accent5">
                      <a:lumMod val="75000"/>
                    </a:schemeClr>
                  </a:solidFill>
                </a:rPr>
                <a:t>mo</a:t>
              </a:r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/week</a:t>
              </a: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4" name="AutoShape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10012" y="3562350"/>
            <a:ext cx="257175" cy="850900"/>
          </a:xfrm>
          <a:prstGeom prst="rightArrow">
            <a:avLst>
              <a:gd name="adj1" fmla="val 50000"/>
              <a:gd name="adj2" fmla="val 52278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53338" y="3562350"/>
            <a:ext cx="257175" cy="850900"/>
          </a:xfrm>
          <a:prstGeom prst="rightArrow">
            <a:avLst>
              <a:gd name="adj1" fmla="val 50000"/>
              <a:gd name="adj2" fmla="val 52278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47" y="3353587"/>
            <a:ext cx="4375779" cy="3448031"/>
          </a:xfrm>
          <a:prstGeom prst="rect">
            <a:avLst/>
          </a:prstGeom>
        </p:spPr>
      </p:pic>
      <p:sp>
        <p:nvSpPr>
          <p:cNvPr id="7" name="AutoShape 8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750874" y="3590928"/>
            <a:ext cx="527050" cy="177800"/>
          </a:xfrm>
          <a:prstGeom prst="rightArrow">
            <a:avLst>
              <a:gd name="adj1" fmla="val 35713"/>
              <a:gd name="adj2" fmla="val 82054"/>
            </a:avLst>
          </a:prstGeom>
          <a:solidFill>
            <a:srgbClr val="00A1DE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74" y="94682"/>
            <a:ext cx="4463226" cy="3412662"/>
          </a:xfrm>
          <a:prstGeom prst="rect">
            <a:avLst/>
          </a:prstGeom>
        </p:spPr>
      </p:pic>
      <p:sp>
        <p:nvSpPr>
          <p:cNvPr id="17" name="AutoShape 8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832398" y="837434"/>
            <a:ext cx="527050" cy="177800"/>
          </a:xfrm>
          <a:prstGeom prst="rightArrow">
            <a:avLst>
              <a:gd name="adj1" fmla="val 35713"/>
              <a:gd name="adj2" fmla="val 82054"/>
            </a:avLst>
          </a:prstGeom>
          <a:solidFill>
            <a:srgbClr val="00A1DE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3" y="94682"/>
            <a:ext cx="4426368" cy="338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2" y="3353587"/>
            <a:ext cx="4009181" cy="3448031"/>
          </a:xfrm>
          <a:prstGeom prst="rect">
            <a:avLst/>
          </a:prstGeom>
        </p:spPr>
      </p:pic>
      <p:sp>
        <p:nvSpPr>
          <p:cNvPr id="18" name="AutoShape 8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rot="16200000">
            <a:off x="1865345" y="5770837"/>
            <a:ext cx="527050" cy="177800"/>
          </a:xfrm>
          <a:prstGeom prst="rightArrow">
            <a:avLst>
              <a:gd name="adj1" fmla="val 35713"/>
              <a:gd name="adj2" fmla="val 82054"/>
            </a:avLst>
          </a:prstGeom>
          <a:solidFill>
            <a:srgbClr val="FF0000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8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 rot="16200000">
            <a:off x="2296706" y="5770837"/>
            <a:ext cx="527050" cy="177800"/>
          </a:xfrm>
          <a:prstGeom prst="rightArrow">
            <a:avLst>
              <a:gd name="adj1" fmla="val 35713"/>
              <a:gd name="adj2" fmla="val 82054"/>
            </a:avLst>
          </a:prstGeom>
          <a:solidFill>
            <a:srgbClr val="FF0000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8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 rot="10800000">
            <a:off x="2719776" y="3590928"/>
            <a:ext cx="527050" cy="177800"/>
          </a:xfrm>
          <a:prstGeom prst="rightArrow">
            <a:avLst>
              <a:gd name="adj1" fmla="val 35713"/>
              <a:gd name="adj2" fmla="val 82054"/>
            </a:avLst>
          </a:prstGeom>
          <a:solidFill>
            <a:srgbClr val="00A1DE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452081" y="3590928"/>
            <a:ext cx="1939999" cy="2190519"/>
            <a:chOff x="300" y="872"/>
            <a:chExt cx="1847" cy="3817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476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Problematic Behavior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00" y="1360"/>
              <a:ext cx="1847" cy="3329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Supercenters:</a:t>
              </a:r>
            </a:p>
            <a:p>
              <a:pPr lvl="1"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- Less cases delivered in two regions</a:t>
              </a:r>
            </a:p>
            <a:p>
              <a:pPr lvl="1"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-</a:t>
              </a:r>
              <a:r>
                <a:rPr lang="en-US" sz="1600" dirty="0" err="1" smtClean="0">
                  <a:solidFill>
                    <a:schemeClr val="accent5">
                      <a:lumMod val="75000"/>
                    </a:schemeClr>
                  </a:solidFill>
                </a:rPr>
                <a:t>Avg</a:t>
              </a: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 change in </a:t>
              </a:r>
              <a:r>
                <a:rPr lang="en-US" sz="1600" dirty="0" err="1" smtClean="0">
                  <a:solidFill>
                    <a:schemeClr val="accent5">
                      <a:lumMod val="75000"/>
                    </a:schemeClr>
                  </a:solidFill>
                </a:rPr>
                <a:t>oos</a:t>
              </a: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 rate increased</a:t>
              </a:r>
              <a:endParaRPr lang="nl-NL" sz="1400" b="0" dirty="0">
                <a:solidFill>
                  <a:srgbClr val="00277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2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8153" y="619125"/>
            <a:ext cx="4023880" cy="6066802"/>
            <a:chOff x="300" y="881"/>
            <a:chExt cx="1847" cy="3799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00" y="881"/>
              <a:ext cx="1847" cy="261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2000" b="1" dirty="0" smtClean="0">
                  <a:solidFill>
                    <a:srgbClr val="FFFFFF"/>
                  </a:solidFill>
                </a:rPr>
                <a:t>Cluster 1 - Priority 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" y="1145"/>
              <a:ext cx="1847" cy="3535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68275" lvl="1" indent="-109538" algn="l" defTabSz="957998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2200" dirty="0" smtClean="0">
                  <a:solidFill>
                    <a:srgbClr val="002776"/>
                  </a:solidFill>
                </a:rPr>
                <a:t>1296 out of 2831 stores</a:t>
              </a:r>
            </a:p>
            <a:p>
              <a:pPr marL="625475" lvl="2" indent="-109538" defTabSz="957998">
                <a:spcBef>
                  <a:spcPts val="400"/>
                </a:spcBef>
                <a:buFont typeface="Arial" charset="0"/>
                <a:buChar char="•"/>
                <a:defRPr/>
              </a:pPr>
              <a:r>
                <a:rPr lang="nl-NL" sz="2200" dirty="0" smtClean="0">
                  <a:solidFill>
                    <a:srgbClr val="002776"/>
                  </a:solidFill>
                </a:rPr>
                <a:t>46%</a:t>
              </a:r>
            </a:p>
            <a:p>
              <a:pPr marL="58737" lvl="1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2200" b="0" dirty="0" smtClean="0">
                <a:solidFill>
                  <a:srgbClr val="002776"/>
                </a:solidFill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7627" y="38100"/>
            <a:ext cx="8286340" cy="6743700"/>
            <a:chOff x="300" y="881"/>
            <a:chExt cx="1847" cy="3865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0" y="881"/>
              <a:ext cx="1847" cy="261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2000" b="1" dirty="0" smtClean="0">
                  <a:solidFill>
                    <a:srgbClr val="FFFFFF"/>
                  </a:solidFill>
                </a:rPr>
                <a:t>Segmentation Level 1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0" y="1145"/>
              <a:ext cx="1847" cy="3601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4724" y="1914457"/>
            <a:ext cx="3899213" cy="4667250"/>
            <a:chOff x="300" y="881"/>
            <a:chExt cx="1631" cy="3865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00" y="881"/>
              <a:ext cx="1631" cy="261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92D050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Segmentation Level 2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00" y="1145"/>
              <a:ext cx="1631" cy="3601"/>
            </a:xfrm>
            <a:prstGeom prst="rect">
              <a:avLst/>
            </a:prstGeom>
            <a:noFill/>
            <a:ln w="1270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9068" y="2309567"/>
            <a:ext cx="1818402" cy="4168299"/>
            <a:chOff x="300" y="281"/>
            <a:chExt cx="1847" cy="4465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00" y="281"/>
              <a:ext cx="1847" cy="302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92D050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</a:rPr>
                <a:t>Problematic Stores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0" y="583"/>
              <a:ext cx="1847" cy="4163"/>
            </a:xfrm>
            <a:prstGeom prst="rect">
              <a:avLst/>
            </a:prstGeom>
            <a:noFill/>
            <a:ln w="1270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160598" y="2300141"/>
            <a:ext cx="1831329" cy="4177726"/>
            <a:chOff x="300" y="879"/>
            <a:chExt cx="1847" cy="3867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00" y="879"/>
              <a:ext cx="1847" cy="263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92D050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</a:rPr>
                <a:t>Non-Problematic Stores 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0" y="1142"/>
              <a:ext cx="1847" cy="3604"/>
            </a:xfrm>
            <a:prstGeom prst="rect">
              <a:avLst/>
            </a:prstGeom>
            <a:noFill/>
            <a:ln w="1270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54317" y="4860191"/>
            <a:ext cx="1625193" cy="1522426"/>
            <a:chOff x="300" y="1145"/>
            <a:chExt cx="1847" cy="3601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1145"/>
              <a:ext cx="1847" cy="746"/>
            </a:xfrm>
            <a:prstGeom prst="rect">
              <a:avLst/>
            </a:prstGeom>
            <a:solidFill>
              <a:srgbClr val="5B33ED"/>
            </a:solidFill>
            <a:ln w="12700" algn="ctr">
              <a:solidFill>
                <a:srgbClr val="5B33ED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</a:rPr>
                <a:t>Segmentation Level 3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145"/>
              <a:ext cx="1847" cy="3601"/>
            </a:xfrm>
            <a:prstGeom prst="rect">
              <a:avLst/>
            </a:prstGeom>
            <a:noFill/>
            <a:ln w="12700" algn="ctr">
              <a:solidFill>
                <a:srgbClr val="5B33ED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4232557" y="615219"/>
            <a:ext cx="4023881" cy="6071331"/>
            <a:chOff x="300" y="881"/>
            <a:chExt cx="1847" cy="3865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00" y="881"/>
              <a:ext cx="1847" cy="261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2000" b="1" dirty="0" smtClean="0">
                  <a:solidFill>
                    <a:srgbClr val="FFFFFF"/>
                  </a:solidFill>
                </a:rPr>
                <a:t>Cluster 2 – Non Priority 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00" y="1145"/>
              <a:ext cx="1847" cy="3601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68275" lvl="1" indent="-109538" algn="l" defTabSz="957998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2200" dirty="0" smtClean="0">
                  <a:solidFill>
                    <a:srgbClr val="002776"/>
                  </a:solidFill>
                </a:rPr>
                <a:t>1535 out of 2831 stores</a:t>
              </a:r>
            </a:p>
            <a:p>
              <a:pPr marL="625475" lvl="2" indent="-109538" defTabSz="957998">
                <a:spcBef>
                  <a:spcPts val="400"/>
                </a:spcBef>
                <a:buFont typeface="Arial" charset="0"/>
                <a:buChar char="•"/>
                <a:defRPr/>
              </a:pPr>
              <a:r>
                <a:rPr lang="nl-NL" sz="2200" dirty="0" smtClean="0">
                  <a:solidFill>
                    <a:srgbClr val="002776"/>
                  </a:solidFill>
                </a:rPr>
                <a:t>54% </a:t>
              </a:r>
              <a:endParaRPr lang="nl-NL" sz="2200" b="0" dirty="0" smtClean="0">
                <a:solidFill>
                  <a:srgbClr val="002776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87822" y="2636330"/>
            <a:ext cx="16563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dirty="0" smtClean="0">
                <a:solidFill>
                  <a:srgbClr val="002776"/>
                </a:solidFill>
              </a:rPr>
              <a:t>Stores </a:t>
            </a:r>
            <a:r>
              <a:rPr lang="nl-NL" dirty="0" err="1" smtClean="0">
                <a:solidFill>
                  <a:srgbClr val="002776"/>
                </a:solidFill>
              </a:rPr>
              <a:t>with</a:t>
            </a:r>
            <a:r>
              <a:rPr lang="nl-NL" dirty="0" smtClean="0">
                <a:solidFill>
                  <a:srgbClr val="002776"/>
                </a:solidFill>
              </a:rPr>
              <a:t> OOS </a:t>
            </a:r>
            <a:r>
              <a:rPr lang="nl-NL" dirty="0" err="1">
                <a:solidFill>
                  <a:srgbClr val="002776"/>
                </a:solidFill>
              </a:rPr>
              <a:t>R</a:t>
            </a:r>
            <a:r>
              <a:rPr lang="nl-NL" dirty="0" err="1" smtClean="0">
                <a:solidFill>
                  <a:srgbClr val="002776"/>
                </a:solidFill>
              </a:rPr>
              <a:t>ate</a:t>
            </a:r>
            <a:r>
              <a:rPr lang="nl-NL" dirty="0" smtClean="0">
                <a:solidFill>
                  <a:srgbClr val="002776"/>
                </a:solidFill>
              </a:rPr>
              <a:t> &gt; 3% </a:t>
            </a:r>
            <a:r>
              <a:rPr lang="nl-NL" dirty="0" err="1" smtClean="0">
                <a:solidFill>
                  <a:srgbClr val="002776"/>
                </a:solidFill>
              </a:rPr>
              <a:t>and</a:t>
            </a:r>
            <a:r>
              <a:rPr lang="nl-NL" dirty="0" smtClean="0">
                <a:solidFill>
                  <a:srgbClr val="002776"/>
                </a:solidFill>
              </a:rPr>
              <a:t> </a:t>
            </a:r>
            <a:r>
              <a:rPr lang="nl-NL" dirty="0" err="1" smtClean="0">
                <a:solidFill>
                  <a:srgbClr val="002776"/>
                </a:solidFill>
              </a:rPr>
              <a:t>Avg</a:t>
            </a:r>
            <a:r>
              <a:rPr lang="nl-NL" dirty="0" smtClean="0">
                <a:solidFill>
                  <a:srgbClr val="002776"/>
                </a:solidFill>
              </a:rPr>
              <a:t> Cases Del &gt; 400</a:t>
            </a:r>
          </a:p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dirty="0" smtClean="0">
                <a:solidFill>
                  <a:srgbClr val="002776"/>
                </a:solidFill>
              </a:rPr>
              <a:t>394 stores</a:t>
            </a:r>
            <a:endParaRPr lang="nl-NL" dirty="0">
              <a:solidFill>
                <a:srgbClr val="00277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93161" y="2670219"/>
            <a:ext cx="177979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dirty="0" err="1" smtClean="0">
                <a:solidFill>
                  <a:srgbClr val="002776"/>
                </a:solidFill>
              </a:rPr>
              <a:t>All</a:t>
            </a:r>
            <a:r>
              <a:rPr lang="nl-NL" dirty="0" smtClean="0">
                <a:solidFill>
                  <a:srgbClr val="002776"/>
                </a:solidFill>
              </a:rPr>
              <a:t> </a:t>
            </a:r>
            <a:r>
              <a:rPr lang="nl-NL" dirty="0" err="1" smtClean="0">
                <a:solidFill>
                  <a:srgbClr val="002776"/>
                </a:solidFill>
              </a:rPr>
              <a:t>other</a:t>
            </a:r>
            <a:r>
              <a:rPr lang="nl-NL" dirty="0" smtClean="0">
                <a:solidFill>
                  <a:srgbClr val="002776"/>
                </a:solidFill>
              </a:rPr>
              <a:t> stores in cluster 1 </a:t>
            </a:r>
            <a:r>
              <a:rPr lang="nl-NL" dirty="0" err="1" smtClean="0">
                <a:solidFill>
                  <a:srgbClr val="002776"/>
                </a:solidFill>
              </a:rPr>
              <a:t>besides</a:t>
            </a:r>
            <a:r>
              <a:rPr lang="nl-NL" dirty="0" smtClean="0">
                <a:solidFill>
                  <a:srgbClr val="002776"/>
                </a:solidFill>
              </a:rPr>
              <a:t> </a:t>
            </a:r>
            <a:r>
              <a:rPr lang="nl-NL" dirty="0" err="1" smtClean="0">
                <a:solidFill>
                  <a:srgbClr val="002776"/>
                </a:solidFill>
              </a:rPr>
              <a:t>problematic</a:t>
            </a:r>
            <a:endParaRPr lang="nl-NL" dirty="0" smtClean="0">
              <a:solidFill>
                <a:srgbClr val="002776"/>
              </a:solidFill>
            </a:endParaRPr>
          </a:p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dirty="0" smtClean="0">
                <a:solidFill>
                  <a:srgbClr val="002776"/>
                </a:solidFill>
              </a:rPr>
              <a:t>902 stores</a:t>
            </a:r>
            <a:endParaRPr lang="nl-NL" dirty="0">
              <a:solidFill>
                <a:srgbClr val="00277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158" y="5213096"/>
            <a:ext cx="1336327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sz="1600" dirty="0" smtClean="0">
                <a:solidFill>
                  <a:srgbClr val="002776"/>
                </a:solidFill>
              </a:rPr>
              <a:t>Total </a:t>
            </a:r>
            <a:r>
              <a:rPr lang="nl-NL" sz="1600" dirty="0" err="1" smtClean="0">
                <a:solidFill>
                  <a:srgbClr val="002776"/>
                </a:solidFill>
              </a:rPr>
              <a:t>footage</a:t>
            </a:r>
            <a:r>
              <a:rPr lang="nl-NL" sz="1600" dirty="0" smtClean="0">
                <a:solidFill>
                  <a:srgbClr val="002776"/>
                </a:solidFill>
              </a:rPr>
              <a:t>  70-100</a:t>
            </a:r>
          </a:p>
          <a:p>
            <a:pPr marL="168275" lvl="1" indent="-109538" defTabSz="957998">
              <a:spcBef>
                <a:spcPts val="400"/>
              </a:spcBef>
              <a:buFont typeface="Arial" charset="0"/>
              <a:buChar char="•"/>
              <a:defRPr/>
            </a:pPr>
            <a:r>
              <a:rPr lang="nl-NL" sz="1600" dirty="0" smtClean="0">
                <a:solidFill>
                  <a:srgbClr val="002776"/>
                </a:solidFill>
              </a:rPr>
              <a:t>126 stores</a:t>
            </a:r>
            <a:endParaRPr lang="nl-NL" sz="1600" dirty="0">
              <a:solidFill>
                <a:srgbClr val="002776"/>
              </a:solidFill>
            </a:endParaRPr>
          </a:p>
        </p:txBody>
      </p:sp>
      <p:sp>
        <p:nvSpPr>
          <p:cNvPr id="39" name="Text Placeholder 22"/>
          <p:cNvSpPr txBox="1">
            <a:spLocks/>
          </p:cNvSpPr>
          <p:nvPr/>
        </p:nvSpPr>
        <p:spPr bwMode="auto">
          <a:xfrm>
            <a:off x="10293520" y="2069366"/>
            <a:ext cx="1793705" cy="7181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L="341313" indent="-17145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5938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688975" marR="0" indent="-17303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666750" marR="0" indent="-1666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6pPr>
            <a:lvl7pPr marL="1079500" indent="-18415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2538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3510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Areas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of opportunity</a:t>
            </a:r>
          </a:p>
          <a:p>
            <a:pPr marL="0" marR="0" lvl="1" indent="0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 - Priority </a:t>
            </a:r>
            <a:r>
              <a:rPr lang="nl-NL" sz="12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and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non-priority </a:t>
            </a:r>
            <a:endParaRPr lang="nl-NL" sz="1200" dirty="0">
              <a:solidFill>
                <a:srgbClr val="002776"/>
              </a:solidFill>
              <a:latin typeface="Arial"/>
              <a:cs typeface="Arial" charset="0"/>
            </a:endParaRPr>
          </a:p>
          <a:p>
            <a:pPr marL="0" marR="0" lvl="1" indent="0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0" name="Text Placeholder 23"/>
          <p:cNvSpPr txBox="1">
            <a:spLocks/>
          </p:cNvSpPr>
          <p:nvPr/>
        </p:nvSpPr>
        <p:spPr bwMode="auto">
          <a:xfrm>
            <a:off x="10293520" y="2917091"/>
            <a:ext cx="1899218" cy="636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L="341313" indent="-17145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5938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688975" marR="0" indent="-17303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666750" marR="0" indent="-1666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6pPr>
            <a:lvl7pPr marL="1079500" indent="-18415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2538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3510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First action in cluster 1</a:t>
            </a:r>
          </a:p>
          <a:p>
            <a:pPr marL="0" marR="0" lvl="1" indent="0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 - </a:t>
            </a:r>
            <a:r>
              <a:rPr lang="nl-NL" sz="12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Problematic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vs. </a:t>
            </a:r>
            <a:r>
              <a:rPr lang="nl-NL" sz="12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Nonproblematic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1" name="Text Placeholder 27"/>
          <p:cNvSpPr txBox="1">
            <a:spLocks/>
          </p:cNvSpPr>
          <p:nvPr/>
        </p:nvSpPr>
        <p:spPr bwMode="auto">
          <a:xfrm>
            <a:off x="10293520" y="3793391"/>
            <a:ext cx="1899217" cy="6668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L="341313" indent="-17145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5938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688975" marR="0" indent="-17303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666750" marR="0" indent="-1666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6pPr>
            <a:lvl7pPr marL="1079500" indent="-18415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2538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3510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Identify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biggest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action in cluster 1</a:t>
            </a:r>
          </a:p>
          <a:p>
            <a:pPr marL="0" marR="0" lvl="1" indent="0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nl-NL" sz="1200" dirty="0">
                <a:solidFill>
                  <a:srgbClr val="002776"/>
                </a:solidFill>
                <a:latin typeface="Arial"/>
                <a:cs typeface="Arial" charset="0"/>
              </a:rPr>
              <a:t>  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- </a:t>
            </a:r>
            <a:r>
              <a:rPr lang="nl-NL" sz="12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Feet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r>
              <a:rPr lang="nl-NL" sz="12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constraint</a:t>
            </a:r>
            <a:r>
              <a:rPr lang="nl-NL" sz="12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 rot="5400000">
            <a:off x="8813681" y="1723291"/>
            <a:ext cx="1028700" cy="1816100"/>
          </a:xfrm>
          <a:prstGeom prst="chevron">
            <a:avLst>
              <a:gd name="adj" fmla="val 25000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rot="10800000" vert="eaVert"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itchFamily="34" charset="0"/>
              </a:rPr>
              <a:t>Segmentation #1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 rot="5400000">
            <a:off x="8813681" y="2599591"/>
            <a:ext cx="1028700" cy="1816100"/>
          </a:xfrm>
          <a:prstGeom prst="chevron">
            <a:avLst>
              <a:gd name="adj" fmla="val 25000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rot="10800000" vert="eaVert"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Segmentation #2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 rot="5400000">
            <a:off x="8813681" y="3475891"/>
            <a:ext cx="1028700" cy="1816100"/>
          </a:xfrm>
          <a:prstGeom prst="chevron">
            <a:avLst>
              <a:gd name="adj" fmla="val 25000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rot="10800000" vert="eaVert"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Segmentation #3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 rot="5400000">
            <a:off x="8813681" y="4352191"/>
            <a:ext cx="1028700" cy="1816100"/>
          </a:xfrm>
          <a:prstGeom prst="chevron">
            <a:avLst>
              <a:gd name="adj" fmla="val 25000"/>
            </a:avLst>
          </a:prstGeom>
          <a:solidFill>
            <a:srgbClr val="00A1DE"/>
          </a:solidFill>
          <a:ln w="6350" algn="ctr">
            <a:noFill/>
            <a:miter lim="800000"/>
            <a:headEnd/>
            <a:tailEnd/>
          </a:ln>
        </p:spPr>
        <p:txBody>
          <a:bodyPr rot="10800000" vert="eaVert" tIns="91440" bIns="9144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itchFamily="34" charset="0"/>
              </a:rPr>
              <a:t>Compare Wholesalers</a:t>
            </a:r>
          </a:p>
        </p:txBody>
      </p:sp>
      <p:sp>
        <p:nvSpPr>
          <p:cNvPr id="46" name="Text Placeholder 27"/>
          <p:cNvSpPr txBox="1">
            <a:spLocks/>
          </p:cNvSpPr>
          <p:nvPr/>
        </p:nvSpPr>
        <p:spPr bwMode="auto">
          <a:xfrm>
            <a:off x="10293521" y="4660166"/>
            <a:ext cx="1793704" cy="646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L="341313" indent="-17145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5938" marR="0" indent="-17462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688975" marR="0" indent="-17303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666750" marR="0" indent="-1666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–"/>
              <a:tabLst/>
              <a:defRPr kumimoji="0" lang="en-US" sz="1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6pPr>
            <a:lvl7pPr marL="1079500" indent="-18415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2538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3510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Identify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top </a:t>
            </a: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wholesalers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to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work</a:t>
            </a:r>
            <a:r>
              <a:rPr lang="nl-NL" sz="1400" dirty="0" smtClean="0">
                <a:solidFill>
                  <a:srgbClr val="002776"/>
                </a:solidFill>
                <a:latin typeface="Arial"/>
                <a:cs typeface="Arial" charset="0"/>
              </a:rPr>
              <a:t> </a:t>
            </a:r>
            <a:r>
              <a:rPr lang="nl-NL" sz="1400" dirty="0" err="1" smtClean="0">
                <a:solidFill>
                  <a:srgbClr val="002776"/>
                </a:solidFill>
                <a:latin typeface="Arial"/>
                <a:cs typeface="Arial" charset="0"/>
              </a:rPr>
              <a:t>with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3609" y="86578"/>
            <a:ext cx="10515600" cy="33842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Segment Level 1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9228405" y="560727"/>
            <a:ext cx="2845832" cy="3237641"/>
            <a:chOff x="300" y="872"/>
            <a:chExt cx="1847" cy="3729"/>
          </a:xfrm>
        </p:grpSpPr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Not Focus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00" y="1132"/>
              <a:ext cx="1847" cy="3469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Not </a:t>
              </a: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Focus: 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endParaRPr>
            </a:p>
            <a:p>
              <a:pPr lvl="1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- Cluster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2</a:t>
              </a: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69%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stores in cluster 2 have an OOS Rate over 3%</a:t>
              </a: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19%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stores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have &gt;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400 stores </a:t>
              </a: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14%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stores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have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an OOS Rate over 3% </a:t>
              </a: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AND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 average cases delivered per week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&gt; 400</a:t>
              </a:r>
              <a:endParaRPr lang="nl-NL" sz="1400" b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</p:grp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112774" y="577904"/>
            <a:ext cx="2907081" cy="3241246"/>
            <a:chOff x="300" y="872"/>
            <a:chExt cx="1847" cy="3834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Clustering Method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</a:rPr>
                <a:t>Clustering experiment for optimal number of clusters, variables, and algorithm </a:t>
              </a:r>
              <a:r>
                <a:rPr lang="en-US" sz="1600" dirty="0" smtClean="0">
                  <a:solidFill>
                    <a:schemeClr val="accent5">
                      <a:lumMod val="75000"/>
                    </a:schemeClr>
                  </a:solidFill>
                </a:rPr>
                <a:t>type  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- Step </a:t>
              </a: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1: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Choose optimal number of clusters for two different clustering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algorithms 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- Step </a:t>
              </a: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2: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Compared results between the two algorithms with evaluation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metrics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48" name="Group 12"/>
          <p:cNvGrpSpPr>
            <a:grpSpLocks/>
          </p:cNvGrpSpPr>
          <p:nvPr/>
        </p:nvGrpSpPr>
        <p:grpSpPr bwMode="auto">
          <a:xfrm>
            <a:off x="3176636" y="569356"/>
            <a:ext cx="2881264" cy="3239403"/>
            <a:chOff x="300" y="872"/>
            <a:chExt cx="1847" cy="3834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Clustering Results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</a:rPr>
                <a:t>Result:</a:t>
              </a: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- 2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clusters.</a:t>
              </a: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- Three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variables: </a:t>
              </a:r>
              <a:r>
                <a:rPr lang="en-US" sz="1400" i="1" dirty="0">
                  <a:solidFill>
                    <a:schemeClr val="accent5">
                      <a:lumMod val="75000"/>
                    </a:schemeClr>
                  </a:solidFill>
                </a:rPr>
                <a:t>OOS rate%, average cases delivered per week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, and </a:t>
              </a:r>
              <a:r>
                <a:rPr lang="en-US" sz="1400" i="1" dirty="0">
                  <a:solidFill>
                    <a:schemeClr val="accent5">
                      <a:lumMod val="75000"/>
                    </a:schemeClr>
                  </a:solidFill>
                </a:rPr>
                <a:t>total </a:t>
              </a:r>
              <a:r>
                <a:rPr lang="en-US" sz="1400" i="1" dirty="0" smtClean="0">
                  <a:solidFill>
                    <a:schemeClr val="accent5">
                      <a:lumMod val="75000"/>
                    </a:schemeClr>
                  </a:solidFill>
                </a:rPr>
                <a:t>footage</a:t>
              </a:r>
              <a:endParaRPr lang="en-US" sz="1400" i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- K-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Medoid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algorithm in cluster package from R’s CRAN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library </a:t>
              </a:r>
            </a:p>
            <a:p>
              <a:pPr marL="285750" lvl="1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Cluster 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1 has </a:t>
              </a:r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higher  percentage 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of stores with OOS Rates %’s and </a:t>
              </a:r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Average Cases Delivered</a:t>
              </a:r>
              <a:r>
                <a:rPr lang="en-US" sz="16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  <a:endPara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2857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58738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 smtClean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168220" y="569128"/>
            <a:ext cx="2884363" cy="3239631"/>
            <a:chOff x="300" y="872"/>
            <a:chExt cx="1847" cy="3834"/>
          </a:xfrm>
        </p:grpSpPr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Focus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</a:rPr>
                <a:t>Focus:</a:t>
              </a:r>
            </a:p>
            <a:p>
              <a:pPr lvl="1">
                <a:lnSpc>
                  <a:spcPct val="90000"/>
                </a:lnSpc>
                <a:spcBef>
                  <a:spcPts val="500"/>
                </a:spcBef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- Cluster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1 </a:t>
              </a: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40%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stores have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OOS Rate &gt;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3%</a:t>
              </a: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79%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stores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have &gt;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400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average cases delivered per week 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endParaRPr>
            </a:p>
            <a:p>
              <a:pPr marL="1143000" lvl="2" indent="-228600">
                <a:lnSpc>
                  <a:spcPct val="90000"/>
                </a:lnSpc>
                <a:spcBef>
                  <a:spcPts val="500"/>
                </a:spcBef>
                <a:buClr>
                  <a:prstClr val="black"/>
                </a:buClr>
                <a:buSzPct val="100000"/>
                <a:buFont typeface="Arial"/>
                <a:buChar char="•"/>
              </a:pP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30%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of stores 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have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an OOS Rate over 3% </a:t>
              </a: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AND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 average cases delivered per week &gt;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ea typeface="Calibri"/>
                  <a:cs typeface="Calibri"/>
                  <a:sym typeface="Calibri"/>
                </a:rPr>
                <a:t> 400</a:t>
              </a: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chemeClr val="accent5">
                    <a:lumMod val="75000"/>
                  </a:schemeClr>
                </a:solidFill>
                <a:latin typeface="Arial"/>
                <a:cs typeface="+mn-cs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13" y="4235981"/>
            <a:ext cx="3183407" cy="262201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 flipV="1">
            <a:off x="4099172" y="5682644"/>
            <a:ext cx="333296" cy="27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798919" y="4522752"/>
            <a:ext cx="20295" cy="2049294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" y="4229124"/>
            <a:ext cx="3102028" cy="2628874"/>
          </a:xfrm>
          <a:prstGeom prst="rect">
            <a:avLst/>
          </a:prstGeom>
        </p:spPr>
      </p:pic>
      <p:sp>
        <p:nvSpPr>
          <p:cNvPr id="61" name="Shape 145"/>
          <p:cNvSpPr txBox="1"/>
          <p:nvPr/>
        </p:nvSpPr>
        <p:spPr>
          <a:xfrm>
            <a:off x="1336012" y="4524776"/>
            <a:ext cx="1377583" cy="45927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Opportunity to decrease OOS Rate</a:t>
            </a:r>
          </a:p>
        </p:txBody>
      </p:sp>
      <p:sp>
        <p:nvSpPr>
          <p:cNvPr id="62" name="Shape 149"/>
          <p:cNvSpPr txBox="1"/>
          <p:nvPr/>
        </p:nvSpPr>
        <p:spPr>
          <a:xfrm>
            <a:off x="1412361" y="5558139"/>
            <a:ext cx="1047878" cy="26806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3% Threshold</a:t>
            </a:r>
          </a:p>
        </p:txBody>
      </p:sp>
      <p:sp>
        <p:nvSpPr>
          <p:cNvPr id="63" name="Right Arrow 62"/>
          <p:cNvSpPr/>
          <p:nvPr/>
        </p:nvSpPr>
        <p:spPr>
          <a:xfrm rot="10800000">
            <a:off x="945111" y="4551327"/>
            <a:ext cx="329396" cy="346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042554" y="5698959"/>
            <a:ext cx="333296" cy="27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75548" y="4467831"/>
            <a:ext cx="4042" cy="2122276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145"/>
          <p:cNvSpPr txBox="1"/>
          <p:nvPr/>
        </p:nvSpPr>
        <p:spPr>
          <a:xfrm>
            <a:off x="4382827" y="4530654"/>
            <a:ext cx="1377583" cy="45927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Opportunity to decrease OOS Rate</a:t>
            </a:r>
          </a:p>
        </p:txBody>
      </p:sp>
      <p:sp>
        <p:nvSpPr>
          <p:cNvPr id="67" name="Shape 149"/>
          <p:cNvSpPr txBox="1"/>
          <p:nvPr/>
        </p:nvSpPr>
        <p:spPr>
          <a:xfrm>
            <a:off x="4536689" y="5573426"/>
            <a:ext cx="1047878" cy="26806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3% Threshold</a:t>
            </a:r>
          </a:p>
        </p:txBody>
      </p:sp>
      <p:pic>
        <p:nvPicPr>
          <p:cNvPr id="68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34" y="4235981"/>
            <a:ext cx="3182260" cy="2621074"/>
          </a:xfrm>
        </p:spPr>
      </p:pic>
      <p:sp>
        <p:nvSpPr>
          <p:cNvPr id="70" name="Shape 158"/>
          <p:cNvSpPr txBox="1"/>
          <p:nvPr/>
        </p:nvSpPr>
        <p:spPr>
          <a:xfrm>
            <a:off x="7932162" y="4563081"/>
            <a:ext cx="582847" cy="640593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 &gt;</a:t>
            </a: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 cases</a:t>
            </a:r>
          </a:p>
        </p:txBody>
      </p:sp>
      <p:sp>
        <p:nvSpPr>
          <p:cNvPr id="71" name="Shape 164"/>
          <p:cNvSpPr txBox="1"/>
          <p:nvPr/>
        </p:nvSpPr>
        <p:spPr>
          <a:xfrm>
            <a:off x="7699719" y="5735639"/>
            <a:ext cx="831597" cy="43958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 Store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Threshold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352555" y="5964626"/>
            <a:ext cx="26436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84562" y="4522752"/>
            <a:ext cx="1672" cy="2052522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29" y="4229124"/>
            <a:ext cx="3164184" cy="2628876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>
            <a:off x="10409942" y="5990889"/>
            <a:ext cx="26436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380969" y="4494382"/>
            <a:ext cx="11718" cy="2000671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58"/>
          <p:cNvSpPr txBox="1"/>
          <p:nvPr/>
        </p:nvSpPr>
        <p:spPr>
          <a:xfrm>
            <a:off x="10934744" y="4538345"/>
            <a:ext cx="582847" cy="640593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 &gt;</a:t>
            </a: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 cases</a:t>
            </a:r>
          </a:p>
        </p:txBody>
      </p:sp>
      <p:sp>
        <p:nvSpPr>
          <p:cNvPr id="79" name="Shape 164"/>
          <p:cNvSpPr txBox="1"/>
          <p:nvPr/>
        </p:nvSpPr>
        <p:spPr>
          <a:xfrm>
            <a:off x="10703717" y="5713280"/>
            <a:ext cx="831597" cy="43958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 Store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Threshold</a:t>
            </a:r>
          </a:p>
        </p:txBody>
      </p:sp>
      <p:sp>
        <p:nvSpPr>
          <p:cNvPr id="81" name="Right Arrow 80"/>
          <p:cNvSpPr/>
          <p:nvPr/>
        </p:nvSpPr>
        <p:spPr>
          <a:xfrm rot="10800000">
            <a:off x="3916642" y="4551327"/>
            <a:ext cx="329396" cy="346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10800000">
            <a:off x="7419826" y="4670036"/>
            <a:ext cx="329396" cy="346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0">
            <a:off x="10505773" y="4563793"/>
            <a:ext cx="329396" cy="346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7686" y="1485993"/>
            <a:ext cx="3757564" cy="4850370"/>
            <a:chOff x="300" y="872"/>
            <a:chExt cx="1847" cy="3834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Segment 2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Purpose: Identifying first action area in cluster 1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Method: constrained OOS Rate and Average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ases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elivered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200573" y="1485994"/>
            <a:ext cx="3757564" cy="4850369"/>
            <a:chOff x="300" y="872"/>
            <a:chExt cx="1847" cy="3834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Problematic Stores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OOS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Rate &gt;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3%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and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Average Cases Delivered &gt; 400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394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stores out of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1296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Characteristics: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Region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37%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in 2 </a:t>
              </a:r>
              <a:endParaRPr lang="en-US" sz="2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Average deliveries per week: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68% 2 times a week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Average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deliveries per month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50%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9 times a month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Delivery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schedule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40% 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</a:rPr>
                <a:t>Tu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/Fr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deliveries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- 29%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Footage 100 and under </a:t>
              </a:r>
            </a:p>
            <a:p>
              <a:pPr marL="58738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 smtClean="0">
                <a:solidFill>
                  <a:srgbClr val="002776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253461" y="1466943"/>
            <a:ext cx="3757564" cy="4850370"/>
            <a:chOff x="300" y="872"/>
            <a:chExt cx="1847" cy="3834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Non-Problematic Stores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All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other stores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902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stores out of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1296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Characteristics: </a:t>
              </a:r>
              <a:endParaRPr lang="en-US" sz="2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Region: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25%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in 2 </a:t>
              </a:r>
              <a:endParaRPr lang="en-US" sz="2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Average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deliveries per week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74%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2 times a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week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Average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deliveries per month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54%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9 times a month </a:t>
              </a:r>
              <a:endParaRPr lang="en-US" sz="2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Delivery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schedule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38% 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</a:rPr>
                <a:t>Tu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/Fr 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deliveries</a:t>
              </a:r>
            </a:p>
            <a:p>
              <a:pPr lvl="1"/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- 66%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F</a:t>
              </a: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ootage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100 and under 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5174" y="153253"/>
            <a:ext cx="10515600" cy="33842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Segment Level 2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Freeform 3"/>
          <p:cNvSpPr>
            <a:spLocks/>
          </p:cNvSpPr>
          <p:nvPr/>
        </p:nvSpPr>
        <p:spPr bwMode="blackWhite">
          <a:xfrm rot="5400000">
            <a:off x="7667889" y="-110829"/>
            <a:ext cx="835326" cy="1843999"/>
          </a:xfrm>
          <a:custGeom>
            <a:avLst/>
            <a:gdLst>
              <a:gd name="T0" fmla="*/ 0 w 1978"/>
              <a:gd name="T1" fmla="*/ 368 h 2696"/>
              <a:gd name="T2" fmla="*/ 1695 w 1978"/>
              <a:gd name="T3" fmla="*/ 368 h 2696"/>
              <a:gd name="T4" fmla="*/ 1695 w 1978"/>
              <a:gd name="T5" fmla="*/ 0 h 2696"/>
              <a:gd name="T6" fmla="*/ 2142 w 1978"/>
              <a:gd name="T7" fmla="*/ 1473 h 2696"/>
              <a:gd name="T8" fmla="*/ 1695 w 1978"/>
              <a:gd name="T9" fmla="*/ 2917 h 2696"/>
              <a:gd name="T10" fmla="*/ 1695 w 1978"/>
              <a:gd name="T11" fmla="*/ 2590 h 2696"/>
              <a:gd name="T12" fmla="*/ 0 w 1978"/>
              <a:gd name="T13" fmla="*/ 2590 h 2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8"/>
              <a:gd name="T22" fmla="*/ 0 h 2696"/>
              <a:gd name="T23" fmla="*/ 1978 w 1978"/>
              <a:gd name="T24" fmla="*/ 2696 h 26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8" h="2696">
                <a:moveTo>
                  <a:pt x="0" y="340"/>
                </a:moveTo>
                <a:lnTo>
                  <a:pt x="1564" y="340"/>
                </a:lnTo>
                <a:lnTo>
                  <a:pt x="1564" y="0"/>
                </a:lnTo>
                <a:lnTo>
                  <a:pt x="1977" y="1361"/>
                </a:lnTo>
                <a:lnTo>
                  <a:pt x="1564" y="2695"/>
                </a:lnTo>
                <a:lnTo>
                  <a:pt x="1564" y="2392"/>
                </a:lnTo>
                <a:lnTo>
                  <a:pt x="0" y="2392"/>
                </a:lnTo>
              </a:path>
            </a:pathLst>
          </a:custGeom>
          <a:solidFill>
            <a:srgbClr val="00B0F0"/>
          </a:solidFill>
          <a:ln w="12700" cap="rnd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715250" y="656230"/>
            <a:ext cx="721555" cy="204671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787400">
              <a:lnSpc>
                <a:spcPct val="95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400" b="1" dirty="0" smtClean="0">
                <a:solidFill>
                  <a:schemeClr val="bg1"/>
                </a:solidFill>
              </a:rPr>
              <a:t>Cluster 1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7"/>
          <p:cNvSpPr txBox="1"/>
          <p:nvPr/>
        </p:nvSpPr>
        <p:spPr>
          <a:xfrm>
            <a:off x="143682" y="3886879"/>
            <a:ext cx="972744" cy="64450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OOS Rate %, low volume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77"/>
          <p:cNvSpPr txBox="1"/>
          <p:nvPr/>
        </p:nvSpPr>
        <p:spPr>
          <a:xfrm>
            <a:off x="152558" y="523685"/>
            <a:ext cx="963868" cy="673343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OOS Rate %, high volume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77"/>
          <p:cNvSpPr txBox="1"/>
          <p:nvPr/>
        </p:nvSpPr>
        <p:spPr>
          <a:xfrm>
            <a:off x="7351140" y="523685"/>
            <a:ext cx="1463410" cy="47644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OOS Rate %, high volume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77"/>
          <p:cNvSpPr txBox="1"/>
          <p:nvPr/>
        </p:nvSpPr>
        <p:spPr>
          <a:xfrm>
            <a:off x="7387348" y="3886879"/>
            <a:ext cx="1027421" cy="64450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OOS Rate %, low volume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77"/>
          <p:cNvSpPr txBox="1"/>
          <p:nvPr/>
        </p:nvSpPr>
        <p:spPr>
          <a:xfrm>
            <a:off x="8821975" y="523780"/>
            <a:ext cx="1272363" cy="47634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Opportunity Area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88941"/>
              </p:ext>
            </p:extLst>
          </p:nvPr>
        </p:nvGraphicFramePr>
        <p:xfrm>
          <a:off x="7391712" y="1085164"/>
          <a:ext cx="462883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388"/>
                <a:gridCol w="1167079"/>
                <a:gridCol w="960768"/>
                <a:gridCol w="844311"/>
                <a:gridCol w="465827"/>
                <a:gridCol w="543465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Store.Nbr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Avg.Del.Per.Week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Avg.Del.Per.Mo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Total.Footage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Del.Sch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3226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2391333" y="5109981"/>
            <a:ext cx="7581299" cy="1556043"/>
            <a:chOff x="300" y="881"/>
            <a:chExt cx="1847" cy="1479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00" y="881"/>
              <a:ext cx="1847" cy="261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Prioritize Stores In Cluster 1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00" y="1145"/>
              <a:ext cx="1847" cy="1215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30%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of stores in cluster 1 have an OOS Rate over 3% </a:t>
              </a: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AND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 average cases delivered per week over 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400</a:t>
              </a:r>
            </a:p>
            <a:p>
              <a:pPr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libri"/>
                  <a:cs typeface="Calibri"/>
                  <a:sym typeface="Calibri"/>
                </a:rPr>
                <a:t>Label - problematic stores 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endParaRPr>
            </a:p>
            <a:p>
              <a:pPr>
                <a:buClr>
                  <a:schemeClr val="dk1"/>
                </a:buClr>
                <a:buSzPct val="100000"/>
                <a:buFont typeface="Arial"/>
                <a:buChar char="•"/>
              </a:pPr>
              <a:endPara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</a:endParaRPr>
            </a:p>
          </p:txBody>
        </p:sp>
      </p:grpSp>
      <p:pic>
        <p:nvPicPr>
          <p:cNvPr id="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45" y="0"/>
            <a:ext cx="6000209" cy="4901406"/>
          </a:xfrm>
        </p:spPr>
      </p:pic>
      <p:cxnSp>
        <p:nvCxnSpPr>
          <p:cNvPr id="36" name="Shape 175"/>
          <p:cNvCxnSpPr/>
          <p:nvPr/>
        </p:nvCxnSpPr>
        <p:spPr>
          <a:xfrm flipV="1">
            <a:off x="2814340" y="450607"/>
            <a:ext cx="14585" cy="4143794"/>
          </a:xfrm>
          <a:prstGeom prst="straightConnector1">
            <a:avLst/>
          </a:prstGeom>
          <a:noFill/>
          <a:ln w="476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" name="Shape 176"/>
          <p:cNvCxnSpPr/>
          <p:nvPr/>
        </p:nvCxnSpPr>
        <p:spPr>
          <a:xfrm>
            <a:off x="1762125" y="3812932"/>
            <a:ext cx="4019550" cy="0"/>
          </a:xfrm>
          <a:prstGeom prst="straightConnector1">
            <a:avLst/>
          </a:prstGeom>
          <a:noFill/>
          <a:ln w="476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" name="Flowchart: Process 37"/>
          <p:cNvSpPr/>
          <p:nvPr/>
        </p:nvSpPr>
        <p:spPr>
          <a:xfrm>
            <a:off x="2895599" y="545857"/>
            <a:ext cx="2809876" cy="3228975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6275199" y="3996077"/>
            <a:ext cx="733168" cy="42611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149358" y="3972128"/>
            <a:ext cx="733168" cy="42611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6199027" y="545857"/>
            <a:ext cx="733168" cy="4261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258340" y="523685"/>
            <a:ext cx="733168" cy="42611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3686176" y="1197028"/>
            <a:ext cx="3590925" cy="2403422"/>
          </a:xfrm>
          <a:prstGeom prst="bentConnector3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97830"/>
              </p:ext>
            </p:extLst>
          </p:nvPr>
        </p:nvGraphicFramePr>
        <p:xfrm>
          <a:off x="7396873" y="3429001"/>
          <a:ext cx="462883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388"/>
                <a:gridCol w="1167079"/>
                <a:gridCol w="960768"/>
                <a:gridCol w="844311"/>
                <a:gridCol w="465827"/>
                <a:gridCol w="543465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Store.Nbr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Avg.Del.Per.Week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Avg.Del.Per.Mo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Total.Footage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Del.Sch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442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176869" y="3694801"/>
            <a:ext cx="3132374" cy="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174" y="153253"/>
            <a:ext cx="10515600" cy="33842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Top 5 Wholesalers By Volume In Segment Level 2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23111"/>
              </p:ext>
            </p:extLst>
          </p:nvPr>
        </p:nvGraphicFramePr>
        <p:xfrm>
          <a:off x="103250" y="1419227"/>
          <a:ext cx="11822051" cy="2581271"/>
        </p:xfrm>
        <a:graphic>
          <a:graphicData uri="http://schemas.openxmlformats.org/drawingml/2006/table">
            <a:tbl>
              <a:tblPr/>
              <a:tblGrid>
                <a:gridCol w="992125"/>
                <a:gridCol w="933450"/>
                <a:gridCol w="1552575"/>
                <a:gridCol w="609600"/>
                <a:gridCol w="1200150"/>
                <a:gridCol w="1057275"/>
                <a:gridCol w="1447800"/>
                <a:gridCol w="1878758"/>
                <a:gridCol w="666692"/>
                <a:gridCol w="1483626"/>
              </a:tblGrid>
              <a:tr h="36875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Cluster 1 Segment Level 2 - Top 5 Wholesalers In Problematic Stores By Volume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Store.Nbr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Whlsr.Nbr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Whlsr.Name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FY.15.OOS.Rate</a:t>
                      </a: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Total.Footage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Avg.Deli.Per.Week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Avg.Cases.Deli.Per.Week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Deli.Sch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Avg.Deli.Per.Month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687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1936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72175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MARCHETTI DISTRIBUTING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1680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MoFr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7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1859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30414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ALFORD DISTRIBUTING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TuFr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7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1565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73394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DELANEY DISTRIBUTORS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1344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7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1909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33107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TRY-IT DISTRIBUTING CO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7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5299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CITY BEVERAGES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1310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MoWeFr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98" marR="7598" marT="7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47686" y="1485993"/>
            <a:ext cx="3757564" cy="4850370"/>
            <a:chOff x="300" y="872"/>
            <a:chExt cx="1847" cy="3834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Segment 3 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Purpose: Identifying biggest action area in cluster 1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Method: constrain the Total Feet between 70-100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59623" indent="-359623" algn="l" defTabSz="957998">
                <a:spcBef>
                  <a:spcPts val="400"/>
                </a:spcBef>
                <a:spcAft>
                  <a:spcPts val="0"/>
                </a:spcAft>
                <a:defRPr/>
              </a:pPr>
              <a:endParaRPr lang="nl-NL" sz="1400" b="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200573" y="1485994"/>
            <a:ext cx="3757564" cy="4850369"/>
            <a:chOff x="300" y="872"/>
            <a:chExt cx="1847" cy="3834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First Action Area In Problematic Stores 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126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stores out of 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394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Characteristics:</a:t>
              </a:r>
            </a:p>
            <a:p>
              <a:pPr lvl="1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- Region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34%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Region 2 </a:t>
              </a:r>
            </a:p>
            <a:p>
              <a:pPr lvl="1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- Average deliveries per week: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72%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2 times a week </a:t>
              </a:r>
            </a:p>
            <a:p>
              <a:pPr lvl="1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- Average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deliveries per month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52%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9 times a month</a:t>
              </a:r>
            </a:p>
            <a:p>
              <a:pPr lvl="1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- Delivery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schedule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41% </a:t>
              </a: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Tu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/Fr 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deliveries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53461" y="1466943"/>
            <a:ext cx="3757564" cy="4850370"/>
            <a:chOff x="300" y="872"/>
            <a:chExt cx="1847" cy="3834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260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l" defTabSz="957263">
                <a:spcBef>
                  <a:spcPts val="400"/>
                </a:spcBef>
              </a:pPr>
              <a:r>
                <a:rPr lang="en-US" sz="1400" b="1" dirty="0" smtClean="0">
                  <a:solidFill>
                    <a:srgbClr val="FFFFFF"/>
                  </a:solidFill>
                </a:rPr>
                <a:t>Non-Problematic Stores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00" y="1132"/>
              <a:ext cx="1847" cy="357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All other stores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902 stores out of 1296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Characteristics: </a:t>
              </a:r>
            </a:p>
            <a:p>
              <a:pPr lvl="1"/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- Region: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25% in 2 </a:t>
              </a:r>
            </a:p>
            <a:p>
              <a:pPr lvl="1"/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- Average deliveries per week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74% 2 times a week</a:t>
              </a:r>
            </a:p>
            <a:p>
              <a:pPr lvl="1"/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- Average deliveries per month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54% 9 times a month </a:t>
              </a:r>
            </a:p>
            <a:p>
              <a:pPr lvl="1"/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- Delivery schedule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38% 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</a:rPr>
                <a:t>Tu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/Fr deliveries</a:t>
              </a:r>
            </a:p>
            <a:p>
              <a:pPr lvl="1"/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- 66% Footage 100 and under </a:t>
              </a:r>
            </a:p>
          </p:txBody>
        </p:sp>
      </p:grpSp>
      <p:sp>
        <p:nvSpPr>
          <p:cNvPr id="16" name="Freeform 3"/>
          <p:cNvSpPr>
            <a:spLocks/>
          </p:cNvSpPr>
          <p:nvPr/>
        </p:nvSpPr>
        <p:spPr bwMode="blackWhite">
          <a:xfrm rot="5400000">
            <a:off x="9714580" y="-125922"/>
            <a:ext cx="835326" cy="1843999"/>
          </a:xfrm>
          <a:custGeom>
            <a:avLst/>
            <a:gdLst>
              <a:gd name="T0" fmla="*/ 0 w 1978"/>
              <a:gd name="T1" fmla="*/ 368 h 2696"/>
              <a:gd name="T2" fmla="*/ 1695 w 1978"/>
              <a:gd name="T3" fmla="*/ 368 h 2696"/>
              <a:gd name="T4" fmla="*/ 1695 w 1978"/>
              <a:gd name="T5" fmla="*/ 0 h 2696"/>
              <a:gd name="T6" fmla="*/ 2142 w 1978"/>
              <a:gd name="T7" fmla="*/ 1473 h 2696"/>
              <a:gd name="T8" fmla="*/ 1695 w 1978"/>
              <a:gd name="T9" fmla="*/ 2917 h 2696"/>
              <a:gd name="T10" fmla="*/ 1695 w 1978"/>
              <a:gd name="T11" fmla="*/ 2590 h 2696"/>
              <a:gd name="T12" fmla="*/ 0 w 1978"/>
              <a:gd name="T13" fmla="*/ 2590 h 2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8"/>
              <a:gd name="T22" fmla="*/ 0 h 2696"/>
              <a:gd name="T23" fmla="*/ 1978 w 1978"/>
              <a:gd name="T24" fmla="*/ 2696 h 26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8" h="2696">
                <a:moveTo>
                  <a:pt x="0" y="340"/>
                </a:moveTo>
                <a:lnTo>
                  <a:pt x="1564" y="340"/>
                </a:lnTo>
                <a:lnTo>
                  <a:pt x="1564" y="0"/>
                </a:lnTo>
                <a:lnTo>
                  <a:pt x="1977" y="1361"/>
                </a:lnTo>
                <a:lnTo>
                  <a:pt x="1564" y="2695"/>
                </a:lnTo>
                <a:lnTo>
                  <a:pt x="1564" y="2392"/>
                </a:lnTo>
                <a:lnTo>
                  <a:pt x="0" y="2392"/>
                </a:lnTo>
              </a:path>
            </a:pathLst>
          </a:custGeom>
          <a:solidFill>
            <a:srgbClr val="00B0F0"/>
          </a:solidFill>
          <a:ln w="12700" cap="rnd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670280" y="591405"/>
            <a:ext cx="923925" cy="40934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400" b="1" dirty="0" smtClean="0">
                <a:solidFill>
                  <a:schemeClr val="bg1"/>
                </a:solidFill>
              </a:rPr>
              <a:t>Same as segment 2 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8" name="Freeform 3"/>
          <p:cNvSpPr>
            <a:spLocks/>
          </p:cNvSpPr>
          <p:nvPr/>
        </p:nvSpPr>
        <p:spPr bwMode="blackWhite">
          <a:xfrm rot="5400000">
            <a:off x="5704555" y="-125922"/>
            <a:ext cx="835326" cy="1843999"/>
          </a:xfrm>
          <a:custGeom>
            <a:avLst/>
            <a:gdLst>
              <a:gd name="T0" fmla="*/ 0 w 1978"/>
              <a:gd name="T1" fmla="*/ 368 h 2696"/>
              <a:gd name="T2" fmla="*/ 1695 w 1978"/>
              <a:gd name="T3" fmla="*/ 368 h 2696"/>
              <a:gd name="T4" fmla="*/ 1695 w 1978"/>
              <a:gd name="T5" fmla="*/ 0 h 2696"/>
              <a:gd name="T6" fmla="*/ 2142 w 1978"/>
              <a:gd name="T7" fmla="*/ 1473 h 2696"/>
              <a:gd name="T8" fmla="*/ 1695 w 1978"/>
              <a:gd name="T9" fmla="*/ 2917 h 2696"/>
              <a:gd name="T10" fmla="*/ 1695 w 1978"/>
              <a:gd name="T11" fmla="*/ 2590 h 2696"/>
              <a:gd name="T12" fmla="*/ 0 w 1978"/>
              <a:gd name="T13" fmla="*/ 2590 h 2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8"/>
              <a:gd name="T22" fmla="*/ 0 h 2696"/>
              <a:gd name="T23" fmla="*/ 1978 w 1978"/>
              <a:gd name="T24" fmla="*/ 2696 h 26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8" h="2696">
                <a:moveTo>
                  <a:pt x="0" y="340"/>
                </a:moveTo>
                <a:lnTo>
                  <a:pt x="1564" y="340"/>
                </a:lnTo>
                <a:lnTo>
                  <a:pt x="1564" y="0"/>
                </a:lnTo>
                <a:lnTo>
                  <a:pt x="1977" y="1361"/>
                </a:lnTo>
                <a:lnTo>
                  <a:pt x="1564" y="2695"/>
                </a:lnTo>
                <a:lnTo>
                  <a:pt x="1564" y="2392"/>
                </a:lnTo>
                <a:lnTo>
                  <a:pt x="0" y="2392"/>
                </a:lnTo>
              </a:path>
            </a:pathLst>
          </a:custGeom>
          <a:solidFill>
            <a:srgbClr val="00B0F0"/>
          </a:solidFill>
          <a:ln w="12700" cap="rnd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660255" y="591405"/>
            <a:ext cx="923925" cy="204671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400" b="1" dirty="0" smtClean="0">
                <a:solidFill>
                  <a:schemeClr val="bg1"/>
                </a:solidFill>
              </a:rPr>
              <a:t>Segment 3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y3XHNU30u3zebbKdVx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y3XHNU30u3zebbKdVx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isDvefwU6Tw6WsJZvk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isDvefwU6Tw6WsJZvk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isDvefwU6Tw6WsJZvk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isDvefwU6Tw6WsJZvk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isDvefwU6Tw6WsJZvkr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</TotalTime>
  <Words>1048</Words>
  <Application>Microsoft Office PowerPoint</Application>
  <PresentationFormat>Widescreen</PresentationFormat>
  <Paragraphs>317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Lucida Console</vt:lpstr>
      <vt:lpstr>Wingdings 2</vt:lpstr>
      <vt:lpstr>Office Theme</vt:lpstr>
      <vt:lpstr>PowerPoint Presentation</vt:lpstr>
      <vt:lpstr>Walmart Store Segmentation</vt:lpstr>
      <vt:lpstr>PowerPoint Presentation</vt:lpstr>
      <vt:lpstr>PowerPoint Presentation</vt:lpstr>
      <vt:lpstr>Segment Level 1 </vt:lpstr>
      <vt:lpstr>Segment Level 2 </vt:lpstr>
      <vt:lpstr>PowerPoint Presentation</vt:lpstr>
      <vt:lpstr>Top 5 Wholesalers By Volume In Segment Level 2 </vt:lpstr>
      <vt:lpstr>PowerPoint Presentation</vt:lpstr>
      <vt:lpstr>PowerPoint Presentation</vt:lpstr>
      <vt:lpstr>Wholesaler in Segment Level 3 </vt:lpstr>
    </vt:vector>
  </TitlesOfParts>
  <Company>Anheuser-Busch InBev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Scott</dc:creator>
  <cp:lastModifiedBy>Davis, Scott</cp:lastModifiedBy>
  <cp:revision>458</cp:revision>
  <dcterms:created xsi:type="dcterms:W3CDTF">2015-09-16T20:11:49Z</dcterms:created>
  <dcterms:modified xsi:type="dcterms:W3CDTF">2015-10-01T18:06:08Z</dcterms:modified>
</cp:coreProperties>
</file>