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795" r:id="rId2"/>
    <p:sldId id="741" r:id="rId3"/>
    <p:sldId id="742" r:id="rId4"/>
    <p:sldId id="743" r:id="rId5"/>
    <p:sldId id="744" r:id="rId6"/>
    <p:sldId id="796" r:id="rId7"/>
    <p:sldId id="797" r:id="rId8"/>
    <p:sldId id="740" r:id="rId9"/>
    <p:sldId id="798" r:id="rId10"/>
    <p:sldId id="799" r:id="rId11"/>
    <p:sldId id="800" r:id="rId12"/>
    <p:sldId id="801" r:id="rId13"/>
    <p:sldId id="802" r:id="rId14"/>
    <p:sldId id="803" r:id="rId15"/>
    <p:sldId id="804" r:id="rId16"/>
    <p:sldId id="805" r:id="rId17"/>
    <p:sldId id="806" r:id="rId18"/>
    <p:sldId id="807" r:id="rId19"/>
    <p:sldId id="746" r:id="rId20"/>
    <p:sldId id="747" r:id="rId21"/>
    <p:sldId id="813" r:id="rId22"/>
    <p:sldId id="726" r:id="rId23"/>
    <p:sldId id="727" r:id="rId24"/>
    <p:sldId id="729" r:id="rId25"/>
    <p:sldId id="728" r:id="rId26"/>
    <p:sldId id="750" r:id="rId27"/>
    <p:sldId id="751" r:id="rId28"/>
    <p:sldId id="815" r:id="rId29"/>
    <p:sldId id="753" r:id="rId30"/>
    <p:sldId id="718" r:id="rId31"/>
    <p:sldId id="717" r:id="rId32"/>
    <p:sldId id="754" r:id="rId33"/>
    <p:sldId id="722" r:id="rId34"/>
    <p:sldId id="711" r:id="rId35"/>
    <p:sldId id="735" r:id="rId36"/>
    <p:sldId id="809" r:id="rId37"/>
    <p:sldId id="723" r:id="rId38"/>
    <p:sldId id="739" r:id="rId39"/>
    <p:sldId id="708" r:id="rId40"/>
    <p:sldId id="812" r:id="rId41"/>
    <p:sldId id="748" r:id="rId42"/>
    <p:sldId id="749" r:id="rId43"/>
    <p:sldId id="752" r:id="rId44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C0C0C0"/>
    <a:srgbClr val="33CCCC"/>
    <a:srgbClr val="CC0000"/>
    <a:srgbClr val="009900"/>
    <a:srgbClr val="FF3300"/>
    <a:srgbClr val="33CC33"/>
    <a:srgbClr val="FF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460" autoAdjust="0"/>
    <p:restoredTop sz="75738" autoAdjust="0"/>
  </p:normalViewPr>
  <p:slideViewPr>
    <p:cSldViewPr>
      <p:cViewPr>
        <p:scale>
          <a:sx n="77" d="100"/>
          <a:sy n="77" d="100"/>
        </p:scale>
        <p:origin x="2646" y="8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5866855-2F42-4D7F-9073-AB1DC941AB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9430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976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4" tIns="47427" rIns="94854" bIns="47427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7976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4" tIns="47427" rIns="94854" bIns="47427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44600" y="708025"/>
            <a:ext cx="4827588" cy="3621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564063"/>
            <a:ext cx="5407025" cy="432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4" tIns="47427" rIns="94854" bIns="474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9713"/>
            <a:ext cx="31797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4" tIns="47427" rIns="94854" bIns="47427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29713"/>
            <a:ext cx="3179762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4" tIns="47427" rIns="94854" bIns="47427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/>
            </a:lvl1pPr>
          </a:lstStyle>
          <a:p>
            <a:fld id="{F82A3AD1-FAB7-4918-96AF-54F899947E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716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8A87634-0506-4AD7-A20D-125B5D3C49AA}" type="slidenum">
              <a:rPr lang="en-US" altLang="en-US" sz="1300"/>
              <a:pPr eaLnBrk="1" hangingPunct="1"/>
              <a:t>1</a:t>
            </a:fld>
            <a:endParaRPr lang="en-US" altLang="en-US" sz="1300"/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306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0186F25-B5FB-4521-934E-A70DB9784405}" type="slidenum">
              <a:rPr lang="en-US" altLang="en-US" sz="1300"/>
              <a:pPr eaLnBrk="1" hangingPunct="1"/>
              <a:t>23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771121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29B11D2-4BB2-48BC-ADAF-33900432D307}" type="slidenum">
              <a:rPr lang="en-US" altLang="en-US" sz="1300"/>
              <a:pPr eaLnBrk="1" hangingPunct="1"/>
              <a:t>24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625359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A3CCEB1-6DE7-40DE-87E1-16F35E9AD62A}" type="slidenum">
              <a:rPr lang="en-US" altLang="en-US" sz="1300"/>
              <a:pPr eaLnBrk="1" hangingPunct="1"/>
              <a:t>26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924349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1424C74-8D9B-407E-B3CF-A557F5C07D1D}" type="slidenum">
              <a:rPr lang="en-US" altLang="en-US" sz="1300"/>
              <a:pPr eaLnBrk="1" hangingPunct="1"/>
              <a:t>27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408672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455A8F1-09AD-4A39-A34B-2C5D72BBE533}" type="slidenum">
              <a:rPr lang="en-US" altLang="en-US" sz="1300"/>
              <a:pPr>
                <a:spcBef>
                  <a:spcPct val="0"/>
                </a:spcBef>
              </a:pPr>
              <a:t>28</a:t>
            </a:fld>
            <a:endParaRPr lang="en-US" altLang="en-US" sz="130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3599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A2C0073-9326-4DB2-AB74-1B664316EC43}" type="slidenum">
              <a:rPr lang="en-US" altLang="en-US" sz="1300"/>
              <a:pPr eaLnBrk="1" hangingPunct="1"/>
              <a:t>29</a:t>
            </a:fld>
            <a:endParaRPr lang="en-US" altLang="en-US" sz="1300"/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0461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4C9EE86-2E70-46FB-B363-D8970F6383F7}" type="slidenum">
              <a:rPr lang="en-US" altLang="en-US" sz="1300"/>
              <a:pPr eaLnBrk="1" hangingPunct="1"/>
              <a:t>30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757657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A2428C5-8186-4F80-91BB-FDAD4EC78D54}" type="slidenum">
              <a:rPr lang="en-US" altLang="en-US" sz="1300"/>
              <a:pPr eaLnBrk="1" hangingPunct="1"/>
              <a:t>32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771169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9DAEFDB-CEFA-48F8-9D13-0CEB23136D91}" type="slidenum">
              <a:rPr lang="en-US" altLang="en-US" sz="1300"/>
              <a:pPr eaLnBrk="1" hangingPunct="1"/>
              <a:t>33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76633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9752585-E79E-47ED-A9CC-230D1FC8EA71}" type="slidenum">
              <a:rPr lang="en-US" altLang="en-US" sz="1300"/>
              <a:pPr eaLnBrk="1" hangingPunct="1"/>
              <a:t>34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99151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6D3670B-30A4-4AD9-89B3-F04A9C7C1D44}" type="slidenum">
              <a:rPr lang="en-US" altLang="en-US" sz="1300"/>
              <a:pPr eaLnBrk="1" hangingPunct="1"/>
              <a:t>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165233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2ED0930-FE1A-44D2-A59A-14418F80C7AC}" type="slidenum">
              <a:rPr lang="en-US" altLang="en-US" sz="1300"/>
              <a:pPr eaLnBrk="1" hangingPunct="1"/>
              <a:t>35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276426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3FD36EF-1662-4D4B-A11D-A04364F3A42B}" type="slidenum">
              <a:rPr lang="en-US" altLang="en-US" sz="1300"/>
              <a:pPr eaLnBrk="1" hangingPunct="1"/>
              <a:t>37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422698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6D3D267-6EE3-452F-8869-0DF006B43A20}" type="slidenum">
              <a:rPr lang="en-US" altLang="en-US" sz="1300"/>
              <a:pPr eaLnBrk="1" hangingPunct="1"/>
              <a:t>38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03534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BC69D4F-FDDD-4800-8B74-073227171E4F}" type="slidenum">
              <a:rPr lang="en-US" altLang="en-US" sz="1300"/>
              <a:pPr eaLnBrk="1" hangingPunct="1"/>
              <a:t>39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13843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02D106C-CB0C-41FC-A0AE-257911FAA74C}" type="slidenum">
              <a:rPr lang="en-US" altLang="en-US" sz="1300"/>
              <a:pPr eaLnBrk="1" hangingPunct="1"/>
              <a:t>43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58373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8E857FD-D14E-4AE9-BEC8-7AD09E569560}" type="slidenum">
              <a:rPr lang="en-US" altLang="en-US" sz="1300"/>
              <a:pPr eaLnBrk="1" hangingPunct="1"/>
              <a:t>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993216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688CC99-FA36-4A89-A01C-3FA2643842E8}" type="slidenum">
              <a:rPr lang="en-US" altLang="en-US" sz="1300"/>
              <a:pPr eaLnBrk="1" hangingPunct="1"/>
              <a:t>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065528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103960-6925-4743-BCA6-C48D56D35600}" type="slidenum">
              <a:rPr lang="en-US" altLang="en-US" sz="1300"/>
              <a:pPr eaLnBrk="1" hangingPunct="1"/>
              <a:t>5</a:t>
            </a:fld>
            <a:endParaRPr lang="en-US" altLang="en-US" sz="1300"/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0097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5475AE5-2ED4-464A-B2CE-1FB14AF11226}" type="slidenum">
              <a:rPr lang="en-US" altLang="en-US" sz="1300"/>
              <a:pPr eaLnBrk="1" hangingPunct="1"/>
              <a:t>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296244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F45113A-000A-4E07-9595-0B3C882B87FF}" type="slidenum">
              <a:rPr lang="en-US" altLang="en-US" sz="1300"/>
              <a:pPr eaLnBrk="1" hangingPunct="1"/>
              <a:t>19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002256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44029D9-3365-4254-85FB-1BBD8BB9B7DD}" type="slidenum">
              <a:rPr lang="en-US" altLang="en-US" sz="1300"/>
              <a:pPr eaLnBrk="1" hangingPunct="1"/>
              <a:t>20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62482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A8712C9-61DB-4A57-AF36-5A408BD6820B}" type="slidenum">
              <a:rPr lang="en-US" altLang="en-US" sz="1300"/>
              <a:pPr eaLnBrk="1" hangingPunct="1"/>
              <a:t>22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99503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00B06A-F06C-4A58-82B0-89A97A2DC7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14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0FC67E-E3FC-47B7-8A69-BF078821B6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993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9A7539-B14D-4AD2-A93C-8944933FC5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46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7EA0B-F206-437A-B5D7-235CEFB101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49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70D09-FD86-4484-9EAF-09B37D07F8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7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41323-1446-4BFF-BD73-A14ACBD6B2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391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AD1283-35E1-4E02-8466-2BEDA664FB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351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9D4F8-326D-4234-AF8F-5E6C6FA04B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64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372F31-6351-4936-B24B-4AF6886FFF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3E768-5119-490A-B9B4-7AB9B99392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82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E8091B-1522-4E3F-BD71-A7113465BA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63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C6B4729-2635-4AD0-9BBC-487EE9288B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altLang="en-US" sz="5400" b="1" smtClean="0"/>
              <a:t>Projecting uncertainty through nonlinear ODEs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172200" cy="228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Youdong Lin</a:t>
            </a:r>
            <a:r>
              <a:rPr lang="en-US" altLang="en-US" baseline="30000" smtClean="0"/>
              <a:t>1</a:t>
            </a:r>
            <a:r>
              <a:rPr lang="en-US" altLang="en-US" smtClean="0"/>
              <a:t>, Mark Stadherr</a:t>
            </a:r>
            <a:r>
              <a:rPr lang="en-US" altLang="en-US" baseline="30000" smtClean="0"/>
              <a:t>1</a:t>
            </a:r>
            <a:r>
              <a:rPr lang="en-US" altLang="en-US" smtClean="0"/>
              <a:t>, George Corliss</a:t>
            </a:r>
            <a:r>
              <a:rPr lang="en-US" altLang="en-US" baseline="30000" smtClean="0"/>
              <a:t>2</a:t>
            </a:r>
            <a:r>
              <a:rPr lang="en-US" altLang="en-US" smtClean="0"/>
              <a:t>, Scott Ferson</a:t>
            </a:r>
            <a:r>
              <a:rPr lang="en-US" altLang="en-US" baseline="30000" smtClean="0"/>
              <a:t>3</a:t>
            </a:r>
          </a:p>
          <a:p>
            <a:pPr>
              <a:lnSpc>
                <a:spcPct val="90000"/>
              </a:lnSpc>
            </a:pPr>
            <a:endParaRPr lang="en-US" altLang="en-US" sz="1000" baseline="30000" smtClean="0"/>
          </a:p>
          <a:p>
            <a:pPr>
              <a:lnSpc>
                <a:spcPct val="90000"/>
              </a:lnSpc>
            </a:pPr>
            <a:endParaRPr lang="en-US" altLang="en-US" sz="1000" baseline="30000" smtClean="0"/>
          </a:p>
          <a:p>
            <a:pPr>
              <a:lnSpc>
                <a:spcPct val="90000"/>
              </a:lnSpc>
            </a:pPr>
            <a:r>
              <a:rPr lang="en-US" altLang="en-US" sz="2400" baseline="30000" smtClean="0">
                <a:solidFill>
                  <a:srgbClr val="C0C0C0"/>
                </a:solidFill>
              </a:rPr>
              <a:t>1</a:t>
            </a:r>
            <a:r>
              <a:rPr lang="en-US" altLang="en-US" sz="2400" smtClean="0">
                <a:solidFill>
                  <a:srgbClr val="C0C0C0"/>
                </a:solidFill>
              </a:rPr>
              <a:t>University of Notre Dame</a:t>
            </a:r>
          </a:p>
          <a:p>
            <a:pPr>
              <a:lnSpc>
                <a:spcPct val="90000"/>
              </a:lnSpc>
            </a:pPr>
            <a:r>
              <a:rPr lang="en-US" altLang="en-US" sz="2400" baseline="30000" smtClean="0">
                <a:solidFill>
                  <a:srgbClr val="C0C0C0"/>
                </a:solidFill>
              </a:rPr>
              <a:t>2</a:t>
            </a:r>
            <a:r>
              <a:rPr lang="en-US" altLang="en-US" sz="2400" smtClean="0">
                <a:solidFill>
                  <a:srgbClr val="C0C0C0"/>
                </a:solidFill>
              </a:rPr>
              <a:t>Marquette University</a:t>
            </a:r>
          </a:p>
          <a:p>
            <a:pPr>
              <a:lnSpc>
                <a:spcPct val="90000"/>
              </a:lnSpc>
            </a:pPr>
            <a:r>
              <a:rPr lang="en-US" altLang="en-US" sz="2400" baseline="30000" smtClean="0">
                <a:solidFill>
                  <a:srgbClr val="C0C0C0"/>
                </a:solidFill>
              </a:rPr>
              <a:t>3</a:t>
            </a:r>
            <a:r>
              <a:rPr lang="en-US" altLang="en-US" sz="2400" smtClean="0">
                <a:solidFill>
                  <a:srgbClr val="C0C0C0"/>
                </a:solidFill>
              </a:rPr>
              <a:t>Applied Biomathematics</a:t>
            </a:r>
          </a:p>
          <a:p>
            <a:pPr>
              <a:lnSpc>
                <a:spcPct val="90000"/>
              </a:lnSpc>
            </a:pPr>
            <a:endParaRPr lang="en-US" altLang="en-US" sz="2400" smtClean="0">
              <a:solidFill>
                <a:srgbClr val="C0C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These slides are animated.  Please press F5.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 uniform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1611313" y="5410200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FFFF00"/>
                </a:solidFill>
                <a:latin typeface="Arial" panose="020B0604020202020204" pitchFamily="34" charset="0"/>
              </a:rPr>
              <a:t>0</a:t>
            </a: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1611313" y="2663825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31749" name="Freeform 7"/>
          <p:cNvSpPr>
            <a:spLocks/>
          </p:cNvSpPr>
          <p:nvPr/>
        </p:nvSpPr>
        <p:spPr bwMode="auto">
          <a:xfrm>
            <a:off x="1995488" y="2746375"/>
            <a:ext cx="6061075" cy="2830513"/>
          </a:xfrm>
          <a:custGeom>
            <a:avLst/>
            <a:gdLst>
              <a:gd name="T0" fmla="*/ 2916 w 2916"/>
              <a:gd name="T1" fmla="*/ 1135 h 1135"/>
              <a:gd name="T2" fmla="*/ 0 w 2916"/>
              <a:gd name="T3" fmla="*/ 1135 h 1135"/>
              <a:gd name="T4" fmla="*/ 0 w 2916"/>
              <a:gd name="T5" fmla="*/ 0 h 1135"/>
              <a:gd name="T6" fmla="*/ 0 w 2916"/>
              <a:gd name="T7" fmla="*/ 1135 h 1135"/>
              <a:gd name="T8" fmla="*/ 2916 w 2916"/>
              <a:gd name="T9" fmla="*/ 1135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16"/>
              <a:gd name="T16" fmla="*/ 0 h 1135"/>
              <a:gd name="T17" fmla="*/ 2916 w 2916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16" h="1135">
                <a:moveTo>
                  <a:pt x="2916" y="1135"/>
                </a:moveTo>
                <a:lnTo>
                  <a:pt x="0" y="1135"/>
                </a:lnTo>
                <a:lnTo>
                  <a:pt x="0" y="0"/>
                </a:lnTo>
                <a:lnTo>
                  <a:pt x="0" y="1135"/>
                </a:lnTo>
                <a:lnTo>
                  <a:pt x="2916" y="1135"/>
                </a:lnTo>
                <a:close/>
              </a:path>
            </a:pathLst>
          </a:custGeom>
          <a:noFill/>
          <a:ln w="57150" cmpd="sng">
            <a:solidFill>
              <a:srgbClr val="FF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0" name="Rectangle 10"/>
          <p:cNvSpPr>
            <a:spLocks noChangeArrowheads="1"/>
          </p:cNvSpPr>
          <p:nvPr/>
        </p:nvSpPr>
        <p:spPr bwMode="auto">
          <a:xfrm>
            <a:off x="2268538" y="556736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1751" name="Rectangle 11"/>
          <p:cNvSpPr>
            <a:spLocks noChangeArrowheads="1"/>
          </p:cNvSpPr>
          <p:nvPr/>
        </p:nvSpPr>
        <p:spPr bwMode="auto">
          <a:xfrm>
            <a:off x="2622550" y="556736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1752" name="Rectangle 12"/>
          <p:cNvSpPr>
            <a:spLocks noChangeArrowheads="1"/>
          </p:cNvSpPr>
          <p:nvPr/>
        </p:nvSpPr>
        <p:spPr bwMode="auto">
          <a:xfrm>
            <a:off x="2976563" y="556736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1753" name="Rectangle 13"/>
          <p:cNvSpPr>
            <a:spLocks noChangeArrowheads="1"/>
          </p:cNvSpPr>
          <p:nvPr/>
        </p:nvSpPr>
        <p:spPr bwMode="auto">
          <a:xfrm>
            <a:off x="3325813" y="556736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1754" name="Rectangle 14"/>
          <p:cNvSpPr>
            <a:spLocks noChangeArrowheads="1"/>
          </p:cNvSpPr>
          <p:nvPr/>
        </p:nvSpPr>
        <p:spPr bwMode="auto">
          <a:xfrm>
            <a:off x="4772025" y="556736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1755" name="Rectangle 15"/>
          <p:cNvSpPr>
            <a:spLocks noChangeArrowheads="1"/>
          </p:cNvSpPr>
          <p:nvPr/>
        </p:nvSpPr>
        <p:spPr bwMode="auto">
          <a:xfrm>
            <a:off x="5141913" y="556736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1756" name="Rectangle 16"/>
          <p:cNvSpPr>
            <a:spLocks noChangeArrowheads="1"/>
          </p:cNvSpPr>
          <p:nvPr/>
        </p:nvSpPr>
        <p:spPr bwMode="auto">
          <a:xfrm>
            <a:off x="2265363" y="57007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1757" name="Rectangle 17"/>
          <p:cNvSpPr>
            <a:spLocks noChangeArrowheads="1"/>
          </p:cNvSpPr>
          <p:nvPr/>
        </p:nvSpPr>
        <p:spPr bwMode="auto">
          <a:xfrm>
            <a:off x="2617788" y="57007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1758" name="Rectangle 18"/>
          <p:cNvSpPr>
            <a:spLocks noChangeArrowheads="1"/>
          </p:cNvSpPr>
          <p:nvPr/>
        </p:nvSpPr>
        <p:spPr bwMode="auto">
          <a:xfrm>
            <a:off x="2976563" y="57007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1759" name="Rectangle 19"/>
          <p:cNvSpPr>
            <a:spLocks noChangeArrowheads="1"/>
          </p:cNvSpPr>
          <p:nvPr/>
        </p:nvSpPr>
        <p:spPr bwMode="auto">
          <a:xfrm>
            <a:off x="3325813" y="57007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1760" name="Rectangle 20"/>
          <p:cNvSpPr>
            <a:spLocks noChangeArrowheads="1"/>
          </p:cNvSpPr>
          <p:nvPr/>
        </p:nvSpPr>
        <p:spPr bwMode="auto">
          <a:xfrm>
            <a:off x="3579813" y="5700713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FFFF00"/>
                </a:solidFill>
                <a:latin typeface="Arial" panose="020B0604020202020204" pitchFamily="34" charset="0"/>
              </a:rPr>
              <a:t>1.0</a:t>
            </a: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31761" name="Rectangle 21"/>
          <p:cNvSpPr>
            <a:spLocks noChangeArrowheads="1"/>
          </p:cNvSpPr>
          <p:nvPr/>
        </p:nvSpPr>
        <p:spPr bwMode="auto">
          <a:xfrm>
            <a:off x="4032250" y="57007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1762" name="Rectangle 22"/>
          <p:cNvSpPr>
            <a:spLocks noChangeArrowheads="1"/>
          </p:cNvSpPr>
          <p:nvPr/>
        </p:nvSpPr>
        <p:spPr bwMode="auto">
          <a:xfrm>
            <a:off x="5403850" y="5700713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FFFF00"/>
                </a:solidFill>
                <a:latin typeface="Arial" panose="020B0604020202020204" pitchFamily="34" charset="0"/>
              </a:rPr>
              <a:t>2.0</a:t>
            </a: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31763" name="Rectangle 23"/>
          <p:cNvSpPr>
            <a:spLocks noChangeArrowheads="1"/>
          </p:cNvSpPr>
          <p:nvPr/>
        </p:nvSpPr>
        <p:spPr bwMode="auto">
          <a:xfrm>
            <a:off x="5873750" y="57007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1764" name="Rectangle 24"/>
          <p:cNvSpPr>
            <a:spLocks noChangeArrowheads="1"/>
          </p:cNvSpPr>
          <p:nvPr/>
        </p:nvSpPr>
        <p:spPr bwMode="auto">
          <a:xfrm>
            <a:off x="6243638" y="57007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1765" name="Rectangle 25"/>
          <p:cNvSpPr>
            <a:spLocks noChangeArrowheads="1"/>
          </p:cNvSpPr>
          <p:nvPr/>
        </p:nvSpPr>
        <p:spPr bwMode="auto">
          <a:xfrm>
            <a:off x="6592888" y="57007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1766" name="Rectangle 26"/>
          <p:cNvSpPr>
            <a:spLocks noChangeArrowheads="1"/>
          </p:cNvSpPr>
          <p:nvPr/>
        </p:nvSpPr>
        <p:spPr bwMode="auto">
          <a:xfrm>
            <a:off x="6950075" y="57007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1767" name="Rectangle 27"/>
          <p:cNvSpPr>
            <a:spLocks noChangeArrowheads="1"/>
          </p:cNvSpPr>
          <p:nvPr/>
        </p:nvSpPr>
        <p:spPr bwMode="auto">
          <a:xfrm>
            <a:off x="7200900" y="5700713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FFFF00"/>
                </a:solidFill>
                <a:latin typeface="Arial" panose="020B0604020202020204" pitchFamily="34" charset="0"/>
              </a:rPr>
              <a:t>3.0</a:t>
            </a: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31768" name="Rectangle 28"/>
          <p:cNvSpPr>
            <a:spLocks noChangeArrowheads="1"/>
          </p:cNvSpPr>
          <p:nvPr/>
        </p:nvSpPr>
        <p:spPr bwMode="auto">
          <a:xfrm>
            <a:off x="7658100" y="57007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1769" name="Rectangle 29"/>
          <p:cNvSpPr>
            <a:spLocks noChangeArrowheads="1"/>
          </p:cNvSpPr>
          <p:nvPr/>
        </p:nvSpPr>
        <p:spPr bwMode="auto">
          <a:xfrm>
            <a:off x="8007350" y="57007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1770" name="Rectangle 30"/>
          <p:cNvSpPr>
            <a:spLocks noChangeArrowheads="1"/>
          </p:cNvSpPr>
          <p:nvPr/>
        </p:nvSpPr>
        <p:spPr bwMode="auto">
          <a:xfrm>
            <a:off x="1803400" y="5700713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FFFF00"/>
                </a:solidFill>
                <a:latin typeface="Arial" panose="020B0604020202020204" pitchFamily="34" charset="0"/>
              </a:rPr>
              <a:t>0.0</a:t>
            </a: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31771" name="Text Box 31"/>
          <p:cNvSpPr txBox="1">
            <a:spLocks noChangeArrowheads="1"/>
          </p:cNvSpPr>
          <p:nvPr/>
        </p:nvSpPr>
        <p:spPr bwMode="auto">
          <a:xfrm>
            <a:off x="4648200" y="5867400"/>
            <a:ext cx="422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3600">
                <a:sym typeface="Symbol" panose="05050102010706020507" pitchFamily="18" charset="2"/>
              </a:rPr>
              <a:t></a:t>
            </a:r>
          </a:p>
        </p:txBody>
      </p:sp>
      <p:sp>
        <p:nvSpPr>
          <p:cNvPr id="31772" name="Text Box 32"/>
          <p:cNvSpPr txBox="1">
            <a:spLocks noChangeArrowheads="1"/>
          </p:cNvSpPr>
          <p:nvPr/>
        </p:nvSpPr>
        <p:spPr bwMode="auto">
          <a:xfrm rot="-5400000">
            <a:off x="-389731" y="3871119"/>
            <a:ext cx="3014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FFFF00"/>
                </a:solidFill>
              </a:rPr>
              <a:t>Cumulative probability</a:t>
            </a:r>
          </a:p>
        </p:txBody>
      </p:sp>
      <p:sp>
        <p:nvSpPr>
          <p:cNvPr id="31773" name="Line 41"/>
          <p:cNvSpPr>
            <a:spLocks noChangeShapeType="1"/>
          </p:cNvSpPr>
          <p:nvPr/>
        </p:nvSpPr>
        <p:spPr bwMode="auto">
          <a:xfrm flipV="1">
            <a:off x="3733800" y="2832100"/>
            <a:ext cx="3594100" cy="2730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5098" name="Line 42"/>
          <p:cNvSpPr>
            <a:spLocks noChangeShapeType="1"/>
          </p:cNvSpPr>
          <p:nvPr/>
        </p:nvSpPr>
        <p:spPr bwMode="auto">
          <a:xfrm flipV="1">
            <a:off x="6502400" y="3467100"/>
            <a:ext cx="0" cy="2108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5099" name="Line 43"/>
          <p:cNvSpPr>
            <a:spLocks noChangeShapeType="1"/>
          </p:cNvSpPr>
          <p:nvPr/>
        </p:nvSpPr>
        <p:spPr bwMode="auto">
          <a:xfrm flipH="1">
            <a:off x="2032000" y="3467100"/>
            <a:ext cx="44450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1776" name="Group 55"/>
          <p:cNvGrpSpPr>
            <a:grpSpLocks/>
          </p:cNvGrpSpPr>
          <p:nvPr/>
        </p:nvGrpSpPr>
        <p:grpSpPr bwMode="auto">
          <a:xfrm>
            <a:off x="1906588" y="2755900"/>
            <a:ext cx="74612" cy="2806700"/>
            <a:chOff x="1104" y="1776"/>
            <a:chExt cx="144" cy="1728"/>
          </a:xfrm>
        </p:grpSpPr>
        <p:sp>
          <p:nvSpPr>
            <p:cNvPr id="31778" name="Line 44"/>
            <p:cNvSpPr>
              <a:spLocks noChangeShapeType="1"/>
            </p:cNvSpPr>
            <p:nvPr/>
          </p:nvSpPr>
          <p:spPr bwMode="auto">
            <a:xfrm>
              <a:off x="1104" y="1776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79" name="Line 45"/>
            <p:cNvSpPr>
              <a:spLocks noChangeShapeType="1"/>
            </p:cNvSpPr>
            <p:nvPr/>
          </p:nvSpPr>
          <p:spPr bwMode="auto">
            <a:xfrm>
              <a:off x="1104" y="1948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0" name="Line 46"/>
            <p:cNvSpPr>
              <a:spLocks noChangeShapeType="1"/>
            </p:cNvSpPr>
            <p:nvPr/>
          </p:nvSpPr>
          <p:spPr bwMode="auto">
            <a:xfrm>
              <a:off x="1104" y="2121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1" name="Line 47"/>
            <p:cNvSpPr>
              <a:spLocks noChangeShapeType="1"/>
            </p:cNvSpPr>
            <p:nvPr/>
          </p:nvSpPr>
          <p:spPr bwMode="auto">
            <a:xfrm>
              <a:off x="1104" y="2294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2" name="Line 48"/>
            <p:cNvSpPr>
              <a:spLocks noChangeShapeType="1"/>
            </p:cNvSpPr>
            <p:nvPr/>
          </p:nvSpPr>
          <p:spPr bwMode="auto">
            <a:xfrm>
              <a:off x="1104" y="2467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3" name="Line 49"/>
            <p:cNvSpPr>
              <a:spLocks noChangeShapeType="1"/>
            </p:cNvSpPr>
            <p:nvPr/>
          </p:nvSpPr>
          <p:spPr bwMode="auto">
            <a:xfrm>
              <a:off x="1104" y="2640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4" name="Line 50"/>
            <p:cNvSpPr>
              <a:spLocks noChangeShapeType="1"/>
            </p:cNvSpPr>
            <p:nvPr/>
          </p:nvSpPr>
          <p:spPr bwMode="auto">
            <a:xfrm>
              <a:off x="1104" y="2812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5" name="Line 51"/>
            <p:cNvSpPr>
              <a:spLocks noChangeShapeType="1"/>
            </p:cNvSpPr>
            <p:nvPr/>
          </p:nvSpPr>
          <p:spPr bwMode="auto">
            <a:xfrm>
              <a:off x="1104" y="2985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6" name="Line 52"/>
            <p:cNvSpPr>
              <a:spLocks noChangeShapeType="1"/>
            </p:cNvSpPr>
            <p:nvPr/>
          </p:nvSpPr>
          <p:spPr bwMode="auto">
            <a:xfrm>
              <a:off x="1104" y="3158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7" name="Line 53"/>
            <p:cNvSpPr>
              <a:spLocks noChangeShapeType="1"/>
            </p:cNvSpPr>
            <p:nvPr/>
          </p:nvSpPr>
          <p:spPr bwMode="auto">
            <a:xfrm>
              <a:off x="1104" y="3331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8" name="Line 54"/>
            <p:cNvSpPr>
              <a:spLocks noChangeShapeType="1"/>
            </p:cNvSpPr>
            <p:nvPr/>
          </p:nvSpPr>
          <p:spPr bwMode="auto">
            <a:xfrm>
              <a:off x="1104" y="3504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85112" name="Text Box 56"/>
          <p:cNvSpPr txBox="1">
            <a:spLocks noChangeArrowheads="1"/>
          </p:cNvSpPr>
          <p:nvPr/>
        </p:nvSpPr>
        <p:spPr bwMode="auto">
          <a:xfrm>
            <a:off x="2898775" y="2819400"/>
            <a:ext cx="2749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Prob(</a:t>
            </a:r>
            <a:r>
              <a:rPr lang="en-US" altLang="en-US" sz="2300">
                <a:sym typeface="Symbol" panose="05050102010706020507" pitchFamily="18" charset="2"/>
              </a:rPr>
              <a:t></a:t>
            </a:r>
            <a:r>
              <a:rPr lang="en-US" altLang="en-US">
                <a:sym typeface="Symbol" panose="05050102010706020507" pitchFamily="18" charset="2"/>
              </a:rPr>
              <a:t>  2.5) = 0.75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8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98" grpId="0" animBg="1"/>
      <p:bldP spid="685099" grpId="0" animBg="1"/>
      <p:bldP spid="6851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Another example: normal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1611313" y="5410200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FFFF00"/>
                </a:solidFill>
                <a:latin typeface="Arial" panose="020B0604020202020204" pitchFamily="34" charset="0"/>
              </a:rPr>
              <a:t>0</a:t>
            </a: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1611313" y="2663825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32773" name="Freeform 7"/>
          <p:cNvSpPr>
            <a:spLocks/>
          </p:cNvSpPr>
          <p:nvPr/>
        </p:nvSpPr>
        <p:spPr bwMode="auto">
          <a:xfrm>
            <a:off x="1995488" y="2746375"/>
            <a:ext cx="6061075" cy="2830513"/>
          </a:xfrm>
          <a:custGeom>
            <a:avLst/>
            <a:gdLst>
              <a:gd name="T0" fmla="*/ 2916 w 2916"/>
              <a:gd name="T1" fmla="*/ 1135 h 1135"/>
              <a:gd name="T2" fmla="*/ 0 w 2916"/>
              <a:gd name="T3" fmla="*/ 1135 h 1135"/>
              <a:gd name="T4" fmla="*/ 0 w 2916"/>
              <a:gd name="T5" fmla="*/ 0 h 1135"/>
              <a:gd name="T6" fmla="*/ 0 w 2916"/>
              <a:gd name="T7" fmla="*/ 1135 h 1135"/>
              <a:gd name="T8" fmla="*/ 2916 w 2916"/>
              <a:gd name="T9" fmla="*/ 1135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16"/>
              <a:gd name="T16" fmla="*/ 0 h 1135"/>
              <a:gd name="T17" fmla="*/ 2916 w 2916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16" h="1135">
                <a:moveTo>
                  <a:pt x="2916" y="1135"/>
                </a:moveTo>
                <a:lnTo>
                  <a:pt x="0" y="1135"/>
                </a:lnTo>
                <a:lnTo>
                  <a:pt x="0" y="0"/>
                </a:lnTo>
                <a:lnTo>
                  <a:pt x="0" y="1135"/>
                </a:lnTo>
                <a:lnTo>
                  <a:pt x="2916" y="1135"/>
                </a:lnTo>
                <a:close/>
              </a:path>
            </a:pathLst>
          </a:custGeom>
          <a:noFill/>
          <a:ln w="57150" cmpd="sng">
            <a:solidFill>
              <a:srgbClr val="FF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4" name="Rectangle 8"/>
          <p:cNvSpPr>
            <a:spLocks noChangeArrowheads="1"/>
          </p:cNvSpPr>
          <p:nvPr/>
        </p:nvSpPr>
        <p:spPr bwMode="auto">
          <a:xfrm>
            <a:off x="2268538" y="556736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2775" name="Rectangle 9"/>
          <p:cNvSpPr>
            <a:spLocks noChangeArrowheads="1"/>
          </p:cNvSpPr>
          <p:nvPr/>
        </p:nvSpPr>
        <p:spPr bwMode="auto">
          <a:xfrm>
            <a:off x="2622550" y="556736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2776" name="Rectangle 10"/>
          <p:cNvSpPr>
            <a:spLocks noChangeArrowheads="1"/>
          </p:cNvSpPr>
          <p:nvPr/>
        </p:nvSpPr>
        <p:spPr bwMode="auto">
          <a:xfrm>
            <a:off x="2976563" y="556736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2777" name="Rectangle 11"/>
          <p:cNvSpPr>
            <a:spLocks noChangeArrowheads="1"/>
          </p:cNvSpPr>
          <p:nvPr/>
        </p:nvSpPr>
        <p:spPr bwMode="auto">
          <a:xfrm>
            <a:off x="3325813" y="556736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2778" name="Rectangle 12"/>
          <p:cNvSpPr>
            <a:spLocks noChangeArrowheads="1"/>
          </p:cNvSpPr>
          <p:nvPr/>
        </p:nvSpPr>
        <p:spPr bwMode="auto">
          <a:xfrm>
            <a:off x="4772025" y="556736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2779" name="Rectangle 13"/>
          <p:cNvSpPr>
            <a:spLocks noChangeArrowheads="1"/>
          </p:cNvSpPr>
          <p:nvPr/>
        </p:nvSpPr>
        <p:spPr bwMode="auto">
          <a:xfrm>
            <a:off x="5141913" y="556736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2780" name="Rectangle 14"/>
          <p:cNvSpPr>
            <a:spLocks noChangeArrowheads="1"/>
          </p:cNvSpPr>
          <p:nvPr/>
        </p:nvSpPr>
        <p:spPr bwMode="auto">
          <a:xfrm>
            <a:off x="2265363" y="57007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2781" name="Rectangle 15"/>
          <p:cNvSpPr>
            <a:spLocks noChangeArrowheads="1"/>
          </p:cNvSpPr>
          <p:nvPr/>
        </p:nvSpPr>
        <p:spPr bwMode="auto">
          <a:xfrm>
            <a:off x="2617788" y="57007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2782" name="Rectangle 16"/>
          <p:cNvSpPr>
            <a:spLocks noChangeArrowheads="1"/>
          </p:cNvSpPr>
          <p:nvPr/>
        </p:nvSpPr>
        <p:spPr bwMode="auto">
          <a:xfrm>
            <a:off x="2976563" y="57007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2783" name="Rectangle 17"/>
          <p:cNvSpPr>
            <a:spLocks noChangeArrowheads="1"/>
          </p:cNvSpPr>
          <p:nvPr/>
        </p:nvSpPr>
        <p:spPr bwMode="auto">
          <a:xfrm>
            <a:off x="3325813" y="57007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2784" name="Rectangle 18"/>
          <p:cNvSpPr>
            <a:spLocks noChangeArrowheads="1"/>
          </p:cNvSpPr>
          <p:nvPr/>
        </p:nvSpPr>
        <p:spPr bwMode="auto">
          <a:xfrm>
            <a:off x="3579813" y="5700713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FFFF00"/>
                </a:solidFill>
                <a:latin typeface="Arial" panose="020B0604020202020204" pitchFamily="34" charset="0"/>
              </a:rPr>
              <a:t>1.0</a:t>
            </a: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32785" name="Rectangle 19"/>
          <p:cNvSpPr>
            <a:spLocks noChangeArrowheads="1"/>
          </p:cNvSpPr>
          <p:nvPr/>
        </p:nvSpPr>
        <p:spPr bwMode="auto">
          <a:xfrm>
            <a:off x="4032250" y="57007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2786" name="Rectangle 20"/>
          <p:cNvSpPr>
            <a:spLocks noChangeArrowheads="1"/>
          </p:cNvSpPr>
          <p:nvPr/>
        </p:nvSpPr>
        <p:spPr bwMode="auto">
          <a:xfrm>
            <a:off x="5403850" y="5700713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FFFF00"/>
                </a:solidFill>
                <a:latin typeface="Arial" panose="020B0604020202020204" pitchFamily="34" charset="0"/>
              </a:rPr>
              <a:t>2.0</a:t>
            </a: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32787" name="Rectangle 21"/>
          <p:cNvSpPr>
            <a:spLocks noChangeArrowheads="1"/>
          </p:cNvSpPr>
          <p:nvPr/>
        </p:nvSpPr>
        <p:spPr bwMode="auto">
          <a:xfrm>
            <a:off x="5873750" y="57007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2788" name="Rectangle 22"/>
          <p:cNvSpPr>
            <a:spLocks noChangeArrowheads="1"/>
          </p:cNvSpPr>
          <p:nvPr/>
        </p:nvSpPr>
        <p:spPr bwMode="auto">
          <a:xfrm>
            <a:off x="6243638" y="57007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2789" name="Rectangle 23"/>
          <p:cNvSpPr>
            <a:spLocks noChangeArrowheads="1"/>
          </p:cNvSpPr>
          <p:nvPr/>
        </p:nvSpPr>
        <p:spPr bwMode="auto">
          <a:xfrm>
            <a:off x="6592888" y="57007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2790" name="Rectangle 24"/>
          <p:cNvSpPr>
            <a:spLocks noChangeArrowheads="1"/>
          </p:cNvSpPr>
          <p:nvPr/>
        </p:nvSpPr>
        <p:spPr bwMode="auto">
          <a:xfrm>
            <a:off x="6950075" y="57007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2791" name="Rectangle 25"/>
          <p:cNvSpPr>
            <a:spLocks noChangeArrowheads="1"/>
          </p:cNvSpPr>
          <p:nvPr/>
        </p:nvSpPr>
        <p:spPr bwMode="auto">
          <a:xfrm>
            <a:off x="7200900" y="5700713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FFFF00"/>
                </a:solidFill>
                <a:latin typeface="Arial" panose="020B0604020202020204" pitchFamily="34" charset="0"/>
              </a:rPr>
              <a:t>3.0</a:t>
            </a: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32792" name="Rectangle 26"/>
          <p:cNvSpPr>
            <a:spLocks noChangeArrowheads="1"/>
          </p:cNvSpPr>
          <p:nvPr/>
        </p:nvSpPr>
        <p:spPr bwMode="auto">
          <a:xfrm>
            <a:off x="7658100" y="57007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2793" name="Rectangle 27"/>
          <p:cNvSpPr>
            <a:spLocks noChangeArrowheads="1"/>
          </p:cNvSpPr>
          <p:nvPr/>
        </p:nvSpPr>
        <p:spPr bwMode="auto">
          <a:xfrm>
            <a:off x="8007350" y="57007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2794" name="Rectangle 28"/>
          <p:cNvSpPr>
            <a:spLocks noChangeArrowheads="1"/>
          </p:cNvSpPr>
          <p:nvPr/>
        </p:nvSpPr>
        <p:spPr bwMode="auto">
          <a:xfrm>
            <a:off x="1803400" y="5700713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FFFF00"/>
                </a:solidFill>
                <a:latin typeface="Arial" panose="020B0604020202020204" pitchFamily="34" charset="0"/>
              </a:rPr>
              <a:t>0.0</a:t>
            </a: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32795" name="Text Box 29"/>
          <p:cNvSpPr txBox="1">
            <a:spLocks noChangeArrowheads="1"/>
          </p:cNvSpPr>
          <p:nvPr/>
        </p:nvSpPr>
        <p:spPr bwMode="auto">
          <a:xfrm>
            <a:off x="4648200" y="5867400"/>
            <a:ext cx="422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3600">
                <a:sym typeface="Symbol" panose="05050102010706020507" pitchFamily="18" charset="2"/>
              </a:rPr>
              <a:t></a:t>
            </a:r>
          </a:p>
        </p:txBody>
      </p:sp>
      <p:sp>
        <p:nvSpPr>
          <p:cNvPr id="32796" name="Text Box 30"/>
          <p:cNvSpPr txBox="1">
            <a:spLocks noChangeArrowheads="1"/>
          </p:cNvSpPr>
          <p:nvPr/>
        </p:nvSpPr>
        <p:spPr bwMode="auto">
          <a:xfrm rot="-5400000">
            <a:off x="-389731" y="3871119"/>
            <a:ext cx="3014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FFFF00"/>
                </a:solidFill>
              </a:rPr>
              <a:t>Cumulative probability</a:t>
            </a:r>
          </a:p>
        </p:txBody>
      </p:sp>
      <p:grpSp>
        <p:nvGrpSpPr>
          <p:cNvPr id="32797" name="Group 34"/>
          <p:cNvGrpSpPr>
            <a:grpSpLocks/>
          </p:cNvGrpSpPr>
          <p:nvPr/>
        </p:nvGrpSpPr>
        <p:grpSpPr bwMode="auto">
          <a:xfrm>
            <a:off x="1906588" y="2755900"/>
            <a:ext cx="74612" cy="2806700"/>
            <a:chOff x="1104" y="1776"/>
            <a:chExt cx="144" cy="1728"/>
          </a:xfrm>
        </p:grpSpPr>
        <p:sp>
          <p:nvSpPr>
            <p:cNvPr id="32802" name="Line 35"/>
            <p:cNvSpPr>
              <a:spLocks noChangeShapeType="1"/>
            </p:cNvSpPr>
            <p:nvPr/>
          </p:nvSpPr>
          <p:spPr bwMode="auto">
            <a:xfrm>
              <a:off x="1104" y="1776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03" name="Line 36"/>
            <p:cNvSpPr>
              <a:spLocks noChangeShapeType="1"/>
            </p:cNvSpPr>
            <p:nvPr/>
          </p:nvSpPr>
          <p:spPr bwMode="auto">
            <a:xfrm>
              <a:off x="1104" y="1948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04" name="Line 37"/>
            <p:cNvSpPr>
              <a:spLocks noChangeShapeType="1"/>
            </p:cNvSpPr>
            <p:nvPr/>
          </p:nvSpPr>
          <p:spPr bwMode="auto">
            <a:xfrm>
              <a:off x="1104" y="2121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05" name="Line 38"/>
            <p:cNvSpPr>
              <a:spLocks noChangeShapeType="1"/>
            </p:cNvSpPr>
            <p:nvPr/>
          </p:nvSpPr>
          <p:spPr bwMode="auto">
            <a:xfrm>
              <a:off x="1104" y="2294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06" name="Line 39"/>
            <p:cNvSpPr>
              <a:spLocks noChangeShapeType="1"/>
            </p:cNvSpPr>
            <p:nvPr/>
          </p:nvSpPr>
          <p:spPr bwMode="auto">
            <a:xfrm>
              <a:off x="1104" y="2467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07" name="Line 40"/>
            <p:cNvSpPr>
              <a:spLocks noChangeShapeType="1"/>
            </p:cNvSpPr>
            <p:nvPr/>
          </p:nvSpPr>
          <p:spPr bwMode="auto">
            <a:xfrm>
              <a:off x="1104" y="2640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08" name="Line 41"/>
            <p:cNvSpPr>
              <a:spLocks noChangeShapeType="1"/>
            </p:cNvSpPr>
            <p:nvPr/>
          </p:nvSpPr>
          <p:spPr bwMode="auto">
            <a:xfrm>
              <a:off x="1104" y="2812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09" name="Line 42"/>
            <p:cNvSpPr>
              <a:spLocks noChangeShapeType="1"/>
            </p:cNvSpPr>
            <p:nvPr/>
          </p:nvSpPr>
          <p:spPr bwMode="auto">
            <a:xfrm>
              <a:off x="1104" y="2985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10" name="Line 43"/>
            <p:cNvSpPr>
              <a:spLocks noChangeShapeType="1"/>
            </p:cNvSpPr>
            <p:nvPr/>
          </p:nvSpPr>
          <p:spPr bwMode="auto">
            <a:xfrm>
              <a:off x="1104" y="3158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11" name="Line 44"/>
            <p:cNvSpPr>
              <a:spLocks noChangeShapeType="1"/>
            </p:cNvSpPr>
            <p:nvPr/>
          </p:nvSpPr>
          <p:spPr bwMode="auto">
            <a:xfrm>
              <a:off x="1104" y="3331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12" name="Line 45"/>
            <p:cNvSpPr>
              <a:spLocks noChangeShapeType="1"/>
            </p:cNvSpPr>
            <p:nvPr/>
          </p:nvSpPr>
          <p:spPr bwMode="auto">
            <a:xfrm>
              <a:off x="1104" y="3504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87151" name="Line 47"/>
          <p:cNvSpPr>
            <a:spLocks noChangeShapeType="1"/>
          </p:cNvSpPr>
          <p:nvPr/>
        </p:nvSpPr>
        <p:spPr bwMode="auto">
          <a:xfrm flipV="1">
            <a:off x="6502400" y="3028950"/>
            <a:ext cx="0" cy="254635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152" name="Line 48"/>
          <p:cNvSpPr>
            <a:spLocks noChangeShapeType="1"/>
          </p:cNvSpPr>
          <p:nvPr/>
        </p:nvSpPr>
        <p:spPr bwMode="auto">
          <a:xfrm flipH="1">
            <a:off x="2032000" y="3033713"/>
            <a:ext cx="44450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153" name="Text Box 49"/>
          <p:cNvSpPr txBox="1">
            <a:spLocks noChangeArrowheads="1"/>
          </p:cNvSpPr>
          <p:nvPr/>
        </p:nvSpPr>
        <p:spPr bwMode="auto">
          <a:xfrm>
            <a:off x="2822575" y="2438400"/>
            <a:ext cx="2749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Prob(</a:t>
            </a:r>
            <a:r>
              <a:rPr lang="en-US" altLang="en-US" sz="2300">
                <a:sym typeface="Symbol" panose="05050102010706020507" pitchFamily="18" charset="2"/>
              </a:rPr>
              <a:t></a:t>
            </a:r>
            <a:r>
              <a:rPr lang="en-US" altLang="en-US">
                <a:sym typeface="Symbol" panose="05050102010706020507" pitchFamily="18" charset="2"/>
              </a:rPr>
              <a:t>  2.5) = 0.90</a:t>
            </a:r>
            <a:r>
              <a:rPr lang="en-US" altLang="en-US"/>
              <a:t> </a:t>
            </a:r>
          </a:p>
        </p:txBody>
      </p:sp>
      <p:sp>
        <p:nvSpPr>
          <p:cNvPr id="32801" name="Freeform 52"/>
          <p:cNvSpPr>
            <a:spLocks/>
          </p:cNvSpPr>
          <p:nvPr/>
        </p:nvSpPr>
        <p:spPr bwMode="auto">
          <a:xfrm>
            <a:off x="2057400" y="2743200"/>
            <a:ext cx="5969000" cy="2819400"/>
          </a:xfrm>
          <a:custGeom>
            <a:avLst/>
            <a:gdLst>
              <a:gd name="T0" fmla="*/ 381 w 3760"/>
              <a:gd name="T1" fmla="*/ 1731 h 1776"/>
              <a:gd name="T2" fmla="*/ 746 w 3760"/>
              <a:gd name="T3" fmla="*/ 1670 h 1776"/>
              <a:gd name="T4" fmla="*/ 900 w 3760"/>
              <a:gd name="T5" fmla="*/ 1608 h 1776"/>
              <a:gd name="T6" fmla="*/ 1058 w 3760"/>
              <a:gd name="T7" fmla="*/ 1545 h 1776"/>
              <a:gd name="T8" fmla="*/ 1166 w 3760"/>
              <a:gd name="T9" fmla="*/ 1476 h 1776"/>
              <a:gd name="T10" fmla="*/ 1266 w 3760"/>
              <a:gd name="T11" fmla="*/ 1421 h 1776"/>
              <a:gd name="T12" fmla="*/ 1341 w 3760"/>
              <a:gd name="T13" fmla="*/ 1350 h 1776"/>
              <a:gd name="T14" fmla="*/ 1433 w 3760"/>
              <a:gd name="T15" fmla="*/ 1297 h 1776"/>
              <a:gd name="T16" fmla="*/ 1497 w 3760"/>
              <a:gd name="T17" fmla="*/ 1226 h 1776"/>
              <a:gd name="T18" fmla="*/ 1579 w 3760"/>
              <a:gd name="T19" fmla="*/ 1172 h 1776"/>
              <a:gd name="T20" fmla="*/ 1638 w 3760"/>
              <a:gd name="T21" fmla="*/ 1101 h 1776"/>
              <a:gd name="T22" fmla="*/ 1714 w 3760"/>
              <a:gd name="T23" fmla="*/ 1048 h 1776"/>
              <a:gd name="T24" fmla="*/ 1770 w 3760"/>
              <a:gd name="T25" fmla="*/ 977 h 1776"/>
              <a:gd name="T26" fmla="*/ 1844 w 3760"/>
              <a:gd name="T27" fmla="*/ 924 h 1776"/>
              <a:gd name="T28" fmla="*/ 1898 w 3760"/>
              <a:gd name="T29" fmla="*/ 853 h 1776"/>
              <a:gd name="T30" fmla="*/ 1972 w 3760"/>
              <a:gd name="T31" fmla="*/ 799 h 1776"/>
              <a:gd name="T32" fmla="*/ 2028 w 3760"/>
              <a:gd name="T33" fmla="*/ 728 h 1776"/>
              <a:gd name="T34" fmla="*/ 2103 w 3760"/>
              <a:gd name="T35" fmla="*/ 675 h 1776"/>
              <a:gd name="T36" fmla="*/ 2161 w 3760"/>
              <a:gd name="T37" fmla="*/ 604 h 1776"/>
              <a:gd name="T38" fmla="*/ 2242 w 3760"/>
              <a:gd name="T39" fmla="*/ 551 h 1776"/>
              <a:gd name="T40" fmla="*/ 2305 w 3760"/>
              <a:gd name="T41" fmla="*/ 480 h 1776"/>
              <a:gd name="T42" fmla="*/ 2396 w 3760"/>
              <a:gd name="T43" fmla="*/ 426 h 1776"/>
              <a:gd name="T44" fmla="*/ 2469 w 3760"/>
              <a:gd name="T45" fmla="*/ 355 h 1776"/>
              <a:gd name="T46" fmla="*/ 2577 w 3760"/>
              <a:gd name="T47" fmla="*/ 302 h 1776"/>
              <a:gd name="T48" fmla="*/ 2688 w 3760"/>
              <a:gd name="T49" fmla="*/ 236 h 1776"/>
              <a:gd name="T50" fmla="*/ 2815 w 3760"/>
              <a:gd name="T51" fmla="*/ 178 h 1776"/>
              <a:gd name="T52" fmla="*/ 2956 w 3760"/>
              <a:gd name="T53" fmla="*/ 114 h 1776"/>
              <a:gd name="T54" fmla="*/ 3253 w 3760"/>
              <a:gd name="T55" fmla="*/ 53 h 1776"/>
              <a:gd name="T56" fmla="*/ 3750 w 3760"/>
              <a:gd name="T57" fmla="*/ 6 h 1776"/>
              <a:gd name="T58" fmla="*/ 3157 w 3760"/>
              <a:gd name="T59" fmla="*/ 71 h 1776"/>
              <a:gd name="T60" fmla="*/ 2956 w 3760"/>
              <a:gd name="T61" fmla="*/ 126 h 1776"/>
              <a:gd name="T62" fmla="*/ 2775 w 3760"/>
              <a:gd name="T63" fmla="*/ 196 h 1776"/>
              <a:gd name="T64" fmla="*/ 2666 w 3760"/>
              <a:gd name="T65" fmla="*/ 254 h 1776"/>
              <a:gd name="T66" fmla="*/ 2548 w 3760"/>
              <a:gd name="T67" fmla="*/ 320 h 1776"/>
              <a:gd name="T68" fmla="*/ 2468 w 3760"/>
              <a:gd name="T69" fmla="*/ 386 h 1776"/>
              <a:gd name="T70" fmla="*/ 2373 w 3760"/>
              <a:gd name="T71" fmla="*/ 444 h 1776"/>
              <a:gd name="T72" fmla="*/ 2305 w 3760"/>
              <a:gd name="T73" fmla="*/ 515 h 1776"/>
              <a:gd name="T74" fmla="*/ 2221 w 3760"/>
              <a:gd name="T75" fmla="*/ 568 h 1776"/>
              <a:gd name="T76" fmla="*/ 2161 w 3760"/>
              <a:gd name="T77" fmla="*/ 639 h 1776"/>
              <a:gd name="T78" fmla="*/ 2084 w 3760"/>
              <a:gd name="T79" fmla="*/ 693 h 1776"/>
              <a:gd name="T80" fmla="*/ 2028 w 3760"/>
              <a:gd name="T81" fmla="*/ 764 h 1776"/>
              <a:gd name="T82" fmla="*/ 1953 w 3760"/>
              <a:gd name="T83" fmla="*/ 817 h 1776"/>
              <a:gd name="T84" fmla="*/ 1898 w 3760"/>
              <a:gd name="T85" fmla="*/ 888 h 1776"/>
              <a:gd name="T86" fmla="*/ 1825 w 3760"/>
              <a:gd name="T87" fmla="*/ 941 h 1776"/>
              <a:gd name="T88" fmla="*/ 1770 w 3760"/>
              <a:gd name="T89" fmla="*/ 1012 h 1776"/>
              <a:gd name="T90" fmla="*/ 1695 w 3760"/>
              <a:gd name="T91" fmla="*/ 1066 h 1776"/>
              <a:gd name="T92" fmla="*/ 1638 w 3760"/>
              <a:gd name="T93" fmla="*/ 1137 h 1776"/>
              <a:gd name="T94" fmla="*/ 1559 w 3760"/>
              <a:gd name="T95" fmla="*/ 1190 h 1776"/>
              <a:gd name="T96" fmla="*/ 1497 w 3760"/>
              <a:gd name="T97" fmla="*/ 1261 h 1776"/>
              <a:gd name="T98" fmla="*/ 1411 w 3760"/>
              <a:gd name="T99" fmla="*/ 1314 h 1776"/>
              <a:gd name="T100" fmla="*/ 1341 w 3760"/>
              <a:gd name="T101" fmla="*/ 1385 h 1776"/>
              <a:gd name="T102" fmla="*/ 1239 w 3760"/>
              <a:gd name="T103" fmla="*/ 1439 h 1776"/>
              <a:gd name="T104" fmla="*/ 1148 w 3760"/>
              <a:gd name="T105" fmla="*/ 1508 h 1776"/>
              <a:gd name="T106" fmla="*/ 1023 w 3760"/>
              <a:gd name="T107" fmla="*/ 1563 h 1776"/>
              <a:gd name="T108" fmla="*/ 909 w 3760"/>
              <a:gd name="T109" fmla="*/ 1626 h 1776"/>
              <a:gd name="T110" fmla="*/ 750 w 3760"/>
              <a:gd name="T111" fmla="*/ 1677 h 1776"/>
              <a:gd name="T112" fmla="*/ 381 w 3760"/>
              <a:gd name="T113" fmla="*/ 1741 h 177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760"/>
              <a:gd name="T172" fmla="*/ 0 h 1776"/>
              <a:gd name="T173" fmla="*/ 3760 w 3760"/>
              <a:gd name="T174" fmla="*/ 1776 h 177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760" h="1776">
                <a:moveTo>
                  <a:pt x="0" y="1776"/>
                </a:moveTo>
                <a:lnTo>
                  <a:pt x="0" y="1776"/>
                </a:lnTo>
                <a:lnTo>
                  <a:pt x="0" y="1758"/>
                </a:lnTo>
                <a:lnTo>
                  <a:pt x="182" y="1758"/>
                </a:lnTo>
                <a:lnTo>
                  <a:pt x="192" y="1749"/>
                </a:lnTo>
                <a:lnTo>
                  <a:pt x="375" y="1740"/>
                </a:lnTo>
                <a:lnTo>
                  <a:pt x="381" y="1731"/>
                </a:lnTo>
                <a:lnTo>
                  <a:pt x="507" y="1723"/>
                </a:lnTo>
                <a:lnTo>
                  <a:pt x="507" y="1716"/>
                </a:lnTo>
                <a:lnTo>
                  <a:pt x="603" y="1705"/>
                </a:lnTo>
                <a:lnTo>
                  <a:pt x="597" y="1695"/>
                </a:lnTo>
                <a:lnTo>
                  <a:pt x="679" y="1687"/>
                </a:lnTo>
                <a:lnTo>
                  <a:pt x="678" y="1680"/>
                </a:lnTo>
                <a:lnTo>
                  <a:pt x="746" y="1670"/>
                </a:lnTo>
                <a:lnTo>
                  <a:pt x="748" y="1664"/>
                </a:lnTo>
                <a:lnTo>
                  <a:pt x="803" y="1652"/>
                </a:lnTo>
                <a:lnTo>
                  <a:pt x="801" y="1644"/>
                </a:lnTo>
                <a:lnTo>
                  <a:pt x="855" y="1634"/>
                </a:lnTo>
                <a:lnTo>
                  <a:pt x="856" y="1626"/>
                </a:lnTo>
                <a:lnTo>
                  <a:pt x="902" y="1616"/>
                </a:lnTo>
                <a:lnTo>
                  <a:pt x="900" y="1608"/>
                </a:lnTo>
                <a:lnTo>
                  <a:pt x="945" y="1599"/>
                </a:lnTo>
                <a:lnTo>
                  <a:pt x="952" y="1588"/>
                </a:lnTo>
                <a:lnTo>
                  <a:pt x="985" y="1581"/>
                </a:lnTo>
                <a:lnTo>
                  <a:pt x="1002" y="1570"/>
                </a:lnTo>
                <a:lnTo>
                  <a:pt x="1023" y="1563"/>
                </a:lnTo>
                <a:lnTo>
                  <a:pt x="1038" y="1550"/>
                </a:lnTo>
                <a:lnTo>
                  <a:pt x="1058" y="1545"/>
                </a:lnTo>
                <a:lnTo>
                  <a:pt x="1070" y="1534"/>
                </a:lnTo>
                <a:lnTo>
                  <a:pt x="1091" y="1528"/>
                </a:lnTo>
                <a:lnTo>
                  <a:pt x="1102" y="1516"/>
                </a:lnTo>
                <a:lnTo>
                  <a:pt x="1123" y="1510"/>
                </a:lnTo>
                <a:lnTo>
                  <a:pt x="1136" y="1492"/>
                </a:lnTo>
                <a:lnTo>
                  <a:pt x="1155" y="1492"/>
                </a:lnTo>
                <a:lnTo>
                  <a:pt x="1166" y="1476"/>
                </a:lnTo>
                <a:lnTo>
                  <a:pt x="1183" y="1474"/>
                </a:lnTo>
                <a:lnTo>
                  <a:pt x="1190" y="1460"/>
                </a:lnTo>
                <a:lnTo>
                  <a:pt x="1212" y="1456"/>
                </a:lnTo>
                <a:lnTo>
                  <a:pt x="1224" y="1438"/>
                </a:lnTo>
                <a:lnTo>
                  <a:pt x="1239" y="1439"/>
                </a:lnTo>
                <a:lnTo>
                  <a:pt x="1250" y="1424"/>
                </a:lnTo>
                <a:lnTo>
                  <a:pt x="1266" y="1421"/>
                </a:lnTo>
                <a:lnTo>
                  <a:pt x="1276" y="1406"/>
                </a:lnTo>
                <a:lnTo>
                  <a:pt x="1291" y="1403"/>
                </a:lnTo>
                <a:lnTo>
                  <a:pt x="1302" y="1390"/>
                </a:lnTo>
                <a:lnTo>
                  <a:pt x="1316" y="1385"/>
                </a:lnTo>
                <a:lnTo>
                  <a:pt x="1324" y="1366"/>
                </a:lnTo>
                <a:lnTo>
                  <a:pt x="1341" y="1368"/>
                </a:lnTo>
                <a:lnTo>
                  <a:pt x="1341" y="1350"/>
                </a:lnTo>
                <a:lnTo>
                  <a:pt x="1364" y="1350"/>
                </a:lnTo>
                <a:lnTo>
                  <a:pt x="1364" y="1332"/>
                </a:lnTo>
                <a:lnTo>
                  <a:pt x="1387" y="1332"/>
                </a:lnTo>
                <a:lnTo>
                  <a:pt x="1387" y="1314"/>
                </a:lnTo>
                <a:lnTo>
                  <a:pt x="1411" y="1314"/>
                </a:lnTo>
                <a:lnTo>
                  <a:pt x="1411" y="1297"/>
                </a:lnTo>
                <a:lnTo>
                  <a:pt x="1433" y="1297"/>
                </a:lnTo>
                <a:lnTo>
                  <a:pt x="1433" y="1279"/>
                </a:lnTo>
                <a:lnTo>
                  <a:pt x="1455" y="1279"/>
                </a:lnTo>
                <a:lnTo>
                  <a:pt x="1455" y="1261"/>
                </a:lnTo>
                <a:lnTo>
                  <a:pt x="1476" y="1261"/>
                </a:lnTo>
                <a:lnTo>
                  <a:pt x="1476" y="1243"/>
                </a:lnTo>
                <a:lnTo>
                  <a:pt x="1497" y="1243"/>
                </a:lnTo>
                <a:lnTo>
                  <a:pt x="1497" y="1226"/>
                </a:lnTo>
                <a:lnTo>
                  <a:pt x="1518" y="1226"/>
                </a:lnTo>
                <a:lnTo>
                  <a:pt x="1518" y="1208"/>
                </a:lnTo>
                <a:lnTo>
                  <a:pt x="1539" y="1208"/>
                </a:lnTo>
                <a:lnTo>
                  <a:pt x="1539" y="1190"/>
                </a:lnTo>
                <a:lnTo>
                  <a:pt x="1559" y="1190"/>
                </a:lnTo>
                <a:lnTo>
                  <a:pt x="1559" y="1172"/>
                </a:lnTo>
                <a:lnTo>
                  <a:pt x="1579" y="1172"/>
                </a:lnTo>
                <a:lnTo>
                  <a:pt x="1579" y="1155"/>
                </a:lnTo>
                <a:lnTo>
                  <a:pt x="1599" y="1155"/>
                </a:lnTo>
                <a:lnTo>
                  <a:pt x="1599" y="1137"/>
                </a:lnTo>
                <a:lnTo>
                  <a:pt x="1619" y="1137"/>
                </a:lnTo>
                <a:lnTo>
                  <a:pt x="1619" y="1119"/>
                </a:lnTo>
                <a:lnTo>
                  <a:pt x="1638" y="1119"/>
                </a:lnTo>
                <a:lnTo>
                  <a:pt x="1638" y="1101"/>
                </a:lnTo>
                <a:lnTo>
                  <a:pt x="1657" y="1101"/>
                </a:lnTo>
                <a:lnTo>
                  <a:pt x="1657" y="1083"/>
                </a:lnTo>
                <a:lnTo>
                  <a:pt x="1676" y="1083"/>
                </a:lnTo>
                <a:lnTo>
                  <a:pt x="1676" y="1066"/>
                </a:lnTo>
                <a:lnTo>
                  <a:pt x="1695" y="1066"/>
                </a:lnTo>
                <a:lnTo>
                  <a:pt x="1695" y="1048"/>
                </a:lnTo>
                <a:lnTo>
                  <a:pt x="1714" y="1048"/>
                </a:lnTo>
                <a:lnTo>
                  <a:pt x="1714" y="1030"/>
                </a:lnTo>
                <a:lnTo>
                  <a:pt x="1732" y="1030"/>
                </a:lnTo>
                <a:lnTo>
                  <a:pt x="1732" y="1012"/>
                </a:lnTo>
                <a:lnTo>
                  <a:pt x="1752" y="1012"/>
                </a:lnTo>
                <a:lnTo>
                  <a:pt x="1752" y="995"/>
                </a:lnTo>
                <a:lnTo>
                  <a:pt x="1770" y="995"/>
                </a:lnTo>
                <a:lnTo>
                  <a:pt x="1770" y="977"/>
                </a:lnTo>
                <a:lnTo>
                  <a:pt x="1788" y="977"/>
                </a:lnTo>
                <a:lnTo>
                  <a:pt x="1788" y="959"/>
                </a:lnTo>
                <a:lnTo>
                  <a:pt x="1807" y="959"/>
                </a:lnTo>
                <a:lnTo>
                  <a:pt x="1807" y="941"/>
                </a:lnTo>
                <a:lnTo>
                  <a:pt x="1825" y="941"/>
                </a:lnTo>
                <a:lnTo>
                  <a:pt x="1825" y="924"/>
                </a:lnTo>
                <a:lnTo>
                  <a:pt x="1844" y="924"/>
                </a:lnTo>
                <a:lnTo>
                  <a:pt x="1844" y="906"/>
                </a:lnTo>
                <a:lnTo>
                  <a:pt x="1862" y="906"/>
                </a:lnTo>
                <a:lnTo>
                  <a:pt x="1862" y="888"/>
                </a:lnTo>
                <a:lnTo>
                  <a:pt x="1880" y="888"/>
                </a:lnTo>
                <a:lnTo>
                  <a:pt x="1880" y="870"/>
                </a:lnTo>
                <a:lnTo>
                  <a:pt x="1898" y="870"/>
                </a:lnTo>
                <a:lnTo>
                  <a:pt x="1898" y="853"/>
                </a:lnTo>
                <a:lnTo>
                  <a:pt x="1916" y="853"/>
                </a:lnTo>
                <a:lnTo>
                  <a:pt x="1916" y="835"/>
                </a:lnTo>
                <a:lnTo>
                  <a:pt x="1935" y="835"/>
                </a:lnTo>
                <a:lnTo>
                  <a:pt x="1935" y="817"/>
                </a:lnTo>
                <a:lnTo>
                  <a:pt x="1953" y="817"/>
                </a:lnTo>
                <a:lnTo>
                  <a:pt x="1953" y="799"/>
                </a:lnTo>
                <a:lnTo>
                  <a:pt x="1972" y="799"/>
                </a:lnTo>
                <a:lnTo>
                  <a:pt x="1972" y="782"/>
                </a:lnTo>
                <a:lnTo>
                  <a:pt x="1990" y="782"/>
                </a:lnTo>
                <a:lnTo>
                  <a:pt x="1990" y="764"/>
                </a:lnTo>
                <a:lnTo>
                  <a:pt x="2008" y="764"/>
                </a:lnTo>
                <a:lnTo>
                  <a:pt x="2008" y="746"/>
                </a:lnTo>
                <a:lnTo>
                  <a:pt x="2028" y="746"/>
                </a:lnTo>
                <a:lnTo>
                  <a:pt x="2028" y="728"/>
                </a:lnTo>
                <a:lnTo>
                  <a:pt x="2046" y="728"/>
                </a:lnTo>
                <a:lnTo>
                  <a:pt x="2046" y="710"/>
                </a:lnTo>
                <a:lnTo>
                  <a:pt x="2065" y="710"/>
                </a:lnTo>
                <a:lnTo>
                  <a:pt x="2065" y="693"/>
                </a:lnTo>
                <a:lnTo>
                  <a:pt x="2084" y="693"/>
                </a:lnTo>
                <a:lnTo>
                  <a:pt x="2084" y="675"/>
                </a:lnTo>
                <a:lnTo>
                  <a:pt x="2103" y="675"/>
                </a:lnTo>
                <a:lnTo>
                  <a:pt x="2103" y="657"/>
                </a:lnTo>
                <a:lnTo>
                  <a:pt x="2122" y="657"/>
                </a:lnTo>
                <a:lnTo>
                  <a:pt x="2122" y="639"/>
                </a:lnTo>
                <a:lnTo>
                  <a:pt x="2141" y="639"/>
                </a:lnTo>
                <a:lnTo>
                  <a:pt x="2141" y="622"/>
                </a:lnTo>
                <a:lnTo>
                  <a:pt x="2161" y="622"/>
                </a:lnTo>
                <a:lnTo>
                  <a:pt x="2161" y="604"/>
                </a:lnTo>
                <a:lnTo>
                  <a:pt x="2181" y="604"/>
                </a:lnTo>
                <a:lnTo>
                  <a:pt x="2181" y="586"/>
                </a:lnTo>
                <a:lnTo>
                  <a:pt x="2201" y="586"/>
                </a:lnTo>
                <a:lnTo>
                  <a:pt x="2201" y="568"/>
                </a:lnTo>
                <a:lnTo>
                  <a:pt x="2221" y="568"/>
                </a:lnTo>
                <a:lnTo>
                  <a:pt x="2221" y="551"/>
                </a:lnTo>
                <a:lnTo>
                  <a:pt x="2242" y="551"/>
                </a:lnTo>
                <a:lnTo>
                  <a:pt x="2242" y="533"/>
                </a:lnTo>
                <a:lnTo>
                  <a:pt x="2263" y="533"/>
                </a:lnTo>
                <a:lnTo>
                  <a:pt x="2263" y="515"/>
                </a:lnTo>
                <a:lnTo>
                  <a:pt x="2284" y="515"/>
                </a:lnTo>
                <a:lnTo>
                  <a:pt x="2284" y="497"/>
                </a:lnTo>
                <a:lnTo>
                  <a:pt x="2305" y="497"/>
                </a:lnTo>
                <a:lnTo>
                  <a:pt x="2305" y="480"/>
                </a:lnTo>
                <a:lnTo>
                  <a:pt x="2327" y="480"/>
                </a:lnTo>
                <a:lnTo>
                  <a:pt x="2327" y="462"/>
                </a:lnTo>
                <a:lnTo>
                  <a:pt x="2349" y="462"/>
                </a:lnTo>
                <a:lnTo>
                  <a:pt x="2349" y="444"/>
                </a:lnTo>
                <a:lnTo>
                  <a:pt x="2373" y="444"/>
                </a:lnTo>
                <a:lnTo>
                  <a:pt x="2373" y="426"/>
                </a:lnTo>
                <a:lnTo>
                  <a:pt x="2396" y="426"/>
                </a:lnTo>
                <a:lnTo>
                  <a:pt x="2396" y="409"/>
                </a:lnTo>
                <a:lnTo>
                  <a:pt x="2419" y="409"/>
                </a:lnTo>
                <a:lnTo>
                  <a:pt x="2419" y="391"/>
                </a:lnTo>
                <a:lnTo>
                  <a:pt x="2444" y="391"/>
                </a:lnTo>
                <a:lnTo>
                  <a:pt x="2444" y="373"/>
                </a:lnTo>
                <a:lnTo>
                  <a:pt x="2469" y="373"/>
                </a:lnTo>
                <a:lnTo>
                  <a:pt x="2469" y="355"/>
                </a:lnTo>
                <a:lnTo>
                  <a:pt x="2494" y="355"/>
                </a:lnTo>
                <a:lnTo>
                  <a:pt x="2494" y="337"/>
                </a:lnTo>
                <a:lnTo>
                  <a:pt x="2521" y="337"/>
                </a:lnTo>
                <a:lnTo>
                  <a:pt x="2521" y="320"/>
                </a:lnTo>
                <a:lnTo>
                  <a:pt x="2548" y="320"/>
                </a:lnTo>
                <a:lnTo>
                  <a:pt x="2548" y="302"/>
                </a:lnTo>
                <a:lnTo>
                  <a:pt x="2577" y="302"/>
                </a:lnTo>
                <a:lnTo>
                  <a:pt x="2580" y="284"/>
                </a:lnTo>
                <a:lnTo>
                  <a:pt x="2605" y="284"/>
                </a:lnTo>
                <a:lnTo>
                  <a:pt x="2616" y="268"/>
                </a:lnTo>
                <a:lnTo>
                  <a:pt x="2637" y="266"/>
                </a:lnTo>
                <a:lnTo>
                  <a:pt x="2648" y="252"/>
                </a:lnTo>
                <a:lnTo>
                  <a:pt x="2669" y="249"/>
                </a:lnTo>
                <a:lnTo>
                  <a:pt x="2688" y="236"/>
                </a:lnTo>
                <a:lnTo>
                  <a:pt x="2702" y="231"/>
                </a:lnTo>
                <a:lnTo>
                  <a:pt x="2716" y="214"/>
                </a:lnTo>
                <a:lnTo>
                  <a:pt x="2737" y="213"/>
                </a:lnTo>
                <a:lnTo>
                  <a:pt x="2737" y="196"/>
                </a:lnTo>
                <a:lnTo>
                  <a:pt x="2775" y="196"/>
                </a:lnTo>
                <a:lnTo>
                  <a:pt x="2766" y="190"/>
                </a:lnTo>
                <a:lnTo>
                  <a:pt x="2815" y="178"/>
                </a:lnTo>
                <a:lnTo>
                  <a:pt x="2814" y="172"/>
                </a:lnTo>
                <a:lnTo>
                  <a:pt x="2858" y="160"/>
                </a:lnTo>
                <a:lnTo>
                  <a:pt x="2854" y="150"/>
                </a:lnTo>
                <a:lnTo>
                  <a:pt x="2905" y="142"/>
                </a:lnTo>
                <a:lnTo>
                  <a:pt x="2900" y="134"/>
                </a:lnTo>
                <a:lnTo>
                  <a:pt x="2957" y="124"/>
                </a:lnTo>
                <a:lnTo>
                  <a:pt x="2956" y="114"/>
                </a:lnTo>
                <a:lnTo>
                  <a:pt x="3014" y="107"/>
                </a:lnTo>
                <a:lnTo>
                  <a:pt x="3016" y="98"/>
                </a:lnTo>
                <a:lnTo>
                  <a:pt x="3081" y="89"/>
                </a:lnTo>
                <a:lnTo>
                  <a:pt x="3084" y="80"/>
                </a:lnTo>
                <a:lnTo>
                  <a:pt x="3157" y="71"/>
                </a:lnTo>
                <a:lnTo>
                  <a:pt x="3156" y="66"/>
                </a:lnTo>
                <a:lnTo>
                  <a:pt x="3253" y="53"/>
                </a:lnTo>
                <a:lnTo>
                  <a:pt x="3252" y="46"/>
                </a:lnTo>
                <a:lnTo>
                  <a:pt x="3379" y="36"/>
                </a:lnTo>
                <a:lnTo>
                  <a:pt x="3380" y="30"/>
                </a:lnTo>
                <a:lnTo>
                  <a:pt x="3578" y="18"/>
                </a:lnTo>
                <a:lnTo>
                  <a:pt x="3580" y="10"/>
                </a:lnTo>
                <a:lnTo>
                  <a:pt x="3760" y="0"/>
                </a:lnTo>
                <a:lnTo>
                  <a:pt x="3750" y="6"/>
                </a:lnTo>
                <a:lnTo>
                  <a:pt x="3578" y="18"/>
                </a:lnTo>
                <a:lnTo>
                  <a:pt x="3554" y="24"/>
                </a:lnTo>
                <a:lnTo>
                  <a:pt x="3379" y="36"/>
                </a:lnTo>
                <a:lnTo>
                  <a:pt x="3374" y="38"/>
                </a:lnTo>
                <a:lnTo>
                  <a:pt x="3253" y="53"/>
                </a:lnTo>
                <a:lnTo>
                  <a:pt x="3254" y="52"/>
                </a:lnTo>
                <a:lnTo>
                  <a:pt x="3157" y="71"/>
                </a:lnTo>
                <a:lnTo>
                  <a:pt x="3158" y="72"/>
                </a:lnTo>
                <a:lnTo>
                  <a:pt x="3081" y="89"/>
                </a:lnTo>
                <a:lnTo>
                  <a:pt x="3080" y="88"/>
                </a:lnTo>
                <a:lnTo>
                  <a:pt x="3014" y="107"/>
                </a:lnTo>
                <a:lnTo>
                  <a:pt x="3016" y="110"/>
                </a:lnTo>
                <a:lnTo>
                  <a:pt x="2957" y="124"/>
                </a:lnTo>
                <a:lnTo>
                  <a:pt x="2956" y="126"/>
                </a:lnTo>
                <a:lnTo>
                  <a:pt x="2905" y="142"/>
                </a:lnTo>
                <a:lnTo>
                  <a:pt x="2908" y="144"/>
                </a:lnTo>
                <a:lnTo>
                  <a:pt x="2858" y="160"/>
                </a:lnTo>
                <a:lnTo>
                  <a:pt x="2860" y="166"/>
                </a:lnTo>
                <a:lnTo>
                  <a:pt x="2815" y="178"/>
                </a:lnTo>
                <a:lnTo>
                  <a:pt x="2818" y="182"/>
                </a:lnTo>
                <a:lnTo>
                  <a:pt x="2775" y="196"/>
                </a:lnTo>
                <a:lnTo>
                  <a:pt x="2780" y="200"/>
                </a:lnTo>
                <a:lnTo>
                  <a:pt x="2737" y="213"/>
                </a:lnTo>
                <a:lnTo>
                  <a:pt x="2736" y="216"/>
                </a:lnTo>
                <a:lnTo>
                  <a:pt x="2702" y="231"/>
                </a:lnTo>
                <a:lnTo>
                  <a:pt x="2702" y="234"/>
                </a:lnTo>
                <a:lnTo>
                  <a:pt x="2669" y="249"/>
                </a:lnTo>
                <a:lnTo>
                  <a:pt x="2666" y="254"/>
                </a:lnTo>
                <a:lnTo>
                  <a:pt x="2637" y="266"/>
                </a:lnTo>
                <a:lnTo>
                  <a:pt x="2640" y="274"/>
                </a:lnTo>
                <a:lnTo>
                  <a:pt x="2605" y="284"/>
                </a:lnTo>
                <a:lnTo>
                  <a:pt x="2598" y="296"/>
                </a:lnTo>
                <a:lnTo>
                  <a:pt x="2577" y="302"/>
                </a:lnTo>
                <a:lnTo>
                  <a:pt x="2576" y="310"/>
                </a:lnTo>
                <a:lnTo>
                  <a:pt x="2548" y="320"/>
                </a:lnTo>
                <a:lnTo>
                  <a:pt x="2550" y="332"/>
                </a:lnTo>
                <a:lnTo>
                  <a:pt x="2521" y="337"/>
                </a:lnTo>
                <a:lnTo>
                  <a:pt x="2506" y="358"/>
                </a:lnTo>
                <a:lnTo>
                  <a:pt x="2494" y="355"/>
                </a:lnTo>
                <a:lnTo>
                  <a:pt x="2498" y="364"/>
                </a:lnTo>
                <a:lnTo>
                  <a:pt x="2469" y="373"/>
                </a:lnTo>
                <a:lnTo>
                  <a:pt x="2468" y="386"/>
                </a:lnTo>
                <a:lnTo>
                  <a:pt x="2444" y="391"/>
                </a:lnTo>
                <a:lnTo>
                  <a:pt x="2448" y="400"/>
                </a:lnTo>
                <a:lnTo>
                  <a:pt x="2419" y="409"/>
                </a:lnTo>
                <a:lnTo>
                  <a:pt x="2419" y="426"/>
                </a:lnTo>
                <a:lnTo>
                  <a:pt x="2396" y="426"/>
                </a:lnTo>
                <a:lnTo>
                  <a:pt x="2396" y="444"/>
                </a:lnTo>
                <a:lnTo>
                  <a:pt x="2373" y="444"/>
                </a:lnTo>
                <a:lnTo>
                  <a:pt x="2373" y="462"/>
                </a:lnTo>
                <a:lnTo>
                  <a:pt x="2349" y="462"/>
                </a:lnTo>
                <a:lnTo>
                  <a:pt x="2349" y="480"/>
                </a:lnTo>
                <a:lnTo>
                  <a:pt x="2327" y="480"/>
                </a:lnTo>
                <a:lnTo>
                  <a:pt x="2327" y="497"/>
                </a:lnTo>
                <a:lnTo>
                  <a:pt x="2305" y="497"/>
                </a:lnTo>
                <a:lnTo>
                  <a:pt x="2305" y="515"/>
                </a:lnTo>
                <a:lnTo>
                  <a:pt x="2284" y="515"/>
                </a:lnTo>
                <a:lnTo>
                  <a:pt x="2284" y="533"/>
                </a:lnTo>
                <a:lnTo>
                  <a:pt x="2263" y="533"/>
                </a:lnTo>
                <a:lnTo>
                  <a:pt x="2263" y="551"/>
                </a:lnTo>
                <a:lnTo>
                  <a:pt x="2242" y="551"/>
                </a:lnTo>
                <a:lnTo>
                  <a:pt x="2242" y="568"/>
                </a:lnTo>
                <a:lnTo>
                  <a:pt x="2221" y="568"/>
                </a:lnTo>
                <a:lnTo>
                  <a:pt x="2221" y="586"/>
                </a:lnTo>
                <a:lnTo>
                  <a:pt x="2201" y="586"/>
                </a:lnTo>
                <a:lnTo>
                  <a:pt x="2201" y="604"/>
                </a:lnTo>
                <a:lnTo>
                  <a:pt x="2181" y="604"/>
                </a:lnTo>
                <a:lnTo>
                  <a:pt x="2181" y="622"/>
                </a:lnTo>
                <a:lnTo>
                  <a:pt x="2161" y="622"/>
                </a:lnTo>
                <a:lnTo>
                  <a:pt x="2161" y="639"/>
                </a:lnTo>
                <a:lnTo>
                  <a:pt x="2141" y="639"/>
                </a:lnTo>
                <a:lnTo>
                  <a:pt x="2141" y="657"/>
                </a:lnTo>
                <a:lnTo>
                  <a:pt x="2122" y="657"/>
                </a:lnTo>
                <a:lnTo>
                  <a:pt x="2122" y="675"/>
                </a:lnTo>
                <a:lnTo>
                  <a:pt x="2103" y="675"/>
                </a:lnTo>
                <a:lnTo>
                  <a:pt x="2103" y="693"/>
                </a:lnTo>
                <a:lnTo>
                  <a:pt x="2084" y="693"/>
                </a:lnTo>
                <a:lnTo>
                  <a:pt x="2084" y="710"/>
                </a:lnTo>
                <a:lnTo>
                  <a:pt x="2065" y="710"/>
                </a:lnTo>
                <a:lnTo>
                  <a:pt x="2065" y="728"/>
                </a:lnTo>
                <a:lnTo>
                  <a:pt x="2046" y="728"/>
                </a:lnTo>
                <a:lnTo>
                  <a:pt x="2046" y="746"/>
                </a:lnTo>
                <a:lnTo>
                  <a:pt x="2028" y="746"/>
                </a:lnTo>
                <a:lnTo>
                  <a:pt x="2028" y="764"/>
                </a:lnTo>
                <a:lnTo>
                  <a:pt x="2008" y="764"/>
                </a:lnTo>
                <a:lnTo>
                  <a:pt x="2008" y="782"/>
                </a:lnTo>
                <a:lnTo>
                  <a:pt x="1990" y="782"/>
                </a:lnTo>
                <a:lnTo>
                  <a:pt x="1990" y="799"/>
                </a:lnTo>
                <a:lnTo>
                  <a:pt x="1972" y="799"/>
                </a:lnTo>
                <a:lnTo>
                  <a:pt x="1972" y="817"/>
                </a:lnTo>
                <a:lnTo>
                  <a:pt x="1953" y="817"/>
                </a:lnTo>
                <a:lnTo>
                  <a:pt x="1953" y="835"/>
                </a:lnTo>
                <a:lnTo>
                  <a:pt x="1935" y="835"/>
                </a:lnTo>
                <a:lnTo>
                  <a:pt x="1935" y="853"/>
                </a:lnTo>
                <a:lnTo>
                  <a:pt x="1916" y="853"/>
                </a:lnTo>
                <a:lnTo>
                  <a:pt x="1916" y="870"/>
                </a:lnTo>
                <a:lnTo>
                  <a:pt x="1898" y="870"/>
                </a:lnTo>
                <a:lnTo>
                  <a:pt x="1898" y="888"/>
                </a:lnTo>
                <a:lnTo>
                  <a:pt x="1880" y="888"/>
                </a:lnTo>
                <a:lnTo>
                  <a:pt x="1880" y="906"/>
                </a:lnTo>
                <a:lnTo>
                  <a:pt x="1862" y="906"/>
                </a:lnTo>
                <a:lnTo>
                  <a:pt x="1862" y="924"/>
                </a:lnTo>
                <a:lnTo>
                  <a:pt x="1844" y="924"/>
                </a:lnTo>
                <a:lnTo>
                  <a:pt x="1844" y="941"/>
                </a:lnTo>
                <a:lnTo>
                  <a:pt x="1825" y="941"/>
                </a:lnTo>
                <a:lnTo>
                  <a:pt x="1825" y="959"/>
                </a:lnTo>
                <a:lnTo>
                  <a:pt x="1807" y="959"/>
                </a:lnTo>
                <a:lnTo>
                  <a:pt x="1807" y="977"/>
                </a:lnTo>
                <a:lnTo>
                  <a:pt x="1788" y="977"/>
                </a:lnTo>
                <a:lnTo>
                  <a:pt x="1788" y="995"/>
                </a:lnTo>
                <a:lnTo>
                  <a:pt x="1770" y="995"/>
                </a:lnTo>
                <a:lnTo>
                  <a:pt x="1770" y="1012"/>
                </a:lnTo>
                <a:lnTo>
                  <a:pt x="1752" y="1012"/>
                </a:lnTo>
                <a:lnTo>
                  <a:pt x="1752" y="1030"/>
                </a:lnTo>
                <a:lnTo>
                  <a:pt x="1732" y="1030"/>
                </a:lnTo>
                <a:lnTo>
                  <a:pt x="1732" y="1048"/>
                </a:lnTo>
                <a:lnTo>
                  <a:pt x="1714" y="1048"/>
                </a:lnTo>
                <a:lnTo>
                  <a:pt x="1714" y="1066"/>
                </a:lnTo>
                <a:lnTo>
                  <a:pt x="1695" y="1066"/>
                </a:lnTo>
                <a:lnTo>
                  <a:pt x="1695" y="1083"/>
                </a:lnTo>
                <a:lnTo>
                  <a:pt x="1676" y="1083"/>
                </a:lnTo>
                <a:lnTo>
                  <a:pt x="1676" y="1101"/>
                </a:lnTo>
                <a:lnTo>
                  <a:pt x="1657" y="1101"/>
                </a:lnTo>
                <a:lnTo>
                  <a:pt x="1657" y="1119"/>
                </a:lnTo>
                <a:lnTo>
                  <a:pt x="1638" y="1119"/>
                </a:lnTo>
                <a:lnTo>
                  <a:pt x="1638" y="1137"/>
                </a:lnTo>
                <a:lnTo>
                  <a:pt x="1619" y="1137"/>
                </a:lnTo>
                <a:lnTo>
                  <a:pt x="1619" y="1155"/>
                </a:lnTo>
                <a:lnTo>
                  <a:pt x="1599" y="1155"/>
                </a:lnTo>
                <a:lnTo>
                  <a:pt x="1599" y="1172"/>
                </a:lnTo>
                <a:lnTo>
                  <a:pt x="1579" y="1172"/>
                </a:lnTo>
                <a:lnTo>
                  <a:pt x="1579" y="1190"/>
                </a:lnTo>
                <a:lnTo>
                  <a:pt x="1559" y="1190"/>
                </a:lnTo>
                <a:lnTo>
                  <a:pt x="1559" y="1208"/>
                </a:lnTo>
                <a:lnTo>
                  <a:pt x="1539" y="1208"/>
                </a:lnTo>
                <a:lnTo>
                  <a:pt x="1539" y="1226"/>
                </a:lnTo>
                <a:lnTo>
                  <a:pt x="1518" y="1226"/>
                </a:lnTo>
                <a:lnTo>
                  <a:pt x="1518" y="1243"/>
                </a:lnTo>
                <a:lnTo>
                  <a:pt x="1497" y="1243"/>
                </a:lnTo>
                <a:lnTo>
                  <a:pt x="1497" y="1261"/>
                </a:lnTo>
                <a:lnTo>
                  <a:pt x="1476" y="1261"/>
                </a:lnTo>
                <a:lnTo>
                  <a:pt x="1476" y="1279"/>
                </a:lnTo>
                <a:lnTo>
                  <a:pt x="1455" y="1279"/>
                </a:lnTo>
                <a:lnTo>
                  <a:pt x="1455" y="1297"/>
                </a:lnTo>
                <a:lnTo>
                  <a:pt x="1433" y="1297"/>
                </a:lnTo>
                <a:lnTo>
                  <a:pt x="1433" y="1314"/>
                </a:lnTo>
                <a:lnTo>
                  <a:pt x="1411" y="1314"/>
                </a:lnTo>
                <a:lnTo>
                  <a:pt x="1411" y="1332"/>
                </a:lnTo>
                <a:lnTo>
                  <a:pt x="1387" y="1332"/>
                </a:lnTo>
                <a:lnTo>
                  <a:pt x="1387" y="1350"/>
                </a:lnTo>
                <a:lnTo>
                  <a:pt x="1364" y="1350"/>
                </a:lnTo>
                <a:lnTo>
                  <a:pt x="1364" y="1368"/>
                </a:lnTo>
                <a:lnTo>
                  <a:pt x="1341" y="1368"/>
                </a:lnTo>
                <a:lnTo>
                  <a:pt x="1341" y="1385"/>
                </a:lnTo>
                <a:lnTo>
                  <a:pt x="1316" y="1385"/>
                </a:lnTo>
                <a:lnTo>
                  <a:pt x="1316" y="1403"/>
                </a:lnTo>
                <a:lnTo>
                  <a:pt x="1291" y="1403"/>
                </a:lnTo>
                <a:lnTo>
                  <a:pt x="1291" y="1421"/>
                </a:lnTo>
                <a:lnTo>
                  <a:pt x="1266" y="1421"/>
                </a:lnTo>
                <a:lnTo>
                  <a:pt x="1266" y="1439"/>
                </a:lnTo>
                <a:lnTo>
                  <a:pt x="1239" y="1439"/>
                </a:lnTo>
                <a:lnTo>
                  <a:pt x="1239" y="1456"/>
                </a:lnTo>
                <a:lnTo>
                  <a:pt x="1212" y="1456"/>
                </a:lnTo>
                <a:lnTo>
                  <a:pt x="1212" y="1474"/>
                </a:lnTo>
                <a:lnTo>
                  <a:pt x="1183" y="1474"/>
                </a:lnTo>
                <a:lnTo>
                  <a:pt x="1183" y="1492"/>
                </a:lnTo>
                <a:lnTo>
                  <a:pt x="1155" y="1492"/>
                </a:lnTo>
                <a:lnTo>
                  <a:pt x="1148" y="1508"/>
                </a:lnTo>
                <a:lnTo>
                  <a:pt x="1123" y="1510"/>
                </a:lnTo>
                <a:lnTo>
                  <a:pt x="1118" y="1522"/>
                </a:lnTo>
                <a:lnTo>
                  <a:pt x="1091" y="1528"/>
                </a:lnTo>
                <a:lnTo>
                  <a:pt x="1082" y="1542"/>
                </a:lnTo>
                <a:lnTo>
                  <a:pt x="1058" y="1545"/>
                </a:lnTo>
                <a:lnTo>
                  <a:pt x="1048" y="1562"/>
                </a:lnTo>
                <a:lnTo>
                  <a:pt x="1023" y="1563"/>
                </a:lnTo>
                <a:lnTo>
                  <a:pt x="1012" y="1578"/>
                </a:lnTo>
                <a:lnTo>
                  <a:pt x="985" y="1581"/>
                </a:lnTo>
                <a:lnTo>
                  <a:pt x="978" y="1596"/>
                </a:lnTo>
                <a:lnTo>
                  <a:pt x="945" y="1599"/>
                </a:lnTo>
                <a:lnTo>
                  <a:pt x="934" y="1612"/>
                </a:lnTo>
                <a:lnTo>
                  <a:pt x="902" y="1616"/>
                </a:lnTo>
                <a:lnTo>
                  <a:pt x="909" y="1626"/>
                </a:lnTo>
                <a:lnTo>
                  <a:pt x="855" y="1634"/>
                </a:lnTo>
                <a:lnTo>
                  <a:pt x="861" y="1638"/>
                </a:lnTo>
                <a:lnTo>
                  <a:pt x="822" y="1647"/>
                </a:lnTo>
                <a:lnTo>
                  <a:pt x="803" y="1652"/>
                </a:lnTo>
                <a:lnTo>
                  <a:pt x="807" y="1659"/>
                </a:lnTo>
                <a:lnTo>
                  <a:pt x="746" y="1670"/>
                </a:lnTo>
                <a:lnTo>
                  <a:pt x="750" y="1677"/>
                </a:lnTo>
                <a:lnTo>
                  <a:pt x="679" y="1687"/>
                </a:lnTo>
                <a:lnTo>
                  <a:pt x="681" y="1689"/>
                </a:lnTo>
                <a:lnTo>
                  <a:pt x="603" y="1705"/>
                </a:lnTo>
                <a:lnTo>
                  <a:pt x="597" y="1713"/>
                </a:lnTo>
                <a:lnTo>
                  <a:pt x="507" y="1723"/>
                </a:lnTo>
                <a:lnTo>
                  <a:pt x="510" y="1725"/>
                </a:lnTo>
                <a:lnTo>
                  <a:pt x="381" y="1741"/>
                </a:lnTo>
                <a:lnTo>
                  <a:pt x="384" y="1743"/>
                </a:lnTo>
                <a:lnTo>
                  <a:pt x="182" y="1758"/>
                </a:lnTo>
                <a:lnTo>
                  <a:pt x="182" y="1776"/>
                </a:lnTo>
                <a:lnTo>
                  <a:pt x="0" y="1776"/>
                </a:lnTo>
              </a:path>
            </a:pathLst>
          </a:custGeom>
          <a:noFill/>
          <a:ln w="38100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51" grpId="0" animBg="1"/>
      <p:bldP spid="687152" grpId="0" animBg="1"/>
      <p:bldP spid="6871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36650"/>
            <a:ext cx="8153400" cy="615950"/>
          </a:xfrm>
        </p:spPr>
        <p:txBody>
          <a:bodyPr/>
          <a:lstStyle/>
          <a:p>
            <a:r>
              <a:rPr lang="en-US" altLang="en-US" smtClean="0"/>
              <a:t>P-box (probability box)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295400" y="5565775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FFFF00"/>
                </a:solidFill>
                <a:latin typeface="Arial" panose="020B0604020202020204" pitchFamily="34" charset="0"/>
              </a:rPr>
              <a:t>0</a:t>
            </a: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295400" y="2819400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33797" name="Freeform 5"/>
          <p:cNvSpPr>
            <a:spLocks/>
          </p:cNvSpPr>
          <p:nvPr/>
        </p:nvSpPr>
        <p:spPr bwMode="auto">
          <a:xfrm>
            <a:off x="1716088" y="2974975"/>
            <a:ext cx="6061075" cy="2830513"/>
          </a:xfrm>
          <a:custGeom>
            <a:avLst/>
            <a:gdLst>
              <a:gd name="T0" fmla="*/ 2916 w 2916"/>
              <a:gd name="T1" fmla="*/ 1135 h 1135"/>
              <a:gd name="T2" fmla="*/ 0 w 2916"/>
              <a:gd name="T3" fmla="*/ 1135 h 1135"/>
              <a:gd name="T4" fmla="*/ 0 w 2916"/>
              <a:gd name="T5" fmla="*/ 0 h 1135"/>
              <a:gd name="T6" fmla="*/ 0 w 2916"/>
              <a:gd name="T7" fmla="*/ 1135 h 1135"/>
              <a:gd name="T8" fmla="*/ 2916 w 2916"/>
              <a:gd name="T9" fmla="*/ 1135 h 1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16"/>
              <a:gd name="T16" fmla="*/ 0 h 1135"/>
              <a:gd name="T17" fmla="*/ 2916 w 2916"/>
              <a:gd name="T18" fmla="*/ 1135 h 1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16" h="1135">
                <a:moveTo>
                  <a:pt x="2916" y="1135"/>
                </a:moveTo>
                <a:lnTo>
                  <a:pt x="0" y="1135"/>
                </a:lnTo>
                <a:lnTo>
                  <a:pt x="0" y="0"/>
                </a:lnTo>
                <a:lnTo>
                  <a:pt x="0" y="1135"/>
                </a:lnTo>
                <a:lnTo>
                  <a:pt x="2916" y="1135"/>
                </a:lnTo>
                <a:close/>
              </a:path>
            </a:pathLst>
          </a:custGeom>
          <a:noFill/>
          <a:ln w="57150" cmpd="sng">
            <a:solidFill>
              <a:srgbClr val="FF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798" name="Freeform 6"/>
          <p:cNvSpPr>
            <a:spLocks/>
          </p:cNvSpPr>
          <p:nvPr/>
        </p:nvSpPr>
        <p:spPr bwMode="auto">
          <a:xfrm>
            <a:off x="2197100" y="3024188"/>
            <a:ext cx="5546725" cy="2781300"/>
          </a:xfrm>
          <a:custGeom>
            <a:avLst/>
            <a:gdLst>
              <a:gd name="T0" fmla="*/ 0 w 2668"/>
              <a:gd name="T1" fmla="*/ 1115 h 1115"/>
              <a:gd name="T2" fmla="*/ 231 w 2668"/>
              <a:gd name="T3" fmla="*/ 1093 h 1115"/>
              <a:gd name="T4" fmla="*/ 345 w 2668"/>
              <a:gd name="T5" fmla="*/ 1071 h 1115"/>
              <a:gd name="T6" fmla="*/ 406 w 2668"/>
              <a:gd name="T7" fmla="*/ 1048 h 1115"/>
              <a:gd name="T8" fmla="*/ 453 w 2668"/>
              <a:gd name="T9" fmla="*/ 1025 h 1115"/>
              <a:gd name="T10" fmla="*/ 496 w 2668"/>
              <a:gd name="T11" fmla="*/ 1004 h 1115"/>
              <a:gd name="T12" fmla="*/ 536 w 2668"/>
              <a:gd name="T13" fmla="*/ 980 h 1115"/>
              <a:gd name="T14" fmla="*/ 571 w 2668"/>
              <a:gd name="T15" fmla="*/ 958 h 1115"/>
              <a:gd name="T16" fmla="*/ 604 w 2668"/>
              <a:gd name="T17" fmla="*/ 934 h 1115"/>
              <a:gd name="T18" fmla="*/ 639 w 2668"/>
              <a:gd name="T19" fmla="*/ 912 h 1115"/>
              <a:gd name="T20" fmla="*/ 670 w 2668"/>
              <a:gd name="T21" fmla="*/ 889 h 1115"/>
              <a:gd name="T22" fmla="*/ 704 w 2668"/>
              <a:gd name="T23" fmla="*/ 866 h 1115"/>
              <a:gd name="T24" fmla="*/ 731 w 2668"/>
              <a:gd name="T25" fmla="*/ 843 h 1115"/>
              <a:gd name="T26" fmla="*/ 756 w 2668"/>
              <a:gd name="T27" fmla="*/ 819 h 1115"/>
              <a:gd name="T28" fmla="*/ 781 w 2668"/>
              <a:gd name="T29" fmla="*/ 798 h 1115"/>
              <a:gd name="T30" fmla="*/ 805 w 2668"/>
              <a:gd name="T31" fmla="*/ 775 h 1115"/>
              <a:gd name="T32" fmla="*/ 828 w 2668"/>
              <a:gd name="T33" fmla="*/ 752 h 1115"/>
              <a:gd name="T34" fmla="*/ 850 w 2668"/>
              <a:gd name="T35" fmla="*/ 730 h 1115"/>
              <a:gd name="T36" fmla="*/ 872 w 2668"/>
              <a:gd name="T37" fmla="*/ 707 h 1115"/>
              <a:gd name="T38" fmla="*/ 893 w 2668"/>
              <a:gd name="T39" fmla="*/ 684 h 1115"/>
              <a:gd name="T40" fmla="*/ 909 w 2668"/>
              <a:gd name="T41" fmla="*/ 662 h 1115"/>
              <a:gd name="T42" fmla="*/ 931 w 2668"/>
              <a:gd name="T43" fmla="*/ 639 h 1115"/>
              <a:gd name="T44" fmla="*/ 948 w 2668"/>
              <a:gd name="T45" fmla="*/ 615 h 1115"/>
              <a:gd name="T46" fmla="*/ 965 w 2668"/>
              <a:gd name="T47" fmla="*/ 593 h 1115"/>
              <a:gd name="T48" fmla="*/ 986 w 2668"/>
              <a:gd name="T49" fmla="*/ 569 h 1115"/>
              <a:gd name="T50" fmla="*/ 1002 w 2668"/>
              <a:gd name="T51" fmla="*/ 547 h 1115"/>
              <a:gd name="T52" fmla="*/ 1020 w 2668"/>
              <a:gd name="T53" fmla="*/ 525 h 1115"/>
              <a:gd name="T54" fmla="*/ 1039 w 2668"/>
              <a:gd name="T55" fmla="*/ 503 h 1115"/>
              <a:gd name="T56" fmla="*/ 1058 w 2668"/>
              <a:gd name="T57" fmla="*/ 479 h 1115"/>
              <a:gd name="T58" fmla="*/ 1077 w 2668"/>
              <a:gd name="T59" fmla="*/ 457 h 1115"/>
              <a:gd name="T60" fmla="*/ 1094 w 2668"/>
              <a:gd name="T61" fmla="*/ 433 h 1115"/>
              <a:gd name="T62" fmla="*/ 1115 w 2668"/>
              <a:gd name="T63" fmla="*/ 411 h 1115"/>
              <a:gd name="T64" fmla="*/ 1136 w 2668"/>
              <a:gd name="T65" fmla="*/ 389 h 1115"/>
              <a:gd name="T66" fmla="*/ 1155 w 2668"/>
              <a:gd name="T67" fmla="*/ 366 h 1115"/>
              <a:gd name="T68" fmla="*/ 1177 w 2668"/>
              <a:gd name="T69" fmla="*/ 343 h 1115"/>
              <a:gd name="T70" fmla="*/ 1200 w 2668"/>
              <a:gd name="T71" fmla="*/ 321 h 1115"/>
              <a:gd name="T72" fmla="*/ 1222 w 2668"/>
              <a:gd name="T73" fmla="*/ 297 h 1115"/>
              <a:gd name="T74" fmla="*/ 1245 w 2668"/>
              <a:gd name="T75" fmla="*/ 274 h 1115"/>
              <a:gd name="T76" fmla="*/ 1272 w 2668"/>
              <a:gd name="T77" fmla="*/ 251 h 1115"/>
              <a:gd name="T78" fmla="*/ 1298 w 2668"/>
              <a:gd name="T79" fmla="*/ 228 h 1115"/>
              <a:gd name="T80" fmla="*/ 1327 w 2668"/>
              <a:gd name="T81" fmla="*/ 206 h 1115"/>
              <a:gd name="T82" fmla="*/ 1355 w 2668"/>
              <a:gd name="T83" fmla="*/ 183 h 1115"/>
              <a:gd name="T84" fmla="*/ 1389 w 2668"/>
              <a:gd name="T85" fmla="*/ 161 h 1115"/>
              <a:gd name="T86" fmla="*/ 1417 w 2668"/>
              <a:gd name="T87" fmla="*/ 138 h 1115"/>
              <a:gd name="T88" fmla="*/ 1451 w 2668"/>
              <a:gd name="T89" fmla="*/ 116 h 1115"/>
              <a:gd name="T90" fmla="*/ 1488 w 2668"/>
              <a:gd name="T91" fmla="*/ 92 h 1115"/>
              <a:gd name="T92" fmla="*/ 1522 w 2668"/>
              <a:gd name="T93" fmla="*/ 68 h 1115"/>
              <a:gd name="T94" fmla="*/ 1563 w 2668"/>
              <a:gd name="T95" fmla="*/ 47 h 1115"/>
              <a:gd name="T96" fmla="*/ 1609 w 2668"/>
              <a:gd name="T97" fmla="*/ 25 h 1115"/>
              <a:gd name="T98" fmla="*/ 1667 w 2668"/>
              <a:gd name="T99" fmla="*/ 0 h 1115"/>
              <a:gd name="T100" fmla="*/ 2668 w 2668"/>
              <a:gd name="T101" fmla="*/ 1 h 111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668"/>
              <a:gd name="T154" fmla="*/ 0 h 1115"/>
              <a:gd name="T155" fmla="*/ 2668 w 2668"/>
              <a:gd name="T156" fmla="*/ 1115 h 111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668" h="1115">
                <a:moveTo>
                  <a:pt x="0" y="1115"/>
                </a:moveTo>
                <a:lnTo>
                  <a:pt x="231" y="1093"/>
                </a:lnTo>
                <a:lnTo>
                  <a:pt x="345" y="1071"/>
                </a:lnTo>
                <a:lnTo>
                  <a:pt x="406" y="1048"/>
                </a:lnTo>
                <a:lnTo>
                  <a:pt x="453" y="1025"/>
                </a:lnTo>
                <a:lnTo>
                  <a:pt x="496" y="1004"/>
                </a:lnTo>
                <a:lnTo>
                  <a:pt x="536" y="980"/>
                </a:lnTo>
                <a:lnTo>
                  <a:pt x="571" y="958"/>
                </a:lnTo>
                <a:lnTo>
                  <a:pt x="604" y="934"/>
                </a:lnTo>
                <a:lnTo>
                  <a:pt x="639" y="912"/>
                </a:lnTo>
                <a:lnTo>
                  <a:pt x="670" y="889"/>
                </a:lnTo>
                <a:lnTo>
                  <a:pt x="704" y="866"/>
                </a:lnTo>
                <a:lnTo>
                  <a:pt x="731" y="843"/>
                </a:lnTo>
                <a:lnTo>
                  <a:pt x="756" y="819"/>
                </a:lnTo>
                <a:lnTo>
                  <a:pt x="781" y="798"/>
                </a:lnTo>
                <a:lnTo>
                  <a:pt x="805" y="775"/>
                </a:lnTo>
                <a:lnTo>
                  <a:pt x="828" y="752"/>
                </a:lnTo>
                <a:lnTo>
                  <a:pt x="850" y="730"/>
                </a:lnTo>
                <a:lnTo>
                  <a:pt x="872" y="707"/>
                </a:lnTo>
                <a:lnTo>
                  <a:pt x="893" y="684"/>
                </a:lnTo>
                <a:lnTo>
                  <a:pt x="909" y="662"/>
                </a:lnTo>
                <a:lnTo>
                  <a:pt x="931" y="639"/>
                </a:lnTo>
                <a:lnTo>
                  <a:pt x="948" y="615"/>
                </a:lnTo>
                <a:lnTo>
                  <a:pt x="965" y="593"/>
                </a:lnTo>
                <a:lnTo>
                  <a:pt x="986" y="569"/>
                </a:lnTo>
                <a:lnTo>
                  <a:pt x="1002" y="547"/>
                </a:lnTo>
                <a:lnTo>
                  <a:pt x="1020" y="525"/>
                </a:lnTo>
                <a:lnTo>
                  <a:pt x="1039" y="503"/>
                </a:lnTo>
                <a:lnTo>
                  <a:pt x="1058" y="479"/>
                </a:lnTo>
                <a:lnTo>
                  <a:pt x="1077" y="457"/>
                </a:lnTo>
                <a:lnTo>
                  <a:pt x="1094" y="433"/>
                </a:lnTo>
                <a:lnTo>
                  <a:pt x="1115" y="411"/>
                </a:lnTo>
                <a:lnTo>
                  <a:pt x="1136" y="389"/>
                </a:lnTo>
                <a:lnTo>
                  <a:pt x="1155" y="366"/>
                </a:lnTo>
                <a:lnTo>
                  <a:pt x="1177" y="343"/>
                </a:lnTo>
                <a:lnTo>
                  <a:pt x="1200" y="321"/>
                </a:lnTo>
                <a:lnTo>
                  <a:pt x="1222" y="297"/>
                </a:lnTo>
                <a:lnTo>
                  <a:pt x="1245" y="274"/>
                </a:lnTo>
                <a:lnTo>
                  <a:pt x="1272" y="251"/>
                </a:lnTo>
                <a:lnTo>
                  <a:pt x="1298" y="228"/>
                </a:lnTo>
                <a:lnTo>
                  <a:pt x="1327" y="206"/>
                </a:lnTo>
                <a:lnTo>
                  <a:pt x="1355" y="183"/>
                </a:lnTo>
                <a:lnTo>
                  <a:pt x="1389" y="161"/>
                </a:lnTo>
                <a:lnTo>
                  <a:pt x="1417" y="138"/>
                </a:lnTo>
                <a:lnTo>
                  <a:pt x="1451" y="116"/>
                </a:lnTo>
                <a:lnTo>
                  <a:pt x="1488" y="92"/>
                </a:lnTo>
                <a:lnTo>
                  <a:pt x="1522" y="68"/>
                </a:lnTo>
                <a:lnTo>
                  <a:pt x="1563" y="47"/>
                </a:lnTo>
                <a:lnTo>
                  <a:pt x="1609" y="25"/>
                </a:lnTo>
                <a:lnTo>
                  <a:pt x="1667" y="0"/>
                </a:lnTo>
                <a:lnTo>
                  <a:pt x="2668" y="1"/>
                </a:lnTo>
              </a:path>
            </a:pathLst>
          </a:custGeom>
          <a:noFill/>
          <a:ln w="38100" cmpd="sng">
            <a:solidFill>
              <a:srgbClr val="CCFF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799" name="Freeform 7"/>
          <p:cNvSpPr>
            <a:spLocks/>
          </p:cNvSpPr>
          <p:nvPr/>
        </p:nvSpPr>
        <p:spPr bwMode="auto">
          <a:xfrm>
            <a:off x="4749800" y="3024188"/>
            <a:ext cx="2978150" cy="2781300"/>
          </a:xfrm>
          <a:custGeom>
            <a:avLst/>
            <a:gdLst>
              <a:gd name="T0" fmla="*/ 0 w 1433"/>
              <a:gd name="T1" fmla="*/ 1115 h 1115"/>
              <a:gd name="T2" fmla="*/ 43 w 1433"/>
              <a:gd name="T3" fmla="*/ 1093 h 1115"/>
              <a:gd name="T4" fmla="*/ 75 w 1433"/>
              <a:gd name="T5" fmla="*/ 1071 h 1115"/>
              <a:gd name="T6" fmla="*/ 108 w 1433"/>
              <a:gd name="T7" fmla="*/ 1048 h 1115"/>
              <a:gd name="T8" fmla="*/ 137 w 1433"/>
              <a:gd name="T9" fmla="*/ 1025 h 1115"/>
              <a:gd name="T10" fmla="*/ 163 w 1433"/>
              <a:gd name="T11" fmla="*/ 1004 h 1115"/>
              <a:gd name="T12" fmla="*/ 188 w 1433"/>
              <a:gd name="T13" fmla="*/ 980 h 1115"/>
              <a:gd name="T14" fmla="*/ 212 w 1433"/>
              <a:gd name="T15" fmla="*/ 958 h 1115"/>
              <a:gd name="T16" fmla="*/ 233 w 1433"/>
              <a:gd name="T17" fmla="*/ 934 h 1115"/>
              <a:gd name="T18" fmla="*/ 255 w 1433"/>
              <a:gd name="T19" fmla="*/ 912 h 1115"/>
              <a:gd name="T20" fmla="*/ 273 w 1433"/>
              <a:gd name="T21" fmla="*/ 889 h 1115"/>
              <a:gd name="T22" fmla="*/ 293 w 1433"/>
              <a:gd name="T23" fmla="*/ 866 h 1115"/>
              <a:gd name="T24" fmla="*/ 312 w 1433"/>
              <a:gd name="T25" fmla="*/ 843 h 1115"/>
              <a:gd name="T26" fmla="*/ 331 w 1433"/>
              <a:gd name="T27" fmla="*/ 819 h 1115"/>
              <a:gd name="T28" fmla="*/ 348 w 1433"/>
              <a:gd name="T29" fmla="*/ 798 h 1115"/>
              <a:gd name="T30" fmla="*/ 366 w 1433"/>
              <a:gd name="T31" fmla="*/ 775 h 1115"/>
              <a:gd name="T32" fmla="*/ 386 w 1433"/>
              <a:gd name="T33" fmla="*/ 752 h 1115"/>
              <a:gd name="T34" fmla="*/ 403 w 1433"/>
              <a:gd name="T35" fmla="*/ 730 h 1115"/>
              <a:gd name="T36" fmla="*/ 419 w 1433"/>
              <a:gd name="T37" fmla="*/ 707 h 1115"/>
              <a:gd name="T38" fmla="*/ 436 w 1433"/>
              <a:gd name="T39" fmla="*/ 684 h 1115"/>
              <a:gd name="T40" fmla="*/ 455 w 1433"/>
              <a:gd name="T41" fmla="*/ 662 h 1115"/>
              <a:gd name="T42" fmla="*/ 470 w 1433"/>
              <a:gd name="T43" fmla="*/ 639 h 1115"/>
              <a:gd name="T44" fmla="*/ 487 w 1433"/>
              <a:gd name="T45" fmla="*/ 615 h 1115"/>
              <a:gd name="T46" fmla="*/ 505 w 1433"/>
              <a:gd name="T47" fmla="*/ 593 h 1115"/>
              <a:gd name="T48" fmla="*/ 524 w 1433"/>
              <a:gd name="T49" fmla="*/ 569 h 1115"/>
              <a:gd name="T50" fmla="*/ 539 w 1433"/>
              <a:gd name="T51" fmla="*/ 547 h 1115"/>
              <a:gd name="T52" fmla="*/ 558 w 1433"/>
              <a:gd name="T53" fmla="*/ 525 h 1115"/>
              <a:gd name="T54" fmla="*/ 574 w 1433"/>
              <a:gd name="T55" fmla="*/ 503 h 1115"/>
              <a:gd name="T56" fmla="*/ 591 w 1433"/>
              <a:gd name="T57" fmla="*/ 479 h 1115"/>
              <a:gd name="T58" fmla="*/ 609 w 1433"/>
              <a:gd name="T59" fmla="*/ 457 h 1115"/>
              <a:gd name="T60" fmla="*/ 626 w 1433"/>
              <a:gd name="T61" fmla="*/ 433 h 1115"/>
              <a:gd name="T62" fmla="*/ 645 w 1433"/>
              <a:gd name="T63" fmla="*/ 411 h 1115"/>
              <a:gd name="T64" fmla="*/ 661 w 1433"/>
              <a:gd name="T65" fmla="*/ 389 h 1115"/>
              <a:gd name="T66" fmla="*/ 677 w 1433"/>
              <a:gd name="T67" fmla="*/ 366 h 1115"/>
              <a:gd name="T68" fmla="*/ 698 w 1433"/>
              <a:gd name="T69" fmla="*/ 343 h 1115"/>
              <a:gd name="T70" fmla="*/ 713 w 1433"/>
              <a:gd name="T71" fmla="*/ 321 h 1115"/>
              <a:gd name="T72" fmla="*/ 733 w 1433"/>
              <a:gd name="T73" fmla="*/ 297 h 1115"/>
              <a:gd name="T74" fmla="*/ 753 w 1433"/>
              <a:gd name="T75" fmla="*/ 274 h 1115"/>
              <a:gd name="T76" fmla="*/ 771 w 1433"/>
              <a:gd name="T77" fmla="*/ 251 h 1115"/>
              <a:gd name="T78" fmla="*/ 791 w 1433"/>
              <a:gd name="T79" fmla="*/ 228 h 1115"/>
              <a:gd name="T80" fmla="*/ 811 w 1433"/>
              <a:gd name="T81" fmla="*/ 206 h 1115"/>
              <a:gd name="T82" fmla="*/ 834 w 1433"/>
              <a:gd name="T83" fmla="*/ 183 h 1115"/>
              <a:gd name="T84" fmla="*/ 859 w 1433"/>
              <a:gd name="T85" fmla="*/ 161 h 1115"/>
              <a:gd name="T86" fmla="*/ 888 w 1433"/>
              <a:gd name="T87" fmla="*/ 138 h 1115"/>
              <a:gd name="T88" fmla="*/ 918 w 1433"/>
              <a:gd name="T89" fmla="*/ 116 h 1115"/>
              <a:gd name="T90" fmla="*/ 955 w 1433"/>
              <a:gd name="T91" fmla="*/ 92 h 1115"/>
              <a:gd name="T92" fmla="*/ 996 w 1433"/>
              <a:gd name="T93" fmla="*/ 68 h 1115"/>
              <a:gd name="T94" fmla="*/ 1050 w 1433"/>
              <a:gd name="T95" fmla="*/ 47 h 1115"/>
              <a:gd name="T96" fmla="*/ 1122 w 1433"/>
              <a:gd name="T97" fmla="*/ 25 h 1115"/>
              <a:gd name="T98" fmla="*/ 1433 w 1433"/>
              <a:gd name="T99" fmla="*/ 0 h 111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433"/>
              <a:gd name="T151" fmla="*/ 0 h 1115"/>
              <a:gd name="T152" fmla="*/ 1433 w 1433"/>
              <a:gd name="T153" fmla="*/ 1115 h 111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433" h="1115">
                <a:moveTo>
                  <a:pt x="0" y="1115"/>
                </a:moveTo>
                <a:lnTo>
                  <a:pt x="43" y="1093"/>
                </a:lnTo>
                <a:lnTo>
                  <a:pt x="75" y="1071"/>
                </a:lnTo>
                <a:lnTo>
                  <a:pt x="108" y="1048"/>
                </a:lnTo>
                <a:lnTo>
                  <a:pt x="137" y="1025"/>
                </a:lnTo>
                <a:lnTo>
                  <a:pt x="163" y="1004"/>
                </a:lnTo>
                <a:lnTo>
                  <a:pt x="188" y="980"/>
                </a:lnTo>
                <a:lnTo>
                  <a:pt x="212" y="958"/>
                </a:lnTo>
                <a:lnTo>
                  <a:pt x="233" y="934"/>
                </a:lnTo>
                <a:lnTo>
                  <a:pt x="255" y="912"/>
                </a:lnTo>
                <a:lnTo>
                  <a:pt x="273" y="889"/>
                </a:lnTo>
                <a:lnTo>
                  <a:pt x="293" y="866"/>
                </a:lnTo>
                <a:lnTo>
                  <a:pt x="312" y="843"/>
                </a:lnTo>
                <a:lnTo>
                  <a:pt x="331" y="819"/>
                </a:lnTo>
                <a:lnTo>
                  <a:pt x="348" y="798"/>
                </a:lnTo>
                <a:lnTo>
                  <a:pt x="366" y="775"/>
                </a:lnTo>
                <a:lnTo>
                  <a:pt x="386" y="752"/>
                </a:lnTo>
                <a:lnTo>
                  <a:pt x="403" y="730"/>
                </a:lnTo>
                <a:lnTo>
                  <a:pt x="419" y="707"/>
                </a:lnTo>
                <a:lnTo>
                  <a:pt x="436" y="684"/>
                </a:lnTo>
                <a:lnTo>
                  <a:pt x="455" y="662"/>
                </a:lnTo>
                <a:lnTo>
                  <a:pt x="470" y="639"/>
                </a:lnTo>
                <a:lnTo>
                  <a:pt x="487" y="615"/>
                </a:lnTo>
                <a:lnTo>
                  <a:pt x="505" y="593"/>
                </a:lnTo>
                <a:lnTo>
                  <a:pt x="524" y="569"/>
                </a:lnTo>
                <a:lnTo>
                  <a:pt x="539" y="547"/>
                </a:lnTo>
                <a:lnTo>
                  <a:pt x="558" y="525"/>
                </a:lnTo>
                <a:lnTo>
                  <a:pt x="574" y="503"/>
                </a:lnTo>
                <a:lnTo>
                  <a:pt x="591" y="479"/>
                </a:lnTo>
                <a:lnTo>
                  <a:pt x="609" y="457"/>
                </a:lnTo>
                <a:lnTo>
                  <a:pt x="626" y="433"/>
                </a:lnTo>
                <a:lnTo>
                  <a:pt x="645" y="411"/>
                </a:lnTo>
                <a:lnTo>
                  <a:pt x="661" y="389"/>
                </a:lnTo>
                <a:lnTo>
                  <a:pt x="677" y="366"/>
                </a:lnTo>
                <a:lnTo>
                  <a:pt x="698" y="343"/>
                </a:lnTo>
                <a:lnTo>
                  <a:pt x="713" y="321"/>
                </a:lnTo>
                <a:lnTo>
                  <a:pt x="733" y="297"/>
                </a:lnTo>
                <a:lnTo>
                  <a:pt x="753" y="274"/>
                </a:lnTo>
                <a:lnTo>
                  <a:pt x="771" y="251"/>
                </a:lnTo>
                <a:lnTo>
                  <a:pt x="791" y="228"/>
                </a:lnTo>
                <a:lnTo>
                  <a:pt x="811" y="206"/>
                </a:lnTo>
                <a:lnTo>
                  <a:pt x="834" y="183"/>
                </a:lnTo>
                <a:lnTo>
                  <a:pt x="859" y="161"/>
                </a:lnTo>
                <a:lnTo>
                  <a:pt x="888" y="138"/>
                </a:lnTo>
                <a:lnTo>
                  <a:pt x="918" y="116"/>
                </a:lnTo>
                <a:lnTo>
                  <a:pt x="955" y="92"/>
                </a:lnTo>
                <a:lnTo>
                  <a:pt x="996" y="68"/>
                </a:lnTo>
                <a:lnTo>
                  <a:pt x="1050" y="47"/>
                </a:lnTo>
                <a:lnTo>
                  <a:pt x="1122" y="25"/>
                </a:lnTo>
                <a:lnTo>
                  <a:pt x="1433" y="0"/>
                </a:lnTo>
              </a:path>
            </a:pathLst>
          </a:custGeom>
          <a:noFill/>
          <a:ln w="38100" cmpd="sng">
            <a:solidFill>
              <a:srgbClr val="CCFF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989138" y="579596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343150" y="579596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697163" y="579596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046413" y="579596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4492625" y="579596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4862513" y="579596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1985963" y="59293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338388" y="59293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2697163" y="59293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3046413" y="59293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3300413" y="5929313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FFFF00"/>
                </a:solidFill>
                <a:latin typeface="Arial" panose="020B0604020202020204" pitchFamily="34" charset="0"/>
              </a:rPr>
              <a:t>1.0</a:t>
            </a: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3752850" y="59293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5124450" y="5929313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FFFF00"/>
                </a:solidFill>
                <a:latin typeface="Arial" panose="020B0604020202020204" pitchFamily="34" charset="0"/>
              </a:rPr>
              <a:t>2.0</a:t>
            </a: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5594350" y="59293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5964238" y="59293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6313488" y="59293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6670675" y="59293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6921500" y="5929313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FFFF00"/>
                </a:solidFill>
                <a:latin typeface="Arial" panose="020B0604020202020204" pitchFamily="34" charset="0"/>
              </a:rPr>
              <a:t>3.0</a:t>
            </a: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7378700" y="59293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7727950" y="5929313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1524000" y="5929313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FFFF00"/>
                </a:solidFill>
                <a:latin typeface="Arial" panose="020B0604020202020204" pitchFamily="34" charset="0"/>
              </a:rPr>
              <a:t>0.0</a:t>
            </a:r>
            <a:endParaRPr lang="en-US" altLang="en-US" sz="2000">
              <a:solidFill>
                <a:srgbClr val="FFFF00"/>
              </a:solidFill>
            </a:endParaRP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4343400" y="60198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i="1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 rot="-5400000">
            <a:off x="-669131" y="4099719"/>
            <a:ext cx="3014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FFFF00"/>
                </a:solidFill>
              </a:rPr>
              <a:t>Cumulative probability</a:t>
            </a:r>
          </a:p>
        </p:txBody>
      </p:sp>
      <p:sp>
        <p:nvSpPr>
          <p:cNvPr id="359455" name="Freeform 31"/>
          <p:cNvSpPr>
            <a:spLocks/>
          </p:cNvSpPr>
          <p:nvPr/>
        </p:nvSpPr>
        <p:spPr bwMode="auto">
          <a:xfrm>
            <a:off x="3048000" y="3048000"/>
            <a:ext cx="3644900" cy="2743200"/>
          </a:xfrm>
          <a:custGeom>
            <a:avLst/>
            <a:gdLst>
              <a:gd name="T0" fmla="*/ 0 w 2296"/>
              <a:gd name="T1" fmla="*/ 1752 h 1752"/>
              <a:gd name="T2" fmla="*/ 303 w 2296"/>
              <a:gd name="T3" fmla="*/ 1717 h 1752"/>
              <a:gd name="T4" fmla="*/ 452 w 2296"/>
              <a:gd name="T5" fmla="*/ 1683 h 1752"/>
              <a:gd name="T6" fmla="*/ 532 w 2296"/>
              <a:gd name="T7" fmla="*/ 1647 h 1752"/>
              <a:gd name="T8" fmla="*/ 593 w 2296"/>
              <a:gd name="T9" fmla="*/ 1611 h 1752"/>
              <a:gd name="T10" fmla="*/ 650 w 2296"/>
              <a:gd name="T11" fmla="*/ 1578 h 1752"/>
              <a:gd name="T12" fmla="*/ 702 w 2296"/>
              <a:gd name="T13" fmla="*/ 1540 h 1752"/>
              <a:gd name="T14" fmla="*/ 748 w 2296"/>
              <a:gd name="T15" fmla="*/ 1505 h 1752"/>
              <a:gd name="T16" fmla="*/ 791 w 2296"/>
              <a:gd name="T17" fmla="*/ 1468 h 1752"/>
              <a:gd name="T18" fmla="*/ 837 w 2296"/>
              <a:gd name="T19" fmla="*/ 1433 h 1752"/>
              <a:gd name="T20" fmla="*/ 877 w 2296"/>
              <a:gd name="T21" fmla="*/ 1397 h 1752"/>
              <a:gd name="T22" fmla="*/ 922 w 2296"/>
              <a:gd name="T23" fmla="*/ 1361 h 1752"/>
              <a:gd name="T24" fmla="*/ 957 w 2296"/>
              <a:gd name="T25" fmla="*/ 1325 h 1752"/>
              <a:gd name="T26" fmla="*/ 990 w 2296"/>
              <a:gd name="T27" fmla="*/ 1287 h 1752"/>
              <a:gd name="T28" fmla="*/ 1023 w 2296"/>
              <a:gd name="T29" fmla="*/ 1254 h 1752"/>
              <a:gd name="T30" fmla="*/ 1054 w 2296"/>
              <a:gd name="T31" fmla="*/ 1218 h 1752"/>
              <a:gd name="T32" fmla="*/ 1084 w 2296"/>
              <a:gd name="T33" fmla="*/ 1182 h 1752"/>
              <a:gd name="T34" fmla="*/ 1113 w 2296"/>
              <a:gd name="T35" fmla="*/ 1147 h 1752"/>
              <a:gd name="T36" fmla="*/ 1142 w 2296"/>
              <a:gd name="T37" fmla="*/ 1111 h 1752"/>
              <a:gd name="T38" fmla="*/ 1169 w 2296"/>
              <a:gd name="T39" fmla="*/ 1075 h 1752"/>
              <a:gd name="T40" fmla="*/ 1190 w 2296"/>
              <a:gd name="T41" fmla="*/ 1040 h 1752"/>
              <a:gd name="T42" fmla="*/ 1219 w 2296"/>
              <a:gd name="T43" fmla="*/ 1004 h 1752"/>
              <a:gd name="T44" fmla="*/ 1241 w 2296"/>
              <a:gd name="T45" fmla="*/ 966 h 1752"/>
              <a:gd name="T46" fmla="*/ 1264 w 2296"/>
              <a:gd name="T47" fmla="*/ 932 h 1752"/>
              <a:gd name="T48" fmla="*/ 1291 w 2296"/>
              <a:gd name="T49" fmla="*/ 894 h 1752"/>
              <a:gd name="T50" fmla="*/ 1312 w 2296"/>
              <a:gd name="T51" fmla="*/ 860 h 1752"/>
              <a:gd name="T52" fmla="*/ 1336 w 2296"/>
              <a:gd name="T53" fmla="*/ 825 h 1752"/>
              <a:gd name="T54" fmla="*/ 1361 w 2296"/>
              <a:gd name="T55" fmla="*/ 790 h 1752"/>
              <a:gd name="T56" fmla="*/ 1386 w 2296"/>
              <a:gd name="T57" fmla="*/ 753 h 1752"/>
              <a:gd name="T58" fmla="*/ 1410 w 2296"/>
              <a:gd name="T59" fmla="*/ 718 h 1752"/>
              <a:gd name="T60" fmla="*/ 1433 w 2296"/>
              <a:gd name="T61" fmla="*/ 680 h 1752"/>
              <a:gd name="T62" fmla="*/ 1460 w 2296"/>
              <a:gd name="T63" fmla="*/ 646 h 1752"/>
              <a:gd name="T64" fmla="*/ 1488 w 2296"/>
              <a:gd name="T65" fmla="*/ 611 h 1752"/>
              <a:gd name="T66" fmla="*/ 1513 w 2296"/>
              <a:gd name="T67" fmla="*/ 575 h 1752"/>
              <a:gd name="T68" fmla="*/ 1541 w 2296"/>
              <a:gd name="T69" fmla="*/ 539 h 1752"/>
              <a:gd name="T70" fmla="*/ 1572 w 2296"/>
              <a:gd name="T71" fmla="*/ 504 h 1752"/>
              <a:gd name="T72" fmla="*/ 1600 w 2296"/>
              <a:gd name="T73" fmla="*/ 467 h 1752"/>
              <a:gd name="T74" fmla="*/ 1630 w 2296"/>
              <a:gd name="T75" fmla="*/ 431 h 1752"/>
              <a:gd name="T76" fmla="*/ 1666 w 2296"/>
              <a:gd name="T77" fmla="*/ 394 h 1752"/>
              <a:gd name="T78" fmla="*/ 1700 w 2296"/>
              <a:gd name="T79" fmla="*/ 358 h 1752"/>
              <a:gd name="T80" fmla="*/ 1738 w 2296"/>
              <a:gd name="T81" fmla="*/ 324 h 1752"/>
              <a:gd name="T82" fmla="*/ 1775 w 2296"/>
              <a:gd name="T83" fmla="*/ 288 h 1752"/>
              <a:gd name="T84" fmla="*/ 1819 w 2296"/>
              <a:gd name="T85" fmla="*/ 253 h 1752"/>
              <a:gd name="T86" fmla="*/ 1856 w 2296"/>
              <a:gd name="T87" fmla="*/ 217 h 1752"/>
              <a:gd name="T88" fmla="*/ 1900 w 2296"/>
              <a:gd name="T89" fmla="*/ 182 h 1752"/>
              <a:gd name="T90" fmla="*/ 1949 w 2296"/>
              <a:gd name="T91" fmla="*/ 145 h 1752"/>
              <a:gd name="T92" fmla="*/ 1993 w 2296"/>
              <a:gd name="T93" fmla="*/ 107 h 1752"/>
              <a:gd name="T94" fmla="*/ 2047 w 2296"/>
              <a:gd name="T95" fmla="*/ 74 h 1752"/>
              <a:gd name="T96" fmla="*/ 2107 w 2296"/>
              <a:gd name="T97" fmla="*/ 39 h 1752"/>
              <a:gd name="T98" fmla="*/ 2183 w 2296"/>
              <a:gd name="T99" fmla="*/ 0 h 1752"/>
              <a:gd name="T100" fmla="*/ 2296 w 2296"/>
              <a:gd name="T101" fmla="*/ 0 h 175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296"/>
              <a:gd name="T154" fmla="*/ 0 h 1752"/>
              <a:gd name="T155" fmla="*/ 2296 w 2296"/>
              <a:gd name="T156" fmla="*/ 1752 h 175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296" h="1752">
                <a:moveTo>
                  <a:pt x="0" y="1752"/>
                </a:moveTo>
                <a:lnTo>
                  <a:pt x="303" y="1717"/>
                </a:lnTo>
                <a:lnTo>
                  <a:pt x="452" y="1683"/>
                </a:lnTo>
                <a:lnTo>
                  <a:pt x="532" y="1647"/>
                </a:lnTo>
                <a:lnTo>
                  <a:pt x="593" y="1611"/>
                </a:lnTo>
                <a:lnTo>
                  <a:pt x="650" y="1578"/>
                </a:lnTo>
                <a:lnTo>
                  <a:pt x="702" y="1540"/>
                </a:lnTo>
                <a:lnTo>
                  <a:pt x="748" y="1505"/>
                </a:lnTo>
                <a:lnTo>
                  <a:pt x="791" y="1468"/>
                </a:lnTo>
                <a:lnTo>
                  <a:pt x="837" y="1433"/>
                </a:lnTo>
                <a:lnTo>
                  <a:pt x="877" y="1397"/>
                </a:lnTo>
                <a:lnTo>
                  <a:pt x="922" y="1361"/>
                </a:lnTo>
                <a:lnTo>
                  <a:pt x="957" y="1325"/>
                </a:lnTo>
                <a:lnTo>
                  <a:pt x="990" y="1287"/>
                </a:lnTo>
                <a:lnTo>
                  <a:pt x="1023" y="1254"/>
                </a:lnTo>
                <a:lnTo>
                  <a:pt x="1054" y="1218"/>
                </a:lnTo>
                <a:lnTo>
                  <a:pt x="1084" y="1182"/>
                </a:lnTo>
                <a:lnTo>
                  <a:pt x="1113" y="1147"/>
                </a:lnTo>
                <a:lnTo>
                  <a:pt x="1142" y="1111"/>
                </a:lnTo>
                <a:lnTo>
                  <a:pt x="1169" y="1075"/>
                </a:lnTo>
                <a:lnTo>
                  <a:pt x="1190" y="1040"/>
                </a:lnTo>
                <a:lnTo>
                  <a:pt x="1219" y="1004"/>
                </a:lnTo>
                <a:lnTo>
                  <a:pt x="1241" y="966"/>
                </a:lnTo>
                <a:lnTo>
                  <a:pt x="1264" y="932"/>
                </a:lnTo>
                <a:lnTo>
                  <a:pt x="1291" y="894"/>
                </a:lnTo>
                <a:lnTo>
                  <a:pt x="1312" y="860"/>
                </a:lnTo>
                <a:lnTo>
                  <a:pt x="1336" y="825"/>
                </a:lnTo>
                <a:lnTo>
                  <a:pt x="1361" y="790"/>
                </a:lnTo>
                <a:lnTo>
                  <a:pt x="1386" y="753"/>
                </a:lnTo>
                <a:lnTo>
                  <a:pt x="1410" y="718"/>
                </a:lnTo>
                <a:lnTo>
                  <a:pt x="1433" y="680"/>
                </a:lnTo>
                <a:lnTo>
                  <a:pt x="1460" y="646"/>
                </a:lnTo>
                <a:lnTo>
                  <a:pt x="1488" y="611"/>
                </a:lnTo>
                <a:lnTo>
                  <a:pt x="1513" y="575"/>
                </a:lnTo>
                <a:lnTo>
                  <a:pt x="1541" y="539"/>
                </a:lnTo>
                <a:lnTo>
                  <a:pt x="1572" y="504"/>
                </a:lnTo>
                <a:lnTo>
                  <a:pt x="1600" y="467"/>
                </a:lnTo>
                <a:lnTo>
                  <a:pt x="1630" y="431"/>
                </a:lnTo>
                <a:lnTo>
                  <a:pt x="1666" y="394"/>
                </a:lnTo>
                <a:lnTo>
                  <a:pt x="1700" y="358"/>
                </a:lnTo>
                <a:lnTo>
                  <a:pt x="1738" y="324"/>
                </a:lnTo>
                <a:lnTo>
                  <a:pt x="1775" y="288"/>
                </a:lnTo>
                <a:lnTo>
                  <a:pt x="1819" y="253"/>
                </a:lnTo>
                <a:lnTo>
                  <a:pt x="1856" y="217"/>
                </a:lnTo>
                <a:lnTo>
                  <a:pt x="1900" y="182"/>
                </a:lnTo>
                <a:lnTo>
                  <a:pt x="1949" y="145"/>
                </a:lnTo>
                <a:lnTo>
                  <a:pt x="1993" y="107"/>
                </a:lnTo>
                <a:lnTo>
                  <a:pt x="2047" y="74"/>
                </a:lnTo>
                <a:lnTo>
                  <a:pt x="2107" y="39"/>
                </a:lnTo>
                <a:lnTo>
                  <a:pt x="2183" y="0"/>
                </a:lnTo>
                <a:lnTo>
                  <a:pt x="2296" y="0"/>
                </a:lnTo>
              </a:path>
            </a:pathLst>
          </a:custGeom>
          <a:noFill/>
          <a:ln w="31750">
            <a:solidFill>
              <a:srgbClr val="FF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9458" name="Freeform 34"/>
          <p:cNvSpPr>
            <a:spLocks/>
          </p:cNvSpPr>
          <p:nvPr/>
        </p:nvSpPr>
        <p:spPr bwMode="auto">
          <a:xfrm>
            <a:off x="3178175" y="3035300"/>
            <a:ext cx="3438525" cy="2782888"/>
          </a:xfrm>
          <a:custGeom>
            <a:avLst/>
            <a:gdLst>
              <a:gd name="T0" fmla="*/ 0 w 2166"/>
              <a:gd name="T1" fmla="*/ 1750 h 1753"/>
              <a:gd name="T2" fmla="*/ 265 w 2166"/>
              <a:gd name="T3" fmla="*/ 1753 h 1753"/>
              <a:gd name="T4" fmla="*/ 265 w 2166"/>
              <a:gd name="T5" fmla="*/ 1414 h 1753"/>
              <a:gd name="T6" fmla="*/ 901 w 2166"/>
              <a:gd name="T7" fmla="*/ 1414 h 1753"/>
              <a:gd name="T8" fmla="*/ 901 w 2166"/>
              <a:gd name="T9" fmla="*/ 584 h 1753"/>
              <a:gd name="T10" fmla="*/ 1375 w 2166"/>
              <a:gd name="T11" fmla="*/ 584 h 1753"/>
              <a:gd name="T12" fmla="*/ 1378 w 2166"/>
              <a:gd name="T13" fmla="*/ 415 h 1753"/>
              <a:gd name="T14" fmla="*/ 1522 w 2166"/>
              <a:gd name="T15" fmla="*/ 415 h 1753"/>
              <a:gd name="T16" fmla="*/ 1522 w 2166"/>
              <a:gd name="T17" fmla="*/ 194 h 1753"/>
              <a:gd name="T18" fmla="*/ 2166 w 2166"/>
              <a:gd name="T19" fmla="*/ 203 h 1753"/>
              <a:gd name="T20" fmla="*/ 2166 w 2166"/>
              <a:gd name="T21" fmla="*/ 0 h 175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66"/>
              <a:gd name="T34" fmla="*/ 0 h 1753"/>
              <a:gd name="T35" fmla="*/ 2166 w 2166"/>
              <a:gd name="T36" fmla="*/ 1753 h 175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66" h="1753">
                <a:moveTo>
                  <a:pt x="0" y="1750"/>
                </a:moveTo>
                <a:lnTo>
                  <a:pt x="265" y="1753"/>
                </a:lnTo>
                <a:lnTo>
                  <a:pt x="265" y="1414"/>
                </a:lnTo>
                <a:lnTo>
                  <a:pt x="901" y="1414"/>
                </a:lnTo>
                <a:lnTo>
                  <a:pt x="901" y="584"/>
                </a:lnTo>
                <a:lnTo>
                  <a:pt x="1375" y="584"/>
                </a:lnTo>
                <a:lnTo>
                  <a:pt x="1378" y="415"/>
                </a:lnTo>
                <a:lnTo>
                  <a:pt x="1522" y="415"/>
                </a:lnTo>
                <a:lnTo>
                  <a:pt x="1522" y="194"/>
                </a:lnTo>
                <a:lnTo>
                  <a:pt x="2166" y="203"/>
                </a:lnTo>
                <a:lnTo>
                  <a:pt x="2166" y="0"/>
                </a:lnTo>
              </a:path>
            </a:pathLst>
          </a:custGeom>
          <a:noFill/>
          <a:ln w="38100" cmpd="sng">
            <a:solidFill>
              <a:srgbClr val="FFFF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9459" name="Freeform 35"/>
          <p:cNvSpPr>
            <a:spLocks/>
          </p:cNvSpPr>
          <p:nvPr/>
        </p:nvSpPr>
        <p:spPr bwMode="auto">
          <a:xfrm>
            <a:off x="4114800" y="3048000"/>
            <a:ext cx="2895600" cy="2743200"/>
          </a:xfrm>
          <a:custGeom>
            <a:avLst/>
            <a:gdLst>
              <a:gd name="T0" fmla="*/ 0 w 2296"/>
              <a:gd name="T1" fmla="*/ 1752 h 1752"/>
              <a:gd name="T2" fmla="*/ 303 w 2296"/>
              <a:gd name="T3" fmla="*/ 1717 h 1752"/>
              <a:gd name="T4" fmla="*/ 452 w 2296"/>
              <a:gd name="T5" fmla="*/ 1683 h 1752"/>
              <a:gd name="T6" fmla="*/ 532 w 2296"/>
              <a:gd name="T7" fmla="*/ 1647 h 1752"/>
              <a:gd name="T8" fmla="*/ 593 w 2296"/>
              <a:gd name="T9" fmla="*/ 1611 h 1752"/>
              <a:gd name="T10" fmla="*/ 650 w 2296"/>
              <a:gd name="T11" fmla="*/ 1578 h 1752"/>
              <a:gd name="T12" fmla="*/ 702 w 2296"/>
              <a:gd name="T13" fmla="*/ 1540 h 1752"/>
              <a:gd name="T14" fmla="*/ 748 w 2296"/>
              <a:gd name="T15" fmla="*/ 1505 h 1752"/>
              <a:gd name="T16" fmla="*/ 791 w 2296"/>
              <a:gd name="T17" fmla="*/ 1468 h 1752"/>
              <a:gd name="T18" fmla="*/ 837 w 2296"/>
              <a:gd name="T19" fmla="*/ 1433 h 1752"/>
              <a:gd name="T20" fmla="*/ 877 w 2296"/>
              <a:gd name="T21" fmla="*/ 1397 h 1752"/>
              <a:gd name="T22" fmla="*/ 922 w 2296"/>
              <a:gd name="T23" fmla="*/ 1361 h 1752"/>
              <a:gd name="T24" fmla="*/ 957 w 2296"/>
              <a:gd name="T25" fmla="*/ 1325 h 1752"/>
              <a:gd name="T26" fmla="*/ 990 w 2296"/>
              <a:gd name="T27" fmla="*/ 1287 h 1752"/>
              <a:gd name="T28" fmla="*/ 1023 w 2296"/>
              <a:gd name="T29" fmla="*/ 1254 h 1752"/>
              <a:gd name="T30" fmla="*/ 1054 w 2296"/>
              <a:gd name="T31" fmla="*/ 1218 h 1752"/>
              <a:gd name="T32" fmla="*/ 1084 w 2296"/>
              <a:gd name="T33" fmla="*/ 1182 h 1752"/>
              <a:gd name="T34" fmla="*/ 1113 w 2296"/>
              <a:gd name="T35" fmla="*/ 1147 h 1752"/>
              <a:gd name="T36" fmla="*/ 1142 w 2296"/>
              <a:gd name="T37" fmla="*/ 1111 h 1752"/>
              <a:gd name="T38" fmla="*/ 1169 w 2296"/>
              <a:gd name="T39" fmla="*/ 1075 h 1752"/>
              <a:gd name="T40" fmla="*/ 1190 w 2296"/>
              <a:gd name="T41" fmla="*/ 1040 h 1752"/>
              <a:gd name="T42" fmla="*/ 1219 w 2296"/>
              <a:gd name="T43" fmla="*/ 1004 h 1752"/>
              <a:gd name="T44" fmla="*/ 1241 w 2296"/>
              <a:gd name="T45" fmla="*/ 966 h 1752"/>
              <a:gd name="T46" fmla="*/ 1264 w 2296"/>
              <a:gd name="T47" fmla="*/ 932 h 1752"/>
              <a:gd name="T48" fmla="*/ 1291 w 2296"/>
              <a:gd name="T49" fmla="*/ 894 h 1752"/>
              <a:gd name="T50" fmla="*/ 1312 w 2296"/>
              <a:gd name="T51" fmla="*/ 860 h 1752"/>
              <a:gd name="T52" fmla="*/ 1336 w 2296"/>
              <a:gd name="T53" fmla="*/ 825 h 1752"/>
              <a:gd name="T54" fmla="*/ 1361 w 2296"/>
              <a:gd name="T55" fmla="*/ 790 h 1752"/>
              <a:gd name="T56" fmla="*/ 1386 w 2296"/>
              <a:gd name="T57" fmla="*/ 753 h 1752"/>
              <a:gd name="T58" fmla="*/ 1410 w 2296"/>
              <a:gd name="T59" fmla="*/ 718 h 1752"/>
              <a:gd name="T60" fmla="*/ 1433 w 2296"/>
              <a:gd name="T61" fmla="*/ 680 h 1752"/>
              <a:gd name="T62" fmla="*/ 1460 w 2296"/>
              <a:gd name="T63" fmla="*/ 646 h 1752"/>
              <a:gd name="T64" fmla="*/ 1488 w 2296"/>
              <a:gd name="T65" fmla="*/ 611 h 1752"/>
              <a:gd name="T66" fmla="*/ 1513 w 2296"/>
              <a:gd name="T67" fmla="*/ 575 h 1752"/>
              <a:gd name="T68" fmla="*/ 1541 w 2296"/>
              <a:gd name="T69" fmla="*/ 539 h 1752"/>
              <a:gd name="T70" fmla="*/ 1572 w 2296"/>
              <a:gd name="T71" fmla="*/ 504 h 1752"/>
              <a:gd name="T72" fmla="*/ 1600 w 2296"/>
              <a:gd name="T73" fmla="*/ 467 h 1752"/>
              <a:gd name="T74" fmla="*/ 1630 w 2296"/>
              <a:gd name="T75" fmla="*/ 431 h 1752"/>
              <a:gd name="T76" fmla="*/ 1666 w 2296"/>
              <a:gd name="T77" fmla="*/ 394 h 1752"/>
              <a:gd name="T78" fmla="*/ 1700 w 2296"/>
              <a:gd name="T79" fmla="*/ 358 h 1752"/>
              <a:gd name="T80" fmla="*/ 1738 w 2296"/>
              <a:gd name="T81" fmla="*/ 324 h 1752"/>
              <a:gd name="T82" fmla="*/ 1775 w 2296"/>
              <a:gd name="T83" fmla="*/ 288 h 1752"/>
              <a:gd name="T84" fmla="*/ 1819 w 2296"/>
              <a:gd name="T85" fmla="*/ 253 h 1752"/>
              <a:gd name="T86" fmla="*/ 1856 w 2296"/>
              <a:gd name="T87" fmla="*/ 217 h 1752"/>
              <a:gd name="T88" fmla="*/ 1900 w 2296"/>
              <a:gd name="T89" fmla="*/ 182 h 1752"/>
              <a:gd name="T90" fmla="*/ 1949 w 2296"/>
              <a:gd name="T91" fmla="*/ 145 h 1752"/>
              <a:gd name="T92" fmla="*/ 1993 w 2296"/>
              <a:gd name="T93" fmla="*/ 107 h 1752"/>
              <a:gd name="T94" fmla="*/ 2047 w 2296"/>
              <a:gd name="T95" fmla="*/ 74 h 1752"/>
              <a:gd name="T96" fmla="*/ 2107 w 2296"/>
              <a:gd name="T97" fmla="*/ 39 h 1752"/>
              <a:gd name="T98" fmla="*/ 2183 w 2296"/>
              <a:gd name="T99" fmla="*/ 0 h 1752"/>
              <a:gd name="T100" fmla="*/ 2296 w 2296"/>
              <a:gd name="T101" fmla="*/ 0 h 175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296"/>
              <a:gd name="T154" fmla="*/ 0 h 1752"/>
              <a:gd name="T155" fmla="*/ 2296 w 2296"/>
              <a:gd name="T156" fmla="*/ 1752 h 175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296" h="1752">
                <a:moveTo>
                  <a:pt x="0" y="1752"/>
                </a:moveTo>
                <a:lnTo>
                  <a:pt x="303" y="1717"/>
                </a:lnTo>
                <a:lnTo>
                  <a:pt x="452" y="1683"/>
                </a:lnTo>
                <a:lnTo>
                  <a:pt x="532" y="1647"/>
                </a:lnTo>
                <a:lnTo>
                  <a:pt x="593" y="1611"/>
                </a:lnTo>
                <a:lnTo>
                  <a:pt x="650" y="1578"/>
                </a:lnTo>
                <a:lnTo>
                  <a:pt x="702" y="1540"/>
                </a:lnTo>
                <a:lnTo>
                  <a:pt x="748" y="1505"/>
                </a:lnTo>
                <a:lnTo>
                  <a:pt x="791" y="1468"/>
                </a:lnTo>
                <a:lnTo>
                  <a:pt x="837" y="1433"/>
                </a:lnTo>
                <a:lnTo>
                  <a:pt x="877" y="1397"/>
                </a:lnTo>
                <a:lnTo>
                  <a:pt x="922" y="1361"/>
                </a:lnTo>
                <a:lnTo>
                  <a:pt x="957" y="1325"/>
                </a:lnTo>
                <a:lnTo>
                  <a:pt x="990" y="1287"/>
                </a:lnTo>
                <a:lnTo>
                  <a:pt x="1023" y="1254"/>
                </a:lnTo>
                <a:lnTo>
                  <a:pt x="1054" y="1218"/>
                </a:lnTo>
                <a:lnTo>
                  <a:pt x="1084" y="1182"/>
                </a:lnTo>
                <a:lnTo>
                  <a:pt x="1113" y="1147"/>
                </a:lnTo>
                <a:lnTo>
                  <a:pt x="1142" y="1111"/>
                </a:lnTo>
                <a:lnTo>
                  <a:pt x="1169" y="1075"/>
                </a:lnTo>
                <a:lnTo>
                  <a:pt x="1190" y="1040"/>
                </a:lnTo>
                <a:lnTo>
                  <a:pt x="1219" y="1004"/>
                </a:lnTo>
                <a:lnTo>
                  <a:pt x="1241" y="966"/>
                </a:lnTo>
                <a:lnTo>
                  <a:pt x="1264" y="932"/>
                </a:lnTo>
                <a:lnTo>
                  <a:pt x="1291" y="894"/>
                </a:lnTo>
                <a:lnTo>
                  <a:pt x="1312" y="860"/>
                </a:lnTo>
                <a:lnTo>
                  <a:pt x="1336" y="825"/>
                </a:lnTo>
                <a:lnTo>
                  <a:pt x="1361" y="790"/>
                </a:lnTo>
                <a:lnTo>
                  <a:pt x="1386" y="753"/>
                </a:lnTo>
                <a:lnTo>
                  <a:pt x="1410" y="718"/>
                </a:lnTo>
                <a:lnTo>
                  <a:pt x="1433" y="680"/>
                </a:lnTo>
                <a:lnTo>
                  <a:pt x="1460" y="646"/>
                </a:lnTo>
                <a:lnTo>
                  <a:pt x="1488" y="611"/>
                </a:lnTo>
                <a:lnTo>
                  <a:pt x="1513" y="575"/>
                </a:lnTo>
                <a:lnTo>
                  <a:pt x="1541" y="539"/>
                </a:lnTo>
                <a:lnTo>
                  <a:pt x="1572" y="504"/>
                </a:lnTo>
                <a:lnTo>
                  <a:pt x="1600" y="467"/>
                </a:lnTo>
                <a:lnTo>
                  <a:pt x="1630" y="431"/>
                </a:lnTo>
                <a:lnTo>
                  <a:pt x="1666" y="394"/>
                </a:lnTo>
                <a:lnTo>
                  <a:pt x="1700" y="358"/>
                </a:lnTo>
                <a:lnTo>
                  <a:pt x="1738" y="324"/>
                </a:lnTo>
                <a:lnTo>
                  <a:pt x="1775" y="288"/>
                </a:lnTo>
                <a:lnTo>
                  <a:pt x="1819" y="253"/>
                </a:lnTo>
                <a:lnTo>
                  <a:pt x="1856" y="217"/>
                </a:lnTo>
                <a:lnTo>
                  <a:pt x="1900" y="182"/>
                </a:lnTo>
                <a:lnTo>
                  <a:pt x="1949" y="145"/>
                </a:lnTo>
                <a:lnTo>
                  <a:pt x="1993" y="107"/>
                </a:lnTo>
                <a:lnTo>
                  <a:pt x="2047" y="74"/>
                </a:lnTo>
                <a:lnTo>
                  <a:pt x="2107" y="39"/>
                </a:lnTo>
                <a:lnTo>
                  <a:pt x="2183" y="0"/>
                </a:lnTo>
                <a:lnTo>
                  <a:pt x="2296" y="0"/>
                </a:lnTo>
              </a:path>
            </a:pathLst>
          </a:custGeom>
          <a:noFill/>
          <a:ln w="31750">
            <a:solidFill>
              <a:srgbClr val="FF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9460" name="Freeform 36"/>
          <p:cNvSpPr>
            <a:spLocks/>
          </p:cNvSpPr>
          <p:nvPr/>
        </p:nvSpPr>
        <p:spPr bwMode="auto">
          <a:xfrm>
            <a:off x="4724400" y="3048000"/>
            <a:ext cx="914400" cy="2743200"/>
          </a:xfrm>
          <a:custGeom>
            <a:avLst/>
            <a:gdLst>
              <a:gd name="T0" fmla="*/ 0 w 2296"/>
              <a:gd name="T1" fmla="*/ 1752 h 1752"/>
              <a:gd name="T2" fmla="*/ 303 w 2296"/>
              <a:gd name="T3" fmla="*/ 1717 h 1752"/>
              <a:gd name="T4" fmla="*/ 452 w 2296"/>
              <a:gd name="T5" fmla="*/ 1683 h 1752"/>
              <a:gd name="T6" fmla="*/ 532 w 2296"/>
              <a:gd name="T7" fmla="*/ 1647 h 1752"/>
              <a:gd name="T8" fmla="*/ 593 w 2296"/>
              <a:gd name="T9" fmla="*/ 1611 h 1752"/>
              <a:gd name="T10" fmla="*/ 650 w 2296"/>
              <a:gd name="T11" fmla="*/ 1578 h 1752"/>
              <a:gd name="T12" fmla="*/ 702 w 2296"/>
              <a:gd name="T13" fmla="*/ 1540 h 1752"/>
              <a:gd name="T14" fmla="*/ 748 w 2296"/>
              <a:gd name="T15" fmla="*/ 1505 h 1752"/>
              <a:gd name="T16" fmla="*/ 791 w 2296"/>
              <a:gd name="T17" fmla="*/ 1468 h 1752"/>
              <a:gd name="T18" fmla="*/ 837 w 2296"/>
              <a:gd name="T19" fmla="*/ 1433 h 1752"/>
              <a:gd name="T20" fmla="*/ 877 w 2296"/>
              <a:gd name="T21" fmla="*/ 1397 h 1752"/>
              <a:gd name="T22" fmla="*/ 922 w 2296"/>
              <a:gd name="T23" fmla="*/ 1361 h 1752"/>
              <a:gd name="T24" fmla="*/ 957 w 2296"/>
              <a:gd name="T25" fmla="*/ 1325 h 1752"/>
              <a:gd name="T26" fmla="*/ 990 w 2296"/>
              <a:gd name="T27" fmla="*/ 1287 h 1752"/>
              <a:gd name="T28" fmla="*/ 1023 w 2296"/>
              <a:gd name="T29" fmla="*/ 1254 h 1752"/>
              <a:gd name="T30" fmla="*/ 1054 w 2296"/>
              <a:gd name="T31" fmla="*/ 1218 h 1752"/>
              <a:gd name="T32" fmla="*/ 1084 w 2296"/>
              <a:gd name="T33" fmla="*/ 1182 h 1752"/>
              <a:gd name="T34" fmla="*/ 1113 w 2296"/>
              <a:gd name="T35" fmla="*/ 1147 h 1752"/>
              <a:gd name="T36" fmla="*/ 1142 w 2296"/>
              <a:gd name="T37" fmla="*/ 1111 h 1752"/>
              <a:gd name="T38" fmla="*/ 1169 w 2296"/>
              <a:gd name="T39" fmla="*/ 1075 h 1752"/>
              <a:gd name="T40" fmla="*/ 1190 w 2296"/>
              <a:gd name="T41" fmla="*/ 1040 h 1752"/>
              <a:gd name="T42" fmla="*/ 1219 w 2296"/>
              <a:gd name="T43" fmla="*/ 1004 h 1752"/>
              <a:gd name="T44" fmla="*/ 1241 w 2296"/>
              <a:gd name="T45" fmla="*/ 966 h 1752"/>
              <a:gd name="T46" fmla="*/ 1264 w 2296"/>
              <a:gd name="T47" fmla="*/ 932 h 1752"/>
              <a:gd name="T48" fmla="*/ 1291 w 2296"/>
              <a:gd name="T49" fmla="*/ 894 h 1752"/>
              <a:gd name="T50" fmla="*/ 1312 w 2296"/>
              <a:gd name="T51" fmla="*/ 860 h 1752"/>
              <a:gd name="T52" fmla="*/ 1336 w 2296"/>
              <a:gd name="T53" fmla="*/ 825 h 1752"/>
              <a:gd name="T54" fmla="*/ 1361 w 2296"/>
              <a:gd name="T55" fmla="*/ 790 h 1752"/>
              <a:gd name="T56" fmla="*/ 1386 w 2296"/>
              <a:gd name="T57" fmla="*/ 753 h 1752"/>
              <a:gd name="T58" fmla="*/ 1410 w 2296"/>
              <a:gd name="T59" fmla="*/ 718 h 1752"/>
              <a:gd name="T60" fmla="*/ 1433 w 2296"/>
              <a:gd name="T61" fmla="*/ 680 h 1752"/>
              <a:gd name="T62" fmla="*/ 1460 w 2296"/>
              <a:gd name="T63" fmla="*/ 646 h 1752"/>
              <a:gd name="T64" fmla="*/ 1488 w 2296"/>
              <a:gd name="T65" fmla="*/ 611 h 1752"/>
              <a:gd name="T66" fmla="*/ 1513 w 2296"/>
              <a:gd name="T67" fmla="*/ 575 h 1752"/>
              <a:gd name="T68" fmla="*/ 1541 w 2296"/>
              <a:gd name="T69" fmla="*/ 539 h 1752"/>
              <a:gd name="T70" fmla="*/ 1572 w 2296"/>
              <a:gd name="T71" fmla="*/ 504 h 1752"/>
              <a:gd name="T72" fmla="*/ 1600 w 2296"/>
              <a:gd name="T73" fmla="*/ 467 h 1752"/>
              <a:gd name="T74" fmla="*/ 1630 w 2296"/>
              <a:gd name="T75" fmla="*/ 431 h 1752"/>
              <a:gd name="T76" fmla="*/ 1666 w 2296"/>
              <a:gd name="T77" fmla="*/ 394 h 1752"/>
              <a:gd name="T78" fmla="*/ 1700 w 2296"/>
              <a:gd name="T79" fmla="*/ 358 h 1752"/>
              <a:gd name="T80" fmla="*/ 1738 w 2296"/>
              <a:gd name="T81" fmla="*/ 324 h 1752"/>
              <a:gd name="T82" fmla="*/ 1775 w 2296"/>
              <a:gd name="T83" fmla="*/ 288 h 1752"/>
              <a:gd name="T84" fmla="*/ 1819 w 2296"/>
              <a:gd name="T85" fmla="*/ 253 h 1752"/>
              <a:gd name="T86" fmla="*/ 1856 w 2296"/>
              <a:gd name="T87" fmla="*/ 217 h 1752"/>
              <a:gd name="T88" fmla="*/ 1900 w 2296"/>
              <a:gd name="T89" fmla="*/ 182 h 1752"/>
              <a:gd name="T90" fmla="*/ 1949 w 2296"/>
              <a:gd name="T91" fmla="*/ 145 h 1752"/>
              <a:gd name="T92" fmla="*/ 1993 w 2296"/>
              <a:gd name="T93" fmla="*/ 107 h 1752"/>
              <a:gd name="T94" fmla="*/ 2047 w 2296"/>
              <a:gd name="T95" fmla="*/ 74 h 1752"/>
              <a:gd name="T96" fmla="*/ 2107 w 2296"/>
              <a:gd name="T97" fmla="*/ 39 h 1752"/>
              <a:gd name="T98" fmla="*/ 2183 w 2296"/>
              <a:gd name="T99" fmla="*/ 0 h 1752"/>
              <a:gd name="T100" fmla="*/ 2296 w 2296"/>
              <a:gd name="T101" fmla="*/ 0 h 175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296"/>
              <a:gd name="T154" fmla="*/ 0 h 1752"/>
              <a:gd name="T155" fmla="*/ 2296 w 2296"/>
              <a:gd name="T156" fmla="*/ 1752 h 175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296" h="1752">
                <a:moveTo>
                  <a:pt x="0" y="1752"/>
                </a:moveTo>
                <a:lnTo>
                  <a:pt x="303" y="1717"/>
                </a:lnTo>
                <a:lnTo>
                  <a:pt x="452" y="1683"/>
                </a:lnTo>
                <a:lnTo>
                  <a:pt x="532" y="1647"/>
                </a:lnTo>
                <a:lnTo>
                  <a:pt x="593" y="1611"/>
                </a:lnTo>
                <a:lnTo>
                  <a:pt x="650" y="1578"/>
                </a:lnTo>
                <a:lnTo>
                  <a:pt x="702" y="1540"/>
                </a:lnTo>
                <a:lnTo>
                  <a:pt x="748" y="1505"/>
                </a:lnTo>
                <a:lnTo>
                  <a:pt x="791" y="1468"/>
                </a:lnTo>
                <a:lnTo>
                  <a:pt x="837" y="1433"/>
                </a:lnTo>
                <a:lnTo>
                  <a:pt x="877" y="1397"/>
                </a:lnTo>
                <a:lnTo>
                  <a:pt x="922" y="1361"/>
                </a:lnTo>
                <a:lnTo>
                  <a:pt x="957" y="1325"/>
                </a:lnTo>
                <a:lnTo>
                  <a:pt x="990" y="1287"/>
                </a:lnTo>
                <a:lnTo>
                  <a:pt x="1023" y="1254"/>
                </a:lnTo>
                <a:lnTo>
                  <a:pt x="1054" y="1218"/>
                </a:lnTo>
                <a:lnTo>
                  <a:pt x="1084" y="1182"/>
                </a:lnTo>
                <a:lnTo>
                  <a:pt x="1113" y="1147"/>
                </a:lnTo>
                <a:lnTo>
                  <a:pt x="1142" y="1111"/>
                </a:lnTo>
                <a:lnTo>
                  <a:pt x="1169" y="1075"/>
                </a:lnTo>
                <a:lnTo>
                  <a:pt x="1190" y="1040"/>
                </a:lnTo>
                <a:lnTo>
                  <a:pt x="1219" y="1004"/>
                </a:lnTo>
                <a:lnTo>
                  <a:pt x="1241" y="966"/>
                </a:lnTo>
                <a:lnTo>
                  <a:pt x="1264" y="932"/>
                </a:lnTo>
                <a:lnTo>
                  <a:pt x="1291" y="894"/>
                </a:lnTo>
                <a:lnTo>
                  <a:pt x="1312" y="860"/>
                </a:lnTo>
                <a:lnTo>
                  <a:pt x="1336" y="825"/>
                </a:lnTo>
                <a:lnTo>
                  <a:pt x="1361" y="790"/>
                </a:lnTo>
                <a:lnTo>
                  <a:pt x="1386" y="753"/>
                </a:lnTo>
                <a:lnTo>
                  <a:pt x="1410" y="718"/>
                </a:lnTo>
                <a:lnTo>
                  <a:pt x="1433" y="680"/>
                </a:lnTo>
                <a:lnTo>
                  <a:pt x="1460" y="646"/>
                </a:lnTo>
                <a:lnTo>
                  <a:pt x="1488" y="611"/>
                </a:lnTo>
                <a:lnTo>
                  <a:pt x="1513" y="575"/>
                </a:lnTo>
                <a:lnTo>
                  <a:pt x="1541" y="539"/>
                </a:lnTo>
                <a:lnTo>
                  <a:pt x="1572" y="504"/>
                </a:lnTo>
                <a:lnTo>
                  <a:pt x="1600" y="467"/>
                </a:lnTo>
                <a:lnTo>
                  <a:pt x="1630" y="431"/>
                </a:lnTo>
                <a:lnTo>
                  <a:pt x="1666" y="394"/>
                </a:lnTo>
                <a:lnTo>
                  <a:pt x="1700" y="358"/>
                </a:lnTo>
                <a:lnTo>
                  <a:pt x="1738" y="324"/>
                </a:lnTo>
                <a:lnTo>
                  <a:pt x="1775" y="288"/>
                </a:lnTo>
                <a:lnTo>
                  <a:pt x="1819" y="253"/>
                </a:lnTo>
                <a:lnTo>
                  <a:pt x="1856" y="217"/>
                </a:lnTo>
                <a:lnTo>
                  <a:pt x="1900" y="182"/>
                </a:lnTo>
                <a:lnTo>
                  <a:pt x="1949" y="145"/>
                </a:lnTo>
                <a:lnTo>
                  <a:pt x="1993" y="107"/>
                </a:lnTo>
                <a:lnTo>
                  <a:pt x="2047" y="74"/>
                </a:lnTo>
                <a:lnTo>
                  <a:pt x="2107" y="39"/>
                </a:lnTo>
                <a:lnTo>
                  <a:pt x="2183" y="0"/>
                </a:lnTo>
                <a:lnTo>
                  <a:pt x="2296" y="0"/>
                </a:lnTo>
              </a:path>
            </a:pathLst>
          </a:custGeom>
          <a:noFill/>
          <a:ln w="31750">
            <a:solidFill>
              <a:srgbClr val="FF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27" name="Text Box 37"/>
          <p:cNvSpPr txBox="1">
            <a:spLocks noChangeArrowheads="1"/>
          </p:cNvSpPr>
          <p:nvPr/>
        </p:nvSpPr>
        <p:spPr bwMode="auto">
          <a:xfrm>
            <a:off x="2286000" y="2057400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3200">
                <a:solidFill>
                  <a:schemeClr val="accent2"/>
                </a:solidFill>
              </a:rPr>
              <a:t>Interval bounds on an CDF</a:t>
            </a:r>
          </a:p>
        </p:txBody>
      </p:sp>
      <p:sp>
        <p:nvSpPr>
          <p:cNvPr id="359463" name="Freeform 39"/>
          <p:cNvSpPr>
            <a:spLocks/>
          </p:cNvSpPr>
          <p:nvPr/>
        </p:nvSpPr>
        <p:spPr bwMode="auto">
          <a:xfrm>
            <a:off x="3276600" y="3008313"/>
            <a:ext cx="3438525" cy="2778125"/>
          </a:xfrm>
          <a:custGeom>
            <a:avLst/>
            <a:gdLst>
              <a:gd name="T0" fmla="*/ 0 w 2166"/>
              <a:gd name="T1" fmla="*/ 1750 h 1750"/>
              <a:gd name="T2" fmla="*/ 2166 w 2166"/>
              <a:gd name="T3" fmla="*/ 0 h 1750"/>
              <a:gd name="T4" fmla="*/ 0 60000 65536"/>
              <a:gd name="T5" fmla="*/ 0 60000 65536"/>
              <a:gd name="T6" fmla="*/ 0 w 2166"/>
              <a:gd name="T7" fmla="*/ 0 h 1750"/>
              <a:gd name="T8" fmla="*/ 2166 w 2166"/>
              <a:gd name="T9" fmla="*/ 1750 h 17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6" h="1750">
                <a:moveTo>
                  <a:pt x="0" y="1750"/>
                </a:moveTo>
                <a:lnTo>
                  <a:pt x="2166" y="0"/>
                </a:lnTo>
              </a:path>
            </a:pathLst>
          </a:custGeom>
          <a:noFill/>
          <a:ln w="38100" cmpd="sng">
            <a:solidFill>
              <a:srgbClr val="FFFF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59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9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9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9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5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359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55" grpId="0" animBg="1"/>
      <p:bldP spid="359455" grpId="1" animBg="1"/>
      <p:bldP spid="359458" grpId="0" animBg="1"/>
      <p:bldP spid="359458" grpId="1" animBg="1"/>
      <p:bldP spid="359459" grpId="0" animBg="1"/>
      <p:bldP spid="359459" grpId="1" animBg="1"/>
      <p:bldP spid="359460" grpId="0" animBg="1"/>
      <p:bldP spid="359460" grpId="1" animBg="1"/>
      <p:bldP spid="359463" grpId="0" animBg="1"/>
      <p:bldP spid="35946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Marriage of two approaches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1447800" y="2552700"/>
            <a:ext cx="2482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/>
              <a:t> Point value 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5894388" y="2552700"/>
            <a:ext cx="183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/>
              <a:t> Interval 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1470025" y="5072063"/>
            <a:ext cx="243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/>
              <a:t>Distribution</a:t>
            </a: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5945188" y="5073650"/>
            <a:ext cx="173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/>
              <a:t>  P-box  </a:t>
            </a:r>
          </a:p>
        </p:txBody>
      </p:sp>
      <p:cxnSp>
        <p:nvCxnSpPr>
          <p:cNvPr id="34823" name="AutoShape 9"/>
          <p:cNvCxnSpPr>
            <a:cxnSpLocks noChangeShapeType="1"/>
            <a:stCxn id="34819" idx="2"/>
            <a:endCxn id="34821" idx="0"/>
          </p:cNvCxnSpPr>
          <p:nvPr/>
        </p:nvCxnSpPr>
        <p:spPr bwMode="auto">
          <a:xfrm>
            <a:off x="2689225" y="3194050"/>
            <a:ext cx="0" cy="1878013"/>
          </a:xfrm>
          <a:prstGeom prst="straightConnector1">
            <a:avLst/>
          </a:prstGeom>
          <a:noFill/>
          <a:ln w="130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4" name="AutoShape 10"/>
          <p:cNvCxnSpPr>
            <a:cxnSpLocks noChangeShapeType="1"/>
            <a:stCxn id="34821" idx="3"/>
            <a:endCxn id="34822" idx="1"/>
          </p:cNvCxnSpPr>
          <p:nvPr/>
        </p:nvCxnSpPr>
        <p:spPr bwMode="auto">
          <a:xfrm>
            <a:off x="3908425" y="5392738"/>
            <a:ext cx="2036763" cy="1587"/>
          </a:xfrm>
          <a:prstGeom prst="straightConnector1">
            <a:avLst/>
          </a:prstGeom>
          <a:noFill/>
          <a:ln w="130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5" name="AutoShape 11"/>
          <p:cNvCxnSpPr>
            <a:cxnSpLocks noChangeShapeType="1"/>
            <a:stCxn id="34819" idx="3"/>
            <a:endCxn id="34820" idx="1"/>
          </p:cNvCxnSpPr>
          <p:nvPr/>
        </p:nvCxnSpPr>
        <p:spPr bwMode="auto">
          <a:xfrm>
            <a:off x="3930650" y="2873375"/>
            <a:ext cx="1963738" cy="0"/>
          </a:xfrm>
          <a:prstGeom prst="straightConnector1">
            <a:avLst/>
          </a:prstGeom>
          <a:noFill/>
          <a:ln w="130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6" name="AutoShape 12"/>
          <p:cNvCxnSpPr>
            <a:cxnSpLocks noChangeShapeType="1"/>
            <a:stCxn id="34820" idx="2"/>
            <a:endCxn id="34822" idx="0"/>
          </p:cNvCxnSpPr>
          <p:nvPr/>
        </p:nvCxnSpPr>
        <p:spPr bwMode="auto">
          <a:xfrm>
            <a:off x="6811963" y="3194050"/>
            <a:ext cx="0" cy="1879600"/>
          </a:xfrm>
          <a:prstGeom prst="straightConnector1">
            <a:avLst/>
          </a:prstGeom>
          <a:noFill/>
          <a:ln w="130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Probability bounds analysis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8305800" cy="4648200"/>
          </a:xfrm>
        </p:spPr>
        <p:txBody>
          <a:bodyPr/>
          <a:lstStyle/>
          <a:p>
            <a:r>
              <a:rPr lang="en-US" altLang="en-US" sz="3600" smtClean="0"/>
              <a:t>All standard mathematical operations</a:t>
            </a:r>
          </a:p>
          <a:p>
            <a:pPr lvl="1"/>
            <a:r>
              <a:rPr lang="en-US" altLang="en-US" smtClean="0"/>
              <a:t>Arithmetic </a:t>
            </a:r>
            <a:r>
              <a:rPr lang="en-US" altLang="en-US" smtClean="0">
                <a:solidFill>
                  <a:schemeClr val="accent2"/>
                </a:solidFill>
              </a:rPr>
              <a:t>(+, </a:t>
            </a:r>
            <a:r>
              <a:rPr lang="en-US" altLang="en-US" smtClean="0">
                <a:solidFill>
                  <a:schemeClr val="accent2"/>
                </a:solidFill>
                <a:sym typeface="Symbol" panose="05050102010706020507" pitchFamily="18" charset="2"/>
              </a:rPr>
              <a:t>, </a:t>
            </a:r>
            <a:r>
              <a:rPr lang="en-US" altLang="en-US" smtClean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×, ÷, ^, min, max)</a:t>
            </a:r>
          </a:p>
          <a:p>
            <a:pPr lvl="1"/>
            <a:r>
              <a:rPr lang="en-US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Transformations </a:t>
            </a:r>
            <a:r>
              <a:rPr lang="en-US" altLang="en-US" smtClean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(exp, ln, sin, tan, abs, sqrt, etc.)</a:t>
            </a:r>
          </a:p>
          <a:p>
            <a:pPr lvl="1"/>
            <a:r>
              <a:rPr lang="en-US" altLang="en-US" smtClean="0"/>
              <a:t>Other operations </a:t>
            </a:r>
            <a:r>
              <a:rPr lang="en-US" altLang="en-US" smtClean="0">
                <a:solidFill>
                  <a:schemeClr val="accent2"/>
                </a:solidFill>
              </a:rPr>
              <a:t>(</a:t>
            </a:r>
            <a:r>
              <a:rPr lang="en-US" altLang="en-US" smtClean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and, or,</a:t>
            </a:r>
            <a:r>
              <a:rPr lang="en-US" altLang="en-US" smtClean="0">
                <a:solidFill>
                  <a:schemeClr val="accent2"/>
                </a:solidFill>
              </a:rPr>
              <a:t> </a:t>
            </a:r>
            <a:r>
              <a:rPr lang="en-US" altLang="en-US" smtClean="0">
                <a:solidFill>
                  <a:schemeClr val="accent2"/>
                </a:solidFill>
                <a:cs typeface="Times New Roman" panose="02020603050405020304" pitchFamily="18" charset="0"/>
              </a:rPr>
              <a:t>≤, </a:t>
            </a:r>
            <a:r>
              <a:rPr lang="en-US" altLang="en-US" smtClean="0">
                <a:solidFill>
                  <a:schemeClr val="accent2"/>
                </a:solidFill>
              </a:rPr>
              <a:t>envelope, etc.)</a:t>
            </a:r>
          </a:p>
          <a:p>
            <a:pPr lvl="4"/>
            <a:endParaRPr lang="en-US" altLang="en-US" sz="1600" smtClean="0">
              <a:solidFill>
                <a:schemeClr val="accent2"/>
              </a:solidFill>
            </a:endParaRPr>
          </a:p>
          <a:p>
            <a:r>
              <a:rPr lang="en-US" altLang="en-US" sz="3600" smtClean="0"/>
              <a:t>Quicker than Monte Carlo</a:t>
            </a:r>
          </a:p>
          <a:p>
            <a:pPr lvl="4"/>
            <a:endParaRPr lang="en-US" altLang="en-US" sz="1600" smtClean="0"/>
          </a:p>
          <a:p>
            <a:r>
              <a:rPr lang="en-US" altLang="en-US" sz="3600" smtClean="0"/>
              <a:t>Guaranteed (automatically verified)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93788"/>
            <a:ext cx="7772400" cy="615950"/>
          </a:xfrm>
        </p:spPr>
        <p:txBody>
          <a:bodyPr/>
          <a:lstStyle/>
          <a:p>
            <a:r>
              <a:rPr lang="en-US" altLang="en-US" smtClean="0"/>
              <a:t>Probability bounds arithmetic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685800" y="2185988"/>
            <a:ext cx="3314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b="1"/>
              <a:t>P-box for random variable </a:t>
            </a:r>
            <a:r>
              <a:rPr lang="en-US" altLang="en-US" sz="2000" b="1" i="1"/>
              <a:t>A</a:t>
            </a:r>
            <a:endParaRPr lang="en-US" altLang="en-US" sz="2000" i="1"/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5029200" y="2185988"/>
            <a:ext cx="3314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b="1"/>
              <a:t>P-box for random variable </a:t>
            </a:r>
            <a:r>
              <a:rPr lang="en-US" altLang="en-US" sz="2000" b="1" i="1"/>
              <a:t>B</a:t>
            </a:r>
            <a:endParaRPr lang="en-US" altLang="en-US" sz="2000" i="1"/>
          </a:p>
        </p:txBody>
      </p:sp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533400" y="5715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b="1"/>
              <a:t>What are the bounds on the distribution of the sum of </a:t>
            </a:r>
            <a:r>
              <a:rPr lang="en-US" altLang="en-US" b="1" i="1"/>
              <a:t>A+B</a:t>
            </a:r>
            <a:r>
              <a:rPr lang="en-US" altLang="en-US" b="1"/>
              <a:t>?</a:t>
            </a:r>
            <a:endParaRPr lang="en-US" altLang="en-US"/>
          </a:p>
        </p:txBody>
      </p:sp>
      <p:grpSp>
        <p:nvGrpSpPr>
          <p:cNvPr id="36870" name="Group 354"/>
          <p:cNvGrpSpPr>
            <a:grpSpLocks/>
          </p:cNvGrpSpPr>
          <p:nvPr/>
        </p:nvGrpSpPr>
        <p:grpSpPr bwMode="auto">
          <a:xfrm>
            <a:off x="4740275" y="2819400"/>
            <a:ext cx="4130675" cy="2454275"/>
            <a:chOff x="2986" y="1680"/>
            <a:chExt cx="2602" cy="1546"/>
          </a:xfrm>
        </p:grpSpPr>
        <p:sp>
          <p:nvSpPr>
            <p:cNvPr id="37011" name="Line 10"/>
            <p:cNvSpPr>
              <a:spLocks noChangeShapeType="1"/>
            </p:cNvSpPr>
            <p:nvPr/>
          </p:nvSpPr>
          <p:spPr bwMode="auto">
            <a:xfrm>
              <a:off x="3323" y="1751"/>
              <a:ext cx="1" cy="1090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12" name="Line 11"/>
            <p:cNvSpPr>
              <a:spLocks noChangeShapeType="1"/>
            </p:cNvSpPr>
            <p:nvPr/>
          </p:nvSpPr>
          <p:spPr bwMode="auto">
            <a:xfrm>
              <a:off x="3323" y="2841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13" name="Line 12"/>
            <p:cNvSpPr>
              <a:spLocks noChangeShapeType="1"/>
            </p:cNvSpPr>
            <p:nvPr/>
          </p:nvSpPr>
          <p:spPr bwMode="auto">
            <a:xfrm>
              <a:off x="3323" y="2787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14" name="Line 13"/>
            <p:cNvSpPr>
              <a:spLocks noChangeShapeType="1"/>
            </p:cNvSpPr>
            <p:nvPr/>
          </p:nvSpPr>
          <p:spPr bwMode="auto">
            <a:xfrm>
              <a:off x="3323" y="2731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15" name="Line 14"/>
            <p:cNvSpPr>
              <a:spLocks noChangeShapeType="1"/>
            </p:cNvSpPr>
            <p:nvPr/>
          </p:nvSpPr>
          <p:spPr bwMode="auto">
            <a:xfrm>
              <a:off x="3323" y="2677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16" name="Line 15"/>
            <p:cNvSpPr>
              <a:spLocks noChangeShapeType="1"/>
            </p:cNvSpPr>
            <p:nvPr/>
          </p:nvSpPr>
          <p:spPr bwMode="auto">
            <a:xfrm>
              <a:off x="3323" y="2624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17" name="Line 16"/>
            <p:cNvSpPr>
              <a:spLocks noChangeShapeType="1"/>
            </p:cNvSpPr>
            <p:nvPr/>
          </p:nvSpPr>
          <p:spPr bwMode="auto">
            <a:xfrm>
              <a:off x="3323" y="2570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18" name="Line 17"/>
            <p:cNvSpPr>
              <a:spLocks noChangeShapeType="1"/>
            </p:cNvSpPr>
            <p:nvPr/>
          </p:nvSpPr>
          <p:spPr bwMode="auto">
            <a:xfrm>
              <a:off x="3323" y="2514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19" name="Line 18"/>
            <p:cNvSpPr>
              <a:spLocks noChangeShapeType="1"/>
            </p:cNvSpPr>
            <p:nvPr/>
          </p:nvSpPr>
          <p:spPr bwMode="auto">
            <a:xfrm>
              <a:off x="3323" y="2460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20" name="Line 19"/>
            <p:cNvSpPr>
              <a:spLocks noChangeShapeType="1"/>
            </p:cNvSpPr>
            <p:nvPr/>
          </p:nvSpPr>
          <p:spPr bwMode="auto">
            <a:xfrm>
              <a:off x="3323" y="2406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21" name="Line 20"/>
            <p:cNvSpPr>
              <a:spLocks noChangeShapeType="1"/>
            </p:cNvSpPr>
            <p:nvPr/>
          </p:nvSpPr>
          <p:spPr bwMode="auto">
            <a:xfrm>
              <a:off x="3323" y="2350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22" name="Line 21"/>
            <p:cNvSpPr>
              <a:spLocks noChangeShapeType="1"/>
            </p:cNvSpPr>
            <p:nvPr/>
          </p:nvSpPr>
          <p:spPr bwMode="auto">
            <a:xfrm>
              <a:off x="3323" y="2296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23" name="Line 22"/>
            <p:cNvSpPr>
              <a:spLocks noChangeShapeType="1"/>
            </p:cNvSpPr>
            <p:nvPr/>
          </p:nvSpPr>
          <p:spPr bwMode="auto">
            <a:xfrm>
              <a:off x="3323" y="2243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24" name="Line 23"/>
            <p:cNvSpPr>
              <a:spLocks noChangeShapeType="1"/>
            </p:cNvSpPr>
            <p:nvPr/>
          </p:nvSpPr>
          <p:spPr bwMode="auto">
            <a:xfrm>
              <a:off x="3323" y="2186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25" name="Line 24"/>
            <p:cNvSpPr>
              <a:spLocks noChangeShapeType="1"/>
            </p:cNvSpPr>
            <p:nvPr/>
          </p:nvSpPr>
          <p:spPr bwMode="auto">
            <a:xfrm>
              <a:off x="3323" y="2132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26" name="Line 25"/>
            <p:cNvSpPr>
              <a:spLocks noChangeShapeType="1"/>
            </p:cNvSpPr>
            <p:nvPr/>
          </p:nvSpPr>
          <p:spPr bwMode="auto">
            <a:xfrm>
              <a:off x="3323" y="2079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27" name="Line 26"/>
            <p:cNvSpPr>
              <a:spLocks noChangeShapeType="1"/>
            </p:cNvSpPr>
            <p:nvPr/>
          </p:nvSpPr>
          <p:spPr bwMode="auto">
            <a:xfrm>
              <a:off x="3323" y="2022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28" name="Line 27"/>
            <p:cNvSpPr>
              <a:spLocks noChangeShapeType="1"/>
            </p:cNvSpPr>
            <p:nvPr/>
          </p:nvSpPr>
          <p:spPr bwMode="auto">
            <a:xfrm>
              <a:off x="3323" y="1969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29" name="Line 28"/>
            <p:cNvSpPr>
              <a:spLocks noChangeShapeType="1"/>
            </p:cNvSpPr>
            <p:nvPr/>
          </p:nvSpPr>
          <p:spPr bwMode="auto">
            <a:xfrm>
              <a:off x="3323" y="1915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30" name="Line 29"/>
            <p:cNvSpPr>
              <a:spLocks noChangeShapeType="1"/>
            </p:cNvSpPr>
            <p:nvPr/>
          </p:nvSpPr>
          <p:spPr bwMode="auto">
            <a:xfrm>
              <a:off x="3323" y="1861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31" name="Line 30"/>
            <p:cNvSpPr>
              <a:spLocks noChangeShapeType="1"/>
            </p:cNvSpPr>
            <p:nvPr/>
          </p:nvSpPr>
          <p:spPr bwMode="auto">
            <a:xfrm>
              <a:off x="3323" y="1805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32" name="Line 31"/>
            <p:cNvSpPr>
              <a:spLocks noChangeShapeType="1"/>
            </p:cNvSpPr>
            <p:nvPr/>
          </p:nvSpPr>
          <p:spPr bwMode="auto">
            <a:xfrm>
              <a:off x="3323" y="1751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33" name="Line 32"/>
            <p:cNvSpPr>
              <a:spLocks noChangeShapeType="1"/>
            </p:cNvSpPr>
            <p:nvPr/>
          </p:nvSpPr>
          <p:spPr bwMode="auto">
            <a:xfrm>
              <a:off x="3323" y="2841"/>
              <a:ext cx="24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34" name="Line 33"/>
            <p:cNvSpPr>
              <a:spLocks noChangeShapeType="1"/>
            </p:cNvSpPr>
            <p:nvPr/>
          </p:nvSpPr>
          <p:spPr bwMode="auto">
            <a:xfrm>
              <a:off x="3323" y="2570"/>
              <a:ext cx="24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35" name="Line 34"/>
            <p:cNvSpPr>
              <a:spLocks noChangeShapeType="1"/>
            </p:cNvSpPr>
            <p:nvPr/>
          </p:nvSpPr>
          <p:spPr bwMode="auto">
            <a:xfrm>
              <a:off x="3323" y="2296"/>
              <a:ext cx="24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36" name="Line 35"/>
            <p:cNvSpPr>
              <a:spLocks noChangeShapeType="1"/>
            </p:cNvSpPr>
            <p:nvPr/>
          </p:nvSpPr>
          <p:spPr bwMode="auto">
            <a:xfrm>
              <a:off x="3323" y="2025"/>
              <a:ext cx="24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37" name="Line 36"/>
            <p:cNvSpPr>
              <a:spLocks noChangeShapeType="1"/>
            </p:cNvSpPr>
            <p:nvPr/>
          </p:nvSpPr>
          <p:spPr bwMode="auto">
            <a:xfrm>
              <a:off x="3323" y="1751"/>
              <a:ext cx="24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38" name="Line 37"/>
            <p:cNvSpPr>
              <a:spLocks noChangeShapeType="1"/>
            </p:cNvSpPr>
            <p:nvPr/>
          </p:nvSpPr>
          <p:spPr bwMode="auto">
            <a:xfrm>
              <a:off x="3323" y="2841"/>
              <a:ext cx="2162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39" name="Line 38"/>
            <p:cNvSpPr>
              <a:spLocks noChangeShapeType="1"/>
            </p:cNvSpPr>
            <p:nvPr/>
          </p:nvSpPr>
          <p:spPr bwMode="auto">
            <a:xfrm flipV="1">
              <a:off x="3323" y="2823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40" name="Line 39"/>
            <p:cNvSpPr>
              <a:spLocks noChangeShapeType="1"/>
            </p:cNvSpPr>
            <p:nvPr/>
          </p:nvSpPr>
          <p:spPr bwMode="auto">
            <a:xfrm flipV="1">
              <a:off x="3478" y="2823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41" name="Line 40"/>
            <p:cNvSpPr>
              <a:spLocks noChangeShapeType="1"/>
            </p:cNvSpPr>
            <p:nvPr/>
          </p:nvSpPr>
          <p:spPr bwMode="auto">
            <a:xfrm flipV="1">
              <a:off x="3633" y="2823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42" name="Line 41"/>
            <p:cNvSpPr>
              <a:spLocks noChangeShapeType="1"/>
            </p:cNvSpPr>
            <p:nvPr/>
          </p:nvSpPr>
          <p:spPr bwMode="auto">
            <a:xfrm flipV="1">
              <a:off x="3787" y="2823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43" name="Line 42"/>
            <p:cNvSpPr>
              <a:spLocks noChangeShapeType="1"/>
            </p:cNvSpPr>
            <p:nvPr/>
          </p:nvSpPr>
          <p:spPr bwMode="auto">
            <a:xfrm flipV="1">
              <a:off x="3942" y="2823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44" name="Line 43"/>
            <p:cNvSpPr>
              <a:spLocks noChangeShapeType="1"/>
            </p:cNvSpPr>
            <p:nvPr/>
          </p:nvSpPr>
          <p:spPr bwMode="auto">
            <a:xfrm flipV="1">
              <a:off x="4096" y="2823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45" name="Line 44"/>
            <p:cNvSpPr>
              <a:spLocks noChangeShapeType="1"/>
            </p:cNvSpPr>
            <p:nvPr/>
          </p:nvSpPr>
          <p:spPr bwMode="auto">
            <a:xfrm flipV="1">
              <a:off x="4251" y="2823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46" name="Line 45"/>
            <p:cNvSpPr>
              <a:spLocks noChangeShapeType="1"/>
            </p:cNvSpPr>
            <p:nvPr/>
          </p:nvSpPr>
          <p:spPr bwMode="auto">
            <a:xfrm flipV="1">
              <a:off x="4406" y="2823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47" name="Line 46"/>
            <p:cNvSpPr>
              <a:spLocks noChangeShapeType="1"/>
            </p:cNvSpPr>
            <p:nvPr/>
          </p:nvSpPr>
          <p:spPr bwMode="auto">
            <a:xfrm flipV="1">
              <a:off x="4557" y="2823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48" name="Line 47"/>
            <p:cNvSpPr>
              <a:spLocks noChangeShapeType="1"/>
            </p:cNvSpPr>
            <p:nvPr/>
          </p:nvSpPr>
          <p:spPr bwMode="auto">
            <a:xfrm flipV="1">
              <a:off x="4712" y="2823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49" name="Line 48"/>
            <p:cNvSpPr>
              <a:spLocks noChangeShapeType="1"/>
            </p:cNvSpPr>
            <p:nvPr/>
          </p:nvSpPr>
          <p:spPr bwMode="auto">
            <a:xfrm flipV="1">
              <a:off x="4866" y="2823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50" name="Line 49"/>
            <p:cNvSpPr>
              <a:spLocks noChangeShapeType="1"/>
            </p:cNvSpPr>
            <p:nvPr/>
          </p:nvSpPr>
          <p:spPr bwMode="auto">
            <a:xfrm flipV="1">
              <a:off x="5021" y="2823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51" name="Line 50"/>
            <p:cNvSpPr>
              <a:spLocks noChangeShapeType="1"/>
            </p:cNvSpPr>
            <p:nvPr/>
          </p:nvSpPr>
          <p:spPr bwMode="auto">
            <a:xfrm flipV="1">
              <a:off x="5175" y="2823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52" name="Line 51"/>
            <p:cNvSpPr>
              <a:spLocks noChangeShapeType="1"/>
            </p:cNvSpPr>
            <p:nvPr/>
          </p:nvSpPr>
          <p:spPr bwMode="auto">
            <a:xfrm flipV="1">
              <a:off x="5330" y="2823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53" name="Line 52"/>
            <p:cNvSpPr>
              <a:spLocks noChangeShapeType="1"/>
            </p:cNvSpPr>
            <p:nvPr/>
          </p:nvSpPr>
          <p:spPr bwMode="auto">
            <a:xfrm flipV="1">
              <a:off x="5485" y="2823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54" name="Line 53"/>
            <p:cNvSpPr>
              <a:spLocks noChangeShapeType="1"/>
            </p:cNvSpPr>
            <p:nvPr/>
          </p:nvSpPr>
          <p:spPr bwMode="auto">
            <a:xfrm flipV="1">
              <a:off x="3323" y="2817"/>
              <a:ext cx="1" cy="24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55" name="Line 54"/>
            <p:cNvSpPr>
              <a:spLocks noChangeShapeType="1"/>
            </p:cNvSpPr>
            <p:nvPr/>
          </p:nvSpPr>
          <p:spPr bwMode="auto">
            <a:xfrm flipV="1">
              <a:off x="3633" y="2817"/>
              <a:ext cx="1" cy="24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56" name="Line 55"/>
            <p:cNvSpPr>
              <a:spLocks noChangeShapeType="1"/>
            </p:cNvSpPr>
            <p:nvPr/>
          </p:nvSpPr>
          <p:spPr bwMode="auto">
            <a:xfrm flipV="1">
              <a:off x="3942" y="2817"/>
              <a:ext cx="1" cy="24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57" name="Line 56"/>
            <p:cNvSpPr>
              <a:spLocks noChangeShapeType="1"/>
            </p:cNvSpPr>
            <p:nvPr/>
          </p:nvSpPr>
          <p:spPr bwMode="auto">
            <a:xfrm flipV="1">
              <a:off x="4251" y="2817"/>
              <a:ext cx="1" cy="24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58" name="Line 57"/>
            <p:cNvSpPr>
              <a:spLocks noChangeShapeType="1"/>
            </p:cNvSpPr>
            <p:nvPr/>
          </p:nvSpPr>
          <p:spPr bwMode="auto">
            <a:xfrm flipV="1">
              <a:off x="4557" y="2817"/>
              <a:ext cx="1" cy="24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59" name="Line 58"/>
            <p:cNvSpPr>
              <a:spLocks noChangeShapeType="1"/>
            </p:cNvSpPr>
            <p:nvPr/>
          </p:nvSpPr>
          <p:spPr bwMode="auto">
            <a:xfrm flipV="1">
              <a:off x="4866" y="2817"/>
              <a:ext cx="1" cy="24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60" name="Line 59"/>
            <p:cNvSpPr>
              <a:spLocks noChangeShapeType="1"/>
            </p:cNvSpPr>
            <p:nvPr/>
          </p:nvSpPr>
          <p:spPr bwMode="auto">
            <a:xfrm flipV="1">
              <a:off x="5175" y="2817"/>
              <a:ext cx="1" cy="24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61" name="Line 60"/>
            <p:cNvSpPr>
              <a:spLocks noChangeShapeType="1"/>
            </p:cNvSpPr>
            <p:nvPr/>
          </p:nvSpPr>
          <p:spPr bwMode="auto">
            <a:xfrm flipV="1">
              <a:off x="5485" y="2817"/>
              <a:ext cx="1" cy="24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62" name="Line 61"/>
            <p:cNvSpPr>
              <a:spLocks noChangeShapeType="1"/>
            </p:cNvSpPr>
            <p:nvPr/>
          </p:nvSpPr>
          <p:spPr bwMode="auto">
            <a:xfrm>
              <a:off x="3323" y="2841"/>
              <a:ext cx="310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63" name="Line 62"/>
            <p:cNvSpPr>
              <a:spLocks noChangeShapeType="1"/>
            </p:cNvSpPr>
            <p:nvPr/>
          </p:nvSpPr>
          <p:spPr bwMode="auto">
            <a:xfrm flipV="1">
              <a:off x="3633" y="2481"/>
              <a:ext cx="1" cy="360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64" name="Line 63"/>
            <p:cNvSpPr>
              <a:spLocks noChangeShapeType="1"/>
            </p:cNvSpPr>
            <p:nvPr/>
          </p:nvSpPr>
          <p:spPr bwMode="auto">
            <a:xfrm>
              <a:off x="3633" y="2481"/>
              <a:ext cx="309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65" name="Line 64"/>
            <p:cNvSpPr>
              <a:spLocks noChangeShapeType="1"/>
            </p:cNvSpPr>
            <p:nvPr/>
          </p:nvSpPr>
          <p:spPr bwMode="auto">
            <a:xfrm>
              <a:off x="3942" y="2481"/>
              <a:ext cx="1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66" name="Line 65"/>
            <p:cNvSpPr>
              <a:spLocks noChangeShapeType="1"/>
            </p:cNvSpPr>
            <p:nvPr/>
          </p:nvSpPr>
          <p:spPr bwMode="auto">
            <a:xfrm>
              <a:off x="3942" y="2481"/>
              <a:ext cx="309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67" name="Line 66"/>
            <p:cNvSpPr>
              <a:spLocks noChangeShapeType="1"/>
            </p:cNvSpPr>
            <p:nvPr/>
          </p:nvSpPr>
          <p:spPr bwMode="auto">
            <a:xfrm flipV="1">
              <a:off x="4251" y="2120"/>
              <a:ext cx="1" cy="36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68" name="Line 67"/>
            <p:cNvSpPr>
              <a:spLocks noChangeShapeType="1"/>
            </p:cNvSpPr>
            <p:nvPr/>
          </p:nvSpPr>
          <p:spPr bwMode="auto">
            <a:xfrm>
              <a:off x="4251" y="2120"/>
              <a:ext cx="306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69" name="Line 68"/>
            <p:cNvSpPr>
              <a:spLocks noChangeShapeType="1"/>
            </p:cNvSpPr>
            <p:nvPr/>
          </p:nvSpPr>
          <p:spPr bwMode="auto">
            <a:xfrm flipV="1">
              <a:off x="4557" y="1751"/>
              <a:ext cx="1" cy="369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70" name="Line 69"/>
            <p:cNvSpPr>
              <a:spLocks noChangeShapeType="1"/>
            </p:cNvSpPr>
            <p:nvPr/>
          </p:nvSpPr>
          <p:spPr bwMode="auto">
            <a:xfrm>
              <a:off x="4557" y="1751"/>
              <a:ext cx="309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71" name="Line 70"/>
            <p:cNvSpPr>
              <a:spLocks noChangeShapeType="1"/>
            </p:cNvSpPr>
            <p:nvPr/>
          </p:nvSpPr>
          <p:spPr bwMode="auto">
            <a:xfrm>
              <a:off x="4866" y="1751"/>
              <a:ext cx="1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72" name="Line 71"/>
            <p:cNvSpPr>
              <a:spLocks noChangeShapeType="1"/>
            </p:cNvSpPr>
            <p:nvPr/>
          </p:nvSpPr>
          <p:spPr bwMode="auto">
            <a:xfrm>
              <a:off x="4866" y="1751"/>
              <a:ext cx="309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73" name="Line 72"/>
            <p:cNvSpPr>
              <a:spLocks noChangeShapeType="1"/>
            </p:cNvSpPr>
            <p:nvPr/>
          </p:nvSpPr>
          <p:spPr bwMode="auto">
            <a:xfrm>
              <a:off x="5175" y="1751"/>
              <a:ext cx="1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74" name="Line 73"/>
            <p:cNvSpPr>
              <a:spLocks noChangeShapeType="1"/>
            </p:cNvSpPr>
            <p:nvPr/>
          </p:nvSpPr>
          <p:spPr bwMode="auto">
            <a:xfrm>
              <a:off x="5175" y="1751"/>
              <a:ext cx="310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75" name="Line 74"/>
            <p:cNvSpPr>
              <a:spLocks noChangeShapeType="1"/>
            </p:cNvSpPr>
            <p:nvPr/>
          </p:nvSpPr>
          <p:spPr bwMode="auto">
            <a:xfrm>
              <a:off x="3323" y="2841"/>
              <a:ext cx="310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76" name="Line 75"/>
            <p:cNvSpPr>
              <a:spLocks noChangeShapeType="1"/>
            </p:cNvSpPr>
            <p:nvPr/>
          </p:nvSpPr>
          <p:spPr bwMode="auto">
            <a:xfrm>
              <a:off x="3633" y="2841"/>
              <a:ext cx="1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77" name="Line 76"/>
            <p:cNvSpPr>
              <a:spLocks noChangeShapeType="1"/>
            </p:cNvSpPr>
            <p:nvPr/>
          </p:nvSpPr>
          <p:spPr bwMode="auto">
            <a:xfrm>
              <a:off x="3633" y="2841"/>
              <a:ext cx="309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78" name="Line 77"/>
            <p:cNvSpPr>
              <a:spLocks noChangeShapeType="1"/>
            </p:cNvSpPr>
            <p:nvPr/>
          </p:nvSpPr>
          <p:spPr bwMode="auto">
            <a:xfrm>
              <a:off x="3942" y="2841"/>
              <a:ext cx="1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79" name="Line 78"/>
            <p:cNvSpPr>
              <a:spLocks noChangeShapeType="1"/>
            </p:cNvSpPr>
            <p:nvPr/>
          </p:nvSpPr>
          <p:spPr bwMode="auto">
            <a:xfrm>
              <a:off x="3942" y="2841"/>
              <a:ext cx="309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80" name="Line 79"/>
            <p:cNvSpPr>
              <a:spLocks noChangeShapeType="1"/>
            </p:cNvSpPr>
            <p:nvPr/>
          </p:nvSpPr>
          <p:spPr bwMode="auto">
            <a:xfrm>
              <a:off x="4251" y="2841"/>
              <a:ext cx="1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81" name="Line 80"/>
            <p:cNvSpPr>
              <a:spLocks noChangeShapeType="1"/>
            </p:cNvSpPr>
            <p:nvPr/>
          </p:nvSpPr>
          <p:spPr bwMode="auto">
            <a:xfrm>
              <a:off x="4251" y="2841"/>
              <a:ext cx="306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82" name="Line 81"/>
            <p:cNvSpPr>
              <a:spLocks noChangeShapeType="1"/>
            </p:cNvSpPr>
            <p:nvPr/>
          </p:nvSpPr>
          <p:spPr bwMode="auto">
            <a:xfrm flipV="1">
              <a:off x="4557" y="2481"/>
              <a:ext cx="1" cy="360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83" name="Line 82"/>
            <p:cNvSpPr>
              <a:spLocks noChangeShapeType="1"/>
            </p:cNvSpPr>
            <p:nvPr/>
          </p:nvSpPr>
          <p:spPr bwMode="auto">
            <a:xfrm>
              <a:off x="4557" y="2481"/>
              <a:ext cx="309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84" name="Line 83"/>
            <p:cNvSpPr>
              <a:spLocks noChangeShapeType="1"/>
            </p:cNvSpPr>
            <p:nvPr/>
          </p:nvSpPr>
          <p:spPr bwMode="auto">
            <a:xfrm flipV="1">
              <a:off x="4866" y="2120"/>
              <a:ext cx="1" cy="36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85" name="Line 84"/>
            <p:cNvSpPr>
              <a:spLocks noChangeShapeType="1"/>
            </p:cNvSpPr>
            <p:nvPr/>
          </p:nvSpPr>
          <p:spPr bwMode="auto">
            <a:xfrm>
              <a:off x="4866" y="2120"/>
              <a:ext cx="309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86" name="Line 85"/>
            <p:cNvSpPr>
              <a:spLocks noChangeShapeType="1"/>
            </p:cNvSpPr>
            <p:nvPr/>
          </p:nvSpPr>
          <p:spPr bwMode="auto">
            <a:xfrm flipV="1">
              <a:off x="5175" y="1751"/>
              <a:ext cx="1" cy="369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87" name="Line 86"/>
            <p:cNvSpPr>
              <a:spLocks noChangeShapeType="1"/>
            </p:cNvSpPr>
            <p:nvPr/>
          </p:nvSpPr>
          <p:spPr bwMode="auto">
            <a:xfrm>
              <a:off x="5175" y="1751"/>
              <a:ext cx="310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88" name="Rectangle 87"/>
            <p:cNvSpPr>
              <a:spLocks noChangeArrowheads="1"/>
            </p:cNvSpPr>
            <p:nvPr/>
          </p:nvSpPr>
          <p:spPr bwMode="auto">
            <a:xfrm>
              <a:off x="3193" y="2769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>
                  <a:solidFill>
                    <a:srgbClr val="33CC33"/>
                  </a:solidFill>
                  <a:latin typeface="Arial" panose="020B0604020202020204" pitchFamily="34" charset="0"/>
                </a:rPr>
                <a:t>0</a:t>
              </a:r>
              <a:endParaRPr lang="en-US" altLang="en-US" sz="1600">
                <a:solidFill>
                  <a:srgbClr val="33CC33"/>
                </a:solidFill>
              </a:endParaRPr>
            </a:p>
          </p:txBody>
        </p:sp>
        <p:sp>
          <p:nvSpPr>
            <p:cNvPr id="37089" name="Rectangle 91"/>
            <p:cNvSpPr>
              <a:spLocks noChangeArrowheads="1"/>
            </p:cNvSpPr>
            <p:nvPr/>
          </p:nvSpPr>
          <p:spPr bwMode="auto">
            <a:xfrm>
              <a:off x="3193" y="1680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>
                  <a:solidFill>
                    <a:srgbClr val="33CC33"/>
                  </a:solidFill>
                  <a:latin typeface="Arial" panose="020B0604020202020204" pitchFamily="34" charset="0"/>
                </a:rPr>
                <a:t>1</a:t>
              </a:r>
              <a:endParaRPr lang="en-US" altLang="en-US" sz="1600">
                <a:solidFill>
                  <a:srgbClr val="33CC33"/>
                </a:solidFill>
              </a:endParaRPr>
            </a:p>
          </p:txBody>
        </p:sp>
        <p:sp>
          <p:nvSpPr>
            <p:cNvPr id="37090" name="Rectangle 92"/>
            <p:cNvSpPr>
              <a:spLocks noChangeArrowheads="1"/>
            </p:cNvSpPr>
            <p:nvPr/>
          </p:nvSpPr>
          <p:spPr bwMode="auto">
            <a:xfrm>
              <a:off x="3306" y="2910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>
                  <a:solidFill>
                    <a:srgbClr val="33CC33"/>
                  </a:solidFill>
                  <a:latin typeface="Arial" panose="020B0604020202020204" pitchFamily="34" charset="0"/>
                </a:rPr>
                <a:t>0</a:t>
              </a:r>
              <a:endParaRPr lang="en-US" altLang="en-US" sz="1600">
                <a:solidFill>
                  <a:srgbClr val="33CC33"/>
                </a:solidFill>
              </a:endParaRPr>
            </a:p>
          </p:txBody>
        </p:sp>
        <p:sp>
          <p:nvSpPr>
            <p:cNvPr id="37091" name="Rectangle 93"/>
            <p:cNvSpPr>
              <a:spLocks noChangeArrowheads="1"/>
            </p:cNvSpPr>
            <p:nvPr/>
          </p:nvSpPr>
          <p:spPr bwMode="auto">
            <a:xfrm>
              <a:off x="3615" y="2910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>
                  <a:solidFill>
                    <a:srgbClr val="33CC33"/>
                  </a:solidFill>
                  <a:latin typeface="Arial" panose="020B0604020202020204" pitchFamily="34" charset="0"/>
                </a:rPr>
                <a:t>2</a:t>
              </a:r>
              <a:endParaRPr lang="en-US" altLang="en-US" sz="1600">
                <a:solidFill>
                  <a:srgbClr val="33CC33"/>
                </a:solidFill>
              </a:endParaRPr>
            </a:p>
          </p:txBody>
        </p:sp>
        <p:sp>
          <p:nvSpPr>
            <p:cNvPr id="37092" name="Rectangle 94"/>
            <p:cNvSpPr>
              <a:spLocks noChangeArrowheads="1"/>
            </p:cNvSpPr>
            <p:nvPr/>
          </p:nvSpPr>
          <p:spPr bwMode="auto">
            <a:xfrm>
              <a:off x="3924" y="2910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>
                  <a:solidFill>
                    <a:srgbClr val="33CC33"/>
                  </a:solidFill>
                  <a:latin typeface="Arial" panose="020B0604020202020204" pitchFamily="34" charset="0"/>
                </a:rPr>
                <a:t>4</a:t>
              </a:r>
              <a:endParaRPr lang="en-US" altLang="en-US" sz="1600">
                <a:solidFill>
                  <a:srgbClr val="33CC33"/>
                </a:solidFill>
              </a:endParaRPr>
            </a:p>
          </p:txBody>
        </p:sp>
        <p:sp>
          <p:nvSpPr>
            <p:cNvPr id="37093" name="Rectangle 95"/>
            <p:cNvSpPr>
              <a:spLocks noChangeArrowheads="1"/>
            </p:cNvSpPr>
            <p:nvPr/>
          </p:nvSpPr>
          <p:spPr bwMode="auto">
            <a:xfrm>
              <a:off x="4233" y="2910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>
                  <a:solidFill>
                    <a:srgbClr val="33CC33"/>
                  </a:solidFill>
                  <a:latin typeface="Arial" panose="020B0604020202020204" pitchFamily="34" charset="0"/>
                </a:rPr>
                <a:t>6</a:t>
              </a:r>
              <a:endParaRPr lang="en-US" altLang="en-US" sz="1600">
                <a:solidFill>
                  <a:srgbClr val="33CC33"/>
                </a:solidFill>
              </a:endParaRPr>
            </a:p>
          </p:txBody>
        </p:sp>
        <p:sp>
          <p:nvSpPr>
            <p:cNvPr id="37094" name="Rectangle 96"/>
            <p:cNvSpPr>
              <a:spLocks noChangeArrowheads="1"/>
            </p:cNvSpPr>
            <p:nvPr/>
          </p:nvSpPr>
          <p:spPr bwMode="auto">
            <a:xfrm>
              <a:off x="4539" y="2910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>
                  <a:solidFill>
                    <a:srgbClr val="33CC33"/>
                  </a:solidFill>
                  <a:latin typeface="Arial" panose="020B0604020202020204" pitchFamily="34" charset="0"/>
                </a:rPr>
                <a:t>8</a:t>
              </a:r>
              <a:endParaRPr lang="en-US" altLang="en-US" sz="1600">
                <a:solidFill>
                  <a:srgbClr val="33CC33"/>
                </a:solidFill>
              </a:endParaRPr>
            </a:p>
          </p:txBody>
        </p:sp>
        <p:sp>
          <p:nvSpPr>
            <p:cNvPr id="37095" name="Rectangle 97"/>
            <p:cNvSpPr>
              <a:spLocks noChangeArrowheads="1"/>
            </p:cNvSpPr>
            <p:nvPr/>
          </p:nvSpPr>
          <p:spPr bwMode="auto">
            <a:xfrm>
              <a:off x="4828" y="2910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>
                  <a:solidFill>
                    <a:srgbClr val="33CC33"/>
                  </a:solidFill>
                  <a:latin typeface="Arial" panose="020B0604020202020204" pitchFamily="34" charset="0"/>
                </a:rPr>
                <a:t>10</a:t>
              </a:r>
              <a:endParaRPr lang="en-US" altLang="en-US" sz="1600">
                <a:solidFill>
                  <a:srgbClr val="33CC33"/>
                </a:solidFill>
              </a:endParaRPr>
            </a:p>
          </p:txBody>
        </p:sp>
        <p:sp>
          <p:nvSpPr>
            <p:cNvPr id="37096" name="Rectangle 98"/>
            <p:cNvSpPr>
              <a:spLocks noChangeArrowheads="1"/>
            </p:cNvSpPr>
            <p:nvPr/>
          </p:nvSpPr>
          <p:spPr bwMode="auto">
            <a:xfrm>
              <a:off x="5137" y="2910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>
                  <a:solidFill>
                    <a:srgbClr val="33CC33"/>
                  </a:solidFill>
                  <a:latin typeface="Arial" panose="020B0604020202020204" pitchFamily="34" charset="0"/>
                </a:rPr>
                <a:t>12</a:t>
              </a:r>
              <a:endParaRPr lang="en-US" altLang="en-US" sz="1600">
                <a:solidFill>
                  <a:srgbClr val="33CC33"/>
                </a:solidFill>
              </a:endParaRPr>
            </a:p>
          </p:txBody>
        </p:sp>
        <p:sp>
          <p:nvSpPr>
            <p:cNvPr id="37097" name="Rectangle 99"/>
            <p:cNvSpPr>
              <a:spLocks noChangeArrowheads="1"/>
            </p:cNvSpPr>
            <p:nvPr/>
          </p:nvSpPr>
          <p:spPr bwMode="auto">
            <a:xfrm>
              <a:off x="5446" y="2910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>
                  <a:solidFill>
                    <a:srgbClr val="33CC33"/>
                  </a:solidFill>
                  <a:latin typeface="Arial" panose="020B0604020202020204" pitchFamily="34" charset="0"/>
                </a:rPr>
                <a:t>14</a:t>
              </a:r>
              <a:endParaRPr lang="en-US" altLang="en-US" sz="1600">
                <a:solidFill>
                  <a:srgbClr val="33CC33"/>
                </a:solidFill>
              </a:endParaRPr>
            </a:p>
          </p:txBody>
        </p:sp>
        <p:sp>
          <p:nvSpPr>
            <p:cNvPr id="37098" name="Rectangle 100"/>
            <p:cNvSpPr>
              <a:spLocks noChangeArrowheads="1"/>
            </p:cNvSpPr>
            <p:nvPr/>
          </p:nvSpPr>
          <p:spPr bwMode="auto">
            <a:xfrm>
              <a:off x="3648" y="3072"/>
              <a:ext cx="16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>
                  <a:solidFill>
                    <a:srgbClr val="33CC33"/>
                  </a:solidFill>
                  <a:latin typeface="Arial" panose="020B0604020202020204" pitchFamily="34" charset="0"/>
                </a:rPr>
                <a:t>Value of random variable </a:t>
              </a:r>
              <a:r>
                <a:rPr lang="en-US" altLang="en-US" sz="1600" b="1" i="1">
                  <a:solidFill>
                    <a:srgbClr val="33CC33"/>
                  </a:solidFill>
                  <a:latin typeface="Arial" panose="020B0604020202020204" pitchFamily="34" charset="0"/>
                </a:rPr>
                <a:t>B</a:t>
              </a:r>
              <a:endParaRPr lang="en-US" altLang="en-US" sz="1600" i="1">
                <a:solidFill>
                  <a:srgbClr val="33CC33"/>
                </a:solidFill>
              </a:endParaRPr>
            </a:p>
          </p:txBody>
        </p:sp>
        <p:sp>
          <p:nvSpPr>
            <p:cNvPr id="37099" name="Rectangle 101"/>
            <p:cNvSpPr>
              <a:spLocks noChangeArrowheads="1"/>
            </p:cNvSpPr>
            <p:nvPr/>
          </p:nvSpPr>
          <p:spPr bwMode="auto">
            <a:xfrm rot="-5400000">
              <a:off x="2448" y="2255"/>
              <a:ext cx="121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 b="1">
                  <a:solidFill>
                    <a:srgbClr val="33CC33"/>
                  </a:solidFill>
                  <a:latin typeface="Arial" panose="020B0604020202020204" pitchFamily="34" charset="0"/>
                </a:rPr>
                <a:t>Cumulative Probability</a:t>
              </a:r>
              <a:endParaRPr lang="en-US" altLang="en-US" sz="1400">
                <a:solidFill>
                  <a:srgbClr val="33CC33"/>
                </a:solidFill>
              </a:endParaRPr>
            </a:p>
          </p:txBody>
        </p:sp>
        <p:sp>
          <p:nvSpPr>
            <p:cNvPr id="37100" name="Line 103"/>
            <p:cNvSpPr>
              <a:spLocks noChangeShapeType="1"/>
            </p:cNvSpPr>
            <p:nvPr/>
          </p:nvSpPr>
          <p:spPr bwMode="auto">
            <a:xfrm>
              <a:off x="3311" y="1739"/>
              <a:ext cx="1" cy="1090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01" name="Line 104"/>
            <p:cNvSpPr>
              <a:spLocks noChangeShapeType="1"/>
            </p:cNvSpPr>
            <p:nvPr/>
          </p:nvSpPr>
          <p:spPr bwMode="auto">
            <a:xfrm>
              <a:off x="3311" y="2829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02" name="Line 105"/>
            <p:cNvSpPr>
              <a:spLocks noChangeShapeType="1"/>
            </p:cNvSpPr>
            <p:nvPr/>
          </p:nvSpPr>
          <p:spPr bwMode="auto">
            <a:xfrm>
              <a:off x="3311" y="2775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03" name="Line 106"/>
            <p:cNvSpPr>
              <a:spLocks noChangeShapeType="1"/>
            </p:cNvSpPr>
            <p:nvPr/>
          </p:nvSpPr>
          <p:spPr bwMode="auto">
            <a:xfrm>
              <a:off x="3311" y="2719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04" name="Line 107"/>
            <p:cNvSpPr>
              <a:spLocks noChangeShapeType="1"/>
            </p:cNvSpPr>
            <p:nvPr/>
          </p:nvSpPr>
          <p:spPr bwMode="auto">
            <a:xfrm>
              <a:off x="3311" y="2665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05" name="Line 108"/>
            <p:cNvSpPr>
              <a:spLocks noChangeShapeType="1"/>
            </p:cNvSpPr>
            <p:nvPr/>
          </p:nvSpPr>
          <p:spPr bwMode="auto">
            <a:xfrm>
              <a:off x="3311" y="2612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06" name="Line 109"/>
            <p:cNvSpPr>
              <a:spLocks noChangeShapeType="1"/>
            </p:cNvSpPr>
            <p:nvPr/>
          </p:nvSpPr>
          <p:spPr bwMode="auto">
            <a:xfrm>
              <a:off x="3311" y="2558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07" name="Line 110"/>
            <p:cNvSpPr>
              <a:spLocks noChangeShapeType="1"/>
            </p:cNvSpPr>
            <p:nvPr/>
          </p:nvSpPr>
          <p:spPr bwMode="auto">
            <a:xfrm>
              <a:off x="3311" y="2502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08" name="Line 111"/>
            <p:cNvSpPr>
              <a:spLocks noChangeShapeType="1"/>
            </p:cNvSpPr>
            <p:nvPr/>
          </p:nvSpPr>
          <p:spPr bwMode="auto">
            <a:xfrm>
              <a:off x="3311" y="2448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09" name="Line 112"/>
            <p:cNvSpPr>
              <a:spLocks noChangeShapeType="1"/>
            </p:cNvSpPr>
            <p:nvPr/>
          </p:nvSpPr>
          <p:spPr bwMode="auto">
            <a:xfrm>
              <a:off x="3311" y="2394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10" name="Line 113"/>
            <p:cNvSpPr>
              <a:spLocks noChangeShapeType="1"/>
            </p:cNvSpPr>
            <p:nvPr/>
          </p:nvSpPr>
          <p:spPr bwMode="auto">
            <a:xfrm>
              <a:off x="3311" y="2338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11" name="Line 114"/>
            <p:cNvSpPr>
              <a:spLocks noChangeShapeType="1"/>
            </p:cNvSpPr>
            <p:nvPr/>
          </p:nvSpPr>
          <p:spPr bwMode="auto">
            <a:xfrm>
              <a:off x="3311" y="2284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12" name="Line 115"/>
            <p:cNvSpPr>
              <a:spLocks noChangeShapeType="1"/>
            </p:cNvSpPr>
            <p:nvPr/>
          </p:nvSpPr>
          <p:spPr bwMode="auto">
            <a:xfrm>
              <a:off x="3311" y="2231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13" name="Line 116"/>
            <p:cNvSpPr>
              <a:spLocks noChangeShapeType="1"/>
            </p:cNvSpPr>
            <p:nvPr/>
          </p:nvSpPr>
          <p:spPr bwMode="auto">
            <a:xfrm>
              <a:off x="3311" y="2174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14" name="Line 117"/>
            <p:cNvSpPr>
              <a:spLocks noChangeShapeType="1"/>
            </p:cNvSpPr>
            <p:nvPr/>
          </p:nvSpPr>
          <p:spPr bwMode="auto">
            <a:xfrm>
              <a:off x="3311" y="2120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15" name="Line 118"/>
            <p:cNvSpPr>
              <a:spLocks noChangeShapeType="1"/>
            </p:cNvSpPr>
            <p:nvPr/>
          </p:nvSpPr>
          <p:spPr bwMode="auto">
            <a:xfrm>
              <a:off x="3311" y="2067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16" name="Line 119"/>
            <p:cNvSpPr>
              <a:spLocks noChangeShapeType="1"/>
            </p:cNvSpPr>
            <p:nvPr/>
          </p:nvSpPr>
          <p:spPr bwMode="auto">
            <a:xfrm>
              <a:off x="3311" y="2010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17" name="Line 120"/>
            <p:cNvSpPr>
              <a:spLocks noChangeShapeType="1"/>
            </p:cNvSpPr>
            <p:nvPr/>
          </p:nvSpPr>
          <p:spPr bwMode="auto">
            <a:xfrm>
              <a:off x="3311" y="1957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18" name="Line 121"/>
            <p:cNvSpPr>
              <a:spLocks noChangeShapeType="1"/>
            </p:cNvSpPr>
            <p:nvPr/>
          </p:nvSpPr>
          <p:spPr bwMode="auto">
            <a:xfrm>
              <a:off x="3311" y="1903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19" name="Line 122"/>
            <p:cNvSpPr>
              <a:spLocks noChangeShapeType="1"/>
            </p:cNvSpPr>
            <p:nvPr/>
          </p:nvSpPr>
          <p:spPr bwMode="auto">
            <a:xfrm>
              <a:off x="3311" y="1849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20" name="Line 123"/>
            <p:cNvSpPr>
              <a:spLocks noChangeShapeType="1"/>
            </p:cNvSpPr>
            <p:nvPr/>
          </p:nvSpPr>
          <p:spPr bwMode="auto">
            <a:xfrm>
              <a:off x="3311" y="1793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21" name="Line 124"/>
            <p:cNvSpPr>
              <a:spLocks noChangeShapeType="1"/>
            </p:cNvSpPr>
            <p:nvPr/>
          </p:nvSpPr>
          <p:spPr bwMode="auto">
            <a:xfrm>
              <a:off x="3311" y="1739"/>
              <a:ext cx="18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22" name="Line 125"/>
            <p:cNvSpPr>
              <a:spLocks noChangeShapeType="1"/>
            </p:cNvSpPr>
            <p:nvPr/>
          </p:nvSpPr>
          <p:spPr bwMode="auto">
            <a:xfrm>
              <a:off x="3311" y="2829"/>
              <a:ext cx="24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23" name="Line 126"/>
            <p:cNvSpPr>
              <a:spLocks noChangeShapeType="1"/>
            </p:cNvSpPr>
            <p:nvPr/>
          </p:nvSpPr>
          <p:spPr bwMode="auto">
            <a:xfrm>
              <a:off x="3311" y="2558"/>
              <a:ext cx="24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24" name="Line 127"/>
            <p:cNvSpPr>
              <a:spLocks noChangeShapeType="1"/>
            </p:cNvSpPr>
            <p:nvPr/>
          </p:nvSpPr>
          <p:spPr bwMode="auto">
            <a:xfrm>
              <a:off x="3311" y="2284"/>
              <a:ext cx="24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25" name="Line 128"/>
            <p:cNvSpPr>
              <a:spLocks noChangeShapeType="1"/>
            </p:cNvSpPr>
            <p:nvPr/>
          </p:nvSpPr>
          <p:spPr bwMode="auto">
            <a:xfrm>
              <a:off x="3311" y="2013"/>
              <a:ext cx="24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26" name="Line 129"/>
            <p:cNvSpPr>
              <a:spLocks noChangeShapeType="1"/>
            </p:cNvSpPr>
            <p:nvPr/>
          </p:nvSpPr>
          <p:spPr bwMode="auto">
            <a:xfrm>
              <a:off x="3311" y="1739"/>
              <a:ext cx="24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27" name="Line 130"/>
            <p:cNvSpPr>
              <a:spLocks noChangeShapeType="1"/>
            </p:cNvSpPr>
            <p:nvPr/>
          </p:nvSpPr>
          <p:spPr bwMode="auto">
            <a:xfrm>
              <a:off x="3311" y="2829"/>
              <a:ext cx="2162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28" name="Line 131"/>
            <p:cNvSpPr>
              <a:spLocks noChangeShapeType="1"/>
            </p:cNvSpPr>
            <p:nvPr/>
          </p:nvSpPr>
          <p:spPr bwMode="auto">
            <a:xfrm flipV="1">
              <a:off x="3311" y="2811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29" name="Line 132"/>
            <p:cNvSpPr>
              <a:spLocks noChangeShapeType="1"/>
            </p:cNvSpPr>
            <p:nvPr/>
          </p:nvSpPr>
          <p:spPr bwMode="auto">
            <a:xfrm flipV="1">
              <a:off x="3466" y="2811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30" name="Line 133"/>
            <p:cNvSpPr>
              <a:spLocks noChangeShapeType="1"/>
            </p:cNvSpPr>
            <p:nvPr/>
          </p:nvSpPr>
          <p:spPr bwMode="auto">
            <a:xfrm flipV="1">
              <a:off x="3621" y="2811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31" name="Line 134"/>
            <p:cNvSpPr>
              <a:spLocks noChangeShapeType="1"/>
            </p:cNvSpPr>
            <p:nvPr/>
          </p:nvSpPr>
          <p:spPr bwMode="auto">
            <a:xfrm flipV="1">
              <a:off x="3775" y="2811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32" name="Line 135"/>
            <p:cNvSpPr>
              <a:spLocks noChangeShapeType="1"/>
            </p:cNvSpPr>
            <p:nvPr/>
          </p:nvSpPr>
          <p:spPr bwMode="auto">
            <a:xfrm flipV="1">
              <a:off x="3930" y="2811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33" name="Line 136"/>
            <p:cNvSpPr>
              <a:spLocks noChangeShapeType="1"/>
            </p:cNvSpPr>
            <p:nvPr/>
          </p:nvSpPr>
          <p:spPr bwMode="auto">
            <a:xfrm flipV="1">
              <a:off x="4084" y="2811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34" name="Line 137"/>
            <p:cNvSpPr>
              <a:spLocks noChangeShapeType="1"/>
            </p:cNvSpPr>
            <p:nvPr/>
          </p:nvSpPr>
          <p:spPr bwMode="auto">
            <a:xfrm flipV="1">
              <a:off x="4239" y="2811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35" name="Line 138"/>
            <p:cNvSpPr>
              <a:spLocks noChangeShapeType="1"/>
            </p:cNvSpPr>
            <p:nvPr/>
          </p:nvSpPr>
          <p:spPr bwMode="auto">
            <a:xfrm flipV="1">
              <a:off x="4394" y="2811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36" name="Line 139"/>
            <p:cNvSpPr>
              <a:spLocks noChangeShapeType="1"/>
            </p:cNvSpPr>
            <p:nvPr/>
          </p:nvSpPr>
          <p:spPr bwMode="auto">
            <a:xfrm flipV="1">
              <a:off x="4545" y="2811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37" name="Line 140"/>
            <p:cNvSpPr>
              <a:spLocks noChangeShapeType="1"/>
            </p:cNvSpPr>
            <p:nvPr/>
          </p:nvSpPr>
          <p:spPr bwMode="auto">
            <a:xfrm flipV="1">
              <a:off x="4700" y="2811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38" name="Line 141"/>
            <p:cNvSpPr>
              <a:spLocks noChangeShapeType="1"/>
            </p:cNvSpPr>
            <p:nvPr/>
          </p:nvSpPr>
          <p:spPr bwMode="auto">
            <a:xfrm flipV="1">
              <a:off x="4854" y="2811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39" name="Line 142"/>
            <p:cNvSpPr>
              <a:spLocks noChangeShapeType="1"/>
            </p:cNvSpPr>
            <p:nvPr/>
          </p:nvSpPr>
          <p:spPr bwMode="auto">
            <a:xfrm flipV="1">
              <a:off x="5009" y="2811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40" name="Line 143"/>
            <p:cNvSpPr>
              <a:spLocks noChangeShapeType="1"/>
            </p:cNvSpPr>
            <p:nvPr/>
          </p:nvSpPr>
          <p:spPr bwMode="auto">
            <a:xfrm flipV="1">
              <a:off x="5163" y="2811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41" name="Line 144"/>
            <p:cNvSpPr>
              <a:spLocks noChangeShapeType="1"/>
            </p:cNvSpPr>
            <p:nvPr/>
          </p:nvSpPr>
          <p:spPr bwMode="auto">
            <a:xfrm flipV="1">
              <a:off x="5318" y="2811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42" name="Line 145"/>
            <p:cNvSpPr>
              <a:spLocks noChangeShapeType="1"/>
            </p:cNvSpPr>
            <p:nvPr/>
          </p:nvSpPr>
          <p:spPr bwMode="auto">
            <a:xfrm flipV="1">
              <a:off x="5473" y="2811"/>
              <a:ext cx="1" cy="18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43" name="Line 146"/>
            <p:cNvSpPr>
              <a:spLocks noChangeShapeType="1"/>
            </p:cNvSpPr>
            <p:nvPr/>
          </p:nvSpPr>
          <p:spPr bwMode="auto">
            <a:xfrm flipV="1">
              <a:off x="3311" y="2805"/>
              <a:ext cx="1" cy="24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44" name="Line 147"/>
            <p:cNvSpPr>
              <a:spLocks noChangeShapeType="1"/>
            </p:cNvSpPr>
            <p:nvPr/>
          </p:nvSpPr>
          <p:spPr bwMode="auto">
            <a:xfrm flipV="1">
              <a:off x="3621" y="2805"/>
              <a:ext cx="1" cy="24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45" name="Line 148"/>
            <p:cNvSpPr>
              <a:spLocks noChangeShapeType="1"/>
            </p:cNvSpPr>
            <p:nvPr/>
          </p:nvSpPr>
          <p:spPr bwMode="auto">
            <a:xfrm flipV="1">
              <a:off x="3930" y="2805"/>
              <a:ext cx="1" cy="24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46" name="Line 149"/>
            <p:cNvSpPr>
              <a:spLocks noChangeShapeType="1"/>
            </p:cNvSpPr>
            <p:nvPr/>
          </p:nvSpPr>
          <p:spPr bwMode="auto">
            <a:xfrm flipV="1">
              <a:off x="4239" y="2805"/>
              <a:ext cx="1" cy="24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47" name="Line 150"/>
            <p:cNvSpPr>
              <a:spLocks noChangeShapeType="1"/>
            </p:cNvSpPr>
            <p:nvPr/>
          </p:nvSpPr>
          <p:spPr bwMode="auto">
            <a:xfrm flipV="1">
              <a:off x="4545" y="2805"/>
              <a:ext cx="1" cy="24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48" name="Line 151"/>
            <p:cNvSpPr>
              <a:spLocks noChangeShapeType="1"/>
            </p:cNvSpPr>
            <p:nvPr/>
          </p:nvSpPr>
          <p:spPr bwMode="auto">
            <a:xfrm flipV="1">
              <a:off x="4854" y="2805"/>
              <a:ext cx="1" cy="24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49" name="Line 152"/>
            <p:cNvSpPr>
              <a:spLocks noChangeShapeType="1"/>
            </p:cNvSpPr>
            <p:nvPr/>
          </p:nvSpPr>
          <p:spPr bwMode="auto">
            <a:xfrm flipV="1">
              <a:off x="5163" y="2805"/>
              <a:ext cx="1" cy="24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50" name="Line 153"/>
            <p:cNvSpPr>
              <a:spLocks noChangeShapeType="1"/>
            </p:cNvSpPr>
            <p:nvPr/>
          </p:nvSpPr>
          <p:spPr bwMode="auto">
            <a:xfrm flipV="1">
              <a:off x="5473" y="2805"/>
              <a:ext cx="1" cy="24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51" name="Line 155"/>
            <p:cNvSpPr>
              <a:spLocks noChangeShapeType="1"/>
            </p:cNvSpPr>
            <p:nvPr/>
          </p:nvSpPr>
          <p:spPr bwMode="auto">
            <a:xfrm flipV="1">
              <a:off x="3621" y="2469"/>
              <a:ext cx="1" cy="360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52" name="Line 156"/>
            <p:cNvSpPr>
              <a:spLocks noChangeShapeType="1"/>
            </p:cNvSpPr>
            <p:nvPr/>
          </p:nvSpPr>
          <p:spPr bwMode="auto">
            <a:xfrm>
              <a:off x="3621" y="2469"/>
              <a:ext cx="309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53" name="Line 157"/>
            <p:cNvSpPr>
              <a:spLocks noChangeShapeType="1"/>
            </p:cNvSpPr>
            <p:nvPr/>
          </p:nvSpPr>
          <p:spPr bwMode="auto">
            <a:xfrm>
              <a:off x="3930" y="2469"/>
              <a:ext cx="1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54" name="Line 158"/>
            <p:cNvSpPr>
              <a:spLocks noChangeShapeType="1"/>
            </p:cNvSpPr>
            <p:nvPr/>
          </p:nvSpPr>
          <p:spPr bwMode="auto">
            <a:xfrm>
              <a:off x="3930" y="2469"/>
              <a:ext cx="309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55" name="Line 159"/>
            <p:cNvSpPr>
              <a:spLocks noChangeShapeType="1"/>
            </p:cNvSpPr>
            <p:nvPr/>
          </p:nvSpPr>
          <p:spPr bwMode="auto">
            <a:xfrm flipV="1">
              <a:off x="4239" y="2108"/>
              <a:ext cx="1" cy="36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56" name="Line 160"/>
            <p:cNvSpPr>
              <a:spLocks noChangeShapeType="1"/>
            </p:cNvSpPr>
            <p:nvPr/>
          </p:nvSpPr>
          <p:spPr bwMode="auto">
            <a:xfrm>
              <a:off x="4239" y="2108"/>
              <a:ext cx="306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57" name="Line 161"/>
            <p:cNvSpPr>
              <a:spLocks noChangeShapeType="1"/>
            </p:cNvSpPr>
            <p:nvPr/>
          </p:nvSpPr>
          <p:spPr bwMode="auto">
            <a:xfrm flipV="1">
              <a:off x="4545" y="1739"/>
              <a:ext cx="1" cy="369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58" name="Line 162"/>
            <p:cNvSpPr>
              <a:spLocks noChangeShapeType="1"/>
            </p:cNvSpPr>
            <p:nvPr/>
          </p:nvSpPr>
          <p:spPr bwMode="auto">
            <a:xfrm>
              <a:off x="4545" y="1739"/>
              <a:ext cx="309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59" name="Line 163"/>
            <p:cNvSpPr>
              <a:spLocks noChangeShapeType="1"/>
            </p:cNvSpPr>
            <p:nvPr/>
          </p:nvSpPr>
          <p:spPr bwMode="auto">
            <a:xfrm>
              <a:off x="4854" y="1739"/>
              <a:ext cx="1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60" name="Line 164"/>
            <p:cNvSpPr>
              <a:spLocks noChangeShapeType="1"/>
            </p:cNvSpPr>
            <p:nvPr/>
          </p:nvSpPr>
          <p:spPr bwMode="auto">
            <a:xfrm>
              <a:off x="4854" y="1739"/>
              <a:ext cx="309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61" name="Line 165"/>
            <p:cNvSpPr>
              <a:spLocks noChangeShapeType="1"/>
            </p:cNvSpPr>
            <p:nvPr/>
          </p:nvSpPr>
          <p:spPr bwMode="auto">
            <a:xfrm>
              <a:off x="5163" y="1739"/>
              <a:ext cx="1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62" name="Line 166"/>
            <p:cNvSpPr>
              <a:spLocks noChangeShapeType="1"/>
            </p:cNvSpPr>
            <p:nvPr/>
          </p:nvSpPr>
          <p:spPr bwMode="auto">
            <a:xfrm>
              <a:off x="5163" y="1739"/>
              <a:ext cx="310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63" name="Line 168"/>
            <p:cNvSpPr>
              <a:spLocks noChangeShapeType="1"/>
            </p:cNvSpPr>
            <p:nvPr/>
          </p:nvSpPr>
          <p:spPr bwMode="auto">
            <a:xfrm>
              <a:off x="3621" y="2829"/>
              <a:ext cx="1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64" name="Line 170"/>
            <p:cNvSpPr>
              <a:spLocks noChangeShapeType="1"/>
            </p:cNvSpPr>
            <p:nvPr/>
          </p:nvSpPr>
          <p:spPr bwMode="auto">
            <a:xfrm>
              <a:off x="3930" y="2829"/>
              <a:ext cx="1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65" name="Line 172"/>
            <p:cNvSpPr>
              <a:spLocks noChangeShapeType="1"/>
            </p:cNvSpPr>
            <p:nvPr/>
          </p:nvSpPr>
          <p:spPr bwMode="auto">
            <a:xfrm>
              <a:off x="4239" y="2829"/>
              <a:ext cx="1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66" name="Line 174"/>
            <p:cNvSpPr>
              <a:spLocks noChangeShapeType="1"/>
            </p:cNvSpPr>
            <p:nvPr/>
          </p:nvSpPr>
          <p:spPr bwMode="auto">
            <a:xfrm flipV="1">
              <a:off x="4545" y="2469"/>
              <a:ext cx="1" cy="360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67" name="Line 175"/>
            <p:cNvSpPr>
              <a:spLocks noChangeShapeType="1"/>
            </p:cNvSpPr>
            <p:nvPr/>
          </p:nvSpPr>
          <p:spPr bwMode="auto">
            <a:xfrm>
              <a:off x="4545" y="2469"/>
              <a:ext cx="309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68" name="Line 176"/>
            <p:cNvSpPr>
              <a:spLocks noChangeShapeType="1"/>
            </p:cNvSpPr>
            <p:nvPr/>
          </p:nvSpPr>
          <p:spPr bwMode="auto">
            <a:xfrm flipV="1">
              <a:off x="4854" y="2108"/>
              <a:ext cx="1" cy="36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69" name="Line 177"/>
            <p:cNvSpPr>
              <a:spLocks noChangeShapeType="1"/>
            </p:cNvSpPr>
            <p:nvPr/>
          </p:nvSpPr>
          <p:spPr bwMode="auto">
            <a:xfrm>
              <a:off x="4854" y="2108"/>
              <a:ext cx="309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70" name="Line 178"/>
            <p:cNvSpPr>
              <a:spLocks noChangeShapeType="1"/>
            </p:cNvSpPr>
            <p:nvPr/>
          </p:nvSpPr>
          <p:spPr bwMode="auto">
            <a:xfrm flipV="1">
              <a:off x="5163" y="1739"/>
              <a:ext cx="1" cy="369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71" name="Line 179"/>
            <p:cNvSpPr>
              <a:spLocks noChangeShapeType="1"/>
            </p:cNvSpPr>
            <p:nvPr/>
          </p:nvSpPr>
          <p:spPr bwMode="auto">
            <a:xfrm>
              <a:off x="5163" y="1739"/>
              <a:ext cx="310" cy="1"/>
            </a:xfrm>
            <a:prstGeom prst="line">
              <a:avLst/>
            </a:prstGeom>
            <a:noFill/>
            <a:ln w="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6871" name="Group 355"/>
          <p:cNvGrpSpPr>
            <a:grpSpLocks/>
          </p:cNvGrpSpPr>
          <p:nvPr/>
        </p:nvGrpSpPr>
        <p:grpSpPr bwMode="auto">
          <a:xfrm>
            <a:off x="322263" y="2819400"/>
            <a:ext cx="4083050" cy="2454275"/>
            <a:chOff x="203" y="1728"/>
            <a:chExt cx="2572" cy="1546"/>
          </a:xfrm>
        </p:grpSpPr>
        <p:sp>
          <p:nvSpPr>
            <p:cNvPr id="36872" name="Line 196"/>
            <p:cNvSpPr>
              <a:spLocks noChangeShapeType="1"/>
            </p:cNvSpPr>
            <p:nvPr/>
          </p:nvSpPr>
          <p:spPr bwMode="auto">
            <a:xfrm>
              <a:off x="539" y="1799"/>
              <a:ext cx="1" cy="1090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73" name="Line 197"/>
            <p:cNvSpPr>
              <a:spLocks noChangeShapeType="1"/>
            </p:cNvSpPr>
            <p:nvPr/>
          </p:nvSpPr>
          <p:spPr bwMode="auto">
            <a:xfrm>
              <a:off x="539" y="2889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74" name="Line 198"/>
            <p:cNvSpPr>
              <a:spLocks noChangeShapeType="1"/>
            </p:cNvSpPr>
            <p:nvPr/>
          </p:nvSpPr>
          <p:spPr bwMode="auto">
            <a:xfrm>
              <a:off x="539" y="2835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75" name="Line 199"/>
            <p:cNvSpPr>
              <a:spLocks noChangeShapeType="1"/>
            </p:cNvSpPr>
            <p:nvPr/>
          </p:nvSpPr>
          <p:spPr bwMode="auto">
            <a:xfrm>
              <a:off x="539" y="2779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76" name="Line 200"/>
            <p:cNvSpPr>
              <a:spLocks noChangeShapeType="1"/>
            </p:cNvSpPr>
            <p:nvPr/>
          </p:nvSpPr>
          <p:spPr bwMode="auto">
            <a:xfrm>
              <a:off x="539" y="2725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77" name="Line 201"/>
            <p:cNvSpPr>
              <a:spLocks noChangeShapeType="1"/>
            </p:cNvSpPr>
            <p:nvPr/>
          </p:nvSpPr>
          <p:spPr bwMode="auto">
            <a:xfrm>
              <a:off x="539" y="2672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78" name="Line 202"/>
            <p:cNvSpPr>
              <a:spLocks noChangeShapeType="1"/>
            </p:cNvSpPr>
            <p:nvPr/>
          </p:nvSpPr>
          <p:spPr bwMode="auto">
            <a:xfrm>
              <a:off x="539" y="2618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79" name="Line 203"/>
            <p:cNvSpPr>
              <a:spLocks noChangeShapeType="1"/>
            </p:cNvSpPr>
            <p:nvPr/>
          </p:nvSpPr>
          <p:spPr bwMode="auto">
            <a:xfrm>
              <a:off x="539" y="2562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0" name="Line 204"/>
            <p:cNvSpPr>
              <a:spLocks noChangeShapeType="1"/>
            </p:cNvSpPr>
            <p:nvPr/>
          </p:nvSpPr>
          <p:spPr bwMode="auto">
            <a:xfrm>
              <a:off x="539" y="2508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1" name="Line 205"/>
            <p:cNvSpPr>
              <a:spLocks noChangeShapeType="1"/>
            </p:cNvSpPr>
            <p:nvPr/>
          </p:nvSpPr>
          <p:spPr bwMode="auto">
            <a:xfrm>
              <a:off x="539" y="2454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2" name="Line 206"/>
            <p:cNvSpPr>
              <a:spLocks noChangeShapeType="1"/>
            </p:cNvSpPr>
            <p:nvPr/>
          </p:nvSpPr>
          <p:spPr bwMode="auto">
            <a:xfrm>
              <a:off x="539" y="2398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3" name="Line 207"/>
            <p:cNvSpPr>
              <a:spLocks noChangeShapeType="1"/>
            </p:cNvSpPr>
            <p:nvPr/>
          </p:nvSpPr>
          <p:spPr bwMode="auto">
            <a:xfrm>
              <a:off x="539" y="2344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4" name="Line 208"/>
            <p:cNvSpPr>
              <a:spLocks noChangeShapeType="1"/>
            </p:cNvSpPr>
            <p:nvPr/>
          </p:nvSpPr>
          <p:spPr bwMode="auto">
            <a:xfrm>
              <a:off x="539" y="2291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5" name="Line 209"/>
            <p:cNvSpPr>
              <a:spLocks noChangeShapeType="1"/>
            </p:cNvSpPr>
            <p:nvPr/>
          </p:nvSpPr>
          <p:spPr bwMode="auto">
            <a:xfrm>
              <a:off x="539" y="2234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6" name="Line 210"/>
            <p:cNvSpPr>
              <a:spLocks noChangeShapeType="1"/>
            </p:cNvSpPr>
            <p:nvPr/>
          </p:nvSpPr>
          <p:spPr bwMode="auto">
            <a:xfrm>
              <a:off x="539" y="2180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7" name="Line 211"/>
            <p:cNvSpPr>
              <a:spLocks noChangeShapeType="1"/>
            </p:cNvSpPr>
            <p:nvPr/>
          </p:nvSpPr>
          <p:spPr bwMode="auto">
            <a:xfrm>
              <a:off x="539" y="2127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8" name="Line 212"/>
            <p:cNvSpPr>
              <a:spLocks noChangeShapeType="1"/>
            </p:cNvSpPr>
            <p:nvPr/>
          </p:nvSpPr>
          <p:spPr bwMode="auto">
            <a:xfrm>
              <a:off x="539" y="2070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9" name="Line 213"/>
            <p:cNvSpPr>
              <a:spLocks noChangeShapeType="1"/>
            </p:cNvSpPr>
            <p:nvPr/>
          </p:nvSpPr>
          <p:spPr bwMode="auto">
            <a:xfrm>
              <a:off x="539" y="2017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0" name="Line 214"/>
            <p:cNvSpPr>
              <a:spLocks noChangeShapeType="1"/>
            </p:cNvSpPr>
            <p:nvPr/>
          </p:nvSpPr>
          <p:spPr bwMode="auto">
            <a:xfrm>
              <a:off x="539" y="1963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1" name="Line 215"/>
            <p:cNvSpPr>
              <a:spLocks noChangeShapeType="1"/>
            </p:cNvSpPr>
            <p:nvPr/>
          </p:nvSpPr>
          <p:spPr bwMode="auto">
            <a:xfrm>
              <a:off x="539" y="1909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2" name="Line 216"/>
            <p:cNvSpPr>
              <a:spLocks noChangeShapeType="1"/>
            </p:cNvSpPr>
            <p:nvPr/>
          </p:nvSpPr>
          <p:spPr bwMode="auto">
            <a:xfrm>
              <a:off x="539" y="1853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3" name="Line 217"/>
            <p:cNvSpPr>
              <a:spLocks noChangeShapeType="1"/>
            </p:cNvSpPr>
            <p:nvPr/>
          </p:nvSpPr>
          <p:spPr bwMode="auto">
            <a:xfrm>
              <a:off x="539" y="1799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4" name="Line 218"/>
            <p:cNvSpPr>
              <a:spLocks noChangeShapeType="1"/>
            </p:cNvSpPr>
            <p:nvPr/>
          </p:nvSpPr>
          <p:spPr bwMode="auto">
            <a:xfrm>
              <a:off x="539" y="2889"/>
              <a:ext cx="24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5" name="Line 219"/>
            <p:cNvSpPr>
              <a:spLocks noChangeShapeType="1"/>
            </p:cNvSpPr>
            <p:nvPr/>
          </p:nvSpPr>
          <p:spPr bwMode="auto">
            <a:xfrm>
              <a:off x="539" y="2618"/>
              <a:ext cx="24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6" name="Line 220"/>
            <p:cNvSpPr>
              <a:spLocks noChangeShapeType="1"/>
            </p:cNvSpPr>
            <p:nvPr/>
          </p:nvSpPr>
          <p:spPr bwMode="auto">
            <a:xfrm>
              <a:off x="539" y="2344"/>
              <a:ext cx="24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7" name="Line 221"/>
            <p:cNvSpPr>
              <a:spLocks noChangeShapeType="1"/>
            </p:cNvSpPr>
            <p:nvPr/>
          </p:nvSpPr>
          <p:spPr bwMode="auto">
            <a:xfrm>
              <a:off x="539" y="2073"/>
              <a:ext cx="24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8" name="Line 222"/>
            <p:cNvSpPr>
              <a:spLocks noChangeShapeType="1"/>
            </p:cNvSpPr>
            <p:nvPr/>
          </p:nvSpPr>
          <p:spPr bwMode="auto">
            <a:xfrm>
              <a:off x="539" y="1799"/>
              <a:ext cx="24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99" name="Line 223"/>
            <p:cNvSpPr>
              <a:spLocks noChangeShapeType="1"/>
            </p:cNvSpPr>
            <p:nvPr/>
          </p:nvSpPr>
          <p:spPr bwMode="auto">
            <a:xfrm>
              <a:off x="539" y="2889"/>
              <a:ext cx="2182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00" name="Line 224"/>
            <p:cNvSpPr>
              <a:spLocks noChangeShapeType="1"/>
            </p:cNvSpPr>
            <p:nvPr/>
          </p:nvSpPr>
          <p:spPr bwMode="auto">
            <a:xfrm flipV="1">
              <a:off x="539" y="2871"/>
              <a:ext cx="1" cy="18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01" name="Line 225"/>
            <p:cNvSpPr>
              <a:spLocks noChangeShapeType="1"/>
            </p:cNvSpPr>
            <p:nvPr/>
          </p:nvSpPr>
          <p:spPr bwMode="auto">
            <a:xfrm flipV="1">
              <a:off x="902" y="2871"/>
              <a:ext cx="1" cy="18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02" name="Line 226"/>
            <p:cNvSpPr>
              <a:spLocks noChangeShapeType="1"/>
            </p:cNvSpPr>
            <p:nvPr/>
          </p:nvSpPr>
          <p:spPr bwMode="auto">
            <a:xfrm flipV="1">
              <a:off x="1268" y="2871"/>
              <a:ext cx="1" cy="18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03" name="Line 227"/>
            <p:cNvSpPr>
              <a:spLocks noChangeShapeType="1"/>
            </p:cNvSpPr>
            <p:nvPr/>
          </p:nvSpPr>
          <p:spPr bwMode="auto">
            <a:xfrm flipV="1">
              <a:off x="1630" y="2871"/>
              <a:ext cx="1" cy="18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04" name="Line 228"/>
            <p:cNvSpPr>
              <a:spLocks noChangeShapeType="1"/>
            </p:cNvSpPr>
            <p:nvPr/>
          </p:nvSpPr>
          <p:spPr bwMode="auto">
            <a:xfrm flipV="1">
              <a:off x="1993" y="2871"/>
              <a:ext cx="1" cy="18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05" name="Line 229"/>
            <p:cNvSpPr>
              <a:spLocks noChangeShapeType="1"/>
            </p:cNvSpPr>
            <p:nvPr/>
          </p:nvSpPr>
          <p:spPr bwMode="auto">
            <a:xfrm flipV="1">
              <a:off x="2359" y="2871"/>
              <a:ext cx="1" cy="18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06" name="Line 230"/>
            <p:cNvSpPr>
              <a:spLocks noChangeShapeType="1"/>
            </p:cNvSpPr>
            <p:nvPr/>
          </p:nvSpPr>
          <p:spPr bwMode="auto">
            <a:xfrm flipV="1">
              <a:off x="2721" y="2871"/>
              <a:ext cx="1" cy="18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07" name="Line 231"/>
            <p:cNvSpPr>
              <a:spLocks noChangeShapeType="1"/>
            </p:cNvSpPr>
            <p:nvPr/>
          </p:nvSpPr>
          <p:spPr bwMode="auto">
            <a:xfrm flipV="1">
              <a:off x="539" y="2865"/>
              <a:ext cx="1" cy="24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08" name="Line 232"/>
            <p:cNvSpPr>
              <a:spLocks noChangeShapeType="1"/>
            </p:cNvSpPr>
            <p:nvPr/>
          </p:nvSpPr>
          <p:spPr bwMode="auto">
            <a:xfrm flipV="1">
              <a:off x="902" y="2865"/>
              <a:ext cx="1" cy="24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09" name="Line 233"/>
            <p:cNvSpPr>
              <a:spLocks noChangeShapeType="1"/>
            </p:cNvSpPr>
            <p:nvPr/>
          </p:nvSpPr>
          <p:spPr bwMode="auto">
            <a:xfrm flipV="1">
              <a:off x="1268" y="2865"/>
              <a:ext cx="1" cy="24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10" name="Line 234"/>
            <p:cNvSpPr>
              <a:spLocks noChangeShapeType="1"/>
            </p:cNvSpPr>
            <p:nvPr/>
          </p:nvSpPr>
          <p:spPr bwMode="auto">
            <a:xfrm flipV="1">
              <a:off x="1630" y="2865"/>
              <a:ext cx="1" cy="24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11" name="Line 235"/>
            <p:cNvSpPr>
              <a:spLocks noChangeShapeType="1"/>
            </p:cNvSpPr>
            <p:nvPr/>
          </p:nvSpPr>
          <p:spPr bwMode="auto">
            <a:xfrm flipV="1">
              <a:off x="1993" y="2865"/>
              <a:ext cx="1" cy="24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12" name="Line 236"/>
            <p:cNvSpPr>
              <a:spLocks noChangeShapeType="1"/>
            </p:cNvSpPr>
            <p:nvPr/>
          </p:nvSpPr>
          <p:spPr bwMode="auto">
            <a:xfrm flipV="1">
              <a:off x="2359" y="2865"/>
              <a:ext cx="1" cy="24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13" name="Line 237"/>
            <p:cNvSpPr>
              <a:spLocks noChangeShapeType="1"/>
            </p:cNvSpPr>
            <p:nvPr/>
          </p:nvSpPr>
          <p:spPr bwMode="auto">
            <a:xfrm flipV="1">
              <a:off x="2721" y="2865"/>
              <a:ext cx="1" cy="24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14" name="Line 238"/>
            <p:cNvSpPr>
              <a:spLocks noChangeShapeType="1"/>
            </p:cNvSpPr>
            <p:nvPr/>
          </p:nvSpPr>
          <p:spPr bwMode="auto">
            <a:xfrm>
              <a:off x="539" y="2889"/>
              <a:ext cx="363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15" name="Line 239"/>
            <p:cNvSpPr>
              <a:spLocks noChangeShapeType="1"/>
            </p:cNvSpPr>
            <p:nvPr/>
          </p:nvSpPr>
          <p:spPr bwMode="auto">
            <a:xfrm flipV="1">
              <a:off x="902" y="2529"/>
              <a:ext cx="1" cy="360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16" name="Line 240"/>
            <p:cNvSpPr>
              <a:spLocks noChangeShapeType="1"/>
            </p:cNvSpPr>
            <p:nvPr/>
          </p:nvSpPr>
          <p:spPr bwMode="auto">
            <a:xfrm>
              <a:off x="902" y="2529"/>
              <a:ext cx="366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17" name="Line 241"/>
            <p:cNvSpPr>
              <a:spLocks noChangeShapeType="1"/>
            </p:cNvSpPr>
            <p:nvPr/>
          </p:nvSpPr>
          <p:spPr bwMode="auto">
            <a:xfrm flipV="1">
              <a:off x="1268" y="2168"/>
              <a:ext cx="1" cy="36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18" name="Line 242"/>
            <p:cNvSpPr>
              <a:spLocks noChangeShapeType="1"/>
            </p:cNvSpPr>
            <p:nvPr/>
          </p:nvSpPr>
          <p:spPr bwMode="auto">
            <a:xfrm>
              <a:off x="1268" y="2168"/>
              <a:ext cx="362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19" name="Line 243"/>
            <p:cNvSpPr>
              <a:spLocks noChangeShapeType="1"/>
            </p:cNvSpPr>
            <p:nvPr/>
          </p:nvSpPr>
          <p:spPr bwMode="auto">
            <a:xfrm flipV="1">
              <a:off x="1630" y="1799"/>
              <a:ext cx="1" cy="369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20" name="Line 244"/>
            <p:cNvSpPr>
              <a:spLocks noChangeShapeType="1"/>
            </p:cNvSpPr>
            <p:nvPr/>
          </p:nvSpPr>
          <p:spPr bwMode="auto">
            <a:xfrm>
              <a:off x="1630" y="1799"/>
              <a:ext cx="363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21" name="Line 245"/>
            <p:cNvSpPr>
              <a:spLocks noChangeShapeType="1"/>
            </p:cNvSpPr>
            <p:nvPr/>
          </p:nvSpPr>
          <p:spPr bwMode="auto">
            <a:xfrm>
              <a:off x="1993" y="1799"/>
              <a:ext cx="1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22" name="Line 246"/>
            <p:cNvSpPr>
              <a:spLocks noChangeShapeType="1"/>
            </p:cNvSpPr>
            <p:nvPr/>
          </p:nvSpPr>
          <p:spPr bwMode="auto">
            <a:xfrm>
              <a:off x="1993" y="1799"/>
              <a:ext cx="366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23" name="Line 247"/>
            <p:cNvSpPr>
              <a:spLocks noChangeShapeType="1"/>
            </p:cNvSpPr>
            <p:nvPr/>
          </p:nvSpPr>
          <p:spPr bwMode="auto">
            <a:xfrm>
              <a:off x="2359" y="1799"/>
              <a:ext cx="1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24" name="Line 248"/>
            <p:cNvSpPr>
              <a:spLocks noChangeShapeType="1"/>
            </p:cNvSpPr>
            <p:nvPr/>
          </p:nvSpPr>
          <p:spPr bwMode="auto">
            <a:xfrm>
              <a:off x="2359" y="1799"/>
              <a:ext cx="362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25" name="Line 249"/>
            <p:cNvSpPr>
              <a:spLocks noChangeShapeType="1"/>
            </p:cNvSpPr>
            <p:nvPr/>
          </p:nvSpPr>
          <p:spPr bwMode="auto">
            <a:xfrm>
              <a:off x="539" y="2889"/>
              <a:ext cx="363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26" name="Line 250"/>
            <p:cNvSpPr>
              <a:spLocks noChangeShapeType="1"/>
            </p:cNvSpPr>
            <p:nvPr/>
          </p:nvSpPr>
          <p:spPr bwMode="auto">
            <a:xfrm>
              <a:off x="902" y="2889"/>
              <a:ext cx="1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27" name="Line 251"/>
            <p:cNvSpPr>
              <a:spLocks noChangeShapeType="1"/>
            </p:cNvSpPr>
            <p:nvPr/>
          </p:nvSpPr>
          <p:spPr bwMode="auto">
            <a:xfrm>
              <a:off x="902" y="2889"/>
              <a:ext cx="366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28" name="Line 252"/>
            <p:cNvSpPr>
              <a:spLocks noChangeShapeType="1"/>
            </p:cNvSpPr>
            <p:nvPr/>
          </p:nvSpPr>
          <p:spPr bwMode="auto">
            <a:xfrm>
              <a:off x="1268" y="2889"/>
              <a:ext cx="1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29" name="Line 253"/>
            <p:cNvSpPr>
              <a:spLocks noChangeShapeType="1"/>
            </p:cNvSpPr>
            <p:nvPr/>
          </p:nvSpPr>
          <p:spPr bwMode="auto">
            <a:xfrm>
              <a:off x="1268" y="2889"/>
              <a:ext cx="362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30" name="Line 254"/>
            <p:cNvSpPr>
              <a:spLocks noChangeShapeType="1"/>
            </p:cNvSpPr>
            <p:nvPr/>
          </p:nvSpPr>
          <p:spPr bwMode="auto">
            <a:xfrm flipV="1">
              <a:off x="1630" y="2529"/>
              <a:ext cx="1" cy="360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31" name="Line 255"/>
            <p:cNvSpPr>
              <a:spLocks noChangeShapeType="1"/>
            </p:cNvSpPr>
            <p:nvPr/>
          </p:nvSpPr>
          <p:spPr bwMode="auto">
            <a:xfrm>
              <a:off x="1630" y="2529"/>
              <a:ext cx="363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32" name="Line 256"/>
            <p:cNvSpPr>
              <a:spLocks noChangeShapeType="1"/>
            </p:cNvSpPr>
            <p:nvPr/>
          </p:nvSpPr>
          <p:spPr bwMode="auto">
            <a:xfrm flipV="1">
              <a:off x="1993" y="2168"/>
              <a:ext cx="1" cy="36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33" name="Line 257"/>
            <p:cNvSpPr>
              <a:spLocks noChangeShapeType="1"/>
            </p:cNvSpPr>
            <p:nvPr/>
          </p:nvSpPr>
          <p:spPr bwMode="auto">
            <a:xfrm>
              <a:off x="1993" y="2168"/>
              <a:ext cx="366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34" name="Line 258"/>
            <p:cNvSpPr>
              <a:spLocks noChangeShapeType="1"/>
            </p:cNvSpPr>
            <p:nvPr/>
          </p:nvSpPr>
          <p:spPr bwMode="auto">
            <a:xfrm flipV="1">
              <a:off x="2359" y="1799"/>
              <a:ext cx="1" cy="369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35" name="Line 259"/>
            <p:cNvSpPr>
              <a:spLocks noChangeShapeType="1"/>
            </p:cNvSpPr>
            <p:nvPr/>
          </p:nvSpPr>
          <p:spPr bwMode="auto">
            <a:xfrm>
              <a:off x="2359" y="1799"/>
              <a:ext cx="362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36" name="Rectangle 260"/>
            <p:cNvSpPr>
              <a:spLocks noChangeArrowheads="1"/>
            </p:cNvSpPr>
            <p:nvPr/>
          </p:nvSpPr>
          <p:spPr bwMode="auto">
            <a:xfrm>
              <a:off x="409" y="2817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>
                  <a:solidFill>
                    <a:schemeClr val="hlink"/>
                  </a:solidFill>
                  <a:latin typeface="Arial" panose="020B0604020202020204" pitchFamily="34" charset="0"/>
                </a:rPr>
                <a:t>0</a:t>
              </a:r>
              <a:endParaRPr lang="en-US" altLang="en-US" sz="1600">
                <a:solidFill>
                  <a:schemeClr val="hlink"/>
                </a:solidFill>
              </a:endParaRPr>
            </a:p>
          </p:txBody>
        </p:sp>
        <p:sp>
          <p:nvSpPr>
            <p:cNvPr id="36937" name="Rectangle 264"/>
            <p:cNvSpPr>
              <a:spLocks noChangeArrowheads="1"/>
            </p:cNvSpPr>
            <p:nvPr/>
          </p:nvSpPr>
          <p:spPr bwMode="auto">
            <a:xfrm>
              <a:off x="409" y="172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>
                  <a:solidFill>
                    <a:schemeClr val="hlink"/>
                  </a:solidFill>
                  <a:latin typeface="Arial" panose="020B0604020202020204" pitchFamily="34" charset="0"/>
                </a:rPr>
                <a:t>1</a:t>
              </a:r>
              <a:endParaRPr lang="en-US" altLang="en-US" sz="1600">
                <a:solidFill>
                  <a:schemeClr val="hlink"/>
                </a:solidFill>
              </a:endParaRPr>
            </a:p>
          </p:txBody>
        </p:sp>
        <p:sp>
          <p:nvSpPr>
            <p:cNvPr id="36938" name="Rectangle 265"/>
            <p:cNvSpPr>
              <a:spLocks noChangeArrowheads="1"/>
            </p:cNvSpPr>
            <p:nvPr/>
          </p:nvSpPr>
          <p:spPr bwMode="auto">
            <a:xfrm>
              <a:off x="522" y="295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>
                  <a:solidFill>
                    <a:schemeClr val="hlink"/>
                  </a:solidFill>
                  <a:latin typeface="Arial" panose="020B0604020202020204" pitchFamily="34" charset="0"/>
                </a:rPr>
                <a:t>0</a:t>
              </a:r>
              <a:endParaRPr lang="en-US" altLang="en-US" sz="1600">
                <a:solidFill>
                  <a:schemeClr val="hlink"/>
                </a:solidFill>
              </a:endParaRPr>
            </a:p>
          </p:txBody>
        </p:sp>
        <p:sp>
          <p:nvSpPr>
            <p:cNvPr id="36939" name="Rectangle 266"/>
            <p:cNvSpPr>
              <a:spLocks noChangeArrowheads="1"/>
            </p:cNvSpPr>
            <p:nvPr/>
          </p:nvSpPr>
          <p:spPr bwMode="auto">
            <a:xfrm>
              <a:off x="884" y="295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>
                  <a:solidFill>
                    <a:schemeClr val="hlink"/>
                  </a:solidFill>
                  <a:latin typeface="Arial" panose="020B0604020202020204" pitchFamily="34" charset="0"/>
                </a:rPr>
                <a:t>1</a:t>
              </a:r>
              <a:endParaRPr lang="en-US" altLang="en-US" sz="1600">
                <a:solidFill>
                  <a:schemeClr val="hlink"/>
                </a:solidFill>
              </a:endParaRPr>
            </a:p>
          </p:txBody>
        </p:sp>
        <p:sp>
          <p:nvSpPr>
            <p:cNvPr id="36940" name="Rectangle 267"/>
            <p:cNvSpPr>
              <a:spLocks noChangeArrowheads="1"/>
            </p:cNvSpPr>
            <p:nvPr/>
          </p:nvSpPr>
          <p:spPr bwMode="auto">
            <a:xfrm>
              <a:off x="1250" y="295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>
                  <a:solidFill>
                    <a:schemeClr val="hlink"/>
                  </a:solidFill>
                  <a:latin typeface="Arial" panose="020B0604020202020204" pitchFamily="34" charset="0"/>
                </a:rPr>
                <a:t>2</a:t>
              </a:r>
              <a:endParaRPr lang="en-US" altLang="en-US" sz="1600">
                <a:solidFill>
                  <a:schemeClr val="hlink"/>
                </a:solidFill>
              </a:endParaRPr>
            </a:p>
          </p:txBody>
        </p:sp>
        <p:sp>
          <p:nvSpPr>
            <p:cNvPr id="36941" name="Rectangle 268"/>
            <p:cNvSpPr>
              <a:spLocks noChangeArrowheads="1"/>
            </p:cNvSpPr>
            <p:nvPr/>
          </p:nvSpPr>
          <p:spPr bwMode="auto">
            <a:xfrm>
              <a:off x="1613" y="295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>
                  <a:solidFill>
                    <a:schemeClr val="hlink"/>
                  </a:solidFill>
                  <a:latin typeface="Arial" panose="020B0604020202020204" pitchFamily="34" charset="0"/>
                </a:rPr>
                <a:t>3</a:t>
              </a:r>
              <a:endParaRPr lang="en-US" altLang="en-US" sz="1600">
                <a:solidFill>
                  <a:schemeClr val="hlink"/>
                </a:solidFill>
              </a:endParaRPr>
            </a:p>
          </p:txBody>
        </p:sp>
        <p:sp>
          <p:nvSpPr>
            <p:cNvPr id="36942" name="Rectangle 269"/>
            <p:cNvSpPr>
              <a:spLocks noChangeArrowheads="1"/>
            </p:cNvSpPr>
            <p:nvPr/>
          </p:nvSpPr>
          <p:spPr bwMode="auto">
            <a:xfrm>
              <a:off x="1975" y="295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>
                  <a:solidFill>
                    <a:schemeClr val="hlink"/>
                  </a:solidFill>
                  <a:latin typeface="Arial" panose="020B0604020202020204" pitchFamily="34" charset="0"/>
                </a:rPr>
                <a:t>4</a:t>
              </a:r>
              <a:endParaRPr lang="en-US" altLang="en-US" sz="1600">
                <a:solidFill>
                  <a:schemeClr val="hlink"/>
                </a:solidFill>
              </a:endParaRPr>
            </a:p>
          </p:txBody>
        </p:sp>
        <p:sp>
          <p:nvSpPr>
            <p:cNvPr id="36943" name="Rectangle 270"/>
            <p:cNvSpPr>
              <a:spLocks noChangeArrowheads="1"/>
            </p:cNvSpPr>
            <p:nvPr/>
          </p:nvSpPr>
          <p:spPr bwMode="auto">
            <a:xfrm>
              <a:off x="2341" y="295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>
                  <a:solidFill>
                    <a:schemeClr val="hlink"/>
                  </a:solidFill>
                  <a:latin typeface="Arial" panose="020B0604020202020204" pitchFamily="34" charset="0"/>
                </a:rPr>
                <a:t>5</a:t>
              </a:r>
              <a:endParaRPr lang="en-US" altLang="en-US" sz="1600">
                <a:solidFill>
                  <a:schemeClr val="hlink"/>
                </a:solidFill>
              </a:endParaRPr>
            </a:p>
          </p:txBody>
        </p:sp>
        <p:sp>
          <p:nvSpPr>
            <p:cNvPr id="36944" name="Rectangle 271"/>
            <p:cNvSpPr>
              <a:spLocks noChangeArrowheads="1"/>
            </p:cNvSpPr>
            <p:nvPr/>
          </p:nvSpPr>
          <p:spPr bwMode="auto">
            <a:xfrm>
              <a:off x="2704" y="295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>
                  <a:solidFill>
                    <a:schemeClr val="hlink"/>
                  </a:solidFill>
                  <a:latin typeface="Arial" panose="020B0604020202020204" pitchFamily="34" charset="0"/>
                </a:rPr>
                <a:t>6</a:t>
              </a:r>
              <a:endParaRPr lang="en-US" altLang="en-US" sz="1600">
                <a:solidFill>
                  <a:schemeClr val="hlink"/>
                </a:solidFill>
              </a:endParaRPr>
            </a:p>
          </p:txBody>
        </p:sp>
        <p:sp>
          <p:nvSpPr>
            <p:cNvPr id="36945" name="Rectangle 272"/>
            <p:cNvSpPr>
              <a:spLocks noChangeArrowheads="1"/>
            </p:cNvSpPr>
            <p:nvPr/>
          </p:nvSpPr>
          <p:spPr bwMode="auto">
            <a:xfrm>
              <a:off x="864" y="3120"/>
              <a:ext cx="165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>
                  <a:solidFill>
                    <a:schemeClr val="hlink"/>
                  </a:solidFill>
                  <a:latin typeface="Arial" panose="020B0604020202020204" pitchFamily="34" charset="0"/>
                </a:rPr>
                <a:t>Value of random variable </a:t>
              </a:r>
              <a:r>
                <a:rPr lang="en-US" altLang="en-US" sz="1600" b="1" i="1">
                  <a:solidFill>
                    <a:schemeClr val="hlink"/>
                  </a:solidFill>
                  <a:latin typeface="Arial" panose="020B0604020202020204" pitchFamily="34" charset="0"/>
                </a:rPr>
                <a:t>A</a:t>
              </a:r>
              <a:endParaRPr lang="en-US" altLang="en-US" sz="1600" i="1">
                <a:solidFill>
                  <a:schemeClr val="hlink"/>
                </a:solidFill>
              </a:endParaRPr>
            </a:p>
          </p:txBody>
        </p:sp>
        <p:sp>
          <p:nvSpPr>
            <p:cNvPr id="36946" name="Rectangle 273"/>
            <p:cNvSpPr>
              <a:spLocks noChangeArrowheads="1"/>
            </p:cNvSpPr>
            <p:nvPr/>
          </p:nvSpPr>
          <p:spPr bwMode="auto">
            <a:xfrm rot="-5400000">
              <a:off x="-335" y="2303"/>
              <a:ext cx="121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1400" b="1">
                  <a:solidFill>
                    <a:schemeClr val="hlink"/>
                  </a:solidFill>
                  <a:latin typeface="Arial" panose="020B0604020202020204" pitchFamily="34" charset="0"/>
                </a:rPr>
                <a:t>Cumulative Probability</a:t>
              </a:r>
              <a:endParaRPr lang="en-US" altLang="en-US" sz="1400">
                <a:solidFill>
                  <a:schemeClr val="hlink"/>
                </a:solidFill>
              </a:endParaRPr>
            </a:p>
          </p:txBody>
        </p:sp>
        <p:sp>
          <p:nvSpPr>
            <p:cNvPr id="36947" name="Line 275"/>
            <p:cNvSpPr>
              <a:spLocks noChangeShapeType="1"/>
            </p:cNvSpPr>
            <p:nvPr/>
          </p:nvSpPr>
          <p:spPr bwMode="auto">
            <a:xfrm>
              <a:off x="527" y="1787"/>
              <a:ext cx="1" cy="1090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48" name="Line 276"/>
            <p:cNvSpPr>
              <a:spLocks noChangeShapeType="1"/>
            </p:cNvSpPr>
            <p:nvPr/>
          </p:nvSpPr>
          <p:spPr bwMode="auto">
            <a:xfrm>
              <a:off x="527" y="2877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49" name="Line 277"/>
            <p:cNvSpPr>
              <a:spLocks noChangeShapeType="1"/>
            </p:cNvSpPr>
            <p:nvPr/>
          </p:nvSpPr>
          <p:spPr bwMode="auto">
            <a:xfrm>
              <a:off x="527" y="2823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50" name="Line 278"/>
            <p:cNvSpPr>
              <a:spLocks noChangeShapeType="1"/>
            </p:cNvSpPr>
            <p:nvPr/>
          </p:nvSpPr>
          <p:spPr bwMode="auto">
            <a:xfrm>
              <a:off x="527" y="2767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51" name="Line 279"/>
            <p:cNvSpPr>
              <a:spLocks noChangeShapeType="1"/>
            </p:cNvSpPr>
            <p:nvPr/>
          </p:nvSpPr>
          <p:spPr bwMode="auto">
            <a:xfrm>
              <a:off x="527" y="2713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52" name="Line 280"/>
            <p:cNvSpPr>
              <a:spLocks noChangeShapeType="1"/>
            </p:cNvSpPr>
            <p:nvPr/>
          </p:nvSpPr>
          <p:spPr bwMode="auto">
            <a:xfrm>
              <a:off x="527" y="2660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53" name="Line 281"/>
            <p:cNvSpPr>
              <a:spLocks noChangeShapeType="1"/>
            </p:cNvSpPr>
            <p:nvPr/>
          </p:nvSpPr>
          <p:spPr bwMode="auto">
            <a:xfrm>
              <a:off x="527" y="2606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54" name="Line 282"/>
            <p:cNvSpPr>
              <a:spLocks noChangeShapeType="1"/>
            </p:cNvSpPr>
            <p:nvPr/>
          </p:nvSpPr>
          <p:spPr bwMode="auto">
            <a:xfrm>
              <a:off x="527" y="2550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55" name="Line 283"/>
            <p:cNvSpPr>
              <a:spLocks noChangeShapeType="1"/>
            </p:cNvSpPr>
            <p:nvPr/>
          </p:nvSpPr>
          <p:spPr bwMode="auto">
            <a:xfrm>
              <a:off x="527" y="2496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56" name="Line 284"/>
            <p:cNvSpPr>
              <a:spLocks noChangeShapeType="1"/>
            </p:cNvSpPr>
            <p:nvPr/>
          </p:nvSpPr>
          <p:spPr bwMode="auto">
            <a:xfrm>
              <a:off x="527" y="2442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57" name="Line 285"/>
            <p:cNvSpPr>
              <a:spLocks noChangeShapeType="1"/>
            </p:cNvSpPr>
            <p:nvPr/>
          </p:nvSpPr>
          <p:spPr bwMode="auto">
            <a:xfrm>
              <a:off x="527" y="2386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58" name="Line 286"/>
            <p:cNvSpPr>
              <a:spLocks noChangeShapeType="1"/>
            </p:cNvSpPr>
            <p:nvPr/>
          </p:nvSpPr>
          <p:spPr bwMode="auto">
            <a:xfrm>
              <a:off x="527" y="2332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59" name="Line 287"/>
            <p:cNvSpPr>
              <a:spLocks noChangeShapeType="1"/>
            </p:cNvSpPr>
            <p:nvPr/>
          </p:nvSpPr>
          <p:spPr bwMode="auto">
            <a:xfrm>
              <a:off x="527" y="2279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60" name="Line 288"/>
            <p:cNvSpPr>
              <a:spLocks noChangeShapeType="1"/>
            </p:cNvSpPr>
            <p:nvPr/>
          </p:nvSpPr>
          <p:spPr bwMode="auto">
            <a:xfrm>
              <a:off x="527" y="2222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61" name="Line 289"/>
            <p:cNvSpPr>
              <a:spLocks noChangeShapeType="1"/>
            </p:cNvSpPr>
            <p:nvPr/>
          </p:nvSpPr>
          <p:spPr bwMode="auto">
            <a:xfrm>
              <a:off x="527" y="2168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62" name="Line 290"/>
            <p:cNvSpPr>
              <a:spLocks noChangeShapeType="1"/>
            </p:cNvSpPr>
            <p:nvPr/>
          </p:nvSpPr>
          <p:spPr bwMode="auto">
            <a:xfrm>
              <a:off x="527" y="2115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63" name="Line 291"/>
            <p:cNvSpPr>
              <a:spLocks noChangeShapeType="1"/>
            </p:cNvSpPr>
            <p:nvPr/>
          </p:nvSpPr>
          <p:spPr bwMode="auto">
            <a:xfrm>
              <a:off x="527" y="2058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64" name="Line 292"/>
            <p:cNvSpPr>
              <a:spLocks noChangeShapeType="1"/>
            </p:cNvSpPr>
            <p:nvPr/>
          </p:nvSpPr>
          <p:spPr bwMode="auto">
            <a:xfrm>
              <a:off x="527" y="2005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65" name="Line 293"/>
            <p:cNvSpPr>
              <a:spLocks noChangeShapeType="1"/>
            </p:cNvSpPr>
            <p:nvPr/>
          </p:nvSpPr>
          <p:spPr bwMode="auto">
            <a:xfrm>
              <a:off x="527" y="1951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66" name="Line 294"/>
            <p:cNvSpPr>
              <a:spLocks noChangeShapeType="1"/>
            </p:cNvSpPr>
            <p:nvPr/>
          </p:nvSpPr>
          <p:spPr bwMode="auto">
            <a:xfrm>
              <a:off x="527" y="1897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67" name="Line 295"/>
            <p:cNvSpPr>
              <a:spLocks noChangeShapeType="1"/>
            </p:cNvSpPr>
            <p:nvPr/>
          </p:nvSpPr>
          <p:spPr bwMode="auto">
            <a:xfrm>
              <a:off x="527" y="1841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68" name="Line 296"/>
            <p:cNvSpPr>
              <a:spLocks noChangeShapeType="1"/>
            </p:cNvSpPr>
            <p:nvPr/>
          </p:nvSpPr>
          <p:spPr bwMode="auto">
            <a:xfrm>
              <a:off x="527" y="1787"/>
              <a:ext cx="18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69" name="Line 297"/>
            <p:cNvSpPr>
              <a:spLocks noChangeShapeType="1"/>
            </p:cNvSpPr>
            <p:nvPr/>
          </p:nvSpPr>
          <p:spPr bwMode="auto">
            <a:xfrm>
              <a:off x="527" y="2877"/>
              <a:ext cx="24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70" name="Line 298"/>
            <p:cNvSpPr>
              <a:spLocks noChangeShapeType="1"/>
            </p:cNvSpPr>
            <p:nvPr/>
          </p:nvSpPr>
          <p:spPr bwMode="auto">
            <a:xfrm>
              <a:off x="527" y="2606"/>
              <a:ext cx="24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71" name="Line 299"/>
            <p:cNvSpPr>
              <a:spLocks noChangeShapeType="1"/>
            </p:cNvSpPr>
            <p:nvPr/>
          </p:nvSpPr>
          <p:spPr bwMode="auto">
            <a:xfrm>
              <a:off x="527" y="2332"/>
              <a:ext cx="24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72" name="Line 300"/>
            <p:cNvSpPr>
              <a:spLocks noChangeShapeType="1"/>
            </p:cNvSpPr>
            <p:nvPr/>
          </p:nvSpPr>
          <p:spPr bwMode="auto">
            <a:xfrm>
              <a:off x="527" y="2061"/>
              <a:ext cx="24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73" name="Line 301"/>
            <p:cNvSpPr>
              <a:spLocks noChangeShapeType="1"/>
            </p:cNvSpPr>
            <p:nvPr/>
          </p:nvSpPr>
          <p:spPr bwMode="auto">
            <a:xfrm>
              <a:off x="527" y="1787"/>
              <a:ext cx="24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74" name="Line 302"/>
            <p:cNvSpPr>
              <a:spLocks noChangeShapeType="1"/>
            </p:cNvSpPr>
            <p:nvPr/>
          </p:nvSpPr>
          <p:spPr bwMode="auto">
            <a:xfrm>
              <a:off x="527" y="2877"/>
              <a:ext cx="2182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75" name="Line 303"/>
            <p:cNvSpPr>
              <a:spLocks noChangeShapeType="1"/>
            </p:cNvSpPr>
            <p:nvPr/>
          </p:nvSpPr>
          <p:spPr bwMode="auto">
            <a:xfrm flipV="1">
              <a:off x="527" y="2859"/>
              <a:ext cx="1" cy="18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76" name="Line 304"/>
            <p:cNvSpPr>
              <a:spLocks noChangeShapeType="1"/>
            </p:cNvSpPr>
            <p:nvPr/>
          </p:nvSpPr>
          <p:spPr bwMode="auto">
            <a:xfrm flipV="1">
              <a:off x="890" y="2859"/>
              <a:ext cx="1" cy="18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77" name="Line 305"/>
            <p:cNvSpPr>
              <a:spLocks noChangeShapeType="1"/>
            </p:cNvSpPr>
            <p:nvPr/>
          </p:nvSpPr>
          <p:spPr bwMode="auto">
            <a:xfrm flipV="1">
              <a:off x="1256" y="2859"/>
              <a:ext cx="1" cy="18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78" name="Line 306"/>
            <p:cNvSpPr>
              <a:spLocks noChangeShapeType="1"/>
            </p:cNvSpPr>
            <p:nvPr/>
          </p:nvSpPr>
          <p:spPr bwMode="auto">
            <a:xfrm flipV="1">
              <a:off x="1618" y="2859"/>
              <a:ext cx="1" cy="18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79" name="Line 307"/>
            <p:cNvSpPr>
              <a:spLocks noChangeShapeType="1"/>
            </p:cNvSpPr>
            <p:nvPr/>
          </p:nvSpPr>
          <p:spPr bwMode="auto">
            <a:xfrm flipV="1">
              <a:off x="1981" y="2859"/>
              <a:ext cx="1" cy="18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80" name="Line 308"/>
            <p:cNvSpPr>
              <a:spLocks noChangeShapeType="1"/>
            </p:cNvSpPr>
            <p:nvPr/>
          </p:nvSpPr>
          <p:spPr bwMode="auto">
            <a:xfrm flipV="1">
              <a:off x="2347" y="2859"/>
              <a:ext cx="1" cy="18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81" name="Line 309"/>
            <p:cNvSpPr>
              <a:spLocks noChangeShapeType="1"/>
            </p:cNvSpPr>
            <p:nvPr/>
          </p:nvSpPr>
          <p:spPr bwMode="auto">
            <a:xfrm flipV="1">
              <a:off x="2709" y="2859"/>
              <a:ext cx="1" cy="18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82" name="Line 310"/>
            <p:cNvSpPr>
              <a:spLocks noChangeShapeType="1"/>
            </p:cNvSpPr>
            <p:nvPr/>
          </p:nvSpPr>
          <p:spPr bwMode="auto">
            <a:xfrm flipV="1">
              <a:off x="527" y="2853"/>
              <a:ext cx="1" cy="24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83" name="Line 311"/>
            <p:cNvSpPr>
              <a:spLocks noChangeShapeType="1"/>
            </p:cNvSpPr>
            <p:nvPr/>
          </p:nvSpPr>
          <p:spPr bwMode="auto">
            <a:xfrm flipV="1">
              <a:off x="890" y="2853"/>
              <a:ext cx="1" cy="24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84" name="Line 312"/>
            <p:cNvSpPr>
              <a:spLocks noChangeShapeType="1"/>
            </p:cNvSpPr>
            <p:nvPr/>
          </p:nvSpPr>
          <p:spPr bwMode="auto">
            <a:xfrm flipV="1">
              <a:off x="1256" y="2853"/>
              <a:ext cx="1" cy="24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85" name="Line 313"/>
            <p:cNvSpPr>
              <a:spLocks noChangeShapeType="1"/>
            </p:cNvSpPr>
            <p:nvPr/>
          </p:nvSpPr>
          <p:spPr bwMode="auto">
            <a:xfrm flipV="1">
              <a:off x="1618" y="2853"/>
              <a:ext cx="1" cy="24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86" name="Line 314"/>
            <p:cNvSpPr>
              <a:spLocks noChangeShapeType="1"/>
            </p:cNvSpPr>
            <p:nvPr/>
          </p:nvSpPr>
          <p:spPr bwMode="auto">
            <a:xfrm flipV="1">
              <a:off x="1981" y="2853"/>
              <a:ext cx="1" cy="24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87" name="Line 315"/>
            <p:cNvSpPr>
              <a:spLocks noChangeShapeType="1"/>
            </p:cNvSpPr>
            <p:nvPr/>
          </p:nvSpPr>
          <p:spPr bwMode="auto">
            <a:xfrm flipV="1">
              <a:off x="2347" y="2853"/>
              <a:ext cx="1" cy="24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88" name="Line 316"/>
            <p:cNvSpPr>
              <a:spLocks noChangeShapeType="1"/>
            </p:cNvSpPr>
            <p:nvPr/>
          </p:nvSpPr>
          <p:spPr bwMode="auto">
            <a:xfrm flipV="1">
              <a:off x="2709" y="2853"/>
              <a:ext cx="1" cy="24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89" name="Line 317"/>
            <p:cNvSpPr>
              <a:spLocks noChangeShapeType="1"/>
            </p:cNvSpPr>
            <p:nvPr/>
          </p:nvSpPr>
          <p:spPr bwMode="auto">
            <a:xfrm>
              <a:off x="527" y="2877"/>
              <a:ext cx="363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90" name="Line 318"/>
            <p:cNvSpPr>
              <a:spLocks noChangeShapeType="1"/>
            </p:cNvSpPr>
            <p:nvPr/>
          </p:nvSpPr>
          <p:spPr bwMode="auto">
            <a:xfrm flipV="1">
              <a:off x="890" y="2517"/>
              <a:ext cx="1" cy="360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91" name="Line 319"/>
            <p:cNvSpPr>
              <a:spLocks noChangeShapeType="1"/>
            </p:cNvSpPr>
            <p:nvPr/>
          </p:nvSpPr>
          <p:spPr bwMode="auto">
            <a:xfrm>
              <a:off x="890" y="2517"/>
              <a:ext cx="366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92" name="Line 320"/>
            <p:cNvSpPr>
              <a:spLocks noChangeShapeType="1"/>
            </p:cNvSpPr>
            <p:nvPr/>
          </p:nvSpPr>
          <p:spPr bwMode="auto">
            <a:xfrm flipV="1">
              <a:off x="1256" y="2156"/>
              <a:ext cx="1" cy="36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93" name="Line 321"/>
            <p:cNvSpPr>
              <a:spLocks noChangeShapeType="1"/>
            </p:cNvSpPr>
            <p:nvPr/>
          </p:nvSpPr>
          <p:spPr bwMode="auto">
            <a:xfrm>
              <a:off x="1256" y="2156"/>
              <a:ext cx="362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94" name="Line 322"/>
            <p:cNvSpPr>
              <a:spLocks noChangeShapeType="1"/>
            </p:cNvSpPr>
            <p:nvPr/>
          </p:nvSpPr>
          <p:spPr bwMode="auto">
            <a:xfrm flipV="1">
              <a:off x="1618" y="1787"/>
              <a:ext cx="1" cy="369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95" name="Line 323"/>
            <p:cNvSpPr>
              <a:spLocks noChangeShapeType="1"/>
            </p:cNvSpPr>
            <p:nvPr/>
          </p:nvSpPr>
          <p:spPr bwMode="auto">
            <a:xfrm>
              <a:off x="1618" y="1787"/>
              <a:ext cx="363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96" name="Line 324"/>
            <p:cNvSpPr>
              <a:spLocks noChangeShapeType="1"/>
            </p:cNvSpPr>
            <p:nvPr/>
          </p:nvSpPr>
          <p:spPr bwMode="auto">
            <a:xfrm>
              <a:off x="1981" y="1787"/>
              <a:ext cx="1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97" name="Line 325"/>
            <p:cNvSpPr>
              <a:spLocks noChangeShapeType="1"/>
            </p:cNvSpPr>
            <p:nvPr/>
          </p:nvSpPr>
          <p:spPr bwMode="auto">
            <a:xfrm>
              <a:off x="1981" y="1787"/>
              <a:ext cx="366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98" name="Line 326"/>
            <p:cNvSpPr>
              <a:spLocks noChangeShapeType="1"/>
            </p:cNvSpPr>
            <p:nvPr/>
          </p:nvSpPr>
          <p:spPr bwMode="auto">
            <a:xfrm>
              <a:off x="2347" y="1787"/>
              <a:ext cx="1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99" name="Line 327"/>
            <p:cNvSpPr>
              <a:spLocks noChangeShapeType="1"/>
            </p:cNvSpPr>
            <p:nvPr/>
          </p:nvSpPr>
          <p:spPr bwMode="auto">
            <a:xfrm>
              <a:off x="2347" y="1787"/>
              <a:ext cx="362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00" name="Line 328"/>
            <p:cNvSpPr>
              <a:spLocks noChangeShapeType="1"/>
            </p:cNvSpPr>
            <p:nvPr/>
          </p:nvSpPr>
          <p:spPr bwMode="auto">
            <a:xfrm>
              <a:off x="527" y="2877"/>
              <a:ext cx="363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01" name="Line 329"/>
            <p:cNvSpPr>
              <a:spLocks noChangeShapeType="1"/>
            </p:cNvSpPr>
            <p:nvPr/>
          </p:nvSpPr>
          <p:spPr bwMode="auto">
            <a:xfrm>
              <a:off x="890" y="2877"/>
              <a:ext cx="1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02" name="Line 330"/>
            <p:cNvSpPr>
              <a:spLocks noChangeShapeType="1"/>
            </p:cNvSpPr>
            <p:nvPr/>
          </p:nvSpPr>
          <p:spPr bwMode="auto">
            <a:xfrm>
              <a:off x="890" y="2877"/>
              <a:ext cx="366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03" name="Line 331"/>
            <p:cNvSpPr>
              <a:spLocks noChangeShapeType="1"/>
            </p:cNvSpPr>
            <p:nvPr/>
          </p:nvSpPr>
          <p:spPr bwMode="auto">
            <a:xfrm>
              <a:off x="1256" y="2877"/>
              <a:ext cx="1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04" name="Line 332"/>
            <p:cNvSpPr>
              <a:spLocks noChangeShapeType="1"/>
            </p:cNvSpPr>
            <p:nvPr/>
          </p:nvSpPr>
          <p:spPr bwMode="auto">
            <a:xfrm>
              <a:off x="1256" y="2877"/>
              <a:ext cx="362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05" name="Line 333"/>
            <p:cNvSpPr>
              <a:spLocks noChangeShapeType="1"/>
            </p:cNvSpPr>
            <p:nvPr/>
          </p:nvSpPr>
          <p:spPr bwMode="auto">
            <a:xfrm flipV="1">
              <a:off x="1618" y="2517"/>
              <a:ext cx="1" cy="360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06" name="Line 334"/>
            <p:cNvSpPr>
              <a:spLocks noChangeShapeType="1"/>
            </p:cNvSpPr>
            <p:nvPr/>
          </p:nvSpPr>
          <p:spPr bwMode="auto">
            <a:xfrm>
              <a:off x="1618" y="2517"/>
              <a:ext cx="363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07" name="Line 335"/>
            <p:cNvSpPr>
              <a:spLocks noChangeShapeType="1"/>
            </p:cNvSpPr>
            <p:nvPr/>
          </p:nvSpPr>
          <p:spPr bwMode="auto">
            <a:xfrm flipV="1">
              <a:off x="1981" y="2156"/>
              <a:ext cx="1" cy="36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08" name="Line 336"/>
            <p:cNvSpPr>
              <a:spLocks noChangeShapeType="1"/>
            </p:cNvSpPr>
            <p:nvPr/>
          </p:nvSpPr>
          <p:spPr bwMode="auto">
            <a:xfrm>
              <a:off x="1981" y="2156"/>
              <a:ext cx="366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09" name="Line 337"/>
            <p:cNvSpPr>
              <a:spLocks noChangeShapeType="1"/>
            </p:cNvSpPr>
            <p:nvPr/>
          </p:nvSpPr>
          <p:spPr bwMode="auto">
            <a:xfrm flipV="1">
              <a:off x="2347" y="1787"/>
              <a:ext cx="1" cy="369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10" name="Line 338"/>
            <p:cNvSpPr>
              <a:spLocks noChangeShapeType="1"/>
            </p:cNvSpPr>
            <p:nvPr/>
          </p:nvSpPr>
          <p:spPr bwMode="auto">
            <a:xfrm>
              <a:off x="2347" y="1787"/>
              <a:ext cx="362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1188"/>
            <a:ext cx="8229600" cy="1143000"/>
          </a:xfrm>
        </p:spPr>
        <p:txBody>
          <a:bodyPr/>
          <a:lstStyle/>
          <a:p>
            <a:r>
              <a:rPr lang="en-US" altLang="en-US" smtClean="0"/>
              <a:t>Cartesian product</a:t>
            </a:r>
          </a:p>
        </p:txBody>
      </p:sp>
      <p:sp>
        <p:nvSpPr>
          <p:cNvPr id="37891" name="Line 4"/>
          <p:cNvSpPr>
            <a:spLocks noChangeShapeType="1"/>
          </p:cNvSpPr>
          <p:nvPr/>
        </p:nvSpPr>
        <p:spPr bwMode="auto">
          <a:xfrm>
            <a:off x="685800" y="2897188"/>
            <a:ext cx="792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2" name="Line 5"/>
          <p:cNvSpPr>
            <a:spLocks noChangeShapeType="1"/>
          </p:cNvSpPr>
          <p:nvPr/>
        </p:nvSpPr>
        <p:spPr bwMode="auto">
          <a:xfrm flipV="1">
            <a:off x="2286000" y="2058988"/>
            <a:ext cx="0" cy="434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3" name="Rectangle 13"/>
          <p:cNvSpPr>
            <a:spLocks noChangeArrowheads="1"/>
          </p:cNvSpPr>
          <p:nvPr/>
        </p:nvSpPr>
        <p:spPr bwMode="auto">
          <a:xfrm>
            <a:off x="762000" y="1800225"/>
            <a:ext cx="12573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4400" i="1">
                <a:latin typeface="Arial" panose="020B0604020202020204" pitchFamily="34" charset="0"/>
              </a:rPr>
              <a:t>A+B</a:t>
            </a:r>
          </a:p>
          <a:p>
            <a:pPr algn="l" eaLnBrk="1" hangingPunct="1"/>
            <a:r>
              <a:rPr lang="en-US" altLang="en-US" sz="1800"/>
              <a:t>independence</a:t>
            </a:r>
          </a:p>
        </p:txBody>
      </p:sp>
      <p:sp>
        <p:nvSpPr>
          <p:cNvPr id="37894" name="Rectangle 18"/>
          <p:cNvSpPr>
            <a:spLocks noChangeArrowheads="1"/>
          </p:cNvSpPr>
          <p:nvPr/>
        </p:nvSpPr>
        <p:spPr bwMode="auto">
          <a:xfrm>
            <a:off x="2757488" y="1876425"/>
            <a:ext cx="96996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200" i="1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200">
                <a:solidFill>
                  <a:schemeClr val="hlin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200">
                <a:solidFill>
                  <a:schemeClr val="hlink"/>
                </a:solidFill>
                <a:latin typeface="Arial" panose="020B0604020202020204" pitchFamily="34" charset="0"/>
              </a:rPr>
              <a:t>[1,3]</a:t>
            </a:r>
          </a:p>
          <a:p>
            <a:pPr algn="l" eaLnBrk="1" hangingPunct="1"/>
            <a:r>
              <a:rPr lang="en-US" altLang="en-US" sz="2200" i="1">
                <a:solidFill>
                  <a:schemeClr val="hlink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200" baseline="-2500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200">
                <a:solidFill>
                  <a:schemeClr val="hlink"/>
                </a:solidFill>
                <a:latin typeface="Arial" panose="020B0604020202020204" pitchFamily="34" charset="0"/>
              </a:rPr>
              <a:t> = 1/3</a:t>
            </a:r>
          </a:p>
        </p:txBody>
      </p:sp>
      <p:sp>
        <p:nvSpPr>
          <p:cNvPr id="37895" name="Rectangle 153"/>
          <p:cNvSpPr>
            <a:spLocks noChangeArrowheads="1"/>
          </p:cNvSpPr>
          <p:nvPr/>
        </p:nvSpPr>
        <p:spPr bwMode="auto">
          <a:xfrm>
            <a:off x="7010400" y="1876425"/>
            <a:ext cx="9699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200" i="1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200">
                <a:solidFill>
                  <a:schemeClr val="hlin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200">
                <a:solidFill>
                  <a:schemeClr val="hlink"/>
                </a:solidFill>
                <a:latin typeface="Arial" panose="020B0604020202020204" pitchFamily="34" charset="0"/>
              </a:rPr>
              <a:t>[3,5]</a:t>
            </a:r>
          </a:p>
          <a:p>
            <a:pPr algn="l" eaLnBrk="1" hangingPunct="1"/>
            <a:r>
              <a:rPr lang="en-US" altLang="en-US" sz="2200" i="1">
                <a:solidFill>
                  <a:schemeClr val="hlink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200" baseline="-25000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  <a:r>
              <a:rPr lang="en-US" altLang="en-US" sz="2200">
                <a:solidFill>
                  <a:schemeClr val="hlink"/>
                </a:solidFill>
                <a:latin typeface="Arial" panose="020B0604020202020204" pitchFamily="34" charset="0"/>
              </a:rPr>
              <a:t> = 1/3</a:t>
            </a:r>
          </a:p>
        </p:txBody>
      </p:sp>
      <p:sp>
        <p:nvSpPr>
          <p:cNvPr id="37896" name="Rectangle 154"/>
          <p:cNvSpPr>
            <a:spLocks noChangeArrowheads="1"/>
          </p:cNvSpPr>
          <p:nvPr/>
        </p:nvSpPr>
        <p:spPr bwMode="auto">
          <a:xfrm>
            <a:off x="4887913" y="1876425"/>
            <a:ext cx="96996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200" i="1">
                <a:solidFill>
                  <a:schemeClr val="hlink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200">
                <a:solidFill>
                  <a:schemeClr val="hlin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200">
                <a:solidFill>
                  <a:schemeClr val="hlink"/>
                </a:solidFill>
                <a:latin typeface="Arial" panose="020B0604020202020204" pitchFamily="34" charset="0"/>
              </a:rPr>
              <a:t>[2,4]</a:t>
            </a:r>
          </a:p>
          <a:p>
            <a:pPr algn="l" eaLnBrk="1" hangingPunct="1"/>
            <a:r>
              <a:rPr lang="en-US" altLang="en-US" sz="2200" i="1">
                <a:solidFill>
                  <a:schemeClr val="hlink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200" baseline="-25000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200">
                <a:solidFill>
                  <a:schemeClr val="hlink"/>
                </a:solidFill>
                <a:latin typeface="Arial" panose="020B0604020202020204" pitchFamily="34" charset="0"/>
              </a:rPr>
              <a:t> = 1/3</a:t>
            </a:r>
          </a:p>
        </p:txBody>
      </p:sp>
      <p:sp>
        <p:nvSpPr>
          <p:cNvPr id="37897" name="Rectangle 155"/>
          <p:cNvSpPr>
            <a:spLocks noChangeArrowheads="1"/>
          </p:cNvSpPr>
          <p:nvPr/>
        </p:nvSpPr>
        <p:spPr bwMode="auto">
          <a:xfrm>
            <a:off x="762000" y="3208338"/>
            <a:ext cx="9699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200" i="1">
                <a:solidFill>
                  <a:srgbClr val="33CC33"/>
                </a:solidFill>
                <a:latin typeface="Arial" panose="020B0604020202020204" pitchFamily="34" charset="0"/>
              </a:rPr>
              <a:t>B</a:t>
            </a:r>
            <a:r>
              <a:rPr lang="en-US" altLang="en-US" sz="2200">
                <a:solidFill>
                  <a:srgbClr val="33CC33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200">
                <a:solidFill>
                  <a:srgbClr val="33CC33"/>
                </a:solidFill>
                <a:latin typeface="Arial" panose="020B0604020202020204" pitchFamily="34" charset="0"/>
              </a:rPr>
              <a:t>[2,8]</a:t>
            </a:r>
          </a:p>
          <a:p>
            <a:pPr algn="l" eaLnBrk="1" hangingPunct="1"/>
            <a:r>
              <a:rPr lang="en-US" altLang="en-US" sz="2200" i="1">
                <a:solidFill>
                  <a:srgbClr val="33CC33"/>
                </a:solidFill>
                <a:latin typeface="Arial" panose="020B0604020202020204" pitchFamily="34" charset="0"/>
              </a:rPr>
              <a:t>q</a:t>
            </a:r>
            <a:r>
              <a:rPr lang="en-US" altLang="en-US" sz="2200" baseline="-25000">
                <a:solidFill>
                  <a:srgbClr val="33CC33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200">
                <a:solidFill>
                  <a:srgbClr val="33CC33"/>
                </a:solidFill>
                <a:latin typeface="Arial" panose="020B0604020202020204" pitchFamily="34" charset="0"/>
              </a:rPr>
              <a:t> = 1/3</a:t>
            </a:r>
          </a:p>
        </p:txBody>
      </p:sp>
      <p:sp>
        <p:nvSpPr>
          <p:cNvPr id="37898" name="Rectangle 156"/>
          <p:cNvSpPr>
            <a:spLocks noChangeArrowheads="1"/>
          </p:cNvSpPr>
          <p:nvPr/>
        </p:nvSpPr>
        <p:spPr bwMode="auto">
          <a:xfrm>
            <a:off x="762000" y="5716588"/>
            <a:ext cx="10842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200" i="1">
                <a:solidFill>
                  <a:srgbClr val="33CC33"/>
                </a:solidFill>
                <a:latin typeface="Arial" panose="020B0604020202020204" pitchFamily="34" charset="0"/>
              </a:rPr>
              <a:t>B</a:t>
            </a:r>
            <a:r>
              <a:rPr lang="en-US" altLang="en-US" sz="2200">
                <a:solidFill>
                  <a:srgbClr val="33CC33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200">
                <a:solidFill>
                  <a:srgbClr val="33CC33"/>
                </a:solidFill>
                <a:latin typeface="Arial" panose="020B0604020202020204" pitchFamily="34" charset="0"/>
              </a:rPr>
              <a:t>[8,12]</a:t>
            </a:r>
          </a:p>
          <a:p>
            <a:pPr algn="l" eaLnBrk="1" hangingPunct="1"/>
            <a:r>
              <a:rPr lang="en-US" altLang="en-US" sz="2200" i="1">
                <a:solidFill>
                  <a:srgbClr val="33CC33"/>
                </a:solidFill>
                <a:latin typeface="Arial" panose="020B0604020202020204" pitchFamily="34" charset="0"/>
              </a:rPr>
              <a:t>q</a:t>
            </a:r>
            <a:r>
              <a:rPr lang="en-US" altLang="en-US" sz="2200" baseline="-25000">
                <a:solidFill>
                  <a:srgbClr val="33CC33"/>
                </a:solidFill>
                <a:latin typeface="Arial" panose="020B0604020202020204" pitchFamily="34" charset="0"/>
              </a:rPr>
              <a:t>3</a:t>
            </a:r>
            <a:r>
              <a:rPr lang="en-US" altLang="en-US" sz="2200">
                <a:solidFill>
                  <a:srgbClr val="33CC33"/>
                </a:solidFill>
                <a:latin typeface="Arial" panose="020B0604020202020204" pitchFamily="34" charset="0"/>
              </a:rPr>
              <a:t> = 1/3</a:t>
            </a:r>
          </a:p>
        </p:txBody>
      </p:sp>
      <p:sp>
        <p:nvSpPr>
          <p:cNvPr id="37899" name="Rectangle 157"/>
          <p:cNvSpPr>
            <a:spLocks noChangeArrowheads="1"/>
          </p:cNvSpPr>
          <p:nvPr/>
        </p:nvSpPr>
        <p:spPr bwMode="auto">
          <a:xfrm>
            <a:off x="762000" y="4462463"/>
            <a:ext cx="10842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200" i="1">
                <a:solidFill>
                  <a:srgbClr val="33CC33"/>
                </a:solidFill>
                <a:latin typeface="Arial" panose="020B0604020202020204" pitchFamily="34" charset="0"/>
              </a:rPr>
              <a:t>B</a:t>
            </a:r>
            <a:r>
              <a:rPr lang="en-US" altLang="en-US" sz="2200">
                <a:solidFill>
                  <a:srgbClr val="33CC33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200">
                <a:solidFill>
                  <a:srgbClr val="33CC33"/>
                </a:solidFill>
                <a:latin typeface="Arial" panose="020B0604020202020204" pitchFamily="34" charset="0"/>
              </a:rPr>
              <a:t>[6,10]</a:t>
            </a:r>
          </a:p>
          <a:p>
            <a:pPr algn="l" eaLnBrk="1" hangingPunct="1"/>
            <a:r>
              <a:rPr lang="en-US" altLang="en-US" sz="2200" i="1">
                <a:solidFill>
                  <a:srgbClr val="33CC33"/>
                </a:solidFill>
                <a:latin typeface="Arial" panose="020B0604020202020204" pitchFamily="34" charset="0"/>
              </a:rPr>
              <a:t>q</a:t>
            </a:r>
            <a:r>
              <a:rPr lang="en-US" altLang="en-US" sz="2200" baseline="-25000">
                <a:solidFill>
                  <a:srgbClr val="33CC33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200">
                <a:solidFill>
                  <a:srgbClr val="33CC33"/>
                </a:solidFill>
                <a:latin typeface="Arial" panose="020B0604020202020204" pitchFamily="34" charset="0"/>
              </a:rPr>
              <a:t> = 1/3</a:t>
            </a:r>
          </a:p>
        </p:txBody>
      </p:sp>
      <p:sp>
        <p:nvSpPr>
          <p:cNvPr id="37900" name="Rectangle 158"/>
          <p:cNvSpPr>
            <a:spLocks noChangeArrowheads="1"/>
          </p:cNvSpPr>
          <p:nvPr/>
        </p:nvSpPr>
        <p:spPr bwMode="auto">
          <a:xfrm>
            <a:off x="2757488" y="3208338"/>
            <a:ext cx="143351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200" i="1">
                <a:latin typeface="Arial" panose="020B0604020202020204" pitchFamily="34" charset="0"/>
              </a:rPr>
              <a:t>A+B</a:t>
            </a:r>
            <a:r>
              <a:rPr lang="en-US" altLang="en-US" sz="220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200">
                <a:latin typeface="Arial" panose="020B0604020202020204" pitchFamily="34" charset="0"/>
              </a:rPr>
              <a:t>[3,11]</a:t>
            </a:r>
          </a:p>
          <a:p>
            <a:pPr algn="l" eaLnBrk="1" hangingPunct="1"/>
            <a:r>
              <a:rPr lang="en-US" altLang="en-US" sz="2200">
                <a:latin typeface="Arial" panose="020B0604020202020204" pitchFamily="34" charset="0"/>
              </a:rPr>
              <a:t>prob=1/9</a:t>
            </a:r>
          </a:p>
        </p:txBody>
      </p:sp>
      <p:sp>
        <p:nvSpPr>
          <p:cNvPr id="37901" name="Rectangle 159"/>
          <p:cNvSpPr>
            <a:spLocks noChangeArrowheads="1"/>
          </p:cNvSpPr>
          <p:nvPr/>
        </p:nvSpPr>
        <p:spPr bwMode="auto">
          <a:xfrm>
            <a:off x="7010400" y="3208338"/>
            <a:ext cx="143351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200" i="1">
                <a:latin typeface="Arial" panose="020B0604020202020204" pitchFamily="34" charset="0"/>
              </a:rPr>
              <a:t>A+B</a:t>
            </a:r>
            <a:r>
              <a:rPr lang="en-US" altLang="en-US" sz="220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200">
                <a:latin typeface="Arial" panose="020B0604020202020204" pitchFamily="34" charset="0"/>
              </a:rPr>
              <a:t>[5,13]</a:t>
            </a:r>
          </a:p>
          <a:p>
            <a:pPr algn="l" eaLnBrk="1" hangingPunct="1"/>
            <a:r>
              <a:rPr lang="en-US" altLang="en-US" sz="2200">
                <a:latin typeface="Arial" panose="020B0604020202020204" pitchFamily="34" charset="0"/>
              </a:rPr>
              <a:t>prob=1/9</a:t>
            </a:r>
          </a:p>
        </p:txBody>
      </p:sp>
      <p:sp>
        <p:nvSpPr>
          <p:cNvPr id="37902" name="Rectangle 160"/>
          <p:cNvSpPr>
            <a:spLocks noChangeArrowheads="1"/>
          </p:cNvSpPr>
          <p:nvPr/>
        </p:nvSpPr>
        <p:spPr bwMode="auto">
          <a:xfrm>
            <a:off x="4887913" y="3208338"/>
            <a:ext cx="143351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200" i="1">
                <a:latin typeface="Arial" panose="020B0604020202020204" pitchFamily="34" charset="0"/>
              </a:rPr>
              <a:t>A+B</a:t>
            </a:r>
            <a:r>
              <a:rPr lang="en-US" altLang="en-US" sz="220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200">
                <a:latin typeface="Arial" panose="020B0604020202020204" pitchFamily="34" charset="0"/>
              </a:rPr>
              <a:t>[4,12]</a:t>
            </a:r>
          </a:p>
          <a:p>
            <a:pPr algn="l" eaLnBrk="1" hangingPunct="1"/>
            <a:r>
              <a:rPr lang="en-US" altLang="en-US" sz="2200">
                <a:latin typeface="Arial" panose="020B0604020202020204" pitchFamily="34" charset="0"/>
              </a:rPr>
              <a:t>prob=1/9</a:t>
            </a:r>
          </a:p>
        </p:txBody>
      </p:sp>
      <p:sp>
        <p:nvSpPr>
          <p:cNvPr id="37903" name="Rectangle 167"/>
          <p:cNvSpPr>
            <a:spLocks noChangeArrowheads="1"/>
          </p:cNvSpPr>
          <p:nvPr/>
        </p:nvSpPr>
        <p:spPr bwMode="auto">
          <a:xfrm>
            <a:off x="2757488" y="4462463"/>
            <a:ext cx="143351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200" i="1">
                <a:latin typeface="Arial" panose="020B0604020202020204" pitchFamily="34" charset="0"/>
              </a:rPr>
              <a:t>A+B</a:t>
            </a:r>
            <a:r>
              <a:rPr lang="en-US" altLang="en-US" sz="220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200">
                <a:latin typeface="Arial" panose="020B0604020202020204" pitchFamily="34" charset="0"/>
              </a:rPr>
              <a:t>[7,13]</a:t>
            </a:r>
          </a:p>
          <a:p>
            <a:pPr algn="l" eaLnBrk="1" hangingPunct="1"/>
            <a:r>
              <a:rPr lang="en-US" altLang="en-US" sz="2200">
                <a:latin typeface="Arial" panose="020B0604020202020204" pitchFamily="34" charset="0"/>
              </a:rPr>
              <a:t>prob=1/9</a:t>
            </a:r>
          </a:p>
        </p:txBody>
      </p:sp>
      <p:sp>
        <p:nvSpPr>
          <p:cNvPr id="37904" name="Rectangle 168"/>
          <p:cNvSpPr>
            <a:spLocks noChangeArrowheads="1"/>
          </p:cNvSpPr>
          <p:nvPr/>
        </p:nvSpPr>
        <p:spPr bwMode="auto">
          <a:xfrm>
            <a:off x="7010400" y="4462463"/>
            <a:ext cx="143351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200" i="1">
                <a:latin typeface="Arial" panose="020B0604020202020204" pitchFamily="34" charset="0"/>
              </a:rPr>
              <a:t>A+B</a:t>
            </a:r>
            <a:r>
              <a:rPr lang="en-US" altLang="en-US" sz="220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200">
                <a:latin typeface="Arial" panose="020B0604020202020204" pitchFamily="34" charset="0"/>
              </a:rPr>
              <a:t>[9,15]</a:t>
            </a:r>
          </a:p>
          <a:p>
            <a:pPr algn="l" eaLnBrk="1" hangingPunct="1"/>
            <a:r>
              <a:rPr lang="en-US" altLang="en-US" sz="2200">
                <a:latin typeface="Arial" panose="020B0604020202020204" pitchFamily="34" charset="0"/>
              </a:rPr>
              <a:t>prob=1/9</a:t>
            </a:r>
          </a:p>
        </p:txBody>
      </p:sp>
      <p:sp>
        <p:nvSpPr>
          <p:cNvPr id="37905" name="Rectangle 169"/>
          <p:cNvSpPr>
            <a:spLocks noChangeArrowheads="1"/>
          </p:cNvSpPr>
          <p:nvPr/>
        </p:nvSpPr>
        <p:spPr bwMode="auto">
          <a:xfrm>
            <a:off x="4887913" y="4462463"/>
            <a:ext cx="143351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200" i="1">
                <a:latin typeface="Arial" panose="020B0604020202020204" pitchFamily="34" charset="0"/>
              </a:rPr>
              <a:t>A+B</a:t>
            </a:r>
            <a:r>
              <a:rPr lang="en-US" altLang="en-US" sz="220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200">
                <a:latin typeface="Arial" panose="020B0604020202020204" pitchFamily="34" charset="0"/>
              </a:rPr>
              <a:t>[8,14]</a:t>
            </a:r>
          </a:p>
          <a:p>
            <a:pPr algn="l" eaLnBrk="1" hangingPunct="1"/>
            <a:r>
              <a:rPr lang="en-US" altLang="en-US" sz="2200">
                <a:latin typeface="Arial" panose="020B0604020202020204" pitchFamily="34" charset="0"/>
              </a:rPr>
              <a:t>prob=1/9</a:t>
            </a:r>
          </a:p>
        </p:txBody>
      </p:sp>
      <p:sp>
        <p:nvSpPr>
          <p:cNvPr id="37906" name="Rectangle 170"/>
          <p:cNvSpPr>
            <a:spLocks noChangeArrowheads="1"/>
          </p:cNvSpPr>
          <p:nvPr/>
        </p:nvSpPr>
        <p:spPr bwMode="auto">
          <a:xfrm>
            <a:off x="2757488" y="5716588"/>
            <a:ext cx="143351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200" i="1">
                <a:latin typeface="Arial" panose="020B0604020202020204" pitchFamily="34" charset="0"/>
              </a:rPr>
              <a:t>A+B</a:t>
            </a:r>
            <a:r>
              <a:rPr lang="en-US" altLang="en-US" sz="220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200">
                <a:latin typeface="Arial" panose="020B0604020202020204" pitchFamily="34" charset="0"/>
              </a:rPr>
              <a:t>[9,15]</a:t>
            </a:r>
          </a:p>
          <a:p>
            <a:pPr algn="l" eaLnBrk="1" hangingPunct="1"/>
            <a:r>
              <a:rPr lang="en-US" altLang="en-US" sz="2200">
                <a:latin typeface="Arial" panose="020B0604020202020204" pitchFamily="34" charset="0"/>
              </a:rPr>
              <a:t>prob=1/9</a:t>
            </a:r>
          </a:p>
        </p:txBody>
      </p:sp>
      <p:sp>
        <p:nvSpPr>
          <p:cNvPr id="37907" name="Rectangle 171"/>
          <p:cNvSpPr>
            <a:spLocks noChangeArrowheads="1"/>
          </p:cNvSpPr>
          <p:nvPr/>
        </p:nvSpPr>
        <p:spPr bwMode="auto">
          <a:xfrm>
            <a:off x="7010400" y="5716588"/>
            <a:ext cx="158908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200" i="1">
                <a:latin typeface="Arial" panose="020B0604020202020204" pitchFamily="34" charset="0"/>
              </a:rPr>
              <a:t>A+B</a:t>
            </a:r>
            <a:r>
              <a:rPr lang="en-US" altLang="en-US" sz="220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200">
                <a:latin typeface="Arial" panose="020B0604020202020204" pitchFamily="34" charset="0"/>
              </a:rPr>
              <a:t>[11,17]</a:t>
            </a:r>
          </a:p>
          <a:p>
            <a:pPr algn="l" eaLnBrk="1" hangingPunct="1"/>
            <a:r>
              <a:rPr lang="en-US" altLang="en-US" sz="2200">
                <a:latin typeface="Arial" panose="020B0604020202020204" pitchFamily="34" charset="0"/>
              </a:rPr>
              <a:t>prob=1/9</a:t>
            </a:r>
          </a:p>
        </p:txBody>
      </p:sp>
      <p:sp>
        <p:nvSpPr>
          <p:cNvPr id="37908" name="Rectangle 172"/>
          <p:cNvSpPr>
            <a:spLocks noChangeArrowheads="1"/>
          </p:cNvSpPr>
          <p:nvPr/>
        </p:nvSpPr>
        <p:spPr bwMode="auto">
          <a:xfrm>
            <a:off x="4887913" y="5716588"/>
            <a:ext cx="158908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200" i="1">
                <a:latin typeface="Arial" panose="020B0604020202020204" pitchFamily="34" charset="0"/>
              </a:rPr>
              <a:t>A+B</a:t>
            </a:r>
            <a:r>
              <a:rPr lang="en-US" altLang="en-US" sz="220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200">
                <a:latin typeface="Arial" panose="020B0604020202020204" pitchFamily="34" charset="0"/>
              </a:rPr>
              <a:t>[10,16]</a:t>
            </a:r>
          </a:p>
          <a:p>
            <a:pPr algn="l" eaLnBrk="1" hangingPunct="1"/>
            <a:r>
              <a:rPr lang="en-US" altLang="en-US" sz="2200">
                <a:latin typeface="Arial" panose="020B0604020202020204" pitchFamily="34" charset="0"/>
              </a:rPr>
              <a:t>prob=1/9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93788"/>
            <a:ext cx="7772400" cy="615950"/>
          </a:xfrm>
        </p:spPr>
        <p:txBody>
          <a:bodyPr/>
          <a:lstStyle/>
          <a:p>
            <a:r>
              <a:rPr lang="en-US" altLang="en-US" i="1" smtClean="0">
                <a:latin typeface="Arial" panose="020B0604020202020204" pitchFamily="34" charset="0"/>
              </a:rPr>
              <a:t>A</a:t>
            </a:r>
            <a:r>
              <a:rPr lang="en-US" altLang="en-US" smtClean="0">
                <a:latin typeface="Arial" panose="020B0604020202020204" pitchFamily="34" charset="0"/>
              </a:rPr>
              <a:t>+</a:t>
            </a:r>
            <a:r>
              <a:rPr lang="en-US" altLang="en-US" i="1" smtClean="0">
                <a:latin typeface="Arial" panose="020B0604020202020204" pitchFamily="34" charset="0"/>
              </a:rPr>
              <a:t>B</a:t>
            </a:r>
            <a:r>
              <a:rPr lang="en-US" altLang="en-US" smtClean="0"/>
              <a:t> under independence</a:t>
            </a:r>
          </a:p>
        </p:txBody>
      </p:sp>
      <p:sp>
        <p:nvSpPr>
          <p:cNvPr id="38915" name="Line 5"/>
          <p:cNvSpPr>
            <a:spLocks noChangeShapeType="1"/>
          </p:cNvSpPr>
          <p:nvPr/>
        </p:nvSpPr>
        <p:spPr bwMode="auto">
          <a:xfrm>
            <a:off x="2255838" y="2730500"/>
            <a:ext cx="1587" cy="2735263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16" name="Line 6"/>
          <p:cNvSpPr>
            <a:spLocks noChangeShapeType="1"/>
          </p:cNvSpPr>
          <p:nvPr/>
        </p:nvSpPr>
        <p:spPr bwMode="auto">
          <a:xfrm>
            <a:off x="2255838" y="5465763"/>
            <a:ext cx="44450" cy="1587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255838" y="5330825"/>
            <a:ext cx="44450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255838" y="5189538"/>
            <a:ext cx="44450" cy="1587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19" name="Line 9"/>
          <p:cNvSpPr>
            <a:spLocks noChangeShapeType="1"/>
          </p:cNvSpPr>
          <p:nvPr/>
        </p:nvSpPr>
        <p:spPr bwMode="auto">
          <a:xfrm>
            <a:off x="2255838" y="5054600"/>
            <a:ext cx="44450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0" name="Line 10"/>
          <p:cNvSpPr>
            <a:spLocks noChangeShapeType="1"/>
          </p:cNvSpPr>
          <p:nvPr/>
        </p:nvSpPr>
        <p:spPr bwMode="auto">
          <a:xfrm>
            <a:off x="2255838" y="4919663"/>
            <a:ext cx="44450" cy="1587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1" name="Line 11"/>
          <p:cNvSpPr>
            <a:spLocks noChangeShapeType="1"/>
          </p:cNvSpPr>
          <p:nvPr/>
        </p:nvSpPr>
        <p:spPr bwMode="auto">
          <a:xfrm>
            <a:off x="2255838" y="4784725"/>
            <a:ext cx="44450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2" name="Line 12"/>
          <p:cNvSpPr>
            <a:spLocks noChangeShapeType="1"/>
          </p:cNvSpPr>
          <p:nvPr/>
        </p:nvSpPr>
        <p:spPr bwMode="auto">
          <a:xfrm>
            <a:off x="2255838" y="4643438"/>
            <a:ext cx="44450" cy="1587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3" name="Line 13"/>
          <p:cNvSpPr>
            <a:spLocks noChangeShapeType="1"/>
          </p:cNvSpPr>
          <p:nvPr/>
        </p:nvSpPr>
        <p:spPr bwMode="auto">
          <a:xfrm>
            <a:off x="2255838" y="4508500"/>
            <a:ext cx="44450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4" name="Line 14"/>
          <p:cNvSpPr>
            <a:spLocks noChangeShapeType="1"/>
          </p:cNvSpPr>
          <p:nvPr/>
        </p:nvSpPr>
        <p:spPr bwMode="auto">
          <a:xfrm>
            <a:off x="2255838" y="4373563"/>
            <a:ext cx="44450" cy="1587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5" name="Line 15"/>
          <p:cNvSpPr>
            <a:spLocks noChangeShapeType="1"/>
          </p:cNvSpPr>
          <p:nvPr/>
        </p:nvSpPr>
        <p:spPr bwMode="auto">
          <a:xfrm>
            <a:off x="2255838" y="4232275"/>
            <a:ext cx="44450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6" name="Line 16"/>
          <p:cNvSpPr>
            <a:spLocks noChangeShapeType="1"/>
          </p:cNvSpPr>
          <p:nvPr/>
        </p:nvSpPr>
        <p:spPr bwMode="auto">
          <a:xfrm>
            <a:off x="2255838" y="4097338"/>
            <a:ext cx="44450" cy="1587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7" name="Line 17"/>
          <p:cNvSpPr>
            <a:spLocks noChangeShapeType="1"/>
          </p:cNvSpPr>
          <p:nvPr/>
        </p:nvSpPr>
        <p:spPr bwMode="auto">
          <a:xfrm>
            <a:off x="2255838" y="3962400"/>
            <a:ext cx="44450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8" name="Line 18"/>
          <p:cNvSpPr>
            <a:spLocks noChangeShapeType="1"/>
          </p:cNvSpPr>
          <p:nvPr/>
        </p:nvSpPr>
        <p:spPr bwMode="auto">
          <a:xfrm>
            <a:off x="2255838" y="3821113"/>
            <a:ext cx="44450" cy="1587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29" name="Line 19"/>
          <p:cNvSpPr>
            <a:spLocks noChangeShapeType="1"/>
          </p:cNvSpPr>
          <p:nvPr/>
        </p:nvSpPr>
        <p:spPr bwMode="auto">
          <a:xfrm>
            <a:off x="2255838" y="3686175"/>
            <a:ext cx="44450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30" name="Line 20"/>
          <p:cNvSpPr>
            <a:spLocks noChangeShapeType="1"/>
          </p:cNvSpPr>
          <p:nvPr/>
        </p:nvSpPr>
        <p:spPr bwMode="auto">
          <a:xfrm>
            <a:off x="2255838" y="3551238"/>
            <a:ext cx="44450" cy="1587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31" name="Line 21"/>
          <p:cNvSpPr>
            <a:spLocks noChangeShapeType="1"/>
          </p:cNvSpPr>
          <p:nvPr/>
        </p:nvSpPr>
        <p:spPr bwMode="auto">
          <a:xfrm>
            <a:off x="2255838" y="3409950"/>
            <a:ext cx="44450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32" name="Line 22"/>
          <p:cNvSpPr>
            <a:spLocks noChangeShapeType="1"/>
          </p:cNvSpPr>
          <p:nvPr/>
        </p:nvSpPr>
        <p:spPr bwMode="auto">
          <a:xfrm>
            <a:off x="2255838" y="3275013"/>
            <a:ext cx="44450" cy="1587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33" name="Line 23"/>
          <p:cNvSpPr>
            <a:spLocks noChangeShapeType="1"/>
          </p:cNvSpPr>
          <p:nvPr/>
        </p:nvSpPr>
        <p:spPr bwMode="auto">
          <a:xfrm>
            <a:off x="2255838" y="3140075"/>
            <a:ext cx="44450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34" name="Line 24"/>
          <p:cNvSpPr>
            <a:spLocks noChangeShapeType="1"/>
          </p:cNvSpPr>
          <p:nvPr/>
        </p:nvSpPr>
        <p:spPr bwMode="auto">
          <a:xfrm>
            <a:off x="2255838" y="3006725"/>
            <a:ext cx="44450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35" name="Line 25"/>
          <p:cNvSpPr>
            <a:spLocks noChangeShapeType="1"/>
          </p:cNvSpPr>
          <p:nvPr/>
        </p:nvSpPr>
        <p:spPr bwMode="auto">
          <a:xfrm>
            <a:off x="2255838" y="2863850"/>
            <a:ext cx="44450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36" name="Line 26"/>
          <p:cNvSpPr>
            <a:spLocks noChangeShapeType="1"/>
          </p:cNvSpPr>
          <p:nvPr/>
        </p:nvSpPr>
        <p:spPr bwMode="auto">
          <a:xfrm>
            <a:off x="2255838" y="2730500"/>
            <a:ext cx="44450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37" name="Line 27"/>
          <p:cNvSpPr>
            <a:spLocks noChangeShapeType="1"/>
          </p:cNvSpPr>
          <p:nvPr/>
        </p:nvSpPr>
        <p:spPr bwMode="auto">
          <a:xfrm>
            <a:off x="2255838" y="5465763"/>
            <a:ext cx="58737" cy="1587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38" name="Line 28"/>
          <p:cNvSpPr>
            <a:spLocks noChangeShapeType="1"/>
          </p:cNvSpPr>
          <p:nvPr/>
        </p:nvSpPr>
        <p:spPr bwMode="auto">
          <a:xfrm>
            <a:off x="2255838" y="4784725"/>
            <a:ext cx="58737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39" name="Line 29"/>
          <p:cNvSpPr>
            <a:spLocks noChangeShapeType="1"/>
          </p:cNvSpPr>
          <p:nvPr/>
        </p:nvSpPr>
        <p:spPr bwMode="auto">
          <a:xfrm>
            <a:off x="2255838" y="4097338"/>
            <a:ext cx="58737" cy="1587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40" name="Line 30"/>
          <p:cNvSpPr>
            <a:spLocks noChangeShapeType="1"/>
          </p:cNvSpPr>
          <p:nvPr/>
        </p:nvSpPr>
        <p:spPr bwMode="auto">
          <a:xfrm>
            <a:off x="2255838" y="3417888"/>
            <a:ext cx="58737" cy="1587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41" name="Line 31"/>
          <p:cNvSpPr>
            <a:spLocks noChangeShapeType="1"/>
          </p:cNvSpPr>
          <p:nvPr/>
        </p:nvSpPr>
        <p:spPr bwMode="auto">
          <a:xfrm>
            <a:off x="2255838" y="2730500"/>
            <a:ext cx="58737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42" name="Line 32"/>
          <p:cNvSpPr>
            <a:spLocks noChangeShapeType="1"/>
          </p:cNvSpPr>
          <p:nvPr/>
        </p:nvSpPr>
        <p:spPr bwMode="auto">
          <a:xfrm>
            <a:off x="2255838" y="5465763"/>
            <a:ext cx="5426075" cy="1587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43" name="Line 33"/>
          <p:cNvSpPr>
            <a:spLocks noChangeShapeType="1"/>
          </p:cNvSpPr>
          <p:nvPr/>
        </p:nvSpPr>
        <p:spPr bwMode="auto">
          <a:xfrm flipV="1">
            <a:off x="2255838" y="5421313"/>
            <a:ext cx="1587" cy="44450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44" name="Line 34"/>
          <p:cNvSpPr>
            <a:spLocks noChangeShapeType="1"/>
          </p:cNvSpPr>
          <p:nvPr/>
        </p:nvSpPr>
        <p:spPr bwMode="auto">
          <a:xfrm flipV="1">
            <a:off x="2554288" y="5421313"/>
            <a:ext cx="1587" cy="44450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45" name="Line 35"/>
          <p:cNvSpPr>
            <a:spLocks noChangeShapeType="1"/>
          </p:cNvSpPr>
          <p:nvPr/>
        </p:nvSpPr>
        <p:spPr bwMode="auto">
          <a:xfrm flipV="1">
            <a:off x="2860675" y="5421313"/>
            <a:ext cx="1588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46" name="Line 36"/>
          <p:cNvSpPr>
            <a:spLocks noChangeShapeType="1"/>
          </p:cNvSpPr>
          <p:nvPr/>
        </p:nvSpPr>
        <p:spPr bwMode="auto">
          <a:xfrm flipV="1">
            <a:off x="3159125" y="5421313"/>
            <a:ext cx="1588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47" name="Line 37"/>
          <p:cNvSpPr>
            <a:spLocks noChangeShapeType="1"/>
          </p:cNvSpPr>
          <p:nvPr/>
        </p:nvSpPr>
        <p:spPr bwMode="auto">
          <a:xfrm flipV="1">
            <a:off x="3463925" y="5421313"/>
            <a:ext cx="1588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48" name="Line 38"/>
          <p:cNvSpPr>
            <a:spLocks noChangeShapeType="1"/>
          </p:cNvSpPr>
          <p:nvPr/>
        </p:nvSpPr>
        <p:spPr bwMode="auto">
          <a:xfrm flipV="1">
            <a:off x="3762375" y="5421313"/>
            <a:ext cx="1588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49" name="Line 39"/>
          <p:cNvSpPr>
            <a:spLocks noChangeShapeType="1"/>
          </p:cNvSpPr>
          <p:nvPr/>
        </p:nvSpPr>
        <p:spPr bwMode="auto">
          <a:xfrm flipV="1">
            <a:off x="4062413" y="5421313"/>
            <a:ext cx="1587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50" name="Line 40"/>
          <p:cNvSpPr>
            <a:spLocks noChangeShapeType="1"/>
          </p:cNvSpPr>
          <p:nvPr/>
        </p:nvSpPr>
        <p:spPr bwMode="auto">
          <a:xfrm flipV="1">
            <a:off x="4367213" y="5421313"/>
            <a:ext cx="1587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51" name="Line 41"/>
          <p:cNvSpPr>
            <a:spLocks noChangeShapeType="1"/>
          </p:cNvSpPr>
          <p:nvPr/>
        </p:nvSpPr>
        <p:spPr bwMode="auto">
          <a:xfrm flipV="1">
            <a:off x="4665663" y="5421313"/>
            <a:ext cx="1587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52" name="Line 42"/>
          <p:cNvSpPr>
            <a:spLocks noChangeShapeType="1"/>
          </p:cNvSpPr>
          <p:nvPr/>
        </p:nvSpPr>
        <p:spPr bwMode="auto">
          <a:xfrm flipV="1">
            <a:off x="4972050" y="5421313"/>
            <a:ext cx="1588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53" name="Line 43"/>
          <p:cNvSpPr>
            <a:spLocks noChangeShapeType="1"/>
          </p:cNvSpPr>
          <p:nvPr/>
        </p:nvSpPr>
        <p:spPr bwMode="auto">
          <a:xfrm flipV="1">
            <a:off x="5270500" y="5421313"/>
            <a:ext cx="1588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54" name="Line 44"/>
          <p:cNvSpPr>
            <a:spLocks noChangeShapeType="1"/>
          </p:cNvSpPr>
          <p:nvPr/>
        </p:nvSpPr>
        <p:spPr bwMode="auto">
          <a:xfrm flipV="1">
            <a:off x="5568950" y="5421313"/>
            <a:ext cx="1588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55" name="Line 45"/>
          <p:cNvSpPr>
            <a:spLocks noChangeShapeType="1"/>
          </p:cNvSpPr>
          <p:nvPr/>
        </p:nvSpPr>
        <p:spPr bwMode="auto">
          <a:xfrm flipV="1">
            <a:off x="5875338" y="5421313"/>
            <a:ext cx="1587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56" name="Line 46"/>
          <p:cNvSpPr>
            <a:spLocks noChangeShapeType="1"/>
          </p:cNvSpPr>
          <p:nvPr/>
        </p:nvSpPr>
        <p:spPr bwMode="auto">
          <a:xfrm flipV="1">
            <a:off x="6173788" y="5421313"/>
            <a:ext cx="1587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57" name="Line 47"/>
          <p:cNvSpPr>
            <a:spLocks noChangeShapeType="1"/>
          </p:cNvSpPr>
          <p:nvPr/>
        </p:nvSpPr>
        <p:spPr bwMode="auto">
          <a:xfrm flipV="1">
            <a:off x="6472238" y="5421313"/>
            <a:ext cx="1587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58" name="Line 48"/>
          <p:cNvSpPr>
            <a:spLocks noChangeShapeType="1"/>
          </p:cNvSpPr>
          <p:nvPr/>
        </p:nvSpPr>
        <p:spPr bwMode="auto">
          <a:xfrm flipV="1">
            <a:off x="6778625" y="5421313"/>
            <a:ext cx="1588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59" name="Line 49"/>
          <p:cNvSpPr>
            <a:spLocks noChangeShapeType="1"/>
          </p:cNvSpPr>
          <p:nvPr/>
        </p:nvSpPr>
        <p:spPr bwMode="auto">
          <a:xfrm flipV="1">
            <a:off x="7077075" y="5421313"/>
            <a:ext cx="1588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60" name="Line 50"/>
          <p:cNvSpPr>
            <a:spLocks noChangeShapeType="1"/>
          </p:cNvSpPr>
          <p:nvPr/>
        </p:nvSpPr>
        <p:spPr bwMode="auto">
          <a:xfrm flipV="1">
            <a:off x="7383463" y="5421313"/>
            <a:ext cx="1587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61" name="Line 51"/>
          <p:cNvSpPr>
            <a:spLocks noChangeShapeType="1"/>
          </p:cNvSpPr>
          <p:nvPr/>
        </p:nvSpPr>
        <p:spPr bwMode="auto">
          <a:xfrm flipV="1">
            <a:off x="7681913" y="5421313"/>
            <a:ext cx="1587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62" name="Line 52"/>
          <p:cNvSpPr>
            <a:spLocks noChangeShapeType="1"/>
          </p:cNvSpPr>
          <p:nvPr/>
        </p:nvSpPr>
        <p:spPr bwMode="auto">
          <a:xfrm flipV="1">
            <a:off x="2255838" y="5405438"/>
            <a:ext cx="1587" cy="60325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63" name="Line 53"/>
          <p:cNvSpPr>
            <a:spLocks noChangeShapeType="1"/>
          </p:cNvSpPr>
          <p:nvPr/>
        </p:nvSpPr>
        <p:spPr bwMode="auto">
          <a:xfrm flipV="1">
            <a:off x="3159125" y="5405438"/>
            <a:ext cx="1588" cy="603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64" name="Line 54"/>
          <p:cNvSpPr>
            <a:spLocks noChangeShapeType="1"/>
          </p:cNvSpPr>
          <p:nvPr/>
        </p:nvSpPr>
        <p:spPr bwMode="auto">
          <a:xfrm flipV="1">
            <a:off x="4062413" y="5405438"/>
            <a:ext cx="1587" cy="603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65" name="Line 55"/>
          <p:cNvSpPr>
            <a:spLocks noChangeShapeType="1"/>
          </p:cNvSpPr>
          <p:nvPr/>
        </p:nvSpPr>
        <p:spPr bwMode="auto">
          <a:xfrm flipV="1">
            <a:off x="4972050" y="5405438"/>
            <a:ext cx="1588" cy="603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66" name="Line 56"/>
          <p:cNvSpPr>
            <a:spLocks noChangeShapeType="1"/>
          </p:cNvSpPr>
          <p:nvPr/>
        </p:nvSpPr>
        <p:spPr bwMode="auto">
          <a:xfrm flipV="1">
            <a:off x="5875338" y="5405438"/>
            <a:ext cx="1587" cy="603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67" name="Line 57"/>
          <p:cNvSpPr>
            <a:spLocks noChangeShapeType="1"/>
          </p:cNvSpPr>
          <p:nvPr/>
        </p:nvSpPr>
        <p:spPr bwMode="auto">
          <a:xfrm flipV="1">
            <a:off x="6778625" y="5405438"/>
            <a:ext cx="1588" cy="603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68" name="Line 58"/>
          <p:cNvSpPr>
            <a:spLocks noChangeShapeType="1"/>
          </p:cNvSpPr>
          <p:nvPr/>
        </p:nvSpPr>
        <p:spPr bwMode="auto">
          <a:xfrm flipV="1">
            <a:off x="7681913" y="5405438"/>
            <a:ext cx="1587" cy="603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69" name="Line 59"/>
          <p:cNvSpPr>
            <a:spLocks noChangeShapeType="1"/>
          </p:cNvSpPr>
          <p:nvPr/>
        </p:nvSpPr>
        <p:spPr bwMode="auto">
          <a:xfrm>
            <a:off x="2860675" y="5465763"/>
            <a:ext cx="29845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70" name="Line 60"/>
          <p:cNvSpPr>
            <a:spLocks noChangeShapeType="1"/>
          </p:cNvSpPr>
          <p:nvPr/>
        </p:nvSpPr>
        <p:spPr bwMode="auto">
          <a:xfrm flipV="1">
            <a:off x="3159125" y="5165725"/>
            <a:ext cx="1588" cy="3000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71" name="Line 61"/>
          <p:cNvSpPr>
            <a:spLocks noChangeShapeType="1"/>
          </p:cNvSpPr>
          <p:nvPr/>
        </p:nvSpPr>
        <p:spPr bwMode="auto">
          <a:xfrm>
            <a:off x="3159125" y="5165725"/>
            <a:ext cx="304800" cy="15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72" name="Line 62"/>
          <p:cNvSpPr>
            <a:spLocks noChangeShapeType="1"/>
          </p:cNvSpPr>
          <p:nvPr/>
        </p:nvSpPr>
        <p:spPr bwMode="auto">
          <a:xfrm flipV="1">
            <a:off x="3463925" y="4859338"/>
            <a:ext cx="1588" cy="3063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73" name="Line 63"/>
          <p:cNvSpPr>
            <a:spLocks noChangeShapeType="1"/>
          </p:cNvSpPr>
          <p:nvPr/>
        </p:nvSpPr>
        <p:spPr bwMode="auto">
          <a:xfrm>
            <a:off x="3463925" y="4859338"/>
            <a:ext cx="29845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74" name="Line 64"/>
          <p:cNvSpPr>
            <a:spLocks noChangeShapeType="1"/>
          </p:cNvSpPr>
          <p:nvPr/>
        </p:nvSpPr>
        <p:spPr bwMode="auto">
          <a:xfrm flipV="1">
            <a:off x="3762375" y="4560888"/>
            <a:ext cx="1588" cy="298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75" name="Line 65"/>
          <p:cNvSpPr>
            <a:spLocks noChangeShapeType="1"/>
          </p:cNvSpPr>
          <p:nvPr/>
        </p:nvSpPr>
        <p:spPr bwMode="auto">
          <a:xfrm>
            <a:off x="3762375" y="4560888"/>
            <a:ext cx="300038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76" name="Line 66"/>
          <p:cNvSpPr>
            <a:spLocks noChangeShapeType="1"/>
          </p:cNvSpPr>
          <p:nvPr/>
        </p:nvSpPr>
        <p:spPr bwMode="auto">
          <a:xfrm>
            <a:off x="4062413" y="4560888"/>
            <a:ext cx="1587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77" name="Line 67"/>
          <p:cNvSpPr>
            <a:spLocks noChangeShapeType="1"/>
          </p:cNvSpPr>
          <p:nvPr/>
        </p:nvSpPr>
        <p:spPr bwMode="auto">
          <a:xfrm>
            <a:off x="4062413" y="4560888"/>
            <a:ext cx="30480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78" name="Line 68"/>
          <p:cNvSpPr>
            <a:spLocks noChangeShapeType="1"/>
          </p:cNvSpPr>
          <p:nvPr/>
        </p:nvSpPr>
        <p:spPr bwMode="auto">
          <a:xfrm flipV="1">
            <a:off x="4367213" y="4262438"/>
            <a:ext cx="1587" cy="298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79" name="Line 69"/>
          <p:cNvSpPr>
            <a:spLocks noChangeShapeType="1"/>
          </p:cNvSpPr>
          <p:nvPr/>
        </p:nvSpPr>
        <p:spPr bwMode="auto">
          <a:xfrm>
            <a:off x="4367213" y="4262438"/>
            <a:ext cx="29845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80" name="Line 70"/>
          <p:cNvSpPr>
            <a:spLocks noChangeShapeType="1"/>
          </p:cNvSpPr>
          <p:nvPr/>
        </p:nvSpPr>
        <p:spPr bwMode="auto">
          <a:xfrm flipV="1">
            <a:off x="4665663" y="3962400"/>
            <a:ext cx="1587" cy="3000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81" name="Line 71"/>
          <p:cNvSpPr>
            <a:spLocks noChangeShapeType="1"/>
          </p:cNvSpPr>
          <p:nvPr/>
        </p:nvSpPr>
        <p:spPr bwMode="auto">
          <a:xfrm>
            <a:off x="4665663" y="3962400"/>
            <a:ext cx="306387" cy="15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82" name="Line 72"/>
          <p:cNvSpPr>
            <a:spLocks noChangeShapeType="1"/>
          </p:cNvSpPr>
          <p:nvPr/>
        </p:nvSpPr>
        <p:spPr bwMode="auto">
          <a:xfrm flipV="1">
            <a:off x="4972050" y="3357563"/>
            <a:ext cx="1588" cy="60483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83" name="Line 73"/>
          <p:cNvSpPr>
            <a:spLocks noChangeShapeType="1"/>
          </p:cNvSpPr>
          <p:nvPr/>
        </p:nvSpPr>
        <p:spPr bwMode="auto">
          <a:xfrm>
            <a:off x="4972050" y="3357563"/>
            <a:ext cx="29845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84" name="Line 90"/>
          <p:cNvSpPr>
            <a:spLocks noChangeShapeType="1"/>
          </p:cNvSpPr>
          <p:nvPr/>
        </p:nvSpPr>
        <p:spPr bwMode="auto">
          <a:xfrm>
            <a:off x="2860675" y="5465763"/>
            <a:ext cx="29845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85" name="Line 91"/>
          <p:cNvSpPr>
            <a:spLocks noChangeShapeType="1"/>
          </p:cNvSpPr>
          <p:nvPr/>
        </p:nvSpPr>
        <p:spPr bwMode="auto">
          <a:xfrm>
            <a:off x="3159125" y="5465763"/>
            <a:ext cx="1588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86" name="Line 92"/>
          <p:cNvSpPr>
            <a:spLocks noChangeShapeType="1"/>
          </p:cNvSpPr>
          <p:nvPr/>
        </p:nvSpPr>
        <p:spPr bwMode="auto">
          <a:xfrm>
            <a:off x="3159125" y="5465763"/>
            <a:ext cx="30480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87" name="Line 93"/>
          <p:cNvSpPr>
            <a:spLocks noChangeShapeType="1"/>
          </p:cNvSpPr>
          <p:nvPr/>
        </p:nvSpPr>
        <p:spPr bwMode="auto">
          <a:xfrm>
            <a:off x="3463925" y="5465763"/>
            <a:ext cx="1588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88" name="Line 94"/>
          <p:cNvSpPr>
            <a:spLocks noChangeShapeType="1"/>
          </p:cNvSpPr>
          <p:nvPr/>
        </p:nvSpPr>
        <p:spPr bwMode="auto">
          <a:xfrm>
            <a:off x="3463925" y="5465763"/>
            <a:ext cx="29845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89" name="Line 95"/>
          <p:cNvSpPr>
            <a:spLocks noChangeShapeType="1"/>
          </p:cNvSpPr>
          <p:nvPr/>
        </p:nvSpPr>
        <p:spPr bwMode="auto">
          <a:xfrm>
            <a:off x="3762375" y="5465763"/>
            <a:ext cx="1588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90" name="Line 96"/>
          <p:cNvSpPr>
            <a:spLocks noChangeShapeType="1"/>
          </p:cNvSpPr>
          <p:nvPr/>
        </p:nvSpPr>
        <p:spPr bwMode="auto">
          <a:xfrm>
            <a:off x="3762375" y="5465763"/>
            <a:ext cx="300038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91" name="Line 97"/>
          <p:cNvSpPr>
            <a:spLocks noChangeShapeType="1"/>
          </p:cNvSpPr>
          <p:nvPr/>
        </p:nvSpPr>
        <p:spPr bwMode="auto">
          <a:xfrm>
            <a:off x="4062413" y="5465763"/>
            <a:ext cx="1587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92" name="Line 98"/>
          <p:cNvSpPr>
            <a:spLocks noChangeShapeType="1"/>
          </p:cNvSpPr>
          <p:nvPr/>
        </p:nvSpPr>
        <p:spPr bwMode="auto">
          <a:xfrm>
            <a:off x="4062413" y="5465763"/>
            <a:ext cx="30480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93" name="Line 99"/>
          <p:cNvSpPr>
            <a:spLocks noChangeShapeType="1"/>
          </p:cNvSpPr>
          <p:nvPr/>
        </p:nvSpPr>
        <p:spPr bwMode="auto">
          <a:xfrm>
            <a:off x="4367213" y="5465763"/>
            <a:ext cx="1587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94" name="Line 100"/>
          <p:cNvSpPr>
            <a:spLocks noChangeShapeType="1"/>
          </p:cNvSpPr>
          <p:nvPr/>
        </p:nvSpPr>
        <p:spPr bwMode="auto">
          <a:xfrm>
            <a:off x="4367213" y="5465763"/>
            <a:ext cx="29845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95" name="Line 101"/>
          <p:cNvSpPr>
            <a:spLocks noChangeShapeType="1"/>
          </p:cNvSpPr>
          <p:nvPr/>
        </p:nvSpPr>
        <p:spPr bwMode="auto">
          <a:xfrm>
            <a:off x="4665663" y="5465763"/>
            <a:ext cx="1587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96" name="Line 102"/>
          <p:cNvSpPr>
            <a:spLocks noChangeShapeType="1"/>
          </p:cNvSpPr>
          <p:nvPr/>
        </p:nvSpPr>
        <p:spPr bwMode="auto">
          <a:xfrm>
            <a:off x="4665663" y="5465763"/>
            <a:ext cx="306387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97" name="Line 103"/>
          <p:cNvSpPr>
            <a:spLocks noChangeShapeType="1"/>
          </p:cNvSpPr>
          <p:nvPr/>
        </p:nvSpPr>
        <p:spPr bwMode="auto">
          <a:xfrm>
            <a:off x="4972050" y="5465763"/>
            <a:ext cx="1588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98" name="Line 104"/>
          <p:cNvSpPr>
            <a:spLocks noChangeShapeType="1"/>
          </p:cNvSpPr>
          <p:nvPr/>
        </p:nvSpPr>
        <p:spPr bwMode="auto">
          <a:xfrm>
            <a:off x="4972050" y="5465763"/>
            <a:ext cx="29845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99" name="Line 105"/>
          <p:cNvSpPr>
            <a:spLocks noChangeShapeType="1"/>
          </p:cNvSpPr>
          <p:nvPr/>
        </p:nvSpPr>
        <p:spPr bwMode="auto">
          <a:xfrm>
            <a:off x="5270500" y="5465763"/>
            <a:ext cx="1588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00" name="Line 106"/>
          <p:cNvSpPr>
            <a:spLocks noChangeShapeType="1"/>
          </p:cNvSpPr>
          <p:nvPr/>
        </p:nvSpPr>
        <p:spPr bwMode="auto">
          <a:xfrm>
            <a:off x="5270500" y="5465763"/>
            <a:ext cx="29845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01" name="Line 107"/>
          <p:cNvSpPr>
            <a:spLocks noChangeShapeType="1"/>
          </p:cNvSpPr>
          <p:nvPr/>
        </p:nvSpPr>
        <p:spPr bwMode="auto">
          <a:xfrm flipV="1">
            <a:off x="5568950" y="5165725"/>
            <a:ext cx="1588" cy="3000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02" name="Line 108"/>
          <p:cNvSpPr>
            <a:spLocks noChangeShapeType="1"/>
          </p:cNvSpPr>
          <p:nvPr/>
        </p:nvSpPr>
        <p:spPr bwMode="auto">
          <a:xfrm>
            <a:off x="5568950" y="5165725"/>
            <a:ext cx="306388" cy="15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03" name="Line 109"/>
          <p:cNvSpPr>
            <a:spLocks noChangeShapeType="1"/>
          </p:cNvSpPr>
          <p:nvPr/>
        </p:nvSpPr>
        <p:spPr bwMode="auto">
          <a:xfrm flipV="1">
            <a:off x="5875338" y="4859338"/>
            <a:ext cx="1587" cy="3063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04" name="Line 110"/>
          <p:cNvSpPr>
            <a:spLocks noChangeShapeType="1"/>
          </p:cNvSpPr>
          <p:nvPr/>
        </p:nvSpPr>
        <p:spPr bwMode="auto">
          <a:xfrm>
            <a:off x="5875338" y="4859338"/>
            <a:ext cx="29845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05" name="Line 111"/>
          <p:cNvSpPr>
            <a:spLocks noChangeShapeType="1"/>
          </p:cNvSpPr>
          <p:nvPr/>
        </p:nvSpPr>
        <p:spPr bwMode="auto">
          <a:xfrm flipV="1">
            <a:off x="6173788" y="4262438"/>
            <a:ext cx="1587" cy="5969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06" name="Line 112"/>
          <p:cNvSpPr>
            <a:spLocks noChangeShapeType="1"/>
          </p:cNvSpPr>
          <p:nvPr/>
        </p:nvSpPr>
        <p:spPr bwMode="auto">
          <a:xfrm>
            <a:off x="6173788" y="4262438"/>
            <a:ext cx="29845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07" name="Line 113"/>
          <p:cNvSpPr>
            <a:spLocks noChangeShapeType="1"/>
          </p:cNvSpPr>
          <p:nvPr/>
        </p:nvSpPr>
        <p:spPr bwMode="auto">
          <a:xfrm flipV="1">
            <a:off x="6472238" y="3962400"/>
            <a:ext cx="1587" cy="3000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08" name="Line 114"/>
          <p:cNvSpPr>
            <a:spLocks noChangeShapeType="1"/>
          </p:cNvSpPr>
          <p:nvPr/>
        </p:nvSpPr>
        <p:spPr bwMode="auto">
          <a:xfrm>
            <a:off x="6472238" y="3962400"/>
            <a:ext cx="306387" cy="15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09" name="Line 115"/>
          <p:cNvSpPr>
            <a:spLocks noChangeShapeType="1"/>
          </p:cNvSpPr>
          <p:nvPr/>
        </p:nvSpPr>
        <p:spPr bwMode="auto">
          <a:xfrm flipV="1">
            <a:off x="6778625" y="3357563"/>
            <a:ext cx="1588" cy="60483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10" name="Line 116"/>
          <p:cNvSpPr>
            <a:spLocks noChangeShapeType="1"/>
          </p:cNvSpPr>
          <p:nvPr/>
        </p:nvSpPr>
        <p:spPr bwMode="auto">
          <a:xfrm>
            <a:off x="6778625" y="3357563"/>
            <a:ext cx="29845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11" name="Line 117"/>
          <p:cNvSpPr>
            <a:spLocks noChangeShapeType="1"/>
          </p:cNvSpPr>
          <p:nvPr/>
        </p:nvSpPr>
        <p:spPr bwMode="auto">
          <a:xfrm flipV="1">
            <a:off x="7077075" y="3059113"/>
            <a:ext cx="1588" cy="298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12" name="Line 118"/>
          <p:cNvSpPr>
            <a:spLocks noChangeShapeType="1"/>
          </p:cNvSpPr>
          <p:nvPr/>
        </p:nvSpPr>
        <p:spPr bwMode="auto">
          <a:xfrm>
            <a:off x="7077075" y="3059113"/>
            <a:ext cx="306388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13" name="Rectangle 126"/>
          <p:cNvSpPr>
            <a:spLocks noChangeArrowheads="1"/>
          </p:cNvSpPr>
          <p:nvPr/>
        </p:nvSpPr>
        <p:spPr bwMode="auto">
          <a:xfrm>
            <a:off x="2209800" y="563721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FFFF"/>
                </a:solidFill>
              </a:rPr>
              <a:t>0</a:t>
            </a:r>
            <a:endParaRPr lang="en-US" altLang="en-US"/>
          </a:p>
        </p:txBody>
      </p:sp>
      <p:sp>
        <p:nvSpPr>
          <p:cNvPr id="39014" name="Rectangle 127"/>
          <p:cNvSpPr>
            <a:spLocks noChangeArrowheads="1"/>
          </p:cNvSpPr>
          <p:nvPr/>
        </p:nvSpPr>
        <p:spPr bwMode="auto">
          <a:xfrm>
            <a:off x="3113088" y="563721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FFFF"/>
                </a:solidFill>
              </a:rPr>
              <a:t>3</a:t>
            </a:r>
            <a:endParaRPr lang="en-US" altLang="en-US"/>
          </a:p>
        </p:txBody>
      </p:sp>
      <p:sp>
        <p:nvSpPr>
          <p:cNvPr id="39015" name="Rectangle 128"/>
          <p:cNvSpPr>
            <a:spLocks noChangeArrowheads="1"/>
          </p:cNvSpPr>
          <p:nvPr/>
        </p:nvSpPr>
        <p:spPr bwMode="auto">
          <a:xfrm>
            <a:off x="4016375" y="563721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FFFF"/>
                </a:solidFill>
              </a:rPr>
              <a:t>6</a:t>
            </a:r>
            <a:endParaRPr lang="en-US" altLang="en-US"/>
          </a:p>
        </p:txBody>
      </p:sp>
      <p:sp>
        <p:nvSpPr>
          <p:cNvPr id="39016" name="Rectangle 129"/>
          <p:cNvSpPr>
            <a:spLocks noChangeArrowheads="1"/>
          </p:cNvSpPr>
          <p:nvPr/>
        </p:nvSpPr>
        <p:spPr bwMode="auto">
          <a:xfrm>
            <a:off x="4927600" y="563721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FFFF"/>
                </a:solidFill>
              </a:rPr>
              <a:t>9</a:t>
            </a:r>
            <a:endParaRPr lang="en-US" altLang="en-US"/>
          </a:p>
        </p:txBody>
      </p:sp>
      <p:sp>
        <p:nvSpPr>
          <p:cNvPr id="39017" name="Rectangle 130"/>
          <p:cNvSpPr>
            <a:spLocks noChangeArrowheads="1"/>
          </p:cNvSpPr>
          <p:nvPr/>
        </p:nvSpPr>
        <p:spPr bwMode="auto">
          <a:xfrm>
            <a:off x="5778500" y="5637213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FFFF"/>
                </a:solidFill>
              </a:rPr>
              <a:t>12</a:t>
            </a:r>
            <a:endParaRPr lang="en-US" altLang="en-US"/>
          </a:p>
        </p:txBody>
      </p:sp>
      <p:sp>
        <p:nvSpPr>
          <p:cNvPr id="39018" name="Rectangle 132"/>
          <p:cNvSpPr>
            <a:spLocks noChangeArrowheads="1"/>
          </p:cNvSpPr>
          <p:nvPr/>
        </p:nvSpPr>
        <p:spPr bwMode="auto">
          <a:xfrm>
            <a:off x="7585075" y="5637213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FFFF"/>
                </a:solidFill>
              </a:rPr>
              <a:t>18</a:t>
            </a:r>
            <a:endParaRPr lang="en-US" altLang="en-US"/>
          </a:p>
        </p:txBody>
      </p:sp>
      <p:sp>
        <p:nvSpPr>
          <p:cNvPr id="39019" name="Line 138"/>
          <p:cNvSpPr>
            <a:spLocks noChangeShapeType="1"/>
          </p:cNvSpPr>
          <p:nvPr/>
        </p:nvSpPr>
        <p:spPr bwMode="auto">
          <a:xfrm>
            <a:off x="2236788" y="2711450"/>
            <a:ext cx="1587" cy="2735263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20" name="Line 139"/>
          <p:cNvSpPr>
            <a:spLocks noChangeShapeType="1"/>
          </p:cNvSpPr>
          <p:nvPr/>
        </p:nvSpPr>
        <p:spPr bwMode="auto">
          <a:xfrm>
            <a:off x="2236788" y="5446713"/>
            <a:ext cx="44450" cy="1587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21" name="Line 140"/>
          <p:cNvSpPr>
            <a:spLocks noChangeShapeType="1"/>
          </p:cNvSpPr>
          <p:nvPr/>
        </p:nvSpPr>
        <p:spPr bwMode="auto">
          <a:xfrm>
            <a:off x="2236788" y="5311775"/>
            <a:ext cx="44450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22" name="Line 141"/>
          <p:cNvSpPr>
            <a:spLocks noChangeShapeType="1"/>
          </p:cNvSpPr>
          <p:nvPr/>
        </p:nvSpPr>
        <p:spPr bwMode="auto">
          <a:xfrm>
            <a:off x="2236788" y="5170488"/>
            <a:ext cx="44450" cy="1587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23" name="Line 142"/>
          <p:cNvSpPr>
            <a:spLocks noChangeShapeType="1"/>
          </p:cNvSpPr>
          <p:nvPr/>
        </p:nvSpPr>
        <p:spPr bwMode="auto">
          <a:xfrm>
            <a:off x="2236788" y="5035550"/>
            <a:ext cx="44450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24" name="Line 143"/>
          <p:cNvSpPr>
            <a:spLocks noChangeShapeType="1"/>
          </p:cNvSpPr>
          <p:nvPr/>
        </p:nvSpPr>
        <p:spPr bwMode="auto">
          <a:xfrm>
            <a:off x="2236788" y="4900613"/>
            <a:ext cx="44450" cy="1587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25" name="Line 144"/>
          <p:cNvSpPr>
            <a:spLocks noChangeShapeType="1"/>
          </p:cNvSpPr>
          <p:nvPr/>
        </p:nvSpPr>
        <p:spPr bwMode="auto">
          <a:xfrm>
            <a:off x="2236788" y="4765675"/>
            <a:ext cx="44450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26" name="Line 145"/>
          <p:cNvSpPr>
            <a:spLocks noChangeShapeType="1"/>
          </p:cNvSpPr>
          <p:nvPr/>
        </p:nvSpPr>
        <p:spPr bwMode="auto">
          <a:xfrm>
            <a:off x="2236788" y="4624388"/>
            <a:ext cx="44450" cy="1587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27" name="Line 146"/>
          <p:cNvSpPr>
            <a:spLocks noChangeShapeType="1"/>
          </p:cNvSpPr>
          <p:nvPr/>
        </p:nvSpPr>
        <p:spPr bwMode="auto">
          <a:xfrm>
            <a:off x="2236788" y="4489450"/>
            <a:ext cx="44450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28" name="Line 147"/>
          <p:cNvSpPr>
            <a:spLocks noChangeShapeType="1"/>
          </p:cNvSpPr>
          <p:nvPr/>
        </p:nvSpPr>
        <p:spPr bwMode="auto">
          <a:xfrm>
            <a:off x="2236788" y="4354513"/>
            <a:ext cx="44450" cy="1587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29" name="Line 148"/>
          <p:cNvSpPr>
            <a:spLocks noChangeShapeType="1"/>
          </p:cNvSpPr>
          <p:nvPr/>
        </p:nvSpPr>
        <p:spPr bwMode="auto">
          <a:xfrm>
            <a:off x="2236788" y="4213225"/>
            <a:ext cx="44450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30" name="Line 149"/>
          <p:cNvSpPr>
            <a:spLocks noChangeShapeType="1"/>
          </p:cNvSpPr>
          <p:nvPr/>
        </p:nvSpPr>
        <p:spPr bwMode="auto">
          <a:xfrm>
            <a:off x="2236788" y="4078288"/>
            <a:ext cx="44450" cy="1587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31" name="Line 150"/>
          <p:cNvSpPr>
            <a:spLocks noChangeShapeType="1"/>
          </p:cNvSpPr>
          <p:nvPr/>
        </p:nvSpPr>
        <p:spPr bwMode="auto">
          <a:xfrm>
            <a:off x="2236788" y="3943350"/>
            <a:ext cx="44450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32" name="Line 151"/>
          <p:cNvSpPr>
            <a:spLocks noChangeShapeType="1"/>
          </p:cNvSpPr>
          <p:nvPr/>
        </p:nvSpPr>
        <p:spPr bwMode="auto">
          <a:xfrm>
            <a:off x="2236788" y="3802063"/>
            <a:ext cx="44450" cy="1587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33" name="Line 152"/>
          <p:cNvSpPr>
            <a:spLocks noChangeShapeType="1"/>
          </p:cNvSpPr>
          <p:nvPr/>
        </p:nvSpPr>
        <p:spPr bwMode="auto">
          <a:xfrm>
            <a:off x="2236788" y="3667125"/>
            <a:ext cx="44450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34" name="Line 153"/>
          <p:cNvSpPr>
            <a:spLocks noChangeShapeType="1"/>
          </p:cNvSpPr>
          <p:nvPr/>
        </p:nvSpPr>
        <p:spPr bwMode="auto">
          <a:xfrm>
            <a:off x="2236788" y="3532188"/>
            <a:ext cx="44450" cy="1587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35" name="Line 154"/>
          <p:cNvSpPr>
            <a:spLocks noChangeShapeType="1"/>
          </p:cNvSpPr>
          <p:nvPr/>
        </p:nvSpPr>
        <p:spPr bwMode="auto">
          <a:xfrm>
            <a:off x="2236788" y="3390900"/>
            <a:ext cx="44450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36" name="Line 155"/>
          <p:cNvSpPr>
            <a:spLocks noChangeShapeType="1"/>
          </p:cNvSpPr>
          <p:nvPr/>
        </p:nvSpPr>
        <p:spPr bwMode="auto">
          <a:xfrm>
            <a:off x="2236788" y="3255963"/>
            <a:ext cx="44450" cy="1587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37" name="Line 156"/>
          <p:cNvSpPr>
            <a:spLocks noChangeShapeType="1"/>
          </p:cNvSpPr>
          <p:nvPr/>
        </p:nvSpPr>
        <p:spPr bwMode="auto">
          <a:xfrm>
            <a:off x="2236788" y="3121025"/>
            <a:ext cx="44450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38" name="Line 157"/>
          <p:cNvSpPr>
            <a:spLocks noChangeShapeType="1"/>
          </p:cNvSpPr>
          <p:nvPr/>
        </p:nvSpPr>
        <p:spPr bwMode="auto">
          <a:xfrm>
            <a:off x="2236788" y="2987675"/>
            <a:ext cx="44450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39" name="Line 158"/>
          <p:cNvSpPr>
            <a:spLocks noChangeShapeType="1"/>
          </p:cNvSpPr>
          <p:nvPr/>
        </p:nvSpPr>
        <p:spPr bwMode="auto">
          <a:xfrm>
            <a:off x="2236788" y="2844800"/>
            <a:ext cx="44450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40" name="Line 159"/>
          <p:cNvSpPr>
            <a:spLocks noChangeShapeType="1"/>
          </p:cNvSpPr>
          <p:nvPr/>
        </p:nvSpPr>
        <p:spPr bwMode="auto">
          <a:xfrm>
            <a:off x="2236788" y="2711450"/>
            <a:ext cx="44450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41" name="Line 160"/>
          <p:cNvSpPr>
            <a:spLocks noChangeShapeType="1"/>
          </p:cNvSpPr>
          <p:nvPr/>
        </p:nvSpPr>
        <p:spPr bwMode="auto">
          <a:xfrm>
            <a:off x="2236788" y="5446713"/>
            <a:ext cx="58737" cy="1587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42" name="Line 161"/>
          <p:cNvSpPr>
            <a:spLocks noChangeShapeType="1"/>
          </p:cNvSpPr>
          <p:nvPr/>
        </p:nvSpPr>
        <p:spPr bwMode="auto">
          <a:xfrm>
            <a:off x="2236788" y="4765675"/>
            <a:ext cx="58737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43" name="Line 162"/>
          <p:cNvSpPr>
            <a:spLocks noChangeShapeType="1"/>
          </p:cNvSpPr>
          <p:nvPr/>
        </p:nvSpPr>
        <p:spPr bwMode="auto">
          <a:xfrm>
            <a:off x="2236788" y="4078288"/>
            <a:ext cx="58737" cy="1587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44" name="Line 163"/>
          <p:cNvSpPr>
            <a:spLocks noChangeShapeType="1"/>
          </p:cNvSpPr>
          <p:nvPr/>
        </p:nvSpPr>
        <p:spPr bwMode="auto">
          <a:xfrm>
            <a:off x="2236788" y="3398838"/>
            <a:ext cx="58737" cy="1587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45" name="Line 164"/>
          <p:cNvSpPr>
            <a:spLocks noChangeShapeType="1"/>
          </p:cNvSpPr>
          <p:nvPr/>
        </p:nvSpPr>
        <p:spPr bwMode="auto">
          <a:xfrm>
            <a:off x="2236788" y="2711450"/>
            <a:ext cx="58737" cy="1588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46" name="Line 165"/>
          <p:cNvSpPr>
            <a:spLocks noChangeShapeType="1"/>
          </p:cNvSpPr>
          <p:nvPr/>
        </p:nvSpPr>
        <p:spPr bwMode="auto">
          <a:xfrm>
            <a:off x="2236788" y="5446713"/>
            <a:ext cx="5426075" cy="1587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47" name="Line 166"/>
          <p:cNvSpPr>
            <a:spLocks noChangeShapeType="1"/>
          </p:cNvSpPr>
          <p:nvPr/>
        </p:nvSpPr>
        <p:spPr bwMode="auto">
          <a:xfrm flipV="1">
            <a:off x="2236788" y="5402263"/>
            <a:ext cx="1587" cy="44450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48" name="Line 167"/>
          <p:cNvSpPr>
            <a:spLocks noChangeShapeType="1"/>
          </p:cNvSpPr>
          <p:nvPr/>
        </p:nvSpPr>
        <p:spPr bwMode="auto">
          <a:xfrm flipV="1">
            <a:off x="2535238" y="5402263"/>
            <a:ext cx="1587" cy="44450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49" name="Line 168"/>
          <p:cNvSpPr>
            <a:spLocks noChangeShapeType="1"/>
          </p:cNvSpPr>
          <p:nvPr/>
        </p:nvSpPr>
        <p:spPr bwMode="auto">
          <a:xfrm flipV="1">
            <a:off x="2841625" y="5402263"/>
            <a:ext cx="1588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50" name="Line 169"/>
          <p:cNvSpPr>
            <a:spLocks noChangeShapeType="1"/>
          </p:cNvSpPr>
          <p:nvPr/>
        </p:nvSpPr>
        <p:spPr bwMode="auto">
          <a:xfrm flipV="1">
            <a:off x="3140075" y="5402263"/>
            <a:ext cx="1588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51" name="Line 170"/>
          <p:cNvSpPr>
            <a:spLocks noChangeShapeType="1"/>
          </p:cNvSpPr>
          <p:nvPr/>
        </p:nvSpPr>
        <p:spPr bwMode="auto">
          <a:xfrm flipV="1">
            <a:off x="3444875" y="5402263"/>
            <a:ext cx="1588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52" name="Line 171"/>
          <p:cNvSpPr>
            <a:spLocks noChangeShapeType="1"/>
          </p:cNvSpPr>
          <p:nvPr/>
        </p:nvSpPr>
        <p:spPr bwMode="auto">
          <a:xfrm flipV="1">
            <a:off x="3743325" y="5402263"/>
            <a:ext cx="1588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53" name="Line 172"/>
          <p:cNvSpPr>
            <a:spLocks noChangeShapeType="1"/>
          </p:cNvSpPr>
          <p:nvPr/>
        </p:nvSpPr>
        <p:spPr bwMode="auto">
          <a:xfrm flipV="1">
            <a:off x="4043363" y="5402263"/>
            <a:ext cx="1587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54" name="Line 173"/>
          <p:cNvSpPr>
            <a:spLocks noChangeShapeType="1"/>
          </p:cNvSpPr>
          <p:nvPr/>
        </p:nvSpPr>
        <p:spPr bwMode="auto">
          <a:xfrm flipV="1">
            <a:off x="4348163" y="5402263"/>
            <a:ext cx="1587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55" name="Line 174"/>
          <p:cNvSpPr>
            <a:spLocks noChangeShapeType="1"/>
          </p:cNvSpPr>
          <p:nvPr/>
        </p:nvSpPr>
        <p:spPr bwMode="auto">
          <a:xfrm flipV="1">
            <a:off x="4646613" y="5402263"/>
            <a:ext cx="1587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56" name="Line 175"/>
          <p:cNvSpPr>
            <a:spLocks noChangeShapeType="1"/>
          </p:cNvSpPr>
          <p:nvPr/>
        </p:nvSpPr>
        <p:spPr bwMode="auto">
          <a:xfrm flipV="1">
            <a:off x="4953000" y="5402263"/>
            <a:ext cx="1588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57" name="Line 176"/>
          <p:cNvSpPr>
            <a:spLocks noChangeShapeType="1"/>
          </p:cNvSpPr>
          <p:nvPr/>
        </p:nvSpPr>
        <p:spPr bwMode="auto">
          <a:xfrm flipV="1">
            <a:off x="5251450" y="5402263"/>
            <a:ext cx="1588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58" name="Line 177"/>
          <p:cNvSpPr>
            <a:spLocks noChangeShapeType="1"/>
          </p:cNvSpPr>
          <p:nvPr/>
        </p:nvSpPr>
        <p:spPr bwMode="auto">
          <a:xfrm flipV="1">
            <a:off x="5549900" y="5402263"/>
            <a:ext cx="1588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59" name="Line 178"/>
          <p:cNvSpPr>
            <a:spLocks noChangeShapeType="1"/>
          </p:cNvSpPr>
          <p:nvPr/>
        </p:nvSpPr>
        <p:spPr bwMode="auto">
          <a:xfrm flipV="1">
            <a:off x="5856288" y="5402263"/>
            <a:ext cx="1587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60" name="Line 179"/>
          <p:cNvSpPr>
            <a:spLocks noChangeShapeType="1"/>
          </p:cNvSpPr>
          <p:nvPr/>
        </p:nvSpPr>
        <p:spPr bwMode="auto">
          <a:xfrm flipV="1">
            <a:off x="6154738" y="5402263"/>
            <a:ext cx="1587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61" name="Line 180"/>
          <p:cNvSpPr>
            <a:spLocks noChangeShapeType="1"/>
          </p:cNvSpPr>
          <p:nvPr/>
        </p:nvSpPr>
        <p:spPr bwMode="auto">
          <a:xfrm flipV="1">
            <a:off x="6453188" y="5402263"/>
            <a:ext cx="1587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62" name="Line 181"/>
          <p:cNvSpPr>
            <a:spLocks noChangeShapeType="1"/>
          </p:cNvSpPr>
          <p:nvPr/>
        </p:nvSpPr>
        <p:spPr bwMode="auto">
          <a:xfrm flipV="1">
            <a:off x="6759575" y="5402263"/>
            <a:ext cx="1588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63" name="Line 182"/>
          <p:cNvSpPr>
            <a:spLocks noChangeShapeType="1"/>
          </p:cNvSpPr>
          <p:nvPr/>
        </p:nvSpPr>
        <p:spPr bwMode="auto">
          <a:xfrm flipV="1">
            <a:off x="7058025" y="5402263"/>
            <a:ext cx="1588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64" name="Line 183"/>
          <p:cNvSpPr>
            <a:spLocks noChangeShapeType="1"/>
          </p:cNvSpPr>
          <p:nvPr/>
        </p:nvSpPr>
        <p:spPr bwMode="auto">
          <a:xfrm flipV="1">
            <a:off x="7364413" y="5402263"/>
            <a:ext cx="1587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65" name="Line 184"/>
          <p:cNvSpPr>
            <a:spLocks noChangeShapeType="1"/>
          </p:cNvSpPr>
          <p:nvPr/>
        </p:nvSpPr>
        <p:spPr bwMode="auto">
          <a:xfrm flipV="1">
            <a:off x="7662863" y="5402263"/>
            <a:ext cx="1587" cy="44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66" name="Line 185"/>
          <p:cNvSpPr>
            <a:spLocks noChangeShapeType="1"/>
          </p:cNvSpPr>
          <p:nvPr/>
        </p:nvSpPr>
        <p:spPr bwMode="auto">
          <a:xfrm flipV="1">
            <a:off x="2236788" y="5386388"/>
            <a:ext cx="1587" cy="60325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67" name="Line 186"/>
          <p:cNvSpPr>
            <a:spLocks noChangeShapeType="1"/>
          </p:cNvSpPr>
          <p:nvPr/>
        </p:nvSpPr>
        <p:spPr bwMode="auto">
          <a:xfrm flipV="1">
            <a:off x="3140075" y="5386388"/>
            <a:ext cx="1588" cy="603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68" name="Line 187"/>
          <p:cNvSpPr>
            <a:spLocks noChangeShapeType="1"/>
          </p:cNvSpPr>
          <p:nvPr/>
        </p:nvSpPr>
        <p:spPr bwMode="auto">
          <a:xfrm flipV="1">
            <a:off x="4043363" y="5386388"/>
            <a:ext cx="1587" cy="603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69" name="Line 188"/>
          <p:cNvSpPr>
            <a:spLocks noChangeShapeType="1"/>
          </p:cNvSpPr>
          <p:nvPr/>
        </p:nvSpPr>
        <p:spPr bwMode="auto">
          <a:xfrm flipV="1">
            <a:off x="4953000" y="5386388"/>
            <a:ext cx="1588" cy="603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70" name="Line 189"/>
          <p:cNvSpPr>
            <a:spLocks noChangeShapeType="1"/>
          </p:cNvSpPr>
          <p:nvPr/>
        </p:nvSpPr>
        <p:spPr bwMode="auto">
          <a:xfrm flipV="1">
            <a:off x="5856288" y="5386388"/>
            <a:ext cx="1587" cy="603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71" name="Line 190"/>
          <p:cNvSpPr>
            <a:spLocks noChangeShapeType="1"/>
          </p:cNvSpPr>
          <p:nvPr/>
        </p:nvSpPr>
        <p:spPr bwMode="auto">
          <a:xfrm flipV="1">
            <a:off x="6759575" y="5386388"/>
            <a:ext cx="1588" cy="603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72" name="Line 191"/>
          <p:cNvSpPr>
            <a:spLocks noChangeShapeType="1"/>
          </p:cNvSpPr>
          <p:nvPr/>
        </p:nvSpPr>
        <p:spPr bwMode="auto">
          <a:xfrm flipV="1">
            <a:off x="7662863" y="5386388"/>
            <a:ext cx="1587" cy="603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73" name="Line 192"/>
          <p:cNvSpPr>
            <a:spLocks noChangeShapeType="1"/>
          </p:cNvSpPr>
          <p:nvPr/>
        </p:nvSpPr>
        <p:spPr bwMode="auto">
          <a:xfrm>
            <a:off x="2841625" y="5446713"/>
            <a:ext cx="29845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74" name="Line 199"/>
          <p:cNvSpPr>
            <a:spLocks noChangeShapeType="1"/>
          </p:cNvSpPr>
          <p:nvPr/>
        </p:nvSpPr>
        <p:spPr bwMode="auto">
          <a:xfrm>
            <a:off x="4043363" y="4541838"/>
            <a:ext cx="1587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75" name="Line 207"/>
          <p:cNvSpPr>
            <a:spLocks noChangeShapeType="1"/>
          </p:cNvSpPr>
          <p:nvPr/>
        </p:nvSpPr>
        <p:spPr bwMode="auto">
          <a:xfrm flipV="1">
            <a:off x="5251450" y="3040063"/>
            <a:ext cx="1588" cy="2984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76" name="Line 208"/>
          <p:cNvSpPr>
            <a:spLocks noChangeShapeType="1"/>
          </p:cNvSpPr>
          <p:nvPr/>
        </p:nvSpPr>
        <p:spPr bwMode="auto">
          <a:xfrm>
            <a:off x="5251450" y="3040063"/>
            <a:ext cx="29845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77" name="Line 209"/>
          <p:cNvSpPr>
            <a:spLocks noChangeShapeType="1"/>
          </p:cNvSpPr>
          <p:nvPr/>
        </p:nvSpPr>
        <p:spPr bwMode="auto">
          <a:xfrm flipV="1">
            <a:off x="5549900" y="2711450"/>
            <a:ext cx="1588" cy="32861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78" name="Line 210"/>
          <p:cNvSpPr>
            <a:spLocks noChangeShapeType="1"/>
          </p:cNvSpPr>
          <p:nvPr/>
        </p:nvSpPr>
        <p:spPr bwMode="auto">
          <a:xfrm>
            <a:off x="5549900" y="2711450"/>
            <a:ext cx="306388" cy="15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79" name="Line 211"/>
          <p:cNvSpPr>
            <a:spLocks noChangeShapeType="1"/>
          </p:cNvSpPr>
          <p:nvPr/>
        </p:nvSpPr>
        <p:spPr bwMode="auto">
          <a:xfrm>
            <a:off x="5856288" y="2711450"/>
            <a:ext cx="1587" cy="15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80" name="Line 212"/>
          <p:cNvSpPr>
            <a:spLocks noChangeShapeType="1"/>
          </p:cNvSpPr>
          <p:nvPr/>
        </p:nvSpPr>
        <p:spPr bwMode="auto">
          <a:xfrm>
            <a:off x="5856288" y="2711450"/>
            <a:ext cx="298450" cy="15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81" name="Line 213"/>
          <p:cNvSpPr>
            <a:spLocks noChangeShapeType="1"/>
          </p:cNvSpPr>
          <p:nvPr/>
        </p:nvSpPr>
        <p:spPr bwMode="auto">
          <a:xfrm>
            <a:off x="6154738" y="2711450"/>
            <a:ext cx="1587" cy="15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82" name="Line 214"/>
          <p:cNvSpPr>
            <a:spLocks noChangeShapeType="1"/>
          </p:cNvSpPr>
          <p:nvPr/>
        </p:nvSpPr>
        <p:spPr bwMode="auto">
          <a:xfrm>
            <a:off x="6154738" y="2711450"/>
            <a:ext cx="298450" cy="15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83" name="Line 215"/>
          <p:cNvSpPr>
            <a:spLocks noChangeShapeType="1"/>
          </p:cNvSpPr>
          <p:nvPr/>
        </p:nvSpPr>
        <p:spPr bwMode="auto">
          <a:xfrm>
            <a:off x="6453188" y="2711450"/>
            <a:ext cx="1587" cy="15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84" name="Line 216"/>
          <p:cNvSpPr>
            <a:spLocks noChangeShapeType="1"/>
          </p:cNvSpPr>
          <p:nvPr/>
        </p:nvSpPr>
        <p:spPr bwMode="auto">
          <a:xfrm>
            <a:off x="6453188" y="2711450"/>
            <a:ext cx="306387" cy="15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85" name="Line 217"/>
          <p:cNvSpPr>
            <a:spLocks noChangeShapeType="1"/>
          </p:cNvSpPr>
          <p:nvPr/>
        </p:nvSpPr>
        <p:spPr bwMode="auto">
          <a:xfrm>
            <a:off x="6759575" y="2711450"/>
            <a:ext cx="1588" cy="15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86" name="Line 218"/>
          <p:cNvSpPr>
            <a:spLocks noChangeShapeType="1"/>
          </p:cNvSpPr>
          <p:nvPr/>
        </p:nvSpPr>
        <p:spPr bwMode="auto">
          <a:xfrm>
            <a:off x="6759575" y="2711450"/>
            <a:ext cx="298450" cy="15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87" name="Line 219"/>
          <p:cNvSpPr>
            <a:spLocks noChangeShapeType="1"/>
          </p:cNvSpPr>
          <p:nvPr/>
        </p:nvSpPr>
        <p:spPr bwMode="auto">
          <a:xfrm>
            <a:off x="7058025" y="2711450"/>
            <a:ext cx="1588" cy="15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88" name="Line 220"/>
          <p:cNvSpPr>
            <a:spLocks noChangeShapeType="1"/>
          </p:cNvSpPr>
          <p:nvPr/>
        </p:nvSpPr>
        <p:spPr bwMode="auto">
          <a:xfrm>
            <a:off x="7058025" y="2711450"/>
            <a:ext cx="306388" cy="15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89" name="Line 221"/>
          <p:cNvSpPr>
            <a:spLocks noChangeShapeType="1"/>
          </p:cNvSpPr>
          <p:nvPr/>
        </p:nvSpPr>
        <p:spPr bwMode="auto">
          <a:xfrm>
            <a:off x="7364413" y="2711450"/>
            <a:ext cx="1587" cy="15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90" name="Line 222"/>
          <p:cNvSpPr>
            <a:spLocks noChangeShapeType="1"/>
          </p:cNvSpPr>
          <p:nvPr/>
        </p:nvSpPr>
        <p:spPr bwMode="auto">
          <a:xfrm>
            <a:off x="7364413" y="2711450"/>
            <a:ext cx="298450" cy="15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91" name="Line 224"/>
          <p:cNvSpPr>
            <a:spLocks noChangeShapeType="1"/>
          </p:cNvSpPr>
          <p:nvPr/>
        </p:nvSpPr>
        <p:spPr bwMode="auto">
          <a:xfrm>
            <a:off x="3140075" y="5446713"/>
            <a:ext cx="1588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92" name="Line 225"/>
          <p:cNvSpPr>
            <a:spLocks noChangeShapeType="1"/>
          </p:cNvSpPr>
          <p:nvPr/>
        </p:nvSpPr>
        <p:spPr bwMode="auto">
          <a:xfrm>
            <a:off x="3140075" y="5446713"/>
            <a:ext cx="30480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93" name="Line 226"/>
          <p:cNvSpPr>
            <a:spLocks noChangeShapeType="1"/>
          </p:cNvSpPr>
          <p:nvPr/>
        </p:nvSpPr>
        <p:spPr bwMode="auto">
          <a:xfrm>
            <a:off x="3444875" y="5446713"/>
            <a:ext cx="1588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94" name="Line 227"/>
          <p:cNvSpPr>
            <a:spLocks noChangeShapeType="1"/>
          </p:cNvSpPr>
          <p:nvPr/>
        </p:nvSpPr>
        <p:spPr bwMode="auto">
          <a:xfrm>
            <a:off x="3444875" y="5446713"/>
            <a:ext cx="29845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95" name="Line 228"/>
          <p:cNvSpPr>
            <a:spLocks noChangeShapeType="1"/>
          </p:cNvSpPr>
          <p:nvPr/>
        </p:nvSpPr>
        <p:spPr bwMode="auto">
          <a:xfrm>
            <a:off x="3743325" y="5446713"/>
            <a:ext cx="1588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96" name="Line 229"/>
          <p:cNvSpPr>
            <a:spLocks noChangeShapeType="1"/>
          </p:cNvSpPr>
          <p:nvPr/>
        </p:nvSpPr>
        <p:spPr bwMode="auto">
          <a:xfrm>
            <a:off x="3743325" y="5446713"/>
            <a:ext cx="300038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97" name="Line 230"/>
          <p:cNvSpPr>
            <a:spLocks noChangeShapeType="1"/>
          </p:cNvSpPr>
          <p:nvPr/>
        </p:nvSpPr>
        <p:spPr bwMode="auto">
          <a:xfrm>
            <a:off x="4043363" y="5446713"/>
            <a:ext cx="1587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98" name="Line 231"/>
          <p:cNvSpPr>
            <a:spLocks noChangeShapeType="1"/>
          </p:cNvSpPr>
          <p:nvPr/>
        </p:nvSpPr>
        <p:spPr bwMode="auto">
          <a:xfrm>
            <a:off x="4043363" y="5446713"/>
            <a:ext cx="30480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099" name="Line 232"/>
          <p:cNvSpPr>
            <a:spLocks noChangeShapeType="1"/>
          </p:cNvSpPr>
          <p:nvPr/>
        </p:nvSpPr>
        <p:spPr bwMode="auto">
          <a:xfrm>
            <a:off x="4348163" y="5446713"/>
            <a:ext cx="1587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100" name="Line 233"/>
          <p:cNvSpPr>
            <a:spLocks noChangeShapeType="1"/>
          </p:cNvSpPr>
          <p:nvPr/>
        </p:nvSpPr>
        <p:spPr bwMode="auto">
          <a:xfrm>
            <a:off x="4348163" y="5446713"/>
            <a:ext cx="29845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101" name="Line 234"/>
          <p:cNvSpPr>
            <a:spLocks noChangeShapeType="1"/>
          </p:cNvSpPr>
          <p:nvPr/>
        </p:nvSpPr>
        <p:spPr bwMode="auto">
          <a:xfrm>
            <a:off x="4646613" y="5446713"/>
            <a:ext cx="1587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102" name="Line 235"/>
          <p:cNvSpPr>
            <a:spLocks noChangeShapeType="1"/>
          </p:cNvSpPr>
          <p:nvPr/>
        </p:nvSpPr>
        <p:spPr bwMode="auto">
          <a:xfrm>
            <a:off x="4646613" y="5446713"/>
            <a:ext cx="306387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103" name="Line 236"/>
          <p:cNvSpPr>
            <a:spLocks noChangeShapeType="1"/>
          </p:cNvSpPr>
          <p:nvPr/>
        </p:nvSpPr>
        <p:spPr bwMode="auto">
          <a:xfrm>
            <a:off x="4953000" y="5446713"/>
            <a:ext cx="1588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104" name="Line 237"/>
          <p:cNvSpPr>
            <a:spLocks noChangeShapeType="1"/>
          </p:cNvSpPr>
          <p:nvPr/>
        </p:nvSpPr>
        <p:spPr bwMode="auto">
          <a:xfrm>
            <a:off x="4953000" y="5446713"/>
            <a:ext cx="29845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105" name="Line 238"/>
          <p:cNvSpPr>
            <a:spLocks noChangeShapeType="1"/>
          </p:cNvSpPr>
          <p:nvPr/>
        </p:nvSpPr>
        <p:spPr bwMode="auto">
          <a:xfrm>
            <a:off x="5251450" y="5446713"/>
            <a:ext cx="1588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106" name="Line 239"/>
          <p:cNvSpPr>
            <a:spLocks noChangeShapeType="1"/>
          </p:cNvSpPr>
          <p:nvPr/>
        </p:nvSpPr>
        <p:spPr bwMode="auto">
          <a:xfrm>
            <a:off x="5251450" y="5446713"/>
            <a:ext cx="29845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107" name="Line 252"/>
          <p:cNvSpPr>
            <a:spLocks noChangeShapeType="1"/>
          </p:cNvSpPr>
          <p:nvPr/>
        </p:nvSpPr>
        <p:spPr bwMode="auto">
          <a:xfrm flipV="1">
            <a:off x="7364413" y="2711450"/>
            <a:ext cx="1587" cy="32861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108" name="Line 253"/>
          <p:cNvSpPr>
            <a:spLocks noChangeShapeType="1"/>
          </p:cNvSpPr>
          <p:nvPr/>
        </p:nvSpPr>
        <p:spPr bwMode="auto">
          <a:xfrm>
            <a:off x="7364413" y="2711450"/>
            <a:ext cx="298450" cy="15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109" name="Rectangle 254"/>
          <p:cNvSpPr>
            <a:spLocks noChangeArrowheads="1"/>
          </p:cNvSpPr>
          <p:nvPr/>
        </p:nvSpPr>
        <p:spPr bwMode="auto">
          <a:xfrm>
            <a:off x="1527175" y="5341938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FFFF"/>
                </a:solidFill>
              </a:rPr>
              <a:t>0.00</a:t>
            </a:r>
            <a:endParaRPr lang="en-US" altLang="en-US"/>
          </a:p>
        </p:txBody>
      </p:sp>
      <p:sp>
        <p:nvSpPr>
          <p:cNvPr id="39110" name="Rectangle 255"/>
          <p:cNvSpPr>
            <a:spLocks noChangeArrowheads="1"/>
          </p:cNvSpPr>
          <p:nvPr/>
        </p:nvSpPr>
        <p:spPr bwMode="auto">
          <a:xfrm>
            <a:off x="1527175" y="4660900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FFFF"/>
                </a:solidFill>
              </a:rPr>
              <a:t>0.25</a:t>
            </a:r>
            <a:endParaRPr lang="en-US" altLang="en-US"/>
          </a:p>
        </p:txBody>
      </p:sp>
      <p:sp>
        <p:nvSpPr>
          <p:cNvPr id="39111" name="Rectangle 256"/>
          <p:cNvSpPr>
            <a:spLocks noChangeArrowheads="1"/>
          </p:cNvSpPr>
          <p:nvPr/>
        </p:nvSpPr>
        <p:spPr bwMode="auto">
          <a:xfrm>
            <a:off x="1527175" y="3973513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FFFF"/>
                </a:solidFill>
              </a:rPr>
              <a:t>0.50</a:t>
            </a:r>
            <a:endParaRPr lang="en-US" altLang="en-US"/>
          </a:p>
        </p:txBody>
      </p:sp>
      <p:sp>
        <p:nvSpPr>
          <p:cNvPr id="39112" name="Rectangle 257"/>
          <p:cNvSpPr>
            <a:spLocks noChangeArrowheads="1"/>
          </p:cNvSpPr>
          <p:nvPr/>
        </p:nvSpPr>
        <p:spPr bwMode="auto">
          <a:xfrm>
            <a:off x="1527175" y="3294063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FFFF"/>
                </a:solidFill>
              </a:rPr>
              <a:t>0.75</a:t>
            </a:r>
            <a:endParaRPr lang="en-US" altLang="en-US"/>
          </a:p>
        </p:txBody>
      </p:sp>
      <p:sp>
        <p:nvSpPr>
          <p:cNvPr id="39113" name="Rectangle 258"/>
          <p:cNvSpPr>
            <a:spLocks noChangeArrowheads="1"/>
          </p:cNvSpPr>
          <p:nvPr/>
        </p:nvSpPr>
        <p:spPr bwMode="auto">
          <a:xfrm>
            <a:off x="1527175" y="2606675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FFFF"/>
                </a:solidFill>
              </a:rPr>
              <a:t>1.00</a:t>
            </a:r>
            <a:endParaRPr lang="en-US" altLang="en-US"/>
          </a:p>
        </p:txBody>
      </p:sp>
      <p:sp>
        <p:nvSpPr>
          <p:cNvPr id="39114" name="Rectangle 264"/>
          <p:cNvSpPr>
            <a:spLocks noChangeArrowheads="1"/>
          </p:cNvSpPr>
          <p:nvPr/>
        </p:nvSpPr>
        <p:spPr bwMode="auto">
          <a:xfrm>
            <a:off x="6662738" y="5618163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FFFF"/>
                </a:solidFill>
              </a:rPr>
              <a:t>15</a:t>
            </a:r>
            <a:endParaRPr lang="en-US" altLang="en-US"/>
          </a:p>
        </p:txBody>
      </p:sp>
      <p:sp>
        <p:nvSpPr>
          <p:cNvPr id="39115" name="Rectangle 268"/>
          <p:cNvSpPr>
            <a:spLocks noChangeArrowheads="1"/>
          </p:cNvSpPr>
          <p:nvPr/>
        </p:nvSpPr>
        <p:spPr bwMode="auto">
          <a:xfrm>
            <a:off x="4711700" y="6111875"/>
            <a:ext cx="584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i="1">
                <a:solidFill>
                  <a:srgbClr val="FFFFFF"/>
                </a:solidFill>
                <a:latin typeface="Arial" panose="020B0604020202020204" pitchFamily="34" charset="0"/>
              </a:rPr>
              <a:t>A+B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116" name="Rectangle 269"/>
          <p:cNvSpPr>
            <a:spLocks noChangeArrowheads="1"/>
          </p:cNvSpPr>
          <p:nvPr/>
        </p:nvSpPr>
        <p:spPr bwMode="auto">
          <a:xfrm rot="-5400000">
            <a:off x="-242094" y="3975894"/>
            <a:ext cx="28305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FFFF"/>
                </a:solidFill>
              </a:rPr>
              <a:t>Cumulative probability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When independence is untenable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04813" y="3463925"/>
          <a:ext cx="8510587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3" imgW="3454400" imgH="457200" progId="Equation.3">
                  <p:embed/>
                </p:oleObj>
              </mc:Choice>
              <mc:Fallback>
                <p:oleObj r:id="rId3" imgW="34544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463925"/>
                        <a:ext cx="8510587" cy="1125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525000" y="2438400"/>
          <a:ext cx="5334000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5" imgW="2311400" imgH="571500" progId="Equation.3">
                  <p:embed/>
                </p:oleObj>
              </mc:Choice>
              <mc:Fallback>
                <p:oleObj r:id="rId5" imgW="2311400" imgH="571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2438400"/>
                        <a:ext cx="5334000" cy="1316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04813" y="2209800"/>
            <a:ext cx="8153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3200"/>
              <a:t>Suppose </a:t>
            </a:r>
            <a:r>
              <a:rPr lang="en-US" altLang="en-US" sz="3200" i="1"/>
              <a:t>X</a:t>
            </a:r>
            <a:r>
              <a:rPr lang="en-US" altLang="en-US" sz="3200"/>
              <a:t> ~ </a:t>
            </a:r>
            <a:r>
              <a:rPr lang="en-US" altLang="en-US" sz="3200" i="1"/>
              <a:t>F</a:t>
            </a:r>
            <a:r>
              <a:rPr lang="en-US" altLang="en-US" sz="3200"/>
              <a:t> and </a:t>
            </a:r>
            <a:r>
              <a:rPr lang="en-US" altLang="en-US" sz="3200" i="1"/>
              <a:t>Y</a:t>
            </a:r>
            <a:r>
              <a:rPr lang="en-US" altLang="en-US" sz="3200"/>
              <a:t> ~ </a:t>
            </a:r>
            <a:r>
              <a:rPr lang="en-US" altLang="en-US" sz="3200" i="1"/>
              <a:t>G</a:t>
            </a:r>
            <a:r>
              <a:rPr lang="en-US" altLang="en-US" sz="3200"/>
              <a:t>.  The distribution of </a:t>
            </a:r>
            <a:r>
              <a:rPr lang="en-US" altLang="en-US" sz="3200" i="1"/>
              <a:t>X+Y</a:t>
            </a:r>
            <a:r>
              <a:rPr lang="en-US" altLang="en-US" sz="3200"/>
              <a:t> is bounded by</a:t>
            </a:r>
          </a:p>
          <a:p>
            <a:pPr algn="l" eaLnBrk="1" hangingPunct="1"/>
            <a:r>
              <a:rPr lang="en-US" altLang="en-US" sz="3200"/>
              <a:t>  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404813" y="4835525"/>
            <a:ext cx="83058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3200" i="1"/>
              <a:t>whatever the dependence</a:t>
            </a:r>
            <a:r>
              <a:rPr lang="en-US" altLang="en-US" sz="3200"/>
              <a:t> between </a:t>
            </a:r>
            <a:r>
              <a:rPr lang="en-US" altLang="en-US" sz="3200" i="1"/>
              <a:t>X</a:t>
            </a:r>
            <a:r>
              <a:rPr lang="en-US" altLang="en-US" sz="3200"/>
              <a:t> and </a:t>
            </a:r>
            <a:r>
              <a:rPr lang="en-US" altLang="en-US" sz="3200" i="1"/>
              <a:t>Y</a:t>
            </a:r>
          </a:p>
          <a:p>
            <a:pPr algn="l" eaLnBrk="1" hangingPunct="1"/>
            <a:endParaRPr lang="en-US" altLang="en-US"/>
          </a:p>
          <a:p>
            <a:pPr algn="l" eaLnBrk="1" hangingPunct="1"/>
            <a:r>
              <a:rPr lang="en-US" altLang="en-US" sz="3200"/>
              <a:t>Similar formulas for operations besides addition</a:t>
            </a:r>
            <a:endParaRPr lang="en-US" altLang="en-US" sz="3200" i="1"/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9372600" y="1981200"/>
            <a:ext cx="727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If </a:t>
            </a:r>
            <a:r>
              <a:rPr lang="en-US" altLang="en-US" i="1"/>
              <a:t>X</a:t>
            </a:r>
            <a:r>
              <a:rPr lang="en-US" altLang="en-US"/>
              <a:t> and </a:t>
            </a:r>
            <a:r>
              <a:rPr lang="en-US" altLang="en-US" i="1"/>
              <a:t>Y</a:t>
            </a:r>
            <a:r>
              <a:rPr lang="en-US" altLang="en-US"/>
              <a:t> are independent, then the distribution of </a:t>
            </a:r>
            <a:r>
              <a:rPr lang="en-US" altLang="en-US" i="1"/>
              <a:t>X+Y</a:t>
            </a:r>
            <a:r>
              <a:rPr lang="en-US" altLang="en-US"/>
              <a:t> is</a:t>
            </a:r>
          </a:p>
        </p:txBody>
      </p:sp>
      <p:sp>
        <p:nvSpPr>
          <p:cNvPr id="1032" name="Text Box 10"/>
          <p:cNvSpPr txBox="1">
            <a:spLocks noChangeArrowheads="1"/>
          </p:cNvSpPr>
          <p:nvPr/>
        </p:nvSpPr>
        <p:spPr bwMode="auto">
          <a:xfrm>
            <a:off x="9448800" y="1066800"/>
            <a:ext cx="383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Frank, Nelson and Sklar 1987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ODE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			      d</a:t>
            </a:r>
            <a:r>
              <a:rPr lang="en-US" altLang="en-US" sz="2800" i="1" dirty="0" smtClean="0"/>
              <a:t>x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800" dirty="0" smtClean="0"/>
              <a:t>/</a:t>
            </a:r>
            <a:r>
              <a:rPr lang="en-US" altLang="en-US" sz="2800" dirty="0" err="1" smtClean="0"/>
              <a:t>d</a:t>
            </a:r>
            <a:r>
              <a:rPr lang="en-US" altLang="en-US" sz="2800" i="1" dirty="0" err="1" smtClean="0"/>
              <a:t>t</a:t>
            </a:r>
            <a:r>
              <a:rPr lang="en-US" altLang="en-US" sz="2800" dirty="0" smtClean="0"/>
              <a:t> = </a:t>
            </a:r>
            <a:r>
              <a:rPr lang="en-US" altLang="en-US" sz="2800" dirty="0" smtClean="0">
                <a:sym typeface="Symbol" panose="05050102010706020507" pitchFamily="18" charset="2"/>
              </a:rPr>
              <a:t>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  <a:r>
              <a:rPr lang="en-US" altLang="en-US" sz="2800" i="1" dirty="0" smtClean="0">
                <a:sym typeface="Symbol" panose="05050102010706020507" pitchFamily="18" charset="2"/>
              </a:rPr>
              <a:t>x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800" dirty="0" smtClean="0">
                <a:sym typeface="Symbol" panose="05050102010706020507" pitchFamily="18" charset="2"/>
              </a:rPr>
              <a:t>(1 – </a:t>
            </a:r>
            <a:r>
              <a:rPr lang="en-US" altLang="en-US" sz="2800" i="1" dirty="0" smtClean="0">
                <a:sym typeface="Symbol" panose="05050102010706020507" pitchFamily="18" charset="2"/>
              </a:rPr>
              <a:t>x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800" dirty="0" smtClean="0">
                <a:sym typeface="Symbol" panose="05050102010706020507" pitchFamily="18" charset="2"/>
              </a:rPr>
              <a:t>)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			      d</a:t>
            </a:r>
            <a:r>
              <a:rPr lang="en-US" altLang="en-US" sz="2800" i="1" dirty="0" smtClean="0"/>
              <a:t>x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800" dirty="0" smtClean="0"/>
              <a:t>/</a:t>
            </a:r>
            <a:r>
              <a:rPr lang="en-US" altLang="en-US" sz="2800" dirty="0" err="1" smtClean="0"/>
              <a:t>d</a:t>
            </a:r>
            <a:r>
              <a:rPr lang="en-US" altLang="en-US" sz="2800" i="1" dirty="0" err="1" smtClean="0"/>
              <a:t>t</a:t>
            </a:r>
            <a:r>
              <a:rPr lang="en-US" altLang="en-US" sz="2800" dirty="0" smtClean="0"/>
              <a:t> = </a:t>
            </a:r>
            <a:r>
              <a:rPr lang="en-US" altLang="en-US" sz="2800" dirty="0" smtClean="0">
                <a:sym typeface="Symbol" panose="05050102010706020507" pitchFamily="18" charset="2"/>
              </a:rPr>
              <a:t>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  <a:r>
              <a:rPr lang="en-US" altLang="en-US" sz="2800" i="1" dirty="0" smtClean="0">
                <a:sym typeface="Symbol" panose="05050102010706020507" pitchFamily="18" charset="2"/>
              </a:rPr>
              <a:t>x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800" dirty="0" smtClean="0">
                <a:sym typeface="Symbol" panose="05050102010706020507" pitchFamily="18" charset="2"/>
              </a:rPr>
              <a:t>(</a:t>
            </a:r>
            <a:r>
              <a:rPr lang="en-US" altLang="en-US" sz="2800" i="1" dirty="0" smtClean="0">
                <a:sym typeface="Symbol" panose="05050102010706020507" pitchFamily="18" charset="2"/>
              </a:rPr>
              <a:t>x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800" dirty="0" smtClean="0">
                <a:sym typeface="Symbol" panose="05050102010706020507" pitchFamily="18" charset="2"/>
              </a:rPr>
              <a:t>–1)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9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What are the states at </a:t>
            </a:r>
            <a:r>
              <a:rPr lang="en-US" altLang="en-US" sz="2800" i="1" dirty="0" smtClean="0"/>
              <a:t>t</a:t>
            </a:r>
            <a:r>
              <a:rPr lang="en-US" altLang="en-US" sz="2800" dirty="0" smtClean="0"/>
              <a:t> = 10?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0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i="1" dirty="0" smtClean="0"/>
              <a:t>				x</a:t>
            </a:r>
            <a:r>
              <a:rPr lang="en-US" altLang="en-US" sz="2800" baseline="-25000" dirty="0" smtClean="0"/>
              <a:t>0</a:t>
            </a:r>
            <a:r>
              <a:rPr lang="en-US" altLang="en-US" sz="2800" dirty="0" smtClean="0"/>
              <a:t> = (1.2, 1.1)</a:t>
            </a:r>
            <a:r>
              <a:rPr lang="en-US" altLang="en-US" sz="2800" baseline="30000" dirty="0" smtClean="0"/>
              <a:t>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sym typeface="Symbol" panose="05050102010706020507" pitchFamily="18" charset="2"/>
              </a:rPr>
              <a:t>				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1 </a:t>
            </a:r>
            <a:r>
              <a:rPr lang="en-US" altLang="en-US" sz="2800" dirty="0" smtClean="0">
                <a:sym typeface="Symbol" panose="05050102010706020507" pitchFamily="18" charset="2"/>
              </a:rPr>
              <a:t>[2.99, 3.01]</a:t>
            </a:r>
            <a:endParaRPr lang="en-US" altLang="en-US" sz="2800" baseline="-250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sym typeface="Symbol" panose="05050102010706020507" pitchFamily="18" charset="2"/>
              </a:rPr>
              <a:t>				</a:t>
            </a:r>
            <a:r>
              <a:rPr lang="en-US" altLang="en-US" sz="2800" baseline="-25000" dirty="0" smtClean="0">
                <a:sym typeface="Symbol" panose="05050102010706020507" pitchFamily="18" charset="2"/>
              </a:rPr>
              <a:t>2 </a:t>
            </a:r>
            <a:r>
              <a:rPr lang="en-US" altLang="en-US" sz="2800" dirty="0" smtClean="0">
                <a:sym typeface="Symbol" panose="05050102010706020507" pitchFamily="18" charset="2"/>
              </a:rPr>
              <a:t>[0.99, 1.01]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VSPODE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Constant step size </a:t>
            </a:r>
            <a:r>
              <a:rPr lang="en-US" altLang="en-US" sz="2400" i="1" dirty="0" smtClean="0"/>
              <a:t>h</a:t>
            </a:r>
            <a:r>
              <a:rPr lang="en-US" altLang="en-US" sz="2400" dirty="0" smtClean="0"/>
              <a:t> = 0.1, Order of Taylor model </a:t>
            </a:r>
            <a:r>
              <a:rPr lang="en-US" altLang="en-US" sz="2400" i="1" dirty="0" smtClean="0"/>
              <a:t>q</a:t>
            </a:r>
            <a:r>
              <a:rPr lang="en-US" altLang="en-US" sz="2400" dirty="0" smtClean="0"/>
              <a:t> = 5,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Order of interval Taylor series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 = 17, QR factorization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Freeform 2"/>
          <p:cNvSpPr>
            <a:spLocks/>
          </p:cNvSpPr>
          <p:nvPr/>
        </p:nvSpPr>
        <p:spPr bwMode="auto">
          <a:xfrm>
            <a:off x="1314450" y="2097088"/>
            <a:ext cx="7597775" cy="4406900"/>
          </a:xfrm>
          <a:custGeom>
            <a:avLst/>
            <a:gdLst>
              <a:gd name="T0" fmla="*/ 0 w 4786"/>
              <a:gd name="T1" fmla="*/ 2147483647 h 2776"/>
              <a:gd name="T2" fmla="*/ 796369248 w 4786"/>
              <a:gd name="T3" fmla="*/ 2147483647 h 2776"/>
              <a:gd name="T4" fmla="*/ 1985883108 w 4786"/>
              <a:gd name="T5" fmla="*/ 2147483647 h 2776"/>
              <a:gd name="T6" fmla="*/ 2147483647 w 4786"/>
              <a:gd name="T7" fmla="*/ 2147483647 h 2776"/>
              <a:gd name="T8" fmla="*/ 2147483647 w 4786"/>
              <a:gd name="T9" fmla="*/ 2147483647 h 2776"/>
              <a:gd name="T10" fmla="*/ 2147483647 w 4786"/>
              <a:gd name="T11" fmla="*/ 2147483647 h 2776"/>
              <a:gd name="T12" fmla="*/ 2147483647 w 4786"/>
              <a:gd name="T13" fmla="*/ 1005541593 h 2776"/>
              <a:gd name="T14" fmla="*/ 2147483647 w 4786"/>
              <a:gd name="T15" fmla="*/ 899695068 h 2776"/>
              <a:gd name="T16" fmla="*/ 2147483647 w 4786"/>
              <a:gd name="T17" fmla="*/ 899695068 h 2776"/>
              <a:gd name="T18" fmla="*/ 2147483647 w 4786"/>
              <a:gd name="T19" fmla="*/ 894654757 h 2776"/>
              <a:gd name="T20" fmla="*/ 2147483647 w 4786"/>
              <a:gd name="T21" fmla="*/ 919856311 h 2776"/>
              <a:gd name="T22" fmla="*/ 2147483647 w 4786"/>
              <a:gd name="T23" fmla="*/ 919856311 h 2776"/>
              <a:gd name="T24" fmla="*/ 2147483647 w 4786"/>
              <a:gd name="T25" fmla="*/ 924896622 h 2776"/>
              <a:gd name="T26" fmla="*/ 2147483647 w 4786"/>
              <a:gd name="T27" fmla="*/ 1141629983 h 2776"/>
              <a:gd name="T28" fmla="*/ 2147483647 w 4786"/>
              <a:gd name="T29" fmla="*/ 1207154022 h 2776"/>
              <a:gd name="T30" fmla="*/ 2147483647 w 4786"/>
              <a:gd name="T31" fmla="*/ 864414480 h 2776"/>
              <a:gd name="T32" fmla="*/ 2147483647 w 4786"/>
              <a:gd name="T33" fmla="*/ 803930553 h 2776"/>
              <a:gd name="T34" fmla="*/ 2147483647 w 4786"/>
              <a:gd name="T35" fmla="*/ 824091796 h 2776"/>
              <a:gd name="T36" fmla="*/ 2147483647 w 4786"/>
              <a:gd name="T37" fmla="*/ 884574136 h 2776"/>
              <a:gd name="T38" fmla="*/ 2147483647 w 4786"/>
              <a:gd name="T39" fmla="*/ 2147483647 h 2776"/>
              <a:gd name="T40" fmla="*/ 2147483647 w 4786"/>
              <a:gd name="T41" fmla="*/ 2147483647 h 2776"/>
              <a:gd name="T42" fmla="*/ 2147483647 w 4786"/>
              <a:gd name="T43" fmla="*/ 2147483647 h 2776"/>
              <a:gd name="T44" fmla="*/ 2147483647 w 4786"/>
              <a:gd name="T45" fmla="*/ 2147483647 h 2776"/>
              <a:gd name="T46" fmla="*/ 2147483647 w 4786"/>
              <a:gd name="T47" fmla="*/ 2147483647 h 2776"/>
              <a:gd name="T48" fmla="*/ 2147483647 w 4786"/>
              <a:gd name="T49" fmla="*/ 2147483647 h 2776"/>
              <a:gd name="T50" fmla="*/ 2147483647 w 4786"/>
              <a:gd name="T51" fmla="*/ 2147483647 h 2776"/>
              <a:gd name="T52" fmla="*/ 2147483647 w 4786"/>
              <a:gd name="T53" fmla="*/ 2147483647 h 2776"/>
              <a:gd name="T54" fmla="*/ 2147483647 w 4786"/>
              <a:gd name="T55" fmla="*/ 2147483647 h 2776"/>
              <a:gd name="T56" fmla="*/ 2147483647 w 4786"/>
              <a:gd name="T57" fmla="*/ 2147483647 h 2776"/>
              <a:gd name="T58" fmla="*/ 2147483647 w 4786"/>
              <a:gd name="T59" fmla="*/ 2147483647 h 2776"/>
              <a:gd name="T60" fmla="*/ 2147483647 w 4786"/>
              <a:gd name="T61" fmla="*/ 2147483647 h 2776"/>
              <a:gd name="T62" fmla="*/ 2147483647 w 4786"/>
              <a:gd name="T63" fmla="*/ 2147483647 h 2776"/>
              <a:gd name="T64" fmla="*/ 2147483647 w 4786"/>
              <a:gd name="T65" fmla="*/ 2147483647 h 2776"/>
              <a:gd name="T66" fmla="*/ 2147483647 w 4786"/>
              <a:gd name="T67" fmla="*/ 2147483647 h 2776"/>
              <a:gd name="T68" fmla="*/ 2147483647 w 4786"/>
              <a:gd name="T69" fmla="*/ 2147483647 h 2776"/>
              <a:gd name="T70" fmla="*/ 2147483647 w 4786"/>
              <a:gd name="T71" fmla="*/ 2147483647 h 2776"/>
              <a:gd name="T72" fmla="*/ 2147483647 w 4786"/>
              <a:gd name="T73" fmla="*/ 2147483647 h 2776"/>
              <a:gd name="T74" fmla="*/ 2147483647 w 4786"/>
              <a:gd name="T75" fmla="*/ 2147483647 h 2776"/>
              <a:gd name="T76" fmla="*/ 1542335392 w 4786"/>
              <a:gd name="T77" fmla="*/ 2147483647 h 2776"/>
              <a:gd name="T78" fmla="*/ 0 w 4786"/>
              <a:gd name="T79" fmla="*/ 2147483647 h 277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4786"/>
              <a:gd name="T121" fmla="*/ 0 h 2776"/>
              <a:gd name="T122" fmla="*/ 4786 w 4786"/>
              <a:gd name="T123" fmla="*/ 2776 h 277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4786" h="2776">
                <a:moveTo>
                  <a:pt x="0" y="2417"/>
                </a:moveTo>
                <a:cubicBezTo>
                  <a:pt x="52" y="2398"/>
                  <a:pt x="185" y="2335"/>
                  <a:pt x="316" y="2295"/>
                </a:cubicBezTo>
                <a:cubicBezTo>
                  <a:pt x="447" y="2255"/>
                  <a:pt x="625" y="2217"/>
                  <a:pt x="788" y="2174"/>
                </a:cubicBezTo>
                <a:cubicBezTo>
                  <a:pt x="951" y="2131"/>
                  <a:pt x="1169" y="2109"/>
                  <a:pt x="1292" y="2039"/>
                </a:cubicBezTo>
                <a:cubicBezTo>
                  <a:pt x="1415" y="1969"/>
                  <a:pt x="1477" y="1943"/>
                  <a:pt x="1524" y="1751"/>
                </a:cubicBezTo>
                <a:cubicBezTo>
                  <a:pt x="1571" y="1559"/>
                  <a:pt x="1564" y="1112"/>
                  <a:pt x="1572" y="887"/>
                </a:cubicBezTo>
                <a:cubicBezTo>
                  <a:pt x="1580" y="662"/>
                  <a:pt x="1573" y="487"/>
                  <a:pt x="1572" y="399"/>
                </a:cubicBezTo>
                <a:cubicBezTo>
                  <a:pt x="1571" y="311"/>
                  <a:pt x="1569" y="364"/>
                  <a:pt x="1568" y="357"/>
                </a:cubicBezTo>
                <a:cubicBezTo>
                  <a:pt x="1567" y="350"/>
                  <a:pt x="1566" y="357"/>
                  <a:pt x="1566" y="357"/>
                </a:cubicBezTo>
                <a:cubicBezTo>
                  <a:pt x="1566" y="357"/>
                  <a:pt x="1567" y="354"/>
                  <a:pt x="1568" y="355"/>
                </a:cubicBezTo>
                <a:cubicBezTo>
                  <a:pt x="1569" y="356"/>
                  <a:pt x="1572" y="363"/>
                  <a:pt x="1572" y="365"/>
                </a:cubicBezTo>
                <a:cubicBezTo>
                  <a:pt x="1572" y="367"/>
                  <a:pt x="1571" y="365"/>
                  <a:pt x="1570" y="365"/>
                </a:cubicBezTo>
                <a:cubicBezTo>
                  <a:pt x="1569" y="365"/>
                  <a:pt x="1565" y="352"/>
                  <a:pt x="1564" y="367"/>
                </a:cubicBezTo>
                <a:cubicBezTo>
                  <a:pt x="1563" y="382"/>
                  <a:pt x="1560" y="434"/>
                  <a:pt x="1562" y="453"/>
                </a:cubicBezTo>
                <a:cubicBezTo>
                  <a:pt x="1564" y="472"/>
                  <a:pt x="1577" y="497"/>
                  <a:pt x="1578" y="479"/>
                </a:cubicBezTo>
                <a:cubicBezTo>
                  <a:pt x="1579" y="461"/>
                  <a:pt x="1337" y="370"/>
                  <a:pt x="1568" y="343"/>
                </a:cubicBezTo>
                <a:cubicBezTo>
                  <a:pt x="1799" y="316"/>
                  <a:pt x="2494" y="322"/>
                  <a:pt x="2964" y="319"/>
                </a:cubicBezTo>
                <a:cubicBezTo>
                  <a:pt x="3434" y="316"/>
                  <a:pt x="4148" y="322"/>
                  <a:pt x="4388" y="327"/>
                </a:cubicBezTo>
                <a:cubicBezTo>
                  <a:pt x="4628" y="332"/>
                  <a:pt x="4405" y="0"/>
                  <a:pt x="4404" y="351"/>
                </a:cubicBezTo>
                <a:cubicBezTo>
                  <a:pt x="4403" y="702"/>
                  <a:pt x="4383" y="2086"/>
                  <a:pt x="4380" y="2431"/>
                </a:cubicBezTo>
                <a:cubicBezTo>
                  <a:pt x="4377" y="2776"/>
                  <a:pt x="4387" y="2424"/>
                  <a:pt x="4388" y="2423"/>
                </a:cubicBezTo>
                <a:cubicBezTo>
                  <a:pt x="4389" y="2422"/>
                  <a:pt x="4389" y="2423"/>
                  <a:pt x="4388" y="2423"/>
                </a:cubicBezTo>
                <a:cubicBezTo>
                  <a:pt x="4387" y="2423"/>
                  <a:pt x="4381" y="2423"/>
                  <a:pt x="4380" y="2423"/>
                </a:cubicBezTo>
                <a:cubicBezTo>
                  <a:pt x="4379" y="2423"/>
                  <a:pt x="4380" y="2424"/>
                  <a:pt x="4380" y="2423"/>
                </a:cubicBezTo>
                <a:cubicBezTo>
                  <a:pt x="4380" y="2422"/>
                  <a:pt x="4380" y="2416"/>
                  <a:pt x="4380" y="2415"/>
                </a:cubicBezTo>
                <a:cubicBezTo>
                  <a:pt x="4380" y="2414"/>
                  <a:pt x="4786" y="2414"/>
                  <a:pt x="4380" y="2415"/>
                </a:cubicBezTo>
                <a:cubicBezTo>
                  <a:pt x="3974" y="2416"/>
                  <a:pt x="2406" y="2423"/>
                  <a:pt x="1944" y="2423"/>
                </a:cubicBezTo>
                <a:cubicBezTo>
                  <a:pt x="1482" y="2423"/>
                  <a:pt x="1665" y="2419"/>
                  <a:pt x="1608" y="2417"/>
                </a:cubicBezTo>
                <a:cubicBezTo>
                  <a:pt x="1551" y="2415"/>
                  <a:pt x="1603" y="2416"/>
                  <a:pt x="1601" y="2413"/>
                </a:cubicBezTo>
                <a:cubicBezTo>
                  <a:pt x="1599" y="2410"/>
                  <a:pt x="1597" y="2409"/>
                  <a:pt x="1596" y="2402"/>
                </a:cubicBezTo>
                <a:cubicBezTo>
                  <a:pt x="1595" y="2395"/>
                  <a:pt x="1595" y="2387"/>
                  <a:pt x="1592" y="2371"/>
                </a:cubicBezTo>
                <a:cubicBezTo>
                  <a:pt x="1589" y="2355"/>
                  <a:pt x="1584" y="2322"/>
                  <a:pt x="1578" y="2303"/>
                </a:cubicBezTo>
                <a:cubicBezTo>
                  <a:pt x="1572" y="2284"/>
                  <a:pt x="1567" y="2269"/>
                  <a:pt x="1559" y="2255"/>
                </a:cubicBezTo>
                <a:cubicBezTo>
                  <a:pt x="1551" y="2241"/>
                  <a:pt x="1544" y="2230"/>
                  <a:pt x="1530" y="2219"/>
                </a:cubicBezTo>
                <a:cubicBezTo>
                  <a:pt x="1516" y="2208"/>
                  <a:pt x="1501" y="2197"/>
                  <a:pt x="1476" y="2189"/>
                </a:cubicBezTo>
                <a:cubicBezTo>
                  <a:pt x="1451" y="2181"/>
                  <a:pt x="1433" y="2172"/>
                  <a:pt x="1380" y="2171"/>
                </a:cubicBezTo>
                <a:cubicBezTo>
                  <a:pt x="1327" y="2170"/>
                  <a:pt x="1230" y="2175"/>
                  <a:pt x="1158" y="2183"/>
                </a:cubicBezTo>
                <a:cubicBezTo>
                  <a:pt x="1086" y="2191"/>
                  <a:pt x="1039" y="2201"/>
                  <a:pt x="948" y="2219"/>
                </a:cubicBezTo>
                <a:cubicBezTo>
                  <a:pt x="857" y="2237"/>
                  <a:pt x="770" y="2256"/>
                  <a:pt x="612" y="2291"/>
                </a:cubicBezTo>
                <a:cubicBezTo>
                  <a:pt x="454" y="2326"/>
                  <a:pt x="127" y="2400"/>
                  <a:pt x="0" y="2429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Uncertainty usually explodes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1295400" y="59436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1295400" y="2667000"/>
            <a:ext cx="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7094" name="Freeform 6"/>
          <p:cNvSpPr>
            <a:spLocks/>
          </p:cNvSpPr>
          <p:nvPr/>
        </p:nvSpPr>
        <p:spPr bwMode="auto">
          <a:xfrm>
            <a:off x="1295400" y="4025900"/>
            <a:ext cx="6934200" cy="1917700"/>
          </a:xfrm>
          <a:custGeom>
            <a:avLst/>
            <a:gdLst>
              <a:gd name="T0" fmla="*/ 0 w 4368"/>
              <a:gd name="T1" fmla="*/ 2147483647 h 1208"/>
              <a:gd name="T2" fmla="*/ 2147483647 w 4368"/>
              <a:gd name="T3" fmla="*/ 2147483647 h 1208"/>
              <a:gd name="T4" fmla="*/ 2147483647 w 4368"/>
              <a:gd name="T5" fmla="*/ 2147483647 h 1208"/>
              <a:gd name="T6" fmla="*/ 2147483647 w 4368"/>
              <a:gd name="T7" fmla="*/ 1834673802 h 1208"/>
              <a:gd name="T8" fmla="*/ 2147483647 w 4368"/>
              <a:gd name="T9" fmla="*/ 866933796 h 1208"/>
              <a:gd name="T10" fmla="*/ 2147483647 w 4368"/>
              <a:gd name="T11" fmla="*/ 141128743 h 1208"/>
              <a:gd name="T12" fmla="*/ 2147483647 w 4368"/>
              <a:gd name="T13" fmla="*/ 20161248 h 1208"/>
              <a:gd name="T14" fmla="*/ 2147483647 w 4368"/>
              <a:gd name="T15" fmla="*/ 141128743 h 1208"/>
              <a:gd name="T16" fmla="*/ 2147483647 w 4368"/>
              <a:gd name="T17" fmla="*/ 141128743 h 12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68"/>
              <a:gd name="T28" fmla="*/ 0 h 1208"/>
              <a:gd name="T29" fmla="*/ 4368 w 4368"/>
              <a:gd name="T30" fmla="*/ 1208 h 120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68" h="1208">
                <a:moveTo>
                  <a:pt x="0" y="1208"/>
                </a:moveTo>
                <a:cubicBezTo>
                  <a:pt x="524" y="1068"/>
                  <a:pt x="1048" y="928"/>
                  <a:pt x="1440" y="872"/>
                </a:cubicBezTo>
                <a:cubicBezTo>
                  <a:pt x="1832" y="816"/>
                  <a:pt x="2080" y="896"/>
                  <a:pt x="2352" y="872"/>
                </a:cubicBezTo>
                <a:cubicBezTo>
                  <a:pt x="2624" y="848"/>
                  <a:pt x="2880" y="816"/>
                  <a:pt x="3072" y="728"/>
                </a:cubicBezTo>
                <a:cubicBezTo>
                  <a:pt x="3264" y="640"/>
                  <a:pt x="3392" y="456"/>
                  <a:pt x="3504" y="344"/>
                </a:cubicBezTo>
                <a:cubicBezTo>
                  <a:pt x="3616" y="232"/>
                  <a:pt x="3656" y="112"/>
                  <a:pt x="3744" y="56"/>
                </a:cubicBezTo>
                <a:cubicBezTo>
                  <a:pt x="3832" y="0"/>
                  <a:pt x="3944" y="8"/>
                  <a:pt x="4032" y="8"/>
                </a:cubicBezTo>
                <a:cubicBezTo>
                  <a:pt x="4120" y="8"/>
                  <a:pt x="4216" y="48"/>
                  <a:pt x="4272" y="56"/>
                </a:cubicBezTo>
                <a:cubicBezTo>
                  <a:pt x="4328" y="64"/>
                  <a:pt x="4348" y="60"/>
                  <a:pt x="4368" y="5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 useBgFill="1">
        <p:nvSpPr>
          <p:cNvPr id="23559" name="Rectangle 7"/>
          <p:cNvSpPr>
            <a:spLocks noChangeArrowheads="1"/>
          </p:cNvSpPr>
          <p:nvPr/>
        </p:nvSpPr>
        <p:spPr bwMode="auto">
          <a:xfrm>
            <a:off x="3556000" y="2590800"/>
            <a:ext cx="254000" cy="90487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 useBgFill="1">
        <p:nvSpPr>
          <p:cNvPr id="23560" name="Rectangle 8"/>
          <p:cNvSpPr>
            <a:spLocks noChangeArrowheads="1"/>
          </p:cNvSpPr>
          <p:nvPr/>
        </p:nvSpPr>
        <p:spPr bwMode="auto">
          <a:xfrm>
            <a:off x="8305800" y="2438400"/>
            <a:ext cx="196850" cy="304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 useBgFill="1">
        <p:nvSpPr>
          <p:cNvPr id="23561" name="Rectangle 9"/>
          <p:cNvSpPr>
            <a:spLocks noChangeArrowheads="1"/>
          </p:cNvSpPr>
          <p:nvPr/>
        </p:nvSpPr>
        <p:spPr bwMode="auto">
          <a:xfrm>
            <a:off x="8232775" y="2276475"/>
            <a:ext cx="196850" cy="304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 useBgFill="1">
        <p:nvSpPr>
          <p:cNvPr id="23562" name="Rectangle 10"/>
          <p:cNvSpPr>
            <a:spLocks noChangeArrowheads="1"/>
          </p:cNvSpPr>
          <p:nvPr/>
        </p:nvSpPr>
        <p:spPr bwMode="auto">
          <a:xfrm>
            <a:off x="8166100" y="5962650"/>
            <a:ext cx="196850" cy="304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 useBgFill="1">
        <p:nvSpPr>
          <p:cNvPr id="23563" name="Rectangle 11"/>
          <p:cNvSpPr>
            <a:spLocks noChangeArrowheads="1"/>
          </p:cNvSpPr>
          <p:nvPr/>
        </p:nvSpPr>
        <p:spPr bwMode="auto">
          <a:xfrm>
            <a:off x="8296275" y="5715000"/>
            <a:ext cx="587375" cy="304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 useBgFill="1">
        <p:nvSpPr>
          <p:cNvPr id="23564" name="Rectangle 12"/>
          <p:cNvSpPr>
            <a:spLocks noChangeArrowheads="1"/>
          </p:cNvSpPr>
          <p:nvPr/>
        </p:nvSpPr>
        <p:spPr bwMode="auto">
          <a:xfrm>
            <a:off x="1066800" y="2362200"/>
            <a:ext cx="7391400" cy="29527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191000" y="6019800"/>
            <a:ext cx="114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/>
              <a:t>Time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800100" y="373380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i="1"/>
              <a:t>x</a:t>
            </a:r>
          </a:p>
        </p:txBody>
      </p:sp>
      <p:sp>
        <p:nvSpPr>
          <p:cNvPr id="857103" name="Text Box 15"/>
          <p:cNvSpPr txBox="1">
            <a:spLocks noChangeArrowheads="1"/>
          </p:cNvSpPr>
          <p:nvPr/>
        </p:nvSpPr>
        <p:spPr bwMode="auto">
          <a:xfrm>
            <a:off x="3733800" y="2667000"/>
            <a:ext cx="4648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bg2"/>
                </a:solidFill>
              </a:rPr>
              <a:t>The explosion can be traced to numerical instabilities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85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85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090" grpId="0" animBg="1"/>
      <p:bldP spid="857094" grpId="0" animBg="1"/>
      <p:bldP spid="85710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VSPODE tells how to compute </a:t>
            </a:r>
            <a:r>
              <a:rPr lang="en-US" altLang="en-US" i="1" smtClean="0"/>
              <a:t>x</a:t>
            </a:r>
            <a:r>
              <a:rPr lang="en-US" altLang="en-US" baseline="-25000" smtClean="0"/>
              <a:t>1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smtClean="0"/>
              <a:t>     1.916037656181642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0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1</a:t>
            </a:r>
            <a:r>
              <a:rPr lang="en-US" altLang="en-US" sz="2300" smtClean="0"/>
              <a:t>  +     0.689979149231081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1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0 </a:t>
            </a:r>
            <a:r>
              <a:rPr lang="en-US" altLang="en-US" sz="2300" smtClean="0"/>
              <a:t> 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smtClean="0"/>
              <a:t>    -4.690741189299572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0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2</a:t>
            </a:r>
            <a:r>
              <a:rPr lang="en-US" altLang="en-US" sz="2300" smtClean="0"/>
              <a:t>  +    -2.275734193378134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1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1</a:t>
            </a:r>
            <a:r>
              <a:rPr lang="en-US" altLang="en-US" sz="2300" smtClean="0"/>
              <a:t> 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smtClean="0"/>
              <a:t>    -0.450416914564394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2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0</a:t>
            </a:r>
            <a:r>
              <a:rPr lang="en-US" altLang="en-US" sz="2300" smtClean="0"/>
              <a:t>  +  -29.788252573360062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0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3</a:t>
            </a:r>
            <a:r>
              <a:rPr lang="en-US" altLang="en-US" sz="2300" smtClean="0"/>
              <a:t> 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smtClean="0"/>
              <a:t>  -35.200757076497972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1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2</a:t>
            </a:r>
            <a:r>
              <a:rPr lang="en-US" altLang="en-US" sz="2300" smtClean="0"/>
              <a:t>  +  -12.401600707197074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2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1</a:t>
            </a:r>
            <a:r>
              <a:rPr lang="en-US" altLang="en-US" sz="2300" smtClean="0"/>
              <a:t> 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smtClean="0"/>
              <a:t>    -1.349694561113611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3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0</a:t>
            </a:r>
            <a:r>
              <a:rPr lang="en-US" altLang="en-US" sz="2300" smtClean="0"/>
              <a:t>  +     6.062509834147210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0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4</a:t>
            </a:r>
            <a:r>
              <a:rPr lang="en-US" altLang="en-US" sz="2300" smtClean="0"/>
              <a:t> 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smtClean="0"/>
              <a:t>  -29.503128650484253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1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3</a:t>
            </a:r>
            <a:r>
              <a:rPr lang="en-US" altLang="en-US" sz="2300" smtClean="0"/>
              <a:t>  +  -25.744336555602068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2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2</a:t>
            </a:r>
            <a:r>
              <a:rPr lang="en-US" altLang="en-US" sz="2300" smtClean="0"/>
              <a:t> 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smtClean="0"/>
              <a:t>    -5.563350070358247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3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1</a:t>
            </a:r>
            <a:r>
              <a:rPr lang="en-US" altLang="en-US" sz="2300" smtClean="0"/>
              <a:t>  +    -0.222000132892585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4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0</a:t>
            </a:r>
            <a:r>
              <a:rPr lang="en-US" altLang="en-US" sz="2300" smtClean="0"/>
              <a:t> 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smtClean="0"/>
              <a:t> 218.607042326120308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0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5</a:t>
            </a:r>
            <a:r>
              <a:rPr lang="en-US" altLang="en-US" sz="2300" smtClean="0"/>
              <a:t>  +  390.260443722081675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1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4</a:t>
            </a:r>
            <a:r>
              <a:rPr lang="en-US" altLang="en-US" sz="2300" smtClean="0"/>
              <a:t> 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smtClean="0"/>
              <a:t> 256.315067368131281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2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3</a:t>
            </a:r>
            <a:r>
              <a:rPr lang="en-US" altLang="en-US" sz="2300" smtClean="0"/>
              <a:t>  +    86.029720297509172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3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2</a:t>
            </a:r>
            <a:r>
              <a:rPr lang="en-US" altLang="en-US" sz="2300" smtClean="0"/>
              <a:t> 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smtClean="0"/>
              <a:t>   15.322357274648443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4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1</a:t>
            </a:r>
            <a:r>
              <a:rPr lang="en-US" altLang="en-US" sz="2300" smtClean="0"/>
              <a:t>  +      1.094676837431721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5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0</a:t>
            </a:r>
            <a:r>
              <a:rPr lang="en-US" altLang="en-US" sz="2300" smtClean="0"/>
              <a:t> 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smtClean="0"/>
              <a:t>    [ 1.1477537620811058, 1.1477539164945061 ]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04800" y="6096000"/>
            <a:ext cx="8715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300">
                <a:sym typeface="Symbol" panose="05050102010706020507" pitchFamily="18" charset="2"/>
              </a:rPr>
              <a:t>where </a:t>
            </a:r>
            <a:r>
              <a:rPr lang="en-US" altLang="en-US" sz="2200" i="1">
                <a:sym typeface="Symbol" panose="05050102010706020507" pitchFamily="18" charset="2"/>
              </a:rPr>
              <a:t></a:t>
            </a:r>
            <a:r>
              <a:rPr lang="en-US" altLang="en-US" sz="800" i="1">
                <a:sym typeface="Symbol" panose="05050102010706020507" pitchFamily="18" charset="2"/>
              </a:rPr>
              <a:t> </a:t>
            </a:r>
            <a:r>
              <a:rPr lang="en-US" altLang="en-US" sz="2300">
                <a:sym typeface="Symbol" panose="05050102010706020507" pitchFamily="18" charset="2"/>
              </a:rPr>
              <a:t>’s are c</a:t>
            </a:r>
            <a:r>
              <a:rPr lang="en-US" altLang="en-US">
                <a:sym typeface="Symbol" panose="05050102010706020507" pitchFamily="18" charset="2"/>
              </a:rPr>
              <a:t>entered forms of the </a:t>
            </a:r>
            <a:r>
              <a:rPr lang="en-US" altLang="en-US"/>
              <a:t>parameters; </a:t>
            </a:r>
            <a:r>
              <a:rPr lang="en-US" altLang="en-US" sz="2200" i="1">
                <a:sym typeface="Symbol" panose="05050102010706020507" pitchFamily="18" charset="2"/>
              </a:rPr>
              <a:t></a:t>
            </a:r>
            <a:r>
              <a:rPr lang="en-US" altLang="en-US" sz="2300" baseline="-25000">
                <a:sym typeface="Symbol" panose="05050102010706020507" pitchFamily="18" charset="2"/>
              </a:rPr>
              <a:t>1</a:t>
            </a:r>
            <a:r>
              <a:rPr lang="en-US" altLang="en-US" sz="2300">
                <a:sym typeface="Symbol" panose="05050102010706020507" pitchFamily="18" charset="2"/>
              </a:rPr>
              <a:t> = </a:t>
            </a:r>
            <a:r>
              <a:rPr lang="en-US" altLang="en-US" sz="2300" baseline="-25000">
                <a:sym typeface="Symbol" panose="05050102010706020507" pitchFamily="18" charset="2"/>
              </a:rPr>
              <a:t>1</a:t>
            </a:r>
            <a:r>
              <a:rPr lang="en-US" altLang="en-US" sz="2300">
                <a:sym typeface="Symbol" panose="05050102010706020507" pitchFamily="18" charset="2"/>
              </a:rPr>
              <a:t>  3, </a:t>
            </a:r>
            <a:r>
              <a:rPr lang="en-US" altLang="en-US" sz="2200" i="1">
                <a:sym typeface="Symbol" panose="05050102010706020507" pitchFamily="18" charset="2"/>
              </a:rPr>
              <a:t>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 = </a:t>
            </a:r>
            <a:r>
              <a:rPr lang="en-US" altLang="en-US" sz="2300">
                <a:sym typeface="Symbol" panose="05050102010706020507" pitchFamily="18" charset="2"/>
              </a:rPr>
              <a:t>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  1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96400" y="533400"/>
            <a:ext cx="11190288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tt = env(uniform1(0, 0.004), uniform1(0, 0.005))</a:t>
            </a: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t1 = tt+3</a:t>
            </a: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t2 = tt + 1</a:t>
            </a:r>
          </a:p>
          <a:p>
            <a:pPr algn="l" eaLnBrk="1" hangingPunct="1"/>
            <a:endParaRPr lang="en-US" altLang="en-US" sz="1800">
              <a:solidFill>
                <a:schemeClr val="bg2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t1 = t1 - 3</a:t>
            </a: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t2 = t2 - 1</a:t>
            </a:r>
          </a:p>
          <a:p>
            <a:pPr algn="l" eaLnBrk="1" hangingPunct="1"/>
            <a:endParaRPr lang="en-US" altLang="en-US" sz="1800">
              <a:solidFill>
                <a:schemeClr val="bg2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1.916037656181642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1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2^1 +  0.689979149231081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1^1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+  -4.690741189299572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1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2^2 +  -2.275734193378134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1^1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2^1 +  -0.450416914564394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1^2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 +  -29.788252573360062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2^3  +  -35.200757076497972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1^1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2^2 +  -12.401600707197074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1^2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2^1 +  -1.349694561113611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1^3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 + 6.062509834147210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2^4  +  -29.503128650484253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1^1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2^3  +  -25.744336555602068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1^2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2^2 + -5.563350070358247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1^3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2^1 +  -0.222000132892585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1^4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 + 218.607042326120308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2^5 + 390.260443722081675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1^1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2^4 + 256.315067368131281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1^2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2^3  +    86.029720297509172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1^3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2^2 + 15.322357274648443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1^4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2^1 + 1.094676837431721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1^5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 |*|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  +  [ 1.1477537620811058, 1.1477539164945061 ]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ym typeface="Symbol" panose="05050102010706020507" pitchFamily="18" charset="2"/>
              </a:rPr>
              <a:t>Input </a:t>
            </a:r>
            <a:r>
              <a:rPr lang="en-US" altLang="en-US" dirty="0">
                <a:sym typeface="Symbol" panose="05050102010706020507" pitchFamily="18" charset="2"/>
              </a:rPr>
              <a:t>p</a:t>
            </a:r>
            <a:r>
              <a:rPr lang="en-US" altLang="en-US" dirty="0" smtClean="0">
                <a:sym typeface="Symbol" panose="05050102010706020507" pitchFamily="18" charset="2"/>
              </a:rPr>
              <a:t>arameters </a:t>
            </a:r>
            <a:r>
              <a:rPr lang="en-US" altLang="en-US" dirty="0" smtClean="0">
                <a:sym typeface="Symbol" panose="05050102010706020507" pitchFamily="18" charset="2"/>
              </a:rPr>
              <a:t>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 and 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382000" cy="4114800"/>
          </a:xfrm>
        </p:spPr>
        <p:txBody>
          <a:bodyPr/>
          <a:lstStyle/>
          <a:p>
            <a:r>
              <a:rPr lang="en-GB" dirty="0" smtClean="0"/>
              <a:t>A parameter could have any characterisation</a:t>
            </a:r>
          </a:p>
          <a:p>
            <a:pPr lvl="1"/>
            <a:r>
              <a:rPr lang="en-GB" dirty="0" smtClean="0">
                <a:solidFill>
                  <a:srgbClr val="92D050"/>
                </a:solidFill>
              </a:rPr>
              <a:t>Constant</a:t>
            </a:r>
          </a:p>
          <a:p>
            <a:pPr lvl="1"/>
            <a:r>
              <a:rPr lang="en-GB" dirty="0" smtClean="0">
                <a:solidFill>
                  <a:srgbClr val="92D050"/>
                </a:solidFill>
              </a:rPr>
              <a:t>Interval</a:t>
            </a:r>
          </a:p>
          <a:p>
            <a:pPr lvl="1"/>
            <a:r>
              <a:rPr lang="en-GB" dirty="0" smtClean="0">
                <a:solidFill>
                  <a:srgbClr val="92D050"/>
                </a:solidFill>
              </a:rPr>
              <a:t>Probability distribution</a:t>
            </a:r>
          </a:p>
          <a:p>
            <a:pPr lvl="1"/>
            <a:r>
              <a:rPr lang="en-GB" dirty="0" smtClean="0">
                <a:solidFill>
                  <a:srgbClr val="92D050"/>
                </a:solidFill>
              </a:rPr>
              <a:t>Distributional p-box</a:t>
            </a:r>
          </a:p>
          <a:p>
            <a:pPr lvl="1"/>
            <a:r>
              <a:rPr lang="en-GB" dirty="0" smtClean="0">
                <a:solidFill>
                  <a:srgbClr val="92D050"/>
                </a:solidFill>
              </a:rPr>
              <a:t>Distribution-free p-box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4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Line 22"/>
          <p:cNvSpPr>
            <a:spLocks noChangeShapeType="1"/>
          </p:cNvSpPr>
          <p:nvPr/>
        </p:nvSpPr>
        <p:spPr bwMode="auto">
          <a:xfrm>
            <a:off x="2752725" y="3198813"/>
            <a:ext cx="218281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11" name="Line 23"/>
          <p:cNvSpPr>
            <a:spLocks noChangeShapeType="1"/>
          </p:cNvSpPr>
          <p:nvPr/>
        </p:nvSpPr>
        <p:spPr bwMode="auto">
          <a:xfrm>
            <a:off x="2752725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12" name="Line 24"/>
          <p:cNvSpPr>
            <a:spLocks noChangeShapeType="1"/>
          </p:cNvSpPr>
          <p:nvPr/>
        </p:nvSpPr>
        <p:spPr bwMode="auto">
          <a:xfrm>
            <a:off x="2752725" y="3198813"/>
            <a:ext cx="1588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13" name="Rectangle 25"/>
          <p:cNvSpPr>
            <a:spLocks noChangeArrowheads="1"/>
          </p:cNvSpPr>
          <p:nvPr/>
        </p:nvSpPr>
        <p:spPr bwMode="auto">
          <a:xfrm>
            <a:off x="2505075" y="3297238"/>
            <a:ext cx="493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2.99</a:t>
            </a:r>
            <a:endParaRPr lang="en-US" altLang="en-US" sz="2000"/>
          </a:p>
        </p:txBody>
      </p:sp>
      <p:sp>
        <p:nvSpPr>
          <p:cNvPr id="68614" name="Line 26"/>
          <p:cNvSpPr>
            <a:spLocks noChangeShapeType="1"/>
          </p:cNvSpPr>
          <p:nvPr/>
        </p:nvSpPr>
        <p:spPr bwMode="auto">
          <a:xfrm>
            <a:off x="2862263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15" name="Line 27"/>
          <p:cNvSpPr>
            <a:spLocks noChangeShapeType="1"/>
          </p:cNvSpPr>
          <p:nvPr/>
        </p:nvSpPr>
        <p:spPr bwMode="auto">
          <a:xfrm>
            <a:off x="2970213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16" name="Line 28"/>
          <p:cNvSpPr>
            <a:spLocks noChangeShapeType="1"/>
          </p:cNvSpPr>
          <p:nvPr/>
        </p:nvSpPr>
        <p:spPr bwMode="auto">
          <a:xfrm>
            <a:off x="3079750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17" name="Line 29"/>
          <p:cNvSpPr>
            <a:spLocks noChangeShapeType="1"/>
          </p:cNvSpPr>
          <p:nvPr/>
        </p:nvSpPr>
        <p:spPr bwMode="auto">
          <a:xfrm>
            <a:off x="3189288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18" name="Line 30"/>
          <p:cNvSpPr>
            <a:spLocks noChangeShapeType="1"/>
          </p:cNvSpPr>
          <p:nvPr/>
        </p:nvSpPr>
        <p:spPr bwMode="auto">
          <a:xfrm>
            <a:off x="3298825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19" name="Line 31"/>
          <p:cNvSpPr>
            <a:spLocks noChangeShapeType="1"/>
          </p:cNvSpPr>
          <p:nvPr/>
        </p:nvSpPr>
        <p:spPr bwMode="auto">
          <a:xfrm>
            <a:off x="3406775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20" name="Line 32"/>
          <p:cNvSpPr>
            <a:spLocks noChangeShapeType="1"/>
          </p:cNvSpPr>
          <p:nvPr/>
        </p:nvSpPr>
        <p:spPr bwMode="auto">
          <a:xfrm>
            <a:off x="3516313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21" name="Line 33"/>
          <p:cNvSpPr>
            <a:spLocks noChangeShapeType="1"/>
          </p:cNvSpPr>
          <p:nvPr/>
        </p:nvSpPr>
        <p:spPr bwMode="auto">
          <a:xfrm>
            <a:off x="3625850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22" name="Line 34"/>
          <p:cNvSpPr>
            <a:spLocks noChangeShapeType="1"/>
          </p:cNvSpPr>
          <p:nvPr/>
        </p:nvSpPr>
        <p:spPr bwMode="auto">
          <a:xfrm>
            <a:off x="3735388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23" name="Line 35"/>
          <p:cNvSpPr>
            <a:spLocks noChangeShapeType="1"/>
          </p:cNvSpPr>
          <p:nvPr/>
        </p:nvSpPr>
        <p:spPr bwMode="auto">
          <a:xfrm>
            <a:off x="3843338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24" name="Line 36"/>
          <p:cNvSpPr>
            <a:spLocks noChangeShapeType="1"/>
          </p:cNvSpPr>
          <p:nvPr/>
        </p:nvSpPr>
        <p:spPr bwMode="auto">
          <a:xfrm>
            <a:off x="3843338" y="3198813"/>
            <a:ext cx="1587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25" name="Rectangle 37"/>
          <p:cNvSpPr>
            <a:spLocks noChangeArrowheads="1"/>
          </p:cNvSpPr>
          <p:nvPr/>
        </p:nvSpPr>
        <p:spPr bwMode="auto">
          <a:xfrm>
            <a:off x="3773488" y="3297238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3</a:t>
            </a:r>
            <a:endParaRPr lang="en-US" altLang="en-US" sz="2000"/>
          </a:p>
        </p:txBody>
      </p:sp>
      <p:sp>
        <p:nvSpPr>
          <p:cNvPr id="68626" name="Line 38"/>
          <p:cNvSpPr>
            <a:spLocks noChangeShapeType="1"/>
          </p:cNvSpPr>
          <p:nvPr/>
        </p:nvSpPr>
        <p:spPr bwMode="auto">
          <a:xfrm>
            <a:off x="3952875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27" name="Line 39"/>
          <p:cNvSpPr>
            <a:spLocks noChangeShapeType="1"/>
          </p:cNvSpPr>
          <p:nvPr/>
        </p:nvSpPr>
        <p:spPr bwMode="auto">
          <a:xfrm>
            <a:off x="4062413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28" name="Line 40"/>
          <p:cNvSpPr>
            <a:spLocks noChangeShapeType="1"/>
          </p:cNvSpPr>
          <p:nvPr/>
        </p:nvSpPr>
        <p:spPr bwMode="auto">
          <a:xfrm>
            <a:off x="4171950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29" name="Line 41"/>
          <p:cNvSpPr>
            <a:spLocks noChangeShapeType="1"/>
          </p:cNvSpPr>
          <p:nvPr/>
        </p:nvSpPr>
        <p:spPr bwMode="auto">
          <a:xfrm>
            <a:off x="4279900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30" name="Line 42"/>
          <p:cNvSpPr>
            <a:spLocks noChangeShapeType="1"/>
          </p:cNvSpPr>
          <p:nvPr/>
        </p:nvSpPr>
        <p:spPr bwMode="auto">
          <a:xfrm>
            <a:off x="4389438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31" name="Line 43"/>
          <p:cNvSpPr>
            <a:spLocks noChangeShapeType="1"/>
          </p:cNvSpPr>
          <p:nvPr/>
        </p:nvSpPr>
        <p:spPr bwMode="auto">
          <a:xfrm>
            <a:off x="4498975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32" name="Line 44"/>
          <p:cNvSpPr>
            <a:spLocks noChangeShapeType="1"/>
          </p:cNvSpPr>
          <p:nvPr/>
        </p:nvSpPr>
        <p:spPr bwMode="auto">
          <a:xfrm>
            <a:off x="4608513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33" name="Line 45"/>
          <p:cNvSpPr>
            <a:spLocks noChangeShapeType="1"/>
          </p:cNvSpPr>
          <p:nvPr/>
        </p:nvSpPr>
        <p:spPr bwMode="auto">
          <a:xfrm>
            <a:off x="4716463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34" name="Line 46"/>
          <p:cNvSpPr>
            <a:spLocks noChangeShapeType="1"/>
          </p:cNvSpPr>
          <p:nvPr/>
        </p:nvSpPr>
        <p:spPr bwMode="auto">
          <a:xfrm>
            <a:off x="4826000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35" name="Line 47"/>
          <p:cNvSpPr>
            <a:spLocks noChangeShapeType="1"/>
          </p:cNvSpPr>
          <p:nvPr/>
        </p:nvSpPr>
        <p:spPr bwMode="auto">
          <a:xfrm>
            <a:off x="4935538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36" name="Line 48"/>
          <p:cNvSpPr>
            <a:spLocks noChangeShapeType="1"/>
          </p:cNvSpPr>
          <p:nvPr/>
        </p:nvSpPr>
        <p:spPr bwMode="auto">
          <a:xfrm>
            <a:off x="4935538" y="3198813"/>
            <a:ext cx="1587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37" name="Rectangle 49"/>
          <p:cNvSpPr>
            <a:spLocks noChangeArrowheads="1"/>
          </p:cNvSpPr>
          <p:nvPr/>
        </p:nvSpPr>
        <p:spPr bwMode="auto">
          <a:xfrm>
            <a:off x="4687888" y="3297238"/>
            <a:ext cx="493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3.01</a:t>
            </a:r>
            <a:endParaRPr lang="en-US" altLang="en-US" sz="2000"/>
          </a:p>
        </p:txBody>
      </p:sp>
      <p:sp>
        <p:nvSpPr>
          <p:cNvPr id="68638" name="Line 50"/>
          <p:cNvSpPr>
            <a:spLocks noChangeShapeType="1"/>
          </p:cNvSpPr>
          <p:nvPr/>
        </p:nvSpPr>
        <p:spPr bwMode="auto">
          <a:xfrm flipV="1">
            <a:off x="2752725" y="1112838"/>
            <a:ext cx="1588" cy="20859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39" name="Line 51"/>
          <p:cNvSpPr>
            <a:spLocks noChangeShapeType="1"/>
          </p:cNvSpPr>
          <p:nvPr/>
        </p:nvSpPr>
        <p:spPr bwMode="auto">
          <a:xfrm flipH="1">
            <a:off x="2670175" y="319881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40" name="Line 52"/>
          <p:cNvSpPr>
            <a:spLocks noChangeShapeType="1"/>
          </p:cNvSpPr>
          <p:nvPr/>
        </p:nvSpPr>
        <p:spPr bwMode="auto">
          <a:xfrm flipH="1">
            <a:off x="2649538" y="3198813"/>
            <a:ext cx="1031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41" name="Rectangle 53"/>
          <p:cNvSpPr>
            <a:spLocks noChangeArrowheads="1"/>
          </p:cNvSpPr>
          <p:nvPr/>
        </p:nvSpPr>
        <p:spPr bwMode="auto">
          <a:xfrm>
            <a:off x="2463800" y="3062288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0</a:t>
            </a:r>
            <a:endParaRPr lang="en-US" altLang="en-US" sz="2000"/>
          </a:p>
        </p:txBody>
      </p:sp>
      <p:sp>
        <p:nvSpPr>
          <p:cNvPr id="68642" name="Line 54"/>
          <p:cNvSpPr>
            <a:spLocks noChangeShapeType="1"/>
          </p:cNvSpPr>
          <p:nvPr/>
        </p:nvSpPr>
        <p:spPr bwMode="auto">
          <a:xfrm flipH="1">
            <a:off x="2670175" y="298926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43" name="Line 55"/>
          <p:cNvSpPr>
            <a:spLocks noChangeShapeType="1"/>
          </p:cNvSpPr>
          <p:nvPr/>
        </p:nvSpPr>
        <p:spPr bwMode="auto">
          <a:xfrm flipH="1">
            <a:off x="2670175" y="278130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44" name="Line 56"/>
          <p:cNvSpPr>
            <a:spLocks noChangeShapeType="1"/>
          </p:cNvSpPr>
          <p:nvPr/>
        </p:nvSpPr>
        <p:spPr bwMode="auto">
          <a:xfrm flipH="1">
            <a:off x="2670175" y="257333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45" name="Line 57"/>
          <p:cNvSpPr>
            <a:spLocks noChangeShapeType="1"/>
          </p:cNvSpPr>
          <p:nvPr/>
        </p:nvSpPr>
        <p:spPr bwMode="auto">
          <a:xfrm flipH="1">
            <a:off x="2670175" y="236378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46" name="Line 58"/>
          <p:cNvSpPr>
            <a:spLocks noChangeShapeType="1"/>
          </p:cNvSpPr>
          <p:nvPr/>
        </p:nvSpPr>
        <p:spPr bwMode="auto">
          <a:xfrm flipH="1">
            <a:off x="2670175" y="215582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47" name="Line 59"/>
          <p:cNvSpPr>
            <a:spLocks noChangeShapeType="1"/>
          </p:cNvSpPr>
          <p:nvPr/>
        </p:nvSpPr>
        <p:spPr bwMode="auto">
          <a:xfrm flipH="1">
            <a:off x="2649538" y="2155825"/>
            <a:ext cx="10318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48" name="Line 61"/>
          <p:cNvSpPr>
            <a:spLocks noChangeShapeType="1"/>
          </p:cNvSpPr>
          <p:nvPr/>
        </p:nvSpPr>
        <p:spPr bwMode="auto">
          <a:xfrm flipH="1">
            <a:off x="2670175" y="194786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49" name="Line 62"/>
          <p:cNvSpPr>
            <a:spLocks noChangeShapeType="1"/>
          </p:cNvSpPr>
          <p:nvPr/>
        </p:nvSpPr>
        <p:spPr bwMode="auto">
          <a:xfrm flipH="1">
            <a:off x="2670175" y="173831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50" name="Line 63"/>
          <p:cNvSpPr>
            <a:spLocks noChangeShapeType="1"/>
          </p:cNvSpPr>
          <p:nvPr/>
        </p:nvSpPr>
        <p:spPr bwMode="auto">
          <a:xfrm flipH="1">
            <a:off x="2670175" y="153035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51" name="Line 64"/>
          <p:cNvSpPr>
            <a:spLocks noChangeShapeType="1"/>
          </p:cNvSpPr>
          <p:nvPr/>
        </p:nvSpPr>
        <p:spPr bwMode="auto">
          <a:xfrm flipH="1">
            <a:off x="2670175" y="132238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52" name="Line 65"/>
          <p:cNvSpPr>
            <a:spLocks noChangeShapeType="1"/>
          </p:cNvSpPr>
          <p:nvPr/>
        </p:nvSpPr>
        <p:spPr bwMode="auto">
          <a:xfrm flipH="1">
            <a:off x="2670175" y="111283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53" name="Line 66"/>
          <p:cNvSpPr>
            <a:spLocks noChangeShapeType="1"/>
          </p:cNvSpPr>
          <p:nvPr/>
        </p:nvSpPr>
        <p:spPr bwMode="auto">
          <a:xfrm flipH="1">
            <a:off x="2649538" y="1112838"/>
            <a:ext cx="1031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54" name="Rectangle 67"/>
          <p:cNvSpPr>
            <a:spLocks noChangeArrowheads="1"/>
          </p:cNvSpPr>
          <p:nvPr/>
        </p:nvSpPr>
        <p:spPr bwMode="auto">
          <a:xfrm>
            <a:off x="2463800" y="977900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</a:t>
            </a:r>
            <a:endParaRPr lang="en-US" altLang="en-US" sz="2000"/>
          </a:p>
        </p:txBody>
      </p:sp>
      <p:sp>
        <p:nvSpPr>
          <p:cNvPr id="68655" name="Freeform 68"/>
          <p:cNvSpPr>
            <a:spLocks/>
          </p:cNvSpPr>
          <p:nvPr/>
        </p:nvSpPr>
        <p:spPr bwMode="auto">
          <a:xfrm flipV="1">
            <a:off x="2898775" y="1112838"/>
            <a:ext cx="1890713" cy="2085975"/>
          </a:xfrm>
          <a:custGeom>
            <a:avLst/>
            <a:gdLst>
              <a:gd name="T0" fmla="*/ 12196241 w 5881"/>
              <a:gd name="T1" fmla="*/ 16762903 h 7777"/>
              <a:gd name="T2" fmla="*/ 36485840 w 5881"/>
              <a:gd name="T3" fmla="*/ 33525805 h 7777"/>
              <a:gd name="T4" fmla="*/ 54780204 w 5881"/>
              <a:gd name="T5" fmla="*/ 55900485 h 7777"/>
              <a:gd name="T6" fmla="*/ 79069798 w 5881"/>
              <a:gd name="T7" fmla="*/ 72735284 h 7777"/>
              <a:gd name="T8" fmla="*/ 97260972 w 5881"/>
              <a:gd name="T9" fmla="*/ 95109955 h 7777"/>
              <a:gd name="T10" fmla="*/ 121550245 w 5881"/>
              <a:gd name="T11" fmla="*/ 111872854 h 7777"/>
              <a:gd name="T12" fmla="*/ 139844920 w 5881"/>
              <a:gd name="T13" fmla="*/ 134247257 h 7777"/>
              <a:gd name="T14" fmla="*/ 164134193 w 5881"/>
              <a:gd name="T15" fmla="*/ 151010189 h 7777"/>
              <a:gd name="T16" fmla="*/ 182325387 w 5881"/>
              <a:gd name="T17" fmla="*/ 173384860 h 7777"/>
              <a:gd name="T18" fmla="*/ 206718181 w 5881"/>
              <a:gd name="T19" fmla="*/ 190219642 h 7777"/>
              <a:gd name="T20" fmla="*/ 224909656 w 5881"/>
              <a:gd name="T21" fmla="*/ 212594314 h 7777"/>
              <a:gd name="T22" fmla="*/ 249198929 w 5881"/>
              <a:gd name="T23" fmla="*/ 229357212 h 7777"/>
              <a:gd name="T24" fmla="*/ 267493283 w 5881"/>
              <a:gd name="T25" fmla="*/ 251731615 h 7777"/>
              <a:gd name="T26" fmla="*/ 291782877 w 5881"/>
              <a:gd name="T27" fmla="*/ 268494782 h 7777"/>
              <a:gd name="T28" fmla="*/ 308837224 w 5881"/>
              <a:gd name="T29" fmla="*/ 290941136 h 7777"/>
              <a:gd name="T30" fmla="*/ 328268707 w 5881"/>
              <a:gd name="T31" fmla="*/ 307704302 h 7777"/>
              <a:gd name="T32" fmla="*/ 342842157 w 5881"/>
              <a:gd name="T33" fmla="*/ 330078706 h 7777"/>
              <a:gd name="T34" fmla="*/ 362273640 w 5881"/>
              <a:gd name="T35" fmla="*/ 346841604 h 7777"/>
              <a:gd name="T36" fmla="*/ 376847332 w 5881"/>
              <a:gd name="T37" fmla="*/ 369216275 h 7777"/>
              <a:gd name="T38" fmla="*/ 396278814 w 5881"/>
              <a:gd name="T39" fmla="*/ 386051058 h 7777"/>
              <a:gd name="T40" fmla="*/ 410852506 w 5881"/>
              <a:gd name="T41" fmla="*/ 408425729 h 7777"/>
              <a:gd name="T42" fmla="*/ 430387509 w 5881"/>
              <a:gd name="T43" fmla="*/ 425188627 h 7777"/>
              <a:gd name="T44" fmla="*/ 444961201 w 5881"/>
              <a:gd name="T45" fmla="*/ 447563030 h 7777"/>
              <a:gd name="T46" fmla="*/ 464392683 w 5881"/>
              <a:gd name="T47" fmla="*/ 464325929 h 7777"/>
              <a:gd name="T48" fmla="*/ 478966375 w 5881"/>
              <a:gd name="T49" fmla="*/ 486700600 h 7777"/>
              <a:gd name="T50" fmla="*/ 498397858 w 5881"/>
              <a:gd name="T51" fmla="*/ 503535382 h 7777"/>
              <a:gd name="T52" fmla="*/ 512971550 w 5881"/>
              <a:gd name="T53" fmla="*/ 525910054 h 7777"/>
              <a:gd name="T54" fmla="*/ 532403032 w 5881"/>
              <a:gd name="T55" fmla="*/ 542672952 h 7777"/>
              <a:gd name="T56" fmla="*/ 607855026 w 5881"/>
              <a:gd name="T57" fmla="*/ 553896230 h 7777"/>
              <a:gd name="T58" fmla="*/ 583462232 w 5881"/>
              <a:gd name="T59" fmla="*/ 537061179 h 7777"/>
              <a:gd name="T60" fmla="*/ 565271078 w 5881"/>
              <a:gd name="T61" fmla="*/ 514686776 h 7777"/>
              <a:gd name="T62" fmla="*/ 540981805 w 5881"/>
              <a:gd name="T63" fmla="*/ 497923878 h 7777"/>
              <a:gd name="T64" fmla="*/ 522687130 w 5881"/>
              <a:gd name="T65" fmla="*/ 475549206 h 7777"/>
              <a:gd name="T66" fmla="*/ 498397858 w 5881"/>
              <a:gd name="T67" fmla="*/ 458786308 h 7777"/>
              <a:gd name="T68" fmla="*/ 480206703 w 5881"/>
              <a:gd name="T69" fmla="*/ 436411905 h 7777"/>
              <a:gd name="T70" fmla="*/ 455917109 w 5881"/>
              <a:gd name="T71" fmla="*/ 419576854 h 7777"/>
              <a:gd name="T72" fmla="*/ 437622755 w 5881"/>
              <a:gd name="T73" fmla="*/ 397202451 h 7777"/>
              <a:gd name="T74" fmla="*/ 413333162 w 5881"/>
              <a:gd name="T75" fmla="*/ 380439553 h 7777"/>
              <a:gd name="T76" fmla="*/ 395142007 w 5881"/>
              <a:gd name="T77" fmla="*/ 358064882 h 7777"/>
              <a:gd name="T78" fmla="*/ 370749214 w 5881"/>
              <a:gd name="T79" fmla="*/ 341230099 h 7777"/>
              <a:gd name="T80" fmla="*/ 352558059 w 5881"/>
              <a:gd name="T81" fmla="*/ 318855428 h 7777"/>
              <a:gd name="T82" fmla="*/ 328268707 w 5881"/>
              <a:gd name="T83" fmla="*/ 302092530 h 7777"/>
              <a:gd name="T84" fmla="*/ 309974031 w 5881"/>
              <a:gd name="T85" fmla="*/ 279717791 h 7777"/>
              <a:gd name="T86" fmla="*/ 289302221 w 5881"/>
              <a:gd name="T87" fmla="*/ 262954893 h 7777"/>
              <a:gd name="T88" fmla="*/ 274728529 w 5881"/>
              <a:gd name="T89" fmla="*/ 240580490 h 7777"/>
              <a:gd name="T90" fmla="*/ 255297047 w 5881"/>
              <a:gd name="T91" fmla="*/ 223745439 h 7777"/>
              <a:gd name="T92" fmla="*/ 240723355 w 5881"/>
              <a:gd name="T93" fmla="*/ 201371036 h 7777"/>
              <a:gd name="T94" fmla="*/ 221291873 w 5881"/>
              <a:gd name="T95" fmla="*/ 184608138 h 7777"/>
              <a:gd name="T96" fmla="*/ 206718181 w 5881"/>
              <a:gd name="T97" fmla="*/ 162233466 h 7777"/>
              <a:gd name="T98" fmla="*/ 187183499 w 5881"/>
              <a:gd name="T99" fmla="*/ 145470568 h 7777"/>
              <a:gd name="T100" fmla="*/ 172609807 w 5881"/>
              <a:gd name="T101" fmla="*/ 123023979 h 7777"/>
              <a:gd name="T102" fmla="*/ 153178284 w 5881"/>
              <a:gd name="T103" fmla="*/ 106261081 h 7777"/>
              <a:gd name="T104" fmla="*/ 138604592 w 5881"/>
              <a:gd name="T105" fmla="*/ 83886678 h 7777"/>
              <a:gd name="T106" fmla="*/ 119173110 w 5881"/>
              <a:gd name="T107" fmla="*/ 67123762 h 7777"/>
              <a:gd name="T108" fmla="*/ 104599418 w 5881"/>
              <a:gd name="T109" fmla="*/ 44749091 h 7777"/>
              <a:gd name="T110" fmla="*/ 85167936 w 5881"/>
              <a:gd name="T111" fmla="*/ 27914300 h 7777"/>
              <a:gd name="T112" fmla="*/ 70491024 w 5881"/>
              <a:gd name="T113" fmla="*/ 5539623 h 77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5881"/>
              <a:gd name="T172" fmla="*/ 0 h 7777"/>
              <a:gd name="T173" fmla="*/ 5881 w 5881"/>
              <a:gd name="T174" fmla="*/ 7777 h 777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5881" h="7777">
                <a:moveTo>
                  <a:pt x="0" y="0"/>
                </a:moveTo>
                <a:lnTo>
                  <a:pt x="0" y="0"/>
                </a:lnTo>
                <a:lnTo>
                  <a:pt x="0" y="77"/>
                </a:lnTo>
                <a:lnTo>
                  <a:pt x="59" y="77"/>
                </a:lnTo>
                <a:lnTo>
                  <a:pt x="59" y="155"/>
                </a:lnTo>
                <a:lnTo>
                  <a:pt x="118" y="155"/>
                </a:lnTo>
                <a:lnTo>
                  <a:pt x="118" y="233"/>
                </a:lnTo>
                <a:lnTo>
                  <a:pt x="177" y="233"/>
                </a:lnTo>
                <a:lnTo>
                  <a:pt x="177" y="311"/>
                </a:lnTo>
                <a:lnTo>
                  <a:pt x="236" y="311"/>
                </a:lnTo>
                <a:lnTo>
                  <a:pt x="236" y="388"/>
                </a:lnTo>
                <a:lnTo>
                  <a:pt x="294" y="388"/>
                </a:lnTo>
                <a:lnTo>
                  <a:pt x="294" y="466"/>
                </a:lnTo>
                <a:lnTo>
                  <a:pt x="353" y="466"/>
                </a:lnTo>
                <a:lnTo>
                  <a:pt x="353" y="544"/>
                </a:lnTo>
                <a:lnTo>
                  <a:pt x="412" y="544"/>
                </a:lnTo>
                <a:lnTo>
                  <a:pt x="412" y="622"/>
                </a:lnTo>
                <a:lnTo>
                  <a:pt x="471" y="622"/>
                </a:lnTo>
                <a:lnTo>
                  <a:pt x="471" y="699"/>
                </a:lnTo>
                <a:lnTo>
                  <a:pt x="530" y="699"/>
                </a:lnTo>
                <a:lnTo>
                  <a:pt x="530" y="777"/>
                </a:lnTo>
                <a:lnTo>
                  <a:pt x="588" y="777"/>
                </a:lnTo>
                <a:lnTo>
                  <a:pt x="588" y="855"/>
                </a:lnTo>
                <a:lnTo>
                  <a:pt x="647" y="855"/>
                </a:lnTo>
                <a:lnTo>
                  <a:pt x="647" y="933"/>
                </a:lnTo>
                <a:lnTo>
                  <a:pt x="706" y="933"/>
                </a:lnTo>
                <a:lnTo>
                  <a:pt x="706" y="1011"/>
                </a:lnTo>
                <a:lnTo>
                  <a:pt x="765" y="1011"/>
                </a:lnTo>
                <a:lnTo>
                  <a:pt x="765" y="1088"/>
                </a:lnTo>
                <a:lnTo>
                  <a:pt x="824" y="1088"/>
                </a:lnTo>
                <a:lnTo>
                  <a:pt x="824" y="1166"/>
                </a:lnTo>
                <a:lnTo>
                  <a:pt x="882" y="1166"/>
                </a:lnTo>
                <a:lnTo>
                  <a:pt x="882" y="1244"/>
                </a:lnTo>
                <a:lnTo>
                  <a:pt x="941" y="1244"/>
                </a:lnTo>
                <a:lnTo>
                  <a:pt x="941" y="1322"/>
                </a:lnTo>
                <a:lnTo>
                  <a:pt x="1000" y="1322"/>
                </a:lnTo>
                <a:lnTo>
                  <a:pt x="1000" y="1399"/>
                </a:lnTo>
                <a:lnTo>
                  <a:pt x="1059" y="1399"/>
                </a:lnTo>
                <a:lnTo>
                  <a:pt x="1059" y="1477"/>
                </a:lnTo>
                <a:lnTo>
                  <a:pt x="1118" y="1477"/>
                </a:lnTo>
                <a:lnTo>
                  <a:pt x="1118" y="1555"/>
                </a:lnTo>
                <a:lnTo>
                  <a:pt x="1176" y="1555"/>
                </a:lnTo>
                <a:lnTo>
                  <a:pt x="1176" y="1633"/>
                </a:lnTo>
                <a:lnTo>
                  <a:pt x="1235" y="1633"/>
                </a:lnTo>
                <a:lnTo>
                  <a:pt x="1235" y="1710"/>
                </a:lnTo>
                <a:lnTo>
                  <a:pt x="1294" y="1710"/>
                </a:lnTo>
                <a:lnTo>
                  <a:pt x="1294" y="1788"/>
                </a:lnTo>
                <a:lnTo>
                  <a:pt x="1353" y="1788"/>
                </a:lnTo>
                <a:lnTo>
                  <a:pt x="1353" y="1866"/>
                </a:lnTo>
                <a:lnTo>
                  <a:pt x="1412" y="1866"/>
                </a:lnTo>
                <a:lnTo>
                  <a:pt x="1412" y="1944"/>
                </a:lnTo>
                <a:lnTo>
                  <a:pt x="1470" y="1944"/>
                </a:lnTo>
                <a:lnTo>
                  <a:pt x="1470" y="2022"/>
                </a:lnTo>
                <a:lnTo>
                  <a:pt x="1529" y="2022"/>
                </a:lnTo>
                <a:lnTo>
                  <a:pt x="1529" y="2099"/>
                </a:lnTo>
                <a:lnTo>
                  <a:pt x="1588" y="2099"/>
                </a:lnTo>
                <a:lnTo>
                  <a:pt x="1588" y="2177"/>
                </a:lnTo>
                <a:lnTo>
                  <a:pt x="1647" y="2177"/>
                </a:lnTo>
                <a:lnTo>
                  <a:pt x="1647" y="2255"/>
                </a:lnTo>
                <a:lnTo>
                  <a:pt x="1706" y="2255"/>
                </a:lnTo>
                <a:lnTo>
                  <a:pt x="1706" y="2333"/>
                </a:lnTo>
                <a:lnTo>
                  <a:pt x="1764" y="2333"/>
                </a:lnTo>
                <a:lnTo>
                  <a:pt x="1764" y="2410"/>
                </a:lnTo>
                <a:lnTo>
                  <a:pt x="1823" y="2410"/>
                </a:lnTo>
                <a:lnTo>
                  <a:pt x="1823" y="2488"/>
                </a:lnTo>
                <a:lnTo>
                  <a:pt x="1882" y="2488"/>
                </a:lnTo>
                <a:lnTo>
                  <a:pt x="1882" y="2566"/>
                </a:lnTo>
                <a:lnTo>
                  <a:pt x="1941" y="2566"/>
                </a:lnTo>
                <a:lnTo>
                  <a:pt x="1941" y="2644"/>
                </a:lnTo>
                <a:lnTo>
                  <a:pt x="2000" y="2644"/>
                </a:lnTo>
                <a:lnTo>
                  <a:pt x="2000" y="2721"/>
                </a:lnTo>
                <a:lnTo>
                  <a:pt x="2058" y="2721"/>
                </a:lnTo>
                <a:lnTo>
                  <a:pt x="2058" y="2799"/>
                </a:lnTo>
                <a:lnTo>
                  <a:pt x="2117" y="2799"/>
                </a:lnTo>
                <a:lnTo>
                  <a:pt x="2117" y="2877"/>
                </a:lnTo>
                <a:lnTo>
                  <a:pt x="2176" y="2877"/>
                </a:lnTo>
                <a:lnTo>
                  <a:pt x="2176" y="2955"/>
                </a:lnTo>
                <a:lnTo>
                  <a:pt x="2235" y="2955"/>
                </a:lnTo>
                <a:lnTo>
                  <a:pt x="2235" y="3033"/>
                </a:lnTo>
                <a:lnTo>
                  <a:pt x="2294" y="3033"/>
                </a:lnTo>
                <a:lnTo>
                  <a:pt x="2294" y="3110"/>
                </a:lnTo>
                <a:lnTo>
                  <a:pt x="2352" y="3110"/>
                </a:lnTo>
                <a:lnTo>
                  <a:pt x="2352" y="3188"/>
                </a:lnTo>
                <a:lnTo>
                  <a:pt x="2411" y="3188"/>
                </a:lnTo>
                <a:lnTo>
                  <a:pt x="2411" y="3266"/>
                </a:lnTo>
                <a:lnTo>
                  <a:pt x="2470" y="3266"/>
                </a:lnTo>
                <a:lnTo>
                  <a:pt x="2470" y="3344"/>
                </a:lnTo>
                <a:lnTo>
                  <a:pt x="2529" y="3344"/>
                </a:lnTo>
                <a:lnTo>
                  <a:pt x="2529" y="3421"/>
                </a:lnTo>
                <a:lnTo>
                  <a:pt x="2588" y="3421"/>
                </a:lnTo>
                <a:lnTo>
                  <a:pt x="2588" y="3499"/>
                </a:lnTo>
                <a:lnTo>
                  <a:pt x="2646" y="3499"/>
                </a:lnTo>
                <a:lnTo>
                  <a:pt x="2646" y="3577"/>
                </a:lnTo>
                <a:lnTo>
                  <a:pt x="2705" y="3577"/>
                </a:lnTo>
                <a:lnTo>
                  <a:pt x="2705" y="3655"/>
                </a:lnTo>
                <a:lnTo>
                  <a:pt x="2764" y="3655"/>
                </a:lnTo>
                <a:lnTo>
                  <a:pt x="2764" y="3732"/>
                </a:lnTo>
                <a:lnTo>
                  <a:pt x="2823" y="3732"/>
                </a:lnTo>
                <a:lnTo>
                  <a:pt x="2823" y="3810"/>
                </a:lnTo>
                <a:lnTo>
                  <a:pt x="2882" y="3810"/>
                </a:lnTo>
                <a:lnTo>
                  <a:pt x="2882" y="3888"/>
                </a:lnTo>
                <a:lnTo>
                  <a:pt x="2941" y="3888"/>
                </a:lnTo>
                <a:lnTo>
                  <a:pt x="2941" y="3966"/>
                </a:lnTo>
                <a:lnTo>
                  <a:pt x="2988" y="3966"/>
                </a:lnTo>
                <a:lnTo>
                  <a:pt x="2988" y="4044"/>
                </a:lnTo>
                <a:lnTo>
                  <a:pt x="3035" y="4044"/>
                </a:lnTo>
                <a:lnTo>
                  <a:pt x="3035" y="4121"/>
                </a:lnTo>
                <a:lnTo>
                  <a:pt x="3082" y="4121"/>
                </a:lnTo>
                <a:lnTo>
                  <a:pt x="3082" y="4199"/>
                </a:lnTo>
                <a:lnTo>
                  <a:pt x="3129" y="4199"/>
                </a:lnTo>
                <a:lnTo>
                  <a:pt x="3129" y="4277"/>
                </a:lnTo>
                <a:lnTo>
                  <a:pt x="3176" y="4277"/>
                </a:lnTo>
                <a:lnTo>
                  <a:pt x="3176" y="4355"/>
                </a:lnTo>
                <a:lnTo>
                  <a:pt x="3223" y="4355"/>
                </a:lnTo>
                <a:lnTo>
                  <a:pt x="3223" y="4432"/>
                </a:lnTo>
                <a:lnTo>
                  <a:pt x="3270" y="4432"/>
                </a:lnTo>
                <a:lnTo>
                  <a:pt x="3270" y="4510"/>
                </a:lnTo>
                <a:lnTo>
                  <a:pt x="3317" y="4510"/>
                </a:lnTo>
                <a:lnTo>
                  <a:pt x="3317" y="4588"/>
                </a:lnTo>
                <a:lnTo>
                  <a:pt x="3364" y="4588"/>
                </a:lnTo>
                <a:lnTo>
                  <a:pt x="3364" y="4666"/>
                </a:lnTo>
                <a:lnTo>
                  <a:pt x="3411" y="4666"/>
                </a:lnTo>
                <a:lnTo>
                  <a:pt x="3411" y="4743"/>
                </a:lnTo>
                <a:lnTo>
                  <a:pt x="3458" y="4743"/>
                </a:lnTo>
                <a:lnTo>
                  <a:pt x="3458" y="4821"/>
                </a:lnTo>
                <a:lnTo>
                  <a:pt x="3505" y="4821"/>
                </a:lnTo>
                <a:lnTo>
                  <a:pt x="3505" y="4899"/>
                </a:lnTo>
                <a:lnTo>
                  <a:pt x="3552" y="4899"/>
                </a:lnTo>
                <a:lnTo>
                  <a:pt x="3552" y="4977"/>
                </a:lnTo>
                <a:lnTo>
                  <a:pt x="3599" y="4977"/>
                </a:lnTo>
                <a:lnTo>
                  <a:pt x="3599" y="5055"/>
                </a:lnTo>
                <a:lnTo>
                  <a:pt x="3646" y="5055"/>
                </a:lnTo>
                <a:lnTo>
                  <a:pt x="3646" y="5132"/>
                </a:lnTo>
                <a:lnTo>
                  <a:pt x="3693" y="5132"/>
                </a:lnTo>
                <a:lnTo>
                  <a:pt x="3693" y="5210"/>
                </a:lnTo>
                <a:lnTo>
                  <a:pt x="3740" y="5210"/>
                </a:lnTo>
                <a:lnTo>
                  <a:pt x="3740" y="5288"/>
                </a:lnTo>
                <a:lnTo>
                  <a:pt x="3787" y="5288"/>
                </a:lnTo>
                <a:lnTo>
                  <a:pt x="3787" y="5366"/>
                </a:lnTo>
                <a:lnTo>
                  <a:pt x="3834" y="5366"/>
                </a:lnTo>
                <a:lnTo>
                  <a:pt x="3834" y="5443"/>
                </a:lnTo>
                <a:lnTo>
                  <a:pt x="3881" y="5443"/>
                </a:lnTo>
                <a:lnTo>
                  <a:pt x="3881" y="5521"/>
                </a:lnTo>
                <a:lnTo>
                  <a:pt x="3928" y="5521"/>
                </a:lnTo>
                <a:lnTo>
                  <a:pt x="3928" y="5599"/>
                </a:lnTo>
                <a:lnTo>
                  <a:pt x="3975" y="5599"/>
                </a:lnTo>
                <a:lnTo>
                  <a:pt x="3975" y="5677"/>
                </a:lnTo>
                <a:lnTo>
                  <a:pt x="4022" y="5677"/>
                </a:lnTo>
                <a:lnTo>
                  <a:pt x="4022" y="5754"/>
                </a:lnTo>
                <a:lnTo>
                  <a:pt x="4070" y="5754"/>
                </a:lnTo>
                <a:lnTo>
                  <a:pt x="4070" y="5832"/>
                </a:lnTo>
                <a:lnTo>
                  <a:pt x="4117" y="5832"/>
                </a:lnTo>
                <a:lnTo>
                  <a:pt x="4117" y="5910"/>
                </a:lnTo>
                <a:lnTo>
                  <a:pt x="4164" y="5910"/>
                </a:lnTo>
                <a:lnTo>
                  <a:pt x="4164" y="5988"/>
                </a:lnTo>
                <a:lnTo>
                  <a:pt x="4211" y="5988"/>
                </a:lnTo>
                <a:lnTo>
                  <a:pt x="4211" y="6066"/>
                </a:lnTo>
                <a:lnTo>
                  <a:pt x="4258" y="6066"/>
                </a:lnTo>
                <a:lnTo>
                  <a:pt x="4258" y="6143"/>
                </a:lnTo>
                <a:lnTo>
                  <a:pt x="4305" y="6143"/>
                </a:lnTo>
                <a:lnTo>
                  <a:pt x="4305" y="6221"/>
                </a:lnTo>
                <a:lnTo>
                  <a:pt x="4352" y="6221"/>
                </a:lnTo>
                <a:lnTo>
                  <a:pt x="4352" y="6299"/>
                </a:lnTo>
                <a:lnTo>
                  <a:pt x="4399" y="6299"/>
                </a:lnTo>
                <a:lnTo>
                  <a:pt x="4399" y="6377"/>
                </a:lnTo>
                <a:lnTo>
                  <a:pt x="4446" y="6377"/>
                </a:lnTo>
                <a:lnTo>
                  <a:pt x="4446" y="6454"/>
                </a:lnTo>
                <a:lnTo>
                  <a:pt x="4493" y="6454"/>
                </a:lnTo>
                <a:lnTo>
                  <a:pt x="4493" y="6532"/>
                </a:lnTo>
                <a:lnTo>
                  <a:pt x="4540" y="6532"/>
                </a:lnTo>
                <a:lnTo>
                  <a:pt x="4540" y="6610"/>
                </a:lnTo>
                <a:lnTo>
                  <a:pt x="4587" y="6610"/>
                </a:lnTo>
                <a:lnTo>
                  <a:pt x="4587" y="6688"/>
                </a:lnTo>
                <a:lnTo>
                  <a:pt x="4634" y="6688"/>
                </a:lnTo>
                <a:lnTo>
                  <a:pt x="4634" y="6765"/>
                </a:lnTo>
                <a:lnTo>
                  <a:pt x="4681" y="6765"/>
                </a:lnTo>
                <a:lnTo>
                  <a:pt x="4681" y="6843"/>
                </a:lnTo>
                <a:lnTo>
                  <a:pt x="4728" y="6843"/>
                </a:lnTo>
                <a:lnTo>
                  <a:pt x="4728" y="6921"/>
                </a:lnTo>
                <a:lnTo>
                  <a:pt x="4775" y="6921"/>
                </a:lnTo>
                <a:lnTo>
                  <a:pt x="4775" y="6999"/>
                </a:lnTo>
                <a:lnTo>
                  <a:pt x="4822" y="6999"/>
                </a:lnTo>
                <a:lnTo>
                  <a:pt x="4822" y="7077"/>
                </a:lnTo>
                <a:lnTo>
                  <a:pt x="4869" y="7077"/>
                </a:lnTo>
                <a:lnTo>
                  <a:pt x="4869" y="7154"/>
                </a:lnTo>
                <a:lnTo>
                  <a:pt x="4916" y="7154"/>
                </a:lnTo>
                <a:lnTo>
                  <a:pt x="4916" y="7232"/>
                </a:lnTo>
                <a:lnTo>
                  <a:pt x="4963" y="7232"/>
                </a:lnTo>
                <a:lnTo>
                  <a:pt x="4963" y="7310"/>
                </a:lnTo>
                <a:lnTo>
                  <a:pt x="5010" y="7310"/>
                </a:lnTo>
                <a:lnTo>
                  <a:pt x="5010" y="7388"/>
                </a:lnTo>
                <a:lnTo>
                  <a:pt x="5057" y="7388"/>
                </a:lnTo>
                <a:lnTo>
                  <a:pt x="5057" y="7465"/>
                </a:lnTo>
                <a:lnTo>
                  <a:pt x="5104" y="7465"/>
                </a:lnTo>
                <a:lnTo>
                  <a:pt x="5104" y="7543"/>
                </a:lnTo>
                <a:lnTo>
                  <a:pt x="5151" y="7543"/>
                </a:lnTo>
                <a:lnTo>
                  <a:pt x="5151" y="7621"/>
                </a:lnTo>
                <a:lnTo>
                  <a:pt x="5199" y="7621"/>
                </a:lnTo>
                <a:lnTo>
                  <a:pt x="5199" y="7699"/>
                </a:lnTo>
                <a:lnTo>
                  <a:pt x="5246" y="7699"/>
                </a:lnTo>
                <a:lnTo>
                  <a:pt x="5246" y="7777"/>
                </a:lnTo>
                <a:lnTo>
                  <a:pt x="5881" y="7777"/>
                </a:lnTo>
                <a:lnTo>
                  <a:pt x="5881" y="7699"/>
                </a:lnTo>
                <a:lnTo>
                  <a:pt x="5822" y="7699"/>
                </a:lnTo>
                <a:lnTo>
                  <a:pt x="5822" y="7621"/>
                </a:lnTo>
                <a:lnTo>
                  <a:pt x="5763" y="7621"/>
                </a:lnTo>
                <a:lnTo>
                  <a:pt x="5763" y="7543"/>
                </a:lnTo>
                <a:lnTo>
                  <a:pt x="5704" y="7543"/>
                </a:lnTo>
                <a:lnTo>
                  <a:pt x="5704" y="7465"/>
                </a:lnTo>
                <a:lnTo>
                  <a:pt x="5645" y="7465"/>
                </a:lnTo>
                <a:lnTo>
                  <a:pt x="5645" y="7388"/>
                </a:lnTo>
                <a:lnTo>
                  <a:pt x="5587" y="7388"/>
                </a:lnTo>
                <a:lnTo>
                  <a:pt x="5587" y="7310"/>
                </a:lnTo>
                <a:lnTo>
                  <a:pt x="5528" y="7310"/>
                </a:lnTo>
                <a:lnTo>
                  <a:pt x="5528" y="7232"/>
                </a:lnTo>
                <a:lnTo>
                  <a:pt x="5469" y="7232"/>
                </a:lnTo>
                <a:lnTo>
                  <a:pt x="5469" y="7154"/>
                </a:lnTo>
                <a:lnTo>
                  <a:pt x="5410" y="7154"/>
                </a:lnTo>
                <a:lnTo>
                  <a:pt x="5410" y="7077"/>
                </a:lnTo>
                <a:lnTo>
                  <a:pt x="5351" y="7077"/>
                </a:lnTo>
                <a:lnTo>
                  <a:pt x="5351" y="6999"/>
                </a:lnTo>
                <a:lnTo>
                  <a:pt x="5293" y="6999"/>
                </a:lnTo>
                <a:lnTo>
                  <a:pt x="5293" y="6921"/>
                </a:lnTo>
                <a:lnTo>
                  <a:pt x="5234" y="6921"/>
                </a:lnTo>
                <a:lnTo>
                  <a:pt x="5234" y="6843"/>
                </a:lnTo>
                <a:lnTo>
                  <a:pt x="5175" y="6843"/>
                </a:lnTo>
                <a:lnTo>
                  <a:pt x="5175" y="6765"/>
                </a:lnTo>
                <a:lnTo>
                  <a:pt x="5116" y="6765"/>
                </a:lnTo>
                <a:lnTo>
                  <a:pt x="5116" y="6688"/>
                </a:lnTo>
                <a:lnTo>
                  <a:pt x="5057" y="6688"/>
                </a:lnTo>
                <a:lnTo>
                  <a:pt x="5057" y="6610"/>
                </a:lnTo>
                <a:lnTo>
                  <a:pt x="4999" y="6610"/>
                </a:lnTo>
                <a:lnTo>
                  <a:pt x="4999" y="6532"/>
                </a:lnTo>
                <a:lnTo>
                  <a:pt x="4940" y="6532"/>
                </a:lnTo>
                <a:lnTo>
                  <a:pt x="4940" y="6454"/>
                </a:lnTo>
                <a:lnTo>
                  <a:pt x="4881" y="6454"/>
                </a:lnTo>
                <a:lnTo>
                  <a:pt x="4881" y="6377"/>
                </a:lnTo>
                <a:lnTo>
                  <a:pt x="4822" y="6377"/>
                </a:lnTo>
                <a:lnTo>
                  <a:pt x="4822" y="6299"/>
                </a:lnTo>
                <a:lnTo>
                  <a:pt x="4763" y="6299"/>
                </a:lnTo>
                <a:lnTo>
                  <a:pt x="4763" y="6221"/>
                </a:lnTo>
                <a:lnTo>
                  <a:pt x="4705" y="6221"/>
                </a:lnTo>
                <a:lnTo>
                  <a:pt x="4705" y="6143"/>
                </a:lnTo>
                <a:lnTo>
                  <a:pt x="4646" y="6143"/>
                </a:lnTo>
                <a:lnTo>
                  <a:pt x="4646" y="6066"/>
                </a:lnTo>
                <a:lnTo>
                  <a:pt x="4587" y="6066"/>
                </a:lnTo>
                <a:lnTo>
                  <a:pt x="4587" y="5988"/>
                </a:lnTo>
                <a:lnTo>
                  <a:pt x="4528" y="5988"/>
                </a:lnTo>
                <a:lnTo>
                  <a:pt x="4528" y="5910"/>
                </a:lnTo>
                <a:lnTo>
                  <a:pt x="4469" y="5910"/>
                </a:lnTo>
                <a:lnTo>
                  <a:pt x="4469" y="5832"/>
                </a:lnTo>
                <a:lnTo>
                  <a:pt x="4411" y="5832"/>
                </a:lnTo>
                <a:lnTo>
                  <a:pt x="4411" y="5754"/>
                </a:lnTo>
                <a:lnTo>
                  <a:pt x="4352" y="5754"/>
                </a:lnTo>
                <a:lnTo>
                  <a:pt x="4352" y="5677"/>
                </a:lnTo>
                <a:lnTo>
                  <a:pt x="4293" y="5677"/>
                </a:lnTo>
                <a:lnTo>
                  <a:pt x="4293" y="5599"/>
                </a:lnTo>
                <a:lnTo>
                  <a:pt x="4234" y="5599"/>
                </a:lnTo>
                <a:lnTo>
                  <a:pt x="4234" y="5521"/>
                </a:lnTo>
                <a:lnTo>
                  <a:pt x="4175" y="5521"/>
                </a:lnTo>
                <a:lnTo>
                  <a:pt x="4175" y="5443"/>
                </a:lnTo>
                <a:lnTo>
                  <a:pt x="4117" y="5443"/>
                </a:lnTo>
                <a:lnTo>
                  <a:pt x="4117" y="5366"/>
                </a:lnTo>
                <a:lnTo>
                  <a:pt x="4058" y="5366"/>
                </a:lnTo>
                <a:lnTo>
                  <a:pt x="4058" y="5288"/>
                </a:lnTo>
                <a:lnTo>
                  <a:pt x="3999" y="5288"/>
                </a:lnTo>
                <a:lnTo>
                  <a:pt x="3999" y="5210"/>
                </a:lnTo>
                <a:lnTo>
                  <a:pt x="3940" y="5210"/>
                </a:lnTo>
                <a:lnTo>
                  <a:pt x="3940" y="5132"/>
                </a:lnTo>
                <a:lnTo>
                  <a:pt x="3881" y="5132"/>
                </a:lnTo>
                <a:lnTo>
                  <a:pt x="3881" y="5055"/>
                </a:lnTo>
                <a:lnTo>
                  <a:pt x="3823" y="5055"/>
                </a:lnTo>
                <a:lnTo>
                  <a:pt x="3823" y="4977"/>
                </a:lnTo>
                <a:lnTo>
                  <a:pt x="3764" y="4977"/>
                </a:lnTo>
                <a:lnTo>
                  <a:pt x="3764" y="4899"/>
                </a:lnTo>
                <a:lnTo>
                  <a:pt x="3705" y="4899"/>
                </a:lnTo>
                <a:lnTo>
                  <a:pt x="3705" y="4821"/>
                </a:lnTo>
                <a:lnTo>
                  <a:pt x="3646" y="4821"/>
                </a:lnTo>
                <a:lnTo>
                  <a:pt x="3646" y="4743"/>
                </a:lnTo>
                <a:lnTo>
                  <a:pt x="3587" y="4743"/>
                </a:lnTo>
                <a:lnTo>
                  <a:pt x="3587" y="4666"/>
                </a:lnTo>
                <a:lnTo>
                  <a:pt x="3529" y="4666"/>
                </a:lnTo>
                <a:lnTo>
                  <a:pt x="3529" y="4588"/>
                </a:lnTo>
                <a:lnTo>
                  <a:pt x="3470" y="4588"/>
                </a:lnTo>
                <a:lnTo>
                  <a:pt x="3470" y="4510"/>
                </a:lnTo>
                <a:lnTo>
                  <a:pt x="3411" y="4510"/>
                </a:lnTo>
                <a:lnTo>
                  <a:pt x="3411" y="4432"/>
                </a:lnTo>
                <a:lnTo>
                  <a:pt x="3352" y="4432"/>
                </a:lnTo>
                <a:lnTo>
                  <a:pt x="3352" y="4355"/>
                </a:lnTo>
                <a:lnTo>
                  <a:pt x="3293" y="4355"/>
                </a:lnTo>
                <a:lnTo>
                  <a:pt x="3293" y="4277"/>
                </a:lnTo>
                <a:lnTo>
                  <a:pt x="3235" y="4277"/>
                </a:lnTo>
                <a:lnTo>
                  <a:pt x="3235" y="4199"/>
                </a:lnTo>
                <a:lnTo>
                  <a:pt x="3176" y="4199"/>
                </a:lnTo>
                <a:lnTo>
                  <a:pt x="3176" y="4121"/>
                </a:lnTo>
                <a:lnTo>
                  <a:pt x="3117" y="4121"/>
                </a:lnTo>
                <a:lnTo>
                  <a:pt x="3117" y="4044"/>
                </a:lnTo>
                <a:lnTo>
                  <a:pt x="3058" y="4044"/>
                </a:lnTo>
                <a:lnTo>
                  <a:pt x="3058" y="3966"/>
                </a:lnTo>
                <a:lnTo>
                  <a:pt x="2999" y="3966"/>
                </a:lnTo>
                <a:lnTo>
                  <a:pt x="2999" y="3888"/>
                </a:lnTo>
                <a:lnTo>
                  <a:pt x="2941" y="3888"/>
                </a:lnTo>
                <a:lnTo>
                  <a:pt x="2941" y="3810"/>
                </a:lnTo>
                <a:lnTo>
                  <a:pt x="2893" y="3810"/>
                </a:lnTo>
                <a:lnTo>
                  <a:pt x="2893" y="3732"/>
                </a:lnTo>
                <a:lnTo>
                  <a:pt x="2846" y="3732"/>
                </a:lnTo>
                <a:lnTo>
                  <a:pt x="2846" y="3655"/>
                </a:lnTo>
                <a:lnTo>
                  <a:pt x="2799" y="3655"/>
                </a:lnTo>
                <a:lnTo>
                  <a:pt x="2799" y="3577"/>
                </a:lnTo>
                <a:lnTo>
                  <a:pt x="2752" y="3577"/>
                </a:lnTo>
                <a:lnTo>
                  <a:pt x="2752" y="3499"/>
                </a:lnTo>
                <a:lnTo>
                  <a:pt x="2705" y="3499"/>
                </a:lnTo>
                <a:lnTo>
                  <a:pt x="2705" y="3421"/>
                </a:lnTo>
                <a:lnTo>
                  <a:pt x="2658" y="3421"/>
                </a:lnTo>
                <a:lnTo>
                  <a:pt x="2658" y="3344"/>
                </a:lnTo>
                <a:lnTo>
                  <a:pt x="2611" y="3344"/>
                </a:lnTo>
                <a:lnTo>
                  <a:pt x="2611" y="3266"/>
                </a:lnTo>
                <a:lnTo>
                  <a:pt x="2564" y="3266"/>
                </a:lnTo>
                <a:lnTo>
                  <a:pt x="2564" y="3188"/>
                </a:lnTo>
                <a:lnTo>
                  <a:pt x="2517" y="3188"/>
                </a:lnTo>
                <a:lnTo>
                  <a:pt x="2517" y="3110"/>
                </a:lnTo>
                <a:lnTo>
                  <a:pt x="2470" y="3110"/>
                </a:lnTo>
                <a:lnTo>
                  <a:pt x="2470" y="3033"/>
                </a:lnTo>
                <a:lnTo>
                  <a:pt x="2423" y="3033"/>
                </a:lnTo>
                <a:lnTo>
                  <a:pt x="2423" y="2955"/>
                </a:lnTo>
                <a:lnTo>
                  <a:pt x="2376" y="2955"/>
                </a:lnTo>
                <a:lnTo>
                  <a:pt x="2376" y="2877"/>
                </a:lnTo>
                <a:lnTo>
                  <a:pt x="2329" y="2877"/>
                </a:lnTo>
                <a:lnTo>
                  <a:pt x="2329" y="2799"/>
                </a:lnTo>
                <a:lnTo>
                  <a:pt x="2282" y="2799"/>
                </a:lnTo>
                <a:lnTo>
                  <a:pt x="2282" y="2721"/>
                </a:lnTo>
                <a:lnTo>
                  <a:pt x="2235" y="2721"/>
                </a:lnTo>
                <a:lnTo>
                  <a:pt x="2235" y="2644"/>
                </a:lnTo>
                <a:lnTo>
                  <a:pt x="2188" y="2644"/>
                </a:lnTo>
                <a:lnTo>
                  <a:pt x="2188" y="2566"/>
                </a:lnTo>
                <a:lnTo>
                  <a:pt x="2141" y="2566"/>
                </a:lnTo>
                <a:lnTo>
                  <a:pt x="2141" y="2488"/>
                </a:lnTo>
                <a:lnTo>
                  <a:pt x="2094" y="2488"/>
                </a:lnTo>
                <a:lnTo>
                  <a:pt x="2094" y="2410"/>
                </a:lnTo>
                <a:lnTo>
                  <a:pt x="2047" y="2410"/>
                </a:lnTo>
                <a:lnTo>
                  <a:pt x="2047" y="2333"/>
                </a:lnTo>
                <a:lnTo>
                  <a:pt x="2000" y="2333"/>
                </a:lnTo>
                <a:lnTo>
                  <a:pt x="2000" y="2255"/>
                </a:lnTo>
                <a:lnTo>
                  <a:pt x="1953" y="2255"/>
                </a:lnTo>
                <a:lnTo>
                  <a:pt x="1953" y="2177"/>
                </a:lnTo>
                <a:lnTo>
                  <a:pt x="1906" y="2177"/>
                </a:lnTo>
                <a:lnTo>
                  <a:pt x="1906" y="2099"/>
                </a:lnTo>
                <a:lnTo>
                  <a:pt x="1859" y="2099"/>
                </a:lnTo>
                <a:lnTo>
                  <a:pt x="1859" y="2022"/>
                </a:lnTo>
                <a:lnTo>
                  <a:pt x="1811" y="2022"/>
                </a:lnTo>
                <a:lnTo>
                  <a:pt x="1811" y="1944"/>
                </a:lnTo>
                <a:lnTo>
                  <a:pt x="1764" y="1944"/>
                </a:lnTo>
                <a:lnTo>
                  <a:pt x="1764" y="1866"/>
                </a:lnTo>
                <a:lnTo>
                  <a:pt x="1717" y="1866"/>
                </a:lnTo>
                <a:lnTo>
                  <a:pt x="1717" y="1788"/>
                </a:lnTo>
                <a:lnTo>
                  <a:pt x="1670" y="1788"/>
                </a:lnTo>
                <a:lnTo>
                  <a:pt x="1670" y="1710"/>
                </a:lnTo>
                <a:lnTo>
                  <a:pt x="1623" y="1710"/>
                </a:lnTo>
                <a:lnTo>
                  <a:pt x="1623" y="1633"/>
                </a:lnTo>
                <a:lnTo>
                  <a:pt x="1576" y="1633"/>
                </a:lnTo>
                <a:lnTo>
                  <a:pt x="1576" y="1555"/>
                </a:lnTo>
                <a:lnTo>
                  <a:pt x="1529" y="1555"/>
                </a:lnTo>
                <a:lnTo>
                  <a:pt x="1529" y="1477"/>
                </a:lnTo>
                <a:lnTo>
                  <a:pt x="1482" y="1477"/>
                </a:lnTo>
                <a:lnTo>
                  <a:pt x="1482" y="1399"/>
                </a:lnTo>
                <a:lnTo>
                  <a:pt x="1435" y="1399"/>
                </a:lnTo>
                <a:lnTo>
                  <a:pt x="1435" y="1322"/>
                </a:lnTo>
                <a:lnTo>
                  <a:pt x="1388" y="1322"/>
                </a:lnTo>
                <a:lnTo>
                  <a:pt x="1388" y="1244"/>
                </a:lnTo>
                <a:lnTo>
                  <a:pt x="1341" y="1244"/>
                </a:lnTo>
                <a:lnTo>
                  <a:pt x="1341" y="1166"/>
                </a:lnTo>
                <a:lnTo>
                  <a:pt x="1294" y="1166"/>
                </a:lnTo>
                <a:lnTo>
                  <a:pt x="1294" y="1088"/>
                </a:lnTo>
                <a:lnTo>
                  <a:pt x="1247" y="1088"/>
                </a:lnTo>
                <a:lnTo>
                  <a:pt x="1247" y="1011"/>
                </a:lnTo>
                <a:lnTo>
                  <a:pt x="1200" y="1011"/>
                </a:lnTo>
                <a:lnTo>
                  <a:pt x="1200" y="933"/>
                </a:lnTo>
                <a:lnTo>
                  <a:pt x="1153" y="933"/>
                </a:lnTo>
                <a:lnTo>
                  <a:pt x="1153" y="855"/>
                </a:lnTo>
                <a:lnTo>
                  <a:pt x="1106" y="855"/>
                </a:lnTo>
                <a:lnTo>
                  <a:pt x="1106" y="777"/>
                </a:lnTo>
                <a:lnTo>
                  <a:pt x="1059" y="777"/>
                </a:lnTo>
                <a:lnTo>
                  <a:pt x="1059" y="699"/>
                </a:lnTo>
                <a:lnTo>
                  <a:pt x="1012" y="699"/>
                </a:lnTo>
                <a:lnTo>
                  <a:pt x="1012" y="622"/>
                </a:lnTo>
                <a:lnTo>
                  <a:pt x="965" y="622"/>
                </a:lnTo>
                <a:lnTo>
                  <a:pt x="965" y="544"/>
                </a:lnTo>
                <a:lnTo>
                  <a:pt x="918" y="544"/>
                </a:lnTo>
                <a:lnTo>
                  <a:pt x="918" y="466"/>
                </a:lnTo>
                <a:lnTo>
                  <a:pt x="871" y="466"/>
                </a:lnTo>
                <a:lnTo>
                  <a:pt x="871" y="388"/>
                </a:lnTo>
                <a:lnTo>
                  <a:pt x="824" y="388"/>
                </a:lnTo>
                <a:lnTo>
                  <a:pt x="824" y="311"/>
                </a:lnTo>
                <a:lnTo>
                  <a:pt x="777" y="311"/>
                </a:lnTo>
                <a:lnTo>
                  <a:pt x="777" y="233"/>
                </a:lnTo>
                <a:lnTo>
                  <a:pt x="730" y="233"/>
                </a:lnTo>
                <a:lnTo>
                  <a:pt x="730" y="155"/>
                </a:lnTo>
                <a:lnTo>
                  <a:pt x="682" y="155"/>
                </a:lnTo>
                <a:lnTo>
                  <a:pt x="682" y="77"/>
                </a:lnTo>
                <a:lnTo>
                  <a:pt x="635" y="77"/>
                </a:lnTo>
                <a:lnTo>
                  <a:pt x="635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56" name="Line 72"/>
          <p:cNvSpPr>
            <a:spLocks noChangeShapeType="1"/>
          </p:cNvSpPr>
          <p:nvPr/>
        </p:nvSpPr>
        <p:spPr bwMode="auto">
          <a:xfrm>
            <a:off x="6181725" y="3198813"/>
            <a:ext cx="218281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57" name="Line 73"/>
          <p:cNvSpPr>
            <a:spLocks noChangeShapeType="1"/>
          </p:cNvSpPr>
          <p:nvPr/>
        </p:nvSpPr>
        <p:spPr bwMode="auto">
          <a:xfrm>
            <a:off x="6181725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58" name="Line 74"/>
          <p:cNvSpPr>
            <a:spLocks noChangeShapeType="1"/>
          </p:cNvSpPr>
          <p:nvPr/>
        </p:nvSpPr>
        <p:spPr bwMode="auto">
          <a:xfrm>
            <a:off x="6181725" y="3198813"/>
            <a:ext cx="1588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59" name="Rectangle 75"/>
          <p:cNvSpPr>
            <a:spLocks noChangeArrowheads="1"/>
          </p:cNvSpPr>
          <p:nvPr/>
        </p:nvSpPr>
        <p:spPr bwMode="auto">
          <a:xfrm>
            <a:off x="5934075" y="3297238"/>
            <a:ext cx="493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0.99</a:t>
            </a:r>
            <a:endParaRPr lang="en-US" altLang="en-US" sz="2000"/>
          </a:p>
        </p:txBody>
      </p:sp>
      <p:sp>
        <p:nvSpPr>
          <p:cNvPr id="68660" name="Line 76"/>
          <p:cNvSpPr>
            <a:spLocks noChangeShapeType="1"/>
          </p:cNvSpPr>
          <p:nvPr/>
        </p:nvSpPr>
        <p:spPr bwMode="auto">
          <a:xfrm>
            <a:off x="6291263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61" name="Line 77"/>
          <p:cNvSpPr>
            <a:spLocks noChangeShapeType="1"/>
          </p:cNvSpPr>
          <p:nvPr/>
        </p:nvSpPr>
        <p:spPr bwMode="auto">
          <a:xfrm>
            <a:off x="6400800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62" name="Line 78"/>
          <p:cNvSpPr>
            <a:spLocks noChangeShapeType="1"/>
          </p:cNvSpPr>
          <p:nvPr/>
        </p:nvSpPr>
        <p:spPr bwMode="auto">
          <a:xfrm>
            <a:off x="6508750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63" name="Line 79"/>
          <p:cNvSpPr>
            <a:spLocks noChangeShapeType="1"/>
          </p:cNvSpPr>
          <p:nvPr/>
        </p:nvSpPr>
        <p:spPr bwMode="auto">
          <a:xfrm>
            <a:off x="6618288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64" name="Line 80"/>
          <p:cNvSpPr>
            <a:spLocks noChangeShapeType="1"/>
          </p:cNvSpPr>
          <p:nvPr/>
        </p:nvSpPr>
        <p:spPr bwMode="auto">
          <a:xfrm>
            <a:off x="6727825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65" name="Line 81"/>
          <p:cNvSpPr>
            <a:spLocks noChangeShapeType="1"/>
          </p:cNvSpPr>
          <p:nvPr/>
        </p:nvSpPr>
        <p:spPr bwMode="auto">
          <a:xfrm>
            <a:off x="6835775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66" name="Line 82"/>
          <p:cNvSpPr>
            <a:spLocks noChangeShapeType="1"/>
          </p:cNvSpPr>
          <p:nvPr/>
        </p:nvSpPr>
        <p:spPr bwMode="auto">
          <a:xfrm>
            <a:off x="6945313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67" name="Line 83"/>
          <p:cNvSpPr>
            <a:spLocks noChangeShapeType="1"/>
          </p:cNvSpPr>
          <p:nvPr/>
        </p:nvSpPr>
        <p:spPr bwMode="auto">
          <a:xfrm>
            <a:off x="7054850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68" name="Line 84"/>
          <p:cNvSpPr>
            <a:spLocks noChangeShapeType="1"/>
          </p:cNvSpPr>
          <p:nvPr/>
        </p:nvSpPr>
        <p:spPr bwMode="auto">
          <a:xfrm>
            <a:off x="7164388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69" name="Line 85"/>
          <p:cNvSpPr>
            <a:spLocks noChangeShapeType="1"/>
          </p:cNvSpPr>
          <p:nvPr/>
        </p:nvSpPr>
        <p:spPr bwMode="auto">
          <a:xfrm>
            <a:off x="7272338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70" name="Line 86"/>
          <p:cNvSpPr>
            <a:spLocks noChangeShapeType="1"/>
          </p:cNvSpPr>
          <p:nvPr/>
        </p:nvSpPr>
        <p:spPr bwMode="auto">
          <a:xfrm>
            <a:off x="7272338" y="3198813"/>
            <a:ext cx="1587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71" name="Rectangle 87"/>
          <p:cNvSpPr>
            <a:spLocks noChangeArrowheads="1"/>
          </p:cNvSpPr>
          <p:nvPr/>
        </p:nvSpPr>
        <p:spPr bwMode="auto">
          <a:xfrm>
            <a:off x="7202488" y="3297238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</a:t>
            </a:r>
            <a:endParaRPr lang="en-US" altLang="en-US" sz="2000"/>
          </a:p>
        </p:txBody>
      </p:sp>
      <p:sp>
        <p:nvSpPr>
          <p:cNvPr id="68672" name="Line 88"/>
          <p:cNvSpPr>
            <a:spLocks noChangeShapeType="1"/>
          </p:cNvSpPr>
          <p:nvPr/>
        </p:nvSpPr>
        <p:spPr bwMode="auto">
          <a:xfrm>
            <a:off x="7381875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73" name="Line 89"/>
          <p:cNvSpPr>
            <a:spLocks noChangeShapeType="1"/>
          </p:cNvSpPr>
          <p:nvPr/>
        </p:nvSpPr>
        <p:spPr bwMode="auto">
          <a:xfrm>
            <a:off x="7491413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74" name="Line 90"/>
          <p:cNvSpPr>
            <a:spLocks noChangeShapeType="1"/>
          </p:cNvSpPr>
          <p:nvPr/>
        </p:nvSpPr>
        <p:spPr bwMode="auto">
          <a:xfrm>
            <a:off x="7600950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75" name="Line 91"/>
          <p:cNvSpPr>
            <a:spLocks noChangeShapeType="1"/>
          </p:cNvSpPr>
          <p:nvPr/>
        </p:nvSpPr>
        <p:spPr bwMode="auto">
          <a:xfrm>
            <a:off x="7708900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76" name="Line 92"/>
          <p:cNvSpPr>
            <a:spLocks noChangeShapeType="1"/>
          </p:cNvSpPr>
          <p:nvPr/>
        </p:nvSpPr>
        <p:spPr bwMode="auto">
          <a:xfrm>
            <a:off x="7818438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77" name="Line 93"/>
          <p:cNvSpPr>
            <a:spLocks noChangeShapeType="1"/>
          </p:cNvSpPr>
          <p:nvPr/>
        </p:nvSpPr>
        <p:spPr bwMode="auto">
          <a:xfrm>
            <a:off x="7927975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78" name="Line 94"/>
          <p:cNvSpPr>
            <a:spLocks noChangeShapeType="1"/>
          </p:cNvSpPr>
          <p:nvPr/>
        </p:nvSpPr>
        <p:spPr bwMode="auto">
          <a:xfrm>
            <a:off x="8037513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79" name="Line 95"/>
          <p:cNvSpPr>
            <a:spLocks noChangeShapeType="1"/>
          </p:cNvSpPr>
          <p:nvPr/>
        </p:nvSpPr>
        <p:spPr bwMode="auto">
          <a:xfrm>
            <a:off x="8145463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80" name="Line 96"/>
          <p:cNvSpPr>
            <a:spLocks noChangeShapeType="1"/>
          </p:cNvSpPr>
          <p:nvPr/>
        </p:nvSpPr>
        <p:spPr bwMode="auto">
          <a:xfrm>
            <a:off x="8255000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81" name="Line 97"/>
          <p:cNvSpPr>
            <a:spLocks noChangeShapeType="1"/>
          </p:cNvSpPr>
          <p:nvPr/>
        </p:nvSpPr>
        <p:spPr bwMode="auto">
          <a:xfrm>
            <a:off x="8364538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82" name="Line 98"/>
          <p:cNvSpPr>
            <a:spLocks noChangeShapeType="1"/>
          </p:cNvSpPr>
          <p:nvPr/>
        </p:nvSpPr>
        <p:spPr bwMode="auto">
          <a:xfrm>
            <a:off x="8364538" y="3198813"/>
            <a:ext cx="1587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83" name="Rectangle 99"/>
          <p:cNvSpPr>
            <a:spLocks noChangeArrowheads="1"/>
          </p:cNvSpPr>
          <p:nvPr/>
        </p:nvSpPr>
        <p:spPr bwMode="auto">
          <a:xfrm>
            <a:off x="8116888" y="3297238"/>
            <a:ext cx="493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1.01</a:t>
            </a:r>
            <a:endParaRPr lang="en-US" altLang="en-US" sz="2000"/>
          </a:p>
        </p:txBody>
      </p:sp>
      <p:sp>
        <p:nvSpPr>
          <p:cNvPr id="68684" name="Line 100"/>
          <p:cNvSpPr>
            <a:spLocks noChangeShapeType="1"/>
          </p:cNvSpPr>
          <p:nvPr/>
        </p:nvSpPr>
        <p:spPr bwMode="auto">
          <a:xfrm flipV="1">
            <a:off x="6181725" y="1112838"/>
            <a:ext cx="1588" cy="20859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85" name="Line 101"/>
          <p:cNvSpPr>
            <a:spLocks noChangeShapeType="1"/>
          </p:cNvSpPr>
          <p:nvPr/>
        </p:nvSpPr>
        <p:spPr bwMode="auto">
          <a:xfrm flipH="1">
            <a:off x="6099175" y="319881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86" name="Line 102"/>
          <p:cNvSpPr>
            <a:spLocks noChangeShapeType="1"/>
          </p:cNvSpPr>
          <p:nvPr/>
        </p:nvSpPr>
        <p:spPr bwMode="auto">
          <a:xfrm flipH="1">
            <a:off x="6078538" y="3198813"/>
            <a:ext cx="1031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87" name="Rectangle 103"/>
          <p:cNvSpPr>
            <a:spLocks noChangeArrowheads="1"/>
          </p:cNvSpPr>
          <p:nvPr/>
        </p:nvSpPr>
        <p:spPr bwMode="auto">
          <a:xfrm>
            <a:off x="5892800" y="3062288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0</a:t>
            </a:r>
            <a:endParaRPr lang="en-US" altLang="en-US" sz="2000"/>
          </a:p>
        </p:txBody>
      </p:sp>
      <p:sp>
        <p:nvSpPr>
          <p:cNvPr id="68688" name="Line 104"/>
          <p:cNvSpPr>
            <a:spLocks noChangeShapeType="1"/>
          </p:cNvSpPr>
          <p:nvPr/>
        </p:nvSpPr>
        <p:spPr bwMode="auto">
          <a:xfrm flipH="1">
            <a:off x="6099175" y="298926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89" name="Line 105"/>
          <p:cNvSpPr>
            <a:spLocks noChangeShapeType="1"/>
          </p:cNvSpPr>
          <p:nvPr/>
        </p:nvSpPr>
        <p:spPr bwMode="auto">
          <a:xfrm flipH="1">
            <a:off x="6099175" y="278130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90" name="Line 106"/>
          <p:cNvSpPr>
            <a:spLocks noChangeShapeType="1"/>
          </p:cNvSpPr>
          <p:nvPr/>
        </p:nvSpPr>
        <p:spPr bwMode="auto">
          <a:xfrm flipH="1">
            <a:off x="6099175" y="257333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91" name="Line 107"/>
          <p:cNvSpPr>
            <a:spLocks noChangeShapeType="1"/>
          </p:cNvSpPr>
          <p:nvPr/>
        </p:nvSpPr>
        <p:spPr bwMode="auto">
          <a:xfrm flipH="1">
            <a:off x="6099175" y="236378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92" name="Line 108"/>
          <p:cNvSpPr>
            <a:spLocks noChangeShapeType="1"/>
          </p:cNvSpPr>
          <p:nvPr/>
        </p:nvSpPr>
        <p:spPr bwMode="auto">
          <a:xfrm flipH="1">
            <a:off x="6099175" y="215582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93" name="Line 109"/>
          <p:cNvSpPr>
            <a:spLocks noChangeShapeType="1"/>
          </p:cNvSpPr>
          <p:nvPr/>
        </p:nvSpPr>
        <p:spPr bwMode="auto">
          <a:xfrm flipH="1">
            <a:off x="6078538" y="2155825"/>
            <a:ext cx="10318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94" name="Line 111"/>
          <p:cNvSpPr>
            <a:spLocks noChangeShapeType="1"/>
          </p:cNvSpPr>
          <p:nvPr/>
        </p:nvSpPr>
        <p:spPr bwMode="auto">
          <a:xfrm flipH="1">
            <a:off x="6099175" y="194786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95" name="Line 112"/>
          <p:cNvSpPr>
            <a:spLocks noChangeShapeType="1"/>
          </p:cNvSpPr>
          <p:nvPr/>
        </p:nvSpPr>
        <p:spPr bwMode="auto">
          <a:xfrm flipH="1">
            <a:off x="6099175" y="173831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96" name="Line 113"/>
          <p:cNvSpPr>
            <a:spLocks noChangeShapeType="1"/>
          </p:cNvSpPr>
          <p:nvPr/>
        </p:nvSpPr>
        <p:spPr bwMode="auto">
          <a:xfrm flipH="1">
            <a:off x="6099175" y="153035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97" name="Line 114"/>
          <p:cNvSpPr>
            <a:spLocks noChangeShapeType="1"/>
          </p:cNvSpPr>
          <p:nvPr/>
        </p:nvSpPr>
        <p:spPr bwMode="auto">
          <a:xfrm flipH="1">
            <a:off x="6099175" y="132238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98" name="Line 115"/>
          <p:cNvSpPr>
            <a:spLocks noChangeShapeType="1"/>
          </p:cNvSpPr>
          <p:nvPr/>
        </p:nvSpPr>
        <p:spPr bwMode="auto">
          <a:xfrm flipH="1">
            <a:off x="6099175" y="111283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699" name="Line 116"/>
          <p:cNvSpPr>
            <a:spLocks noChangeShapeType="1"/>
          </p:cNvSpPr>
          <p:nvPr/>
        </p:nvSpPr>
        <p:spPr bwMode="auto">
          <a:xfrm flipH="1">
            <a:off x="6078538" y="1112838"/>
            <a:ext cx="1031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00" name="Rectangle 117"/>
          <p:cNvSpPr>
            <a:spLocks noChangeArrowheads="1"/>
          </p:cNvSpPr>
          <p:nvPr/>
        </p:nvSpPr>
        <p:spPr bwMode="auto">
          <a:xfrm>
            <a:off x="5892800" y="977900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</a:t>
            </a:r>
            <a:endParaRPr lang="en-US" altLang="en-US" sz="2000"/>
          </a:p>
        </p:txBody>
      </p:sp>
      <p:sp>
        <p:nvSpPr>
          <p:cNvPr id="68701" name="Freeform 118"/>
          <p:cNvSpPr>
            <a:spLocks/>
          </p:cNvSpPr>
          <p:nvPr/>
        </p:nvSpPr>
        <p:spPr bwMode="auto">
          <a:xfrm flipV="1">
            <a:off x="6327775" y="1112838"/>
            <a:ext cx="1890713" cy="2085975"/>
          </a:xfrm>
          <a:custGeom>
            <a:avLst/>
            <a:gdLst>
              <a:gd name="T0" fmla="*/ 12196241 w 5881"/>
              <a:gd name="T1" fmla="*/ 16762903 h 7777"/>
              <a:gd name="T2" fmla="*/ 36485840 w 5881"/>
              <a:gd name="T3" fmla="*/ 33525805 h 7777"/>
              <a:gd name="T4" fmla="*/ 54780204 w 5881"/>
              <a:gd name="T5" fmla="*/ 55900485 h 7777"/>
              <a:gd name="T6" fmla="*/ 79069798 w 5881"/>
              <a:gd name="T7" fmla="*/ 72735284 h 7777"/>
              <a:gd name="T8" fmla="*/ 97260972 w 5881"/>
              <a:gd name="T9" fmla="*/ 95109955 h 7777"/>
              <a:gd name="T10" fmla="*/ 121550245 w 5881"/>
              <a:gd name="T11" fmla="*/ 111872854 h 7777"/>
              <a:gd name="T12" fmla="*/ 139844920 w 5881"/>
              <a:gd name="T13" fmla="*/ 134247257 h 7777"/>
              <a:gd name="T14" fmla="*/ 164134193 w 5881"/>
              <a:gd name="T15" fmla="*/ 151010189 h 7777"/>
              <a:gd name="T16" fmla="*/ 182325387 w 5881"/>
              <a:gd name="T17" fmla="*/ 173384860 h 7777"/>
              <a:gd name="T18" fmla="*/ 206718181 w 5881"/>
              <a:gd name="T19" fmla="*/ 190219642 h 7777"/>
              <a:gd name="T20" fmla="*/ 224909656 w 5881"/>
              <a:gd name="T21" fmla="*/ 212594314 h 7777"/>
              <a:gd name="T22" fmla="*/ 249198929 w 5881"/>
              <a:gd name="T23" fmla="*/ 229357212 h 7777"/>
              <a:gd name="T24" fmla="*/ 267493283 w 5881"/>
              <a:gd name="T25" fmla="*/ 251731615 h 7777"/>
              <a:gd name="T26" fmla="*/ 291782877 w 5881"/>
              <a:gd name="T27" fmla="*/ 268494782 h 7777"/>
              <a:gd name="T28" fmla="*/ 308837224 w 5881"/>
              <a:gd name="T29" fmla="*/ 290941136 h 7777"/>
              <a:gd name="T30" fmla="*/ 328268707 w 5881"/>
              <a:gd name="T31" fmla="*/ 307704302 h 7777"/>
              <a:gd name="T32" fmla="*/ 342842157 w 5881"/>
              <a:gd name="T33" fmla="*/ 330078706 h 7777"/>
              <a:gd name="T34" fmla="*/ 362273640 w 5881"/>
              <a:gd name="T35" fmla="*/ 346841604 h 7777"/>
              <a:gd name="T36" fmla="*/ 376847332 w 5881"/>
              <a:gd name="T37" fmla="*/ 369216275 h 7777"/>
              <a:gd name="T38" fmla="*/ 396278814 w 5881"/>
              <a:gd name="T39" fmla="*/ 386051058 h 7777"/>
              <a:gd name="T40" fmla="*/ 410852506 w 5881"/>
              <a:gd name="T41" fmla="*/ 408425729 h 7777"/>
              <a:gd name="T42" fmla="*/ 430387509 w 5881"/>
              <a:gd name="T43" fmla="*/ 425188627 h 7777"/>
              <a:gd name="T44" fmla="*/ 444961201 w 5881"/>
              <a:gd name="T45" fmla="*/ 447563030 h 7777"/>
              <a:gd name="T46" fmla="*/ 464392683 w 5881"/>
              <a:gd name="T47" fmla="*/ 464325929 h 7777"/>
              <a:gd name="T48" fmla="*/ 478966375 w 5881"/>
              <a:gd name="T49" fmla="*/ 486700600 h 7777"/>
              <a:gd name="T50" fmla="*/ 498397858 w 5881"/>
              <a:gd name="T51" fmla="*/ 503535382 h 7777"/>
              <a:gd name="T52" fmla="*/ 512971550 w 5881"/>
              <a:gd name="T53" fmla="*/ 525910054 h 7777"/>
              <a:gd name="T54" fmla="*/ 532403032 w 5881"/>
              <a:gd name="T55" fmla="*/ 542672952 h 7777"/>
              <a:gd name="T56" fmla="*/ 607855026 w 5881"/>
              <a:gd name="T57" fmla="*/ 553896230 h 7777"/>
              <a:gd name="T58" fmla="*/ 583462232 w 5881"/>
              <a:gd name="T59" fmla="*/ 537061179 h 7777"/>
              <a:gd name="T60" fmla="*/ 565271078 w 5881"/>
              <a:gd name="T61" fmla="*/ 514686776 h 7777"/>
              <a:gd name="T62" fmla="*/ 540981805 w 5881"/>
              <a:gd name="T63" fmla="*/ 497923878 h 7777"/>
              <a:gd name="T64" fmla="*/ 522687130 w 5881"/>
              <a:gd name="T65" fmla="*/ 475549206 h 7777"/>
              <a:gd name="T66" fmla="*/ 498397858 w 5881"/>
              <a:gd name="T67" fmla="*/ 458786308 h 7777"/>
              <a:gd name="T68" fmla="*/ 480206703 w 5881"/>
              <a:gd name="T69" fmla="*/ 436411905 h 7777"/>
              <a:gd name="T70" fmla="*/ 455917109 w 5881"/>
              <a:gd name="T71" fmla="*/ 419576854 h 7777"/>
              <a:gd name="T72" fmla="*/ 437622755 w 5881"/>
              <a:gd name="T73" fmla="*/ 397202451 h 7777"/>
              <a:gd name="T74" fmla="*/ 413333162 w 5881"/>
              <a:gd name="T75" fmla="*/ 380439553 h 7777"/>
              <a:gd name="T76" fmla="*/ 395142007 w 5881"/>
              <a:gd name="T77" fmla="*/ 358064882 h 7777"/>
              <a:gd name="T78" fmla="*/ 370749214 w 5881"/>
              <a:gd name="T79" fmla="*/ 341230099 h 7777"/>
              <a:gd name="T80" fmla="*/ 352558059 w 5881"/>
              <a:gd name="T81" fmla="*/ 318855428 h 7777"/>
              <a:gd name="T82" fmla="*/ 328268707 w 5881"/>
              <a:gd name="T83" fmla="*/ 302092530 h 7777"/>
              <a:gd name="T84" fmla="*/ 309974031 w 5881"/>
              <a:gd name="T85" fmla="*/ 279717791 h 7777"/>
              <a:gd name="T86" fmla="*/ 289302221 w 5881"/>
              <a:gd name="T87" fmla="*/ 262954893 h 7777"/>
              <a:gd name="T88" fmla="*/ 274728529 w 5881"/>
              <a:gd name="T89" fmla="*/ 240580490 h 7777"/>
              <a:gd name="T90" fmla="*/ 255297047 w 5881"/>
              <a:gd name="T91" fmla="*/ 223745439 h 7777"/>
              <a:gd name="T92" fmla="*/ 240723355 w 5881"/>
              <a:gd name="T93" fmla="*/ 201371036 h 7777"/>
              <a:gd name="T94" fmla="*/ 221291873 w 5881"/>
              <a:gd name="T95" fmla="*/ 184608138 h 7777"/>
              <a:gd name="T96" fmla="*/ 206718181 w 5881"/>
              <a:gd name="T97" fmla="*/ 162233466 h 7777"/>
              <a:gd name="T98" fmla="*/ 187183499 w 5881"/>
              <a:gd name="T99" fmla="*/ 145470568 h 7777"/>
              <a:gd name="T100" fmla="*/ 172609807 w 5881"/>
              <a:gd name="T101" fmla="*/ 123023979 h 7777"/>
              <a:gd name="T102" fmla="*/ 153178284 w 5881"/>
              <a:gd name="T103" fmla="*/ 106261081 h 7777"/>
              <a:gd name="T104" fmla="*/ 138604592 w 5881"/>
              <a:gd name="T105" fmla="*/ 83886678 h 7777"/>
              <a:gd name="T106" fmla="*/ 119173110 w 5881"/>
              <a:gd name="T107" fmla="*/ 67123762 h 7777"/>
              <a:gd name="T108" fmla="*/ 104599418 w 5881"/>
              <a:gd name="T109" fmla="*/ 44749091 h 7777"/>
              <a:gd name="T110" fmla="*/ 85167936 w 5881"/>
              <a:gd name="T111" fmla="*/ 27914300 h 7777"/>
              <a:gd name="T112" fmla="*/ 70491024 w 5881"/>
              <a:gd name="T113" fmla="*/ 5539623 h 77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5881"/>
              <a:gd name="T172" fmla="*/ 0 h 7777"/>
              <a:gd name="T173" fmla="*/ 5881 w 5881"/>
              <a:gd name="T174" fmla="*/ 7777 h 777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5881" h="7777">
                <a:moveTo>
                  <a:pt x="0" y="0"/>
                </a:moveTo>
                <a:lnTo>
                  <a:pt x="0" y="0"/>
                </a:lnTo>
                <a:lnTo>
                  <a:pt x="0" y="77"/>
                </a:lnTo>
                <a:lnTo>
                  <a:pt x="59" y="77"/>
                </a:lnTo>
                <a:lnTo>
                  <a:pt x="59" y="155"/>
                </a:lnTo>
                <a:lnTo>
                  <a:pt x="118" y="155"/>
                </a:lnTo>
                <a:lnTo>
                  <a:pt x="118" y="233"/>
                </a:lnTo>
                <a:lnTo>
                  <a:pt x="177" y="233"/>
                </a:lnTo>
                <a:lnTo>
                  <a:pt x="177" y="311"/>
                </a:lnTo>
                <a:lnTo>
                  <a:pt x="236" y="311"/>
                </a:lnTo>
                <a:lnTo>
                  <a:pt x="236" y="388"/>
                </a:lnTo>
                <a:lnTo>
                  <a:pt x="294" y="388"/>
                </a:lnTo>
                <a:lnTo>
                  <a:pt x="294" y="466"/>
                </a:lnTo>
                <a:lnTo>
                  <a:pt x="353" y="466"/>
                </a:lnTo>
                <a:lnTo>
                  <a:pt x="353" y="544"/>
                </a:lnTo>
                <a:lnTo>
                  <a:pt x="412" y="544"/>
                </a:lnTo>
                <a:lnTo>
                  <a:pt x="412" y="622"/>
                </a:lnTo>
                <a:lnTo>
                  <a:pt x="471" y="622"/>
                </a:lnTo>
                <a:lnTo>
                  <a:pt x="471" y="699"/>
                </a:lnTo>
                <a:lnTo>
                  <a:pt x="530" y="699"/>
                </a:lnTo>
                <a:lnTo>
                  <a:pt x="530" y="777"/>
                </a:lnTo>
                <a:lnTo>
                  <a:pt x="588" y="777"/>
                </a:lnTo>
                <a:lnTo>
                  <a:pt x="588" y="855"/>
                </a:lnTo>
                <a:lnTo>
                  <a:pt x="647" y="855"/>
                </a:lnTo>
                <a:lnTo>
                  <a:pt x="647" y="933"/>
                </a:lnTo>
                <a:lnTo>
                  <a:pt x="706" y="933"/>
                </a:lnTo>
                <a:lnTo>
                  <a:pt x="706" y="1011"/>
                </a:lnTo>
                <a:lnTo>
                  <a:pt x="765" y="1011"/>
                </a:lnTo>
                <a:lnTo>
                  <a:pt x="765" y="1088"/>
                </a:lnTo>
                <a:lnTo>
                  <a:pt x="824" y="1088"/>
                </a:lnTo>
                <a:lnTo>
                  <a:pt x="824" y="1166"/>
                </a:lnTo>
                <a:lnTo>
                  <a:pt x="882" y="1166"/>
                </a:lnTo>
                <a:lnTo>
                  <a:pt x="882" y="1244"/>
                </a:lnTo>
                <a:lnTo>
                  <a:pt x="941" y="1244"/>
                </a:lnTo>
                <a:lnTo>
                  <a:pt x="941" y="1322"/>
                </a:lnTo>
                <a:lnTo>
                  <a:pt x="1000" y="1322"/>
                </a:lnTo>
                <a:lnTo>
                  <a:pt x="1000" y="1399"/>
                </a:lnTo>
                <a:lnTo>
                  <a:pt x="1059" y="1399"/>
                </a:lnTo>
                <a:lnTo>
                  <a:pt x="1059" y="1477"/>
                </a:lnTo>
                <a:lnTo>
                  <a:pt x="1118" y="1477"/>
                </a:lnTo>
                <a:lnTo>
                  <a:pt x="1118" y="1555"/>
                </a:lnTo>
                <a:lnTo>
                  <a:pt x="1176" y="1555"/>
                </a:lnTo>
                <a:lnTo>
                  <a:pt x="1176" y="1633"/>
                </a:lnTo>
                <a:lnTo>
                  <a:pt x="1235" y="1633"/>
                </a:lnTo>
                <a:lnTo>
                  <a:pt x="1235" y="1710"/>
                </a:lnTo>
                <a:lnTo>
                  <a:pt x="1294" y="1710"/>
                </a:lnTo>
                <a:lnTo>
                  <a:pt x="1294" y="1788"/>
                </a:lnTo>
                <a:lnTo>
                  <a:pt x="1353" y="1788"/>
                </a:lnTo>
                <a:lnTo>
                  <a:pt x="1353" y="1866"/>
                </a:lnTo>
                <a:lnTo>
                  <a:pt x="1412" y="1866"/>
                </a:lnTo>
                <a:lnTo>
                  <a:pt x="1412" y="1944"/>
                </a:lnTo>
                <a:lnTo>
                  <a:pt x="1470" y="1944"/>
                </a:lnTo>
                <a:lnTo>
                  <a:pt x="1470" y="2022"/>
                </a:lnTo>
                <a:lnTo>
                  <a:pt x="1529" y="2022"/>
                </a:lnTo>
                <a:lnTo>
                  <a:pt x="1529" y="2099"/>
                </a:lnTo>
                <a:lnTo>
                  <a:pt x="1588" y="2099"/>
                </a:lnTo>
                <a:lnTo>
                  <a:pt x="1588" y="2177"/>
                </a:lnTo>
                <a:lnTo>
                  <a:pt x="1647" y="2177"/>
                </a:lnTo>
                <a:lnTo>
                  <a:pt x="1647" y="2255"/>
                </a:lnTo>
                <a:lnTo>
                  <a:pt x="1706" y="2255"/>
                </a:lnTo>
                <a:lnTo>
                  <a:pt x="1706" y="2333"/>
                </a:lnTo>
                <a:lnTo>
                  <a:pt x="1764" y="2333"/>
                </a:lnTo>
                <a:lnTo>
                  <a:pt x="1764" y="2410"/>
                </a:lnTo>
                <a:lnTo>
                  <a:pt x="1823" y="2410"/>
                </a:lnTo>
                <a:lnTo>
                  <a:pt x="1823" y="2488"/>
                </a:lnTo>
                <a:lnTo>
                  <a:pt x="1882" y="2488"/>
                </a:lnTo>
                <a:lnTo>
                  <a:pt x="1882" y="2566"/>
                </a:lnTo>
                <a:lnTo>
                  <a:pt x="1941" y="2566"/>
                </a:lnTo>
                <a:lnTo>
                  <a:pt x="1941" y="2644"/>
                </a:lnTo>
                <a:lnTo>
                  <a:pt x="2000" y="2644"/>
                </a:lnTo>
                <a:lnTo>
                  <a:pt x="2000" y="2721"/>
                </a:lnTo>
                <a:lnTo>
                  <a:pt x="2058" y="2721"/>
                </a:lnTo>
                <a:lnTo>
                  <a:pt x="2058" y="2799"/>
                </a:lnTo>
                <a:lnTo>
                  <a:pt x="2117" y="2799"/>
                </a:lnTo>
                <a:lnTo>
                  <a:pt x="2117" y="2877"/>
                </a:lnTo>
                <a:lnTo>
                  <a:pt x="2176" y="2877"/>
                </a:lnTo>
                <a:lnTo>
                  <a:pt x="2176" y="2955"/>
                </a:lnTo>
                <a:lnTo>
                  <a:pt x="2235" y="2955"/>
                </a:lnTo>
                <a:lnTo>
                  <a:pt x="2235" y="3033"/>
                </a:lnTo>
                <a:lnTo>
                  <a:pt x="2294" y="3033"/>
                </a:lnTo>
                <a:lnTo>
                  <a:pt x="2294" y="3110"/>
                </a:lnTo>
                <a:lnTo>
                  <a:pt x="2352" y="3110"/>
                </a:lnTo>
                <a:lnTo>
                  <a:pt x="2352" y="3188"/>
                </a:lnTo>
                <a:lnTo>
                  <a:pt x="2411" y="3188"/>
                </a:lnTo>
                <a:lnTo>
                  <a:pt x="2411" y="3266"/>
                </a:lnTo>
                <a:lnTo>
                  <a:pt x="2470" y="3266"/>
                </a:lnTo>
                <a:lnTo>
                  <a:pt x="2470" y="3344"/>
                </a:lnTo>
                <a:lnTo>
                  <a:pt x="2529" y="3344"/>
                </a:lnTo>
                <a:lnTo>
                  <a:pt x="2529" y="3421"/>
                </a:lnTo>
                <a:lnTo>
                  <a:pt x="2588" y="3421"/>
                </a:lnTo>
                <a:lnTo>
                  <a:pt x="2588" y="3499"/>
                </a:lnTo>
                <a:lnTo>
                  <a:pt x="2646" y="3499"/>
                </a:lnTo>
                <a:lnTo>
                  <a:pt x="2646" y="3577"/>
                </a:lnTo>
                <a:lnTo>
                  <a:pt x="2705" y="3577"/>
                </a:lnTo>
                <a:lnTo>
                  <a:pt x="2705" y="3655"/>
                </a:lnTo>
                <a:lnTo>
                  <a:pt x="2764" y="3655"/>
                </a:lnTo>
                <a:lnTo>
                  <a:pt x="2764" y="3732"/>
                </a:lnTo>
                <a:lnTo>
                  <a:pt x="2823" y="3732"/>
                </a:lnTo>
                <a:lnTo>
                  <a:pt x="2823" y="3810"/>
                </a:lnTo>
                <a:lnTo>
                  <a:pt x="2882" y="3810"/>
                </a:lnTo>
                <a:lnTo>
                  <a:pt x="2882" y="3888"/>
                </a:lnTo>
                <a:lnTo>
                  <a:pt x="2941" y="3888"/>
                </a:lnTo>
                <a:lnTo>
                  <a:pt x="2941" y="3966"/>
                </a:lnTo>
                <a:lnTo>
                  <a:pt x="2988" y="3966"/>
                </a:lnTo>
                <a:lnTo>
                  <a:pt x="2988" y="4044"/>
                </a:lnTo>
                <a:lnTo>
                  <a:pt x="3035" y="4044"/>
                </a:lnTo>
                <a:lnTo>
                  <a:pt x="3035" y="4121"/>
                </a:lnTo>
                <a:lnTo>
                  <a:pt x="3082" y="4121"/>
                </a:lnTo>
                <a:lnTo>
                  <a:pt x="3082" y="4199"/>
                </a:lnTo>
                <a:lnTo>
                  <a:pt x="3129" y="4199"/>
                </a:lnTo>
                <a:lnTo>
                  <a:pt x="3129" y="4277"/>
                </a:lnTo>
                <a:lnTo>
                  <a:pt x="3176" y="4277"/>
                </a:lnTo>
                <a:lnTo>
                  <a:pt x="3176" y="4355"/>
                </a:lnTo>
                <a:lnTo>
                  <a:pt x="3223" y="4355"/>
                </a:lnTo>
                <a:lnTo>
                  <a:pt x="3223" y="4432"/>
                </a:lnTo>
                <a:lnTo>
                  <a:pt x="3270" y="4432"/>
                </a:lnTo>
                <a:lnTo>
                  <a:pt x="3270" y="4510"/>
                </a:lnTo>
                <a:lnTo>
                  <a:pt x="3317" y="4510"/>
                </a:lnTo>
                <a:lnTo>
                  <a:pt x="3317" y="4588"/>
                </a:lnTo>
                <a:lnTo>
                  <a:pt x="3364" y="4588"/>
                </a:lnTo>
                <a:lnTo>
                  <a:pt x="3364" y="4666"/>
                </a:lnTo>
                <a:lnTo>
                  <a:pt x="3411" y="4666"/>
                </a:lnTo>
                <a:lnTo>
                  <a:pt x="3411" y="4743"/>
                </a:lnTo>
                <a:lnTo>
                  <a:pt x="3458" y="4743"/>
                </a:lnTo>
                <a:lnTo>
                  <a:pt x="3458" y="4821"/>
                </a:lnTo>
                <a:lnTo>
                  <a:pt x="3505" y="4821"/>
                </a:lnTo>
                <a:lnTo>
                  <a:pt x="3505" y="4899"/>
                </a:lnTo>
                <a:lnTo>
                  <a:pt x="3552" y="4899"/>
                </a:lnTo>
                <a:lnTo>
                  <a:pt x="3552" y="4977"/>
                </a:lnTo>
                <a:lnTo>
                  <a:pt x="3599" y="4977"/>
                </a:lnTo>
                <a:lnTo>
                  <a:pt x="3599" y="5055"/>
                </a:lnTo>
                <a:lnTo>
                  <a:pt x="3646" y="5055"/>
                </a:lnTo>
                <a:lnTo>
                  <a:pt x="3646" y="5132"/>
                </a:lnTo>
                <a:lnTo>
                  <a:pt x="3693" y="5132"/>
                </a:lnTo>
                <a:lnTo>
                  <a:pt x="3693" y="5210"/>
                </a:lnTo>
                <a:lnTo>
                  <a:pt x="3740" y="5210"/>
                </a:lnTo>
                <a:lnTo>
                  <a:pt x="3740" y="5288"/>
                </a:lnTo>
                <a:lnTo>
                  <a:pt x="3787" y="5288"/>
                </a:lnTo>
                <a:lnTo>
                  <a:pt x="3787" y="5366"/>
                </a:lnTo>
                <a:lnTo>
                  <a:pt x="3834" y="5366"/>
                </a:lnTo>
                <a:lnTo>
                  <a:pt x="3834" y="5443"/>
                </a:lnTo>
                <a:lnTo>
                  <a:pt x="3881" y="5443"/>
                </a:lnTo>
                <a:lnTo>
                  <a:pt x="3881" y="5521"/>
                </a:lnTo>
                <a:lnTo>
                  <a:pt x="3928" y="5521"/>
                </a:lnTo>
                <a:lnTo>
                  <a:pt x="3928" y="5599"/>
                </a:lnTo>
                <a:lnTo>
                  <a:pt x="3975" y="5599"/>
                </a:lnTo>
                <a:lnTo>
                  <a:pt x="3975" y="5677"/>
                </a:lnTo>
                <a:lnTo>
                  <a:pt x="4022" y="5677"/>
                </a:lnTo>
                <a:lnTo>
                  <a:pt x="4022" y="5754"/>
                </a:lnTo>
                <a:lnTo>
                  <a:pt x="4070" y="5754"/>
                </a:lnTo>
                <a:lnTo>
                  <a:pt x="4070" y="5832"/>
                </a:lnTo>
                <a:lnTo>
                  <a:pt x="4117" y="5832"/>
                </a:lnTo>
                <a:lnTo>
                  <a:pt x="4117" y="5910"/>
                </a:lnTo>
                <a:lnTo>
                  <a:pt x="4164" y="5910"/>
                </a:lnTo>
                <a:lnTo>
                  <a:pt x="4164" y="5988"/>
                </a:lnTo>
                <a:lnTo>
                  <a:pt x="4211" y="5988"/>
                </a:lnTo>
                <a:lnTo>
                  <a:pt x="4211" y="6066"/>
                </a:lnTo>
                <a:lnTo>
                  <a:pt x="4258" y="6066"/>
                </a:lnTo>
                <a:lnTo>
                  <a:pt x="4258" y="6143"/>
                </a:lnTo>
                <a:lnTo>
                  <a:pt x="4305" y="6143"/>
                </a:lnTo>
                <a:lnTo>
                  <a:pt x="4305" y="6221"/>
                </a:lnTo>
                <a:lnTo>
                  <a:pt x="4352" y="6221"/>
                </a:lnTo>
                <a:lnTo>
                  <a:pt x="4352" y="6299"/>
                </a:lnTo>
                <a:lnTo>
                  <a:pt x="4399" y="6299"/>
                </a:lnTo>
                <a:lnTo>
                  <a:pt x="4399" y="6377"/>
                </a:lnTo>
                <a:lnTo>
                  <a:pt x="4446" y="6377"/>
                </a:lnTo>
                <a:lnTo>
                  <a:pt x="4446" y="6454"/>
                </a:lnTo>
                <a:lnTo>
                  <a:pt x="4493" y="6454"/>
                </a:lnTo>
                <a:lnTo>
                  <a:pt x="4493" y="6532"/>
                </a:lnTo>
                <a:lnTo>
                  <a:pt x="4540" y="6532"/>
                </a:lnTo>
                <a:lnTo>
                  <a:pt x="4540" y="6610"/>
                </a:lnTo>
                <a:lnTo>
                  <a:pt x="4587" y="6610"/>
                </a:lnTo>
                <a:lnTo>
                  <a:pt x="4587" y="6688"/>
                </a:lnTo>
                <a:lnTo>
                  <a:pt x="4634" y="6688"/>
                </a:lnTo>
                <a:lnTo>
                  <a:pt x="4634" y="6765"/>
                </a:lnTo>
                <a:lnTo>
                  <a:pt x="4681" y="6765"/>
                </a:lnTo>
                <a:lnTo>
                  <a:pt x="4681" y="6843"/>
                </a:lnTo>
                <a:lnTo>
                  <a:pt x="4728" y="6843"/>
                </a:lnTo>
                <a:lnTo>
                  <a:pt x="4728" y="6921"/>
                </a:lnTo>
                <a:lnTo>
                  <a:pt x="4775" y="6921"/>
                </a:lnTo>
                <a:lnTo>
                  <a:pt x="4775" y="6999"/>
                </a:lnTo>
                <a:lnTo>
                  <a:pt x="4822" y="6999"/>
                </a:lnTo>
                <a:lnTo>
                  <a:pt x="4822" y="7077"/>
                </a:lnTo>
                <a:lnTo>
                  <a:pt x="4869" y="7077"/>
                </a:lnTo>
                <a:lnTo>
                  <a:pt x="4869" y="7154"/>
                </a:lnTo>
                <a:lnTo>
                  <a:pt x="4916" y="7154"/>
                </a:lnTo>
                <a:lnTo>
                  <a:pt x="4916" y="7232"/>
                </a:lnTo>
                <a:lnTo>
                  <a:pt x="4963" y="7232"/>
                </a:lnTo>
                <a:lnTo>
                  <a:pt x="4963" y="7310"/>
                </a:lnTo>
                <a:lnTo>
                  <a:pt x="5010" y="7310"/>
                </a:lnTo>
                <a:lnTo>
                  <a:pt x="5010" y="7388"/>
                </a:lnTo>
                <a:lnTo>
                  <a:pt x="5057" y="7388"/>
                </a:lnTo>
                <a:lnTo>
                  <a:pt x="5057" y="7465"/>
                </a:lnTo>
                <a:lnTo>
                  <a:pt x="5104" y="7465"/>
                </a:lnTo>
                <a:lnTo>
                  <a:pt x="5104" y="7543"/>
                </a:lnTo>
                <a:lnTo>
                  <a:pt x="5151" y="7543"/>
                </a:lnTo>
                <a:lnTo>
                  <a:pt x="5151" y="7621"/>
                </a:lnTo>
                <a:lnTo>
                  <a:pt x="5199" y="7621"/>
                </a:lnTo>
                <a:lnTo>
                  <a:pt x="5199" y="7699"/>
                </a:lnTo>
                <a:lnTo>
                  <a:pt x="5246" y="7699"/>
                </a:lnTo>
                <a:lnTo>
                  <a:pt x="5246" y="7777"/>
                </a:lnTo>
                <a:lnTo>
                  <a:pt x="5881" y="7777"/>
                </a:lnTo>
                <a:lnTo>
                  <a:pt x="5881" y="7699"/>
                </a:lnTo>
                <a:lnTo>
                  <a:pt x="5822" y="7699"/>
                </a:lnTo>
                <a:lnTo>
                  <a:pt x="5822" y="7621"/>
                </a:lnTo>
                <a:lnTo>
                  <a:pt x="5763" y="7621"/>
                </a:lnTo>
                <a:lnTo>
                  <a:pt x="5763" y="7543"/>
                </a:lnTo>
                <a:lnTo>
                  <a:pt x="5704" y="7543"/>
                </a:lnTo>
                <a:lnTo>
                  <a:pt x="5704" y="7465"/>
                </a:lnTo>
                <a:lnTo>
                  <a:pt x="5645" y="7465"/>
                </a:lnTo>
                <a:lnTo>
                  <a:pt x="5645" y="7388"/>
                </a:lnTo>
                <a:lnTo>
                  <a:pt x="5587" y="7388"/>
                </a:lnTo>
                <a:lnTo>
                  <a:pt x="5587" y="7310"/>
                </a:lnTo>
                <a:lnTo>
                  <a:pt x="5528" y="7310"/>
                </a:lnTo>
                <a:lnTo>
                  <a:pt x="5528" y="7232"/>
                </a:lnTo>
                <a:lnTo>
                  <a:pt x="5469" y="7232"/>
                </a:lnTo>
                <a:lnTo>
                  <a:pt x="5469" y="7154"/>
                </a:lnTo>
                <a:lnTo>
                  <a:pt x="5410" y="7154"/>
                </a:lnTo>
                <a:lnTo>
                  <a:pt x="5410" y="7077"/>
                </a:lnTo>
                <a:lnTo>
                  <a:pt x="5351" y="7077"/>
                </a:lnTo>
                <a:lnTo>
                  <a:pt x="5351" y="6999"/>
                </a:lnTo>
                <a:lnTo>
                  <a:pt x="5293" y="6999"/>
                </a:lnTo>
                <a:lnTo>
                  <a:pt x="5293" y="6921"/>
                </a:lnTo>
                <a:lnTo>
                  <a:pt x="5234" y="6921"/>
                </a:lnTo>
                <a:lnTo>
                  <a:pt x="5234" y="6843"/>
                </a:lnTo>
                <a:lnTo>
                  <a:pt x="5175" y="6843"/>
                </a:lnTo>
                <a:lnTo>
                  <a:pt x="5175" y="6765"/>
                </a:lnTo>
                <a:lnTo>
                  <a:pt x="5116" y="6765"/>
                </a:lnTo>
                <a:lnTo>
                  <a:pt x="5116" y="6688"/>
                </a:lnTo>
                <a:lnTo>
                  <a:pt x="5057" y="6688"/>
                </a:lnTo>
                <a:lnTo>
                  <a:pt x="5057" y="6610"/>
                </a:lnTo>
                <a:lnTo>
                  <a:pt x="4999" y="6610"/>
                </a:lnTo>
                <a:lnTo>
                  <a:pt x="4999" y="6532"/>
                </a:lnTo>
                <a:lnTo>
                  <a:pt x="4940" y="6532"/>
                </a:lnTo>
                <a:lnTo>
                  <a:pt x="4940" y="6454"/>
                </a:lnTo>
                <a:lnTo>
                  <a:pt x="4881" y="6454"/>
                </a:lnTo>
                <a:lnTo>
                  <a:pt x="4881" y="6377"/>
                </a:lnTo>
                <a:lnTo>
                  <a:pt x="4822" y="6377"/>
                </a:lnTo>
                <a:lnTo>
                  <a:pt x="4822" y="6299"/>
                </a:lnTo>
                <a:lnTo>
                  <a:pt x="4763" y="6299"/>
                </a:lnTo>
                <a:lnTo>
                  <a:pt x="4763" y="6221"/>
                </a:lnTo>
                <a:lnTo>
                  <a:pt x="4705" y="6221"/>
                </a:lnTo>
                <a:lnTo>
                  <a:pt x="4705" y="6143"/>
                </a:lnTo>
                <a:lnTo>
                  <a:pt x="4646" y="6143"/>
                </a:lnTo>
                <a:lnTo>
                  <a:pt x="4646" y="6066"/>
                </a:lnTo>
                <a:lnTo>
                  <a:pt x="4587" y="6066"/>
                </a:lnTo>
                <a:lnTo>
                  <a:pt x="4587" y="5988"/>
                </a:lnTo>
                <a:lnTo>
                  <a:pt x="4528" y="5988"/>
                </a:lnTo>
                <a:lnTo>
                  <a:pt x="4528" y="5910"/>
                </a:lnTo>
                <a:lnTo>
                  <a:pt x="4469" y="5910"/>
                </a:lnTo>
                <a:lnTo>
                  <a:pt x="4469" y="5832"/>
                </a:lnTo>
                <a:lnTo>
                  <a:pt x="4411" y="5832"/>
                </a:lnTo>
                <a:lnTo>
                  <a:pt x="4411" y="5754"/>
                </a:lnTo>
                <a:lnTo>
                  <a:pt x="4352" y="5754"/>
                </a:lnTo>
                <a:lnTo>
                  <a:pt x="4352" y="5677"/>
                </a:lnTo>
                <a:lnTo>
                  <a:pt x="4293" y="5677"/>
                </a:lnTo>
                <a:lnTo>
                  <a:pt x="4293" y="5599"/>
                </a:lnTo>
                <a:lnTo>
                  <a:pt x="4234" y="5599"/>
                </a:lnTo>
                <a:lnTo>
                  <a:pt x="4234" y="5521"/>
                </a:lnTo>
                <a:lnTo>
                  <a:pt x="4175" y="5521"/>
                </a:lnTo>
                <a:lnTo>
                  <a:pt x="4175" y="5443"/>
                </a:lnTo>
                <a:lnTo>
                  <a:pt x="4117" y="5443"/>
                </a:lnTo>
                <a:lnTo>
                  <a:pt x="4117" y="5366"/>
                </a:lnTo>
                <a:lnTo>
                  <a:pt x="4058" y="5366"/>
                </a:lnTo>
                <a:lnTo>
                  <a:pt x="4058" y="5288"/>
                </a:lnTo>
                <a:lnTo>
                  <a:pt x="3999" y="5288"/>
                </a:lnTo>
                <a:lnTo>
                  <a:pt x="3999" y="5210"/>
                </a:lnTo>
                <a:lnTo>
                  <a:pt x="3940" y="5210"/>
                </a:lnTo>
                <a:lnTo>
                  <a:pt x="3940" y="5132"/>
                </a:lnTo>
                <a:lnTo>
                  <a:pt x="3881" y="5132"/>
                </a:lnTo>
                <a:lnTo>
                  <a:pt x="3881" y="5055"/>
                </a:lnTo>
                <a:lnTo>
                  <a:pt x="3823" y="5055"/>
                </a:lnTo>
                <a:lnTo>
                  <a:pt x="3823" y="4977"/>
                </a:lnTo>
                <a:lnTo>
                  <a:pt x="3764" y="4977"/>
                </a:lnTo>
                <a:lnTo>
                  <a:pt x="3764" y="4899"/>
                </a:lnTo>
                <a:lnTo>
                  <a:pt x="3705" y="4899"/>
                </a:lnTo>
                <a:lnTo>
                  <a:pt x="3705" y="4821"/>
                </a:lnTo>
                <a:lnTo>
                  <a:pt x="3646" y="4821"/>
                </a:lnTo>
                <a:lnTo>
                  <a:pt x="3646" y="4743"/>
                </a:lnTo>
                <a:lnTo>
                  <a:pt x="3587" y="4743"/>
                </a:lnTo>
                <a:lnTo>
                  <a:pt x="3587" y="4666"/>
                </a:lnTo>
                <a:lnTo>
                  <a:pt x="3529" y="4666"/>
                </a:lnTo>
                <a:lnTo>
                  <a:pt x="3529" y="4588"/>
                </a:lnTo>
                <a:lnTo>
                  <a:pt x="3470" y="4588"/>
                </a:lnTo>
                <a:lnTo>
                  <a:pt x="3470" y="4510"/>
                </a:lnTo>
                <a:lnTo>
                  <a:pt x="3411" y="4510"/>
                </a:lnTo>
                <a:lnTo>
                  <a:pt x="3411" y="4432"/>
                </a:lnTo>
                <a:lnTo>
                  <a:pt x="3352" y="4432"/>
                </a:lnTo>
                <a:lnTo>
                  <a:pt x="3352" y="4355"/>
                </a:lnTo>
                <a:lnTo>
                  <a:pt x="3293" y="4355"/>
                </a:lnTo>
                <a:lnTo>
                  <a:pt x="3293" y="4277"/>
                </a:lnTo>
                <a:lnTo>
                  <a:pt x="3235" y="4277"/>
                </a:lnTo>
                <a:lnTo>
                  <a:pt x="3235" y="4199"/>
                </a:lnTo>
                <a:lnTo>
                  <a:pt x="3176" y="4199"/>
                </a:lnTo>
                <a:lnTo>
                  <a:pt x="3176" y="4121"/>
                </a:lnTo>
                <a:lnTo>
                  <a:pt x="3117" y="4121"/>
                </a:lnTo>
                <a:lnTo>
                  <a:pt x="3117" y="4044"/>
                </a:lnTo>
                <a:lnTo>
                  <a:pt x="3058" y="4044"/>
                </a:lnTo>
                <a:lnTo>
                  <a:pt x="3058" y="3966"/>
                </a:lnTo>
                <a:lnTo>
                  <a:pt x="2999" y="3966"/>
                </a:lnTo>
                <a:lnTo>
                  <a:pt x="2999" y="3888"/>
                </a:lnTo>
                <a:lnTo>
                  <a:pt x="2941" y="3888"/>
                </a:lnTo>
                <a:lnTo>
                  <a:pt x="2941" y="3810"/>
                </a:lnTo>
                <a:lnTo>
                  <a:pt x="2893" y="3810"/>
                </a:lnTo>
                <a:lnTo>
                  <a:pt x="2893" y="3732"/>
                </a:lnTo>
                <a:lnTo>
                  <a:pt x="2846" y="3732"/>
                </a:lnTo>
                <a:lnTo>
                  <a:pt x="2846" y="3655"/>
                </a:lnTo>
                <a:lnTo>
                  <a:pt x="2799" y="3655"/>
                </a:lnTo>
                <a:lnTo>
                  <a:pt x="2799" y="3577"/>
                </a:lnTo>
                <a:lnTo>
                  <a:pt x="2752" y="3577"/>
                </a:lnTo>
                <a:lnTo>
                  <a:pt x="2752" y="3499"/>
                </a:lnTo>
                <a:lnTo>
                  <a:pt x="2705" y="3499"/>
                </a:lnTo>
                <a:lnTo>
                  <a:pt x="2705" y="3421"/>
                </a:lnTo>
                <a:lnTo>
                  <a:pt x="2658" y="3421"/>
                </a:lnTo>
                <a:lnTo>
                  <a:pt x="2658" y="3344"/>
                </a:lnTo>
                <a:lnTo>
                  <a:pt x="2611" y="3344"/>
                </a:lnTo>
                <a:lnTo>
                  <a:pt x="2611" y="3266"/>
                </a:lnTo>
                <a:lnTo>
                  <a:pt x="2564" y="3266"/>
                </a:lnTo>
                <a:lnTo>
                  <a:pt x="2564" y="3188"/>
                </a:lnTo>
                <a:lnTo>
                  <a:pt x="2517" y="3188"/>
                </a:lnTo>
                <a:lnTo>
                  <a:pt x="2517" y="3110"/>
                </a:lnTo>
                <a:lnTo>
                  <a:pt x="2470" y="3110"/>
                </a:lnTo>
                <a:lnTo>
                  <a:pt x="2470" y="3033"/>
                </a:lnTo>
                <a:lnTo>
                  <a:pt x="2423" y="3033"/>
                </a:lnTo>
                <a:lnTo>
                  <a:pt x="2423" y="2955"/>
                </a:lnTo>
                <a:lnTo>
                  <a:pt x="2376" y="2955"/>
                </a:lnTo>
                <a:lnTo>
                  <a:pt x="2376" y="2877"/>
                </a:lnTo>
                <a:lnTo>
                  <a:pt x="2329" y="2877"/>
                </a:lnTo>
                <a:lnTo>
                  <a:pt x="2329" y="2799"/>
                </a:lnTo>
                <a:lnTo>
                  <a:pt x="2282" y="2799"/>
                </a:lnTo>
                <a:lnTo>
                  <a:pt x="2282" y="2721"/>
                </a:lnTo>
                <a:lnTo>
                  <a:pt x="2235" y="2721"/>
                </a:lnTo>
                <a:lnTo>
                  <a:pt x="2235" y="2644"/>
                </a:lnTo>
                <a:lnTo>
                  <a:pt x="2188" y="2644"/>
                </a:lnTo>
                <a:lnTo>
                  <a:pt x="2188" y="2566"/>
                </a:lnTo>
                <a:lnTo>
                  <a:pt x="2141" y="2566"/>
                </a:lnTo>
                <a:lnTo>
                  <a:pt x="2141" y="2488"/>
                </a:lnTo>
                <a:lnTo>
                  <a:pt x="2094" y="2488"/>
                </a:lnTo>
                <a:lnTo>
                  <a:pt x="2094" y="2410"/>
                </a:lnTo>
                <a:lnTo>
                  <a:pt x="2047" y="2410"/>
                </a:lnTo>
                <a:lnTo>
                  <a:pt x="2047" y="2333"/>
                </a:lnTo>
                <a:lnTo>
                  <a:pt x="2000" y="2333"/>
                </a:lnTo>
                <a:lnTo>
                  <a:pt x="2000" y="2255"/>
                </a:lnTo>
                <a:lnTo>
                  <a:pt x="1953" y="2255"/>
                </a:lnTo>
                <a:lnTo>
                  <a:pt x="1953" y="2177"/>
                </a:lnTo>
                <a:lnTo>
                  <a:pt x="1906" y="2177"/>
                </a:lnTo>
                <a:lnTo>
                  <a:pt x="1906" y="2099"/>
                </a:lnTo>
                <a:lnTo>
                  <a:pt x="1859" y="2099"/>
                </a:lnTo>
                <a:lnTo>
                  <a:pt x="1859" y="2022"/>
                </a:lnTo>
                <a:lnTo>
                  <a:pt x="1811" y="2022"/>
                </a:lnTo>
                <a:lnTo>
                  <a:pt x="1811" y="1944"/>
                </a:lnTo>
                <a:lnTo>
                  <a:pt x="1764" y="1944"/>
                </a:lnTo>
                <a:lnTo>
                  <a:pt x="1764" y="1866"/>
                </a:lnTo>
                <a:lnTo>
                  <a:pt x="1717" y="1866"/>
                </a:lnTo>
                <a:lnTo>
                  <a:pt x="1717" y="1788"/>
                </a:lnTo>
                <a:lnTo>
                  <a:pt x="1670" y="1788"/>
                </a:lnTo>
                <a:lnTo>
                  <a:pt x="1670" y="1710"/>
                </a:lnTo>
                <a:lnTo>
                  <a:pt x="1623" y="1710"/>
                </a:lnTo>
                <a:lnTo>
                  <a:pt x="1623" y="1633"/>
                </a:lnTo>
                <a:lnTo>
                  <a:pt x="1576" y="1633"/>
                </a:lnTo>
                <a:lnTo>
                  <a:pt x="1576" y="1555"/>
                </a:lnTo>
                <a:lnTo>
                  <a:pt x="1529" y="1555"/>
                </a:lnTo>
                <a:lnTo>
                  <a:pt x="1529" y="1477"/>
                </a:lnTo>
                <a:lnTo>
                  <a:pt x="1482" y="1477"/>
                </a:lnTo>
                <a:lnTo>
                  <a:pt x="1482" y="1399"/>
                </a:lnTo>
                <a:lnTo>
                  <a:pt x="1435" y="1399"/>
                </a:lnTo>
                <a:lnTo>
                  <a:pt x="1435" y="1322"/>
                </a:lnTo>
                <a:lnTo>
                  <a:pt x="1388" y="1322"/>
                </a:lnTo>
                <a:lnTo>
                  <a:pt x="1388" y="1244"/>
                </a:lnTo>
                <a:lnTo>
                  <a:pt x="1341" y="1244"/>
                </a:lnTo>
                <a:lnTo>
                  <a:pt x="1341" y="1166"/>
                </a:lnTo>
                <a:lnTo>
                  <a:pt x="1294" y="1166"/>
                </a:lnTo>
                <a:lnTo>
                  <a:pt x="1294" y="1088"/>
                </a:lnTo>
                <a:lnTo>
                  <a:pt x="1247" y="1088"/>
                </a:lnTo>
                <a:lnTo>
                  <a:pt x="1247" y="1011"/>
                </a:lnTo>
                <a:lnTo>
                  <a:pt x="1200" y="1011"/>
                </a:lnTo>
                <a:lnTo>
                  <a:pt x="1200" y="933"/>
                </a:lnTo>
                <a:lnTo>
                  <a:pt x="1153" y="933"/>
                </a:lnTo>
                <a:lnTo>
                  <a:pt x="1153" y="855"/>
                </a:lnTo>
                <a:lnTo>
                  <a:pt x="1106" y="855"/>
                </a:lnTo>
                <a:lnTo>
                  <a:pt x="1106" y="777"/>
                </a:lnTo>
                <a:lnTo>
                  <a:pt x="1059" y="777"/>
                </a:lnTo>
                <a:lnTo>
                  <a:pt x="1059" y="699"/>
                </a:lnTo>
                <a:lnTo>
                  <a:pt x="1012" y="699"/>
                </a:lnTo>
                <a:lnTo>
                  <a:pt x="1012" y="622"/>
                </a:lnTo>
                <a:lnTo>
                  <a:pt x="965" y="622"/>
                </a:lnTo>
                <a:lnTo>
                  <a:pt x="965" y="544"/>
                </a:lnTo>
                <a:lnTo>
                  <a:pt x="918" y="544"/>
                </a:lnTo>
                <a:lnTo>
                  <a:pt x="918" y="466"/>
                </a:lnTo>
                <a:lnTo>
                  <a:pt x="871" y="466"/>
                </a:lnTo>
                <a:lnTo>
                  <a:pt x="871" y="388"/>
                </a:lnTo>
                <a:lnTo>
                  <a:pt x="824" y="388"/>
                </a:lnTo>
                <a:lnTo>
                  <a:pt x="824" y="311"/>
                </a:lnTo>
                <a:lnTo>
                  <a:pt x="777" y="311"/>
                </a:lnTo>
                <a:lnTo>
                  <a:pt x="777" y="233"/>
                </a:lnTo>
                <a:lnTo>
                  <a:pt x="730" y="233"/>
                </a:lnTo>
                <a:lnTo>
                  <a:pt x="730" y="155"/>
                </a:lnTo>
                <a:lnTo>
                  <a:pt x="682" y="155"/>
                </a:lnTo>
                <a:lnTo>
                  <a:pt x="682" y="77"/>
                </a:lnTo>
                <a:lnTo>
                  <a:pt x="635" y="77"/>
                </a:lnTo>
                <a:lnTo>
                  <a:pt x="635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02" name="Line 122"/>
          <p:cNvSpPr>
            <a:spLocks noChangeShapeType="1"/>
          </p:cNvSpPr>
          <p:nvPr/>
        </p:nvSpPr>
        <p:spPr bwMode="auto">
          <a:xfrm>
            <a:off x="6181725" y="6156325"/>
            <a:ext cx="218281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03" name="Line 123"/>
          <p:cNvSpPr>
            <a:spLocks noChangeShapeType="1"/>
          </p:cNvSpPr>
          <p:nvPr/>
        </p:nvSpPr>
        <p:spPr bwMode="auto">
          <a:xfrm>
            <a:off x="6181725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04" name="Line 124"/>
          <p:cNvSpPr>
            <a:spLocks noChangeShapeType="1"/>
          </p:cNvSpPr>
          <p:nvPr/>
        </p:nvSpPr>
        <p:spPr bwMode="auto">
          <a:xfrm>
            <a:off x="6181725" y="6156325"/>
            <a:ext cx="1588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05" name="Rectangle 125"/>
          <p:cNvSpPr>
            <a:spLocks noChangeArrowheads="1"/>
          </p:cNvSpPr>
          <p:nvPr/>
        </p:nvSpPr>
        <p:spPr bwMode="auto">
          <a:xfrm>
            <a:off x="5934075" y="6254750"/>
            <a:ext cx="493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0.99</a:t>
            </a:r>
            <a:endParaRPr lang="en-US" altLang="en-US" sz="2000"/>
          </a:p>
        </p:txBody>
      </p:sp>
      <p:sp>
        <p:nvSpPr>
          <p:cNvPr id="68706" name="Line 126"/>
          <p:cNvSpPr>
            <a:spLocks noChangeShapeType="1"/>
          </p:cNvSpPr>
          <p:nvPr/>
        </p:nvSpPr>
        <p:spPr bwMode="auto">
          <a:xfrm>
            <a:off x="6291263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07" name="Line 127"/>
          <p:cNvSpPr>
            <a:spLocks noChangeShapeType="1"/>
          </p:cNvSpPr>
          <p:nvPr/>
        </p:nvSpPr>
        <p:spPr bwMode="auto">
          <a:xfrm>
            <a:off x="6400800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08" name="Line 128"/>
          <p:cNvSpPr>
            <a:spLocks noChangeShapeType="1"/>
          </p:cNvSpPr>
          <p:nvPr/>
        </p:nvSpPr>
        <p:spPr bwMode="auto">
          <a:xfrm>
            <a:off x="6508750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09" name="Line 129"/>
          <p:cNvSpPr>
            <a:spLocks noChangeShapeType="1"/>
          </p:cNvSpPr>
          <p:nvPr/>
        </p:nvSpPr>
        <p:spPr bwMode="auto">
          <a:xfrm>
            <a:off x="6618288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10" name="Line 130"/>
          <p:cNvSpPr>
            <a:spLocks noChangeShapeType="1"/>
          </p:cNvSpPr>
          <p:nvPr/>
        </p:nvSpPr>
        <p:spPr bwMode="auto">
          <a:xfrm>
            <a:off x="6727825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11" name="Line 131"/>
          <p:cNvSpPr>
            <a:spLocks noChangeShapeType="1"/>
          </p:cNvSpPr>
          <p:nvPr/>
        </p:nvSpPr>
        <p:spPr bwMode="auto">
          <a:xfrm>
            <a:off x="6835775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12" name="Line 132"/>
          <p:cNvSpPr>
            <a:spLocks noChangeShapeType="1"/>
          </p:cNvSpPr>
          <p:nvPr/>
        </p:nvSpPr>
        <p:spPr bwMode="auto">
          <a:xfrm>
            <a:off x="6945313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13" name="Line 133"/>
          <p:cNvSpPr>
            <a:spLocks noChangeShapeType="1"/>
          </p:cNvSpPr>
          <p:nvPr/>
        </p:nvSpPr>
        <p:spPr bwMode="auto">
          <a:xfrm>
            <a:off x="7054850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14" name="Line 134"/>
          <p:cNvSpPr>
            <a:spLocks noChangeShapeType="1"/>
          </p:cNvSpPr>
          <p:nvPr/>
        </p:nvSpPr>
        <p:spPr bwMode="auto">
          <a:xfrm>
            <a:off x="7164388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15" name="Line 135"/>
          <p:cNvSpPr>
            <a:spLocks noChangeShapeType="1"/>
          </p:cNvSpPr>
          <p:nvPr/>
        </p:nvSpPr>
        <p:spPr bwMode="auto">
          <a:xfrm>
            <a:off x="7272338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16" name="Line 136"/>
          <p:cNvSpPr>
            <a:spLocks noChangeShapeType="1"/>
          </p:cNvSpPr>
          <p:nvPr/>
        </p:nvSpPr>
        <p:spPr bwMode="auto">
          <a:xfrm>
            <a:off x="7272338" y="6156325"/>
            <a:ext cx="1587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17" name="Rectangle 137"/>
          <p:cNvSpPr>
            <a:spLocks noChangeArrowheads="1"/>
          </p:cNvSpPr>
          <p:nvPr/>
        </p:nvSpPr>
        <p:spPr bwMode="auto">
          <a:xfrm>
            <a:off x="7202488" y="6254750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</a:t>
            </a:r>
            <a:endParaRPr lang="en-US" altLang="en-US" sz="2000"/>
          </a:p>
        </p:txBody>
      </p:sp>
      <p:sp>
        <p:nvSpPr>
          <p:cNvPr id="68718" name="Line 138"/>
          <p:cNvSpPr>
            <a:spLocks noChangeShapeType="1"/>
          </p:cNvSpPr>
          <p:nvPr/>
        </p:nvSpPr>
        <p:spPr bwMode="auto">
          <a:xfrm>
            <a:off x="7381875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19" name="Line 139"/>
          <p:cNvSpPr>
            <a:spLocks noChangeShapeType="1"/>
          </p:cNvSpPr>
          <p:nvPr/>
        </p:nvSpPr>
        <p:spPr bwMode="auto">
          <a:xfrm>
            <a:off x="7491413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20" name="Line 140"/>
          <p:cNvSpPr>
            <a:spLocks noChangeShapeType="1"/>
          </p:cNvSpPr>
          <p:nvPr/>
        </p:nvSpPr>
        <p:spPr bwMode="auto">
          <a:xfrm>
            <a:off x="7600950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21" name="Line 141"/>
          <p:cNvSpPr>
            <a:spLocks noChangeShapeType="1"/>
          </p:cNvSpPr>
          <p:nvPr/>
        </p:nvSpPr>
        <p:spPr bwMode="auto">
          <a:xfrm>
            <a:off x="7708900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22" name="Line 142"/>
          <p:cNvSpPr>
            <a:spLocks noChangeShapeType="1"/>
          </p:cNvSpPr>
          <p:nvPr/>
        </p:nvSpPr>
        <p:spPr bwMode="auto">
          <a:xfrm>
            <a:off x="7818438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23" name="Line 143"/>
          <p:cNvSpPr>
            <a:spLocks noChangeShapeType="1"/>
          </p:cNvSpPr>
          <p:nvPr/>
        </p:nvSpPr>
        <p:spPr bwMode="auto">
          <a:xfrm>
            <a:off x="7927975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24" name="Line 144"/>
          <p:cNvSpPr>
            <a:spLocks noChangeShapeType="1"/>
          </p:cNvSpPr>
          <p:nvPr/>
        </p:nvSpPr>
        <p:spPr bwMode="auto">
          <a:xfrm>
            <a:off x="8037513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25" name="Line 145"/>
          <p:cNvSpPr>
            <a:spLocks noChangeShapeType="1"/>
          </p:cNvSpPr>
          <p:nvPr/>
        </p:nvSpPr>
        <p:spPr bwMode="auto">
          <a:xfrm>
            <a:off x="8145463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26" name="Line 146"/>
          <p:cNvSpPr>
            <a:spLocks noChangeShapeType="1"/>
          </p:cNvSpPr>
          <p:nvPr/>
        </p:nvSpPr>
        <p:spPr bwMode="auto">
          <a:xfrm>
            <a:off x="8255000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27" name="Line 147"/>
          <p:cNvSpPr>
            <a:spLocks noChangeShapeType="1"/>
          </p:cNvSpPr>
          <p:nvPr/>
        </p:nvSpPr>
        <p:spPr bwMode="auto">
          <a:xfrm>
            <a:off x="8364538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28" name="Line 148"/>
          <p:cNvSpPr>
            <a:spLocks noChangeShapeType="1"/>
          </p:cNvSpPr>
          <p:nvPr/>
        </p:nvSpPr>
        <p:spPr bwMode="auto">
          <a:xfrm>
            <a:off x="8364538" y="6156325"/>
            <a:ext cx="1587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29" name="Rectangle 149"/>
          <p:cNvSpPr>
            <a:spLocks noChangeArrowheads="1"/>
          </p:cNvSpPr>
          <p:nvPr/>
        </p:nvSpPr>
        <p:spPr bwMode="auto">
          <a:xfrm>
            <a:off x="8116888" y="6254750"/>
            <a:ext cx="493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1.01</a:t>
            </a:r>
            <a:endParaRPr lang="en-US" altLang="en-US" sz="2000"/>
          </a:p>
        </p:txBody>
      </p:sp>
      <p:sp>
        <p:nvSpPr>
          <p:cNvPr id="68730" name="Line 150"/>
          <p:cNvSpPr>
            <a:spLocks noChangeShapeType="1"/>
          </p:cNvSpPr>
          <p:nvPr/>
        </p:nvSpPr>
        <p:spPr bwMode="auto">
          <a:xfrm flipV="1">
            <a:off x="6181725" y="4070350"/>
            <a:ext cx="1588" cy="20859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31" name="Line 151"/>
          <p:cNvSpPr>
            <a:spLocks noChangeShapeType="1"/>
          </p:cNvSpPr>
          <p:nvPr/>
        </p:nvSpPr>
        <p:spPr bwMode="auto">
          <a:xfrm flipH="1">
            <a:off x="6099175" y="615632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32" name="Line 152"/>
          <p:cNvSpPr>
            <a:spLocks noChangeShapeType="1"/>
          </p:cNvSpPr>
          <p:nvPr/>
        </p:nvSpPr>
        <p:spPr bwMode="auto">
          <a:xfrm flipH="1">
            <a:off x="6078538" y="6156325"/>
            <a:ext cx="10318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33" name="Rectangle 153"/>
          <p:cNvSpPr>
            <a:spLocks noChangeArrowheads="1"/>
          </p:cNvSpPr>
          <p:nvPr/>
        </p:nvSpPr>
        <p:spPr bwMode="auto">
          <a:xfrm>
            <a:off x="5892800" y="6019800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0</a:t>
            </a:r>
            <a:endParaRPr lang="en-US" altLang="en-US" sz="2000"/>
          </a:p>
        </p:txBody>
      </p:sp>
      <p:sp>
        <p:nvSpPr>
          <p:cNvPr id="68734" name="Line 154"/>
          <p:cNvSpPr>
            <a:spLocks noChangeShapeType="1"/>
          </p:cNvSpPr>
          <p:nvPr/>
        </p:nvSpPr>
        <p:spPr bwMode="auto">
          <a:xfrm flipH="1">
            <a:off x="6099175" y="594677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35" name="Line 155"/>
          <p:cNvSpPr>
            <a:spLocks noChangeShapeType="1"/>
          </p:cNvSpPr>
          <p:nvPr/>
        </p:nvSpPr>
        <p:spPr bwMode="auto">
          <a:xfrm flipH="1">
            <a:off x="6099175" y="573881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36" name="Line 156"/>
          <p:cNvSpPr>
            <a:spLocks noChangeShapeType="1"/>
          </p:cNvSpPr>
          <p:nvPr/>
        </p:nvSpPr>
        <p:spPr bwMode="auto">
          <a:xfrm flipH="1">
            <a:off x="6099175" y="553085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37" name="Line 157"/>
          <p:cNvSpPr>
            <a:spLocks noChangeShapeType="1"/>
          </p:cNvSpPr>
          <p:nvPr/>
        </p:nvSpPr>
        <p:spPr bwMode="auto">
          <a:xfrm flipH="1">
            <a:off x="6099175" y="532130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38" name="Line 158"/>
          <p:cNvSpPr>
            <a:spLocks noChangeShapeType="1"/>
          </p:cNvSpPr>
          <p:nvPr/>
        </p:nvSpPr>
        <p:spPr bwMode="auto">
          <a:xfrm flipH="1">
            <a:off x="6099175" y="511333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39" name="Line 159"/>
          <p:cNvSpPr>
            <a:spLocks noChangeShapeType="1"/>
          </p:cNvSpPr>
          <p:nvPr/>
        </p:nvSpPr>
        <p:spPr bwMode="auto">
          <a:xfrm flipH="1">
            <a:off x="6078538" y="5113338"/>
            <a:ext cx="1031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40" name="Line 161"/>
          <p:cNvSpPr>
            <a:spLocks noChangeShapeType="1"/>
          </p:cNvSpPr>
          <p:nvPr/>
        </p:nvSpPr>
        <p:spPr bwMode="auto">
          <a:xfrm flipH="1">
            <a:off x="6099175" y="490537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41" name="Line 162"/>
          <p:cNvSpPr>
            <a:spLocks noChangeShapeType="1"/>
          </p:cNvSpPr>
          <p:nvPr/>
        </p:nvSpPr>
        <p:spPr bwMode="auto">
          <a:xfrm flipH="1">
            <a:off x="6099175" y="469582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42" name="Line 163"/>
          <p:cNvSpPr>
            <a:spLocks noChangeShapeType="1"/>
          </p:cNvSpPr>
          <p:nvPr/>
        </p:nvSpPr>
        <p:spPr bwMode="auto">
          <a:xfrm flipH="1">
            <a:off x="6099175" y="448786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43" name="Line 164"/>
          <p:cNvSpPr>
            <a:spLocks noChangeShapeType="1"/>
          </p:cNvSpPr>
          <p:nvPr/>
        </p:nvSpPr>
        <p:spPr bwMode="auto">
          <a:xfrm flipH="1">
            <a:off x="6099175" y="427990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44" name="Line 165"/>
          <p:cNvSpPr>
            <a:spLocks noChangeShapeType="1"/>
          </p:cNvSpPr>
          <p:nvPr/>
        </p:nvSpPr>
        <p:spPr bwMode="auto">
          <a:xfrm flipH="1">
            <a:off x="6099175" y="407035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45" name="Line 166"/>
          <p:cNvSpPr>
            <a:spLocks noChangeShapeType="1"/>
          </p:cNvSpPr>
          <p:nvPr/>
        </p:nvSpPr>
        <p:spPr bwMode="auto">
          <a:xfrm flipH="1">
            <a:off x="6078538" y="4070350"/>
            <a:ext cx="10318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46" name="Rectangle 167"/>
          <p:cNvSpPr>
            <a:spLocks noChangeArrowheads="1"/>
          </p:cNvSpPr>
          <p:nvPr/>
        </p:nvSpPr>
        <p:spPr bwMode="auto">
          <a:xfrm>
            <a:off x="5892800" y="3935413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</a:t>
            </a:r>
            <a:endParaRPr lang="en-US" altLang="en-US" sz="2000"/>
          </a:p>
        </p:txBody>
      </p:sp>
      <p:sp>
        <p:nvSpPr>
          <p:cNvPr id="68747" name="Freeform 168"/>
          <p:cNvSpPr>
            <a:spLocks/>
          </p:cNvSpPr>
          <p:nvPr/>
        </p:nvSpPr>
        <p:spPr bwMode="auto">
          <a:xfrm flipV="1">
            <a:off x="6203950" y="4070350"/>
            <a:ext cx="2136775" cy="2085975"/>
          </a:xfrm>
          <a:custGeom>
            <a:avLst/>
            <a:gdLst>
              <a:gd name="T0" fmla="*/ 69650764 w 6647"/>
              <a:gd name="T1" fmla="*/ 16762903 h 7777"/>
              <a:gd name="T2" fmla="*/ 136201324 w 6647"/>
              <a:gd name="T3" fmla="*/ 33525805 h 7777"/>
              <a:gd name="T4" fmla="*/ 164723260 w 6647"/>
              <a:gd name="T5" fmla="*/ 55900485 h 7777"/>
              <a:gd name="T6" fmla="*/ 193244914 w 6647"/>
              <a:gd name="T7" fmla="*/ 72735284 h 7777"/>
              <a:gd name="T8" fmla="*/ 210915816 w 6647"/>
              <a:gd name="T9" fmla="*/ 95109955 h 7777"/>
              <a:gd name="T10" fmla="*/ 231273840 w 6647"/>
              <a:gd name="T11" fmla="*/ 111872854 h 7777"/>
              <a:gd name="T12" fmla="*/ 244914542 w 6647"/>
              <a:gd name="T13" fmla="*/ 134247257 h 7777"/>
              <a:gd name="T14" fmla="*/ 261758959 w 6647"/>
              <a:gd name="T15" fmla="*/ 151010189 h 7777"/>
              <a:gd name="T16" fmla="*/ 273539668 w 6647"/>
              <a:gd name="T17" fmla="*/ 173384860 h 7777"/>
              <a:gd name="T18" fmla="*/ 288420580 w 6647"/>
              <a:gd name="T19" fmla="*/ 190219642 h 7777"/>
              <a:gd name="T20" fmla="*/ 299167780 w 6647"/>
              <a:gd name="T21" fmla="*/ 212594314 h 7777"/>
              <a:gd name="T22" fmla="*/ 313118696 w 6647"/>
              <a:gd name="T23" fmla="*/ 229357212 h 7777"/>
              <a:gd name="T24" fmla="*/ 323349303 w 6647"/>
              <a:gd name="T25" fmla="*/ 251731615 h 7777"/>
              <a:gd name="T26" fmla="*/ 336783303 w 6647"/>
              <a:gd name="T27" fmla="*/ 268494782 h 7777"/>
              <a:gd name="T28" fmla="*/ 345257187 w 6647"/>
              <a:gd name="T29" fmla="*/ 290941136 h 7777"/>
              <a:gd name="T30" fmla="*/ 352284400 w 6647"/>
              <a:gd name="T31" fmla="*/ 307704302 h 7777"/>
              <a:gd name="T32" fmla="*/ 357658001 w 6647"/>
              <a:gd name="T33" fmla="*/ 330078706 h 7777"/>
              <a:gd name="T34" fmla="*/ 364891594 w 6647"/>
              <a:gd name="T35" fmla="*/ 346841604 h 7777"/>
              <a:gd name="T36" fmla="*/ 370471896 w 6647"/>
              <a:gd name="T37" fmla="*/ 369216275 h 7777"/>
              <a:gd name="T38" fmla="*/ 378222405 w 6647"/>
              <a:gd name="T39" fmla="*/ 386051058 h 7777"/>
              <a:gd name="T40" fmla="*/ 384319621 w 6647"/>
              <a:gd name="T41" fmla="*/ 408425729 h 7777"/>
              <a:gd name="T42" fmla="*/ 393000127 w 6647"/>
              <a:gd name="T43" fmla="*/ 425188627 h 7777"/>
              <a:gd name="T44" fmla="*/ 400027019 w 6647"/>
              <a:gd name="T45" fmla="*/ 447563030 h 7777"/>
              <a:gd name="T46" fmla="*/ 410361137 w 6647"/>
              <a:gd name="T47" fmla="*/ 464325929 h 7777"/>
              <a:gd name="T48" fmla="*/ 419248344 w 6647"/>
              <a:gd name="T49" fmla="*/ 486700600 h 7777"/>
              <a:gd name="T50" fmla="*/ 433405961 w 6647"/>
              <a:gd name="T51" fmla="*/ 503535382 h 7777"/>
              <a:gd name="T52" fmla="*/ 447046663 w 6647"/>
              <a:gd name="T53" fmla="*/ 525910054 h 7777"/>
              <a:gd name="T54" fmla="*/ 475465087 w 6647"/>
              <a:gd name="T55" fmla="*/ 542672952 h 7777"/>
              <a:gd name="T56" fmla="*/ 686897256 w 6647"/>
              <a:gd name="T57" fmla="*/ 553896230 h 7777"/>
              <a:gd name="T58" fmla="*/ 576840838 w 6647"/>
              <a:gd name="T59" fmla="*/ 537061179 h 7777"/>
              <a:gd name="T60" fmla="*/ 540155312 w 6647"/>
              <a:gd name="T61" fmla="*/ 514686776 h 7777"/>
              <a:gd name="T62" fmla="*/ 506983393 w 6647"/>
              <a:gd name="T63" fmla="*/ 497923878 h 7777"/>
              <a:gd name="T64" fmla="*/ 487452497 w 6647"/>
              <a:gd name="T65" fmla="*/ 475549206 h 7777"/>
              <a:gd name="T66" fmla="*/ 465441182 w 6647"/>
              <a:gd name="T67" fmla="*/ 458786308 h 7777"/>
              <a:gd name="T68" fmla="*/ 450973673 w 6647"/>
              <a:gd name="T69" fmla="*/ 436411905 h 7777"/>
              <a:gd name="T70" fmla="*/ 433405961 w 6647"/>
              <a:gd name="T71" fmla="*/ 419576854 h 7777"/>
              <a:gd name="T72" fmla="*/ 421108337 w 6647"/>
              <a:gd name="T73" fmla="*/ 397202451 h 7777"/>
              <a:gd name="T74" fmla="*/ 405814022 w 6647"/>
              <a:gd name="T75" fmla="*/ 380439553 h 7777"/>
              <a:gd name="T76" fmla="*/ 394860120 w 6647"/>
              <a:gd name="T77" fmla="*/ 358064882 h 7777"/>
              <a:gd name="T78" fmla="*/ 380702503 w 6647"/>
              <a:gd name="T79" fmla="*/ 341230099 h 7777"/>
              <a:gd name="T80" fmla="*/ 370368706 w 6647"/>
              <a:gd name="T81" fmla="*/ 318855428 h 7777"/>
              <a:gd name="T82" fmla="*/ 356831194 w 6647"/>
              <a:gd name="T83" fmla="*/ 302092530 h 7777"/>
              <a:gd name="T84" fmla="*/ 346807289 w 6647"/>
              <a:gd name="T85" fmla="*/ 279717791 h 7777"/>
              <a:gd name="T86" fmla="*/ 338126783 w 6647"/>
              <a:gd name="T87" fmla="*/ 262954893 h 7777"/>
              <a:gd name="T88" fmla="*/ 332856293 w 6647"/>
              <a:gd name="T89" fmla="*/ 240580490 h 7777"/>
              <a:gd name="T90" fmla="*/ 325622699 w 6647"/>
              <a:gd name="T91" fmla="*/ 223745439 h 7777"/>
              <a:gd name="T92" fmla="*/ 320145588 w 6647"/>
              <a:gd name="T93" fmla="*/ 201371036 h 7777"/>
              <a:gd name="T94" fmla="*/ 312601781 w 6647"/>
              <a:gd name="T95" fmla="*/ 184608138 h 7777"/>
              <a:gd name="T96" fmla="*/ 306608076 w 6647"/>
              <a:gd name="T97" fmla="*/ 162233466 h 7777"/>
              <a:gd name="T98" fmla="*/ 298340974 w 6647"/>
              <a:gd name="T99" fmla="*/ 145470568 h 7777"/>
              <a:gd name="T100" fmla="*/ 291623973 w 6647"/>
              <a:gd name="T101" fmla="*/ 123023979 h 7777"/>
              <a:gd name="T102" fmla="*/ 281806770 w 6647"/>
              <a:gd name="T103" fmla="*/ 106261081 h 7777"/>
              <a:gd name="T104" fmla="*/ 273642858 w 6647"/>
              <a:gd name="T105" fmla="*/ 83886678 h 7777"/>
              <a:gd name="T106" fmla="*/ 261035664 w 6647"/>
              <a:gd name="T107" fmla="*/ 67123762 h 7777"/>
              <a:gd name="T108" fmla="*/ 249358146 w 6647"/>
              <a:gd name="T109" fmla="*/ 44749091 h 7777"/>
              <a:gd name="T110" fmla="*/ 228070125 w 6647"/>
              <a:gd name="T111" fmla="*/ 27914300 h 7777"/>
              <a:gd name="T112" fmla="*/ 199341809 w 6647"/>
              <a:gd name="T113" fmla="*/ 5539623 h 77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6647"/>
              <a:gd name="T172" fmla="*/ 0 h 7777"/>
              <a:gd name="T173" fmla="*/ 6647 w 6647"/>
              <a:gd name="T174" fmla="*/ 7777 h 777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6647" h="7777">
                <a:moveTo>
                  <a:pt x="0" y="0"/>
                </a:moveTo>
                <a:lnTo>
                  <a:pt x="0" y="0"/>
                </a:lnTo>
                <a:lnTo>
                  <a:pt x="0" y="77"/>
                </a:lnTo>
                <a:lnTo>
                  <a:pt x="322" y="77"/>
                </a:lnTo>
                <a:lnTo>
                  <a:pt x="322" y="155"/>
                </a:lnTo>
                <a:lnTo>
                  <a:pt x="674" y="155"/>
                </a:lnTo>
                <a:lnTo>
                  <a:pt x="674" y="233"/>
                </a:lnTo>
                <a:lnTo>
                  <a:pt x="897" y="233"/>
                </a:lnTo>
                <a:lnTo>
                  <a:pt x="897" y="311"/>
                </a:lnTo>
                <a:lnTo>
                  <a:pt x="1065" y="311"/>
                </a:lnTo>
                <a:lnTo>
                  <a:pt x="1065" y="388"/>
                </a:lnTo>
                <a:lnTo>
                  <a:pt x="1201" y="388"/>
                </a:lnTo>
                <a:lnTo>
                  <a:pt x="1201" y="466"/>
                </a:lnTo>
                <a:lnTo>
                  <a:pt x="1318" y="466"/>
                </a:lnTo>
                <a:lnTo>
                  <a:pt x="1318" y="544"/>
                </a:lnTo>
                <a:lnTo>
                  <a:pt x="1420" y="544"/>
                </a:lnTo>
                <a:lnTo>
                  <a:pt x="1420" y="622"/>
                </a:lnTo>
                <a:lnTo>
                  <a:pt x="1511" y="622"/>
                </a:lnTo>
                <a:lnTo>
                  <a:pt x="1511" y="699"/>
                </a:lnTo>
                <a:lnTo>
                  <a:pt x="1594" y="699"/>
                </a:lnTo>
                <a:lnTo>
                  <a:pt x="1594" y="777"/>
                </a:lnTo>
                <a:lnTo>
                  <a:pt x="1670" y="777"/>
                </a:lnTo>
                <a:lnTo>
                  <a:pt x="1670" y="855"/>
                </a:lnTo>
                <a:lnTo>
                  <a:pt x="1741" y="855"/>
                </a:lnTo>
                <a:lnTo>
                  <a:pt x="1741" y="933"/>
                </a:lnTo>
                <a:lnTo>
                  <a:pt x="1808" y="933"/>
                </a:lnTo>
                <a:lnTo>
                  <a:pt x="1808" y="1011"/>
                </a:lnTo>
                <a:lnTo>
                  <a:pt x="1870" y="1011"/>
                </a:lnTo>
                <a:lnTo>
                  <a:pt x="1870" y="1088"/>
                </a:lnTo>
                <a:lnTo>
                  <a:pt x="1930" y="1088"/>
                </a:lnTo>
                <a:lnTo>
                  <a:pt x="1930" y="1166"/>
                </a:lnTo>
                <a:lnTo>
                  <a:pt x="1986" y="1166"/>
                </a:lnTo>
                <a:lnTo>
                  <a:pt x="1986" y="1244"/>
                </a:lnTo>
                <a:lnTo>
                  <a:pt x="2041" y="1244"/>
                </a:lnTo>
                <a:lnTo>
                  <a:pt x="2041" y="1322"/>
                </a:lnTo>
                <a:lnTo>
                  <a:pt x="2093" y="1322"/>
                </a:lnTo>
                <a:lnTo>
                  <a:pt x="2093" y="1399"/>
                </a:lnTo>
                <a:lnTo>
                  <a:pt x="2143" y="1399"/>
                </a:lnTo>
                <a:lnTo>
                  <a:pt x="2143" y="1477"/>
                </a:lnTo>
                <a:lnTo>
                  <a:pt x="2191" y="1477"/>
                </a:lnTo>
                <a:lnTo>
                  <a:pt x="2191" y="1555"/>
                </a:lnTo>
                <a:lnTo>
                  <a:pt x="2238" y="1555"/>
                </a:lnTo>
                <a:lnTo>
                  <a:pt x="2238" y="1633"/>
                </a:lnTo>
                <a:lnTo>
                  <a:pt x="2283" y="1633"/>
                </a:lnTo>
                <a:lnTo>
                  <a:pt x="2283" y="1710"/>
                </a:lnTo>
                <a:lnTo>
                  <a:pt x="2327" y="1710"/>
                </a:lnTo>
                <a:lnTo>
                  <a:pt x="2327" y="1788"/>
                </a:lnTo>
                <a:lnTo>
                  <a:pt x="2370" y="1788"/>
                </a:lnTo>
                <a:lnTo>
                  <a:pt x="2370" y="1866"/>
                </a:lnTo>
                <a:lnTo>
                  <a:pt x="2412" y="1866"/>
                </a:lnTo>
                <a:lnTo>
                  <a:pt x="2412" y="1944"/>
                </a:lnTo>
                <a:lnTo>
                  <a:pt x="2453" y="1944"/>
                </a:lnTo>
                <a:lnTo>
                  <a:pt x="2453" y="2022"/>
                </a:lnTo>
                <a:lnTo>
                  <a:pt x="2494" y="2022"/>
                </a:lnTo>
                <a:lnTo>
                  <a:pt x="2494" y="2099"/>
                </a:lnTo>
                <a:lnTo>
                  <a:pt x="2533" y="2099"/>
                </a:lnTo>
                <a:lnTo>
                  <a:pt x="2533" y="2177"/>
                </a:lnTo>
                <a:lnTo>
                  <a:pt x="2572" y="2177"/>
                </a:lnTo>
                <a:lnTo>
                  <a:pt x="2572" y="2255"/>
                </a:lnTo>
                <a:lnTo>
                  <a:pt x="2610" y="2255"/>
                </a:lnTo>
                <a:lnTo>
                  <a:pt x="2610" y="2333"/>
                </a:lnTo>
                <a:lnTo>
                  <a:pt x="2647" y="2333"/>
                </a:lnTo>
                <a:lnTo>
                  <a:pt x="2647" y="2410"/>
                </a:lnTo>
                <a:lnTo>
                  <a:pt x="2684" y="2410"/>
                </a:lnTo>
                <a:lnTo>
                  <a:pt x="2684" y="2488"/>
                </a:lnTo>
                <a:lnTo>
                  <a:pt x="2720" y="2488"/>
                </a:lnTo>
                <a:lnTo>
                  <a:pt x="2720" y="2566"/>
                </a:lnTo>
                <a:lnTo>
                  <a:pt x="2756" y="2566"/>
                </a:lnTo>
                <a:lnTo>
                  <a:pt x="2756" y="2644"/>
                </a:lnTo>
                <a:lnTo>
                  <a:pt x="2791" y="2644"/>
                </a:lnTo>
                <a:lnTo>
                  <a:pt x="2791" y="2721"/>
                </a:lnTo>
                <a:lnTo>
                  <a:pt x="2826" y="2721"/>
                </a:lnTo>
                <a:lnTo>
                  <a:pt x="2826" y="2799"/>
                </a:lnTo>
                <a:lnTo>
                  <a:pt x="2861" y="2799"/>
                </a:lnTo>
                <a:lnTo>
                  <a:pt x="2861" y="2877"/>
                </a:lnTo>
                <a:lnTo>
                  <a:pt x="2895" y="2877"/>
                </a:lnTo>
                <a:lnTo>
                  <a:pt x="2895" y="2955"/>
                </a:lnTo>
                <a:lnTo>
                  <a:pt x="2929" y="2955"/>
                </a:lnTo>
                <a:lnTo>
                  <a:pt x="2929" y="3033"/>
                </a:lnTo>
                <a:lnTo>
                  <a:pt x="2963" y="3033"/>
                </a:lnTo>
                <a:lnTo>
                  <a:pt x="2963" y="3110"/>
                </a:lnTo>
                <a:lnTo>
                  <a:pt x="2997" y="3110"/>
                </a:lnTo>
                <a:lnTo>
                  <a:pt x="2997" y="3188"/>
                </a:lnTo>
                <a:lnTo>
                  <a:pt x="3030" y="3188"/>
                </a:lnTo>
                <a:lnTo>
                  <a:pt x="3030" y="3266"/>
                </a:lnTo>
                <a:lnTo>
                  <a:pt x="3063" y="3266"/>
                </a:lnTo>
                <a:lnTo>
                  <a:pt x="3063" y="3344"/>
                </a:lnTo>
                <a:lnTo>
                  <a:pt x="3096" y="3344"/>
                </a:lnTo>
                <a:lnTo>
                  <a:pt x="3096" y="3421"/>
                </a:lnTo>
                <a:lnTo>
                  <a:pt x="3129" y="3421"/>
                </a:lnTo>
                <a:lnTo>
                  <a:pt x="3129" y="3499"/>
                </a:lnTo>
                <a:lnTo>
                  <a:pt x="3161" y="3499"/>
                </a:lnTo>
                <a:lnTo>
                  <a:pt x="3161" y="3577"/>
                </a:lnTo>
                <a:lnTo>
                  <a:pt x="3194" y="3577"/>
                </a:lnTo>
                <a:lnTo>
                  <a:pt x="3194" y="3655"/>
                </a:lnTo>
                <a:lnTo>
                  <a:pt x="3226" y="3655"/>
                </a:lnTo>
                <a:lnTo>
                  <a:pt x="3226" y="3732"/>
                </a:lnTo>
                <a:lnTo>
                  <a:pt x="3259" y="3732"/>
                </a:lnTo>
                <a:lnTo>
                  <a:pt x="3259" y="3810"/>
                </a:lnTo>
                <a:lnTo>
                  <a:pt x="3291" y="3810"/>
                </a:lnTo>
                <a:lnTo>
                  <a:pt x="3291" y="3888"/>
                </a:lnTo>
                <a:lnTo>
                  <a:pt x="3324" y="3888"/>
                </a:lnTo>
                <a:lnTo>
                  <a:pt x="3324" y="3966"/>
                </a:lnTo>
                <a:lnTo>
                  <a:pt x="3341" y="3966"/>
                </a:lnTo>
                <a:lnTo>
                  <a:pt x="3341" y="4044"/>
                </a:lnTo>
                <a:lnTo>
                  <a:pt x="3358" y="4044"/>
                </a:lnTo>
                <a:lnTo>
                  <a:pt x="3358" y="4121"/>
                </a:lnTo>
                <a:lnTo>
                  <a:pt x="3375" y="4121"/>
                </a:lnTo>
                <a:lnTo>
                  <a:pt x="3375" y="4199"/>
                </a:lnTo>
                <a:lnTo>
                  <a:pt x="3392" y="4199"/>
                </a:lnTo>
                <a:lnTo>
                  <a:pt x="3392" y="4277"/>
                </a:lnTo>
                <a:lnTo>
                  <a:pt x="3409" y="4277"/>
                </a:lnTo>
                <a:lnTo>
                  <a:pt x="3409" y="4355"/>
                </a:lnTo>
                <a:lnTo>
                  <a:pt x="3426" y="4355"/>
                </a:lnTo>
                <a:lnTo>
                  <a:pt x="3426" y="4432"/>
                </a:lnTo>
                <a:lnTo>
                  <a:pt x="3443" y="4432"/>
                </a:lnTo>
                <a:lnTo>
                  <a:pt x="3443" y="4510"/>
                </a:lnTo>
                <a:lnTo>
                  <a:pt x="3461" y="4510"/>
                </a:lnTo>
                <a:lnTo>
                  <a:pt x="3461" y="4588"/>
                </a:lnTo>
                <a:lnTo>
                  <a:pt x="3478" y="4588"/>
                </a:lnTo>
                <a:lnTo>
                  <a:pt x="3478" y="4666"/>
                </a:lnTo>
                <a:lnTo>
                  <a:pt x="3496" y="4666"/>
                </a:lnTo>
                <a:lnTo>
                  <a:pt x="3496" y="4743"/>
                </a:lnTo>
                <a:lnTo>
                  <a:pt x="3513" y="4743"/>
                </a:lnTo>
                <a:lnTo>
                  <a:pt x="3513" y="4821"/>
                </a:lnTo>
                <a:lnTo>
                  <a:pt x="3531" y="4821"/>
                </a:lnTo>
                <a:lnTo>
                  <a:pt x="3531" y="4899"/>
                </a:lnTo>
                <a:lnTo>
                  <a:pt x="3549" y="4899"/>
                </a:lnTo>
                <a:lnTo>
                  <a:pt x="3549" y="4977"/>
                </a:lnTo>
                <a:lnTo>
                  <a:pt x="3567" y="4977"/>
                </a:lnTo>
                <a:lnTo>
                  <a:pt x="3567" y="5055"/>
                </a:lnTo>
                <a:lnTo>
                  <a:pt x="3585" y="5055"/>
                </a:lnTo>
                <a:lnTo>
                  <a:pt x="3585" y="5132"/>
                </a:lnTo>
                <a:lnTo>
                  <a:pt x="3604" y="5132"/>
                </a:lnTo>
                <a:lnTo>
                  <a:pt x="3604" y="5210"/>
                </a:lnTo>
                <a:lnTo>
                  <a:pt x="3622" y="5210"/>
                </a:lnTo>
                <a:lnTo>
                  <a:pt x="3622" y="5288"/>
                </a:lnTo>
                <a:lnTo>
                  <a:pt x="3641" y="5288"/>
                </a:lnTo>
                <a:lnTo>
                  <a:pt x="3641" y="5366"/>
                </a:lnTo>
                <a:lnTo>
                  <a:pt x="3660" y="5366"/>
                </a:lnTo>
                <a:lnTo>
                  <a:pt x="3660" y="5443"/>
                </a:lnTo>
                <a:lnTo>
                  <a:pt x="3680" y="5443"/>
                </a:lnTo>
                <a:lnTo>
                  <a:pt x="3680" y="5521"/>
                </a:lnTo>
                <a:lnTo>
                  <a:pt x="3699" y="5521"/>
                </a:lnTo>
                <a:lnTo>
                  <a:pt x="3699" y="5599"/>
                </a:lnTo>
                <a:lnTo>
                  <a:pt x="3719" y="5599"/>
                </a:lnTo>
                <a:lnTo>
                  <a:pt x="3719" y="5677"/>
                </a:lnTo>
                <a:lnTo>
                  <a:pt x="3740" y="5677"/>
                </a:lnTo>
                <a:lnTo>
                  <a:pt x="3740" y="5754"/>
                </a:lnTo>
                <a:lnTo>
                  <a:pt x="3760" y="5754"/>
                </a:lnTo>
                <a:lnTo>
                  <a:pt x="3760" y="5832"/>
                </a:lnTo>
                <a:lnTo>
                  <a:pt x="3781" y="5832"/>
                </a:lnTo>
                <a:lnTo>
                  <a:pt x="3781" y="5910"/>
                </a:lnTo>
                <a:lnTo>
                  <a:pt x="3803" y="5910"/>
                </a:lnTo>
                <a:lnTo>
                  <a:pt x="3803" y="5988"/>
                </a:lnTo>
                <a:lnTo>
                  <a:pt x="3825" y="5988"/>
                </a:lnTo>
                <a:lnTo>
                  <a:pt x="3825" y="6066"/>
                </a:lnTo>
                <a:lnTo>
                  <a:pt x="3848" y="6066"/>
                </a:lnTo>
                <a:lnTo>
                  <a:pt x="3848" y="6143"/>
                </a:lnTo>
                <a:lnTo>
                  <a:pt x="3871" y="6143"/>
                </a:lnTo>
                <a:lnTo>
                  <a:pt x="3871" y="6221"/>
                </a:lnTo>
                <a:lnTo>
                  <a:pt x="3895" y="6221"/>
                </a:lnTo>
                <a:lnTo>
                  <a:pt x="3895" y="6299"/>
                </a:lnTo>
                <a:lnTo>
                  <a:pt x="3920" y="6299"/>
                </a:lnTo>
                <a:lnTo>
                  <a:pt x="3920" y="6377"/>
                </a:lnTo>
                <a:lnTo>
                  <a:pt x="3945" y="6377"/>
                </a:lnTo>
                <a:lnTo>
                  <a:pt x="3945" y="6454"/>
                </a:lnTo>
                <a:lnTo>
                  <a:pt x="3971" y="6454"/>
                </a:lnTo>
                <a:lnTo>
                  <a:pt x="3971" y="6532"/>
                </a:lnTo>
                <a:lnTo>
                  <a:pt x="3999" y="6532"/>
                </a:lnTo>
                <a:lnTo>
                  <a:pt x="3999" y="6610"/>
                </a:lnTo>
                <a:lnTo>
                  <a:pt x="4027" y="6610"/>
                </a:lnTo>
                <a:lnTo>
                  <a:pt x="4027" y="6688"/>
                </a:lnTo>
                <a:lnTo>
                  <a:pt x="4057" y="6688"/>
                </a:lnTo>
                <a:lnTo>
                  <a:pt x="4057" y="6765"/>
                </a:lnTo>
                <a:lnTo>
                  <a:pt x="4088" y="6765"/>
                </a:lnTo>
                <a:lnTo>
                  <a:pt x="4088" y="6843"/>
                </a:lnTo>
                <a:lnTo>
                  <a:pt x="4121" y="6843"/>
                </a:lnTo>
                <a:lnTo>
                  <a:pt x="4121" y="6921"/>
                </a:lnTo>
                <a:lnTo>
                  <a:pt x="4156" y="6921"/>
                </a:lnTo>
                <a:lnTo>
                  <a:pt x="4156" y="6999"/>
                </a:lnTo>
                <a:lnTo>
                  <a:pt x="4194" y="6999"/>
                </a:lnTo>
                <a:lnTo>
                  <a:pt x="4194" y="7077"/>
                </a:lnTo>
                <a:lnTo>
                  <a:pt x="4234" y="7077"/>
                </a:lnTo>
                <a:lnTo>
                  <a:pt x="4234" y="7154"/>
                </a:lnTo>
                <a:lnTo>
                  <a:pt x="4278" y="7154"/>
                </a:lnTo>
                <a:lnTo>
                  <a:pt x="4278" y="7232"/>
                </a:lnTo>
                <a:lnTo>
                  <a:pt x="4326" y="7232"/>
                </a:lnTo>
                <a:lnTo>
                  <a:pt x="4326" y="7310"/>
                </a:lnTo>
                <a:lnTo>
                  <a:pt x="4379" y="7310"/>
                </a:lnTo>
                <a:lnTo>
                  <a:pt x="4379" y="7388"/>
                </a:lnTo>
                <a:lnTo>
                  <a:pt x="4440" y="7388"/>
                </a:lnTo>
                <a:lnTo>
                  <a:pt x="4440" y="7465"/>
                </a:lnTo>
                <a:lnTo>
                  <a:pt x="4512" y="7465"/>
                </a:lnTo>
                <a:lnTo>
                  <a:pt x="4512" y="7543"/>
                </a:lnTo>
                <a:lnTo>
                  <a:pt x="4601" y="7543"/>
                </a:lnTo>
                <a:lnTo>
                  <a:pt x="4601" y="7621"/>
                </a:lnTo>
                <a:lnTo>
                  <a:pt x="4718" y="7621"/>
                </a:lnTo>
                <a:lnTo>
                  <a:pt x="4718" y="7699"/>
                </a:lnTo>
                <a:lnTo>
                  <a:pt x="4903" y="7699"/>
                </a:lnTo>
                <a:lnTo>
                  <a:pt x="4903" y="7777"/>
                </a:lnTo>
                <a:lnTo>
                  <a:pt x="6647" y="7777"/>
                </a:lnTo>
                <a:lnTo>
                  <a:pt x="6647" y="7699"/>
                </a:lnTo>
                <a:lnTo>
                  <a:pt x="6325" y="7699"/>
                </a:lnTo>
                <a:lnTo>
                  <a:pt x="6325" y="7621"/>
                </a:lnTo>
                <a:lnTo>
                  <a:pt x="5973" y="7621"/>
                </a:lnTo>
                <a:lnTo>
                  <a:pt x="5973" y="7543"/>
                </a:lnTo>
                <a:lnTo>
                  <a:pt x="5750" y="7543"/>
                </a:lnTo>
                <a:lnTo>
                  <a:pt x="5750" y="7465"/>
                </a:lnTo>
                <a:lnTo>
                  <a:pt x="5582" y="7465"/>
                </a:lnTo>
                <a:lnTo>
                  <a:pt x="5582" y="7388"/>
                </a:lnTo>
                <a:lnTo>
                  <a:pt x="5446" y="7388"/>
                </a:lnTo>
                <a:lnTo>
                  <a:pt x="5446" y="7310"/>
                </a:lnTo>
                <a:lnTo>
                  <a:pt x="5329" y="7310"/>
                </a:lnTo>
                <a:lnTo>
                  <a:pt x="5329" y="7232"/>
                </a:lnTo>
                <a:lnTo>
                  <a:pt x="5227" y="7232"/>
                </a:lnTo>
                <a:lnTo>
                  <a:pt x="5227" y="7154"/>
                </a:lnTo>
                <a:lnTo>
                  <a:pt x="5136" y="7154"/>
                </a:lnTo>
                <a:lnTo>
                  <a:pt x="5136" y="7077"/>
                </a:lnTo>
                <a:lnTo>
                  <a:pt x="5053" y="7077"/>
                </a:lnTo>
                <a:lnTo>
                  <a:pt x="5053" y="6999"/>
                </a:lnTo>
                <a:lnTo>
                  <a:pt x="4977" y="6999"/>
                </a:lnTo>
                <a:lnTo>
                  <a:pt x="4977" y="6921"/>
                </a:lnTo>
                <a:lnTo>
                  <a:pt x="4906" y="6921"/>
                </a:lnTo>
                <a:lnTo>
                  <a:pt x="4906" y="6843"/>
                </a:lnTo>
                <a:lnTo>
                  <a:pt x="4839" y="6843"/>
                </a:lnTo>
                <a:lnTo>
                  <a:pt x="4839" y="6765"/>
                </a:lnTo>
                <a:lnTo>
                  <a:pt x="4777" y="6765"/>
                </a:lnTo>
                <a:lnTo>
                  <a:pt x="4777" y="6688"/>
                </a:lnTo>
                <a:lnTo>
                  <a:pt x="4717" y="6688"/>
                </a:lnTo>
                <a:lnTo>
                  <a:pt x="4717" y="6610"/>
                </a:lnTo>
                <a:lnTo>
                  <a:pt x="4661" y="6610"/>
                </a:lnTo>
                <a:lnTo>
                  <a:pt x="4661" y="6532"/>
                </a:lnTo>
                <a:lnTo>
                  <a:pt x="4606" y="6532"/>
                </a:lnTo>
                <a:lnTo>
                  <a:pt x="4606" y="6454"/>
                </a:lnTo>
                <a:lnTo>
                  <a:pt x="4554" y="6454"/>
                </a:lnTo>
                <a:lnTo>
                  <a:pt x="4554" y="6377"/>
                </a:lnTo>
                <a:lnTo>
                  <a:pt x="4504" y="6377"/>
                </a:lnTo>
                <a:lnTo>
                  <a:pt x="4504" y="6299"/>
                </a:lnTo>
                <a:lnTo>
                  <a:pt x="4456" y="6299"/>
                </a:lnTo>
                <a:lnTo>
                  <a:pt x="4456" y="6221"/>
                </a:lnTo>
                <a:lnTo>
                  <a:pt x="4409" y="6221"/>
                </a:lnTo>
                <a:lnTo>
                  <a:pt x="4409" y="6143"/>
                </a:lnTo>
                <a:lnTo>
                  <a:pt x="4364" y="6143"/>
                </a:lnTo>
                <a:lnTo>
                  <a:pt x="4364" y="6066"/>
                </a:lnTo>
                <a:lnTo>
                  <a:pt x="4320" y="6066"/>
                </a:lnTo>
                <a:lnTo>
                  <a:pt x="4320" y="5988"/>
                </a:lnTo>
                <a:lnTo>
                  <a:pt x="4277" y="5988"/>
                </a:lnTo>
                <a:lnTo>
                  <a:pt x="4277" y="5910"/>
                </a:lnTo>
                <a:lnTo>
                  <a:pt x="4235" y="5910"/>
                </a:lnTo>
                <a:lnTo>
                  <a:pt x="4235" y="5832"/>
                </a:lnTo>
                <a:lnTo>
                  <a:pt x="4194" y="5832"/>
                </a:lnTo>
                <a:lnTo>
                  <a:pt x="4194" y="5754"/>
                </a:lnTo>
                <a:lnTo>
                  <a:pt x="4153" y="5754"/>
                </a:lnTo>
                <a:lnTo>
                  <a:pt x="4153" y="5677"/>
                </a:lnTo>
                <a:lnTo>
                  <a:pt x="4114" y="5677"/>
                </a:lnTo>
                <a:lnTo>
                  <a:pt x="4114" y="5599"/>
                </a:lnTo>
                <a:lnTo>
                  <a:pt x="4075" y="5599"/>
                </a:lnTo>
                <a:lnTo>
                  <a:pt x="4075" y="5521"/>
                </a:lnTo>
                <a:lnTo>
                  <a:pt x="4037" y="5521"/>
                </a:lnTo>
                <a:lnTo>
                  <a:pt x="4037" y="5443"/>
                </a:lnTo>
                <a:lnTo>
                  <a:pt x="4000" y="5443"/>
                </a:lnTo>
                <a:lnTo>
                  <a:pt x="4000" y="5366"/>
                </a:lnTo>
                <a:lnTo>
                  <a:pt x="3963" y="5366"/>
                </a:lnTo>
                <a:lnTo>
                  <a:pt x="3963" y="5288"/>
                </a:lnTo>
                <a:lnTo>
                  <a:pt x="3927" y="5288"/>
                </a:lnTo>
                <a:lnTo>
                  <a:pt x="3927" y="5210"/>
                </a:lnTo>
                <a:lnTo>
                  <a:pt x="3891" y="5210"/>
                </a:lnTo>
                <a:lnTo>
                  <a:pt x="3891" y="5132"/>
                </a:lnTo>
                <a:lnTo>
                  <a:pt x="3856" y="5132"/>
                </a:lnTo>
                <a:lnTo>
                  <a:pt x="3856" y="5055"/>
                </a:lnTo>
                <a:lnTo>
                  <a:pt x="3821" y="5055"/>
                </a:lnTo>
                <a:lnTo>
                  <a:pt x="3821" y="4977"/>
                </a:lnTo>
                <a:lnTo>
                  <a:pt x="3786" y="4977"/>
                </a:lnTo>
                <a:lnTo>
                  <a:pt x="3786" y="4899"/>
                </a:lnTo>
                <a:lnTo>
                  <a:pt x="3752" y="4899"/>
                </a:lnTo>
                <a:lnTo>
                  <a:pt x="3752" y="4821"/>
                </a:lnTo>
                <a:lnTo>
                  <a:pt x="3718" y="4821"/>
                </a:lnTo>
                <a:lnTo>
                  <a:pt x="3718" y="4743"/>
                </a:lnTo>
                <a:lnTo>
                  <a:pt x="3684" y="4743"/>
                </a:lnTo>
                <a:lnTo>
                  <a:pt x="3684" y="4666"/>
                </a:lnTo>
                <a:lnTo>
                  <a:pt x="3650" y="4666"/>
                </a:lnTo>
                <a:lnTo>
                  <a:pt x="3650" y="4588"/>
                </a:lnTo>
                <a:lnTo>
                  <a:pt x="3617" y="4588"/>
                </a:lnTo>
                <a:lnTo>
                  <a:pt x="3617" y="4510"/>
                </a:lnTo>
                <a:lnTo>
                  <a:pt x="3584" y="4510"/>
                </a:lnTo>
                <a:lnTo>
                  <a:pt x="3584" y="4432"/>
                </a:lnTo>
                <a:lnTo>
                  <a:pt x="3551" y="4432"/>
                </a:lnTo>
                <a:lnTo>
                  <a:pt x="3551" y="4355"/>
                </a:lnTo>
                <a:lnTo>
                  <a:pt x="3518" y="4355"/>
                </a:lnTo>
                <a:lnTo>
                  <a:pt x="3518" y="4277"/>
                </a:lnTo>
                <a:lnTo>
                  <a:pt x="3486" y="4277"/>
                </a:lnTo>
                <a:lnTo>
                  <a:pt x="3486" y="4199"/>
                </a:lnTo>
                <a:lnTo>
                  <a:pt x="3453" y="4199"/>
                </a:lnTo>
                <a:lnTo>
                  <a:pt x="3453" y="4121"/>
                </a:lnTo>
                <a:lnTo>
                  <a:pt x="3421" y="4121"/>
                </a:lnTo>
                <a:lnTo>
                  <a:pt x="3421" y="4044"/>
                </a:lnTo>
                <a:lnTo>
                  <a:pt x="3388" y="4044"/>
                </a:lnTo>
                <a:lnTo>
                  <a:pt x="3388" y="3966"/>
                </a:lnTo>
                <a:lnTo>
                  <a:pt x="3356" y="3966"/>
                </a:lnTo>
                <a:lnTo>
                  <a:pt x="3356" y="3888"/>
                </a:lnTo>
                <a:lnTo>
                  <a:pt x="3324" y="3888"/>
                </a:lnTo>
                <a:lnTo>
                  <a:pt x="3324" y="3810"/>
                </a:lnTo>
                <a:lnTo>
                  <a:pt x="3306" y="3810"/>
                </a:lnTo>
                <a:lnTo>
                  <a:pt x="3306" y="3732"/>
                </a:lnTo>
                <a:lnTo>
                  <a:pt x="3289" y="3732"/>
                </a:lnTo>
                <a:lnTo>
                  <a:pt x="3289" y="3655"/>
                </a:lnTo>
                <a:lnTo>
                  <a:pt x="3272" y="3655"/>
                </a:lnTo>
                <a:lnTo>
                  <a:pt x="3272" y="3577"/>
                </a:lnTo>
                <a:lnTo>
                  <a:pt x="3255" y="3577"/>
                </a:lnTo>
                <a:lnTo>
                  <a:pt x="3255" y="3499"/>
                </a:lnTo>
                <a:lnTo>
                  <a:pt x="3238" y="3499"/>
                </a:lnTo>
                <a:lnTo>
                  <a:pt x="3238" y="3421"/>
                </a:lnTo>
                <a:lnTo>
                  <a:pt x="3221" y="3421"/>
                </a:lnTo>
                <a:lnTo>
                  <a:pt x="3221" y="3344"/>
                </a:lnTo>
                <a:lnTo>
                  <a:pt x="3204" y="3344"/>
                </a:lnTo>
                <a:lnTo>
                  <a:pt x="3204" y="3266"/>
                </a:lnTo>
                <a:lnTo>
                  <a:pt x="3186" y="3266"/>
                </a:lnTo>
                <a:lnTo>
                  <a:pt x="3186" y="3188"/>
                </a:lnTo>
                <a:lnTo>
                  <a:pt x="3169" y="3188"/>
                </a:lnTo>
                <a:lnTo>
                  <a:pt x="3169" y="3110"/>
                </a:lnTo>
                <a:lnTo>
                  <a:pt x="3151" y="3110"/>
                </a:lnTo>
                <a:lnTo>
                  <a:pt x="3151" y="3033"/>
                </a:lnTo>
                <a:lnTo>
                  <a:pt x="3134" y="3033"/>
                </a:lnTo>
                <a:lnTo>
                  <a:pt x="3134" y="2955"/>
                </a:lnTo>
                <a:lnTo>
                  <a:pt x="3116" y="2955"/>
                </a:lnTo>
                <a:lnTo>
                  <a:pt x="3116" y="2877"/>
                </a:lnTo>
                <a:lnTo>
                  <a:pt x="3098" y="2877"/>
                </a:lnTo>
                <a:lnTo>
                  <a:pt x="3098" y="2799"/>
                </a:lnTo>
                <a:lnTo>
                  <a:pt x="3080" y="2799"/>
                </a:lnTo>
                <a:lnTo>
                  <a:pt x="3080" y="2721"/>
                </a:lnTo>
                <a:lnTo>
                  <a:pt x="3062" y="2721"/>
                </a:lnTo>
                <a:lnTo>
                  <a:pt x="3062" y="2644"/>
                </a:lnTo>
                <a:lnTo>
                  <a:pt x="3043" y="2644"/>
                </a:lnTo>
                <a:lnTo>
                  <a:pt x="3043" y="2566"/>
                </a:lnTo>
                <a:lnTo>
                  <a:pt x="3025" y="2566"/>
                </a:lnTo>
                <a:lnTo>
                  <a:pt x="3025" y="2488"/>
                </a:lnTo>
                <a:lnTo>
                  <a:pt x="3006" y="2488"/>
                </a:lnTo>
                <a:lnTo>
                  <a:pt x="3006" y="2410"/>
                </a:lnTo>
                <a:lnTo>
                  <a:pt x="2987" y="2410"/>
                </a:lnTo>
                <a:lnTo>
                  <a:pt x="2987" y="2333"/>
                </a:lnTo>
                <a:lnTo>
                  <a:pt x="2967" y="2333"/>
                </a:lnTo>
                <a:lnTo>
                  <a:pt x="2967" y="2255"/>
                </a:lnTo>
                <a:lnTo>
                  <a:pt x="2948" y="2255"/>
                </a:lnTo>
                <a:lnTo>
                  <a:pt x="2948" y="2177"/>
                </a:lnTo>
                <a:lnTo>
                  <a:pt x="2928" y="2177"/>
                </a:lnTo>
                <a:lnTo>
                  <a:pt x="2928" y="2099"/>
                </a:lnTo>
                <a:lnTo>
                  <a:pt x="2907" y="2099"/>
                </a:lnTo>
                <a:lnTo>
                  <a:pt x="2907" y="2022"/>
                </a:lnTo>
                <a:lnTo>
                  <a:pt x="2887" y="2022"/>
                </a:lnTo>
                <a:lnTo>
                  <a:pt x="2887" y="1944"/>
                </a:lnTo>
                <a:lnTo>
                  <a:pt x="2866" y="1944"/>
                </a:lnTo>
                <a:lnTo>
                  <a:pt x="2866" y="1866"/>
                </a:lnTo>
                <a:lnTo>
                  <a:pt x="2844" y="1866"/>
                </a:lnTo>
                <a:lnTo>
                  <a:pt x="2844" y="1788"/>
                </a:lnTo>
                <a:lnTo>
                  <a:pt x="2822" y="1788"/>
                </a:lnTo>
                <a:lnTo>
                  <a:pt x="2822" y="1710"/>
                </a:lnTo>
                <a:lnTo>
                  <a:pt x="2799" y="1710"/>
                </a:lnTo>
                <a:lnTo>
                  <a:pt x="2799" y="1633"/>
                </a:lnTo>
                <a:lnTo>
                  <a:pt x="2776" y="1633"/>
                </a:lnTo>
                <a:lnTo>
                  <a:pt x="2776" y="1555"/>
                </a:lnTo>
                <a:lnTo>
                  <a:pt x="2752" y="1555"/>
                </a:lnTo>
                <a:lnTo>
                  <a:pt x="2752" y="1477"/>
                </a:lnTo>
                <a:lnTo>
                  <a:pt x="2727" y="1477"/>
                </a:lnTo>
                <a:lnTo>
                  <a:pt x="2727" y="1399"/>
                </a:lnTo>
                <a:lnTo>
                  <a:pt x="2702" y="1399"/>
                </a:lnTo>
                <a:lnTo>
                  <a:pt x="2702" y="1322"/>
                </a:lnTo>
                <a:lnTo>
                  <a:pt x="2676" y="1322"/>
                </a:lnTo>
                <a:lnTo>
                  <a:pt x="2676" y="1244"/>
                </a:lnTo>
                <a:lnTo>
                  <a:pt x="2648" y="1244"/>
                </a:lnTo>
                <a:lnTo>
                  <a:pt x="2648" y="1166"/>
                </a:lnTo>
                <a:lnTo>
                  <a:pt x="2620" y="1166"/>
                </a:lnTo>
                <a:lnTo>
                  <a:pt x="2620" y="1088"/>
                </a:lnTo>
                <a:lnTo>
                  <a:pt x="2590" y="1088"/>
                </a:lnTo>
                <a:lnTo>
                  <a:pt x="2590" y="1011"/>
                </a:lnTo>
                <a:lnTo>
                  <a:pt x="2559" y="1011"/>
                </a:lnTo>
                <a:lnTo>
                  <a:pt x="2559" y="933"/>
                </a:lnTo>
                <a:lnTo>
                  <a:pt x="2526" y="933"/>
                </a:lnTo>
                <a:lnTo>
                  <a:pt x="2526" y="855"/>
                </a:lnTo>
                <a:lnTo>
                  <a:pt x="2491" y="855"/>
                </a:lnTo>
                <a:lnTo>
                  <a:pt x="2491" y="777"/>
                </a:lnTo>
                <a:lnTo>
                  <a:pt x="2453" y="777"/>
                </a:lnTo>
                <a:lnTo>
                  <a:pt x="2453" y="699"/>
                </a:lnTo>
                <a:lnTo>
                  <a:pt x="2413" y="699"/>
                </a:lnTo>
                <a:lnTo>
                  <a:pt x="2413" y="622"/>
                </a:lnTo>
                <a:lnTo>
                  <a:pt x="2369" y="622"/>
                </a:lnTo>
                <a:lnTo>
                  <a:pt x="2369" y="544"/>
                </a:lnTo>
                <a:lnTo>
                  <a:pt x="2321" y="544"/>
                </a:lnTo>
                <a:lnTo>
                  <a:pt x="2321" y="466"/>
                </a:lnTo>
                <a:lnTo>
                  <a:pt x="2268" y="466"/>
                </a:lnTo>
                <a:lnTo>
                  <a:pt x="2268" y="388"/>
                </a:lnTo>
                <a:lnTo>
                  <a:pt x="2207" y="388"/>
                </a:lnTo>
                <a:lnTo>
                  <a:pt x="2207" y="311"/>
                </a:lnTo>
                <a:lnTo>
                  <a:pt x="2135" y="311"/>
                </a:lnTo>
                <a:lnTo>
                  <a:pt x="2135" y="233"/>
                </a:lnTo>
                <a:lnTo>
                  <a:pt x="2046" y="233"/>
                </a:lnTo>
                <a:lnTo>
                  <a:pt x="2046" y="155"/>
                </a:lnTo>
                <a:lnTo>
                  <a:pt x="1929" y="155"/>
                </a:lnTo>
                <a:lnTo>
                  <a:pt x="1929" y="77"/>
                </a:lnTo>
                <a:lnTo>
                  <a:pt x="1744" y="77"/>
                </a:lnTo>
                <a:lnTo>
                  <a:pt x="1744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48" name="Line 172"/>
          <p:cNvSpPr>
            <a:spLocks noChangeShapeType="1"/>
          </p:cNvSpPr>
          <p:nvPr/>
        </p:nvSpPr>
        <p:spPr bwMode="auto">
          <a:xfrm>
            <a:off x="2752725" y="6156325"/>
            <a:ext cx="218281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49" name="Line 173"/>
          <p:cNvSpPr>
            <a:spLocks noChangeShapeType="1"/>
          </p:cNvSpPr>
          <p:nvPr/>
        </p:nvSpPr>
        <p:spPr bwMode="auto">
          <a:xfrm>
            <a:off x="2752725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50" name="Line 174"/>
          <p:cNvSpPr>
            <a:spLocks noChangeShapeType="1"/>
          </p:cNvSpPr>
          <p:nvPr/>
        </p:nvSpPr>
        <p:spPr bwMode="auto">
          <a:xfrm>
            <a:off x="2752725" y="6156325"/>
            <a:ext cx="1588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51" name="Rectangle 175"/>
          <p:cNvSpPr>
            <a:spLocks noChangeArrowheads="1"/>
          </p:cNvSpPr>
          <p:nvPr/>
        </p:nvSpPr>
        <p:spPr bwMode="auto">
          <a:xfrm>
            <a:off x="2505075" y="6254750"/>
            <a:ext cx="493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2.99</a:t>
            </a:r>
            <a:endParaRPr lang="en-US" altLang="en-US" sz="2000"/>
          </a:p>
        </p:txBody>
      </p:sp>
      <p:sp>
        <p:nvSpPr>
          <p:cNvPr id="68752" name="Line 176"/>
          <p:cNvSpPr>
            <a:spLocks noChangeShapeType="1"/>
          </p:cNvSpPr>
          <p:nvPr/>
        </p:nvSpPr>
        <p:spPr bwMode="auto">
          <a:xfrm>
            <a:off x="2862263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53" name="Line 177"/>
          <p:cNvSpPr>
            <a:spLocks noChangeShapeType="1"/>
          </p:cNvSpPr>
          <p:nvPr/>
        </p:nvSpPr>
        <p:spPr bwMode="auto">
          <a:xfrm>
            <a:off x="2970213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54" name="Line 178"/>
          <p:cNvSpPr>
            <a:spLocks noChangeShapeType="1"/>
          </p:cNvSpPr>
          <p:nvPr/>
        </p:nvSpPr>
        <p:spPr bwMode="auto">
          <a:xfrm>
            <a:off x="3079750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55" name="Line 179"/>
          <p:cNvSpPr>
            <a:spLocks noChangeShapeType="1"/>
          </p:cNvSpPr>
          <p:nvPr/>
        </p:nvSpPr>
        <p:spPr bwMode="auto">
          <a:xfrm>
            <a:off x="3189288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56" name="Line 180"/>
          <p:cNvSpPr>
            <a:spLocks noChangeShapeType="1"/>
          </p:cNvSpPr>
          <p:nvPr/>
        </p:nvSpPr>
        <p:spPr bwMode="auto">
          <a:xfrm>
            <a:off x="3298825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57" name="Line 181"/>
          <p:cNvSpPr>
            <a:spLocks noChangeShapeType="1"/>
          </p:cNvSpPr>
          <p:nvPr/>
        </p:nvSpPr>
        <p:spPr bwMode="auto">
          <a:xfrm>
            <a:off x="3406775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58" name="Line 182"/>
          <p:cNvSpPr>
            <a:spLocks noChangeShapeType="1"/>
          </p:cNvSpPr>
          <p:nvPr/>
        </p:nvSpPr>
        <p:spPr bwMode="auto">
          <a:xfrm>
            <a:off x="3516313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59" name="Line 183"/>
          <p:cNvSpPr>
            <a:spLocks noChangeShapeType="1"/>
          </p:cNvSpPr>
          <p:nvPr/>
        </p:nvSpPr>
        <p:spPr bwMode="auto">
          <a:xfrm>
            <a:off x="3625850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60" name="Line 184"/>
          <p:cNvSpPr>
            <a:spLocks noChangeShapeType="1"/>
          </p:cNvSpPr>
          <p:nvPr/>
        </p:nvSpPr>
        <p:spPr bwMode="auto">
          <a:xfrm>
            <a:off x="3735388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61" name="Line 185"/>
          <p:cNvSpPr>
            <a:spLocks noChangeShapeType="1"/>
          </p:cNvSpPr>
          <p:nvPr/>
        </p:nvSpPr>
        <p:spPr bwMode="auto">
          <a:xfrm>
            <a:off x="3843338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62" name="Line 186"/>
          <p:cNvSpPr>
            <a:spLocks noChangeShapeType="1"/>
          </p:cNvSpPr>
          <p:nvPr/>
        </p:nvSpPr>
        <p:spPr bwMode="auto">
          <a:xfrm>
            <a:off x="3843338" y="6156325"/>
            <a:ext cx="1587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63" name="Rectangle 187"/>
          <p:cNvSpPr>
            <a:spLocks noChangeArrowheads="1"/>
          </p:cNvSpPr>
          <p:nvPr/>
        </p:nvSpPr>
        <p:spPr bwMode="auto">
          <a:xfrm>
            <a:off x="3773488" y="6254750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3</a:t>
            </a:r>
            <a:endParaRPr lang="en-US" altLang="en-US" sz="2000"/>
          </a:p>
        </p:txBody>
      </p:sp>
      <p:sp>
        <p:nvSpPr>
          <p:cNvPr id="68764" name="Line 188"/>
          <p:cNvSpPr>
            <a:spLocks noChangeShapeType="1"/>
          </p:cNvSpPr>
          <p:nvPr/>
        </p:nvSpPr>
        <p:spPr bwMode="auto">
          <a:xfrm>
            <a:off x="3952875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65" name="Line 189"/>
          <p:cNvSpPr>
            <a:spLocks noChangeShapeType="1"/>
          </p:cNvSpPr>
          <p:nvPr/>
        </p:nvSpPr>
        <p:spPr bwMode="auto">
          <a:xfrm>
            <a:off x="4062413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66" name="Line 190"/>
          <p:cNvSpPr>
            <a:spLocks noChangeShapeType="1"/>
          </p:cNvSpPr>
          <p:nvPr/>
        </p:nvSpPr>
        <p:spPr bwMode="auto">
          <a:xfrm>
            <a:off x="4171950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67" name="Line 191"/>
          <p:cNvSpPr>
            <a:spLocks noChangeShapeType="1"/>
          </p:cNvSpPr>
          <p:nvPr/>
        </p:nvSpPr>
        <p:spPr bwMode="auto">
          <a:xfrm>
            <a:off x="4279900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68" name="Line 192"/>
          <p:cNvSpPr>
            <a:spLocks noChangeShapeType="1"/>
          </p:cNvSpPr>
          <p:nvPr/>
        </p:nvSpPr>
        <p:spPr bwMode="auto">
          <a:xfrm>
            <a:off x="4389438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69" name="Line 193"/>
          <p:cNvSpPr>
            <a:spLocks noChangeShapeType="1"/>
          </p:cNvSpPr>
          <p:nvPr/>
        </p:nvSpPr>
        <p:spPr bwMode="auto">
          <a:xfrm>
            <a:off x="4498975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70" name="Line 194"/>
          <p:cNvSpPr>
            <a:spLocks noChangeShapeType="1"/>
          </p:cNvSpPr>
          <p:nvPr/>
        </p:nvSpPr>
        <p:spPr bwMode="auto">
          <a:xfrm>
            <a:off x="4608513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71" name="Line 195"/>
          <p:cNvSpPr>
            <a:spLocks noChangeShapeType="1"/>
          </p:cNvSpPr>
          <p:nvPr/>
        </p:nvSpPr>
        <p:spPr bwMode="auto">
          <a:xfrm>
            <a:off x="4716463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72" name="Line 196"/>
          <p:cNvSpPr>
            <a:spLocks noChangeShapeType="1"/>
          </p:cNvSpPr>
          <p:nvPr/>
        </p:nvSpPr>
        <p:spPr bwMode="auto">
          <a:xfrm>
            <a:off x="4826000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73" name="Line 197"/>
          <p:cNvSpPr>
            <a:spLocks noChangeShapeType="1"/>
          </p:cNvSpPr>
          <p:nvPr/>
        </p:nvSpPr>
        <p:spPr bwMode="auto">
          <a:xfrm>
            <a:off x="4935538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74" name="Line 198"/>
          <p:cNvSpPr>
            <a:spLocks noChangeShapeType="1"/>
          </p:cNvSpPr>
          <p:nvPr/>
        </p:nvSpPr>
        <p:spPr bwMode="auto">
          <a:xfrm>
            <a:off x="4935538" y="6156325"/>
            <a:ext cx="1587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75" name="Rectangle 199"/>
          <p:cNvSpPr>
            <a:spLocks noChangeArrowheads="1"/>
          </p:cNvSpPr>
          <p:nvPr/>
        </p:nvSpPr>
        <p:spPr bwMode="auto">
          <a:xfrm>
            <a:off x="4687888" y="6254750"/>
            <a:ext cx="493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3.01</a:t>
            </a:r>
            <a:endParaRPr lang="en-US" altLang="en-US" sz="2000"/>
          </a:p>
        </p:txBody>
      </p:sp>
      <p:sp>
        <p:nvSpPr>
          <p:cNvPr id="68776" name="Line 200"/>
          <p:cNvSpPr>
            <a:spLocks noChangeShapeType="1"/>
          </p:cNvSpPr>
          <p:nvPr/>
        </p:nvSpPr>
        <p:spPr bwMode="auto">
          <a:xfrm flipV="1">
            <a:off x="2752725" y="4070350"/>
            <a:ext cx="1588" cy="20859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77" name="Line 201"/>
          <p:cNvSpPr>
            <a:spLocks noChangeShapeType="1"/>
          </p:cNvSpPr>
          <p:nvPr/>
        </p:nvSpPr>
        <p:spPr bwMode="auto">
          <a:xfrm flipH="1">
            <a:off x="2670175" y="615632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78" name="Line 202"/>
          <p:cNvSpPr>
            <a:spLocks noChangeShapeType="1"/>
          </p:cNvSpPr>
          <p:nvPr/>
        </p:nvSpPr>
        <p:spPr bwMode="auto">
          <a:xfrm flipH="1">
            <a:off x="2649538" y="6156325"/>
            <a:ext cx="10318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79" name="Rectangle 203"/>
          <p:cNvSpPr>
            <a:spLocks noChangeArrowheads="1"/>
          </p:cNvSpPr>
          <p:nvPr/>
        </p:nvSpPr>
        <p:spPr bwMode="auto">
          <a:xfrm>
            <a:off x="2463800" y="6019800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0</a:t>
            </a:r>
            <a:endParaRPr lang="en-US" altLang="en-US" sz="2000"/>
          </a:p>
        </p:txBody>
      </p:sp>
      <p:sp>
        <p:nvSpPr>
          <p:cNvPr id="68780" name="Line 204"/>
          <p:cNvSpPr>
            <a:spLocks noChangeShapeType="1"/>
          </p:cNvSpPr>
          <p:nvPr/>
        </p:nvSpPr>
        <p:spPr bwMode="auto">
          <a:xfrm flipH="1">
            <a:off x="2670175" y="594677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81" name="Line 205"/>
          <p:cNvSpPr>
            <a:spLocks noChangeShapeType="1"/>
          </p:cNvSpPr>
          <p:nvPr/>
        </p:nvSpPr>
        <p:spPr bwMode="auto">
          <a:xfrm flipH="1">
            <a:off x="2670175" y="573881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82" name="Line 206"/>
          <p:cNvSpPr>
            <a:spLocks noChangeShapeType="1"/>
          </p:cNvSpPr>
          <p:nvPr/>
        </p:nvSpPr>
        <p:spPr bwMode="auto">
          <a:xfrm flipH="1">
            <a:off x="2670175" y="553085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83" name="Line 207"/>
          <p:cNvSpPr>
            <a:spLocks noChangeShapeType="1"/>
          </p:cNvSpPr>
          <p:nvPr/>
        </p:nvSpPr>
        <p:spPr bwMode="auto">
          <a:xfrm flipH="1">
            <a:off x="2670175" y="532130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84" name="Line 208"/>
          <p:cNvSpPr>
            <a:spLocks noChangeShapeType="1"/>
          </p:cNvSpPr>
          <p:nvPr/>
        </p:nvSpPr>
        <p:spPr bwMode="auto">
          <a:xfrm flipH="1">
            <a:off x="2670175" y="511333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85" name="Line 209"/>
          <p:cNvSpPr>
            <a:spLocks noChangeShapeType="1"/>
          </p:cNvSpPr>
          <p:nvPr/>
        </p:nvSpPr>
        <p:spPr bwMode="auto">
          <a:xfrm flipH="1">
            <a:off x="2649538" y="5113338"/>
            <a:ext cx="1031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86" name="Line 211"/>
          <p:cNvSpPr>
            <a:spLocks noChangeShapeType="1"/>
          </p:cNvSpPr>
          <p:nvPr/>
        </p:nvSpPr>
        <p:spPr bwMode="auto">
          <a:xfrm flipH="1">
            <a:off x="2670175" y="490537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87" name="Line 212"/>
          <p:cNvSpPr>
            <a:spLocks noChangeShapeType="1"/>
          </p:cNvSpPr>
          <p:nvPr/>
        </p:nvSpPr>
        <p:spPr bwMode="auto">
          <a:xfrm flipH="1">
            <a:off x="2670175" y="469582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88" name="Line 213"/>
          <p:cNvSpPr>
            <a:spLocks noChangeShapeType="1"/>
          </p:cNvSpPr>
          <p:nvPr/>
        </p:nvSpPr>
        <p:spPr bwMode="auto">
          <a:xfrm flipH="1">
            <a:off x="2670175" y="448786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89" name="Line 214"/>
          <p:cNvSpPr>
            <a:spLocks noChangeShapeType="1"/>
          </p:cNvSpPr>
          <p:nvPr/>
        </p:nvSpPr>
        <p:spPr bwMode="auto">
          <a:xfrm flipH="1">
            <a:off x="2670175" y="427990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90" name="Line 215"/>
          <p:cNvSpPr>
            <a:spLocks noChangeShapeType="1"/>
          </p:cNvSpPr>
          <p:nvPr/>
        </p:nvSpPr>
        <p:spPr bwMode="auto">
          <a:xfrm flipH="1">
            <a:off x="2670175" y="407035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91" name="Line 216"/>
          <p:cNvSpPr>
            <a:spLocks noChangeShapeType="1"/>
          </p:cNvSpPr>
          <p:nvPr/>
        </p:nvSpPr>
        <p:spPr bwMode="auto">
          <a:xfrm flipH="1">
            <a:off x="2649538" y="4070350"/>
            <a:ext cx="10318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92" name="Rectangle 217"/>
          <p:cNvSpPr>
            <a:spLocks noChangeArrowheads="1"/>
          </p:cNvSpPr>
          <p:nvPr/>
        </p:nvSpPr>
        <p:spPr bwMode="auto">
          <a:xfrm>
            <a:off x="2463800" y="3935413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</a:t>
            </a:r>
            <a:endParaRPr lang="en-US" altLang="en-US" sz="2000"/>
          </a:p>
        </p:txBody>
      </p:sp>
      <p:sp>
        <p:nvSpPr>
          <p:cNvPr id="68793" name="Freeform 218"/>
          <p:cNvSpPr>
            <a:spLocks/>
          </p:cNvSpPr>
          <p:nvPr/>
        </p:nvSpPr>
        <p:spPr bwMode="auto">
          <a:xfrm flipV="1">
            <a:off x="2774950" y="4070350"/>
            <a:ext cx="2136775" cy="2085975"/>
          </a:xfrm>
          <a:custGeom>
            <a:avLst/>
            <a:gdLst>
              <a:gd name="T0" fmla="*/ 69650764 w 6647"/>
              <a:gd name="T1" fmla="*/ 16762903 h 7777"/>
              <a:gd name="T2" fmla="*/ 136201324 w 6647"/>
              <a:gd name="T3" fmla="*/ 33525805 h 7777"/>
              <a:gd name="T4" fmla="*/ 164723260 w 6647"/>
              <a:gd name="T5" fmla="*/ 55900485 h 7777"/>
              <a:gd name="T6" fmla="*/ 193244914 w 6647"/>
              <a:gd name="T7" fmla="*/ 72735284 h 7777"/>
              <a:gd name="T8" fmla="*/ 210915816 w 6647"/>
              <a:gd name="T9" fmla="*/ 95109955 h 7777"/>
              <a:gd name="T10" fmla="*/ 231273840 w 6647"/>
              <a:gd name="T11" fmla="*/ 111872854 h 7777"/>
              <a:gd name="T12" fmla="*/ 244914542 w 6647"/>
              <a:gd name="T13" fmla="*/ 134247257 h 7777"/>
              <a:gd name="T14" fmla="*/ 261758959 w 6647"/>
              <a:gd name="T15" fmla="*/ 151010189 h 7777"/>
              <a:gd name="T16" fmla="*/ 273539668 w 6647"/>
              <a:gd name="T17" fmla="*/ 173384860 h 7777"/>
              <a:gd name="T18" fmla="*/ 288420580 w 6647"/>
              <a:gd name="T19" fmla="*/ 190219642 h 7777"/>
              <a:gd name="T20" fmla="*/ 299167780 w 6647"/>
              <a:gd name="T21" fmla="*/ 212594314 h 7777"/>
              <a:gd name="T22" fmla="*/ 313118696 w 6647"/>
              <a:gd name="T23" fmla="*/ 229357212 h 7777"/>
              <a:gd name="T24" fmla="*/ 323349303 w 6647"/>
              <a:gd name="T25" fmla="*/ 251731615 h 7777"/>
              <a:gd name="T26" fmla="*/ 336783303 w 6647"/>
              <a:gd name="T27" fmla="*/ 268494782 h 7777"/>
              <a:gd name="T28" fmla="*/ 345257187 w 6647"/>
              <a:gd name="T29" fmla="*/ 290941136 h 7777"/>
              <a:gd name="T30" fmla="*/ 352284400 w 6647"/>
              <a:gd name="T31" fmla="*/ 307704302 h 7777"/>
              <a:gd name="T32" fmla="*/ 357658001 w 6647"/>
              <a:gd name="T33" fmla="*/ 330078706 h 7777"/>
              <a:gd name="T34" fmla="*/ 364891594 w 6647"/>
              <a:gd name="T35" fmla="*/ 346841604 h 7777"/>
              <a:gd name="T36" fmla="*/ 370471896 w 6647"/>
              <a:gd name="T37" fmla="*/ 369216275 h 7777"/>
              <a:gd name="T38" fmla="*/ 378222405 w 6647"/>
              <a:gd name="T39" fmla="*/ 386051058 h 7777"/>
              <a:gd name="T40" fmla="*/ 384319621 w 6647"/>
              <a:gd name="T41" fmla="*/ 408425729 h 7777"/>
              <a:gd name="T42" fmla="*/ 393000127 w 6647"/>
              <a:gd name="T43" fmla="*/ 425188627 h 7777"/>
              <a:gd name="T44" fmla="*/ 400027019 w 6647"/>
              <a:gd name="T45" fmla="*/ 447563030 h 7777"/>
              <a:gd name="T46" fmla="*/ 410361137 w 6647"/>
              <a:gd name="T47" fmla="*/ 464325929 h 7777"/>
              <a:gd name="T48" fmla="*/ 419248344 w 6647"/>
              <a:gd name="T49" fmla="*/ 486700600 h 7777"/>
              <a:gd name="T50" fmla="*/ 433405961 w 6647"/>
              <a:gd name="T51" fmla="*/ 503535382 h 7777"/>
              <a:gd name="T52" fmla="*/ 447046663 w 6647"/>
              <a:gd name="T53" fmla="*/ 525910054 h 7777"/>
              <a:gd name="T54" fmla="*/ 475465087 w 6647"/>
              <a:gd name="T55" fmla="*/ 542672952 h 7777"/>
              <a:gd name="T56" fmla="*/ 686897256 w 6647"/>
              <a:gd name="T57" fmla="*/ 553896230 h 7777"/>
              <a:gd name="T58" fmla="*/ 576840838 w 6647"/>
              <a:gd name="T59" fmla="*/ 537061179 h 7777"/>
              <a:gd name="T60" fmla="*/ 540155312 w 6647"/>
              <a:gd name="T61" fmla="*/ 514686776 h 7777"/>
              <a:gd name="T62" fmla="*/ 506983393 w 6647"/>
              <a:gd name="T63" fmla="*/ 497923878 h 7777"/>
              <a:gd name="T64" fmla="*/ 487452497 w 6647"/>
              <a:gd name="T65" fmla="*/ 475549206 h 7777"/>
              <a:gd name="T66" fmla="*/ 465441182 w 6647"/>
              <a:gd name="T67" fmla="*/ 458786308 h 7777"/>
              <a:gd name="T68" fmla="*/ 450973673 w 6647"/>
              <a:gd name="T69" fmla="*/ 436411905 h 7777"/>
              <a:gd name="T70" fmla="*/ 433405961 w 6647"/>
              <a:gd name="T71" fmla="*/ 419576854 h 7777"/>
              <a:gd name="T72" fmla="*/ 421108337 w 6647"/>
              <a:gd name="T73" fmla="*/ 397202451 h 7777"/>
              <a:gd name="T74" fmla="*/ 405814022 w 6647"/>
              <a:gd name="T75" fmla="*/ 380439553 h 7777"/>
              <a:gd name="T76" fmla="*/ 394860120 w 6647"/>
              <a:gd name="T77" fmla="*/ 358064882 h 7777"/>
              <a:gd name="T78" fmla="*/ 380702503 w 6647"/>
              <a:gd name="T79" fmla="*/ 341230099 h 7777"/>
              <a:gd name="T80" fmla="*/ 370368706 w 6647"/>
              <a:gd name="T81" fmla="*/ 318855428 h 7777"/>
              <a:gd name="T82" fmla="*/ 356831194 w 6647"/>
              <a:gd name="T83" fmla="*/ 302092530 h 7777"/>
              <a:gd name="T84" fmla="*/ 346807289 w 6647"/>
              <a:gd name="T85" fmla="*/ 279717791 h 7777"/>
              <a:gd name="T86" fmla="*/ 338126783 w 6647"/>
              <a:gd name="T87" fmla="*/ 262954893 h 7777"/>
              <a:gd name="T88" fmla="*/ 332856293 w 6647"/>
              <a:gd name="T89" fmla="*/ 240580490 h 7777"/>
              <a:gd name="T90" fmla="*/ 325622699 w 6647"/>
              <a:gd name="T91" fmla="*/ 223745439 h 7777"/>
              <a:gd name="T92" fmla="*/ 320145588 w 6647"/>
              <a:gd name="T93" fmla="*/ 201371036 h 7777"/>
              <a:gd name="T94" fmla="*/ 312601781 w 6647"/>
              <a:gd name="T95" fmla="*/ 184608138 h 7777"/>
              <a:gd name="T96" fmla="*/ 306608076 w 6647"/>
              <a:gd name="T97" fmla="*/ 162233466 h 7777"/>
              <a:gd name="T98" fmla="*/ 298340974 w 6647"/>
              <a:gd name="T99" fmla="*/ 145470568 h 7777"/>
              <a:gd name="T100" fmla="*/ 291623973 w 6647"/>
              <a:gd name="T101" fmla="*/ 123023979 h 7777"/>
              <a:gd name="T102" fmla="*/ 281806770 w 6647"/>
              <a:gd name="T103" fmla="*/ 106261081 h 7777"/>
              <a:gd name="T104" fmla="*/ 273642858 w 6647"/>
              <a:gd name="T105" fmla="*/ 83886678 h 7777"/>
              <a:gd name="T106" fmla="*/ 261035664 w 6647"/>
              <a:gd name="T107" fmla="*/ 67123762 h 7777"/>
              <a:gd name="T108" fmla="*/ 249358146 w 6647"/>
              <a:gd name="T109" fmla="*/ 44749091 h 7777"/>
              <a:gd name="T110" fmla="*/ 228070125 w 6647"/>
              <a:gd name="T111" fmla="*/ 27914300 h 7777"/>
              <a:gd name="T112" fmla="*/ 199341809 w 6647"/>
              <a:gd name="T113" fmla="*/ 5539623 h 77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6647"/>
              <a:gd name="T172" fmla="*/ 0 h 7777"/>
              <a:gd name="T173" fmla="*/ 6647 w 6647"/>
              <a:gd name="T174" fmla="*/ 7777 h 777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6647" h="7777">
                <a:moveTo>
                  <a:pt x="0" y="0"/>
                </a:moveTo>
                <a:lnTo>
                  <a:pt x="0" y="0"/>
                </a:lnTo>
                <a:lnTo>
                  <a:pt x="0" y="77"/>
                </a:lnTo>
                <a:lnTo>
                  <a:pt x="322" y="77"/>
                </a:lnTo>
                <a:lnTo>
                  <a:pt x="322" y="155"/>
                </a:lnTo>
                <a:lnTo>
                  <a:pt x="674" y="155"/>
                </a:lnTo>
                <a:lnTo>
                  <a:pt x="674" y="233"/>
                </a:lnTo>
                <a:lnTo>
                  <a:pt x="897" y="233"/>
                </a:lnTo>
                <a:lnTo>
                  <a:pt x="897" y="311"/>
                </a:lnTo>
                <a:lnTo>
                  <a:pt x="1065" y="311"/>
                </a:lnTo>
                <a:lnTo>
                  <a:pt x="1065" y="388"/>
                </a:lnTo>
                <a:lnTo>
                  <a:pt x="1201" y="388"/>
                </a:lnTo>
                <a:lnTo>
                  <a:pt x="1201" y="466"/>
                </a:lnTo>
                <a:lnTo>
                  <a:pt x="1318" y="466"/>
                </a:lnTo>
                <a:lnTo>
                  <a:pt x="1318" y="544"/>
                </a:lnTo>
                <a:lnTo>
                  <a:pt x="1420" y="544"/>
                </a:lnTo>
                <a:lnTo>
                  <a:pt x="1420" y="622"/>
                </a:lnTo>
                <a:lnTo>
                  <a:pt x="1511" y="622"/>
                </a:lnTo>
                <a:lnTo>
                  <a:pt x="1511" y="699"/>
                </a:lnTo>
                <a:lnTo>
                  <a:pt x="1594" y="699"/>
                </a:lnTo>
                <a:lnTo>
                  <a:pt x="1594" y="777"/>
                </a:lnTo>
                <a:lnTo>
                  <a:pt x="1670" y="777"/>
                </a:lnTo>
                <a:lnTo>
                  <a:pt x="1670" y="855"/>
                </a:lnTo>
                <a:lnTo>
                  <a:pt x="1741" y="855"/>
                </a:lnTo>
                <a:lnTo>
                  <a:pt x="1741" y="933"/>
                </a:lnTo>
                <a:lnTo>
                  <a:pt x="1808" y="933"/>
                </a:lnTo>
                <a:lnTo>
                  <a:pt x="1808" y="1011"/>
                </a:lnTo>
                <a:lnTo>
                  <a:pt x="1870" y="1011"/>
                </a:lnTo>
                <a:lnTo>
                  <a:pt x="1870" y="1088"/>
                </a:lnTo>
                <a:lnTo>
                  <a:pt x="1930" y="1088"/>
                </a:lnTo>
                <a:lnTo>
                  <a:pt x="1930" y="1166"/>
                </a:lnTo>
                <a:lnTo>
                  <a:pt x="1986" y="1166"/>
                </a:lnTo>
                <a:lnTo>
                  <a:pt x="1986" y="1244"/>
                </a:lnTo>
                <a:lnTo>
                  <a:pt x="2041" y="1244"/>
                </a:lnTo>
                <a:lnTo>
                  <a:pt x="2041" y="1322"/>
                </a:lnTo>
                <a:lnTo>
                  <a:pt x="2093" y="1322"/>
                </a:lnTo>
                <a:lnTo>
                  <a:pt x="2093" y="1399"/>
                </a:lnTo>
                <a:lnTo>
                  <a:pt x="2143" y="1399"/>
                </a:lnTo>
                <a:lnTo>
                  <a:pt x="2143" y="1477"/>
                </a:lnTo>
                <a:lnTo>
                  <a:pt x="2191" y="1477"/>
                </a:lnTo>
                <a:lnTo>
                  <a:pt x="2191" y="1555"/>
                </a:lnTo>
                <a:lnTo>
                  <a:pt x="2238" y="1555"/>
                </a:lnTo>
                <a:lnTo>
                  <a:pt x="2238" y="1633"/>
                </a:lnTo>
                <a:lnTo>
                  <a:pt x="2283" y="1633"/>
                </a:lnTo>
                <a:lnTo>
                  <a:pt x="2283" y="1710"/>
                </a:lnTo>
                <a:lnTo>
                  <a:pt x="2327" y="1710"/>
                </a:lnTo>
                <a:lnTo>
                  <a:pt x="2327" y="1788"/>
                </a:lnTo>
                <a:lnTo>
                  <a:pt x="2370" y="1788"/>
                </a:lnTo>
                <a:lnTo>
                  <a:pt x="2370" y="1866"/>
                </a:lnTo>
                <a:lnTo>
                  <a:pt x="2412" y="1866"/>
                </a:lnTo>
                <a:lnTo>
                  <a:pt x="2412" y="1944"/>
                </a:lnTo>
                <a:lnTo>
                  <a:pt x="2453" y="1944"/>
                </a:lnTo>
                <a:lnTo>
                  <a:pt x="2453" y="2022"/>
                </a:lnTo>
                <a:lnTo>
                  <a:pt x="2494" y="2022"/>
                </a:lnTo>
                <a:lnTo>
                  <a:pt x="2494" y="2099"/>
                </a:lnTo>
                <a:lnTo>
                  <a:pt x="2533" y="2099"/>
                </a:lnTo>
                <a:lnTo>
                  <a:pt x="2533" y="2177"/>
                </a:lnTo>
                <a:lnTo>
                  <a:pt x="2572" y="2177"/>
                </a:lnTo>
                <a:lnTo>
                  <a:pt x="2572" y="2255"/>
                </a:lnTo>
                <a:lnTo>
                  <a:pt x="2610" y="2255"/>
                </a:lnTo>
                <a:lnTo>
                  <a:pt x="2610" y="2333"/>
                </a:lnTo>
                <a:lnTo>
                  <a:pt x="2647" y="2333"/>
                </a:lnTo>
                <a:lnTo>
                  <a:pt x="2647" y="2410"/>
                </a:lnTo>
                <a:lnTo>
                  <a:pt x="2684" y="2410"/>
                </a:lnTo>
                <a:lnTo>
                  <a:pt x="2684" y="2488"/>
                </a:lnTo>
                <a:lnTo>
                  <a:pt x="2720" y="2488"/>
                </a:lnTo>
                <a:lnTo>
                  <a:pt x="2720" y="2566"/>
                </a:lnTo>
                <a:lnTo>
                  <a:pt x="2756" y="2566"/>
                </a:lnTo>
                <a:lnTo>
                  <a:pt x="2756" y="2644"/>
                </a:lnTo>
                <a:lnTo>
                  <a:pt x="2791" y="2644"/>
                </a:lnTo>
                <a:lnTo>
                  <a:pt x="2791" y="2721"/>
                </a:lnTo>
                <a:lnTo>
                  <a:pt x="2826" y="2721"/>
                </a:lnTo>
                <a:lnTo>
                  <a:pt x="2826" y="2799"/>
                </a:lnTo>
                <a:lnTo>
                  <a:pt x="2861" y="2799"/>
                </a:lnTo>
                <a:lnTo>
                  <a:pt x="2861" y="2877"/>
                </a:lnTo>
                <a:lnTo>
                  <a:pt x="2895" y="2877"/>
                </a:lnTo>
                <a:lnTo>
                  <a:pt x="2895" y="2955"/>
                </a:lnTo>
                <a:lnTo>
                  <a:pt x="2929" y="2955"/>
                </a:lnTo>
                <a:lnTo>
                  <a:pt x="2929" y="3033"/>
                </a:lnTo>
                <a:lnTo>
                  <a:pt x="2963" y="3033"/>
                </a:lnTo>
                <a:lnTo>
                  <a:pt x="2963" y="3110"/>
                </a:lnTo>
                <a:lnTo>
                  <a:pt x="2997" y="3110"/>
                </a:lnTo>
                <a:lnTo>
                  <a:pt x="2997" y="3188"/>
                </a:lnTo>
                <a:lnTo>
                  <a:pt x="3030" y="3188"/>
                </a:lnTo>
                <a:lnTo>
                  <a:pt x="3030" y="3266"/>
                </a:lnTo>
                <a:lnTo>
                  <a:pt x="3063" y="3266"/>
                </a:lnTo>
                <a:lnTo>
                  <a:pt x="3063" y="3344"/>
                </a:lnTo>
                <a:lnTo>
                  <a:pt x="3096" y="3344"/>
                </a:lnTo>
                <a:lnTo>
                  <a:pt x="3096" y="3421"/>
                </a:lnTo>
                <a:lnTo>
                  <a:pt x="3129" y="3421"/>
                </a:lnTo>
                <a:lnTo>
                  <a:pt x="3129" y="3499"/>
                </a:lnTo>
                <a:lnTo>
                  <a:pt x="3161" y="3499"/>
                </a:lnTo>
                <a:lnTo>
                  <a:pt x="3161" y="3577"/>
                </a:lnTo>
                <a:lnTo>
                  <a:pt x="3194" y="3577"/>
                </a:lnTo>
                <a:lnTo>
                  <a:pt x="3194" y="3655"/>
                </a:lnTo>
                <a:lnTo>
                  <a:pt x="3226" y="3655"/>
                </a:lnTo>
                <a:lnTo>
                  <a:pt x="3226" y="3732"/>
                </a:lnTo>
                <a:lnTo>
                  <a:pt x="3259" y="3732"/>
                </a:lnTo>
                <a:lnTo>
                  <a:pt x="3259" y="3810"/>
                </a:lnTo>
                <a:lnTo>
                  <a:pt x="3291" y="3810"/>
                </a:lnTo>
                <a:lnTo>
                  <a:pt x="3291" y="3888"/>
                </a:lnTo>
                <a:lnTo>
                  <a:pt x="3324" y="3888"/>
                </a:lnTo>
                <a:lnTo>
                  <a:pt x="3324" y="3966"/>
                </a:lnTo>
                <a:lnTo>
                  <a:pt x="3341" y="3966"/>
                </a:lnTo>
                <a:lnTo>
                  <a:pt x="3341" y="4044"/>
                </a:lnTo>
                <a:lnTo>
                  <a:pt x="3358" y="4044"/>
                </a:lnTo>
                <a:lnTo>
                  <a:pt x="3358" y="4121"/>
                </a:lnTo>
                <a:lnTo>
                  <a:pt x="3375" y="4121"/>
                </a:lnTo>
                <a:lnTo>
                  <a:pt x="3375" y="4199"/>
                </a:lnTo>
                <a:lnTo>
                  <a:pt x="3392" y="4199"/>
                </a:lnTo>
                <a:lnTo>
                  <a:pt x="3392" y="4277"/>
                </a:lnTo>
                <a:lnTo>
                  <a:pt x="3409" y="4277"/>
                </a:lnTo>
                <a:lnTo>
                  <a:pt x="3409" y="4355"/>
                </a:lnTo>
                <a:lnTo>
                  <a:pt x="3426" y="4355"/>
                </a:lnTo>
                <a:lnTo>
                  <a:pt x="3426" y="4432"/>
                </a:lnTo>
                <a:lnTo>
                  <a:pt x="3443" y="4432"/>
                </a:lnTo>
                <a:lnTo>
                  <a:pt x="3443" y="4510"/>
                </a:lnTo>
                <a:lnTo>
                  <a:pt x="3461" y="4510"/>
                </a:lnTo>
                <a:lnTo>
                  <a:pt x="3461" y="4588"/>
                </a:lnTo>
                <a:lnTo>
                  <a:pt x="3478" y="4588"/>
                </a:lnTo>
                <a:lnTo>
                  <a:pt x="3478" y="4666"/>
                </a:lnTo>
                <a:lnTo>
                  <a:pt x="3496" y="4666"/>
                </a:lnTo>
                <a:lnTo>
                  <a:pt x="3496" y="4743"/>
                </a:lnTo>
                <a:lnTo>
                  <a:pt x="3513" y="4743"/>
                </a:lnTo>
                <a:lnTo>
                  <a:pt x="3513" y="4821"/>
                </a:lnTo>
                <a:lnTo>
                  <a:pt x="3531" y="4821"/>
                </a:lnTo>
                <a:lnTo>
                  <a:pt x="3531" y="4899"/>
                </a:lnTo>
                <a:lnTo>
                  <a:pt x="3549" y="4899"/>
                </a:lnTo>
                <a:lnTo>
                  <a:pt x="3549" y="4977"/>
                </a:lnTo>
                <a:lnTo>
                  <a:pt x="3567" y="4977"/>
                </a:lnTo>
                <a:lnTo>
                  <a:pt x="3567" y="5055"/>
                </a:lnTo>
                <a:lnTo>
                  <a:pt x="3585" y="5055"/>
                </a:lnTo>
                <a:lnTo>
                  <a:pt x="3585" y="5132"/>
                </a:lnTo>
                <a:lnTo>
                  <a:pt x="3604" y="5132"/>
                </a:lnTo>
                <a:lnTo>
                  <a:pt x="3604" y="5210"/>
                </a:lnTo>
                <a:lnTo>
                  <a:pt x="3622" y="5210"/>
                </a:lnTo>
                <a:lnTo>
                  <a:pt x="3622" y="5288"/>
                </a:lnTo>
                <a:lnTo>
                  <a:pt x="3641" y="5288"/>
                </a:lnTo>
                <a:lnTo>
                  <a:pt x="3641" y="5366"/>
                </a:lnTo>
                <a:lnTo>
                  <a:pt x="3660" y="5366"/>
                </a:lnTo>
                <a:lnTo>
                  <a:pt x="3660" y="5443"/>
                </a:lnTo>
                <a:lnTo>
                  <a:pt x="3680" y="5443"/>
                </a:lnTo>
                <a:lnTo>
                  <a:pt x="3680" y="5521"/>
                </a:lnTo>
                <a:lnTo>
                  <a:pt x="3699" y="5521"/>
                </a:lnTo>
                <a:lnTo>
                  <a:pt x="3699" y="5599"/>
                </a:lnTo>
                <a:lnTo>
                  <a:pt x="3719" y="5599"/>
                </a:lnTo>
                <a:lnTo>
                  <a:pt x="3719" y="5677"/>
                </a:lnTo>
                <a:lnTo>
                  <a:pt x="3740" y="5677"/>
                </a:lnTo>
                <a:lnTo>
                  <a:pt x="3740" y="5754"/>
                </a:lnTo>
                <a:lnTo>
                  <a:pt x="3760" y="5754"/>
                </a:lnTo>
                <a:lnTo>
                  <a:pt x="3760" y="5832"/>
                </a:lnTo>
                <a:lnTo>
                  <a:pt x="3781" y="5832"/>
                </a:lnTo>
                <a:lnTo>
                  <a:pt x="3781" y="5910"/>
                </a:lnTo>
                <a:lnTo>
                  <a:pt x="3803" y="5910"/>
                </a:lnTo>
                <a:lnTo>
                  <a:pt x="3803" y="5988"/>
                </a:lnTo>
                <a:lnTo>
                  <a:pt x="3825" y="5988"/>
                </a:lnTo>
                <a:lnTo>
                  <a:pt x="3825" y="6066"/>
                </a:lnTo>
                <a:lnTo>
                  <a:pt x="3848" y="6066"/>
                </a:lnTo>
                <a:lnTo>
                  <a:pt x="3848" y="6143"/>
                </a:lnTo>
                <a:lnTo>
                  <a:pt x="3871" y="6143"/>
                </a:lnTo>
                <a:lnTo>
                  <a:pt x="3871" y="6221"/>
                </a:lnTo>
                <a:lnTo>
                  <a:pt x="3895" y="6221"/>
                </a:lnTo>
                <a:lnTo>
                  <a:pt x="3895" y="6299"/>
                </a:lnTo>
                <a:lnTo>
                  <a:pt x="3920" y="6299"/>
                </a:lnTo>
                <a:lnTo>
                  <a:pt x="3920" y="6377"/>
                </a:lnTo>
                <a:lnTo>
                  <a:pt x="3945" y="6377"/>
                </a:lnTo>
                <a:lnTo>
                  <a:pt x="3945" y="6454"/>
                </a:lnTo>
                <a:lnTo>
                  <a:pt x="3971" y="6454"/>
                </a:lnTo>
                <a:lnTo>
                  <a:pt x="3971" y="6532"/>
                </a:lnTo>
                <a:lnTo>
                  <a:pt x="3999" y="6532"/>
                </a:lnTo>
                <a:lnTo>
                  <a:pt x="3999" y="6610"/>
                </a:lnTo>
                <a:lnTo>
                  <a:pt x="4027" y="6610"/>
                </a:lnTo>
                <a:lnTo>
                  <a:pt x="4027" y="6688"/>
                </a:lnTo>
                <a:lnTo>
                  <a:pt x="4057" y="6688"/>
                </a:lnTo>
                <a:lnTo>
                  <a:pt x="4057" y="6765"/>
                </a:lnTo>
                <a:lnTo>
                  <a:pt x="4088" y="6765"/>
                </a:lnTo>
                <a:lnTo>
                  <a:pt x="4088" y="6843"/>
                </a:lnTo>
                <a:lnTo>
                  <a:pt x="4121" y="6843"/>
                </a:lnTo>
                <a:lnTo>
                  <a:pt x="4121" y="6921"/>
                </a:lnTo>
                <a:lnTo>
                  <a:pt x="4156" y="6921"/>
                </a:lnTo>
                <a:lnTo>
                  <a:pt x="4156" y="6999"/>
                </a:lnTo>
                <a:lnTo>
                  <a:pt x="4194" y="6999"/>
                </a:lnTo>
                <a:lnTo>
                  <a:pt x="4194" y="7077"/>
                </a:lnTo>
                <a:lnTo>
                  <a:pt x="4234" y="7077"/>
                </a:lnTo>
                <a:lnTo>
                  <a:pt x="4234" y="7154"/>
                </a:lnTo>
                <a:lnTo>
                  <a:pt x="4278" y="7154"/>
                </a:lnTo>
                <a:lnTo>
                  <a:pt x="4278" y="7232"/>
                </a:lnTo>
                <a:lnTo>
                  <a:pt x="4326" y="7232"/>
                </a:lnTo>
                <a:lnTo>
                  <a:pt x="4326" y="7310"/>
                </a:lnTo>
                <a:lnTo>
                  <a:pt x="4379" y="7310"/>
                </a:lnTo>
                <a:lnTo>
                  <a:pt x="4379" y="7388"/>
                </a:lnTo>
                <a:lnTo>
                  <a:pt x="4440" y="7388"/>
                </a:lnTo>
                <a:lnTo>
                  <a:pt x="4440" y="7465"/>
                </a:lnTo>
                <a:lnTo>
                  <a:pt x="4512" y="7465"/>
                </a:lnTo>
                <a:lnTo>
                  <a:pt x="4512" y="7543"/>
                </a:lnTo>
                <a:lnTo>
                  <a:pt x="4601" y="7543"/>
                </a:lnTo>
                <a:lnTo>
                  <a:pt x="4601" y="7621"/>
                </a:lnTo>
                <a:lnTo>
                  <a:pt x="4718" y="7621"/>
                </a:lnTo>
                <a:lnTo>
                  <a:pt x="4718" y="7699"/>
                </a:lnTo>
                <a:lnTo>
                  <a:pt x="4903" y="7699"/>
                </a:lnTo>
                <a:lnTo>
                  <a:pt x="4903" y="7777"/>
                </a:lnTo>
                <a:lnTo>
                  <a:pt x="6647" y="7777"/>
                </a:lnTo>
                <a:lnTo>
                  <a:pt x="6647" y="7699"/>
                </a:lnTo>
                <a:lnTo>
                  <a:pt x="6325" y="7699"/>
                </a:lnTo>
                <a:lnTo>
                  <a:pt x="6325" y="7621"/>
                </a:lnTo>
                <a:lnTo>
                  <a:pt x="5973" y="7621"/>
                </a:lnTo>
                <a:lnTo>
                  <a:pt x="5973" y="7543"/>
                </a:lnTo>
                <a:lnTo>
                  <a:pt x="5750" y="7543"/>
                </a:lnTo>
                <a:lnTo>
                  <a:pt x="5750" y="7465"/>
                </a:lnTo>
                <a:lnTo>
                  <a:pt x="5582" y="7465"/>
                </a:lnTo>
                <a:lnTo>
                  <a:pt x="5582" y="7388"/>
                </a:lnTo>
                <a:lnTo>
                  <a:pt x="5446" y="7388"/>
                </a:lnTo>
                <a:lnTo>
                  <a:pt x="5446" y="7310"/>
                </a:lnTo>
                <a:lnTo>
                  <a:pt x="5329" y="7310"/>
                </a:lnTo>
                <a:lnTo>
                  <a:pt x="5329" y="7232"/>
                </a:lnTo>
                <a:lnTo>
                  <a:pt x="5227" y="7232"/>
                </a:lnTo>
                <a:lnTo>
                  <a:pt x="5227" y="7154"/>
                </a:lnTo>
                <a:lnTo>
                  <a:pt x="5136" y="7154"/>
                </a:lnTo>
                <a:lnTo>
                  <a:pt x="5136" y="7077"/>
                </a:lnTo>
                <a:lnTo>
                  <a:pt x="5053" y="7077"/>
                </a:lnTo>
                <a:lnTo>
                  <a:pt x="5053" y="6999"/>
                </a:lnTo>
                <a:lnTo>
                  <a:pt x="4977" y="6999"/>
                </a:lnTo>
                <a:lnTo>
                  <a:pt x="4977" y="6921"/>
                </a:lnTo>
                <a:lnTo>
                  <a:pt x="4906" y="6921"/>
                </a:lnTo>
                <a:lnTo>
                  <a:pt x="4906" y="6843"/>
                </a:lnTo>
                <a:lnTo>
                  <a:pt x="4839" y="6843"/>
                </a:lnTo>
                <a:lnTo>
                  <a:pt x="4839" y="6765"/>
                </a:lnTo>
                <a:lnTo>
                  <a:pt x="4777" y="6765"/>
                </a:lnTo>
                <a:lnTo>
                  <a:pt x="4777" y="6688"/>
                </a:lnTo>
                <a:lnTo>
                  <a:pt x="4717" y="6688"/>
                </a:lnTo>
                <a:lnTo>
                  <a:pt x="4717" y="6610"/>
                </a:lnTo>
                <a:lnTo>
                  <a:pt x="4661" y="6610"/>
                </a:lnTo>
                <a:lnTo>
                  <a:pt x="4661" y="6532"/>
                </a:lnTo>
                <a:lnTo>
                  <a:pt x="4606" y="6532"/>
                </a:lnTo>
                <a:lnTo>
                  <a:pt x="4606" y="6454"/>
                </a:lnTo>
                <a:lnTo>
                  <a:pt x="4554" y="6454"/>
                </a:lnTo>
                <a:lnTo>
                  <a:pt x="4554" y="6377"/>
                </a:lnTo>
                <a:lnTo>
                  <a:pt x="4504" y="6377"/>
                </a:lnTo>
                <a:lnTo>
                  <a:pt x="4504" y="6299"/>
                </a:lnTo>
                <a:lnTo>
                  <a:pt x="4456" y="6299"/>
                </a:lnTo>
                <a:lnTo>
                  <a:pt x="4456" y="6221"/>
                </a:lnTo>
                <a:lnTo>
                  <a:pt x="4409" y="6221"/>
                </a:lnTo>
                <a:lnTo>
                  <a:pt x="4409" y="6143"/>
                </a:lnTo>
                <a:lnTo>
                  <a:pt x="4364" y="6143"/>
                </a:lnTo>
                <a:lnTo>
                  <a:pt x="4364" y="6066"/>
                </a:lnTo>
                <a:lnTo>
                  <a:pt x="4320" y="6066"/>
                </a:lnTo>
                <a:lnTo>
                  <a:pt x="4320" y="5988"/>
                </a:lnTo>
                <a:lnTo>
                  <a:pt x="4277" y="5988"/>
                </a:lnTo>
                <a:lnTo>
                  <a:pt x="4277" y="5910"/>
                </a:lnTo>
                <a:lnTo>
                  <a:pt x="4235" y="5910"/>
                </a:lnTo>
                <a:lnTo>
                  <a:pt x="4235" y="5832"/>
                </a:lnTo>
                <a:lnTo>
                  <a:pt x="4194" y="5832"/>
                </a:lnTo>
                <a:lnTo>
                  <a:pt x="4194" y="5754"/>
                </a:lnTo>
                <a:lnTo>
                  <a:pt x="4153" y="5754"/>
                </a:lnTo>
                <a:lnTo>
                  <a:pt x="4153" y="5677"/>
                </a:lnTo>
                <a:lnTo>
                  <a:pt x="4114" y="5677"/>
                </a:lnTo>
                <a:lnTo>
                  <a:pt x="4114" y="5599"/>
                </a:lnTo>
                <a:lnTo>
                  <a:pt x="4075" y="5599"/>
                </a:lnTo>
                <a:lnTo>
                  <a:pt x="4075" y="5521"/>
                </a:lnTo>
                <a:lnTo>
                  <a:pt x="4037" y="5521"/>
                </a:lnTo>
                <a:lnTo>
                  <a:pt x="4037" y="5443"/>
                </a:lnTo>
                <a:lnTo>
                  <a:pt x="4000" y="5443"/>
                </a:lnTo>
                <a:lnTo>
                  <a:pt x="4000" y="5366"/>
                </a:lnTo>
                <a:lnTo>
                  <a:pt x="3963" y="5366"/>
                </a:lnTo>
                <a:lnTo>
                  <a:pt x="3963" y="5288"/>
                </a:lnTo>
                <a:lnTo>
                  <a:pt x="3927" y="5288"/>
                </a:lnTo>
                <a:lnTo>
                  <a:pt x="3927" y="5210"/>
                </a:lnTo>
                <a:lnTo>
                  <a:pt x="3891" y="5210"/>
                </a:lnTo>
                <a:lnTo>
                  <a:pt x="3891" y="5132"/>
                </a:lnTo>
                <a:lnTo>
                  <a:pt x="3856" y="5132"/>
                </a:lnTo>
                <a:lnTo>
                  <a:pt x="3856" y="5055"/>
                </a:lnTo>
                <a:lnTo>
                  <a:pt x="3821" y="5055"/>
                </a:lnTo>
                <a:lnTo>
                  <a:pt x="3821" y="4977"/>
                </a:lnTo>
                <a:lnTo>
                  <a:pt x="3786" y="4977"/>
                </a:lnTo>
                <a:lnTo>
                  <a:pt x="3786" y="4899"/>
                </a:lnTo>
                <a:lnTo>
                  <a:pt x="3752" y="4899"/>
                </a:lnTo>
                <a:lnTo>
                  <a:pt x="3752" y="4821"/>
                </a:lnTo>
                <a:lnTo>
                  <a:pt x="3718" y="4821"/>
                </a:lnTo>
                <a:lnTo>
                  <a:pt x="3718" y="4743"/>
                </a:lnTo>
                <a:lnTo>
                  <a:pt x="3684" y="4743"/>
                </a:lnTo>
                <a:lnTo>
                  <a:pt x="3684" y="4666"/>
                </a:lnTo>
                <a:lnTo>
                  <a:pt x="3650" y="4666"/>
                </a:lnTo>
                <a:lnTo>
                  <a:pt x="3650" y="4588"/>
                </a:lnTo>
                <a:lnTo>
                  <a:pt x="3617" y="4588"/>
                </a:lnTo>
                <a:lnTo>
                  <a:pt x="3617" y="4510"/>
                </a:lnTo>
                <a:lnTo>
                  <a:pt x="3584" y="4510"/>
                </a:lnTo>
                <a:lnTo>
                  <a:pt x="3584" y="4432"/>
                </a:lnTo>
                <a:lnTo>
                  <a:pt x="3551" y="4432"/>
                </a:lnTo>
                <a:lnTo>
                  <a:pt x="3551" y="4355"/>
                </a:lnTo>
                <a:lnTo>
                  <a:pt x="3518" y="4355"/>
                </a:lnTo>
                <a:lnTo>
                  <a:pt x="3518" y="4277"/>
                </a:lnTo>
                <a:lnTo>
                  <a:pt x="3486" y="4277"/>
                </a:lnTo>
                <a:lnTo>
                  <a:pt x="3486" y="4199"/>
                </a:lnTo>
                <a:lnTo>
                  <a:pt x="3453" y="4199"/>
                </a:lnTo>
                <a:lnTo>
                  <a:pt x="3453" y="4121"/>
                </a:lnTo>
                <a:lnTo>
                  <a:pt x="3421" y="4121"/>
                </a:lnTo>
                <a:lnTo>
                  <a:pt x="3421" y="4044"/>
                </a:lnTo>
                <a:lnTo>
                  <a:pt x="3388" y="4044"/>
                </a:lnTo>
                <a:lnTo>
                  <a:pt x="3388" y="3966"/>
                </a:lnTo>
                <a:lnTo>
                  <a:pt x="3356" y="3966"/>
                </a:lnTo>
                <a:lnTo>
                  <a:pt x="3356" y="3888"/>
                </a:lnTo>
                <a:lnTo>
                  <a:pt x="3324" y="3888"/>
                </a:lnTo>
                <a:lnTo>
                  <a:pt x="3324" y="3810"/>
                </a:lnTo>
                <a:lnTo>
                  <a:pt x="3306" y="3810"/>
                </a:lnTo>
                <a:lnTo>
                  <a:pt x="3306" y="3732"/>
                </a:lnTo>
                <a:lnTo>
                  <a:pt x="3289" y="3732"/>
                </a:lnTo>
                <a:lnTo>
                  <a:pt x="3289" y="3655"/>
                </a:lnTo>
                <a:lnTo>
                  <a:pt x="3272" y="3655"/>
                </a:lnTo>
                <a:lnTo>
                  <a:pt x="3272" y="3577"/>
                </a:lnTo>
                <a:lnTo>
                  <a:pt x="3255" y="3577"/>
                </a:lnTo>
                <a:lnTo>
                  <a:pt x="3255" y="3499"/>
                </a:lnTo>
                <a:lnTo>
                  <a:pt x="3238" y="3499"/>
                </a:lnTo>
                <a:lnTo>
                  <a:pt x="3238" y="3421"/>
                </a:lnTo>
                <a:lnTo>
                  <a:pt x="3221" y="3421"/>
                </a:lnTo>
                <a:lnTo>
                  <a:pt x="3221" y="3344"/>
                </a:lnTo>
                <a:lnTo>
                  <a:pt x="3204" y="3344"/>
                </a:lnTo>
                <a:lnTo>
                  <a:pt x="3204" y="3266"/>
                </a:lnTo>
                <a:lnTo>
                  <a:pt x="3186" y="3266"/>
                </a:lnTo>
                <a:lnTo>
                  <a:pt x="3186" y="3188"/>
                </a:lnTo>
                <a:lnTo>
                  <a:pt x="3169" y="3188"/>
                </a:lnTo>
                <a:lnTo>
                  <a:pt x="3169" y="3110"/>
                </a:lnTo>
                <a:lnTo>
                  <a:pt x="3151" y="3110"/>
                </a:lnTo>
                <a:lnTo>
                  <a:pt x="3151" y="3033"/>
                </a:lnTo>
                <a:lnTo>
                  <a:pt x="3134" y="3033"/>
                </a:lnTo>
                <a:lnTo>
                  <a:pt x="3134" y="2955"/>
                </a:lnTo>
                <a:lnTo>
                  <a:pt x="3116" y="2955"/>
                </a:lnTo>
                <a:lnTo>
                  <a:pt x="3116" y="2877"/>
                </a:lnTo>
                <a:lnTo>
                  <a:pt x="3098" y="2877"/>
                </a:lnTo>
                <a:lnTo>
                  <a:pt x="3098" y="2799"/>
                </a:lnTo>
                <a:lnTo>
                  <a:pt x="3080" y="2799"/>
                </a:lnTo>
                <a:lnTo>
                  <a:pt x="3080" y="2721"/>
                </a:lnTo>
                <a:lnTo>
                  <a:pt x="3062" y="2721"/>
                </a:lnTo>
                <a:lnTo>
                  <a:pt x="3062" y="2644"/>
                </a:lnTo>
                <a:lnTo>
                  <a:pt x="3043" y="2644"/>
                </a:lnTo>
                <a:lnTo>
                  <a:pt x="3043" y="2566"/>
                </a:lnTo>
                <a:lnTo>
                  <a:pt x="3025" y="2566"/>
                </a:lnTo>
                <a:lnTo>
                  <a:pt x="3025" y="2488"/>
                </a:lnTo>
                <a:lnTo>
                  <a:pt x="3006" y="2488"/>
                </a:lnTo>
                <a:lnTo>
                  <a:pt x="3006" y="2410"/>
                </a:lnTo>
                <a:lnTo>
                  <a:pt x="2987" y="2410"/>
                </a:lnTo>
                <a:lnTo>
                  <a:pt x="2987" y="2333"/>
                </a:lnTo>
                <a:lnTo>
                  <a:pt x="2967" y="2333"/>
                </a:lnTo>
                <a:lnTo>
                  <a:pt x="2967" y="2255"/>
                </a:lnTo>
                <a:lnTo>
                  <a:pt x="2948" y="2255"/>
                </a:lnTo>
                <a:lnTo>
                  <a:pt x="2948" y="2177"/>
                </a:lnTo>
                <a:lnTo>
                  <a:pt x="2928" y="2177"/>
                </a:lnTo>
                <a:lnTo>
                  <a:pt x="2928" y="2099"/>
                </a:lnTo>
                <a:lnTo>
                  <a:pt x="2907" y="2099"/>
                </a:lnTo>
                <a:lnTo>
                  <a:pt x="2907" y="2022"/>
                </a:lnTo>
                <a:lnTo>
                  <a:pt x="2887" y="2022"/>
                </a:lnTo>
                <a:lnTo>
                  <a:pt x="2887" y="1944"/>
                </a:lnTo>
                <a:lnTo>
                  <a:pt x="2866" y="1944"/>
                </a:lnTo>
                <a:lnTo>
                  <a:pt x="2866" y="1866"/>
                </a:lnTo>
                <a:lnTo>
                  <a:pt x="2844" y="1866"/>
                </a:lnTo>
                <a:lnTo>
                  <a:pt x="2844" y="1788"/>
                </a:lnTo>
                <a:lnTo>
                  <a:pt x="2822" y="1788"/>
                </a:lnTo>
                <a:lnTo>
                  <a:pt x="2822" y="1710"/>
                </a:lnTo>
                <a:lnTo>
                  <a:pt x="2799" y="1710"/>
                </a:lnTo>
                <a:lnTo>
                  <a:pt x="2799" y="1633"/>
                </a:lnTo>
                <a:lnTo>
                  <a:pt x="2776" y="1633"/>
                </a:lnTo>
                <a:lnTo>
                  <a:pt x="2776" y="1555"/>
                </a:lnTo>
                <a:lnTo>
                  <a:pt x="2752" y="1555"/>
                </a:lnTo>
                <a:lnTo>
                  <a:pt x="2752" y="1477"/>
                </a:lnTo>
                <a:lnTo>
                  <a:pt x="2727" y="1477"/>
                </a:lnTo>
                <a:lnTo>
                  <a:pt x="2727" y="1399"/>
                </a:lnTo>
                <a:lnTo>
                  <a:pt x="2702" y="1399"/>
                </a:lnTo>
                <a:lnTo>
                  <a:pt x="2702" y="1322"/>
                </a:lnTo>
                <a:lnTo>
                  <a:pt x="2676" y="1322"/>
                </a:lnTo>
                <a:lnTo>
                  <a:pt x="2676" y="1244"/>
                </a:lnTo>
                <a:lnTo>
                  <a:pt x="2648" y="1244"/>
                </a:lnTo>
                <a:lnTo>
                  <a:pt x="2648" y="1166"/>
                </a:lnTo>
                <a:lnTo>
                  <a:pt x="2620" y="1166"/>
                </a:lnTo>
                <a:lnTo>
                  <a:pt x="2620" y="1088"/>
                </a:lnTo>
                <a:lnTo>
                  <a:pt x="2590" y="1088"/>
                </a:lnTo>
                <a:lnTo>
                  <a:pt x="2590" y="1011"/>
                </a:lnTo>
                <a:lnTo>
                  <a:pt x="2559" y="1011"/>
                </a:lnTo>
                <a:lnTo>
                  <a:pt x="2559" y="933"/>
                </a:lnTo>
                <a:lnTo>
                  <a:pt x="2526" y="933"/>
                </a:lnTo>
                <a:lnTo>
                  <a:pt x="2526" y="855"/>
                </a:lnTo>
                <a:lnTo>
                  <a:pt x="2491" y="855"/>
                </a:lnTo>
                <a:lnTo>
                  <a:pt x="2491" y="777"/>
                </a:lnTo>
                <a:lnTo>
                  <a:pt x="2453" y="777"/>
                </a:lnTo>
                <a:lnTo>
                  <a:pt x="2453" y="699"/>
                </a:lnTo>
                <a:lnTo>
                  <a:pt x="2413" y="699"/>
                </a:lnTo>
                <a:lnTo>
                  <a:pt x="2413" y="622"/>
                </a:lnTo>
                <a:lnTo>
                  <a:pt x="2369" y="622"/>
                </a:lnTo>
                <a:lnTo>
                  <a:pt x="2369" y="544"/>
                </a:lnTo>
                <a:lnTo>
                  <a:pt x="2321" y="544"/>
                </a:lnTo>
                <a:lnTo>
                  <a:pt x="2321" y="466"/>
                </a:lnTo>
                <a:lnTo>
                  <a:pt x="2268" y="466"/>
                </a:lnTo>
                <a:lnTo>
                  <a:pt x="2268" y="388"/>
                </a:lnTo>
                <a:lnTo>
                  <a:pt x="2207" y="388"/>
                </a:lnTo>
                <a:lnTo>
                  <a:pt x="2207" y="311"/>
                </a:lnTo>
                <a:lnTo>
                  <a:pt x="2135" y="311"/>
                </a:lnTo>
                <a:lnTo>
                  <a:pt x="2135" y="233"/>
                </a:lnTo>
                <a:lnTo>
                  <a:pt x="2046" y="233"/>
                </a:lnTo>
                <a:lnTo>
                  <a:pt x="2046" y="155"/>
                </a:lnTo>
                <a:lnTo>
                  <a:pt x="1929" y="155"/>
                </a:lnTo>
                <a:lnTo>
                  <a:pt x="1929" y="77"/>
                </a:lnTo>
                <a:lnTo>
                  <a:pt x="1744" y="77"/>
                </a:lnTo>
                <a:lnTo>
                  <a:pt x="1744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794" name="Text Box 220"/>
          <p:cNvSpPr txBox="1">
            <a:spLocks noChangeArrowheads="1"/>
          </p:cNvSpPr>
          <p:nvPr/>
        </p:nvSpPr>
        <p:spPr bwMode="auto">
          <a:xfrm>
            <a:off x="3270250" y="4489450"/>
            <a:ext cx="592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>
                <a:latin typeface="Arial" panose="020B0604020202020204" pitchFamily="34" charset="0"/>
                <a:sym typeface="Symbol" panose="05050102010706020507" pitchFamily="18" charset="2"/>
              </a:rPr>
              <a:t></a:t>
            </a:r>
            <a:r>
              <a:rPr lang="en-US" altLang="en-US" sz="3600" baseline="-25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8795" name="Text Box 221"/>
          <p:cNvSpPr txBox="1">
            <a:spLocks noChangeArrowheads="1"/>
          </p:cNvSpPr>
          <p:nvPr/>
        </p:nvSpPr>
        <p:spPr bwMode="auto">
          <a:xfrm>
            <a:off x="7426325" y="4794250"/>
            <a:ext cx="592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>
                <a:latin typeface="Arial" panose="020B0604020202020204" pitchFamily="34" charset="0"/>
                <a:sym typeface="Symbol" panose="05050102010706020507" pitchFamily="18" charset="2"/>
              </a:rPr>
              <a:t></a:t>
            </a:r>
            <a:r>
              <a:rPr lang="en-US" altLang="en-US" sz="3600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8796" name="Text Box 222"/>
          <p:cNvSpPr txBox="1">
            <a:spLocks noChangeArrowheads="1"/>
          </p:cNvSpPr>
          <p:nvPr/>
        </p:nvSpPr>
        <p:spPr bwMode="auto">
          <a:xfrm rot="-5400000">
            <a:off x="1601788" y="2011362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Arial" panose="020B0604020202020204" pitchFamily="34" charset="0"/>
              </a:rPr>
              <a:t>Probability</a:t>
            </a:r>
            <a:endParaRPr lang="en-US" altLang="en-US" sz="2000" baseline="-25000">
              <a:latin typeface="Arial" panose="020B0604020202020204" pitchFamily="34" charset="0"/>
            </a:endParaRPr>
          </a:p>
        </p:txBody>
      </p:sp>
      <p:sp>
        <p:nvSpPr>
          <p:cNvPr id="68797" name="Text Box 223"/>
          <p:cNvSpPr txBox="1">
            <a:spLocks noChangeArrowheads="1"/>
          </p:cNvSpPr>
          <p:nvPr/>
        </p:nvSpPr>
        <p:spPr bwMode="auto">
          <a:xfrm>
            <a:off x="3268663" y="1441450"/>
            <a:ext cx="5921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>
                <a:latin typeface="Arial" panose="020B0604020202020204" pitchFamily="34" charset="0"/>
                <a:sym typeface="Symbol" panose="05050102010706020507" pitchFamily="18" charset="2"/>
              </a:rPr>
              <a:t></a:t>
            </a:r>
            <a:r>
              <a:rPr lang="en-US" altLang="en-US" sz="3600" baseline="-25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8798" name="Text Box 224"/>
          <p:cNvSpPr txBox="1">
            <a:spLocks noChangeArrowheads="1"/>
          </p:cNvSpPr>
          <p:nvPr/>
        </p:nvSpPr>
        <p:spPr bwMode="auto">
          <a:xfrm>
            <a:off x="7426325" y="2051050"/>
            <a:ext cx="592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>
                <a:latin typeface="Arial" panose="020B0604020202020204" pitchFamily="34" charset="0"/>
                <a:sym typeface="Symbol" panose="05050102010706020507" pitchFamily="18" charset="2"/>
              </a:rPr>
              <a:t></a:t>
            </a:r>
            <a:r>
              <a:rPr lang="en-US" altLang="en-US" sz="3600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8799" name="Text Box 225"/>
          <p:cNvSpPr txBox="1">
            <a:spLocks noChangeArrowheads="1"/>
          </p:cNvSpPr>
          <p:nvPr/>
        </p:nvSpPr>
        <p:spPr bwMode="auto">
          <a:xfrm>
            <a:off x="9525000" y="457200"/>
            <a:ext cx="625363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rgbClr val="92D050"/>
                </a:solidFill>
              </a:rPr>
              <a:t>t1 = </a:t>
            </a:r>
            <a:r>
              <a:rPr lang="en-US" altLang="en-US" dirty="0" err="1">
                <a:solidFill>
                  <a:srgbClr val="92D050"/>
                </a:solidFill>
              </a:rPr>
              <a:t>env</a:t>
            </a:r>
            <a:r>
              <a:rPr lang="en-US" altLang="en-US" dirty="0">
                <a:solidFill>
                  <a:srgbClr val="92D050"/>
                </a:solidFill>
              </a:rPr>
              <a:t>(uniform1(0, 0.004), uniform1(0, 0.005))</a:t>
            </a:r>
          </a:p>
          <a:p>
            <a:pPr algn="l" eaLnBrk="1" hangingPunct="1"/>
            <a:r>
              <a:rPr lang="en-US" altLang="en-US" dirty="0" err="1">
                <a:solidFill>
                  <a:srgbClr val="92D050"/>
                </a:solidFill>
              </a:rPr>
              <a:t>tt</a:t>
            </a:r>
            <a:r>
              <a:rPr lang="en-US" altLang="en-US" dirty="0">
                <a:solidFill>
                  <a:srgbClr val="92D050"/>
                </a:solidFill>
              </a:rPr>
              <a:t> = t1+3</a:t>
            </a:r>
          </a:p>
          <a:p>
            <a:pPr algn="l" eaLnBrk="1" hangingPunct="1"/>
            <a:r>
              <a:rPr lang="en-US" altLang="en-US" dirty="0">
                <a:solidFill>
                  <a:srgbClr val="92D050"/>
                </a:solidFill>
              </a:rPr>
              <a:t>show </a:t>
            </a:r>
            <a:r>
              <a:rPr lang="en-US" altLang="en-US" dirty="0" err="1">
                <a:solidFill>
                  <a:srgbClr val="92D050"/>
                </a:solidFill>
              </a:rPr>
              <a:t>tt</a:t>
            </a:r>
            <a:r>
              <a:rPr lang="en-US" altLang="en-US" dirty="0">
                <a:solidFill>
                  <a:srgbClr val="92D050"/>
                </a:solidFill>
              </a:rPr>
              <a:t> in red</a:t>
            </a:r>
          </a:p>
          <a:p>
            <a:pPr algn="l" eaLnBrk="1" hangingPunct="1"/>
            <a:r>
              <a:rPr lang="en-US" altLang="en-US" dirty="0" err="1">
                <a:solidFill>
                  <a:srgbClr val="92D050"/>
                </a:solidFill>
              </a:rPr>
              <a:t>tt</a:t>
            </a:r>
            <a:r>
              <a:rPr lang="en-US" altLang="en-US" dirty="0">
                <a:solidFill>
                  <a:srgbClr val="92D050"/>
                </a:solidFill>
              </a:rPr>
              <a:t> = t1+1</a:t>
            </a:r>
          </a:p>
          <a:p>
            <a:pPr algn="l" eaLnBrk="1" hangingPunct="1"/>
            <a:r>
              <a:rPr lang="en-US" altLang="en-US" dirty="0" err="1">
                <a:solidFill>
                  <a:srgbClr val="92D050"/>
                </a:solidFill>
              </a:rPr>
              <a:t>tt</a:t>
            </a:r>
            <a:r>
              <a:rPr lang="en-US" altLang="en-US" dirty="0">
                <a:solidFill>
                  <a:srgbClr val="92D050"/>
                </a:solidFill>
              </a:rPr>
              <a:t> = N(3, [.002,.0038])</a:t>
            </a:r>
          </a:p>
          <a:p>
            <a:pPr algn="l" eaLnBrk="1" hangingPunct="1"/>
            <a:r>
              <a:rPr lang="en-US" altLang="en-US" dirty="0" err="1">
                <a:solidFill>
                  <a:srgbClr val="92D050"/>
                </a:solidFill>
              </a:rPr>
              <a:t>tt</a:t>
            </a:r>
            <a:r>
              <a:rPr lang="en-US" altLang="en-US" dirty="0">
                <a:solidFill>
                  <a:srgbClr val="92D050"/>
                </a:solidFill>
              </a:rPr>
              <a:t> = N(1, [.002,.0038])</a:t>
            </a:r>
          </a:p>
          <a:p>
            <a:pPr algn="l" eaLnBrk="1" hangingPunct="1"/>
            <a:r>
              <a:rPr lang="en-US" altLang="en-US" dirty="0" err="1">
                <a:solidFill>
                  <a:srgbClr val="92D050"/>
                </a:solidFill>
              </a:rPr>
              <a:t>tt</a:t>
            </a:r>
            <a:r>
              <a:rPr lang="en-US" altLang="en-US" dirty="0">
                <a:solidFill>
                  <a:srgbClr val="92D050"/>
                </a:solidFill>
              </a:rPr>
              <a:t> = </a:t>
            </a:r>
            <a:r>
              <a:rPr lang="en-US" altLang="en-US" dirty="0" err="1">
                <a:solidFill>
                  <a:srgbClr val="92D050"/>
                </a:solidFill>
              </a:rPr>
              <a:t>mmms</a:t>
            </a:r>
            <a:r>
              <a:rPr lang="en-US" altLang="en-US" dirty="0">
                <a:solidFill>
                  <a:srgbClr val="92D050"/>
                </a:solidFill>
              </a:rPr>
              <a:t>(2.99, 3.0099999999, 3, .005)</a:t>
            </a:r>
          </a:p>
          <a:p>
            <a:pPr algn="l" eaLnBrk="1" hangingPunct="1"/>
            <a:r>
              <a:rPr lang="en-US" altLang="en-US" dirty="0" err="1">
                <a:solidFill>
                  <a:srgbClr val="92D050"/>
                </a:solidFill>
              </a:rPr>
              <a:t>tt</a:t>
            </a:r>
            <a:r>
              <a:rPr lang="en-US" altLang="en-US" dirty="0">
                <a:solidFill>
                  <a:srgbClr val="92D050"/>
                </a:solidFill>
              </a:rPr>
              <a:t> = </a:t>
            </a:r>
            <a:r>
              <a:rPr lang="en-US" altLang="en-US" dirty="0" err="1">
                <a:solidFill>
                  <a:srgbClr val="92D050"/>
                </a:solidFill>
              </a:rPr>
              <a:t>mmms</a:t>
            </a:r>
            <a:r>
              <a:rPr lang="en-US" altLang="en-US" dirty="0">
                <a:solidFill>
                  <a:srgbClr val="92D050"/>
                </a:solidFill>
              </a:rPr>
              <a:t>(.99, 1.0099999999, 1, .005)</a:t>
            </a:r>
          </a:p>
          <a:p>
            <a:pPr algn="l" eaLnBrk="1" hangingPunct="1"/>
            <a:r>
              <a:rPr lang="en-US" altLang="en-US" dirty="0" err="1">
                <a:solidFill>
                  <a:srgbClr val="92D050"/>
                </a:solidFill>
              </a:rPr>
              <a:t>tt</a:t>
            </a:r>
            <a:r>
              <a:rPr lang="en-US" altLang="en-US" dirty="0">
                <a:solidFill>
                  <a:srgbClr val="92D050"/>
                </a:solidFill>
              </a:rPr>
              <a:t> = U(2.99,3.0099999999)</a:t>
            </a:r>
          </a:p>
          <a:p>
            <a:pPr algn="l" eaLnBrk="1" hangingPunct="1"/>
            <a:r>
              <a:rPr lang="en-US" altLang="en-US" dirty="0" err="1">
                <a:solidFill>
                  <a:srgbClr val="92D050"/>
                </a:solidFill>
              </a:rPr>
              <a:t>tt</a:t>
            </a:r>
            <a:r>
              <a:rPr lang="en-US" altLang="en-US" dirty="0">
                <a:solidFill>
                  <a:srgbClr val="92D050"/>
                </a:solidFill>
              </a:rPr>
              <a:t> = U(.99,1.0099999999)</a:t>
            </a:r>
          </a:p>
          <a:p>
            <a:pPr algn="l" eaLnBrk="1" hangingPunct="1"/>
            <a:endParaRPr lang="en-US" altLang="en-US" dirty="0">
              <a:solidFill>
                <a:srgbClr val="92D050"/>
              </a:solidFill>
            </a:endParaRPr>
          </a:p>
        </p:txBody>
      </p:sp>
      <p:sp>
        <p:nvSpPr>
          <p:cNvPr id="68800" name="Text Box 226"/>
          <p:cNvSpPr txBox="1">
            <a:spLocks noChangeArrowheads="1"/>
          </p:cNvSpPr>
          <p:nvPr/>
        </p:nvSpPr>
        <p:spPr bwMode="auto">
          <a:xfrm>
            <a:off x="312738" y="4778375"/>
            <a:ext cx="1749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3200">
                <a:solidFill>
                  <a:schemeClr val="tx2"/>
                </a:solidFill>
              </a:rPr>
              <a:t>normal</a:t>
            </a:r>
          </a:p>
        </p:txBody>
      </p:sp>
      <p:sp>
        <p:nvSpPr>
          <p:cNvPr id="68801" name="Text Box 227"/>
          <p:cNvSpPr txBox="1">
            <a:spLocks noChangeArrowheads="1"/>
          </p:cNvSpPr>
          <p:nvPr/>
        </p:nvSpPr>
        <p:spPr bwMode="auto">
          <a:xfrm>
            <a:off x="228600" y="1752600"/>
            <a:ext cx="205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3200">
                <a:solidFill>
                  <a:schemeClr val="tx2"/>
                </a:solidFill>
              </a:rPr>
              <a:t>uniform</a:t>
            </a:r>
          </a:p>
        </p:txBody>
      </p:sp>
      <p:sp>
        <p:nvSpPr>
          <p:cNvPr id="194" name="Title 1"/>
          <p:cNvSpPr txBox="1">
            <a:spLocks/>
          </p:cNvSpPr>
          <p:nvPr/>
        </p:nvSpPr>
        <p:spPr>
          <a:xfrm>
            <a:off x="722313" y="51594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 smtClean="0">
                <a:sym typeface="Symbol" panose="05050102010706020507" pitchFamily="18" charset="2"/>
              </a:rPr>
              <a:t>Inputs</a:t>
            </a:r>
            <a:endParaRPr lang="en-GB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Line 25"/>
          <p:cNvSpPr>
            <a:spLocks noChangeShapeType="1"/>
          </p:cNvSpPr>
          <p:nvPr/>
        </p:nvSpPr>
        <p:spPr bwMode="auto">
          <a:xfrm>
            <a:off x="2752725" y="3198813"/>
            <a:ext cx="218281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35" name="Line 26"/>
          <p:cNvSpPr>
            <a:spLocks noChangeShapeType="1"/>
          </p:cNvSpPr>
          <p:nvPr/>
        </p:nvSpPr>
        <p:spPr bwMode="auto">
          <a:xfrm>
            <a:off x="2752725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36" name="Line 27"/>
          <p:cNvSpPr>
            <a:spLocks noChangeShapeType="1"/>
          </p:cNvSpPr>
          <p:nvPr/>
        </p:nvSpPr>
        <p:spPr bwMode="auto">
          <a:xfrm>
            <a:off x="2752725" y="3198813"/>
            <a:ext cx="1588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37" name="Rectangle 28"/>
          <p:cNvSpPr>
            <a:spLocks noChangeArrowheads="1"/>
          </p:cNvSpPr>
          <p:nvPr/>
        </p:nvSpPr>
        <p:spPr bwMode="auto">
          <a:xfrm>
            <a:off x="2505075" y="3297238"/>
            <a:ext cx="493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2.99</a:t>
            </a:r>
            <a:endParaRPr lang="en-US" altLang="en-US" sz="2000"/>
          </a:p>
        </p:txBody>
      </p:sp>
      <p:sp>
        <p:nvSpPr>
          <p:cNvPr id="69638" name="Line 29"/>
          <p:cNvSpPr>
            <a:spLocks noChangeShapeType="1"/>
          </p:cNvSpPr>
          <p:nvPr/>
        </p:nvSpPr>
        <p:spPr bwMode="auto">
          <a:xfrm>
            <a:off x="2862263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39" name="Line 30"/>
          <p:cNvSpPr>
            <a:spLocks noChangeShapeType="1"/>
          </p:cNvSpPr>
          <p:nvPr/>
        </p:nvSpPr>
        <p:spPr bwMode="auto">
          <a:xfrm>
            <a:off x="2970213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40" name="Line 31"/>
          <p:cNvSpPr>
            <a:spLocks noChangeShapeType="1"/>
          </p:cNvSpPr>
          <p:nvPr/>
        </p:nvSpPr>
        <p:spPr bwMode="auto">
          <a:xfrm>
            <a:off x="3079750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41" name="Line 32"/>
          <p:cNvSpPr>
            <a:spLocks noChangeShapeType="1"/>
          </p:cNvSpPr>
          <p:nvPr/>
        </p:nvSpPr>
        <p:spPr bwMode="auto">
          <a:xfrm>
            <a:off x="3189288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42" name="Line 33"/>
          <p:cNvSpPr>
            <a:spLocks noChangeShapeType="1"/>
          </p:cNvSpPr>
          <p:nvPr/>
        </p:nvSpPr>
        <p:spPr bwMode="auto">
          <a:xfrm>
            <a:off x="3298825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43" name="Line 34"/>
          <p:cNvSpPr>
            <a:spLocks noChangeShapeType="1"/>
          </p:cNvSpPr>
          <p:nvPr/>
        </p:nvSpPr>
        <p:spPr bwMode="auto">
          <a:xfrm>
            <a:off x="3406775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44" name="Line 35"/>
          <p:cNvSpPr>
            <a:spLocks noChangeShapeType="1"/>
          </p:cNvSpPr>
          <p:nvPr/>
        </p:nvSpPr>
        <p:spPr bwMode="auto">
          <a:xfrm>
            <a:off x="3516313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45" name="Line 36"/>
          <p:cNvSpPr>
            <a:spLocks noChangeShapeType="1"/>
          </p:cNvSpPr>
          <p:nvPr/>
        </p:nvSpPr>
        <p:spPr bwMode="auto">
          <a:xfrm>
            <a:off x="3625850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46" name="Line 37"/>
          <p:cNvSpPr>
            <a:spLocks noChangeShapeType="1"/>
          </p:cNvSpPr>
          <p:nvPr/>
        </p:nvSpPr>
        <p:spPr bwMode="auto">
          <a:xfrm>
            <a:off x="3735388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47" name="Line 38"/>
          <p:cNvSpPr>
            <a:spLocks noChangeShapeType="1"/>
          </p:cNvSpPr>
          <p:nvPr/>
        </p:nvSpPr>
        <p:spPr bwMode="auto">
          <a:xfrm>
            <a:off x="3843338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48" name="Line 39"/>
          <p:cNvSpPr>
            <a:spLocks noChangeShapeType="1"/>
          </p:cNvSpPr>
          <p:nvPr/>
        </p:nvSpPr>
        <p:spPr bwMode="auto">
          <a:xfrm>
            <a:off x="3843338" y="3198813"/>
            <a:ext cx="1587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49" name="Rectangle 40"/>
          <p:cNvSpPr>
            <a:spLocks noChangeArrowheads="1"/>
          </p:cNvSpPr>
          <p:nvPr/>
        </p:nvSpPr>
        <p:spPr bwMode="auto">
          <a:xfrm>
            <a:off x="3773488" y="3297238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3</a:t>
            </a:r>
            <a:endParaRPr lang="en-US" altLang="en-US" sz="2000"/>
          </a:p>
        </p:txBody>
      </p:sp>
      <p:sp>
        <p:nvSpPr>
          <p:cNvPr id="69650" name="Line 41"/>
          <p:cNvSpPr>
            <a:spLocks noChangeShapeType="1"/>
          </p:cNvSpPr>
          <p:nvPr/>
        </p:nvSpPr>
        <p:spPr bwMode="auto">
          <a:xfrm>
            <a:off x="3952875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51" name="Line 42"/>
          <p:cNvSpPr>
            <a:spLocks noChangeShapeType="1"/>
          </p:cNvSpPr>
          <p:nvPr/>
        </p:nvSpPr>
        <p:spPr bwMode="auto">
          <a:xfrm>
            <a:off x="4062413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52" name="Line 43"/>
          <p:cNvSpPr>
            <a:spLocks noChangeShapeType="1"/>
          </p:cNvSpPr>
          <p:nvPr/>
        </p:nvSpPr>
        <p:spPr bwMode="auto">
          <a:xfrm>
            <a:off x="4171950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53" name="Line 44"/>
          <p:cNvSpPr>
            <a:spLocks noChangeShapeType="1"/>
          </p:cNvSpPr>
          <p:nvPr/>
        </p:nvSpPr>
        <p:spPr bwMode="auto">
          <a:xfrm>
            <a:off x="4279900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54" name="Line 45"/>
          <p:cNvSpPr>
            <a:spLocks noChangeShapeType="1"/>
          </p:cNvSpPr>
          <p:nvPr/>
        </p:nvSpPr>
        <p:spPr bwMode="auto">
          <a:xfrm>
            <a:off x="4389438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55" name="Line 46"/>
          <p:cNvSpPr>
            <a:spLocks noChangeShapeType="1"/>
          </p:cNvSpPr>
          <p:nvPr/>
        </p:nvSpPr>
        <p:spPr bwMode="auto">
          <a:xfrm>
            <a:off x="4498975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56" name="Line 47"/>
          <p:cNvSpPr>
            <a:spLocks noChangeShapeType="1"/>
          </p:cNvSpPr>
          <p:nvPr/>
        </p:nvSpPr>
        <p:spPr bwMode="auto">
          <a:xfrm>
            <a:off x="4608513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57" name="Line 48"/>
          <p:cNvSpPr>
            <a:spLocks noChangeShapeType="1"/>
          </p:cNvSpPr>
          <p:nvPr/>
        </p:nvSpPr>
        <p:spPr bwMode="auto">
          <a:xfrm>
            <a:off x="4716463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58" name="Line 49"/>
          <p:cNvSpPr>
            <a:spLocks noChangeShapeType="1"/>
          </p:cNvSpPr>
          <p:nvPr/>
        </p:nvSpPr>
        <p:spPr bwMode="auto">
          <a:xfrm>
            <a:off x="4826000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59" name="Line 50"/>
          <p:cNvSpPr>
            <a:spLocks noChangeShapeType="1"/>
          </p:cNvSpPr>
          <p:nvPr/>
        </p:nvSpPr>
        <p:spPr bwMode="auto">
          <a:xfrm>
            <a:off x="4935538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60" name="Line 51"/>
          <p:cNvSpPr>
            <a:spLocks noChangeShapeType="1"/>
          </p:cNvSpPr>
          <p:nvPr/>
        </p:nvSpPr>
        <p:spPr bwMode="auto">
          <a:xfrm>
            <a:off x="4935538" y="3198813"/>
            <a:ext cx="1587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61" name="Rectangle 52"/>
          <p:cNvSpPr>
            <a:spLocks noChangeArrowheads="1"/>
          </p:cNvSpPr>
          <p:nvPr/>
        </p:nvSpPr>
        <p:spPr bwMode="auto">
          <a:xfrm>
            <a:off x="4687888" y="3297238"/>
            <a:ext cx="493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3.01</a:t>
            </a:r>
            <a:endParaRPr lang="en-US" altLang="en-US" sz="2000"/>
          </a:p>
        </p:txBody>
      </p:sp>
      <p:sp>
        <p:nvSpPr>
          <p:cNvPr id="69662" name="Line 53"/>
          <p:cNvSpPr>
            <a:spLocks noChangeShapeType="1"/>
          </p:cNvSpPr>
          <p:nvPr/>
        </p:nvSpPr>
        <p:spPr bwMode="auto">
          <a:xfrm flipV="1">
            <a:off x="2752725" y="1112838"/>
            <a:ext cx="1588" cy="20859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63" name="Line 54"/>
          <p:cNvSpPr>
            <a:spLocks noChangeShapeType="1"/>
          </p:cNvSpPr>
          <p:nvPr/>
        </p:nvSpPr>
        <p:spPr bwMode="auto">
          <a:xfrm flipH="1">
            <a:off x="2670175" y="319881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64" name="Line 55"/>
          <p:cNvSpPr>
            <a:spLocks noChangeShapeType="1"/>
          </p:cNvSpPr>
          <p:nvPr/>
        </p:nvSpPr>
        <p:spPr bwMode="auto">
          <a:xfrm flipH="1">
            <a:off x="2649538" y="3198813"/>
            <a:ext cx="1031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65" name="Rectangle 56"/>
          <p:cNvSpPr>
            <a:spLocks noChangeArrowheads="1"/>
          </p:cNvSpPr>
          <p:nvPr/>
        </p:nvSpPr>
        <p:spPr bwMode="auto">
          <a:xfrm>
            <a:off x="2463800" y="3062288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0</a:t>
            </a:r>
            <a:endParaRPr lang="en-US" altLang="en-US" sz="2000"/>
          </a:p>
        </p:txBody>
      </p:sp>
      <p:sp>
        <p:nvSpPr>
          <p:cNvPr id="69666" name="Line 57"/>
          <p:cNvSpPr>
            <a:spLocks noChangeShapeType="1"/>
          </p:cNvSpPr>
          <p:nvPr/>
        </p:nvSpPr>
        <p:spPr bwMode="auto">
          <a:xfrm flipH="1">
            <a:off x="2670175" y="298926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67" name="Line 58"/>
          <p:cNvSpPr>
            <a:spLocks noChangeShapeType="1"/>
          </p:cNvSpPr>
          <p:nvPr/>
        </p:nvSpPr>
        <p:spPr bwMode="auto">
          <a:xfrm flipH="1">
            <a:off x="2670175" y="278130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68" name="Line 59"/>
          <p:cNvSpPr>
            <a:spLocks noChangeShapeType="1"/>
          </p:cNvSpPr>
          <p:nvPr/>
        </p:nvSpPr>
        <p:spPr bwMode="auto">
          <a:xfrm flipH="1">
            <a:off x="2670175" y="257333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69" name="Line 60"/>
          <p:cNvSpPr>
            <a:spLocks noChangeShapeType="1"/>
          </p:cNvSpPr>
          <p:nvPr/>
        </p:nvSpPr>
        <p:spPr bwMode="auto">
          <a:xfrm flipH="1">
            <a:off x="2670175" y="236378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70" name="Line 61"/>
          <p:cNvSpPr>
            <a:spLocks noChangeShapeType="1"/>
          </p:cNvSpPr>
          <p:nvPr/>
        </p:nvSpPr>
        <p:spPr bwMode="auto">
          <a:xfrm flipH="1">
            <a:off x="2670175" y="215582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71" name="Line 62"/>
          <p:cNvSpPr>
            <a:spLocks noChangeShapeType="1"/>
          </p:cNvSpPr>
          <p:nvPr/>
        </p:nvSpPr>
        <p:spPr bwMode="auto">
          <a:xfrm flipH="1">
            <a:off x="2649538" y="2155825"/>
            <a:ext cx="10318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72" name="Line 64"/>
          <p:cNvSpPr>
            <a:spLocks noChangeShapeType="1"/>
          </p:cNvSpPr>
          <p:nvPr/>
        </p:nvSpPr>
        <p:spPr bwMode="auto">
          <a:xfrm flipH="1">
            <a:off x="2670175" y="194786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73" name="Line 65"/>
          <p:cNvSpPr>
            <a:spLocks noChangeShapeType="1"/>
          </p:cNvSpPr>
          <p:nvPr/>
        </p:nvSpPr>
        <p:spPr bwMode="auto">
          <a:xfrm flipH="1">
            <a:off x="2670175" y="173831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74" name="Line 66"/>
          <p:cNvSpPr>
            <a:spLocks noChangeShapeType="1"/>
          </p:cNvSpPr>
          <p:nvPr/>
        </p:nvSpPr>
        <p:spPr bwMode="auto">
          <a:xfrm flipH="1">
            <a:off x="2670175" y="153035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75" name="Line 67"/>
          <p:cNvSpPr>
            <a:spLocks noChangeShapeType="1"/>
          </p:cNvSpPr>
          <p:nvPr/>
        </p:nvSpPr>
        <p:spPr bwMode="auto">
          <a:xfrm flipH="1">
            <a:off x="2670175" y="132238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76" name="Line 68"/>
          <p:cNvSpPr>
            <a:spLocks noChangeShapeType="1"/>
          </p:cNvSpPr>
          <p:nvPr/>
        </p:nvSpPr>
        <p:spPr bwMode="auto">
          <a:xfrm flipH="1">
            <a:off x="2670175" y="111283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77" name="Line 69"/>
          <p:cNvSpPr>
            <a:spLocks noChangeShapeType="1"/>
          </p:cNvSpPr>
          <p:nvPr/>
        </p:nvSpPr>
        <p:spPr bwMode="auto">
          <a:xfrm flipH="1">
            <a:off x="2649538" y="1112838"/>
            <a:ext cx="1031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78" name="Rectangle 70"/>
          <p:cNvSpPr>
            <a:spLocks noChangeArrowheads="1"/>
          </p:cNvSpPr>
          <p:nvPr/>
        </p:nvSpPr>
        <p:spPr bwMode="auto">
          <a:xfrm>
            <a:off x="2463800" y="977900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</a:t>
            </a:r>
            <a:endParaRPr lang="en-US" altLang="en-US" sz="2000"/>
          </a:p>
        </p:txBody>
      </p:sp>
      <p:sp>
        <p:nvSpPr>
          <p:cNvPr id="69679" name="Freeform 71"/>
          <p:cNvSpPr>
            <a:spLocks/>
          </p:cNvSpPr>
          <p:nvPr/>
        </p:nvSpPr>
        <p:spPr bwMode="auto">
          <a:xfrm flipV="1">
            <a:off x="2752725" y="1112838"/>
            <a:ext cx="2182813" cy="2085975"/>
          </a:xfrm>
          <a:custGeom>
            <a:avLst/>
            <a:gdLst>
              <a:gd name="T0" fmla="*/ 0 w 6789"/>
              <a:gd name="T1" fmla="*/ 16762903 h 7777"/>
              <a:gd name="T2" fmla="*/ 0 w 6789"/>
              <a:gd name="T3" fmla="*/ 33525805 h 7777"/>
              <a:gd name="T4" fmla="*/ 0 w 6789"/>
              <a:gd name="T5" fmla="*/ 55900485 h 7777"/>
              <a:gd name="T6" fmla="*/ 0 w 6789"/>
              <a:gd name="T7" fmla="*/ 72735284 h 7777"/>
              <a:gd name="T8" fmla="*/ 0 w 6789"/>
              <a:gd name="T9" fmla="*/ 95109955 h 7777"/>
              <a:gd name="T10" fmla="*/ 0 w 6789"/>
              <a:gd name="T11" fmla="*/ 111872854 h 7777"/>
              <a:gd name="T12" fmla="*/ 29875828 w 6789"/>
              <a:gd name="T13" fmla="*/ 134247257 h 7777"/>
              <a:gd name="T14" fmla="*/ 62336049 w 6789"/>
              <a:gd name="T15" fmla="*/ 151010189 h 7777"/>
              <a:gd name="T16" fmla="*/ 82907986 w 6789"/>
              <a:gd name="T17" fmla="*/ 173384860 h 7777"/>
              <a:gd name="T18" fmla="*/ 106374284 w 6789"/>
              <a:gd name="T19" fmla="*/ 190219642 h 7777"/>
              <a:gd name="T20" fmla="*/ 121880965 w 6789"/>
              <a:gd name="T21" fmla="*/ 212594314 h 7777"/>
              <a:gd name="T22" fmla="*/ 140385195 w 6789"/>
              <a:gd name="T23" fmla="*/ 229357212 h 7777"/>
              <a:gd name="T24" fmla="*/ 152893684 w 6789"/>
              <a:gd name="T25" fmla="*/ 251731615 h 7777"/>
              <a:gd name="T26" fmla="*/ 168296835 w 6789"/>
              <a:gd name="T27" fmla="*/ 268494782 h 7777"/>
              <a:gd name="T28" fmla="*/ 178944717 w 6789"/>
              <a:gd name="T29" fmla="*/ 290941136 h 7777"/>
              <a:gd name="T30" fmla="*/ 192176631 w 6789"/>
              <a:gd name="T31" fmla="*/ 307704302 h 7777"/>
              <a:gd name="T32" fmla="*/ 201584041 w 6789"/>
              <a:gd name="T33" fmla="*/ 330078706 h 7777"/>
              <a:gd name="T34" fmla="*/ 213575844 w 6789"/>
              <a:gd name="T35" fmla="*/ 346841604 h 7777"/>
              <a:gd name="T36" fmla="*/ 222155978 w 6789"/>
              <a:gd name="T37" fmla="*/ 369216275 h 7777"/>
              <a:gd name="T38" fmla="*/ 233320506 w 6789"/>
              <a:gd name="T39" fmla="*/ 386051058 h 7777"/>
              <a:gd name="T40" fmla="*/ 241487484 w 6789"/>
              <a:gd name="T41" fmla="*/ 408425729 h 7777"/>
              <a:gd name="T42" fmla="*/ 252341743 w 6789"/>
              <a:gd name="T43" fmla="*/ 425188627 h 7777"/>
              <a:gd name="T44" fmla="*/ 260405192 w 6789"/>
              <a:gd name="T45" fmla="*/ 447563030 h 7777"/>
              <a:gd name="T46" fmla="*/ 303099767 w 6789"/>
              <a:gd name="T47" fmla="*/ 464325929 h 7777"/>
              <a:gd name="T48" fmla="*/ 336283402 w 6789"/>
              <a:gd name="T49" fmla="*/ 486700600 h 7777"/>
              <a:gd name="T50" fmla="*/ 372878787 w 6789"/>
              <a:gd name="T51" fmla="*/ 503535382 h 7777"/>
              <a:gd name="T52" fmla="*/ 395828379 w 6789"/>
              <a:gd name="T53" fmla="*/ 525910054 h 7777"/>
              <a:gd name="T54" fmla="*/ 421879050 w 6789"/>
              <a:gd name="T55" fmla="*/ 542672952 h 7777"/>
              <a:gd name="T56" fmla="*/ 701822245 w 6789"/>
              <a:gd name="T57" fmla="*/ 553896230 h 7777"/>
              <a:gd name="T58" fmla="*/ 701822245 w 6789"/>
              <a:gd name="T59" fmla="*/ 537061179 h 7777"/>
              <a:gd name="T60" fmla="*/ 701822245 w 6789"/>
              <a:gd name="T61" fmla="*/ 514686776 h 7777"/>
              <a:gd name="T62" fmla="*/ 701822245 w 6789"/>
              <a:gd name="T63" fmla="*/ 497923878 h 7777"/>
              <a:gd name="T64" fmla="*/ 701822245 w 6789"/>
              <a:gd name="T65" fmla="*/ 475549206 h 7777"/>
              <a:gd name="T66" fmla="*/ 701822245 w 6789"/>
              <a:gd name="T67" fmla="*/ 458786308 h 7777"/>
              <a:gd name="T68" fmla="*/ 691278255 w 6789"/>
              <a:gd name="T69" fmla="*/ 436411905 h 7777"/>
              <a:gd name="T70" fmla="*/ 654889528 w 6789"/>
              <a:gd name="T71" fmla="*/ 419576854 h 7777"/>
              <a:gd name="T72" fmla="*/ 632353413 w 6789"/>
              <a:gd name="T73" fmla="*/ 397202451 h 7777"/>
              <a:gd name="T74" fmla="*/ 606716219 w 6789"/>
              <a:gd name="T75" fmla="*/ 380439553 h 7777"/>
              <a:gd name="T76" fmla="*/ 590072637 w 6789"/>
              <a:gd name="T77" fmla="*/ 358064882 h 7777"/>
              <a:gd name="T78" fmla="*/ 570327654 w 6789"/>
              <a:gd name="T79" fmla="*/ 341230099 h 7777"/>
              <a:gd name="T80" fmla="*/ 557095419 w 6789"/>
              <a:gd name="T81" fmla="*/ 318855428 h 7777"/>
              <a:gd name="T82" fmla="*/ 541072052 w 6789"/>
              <a:gd name="T83" fmla="*/ 302092530 h 7777"/>
              <a:gd name="T84" fmla="*/ 529907524 w 6789"/>
              <a:gd name="T85" fmla="*/ 279717791 h 7777"/>
              <a:gd name="T86" fmla="*/ 516158604 w 6789"/>
              <a:gd name="T87" fmla="*/ 262954893 h 7777"/>
              <a:gd name="T88" fmla="*/ 506441247 w 6789"/>
              <a:gd name="T89" fmla="*/ 240580490 h 7777"/>
              <a:gd name="T90" fmla="*/ 494242705 w 6789"/>
              <a:gd name="T91" fmla="*/ 223745439 h 7777"/>
              <a:gd name="T92" fmla="*/ 485352302 w 6789"/>
              <a:gd name="T93" fmla="*/ 201371036 h 7777"/>
              <a:gd name="T94" fmla="*/ 474084244 w 6789"/>
              <a:gd name="T95" fmla="*/ 184608138 h 7777"/>
              <a:gd name="T96" fmla="*/ 465814057 w 6789"/>
              <a:gd name="T97" fmla="*/ 162233466 h 7777"/>
              <a:gd name="T98" fmla="*/ 454959798 w 6789"/>
              <a:gd name="T99" fmla="*/ 145470568 h 7777"/>
              <a:gd name="T100" fmla="*/ 446792820 w 6789"/>
              <a:gd name="T101" fmla="*/ 123023979 h 7777"/>
              <a:gd name="T102" fmla="*/ 424463765 w 6789"/>
              <a:gd name="T103" fmla="*/ 106261081 h 7777"/>
              <a:gd name="T104" fmla="*/ 387041185 w 6789"/>
              <a:gd name="T105" fmla="*/ 83886678 h 7777"/>
              <a:gd name="T106" fmla="*/ 346311108 w 6789"/>
              <a:gd name="T107" fmla="*/ 67123762 h 7777"/>
              <a:gd name="T108" fmla="*/ 320983781 w 6789"/>
              <a:gd name="T109" fmla="*/ 44749091 h 7777"/>
              <a:gd name="T110" fmla="*/ 292451925 w 6789"/>
              <a:gd name="T111" fmla="*/ 27914300 h 7777"/>
              <a:gd name="T112" fmla="*/ 274154112 w 6789"/>
              <a:gd name="T113" fmla="*/ 5539623 h 77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6789"/>
              <a:gd name="T172" fmla="*/ 0 h 7777"/>
              <a:gd name="T173" fmla="*/ 6789 w 6789"/>
              <a:gd name="T174" fmla="*/ 7777 h 777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6789" h="7777">
                <a:moveTo>
                  <a:pt x="0" y="0"/>
                </a:moveTo>
                <a:lnTo>
                  <a:pt x="0" y="0"/>
                </a:lnTo>
                <a:lnTo>
                  <a:pt x="0" y="77"/>
                </a:lnTo>
                <a:lnTo>
                  <a:pt x="0" y="155"/>
                </a:lnTo>
                <a:lnTo>
                  <a:pt x="0" y="233"/>
                </a:lnTo>
                <a:lnTo>
                  <a:pt x="0" y="311"/>
                </a:lnTo>
                <a:lnTo>
                  <a:pt x="0" y="388"/>
                </a:lnTo>
                <a:lnTo>
                  <a:pt x="0" y="466"/>
                </a:lnTo>
                <a:lnTo>
                  <a:pt x="0" y="544"/>
                </a:lnTo>
                <a:lnTo>
                  <a:pt x="0" y="622"/>
                </a:lnTo>
                <a:lnTo>
                  <a:pt x="0" y="699"/>
                </a:lnTo>
                <a:lnTo>
                  <a:pt x="0" y="777"/>
                </a:lnTo>
                <a:lnTo>
                  <a:pt x="0" y="855"/>
                </a:lnTo>
                <a:lnTo>
                  <a:pt x="0" y="933"/>
                </a:lnTo>
                <a:lnTo>
                  <a:pt x="0" y="1011"/>
                </a:lnTo>
                <a:lnTo>
                  <a:pt x="0" y="1088"/>
                </a:lnTo>
                <a:lnTo>
                  <a:pt x="0" y="1166"/>
                </a:lnTo>
                <a:lnTo>
                  <a:pt x="0" y="1244"/>
                </a:lnTo>
                <a:lnTo>
                  <a:pt x="0" y="1322"/>
                </a:lnTo>
                <a:lnTo>
                  <a:pt x="0" y="1399"/>
                </a:lnTo>
                <a:lnTo>
                  <a:pt x="0" y="1477"/>
                </a:lnTo>
                <a:lnTo>
                  <a:pt x="0" y="1555"/>
                </a:lnTo>
                <a:lnTo>
                  <a:pt x="0" y="1633"/>
                </a:lnTo>
                <a:lnTo>
                  <a:pt x="102" y="1633"/>
                </a:lnTo>
                <a:lnTo>
                  <a:pt x="102" y="1710"/>
                </a:lnTo>
                <a:lnTo>
                  <a:pt x="198" y="1710"/>
                </a:lnTo>
                <a:lnTo>
                  <a:pt x="198" y="1788"/>
                </a:lnTo>
                <a:lnTo>
                  <a:pt x="289" y="1788"/>
                </a:lnTo>
                <a:lnTo>
                  <a:pt x="289" y="1866"/>
                </a:lnTo>
                <a:lnTo>
                  <a:pt x="374" y="1866"/>
                </a:lnTo>
                <a:lnTo>
                  <a:pt x="374" y="1944"/>
                </a:lnTo>
                <a:lnTo>
                  <a:pt x="454" y="1944"/>
                </a:lnTo>
                <a:lnTo>
                  <a:pt x="454" y="2022"/>
                </a:lnTo>
                <a:lnTo>
                  <a:pt x="531" y="2022"/>
                </a:lnTo>
                <a:lnTo>
                  <a:pt x="531" y="2099"/>
                </a:lnTo>
                <a:lnTo>
                  <a:pt x="603" y="2099"/>
                </a:lnTo>
                <a:lnTo>
                  <a:pt x="603" y="2177"/>
                </a:lnTo>
                <a:lnTo>
                  <a:pt x="672" y="2177"/>
                </a:lnTo>
                <a:lnTo>
                  <a:pt x="672" y="2255"/>
                </a:lnTo>
                <a:lnTo>
                  <a:pt x="738" y="2255"/>
                </a:lnTo>
                <a:lnTo>
                  <a:pt x="738" y="2333"/>
                </a:lnTo>
                <a:lnTo>
                  <a:pt x="802" y="2333"/>
                </a:lnTo>
                <a:lnTo>
                  <a:pt x="802" y="2410"/>
                </a:lnTo>
                <a:lnTo>
                  <a:pt x="862" y="2410"/>
                </a:lnTo>
                <a:lnTo>
                  <a:pt x="862" y="2488"/>
                </a:lnTo>
                <a:lnTo>
                  <a:pt x="920" y="2488"/>
                </a:lnTo>
                <a:lnTo>
                  <a:pt x="920" y="2566"/>
                </a:lnTo>
                <a:lnTo>
                  <a:pt x="976" y="2566"/>
                </a:lnTo>
                <a:lnTo>
                  <a:pt x="976" y="2644"/>
                </a:lnTo>
                <a:lnTo>
                  <a:pt x="1029" y="2644"/>
                </a:lnTo>
                <a:lnTo>
                  <a:pt x="1029" y="2721"/>
                </a:lnTo>
                <a:lnTo>
                  <a:pt x="1081" y="2721"/>
                </a:lnTo>
                <a:lnTo>
                  <a:pt x="1081" y="2799"/>
                </a:lnTo>
                <a:lnTo>
                  <a:pt x="1131" y="2799"/>
                </a:lnTo>
                <a:lnTo>
                  <a:pt x="1131" y="2877"/>
                </a:lnTo>
                <a:lnTo>
                  <a:pt x="1179" y="2877"/>
                </a:lnTo>
                <a:lnTo>
                  <a:pt x="1179" y="2955"/>
                </a:lnTo>
                <a:lnTo>
                  <a:pt x="1226" y="2955"/>
                </a:lnTo>
                <a:lnTo>
                  <a:pt x="1226" y="3033"/>
                </a:lnTo>
                <a:lnTo>
                  <a:pt x="1272" y="3033"/>
                </a:lnTo>
                <a:lnTo>
                  <a:pt x="1272" y="3110"/>
                </a:lnTo>
                <a:lnTo>
                  <a:pt x="1315" y="3110"/>
                </a:lnTo>
                <a:lnTo>
                  <a:pt x="1315" y="3188"/>
                </a:lnTo>
                <a:lnTo>
                  <a:pt x="1358" y="3188"/>
                </a:lnTo>
                <a:lnTo>
                  <a:pt x="1358" y="3266"/>
                </a:lnTo>
                <a:lnTo>
                  <a:pt x="1400" y="3266"/>
                </a:lnTo>
                <a:lnTo>
                  <a:pt x="1400" y="3344"/>
                </a:lnTo>
                <a:lnTo>
                  <a:pt x="1440" y="3344"/>
                </a:lnTo>
                <a:lnTo>
                  <a:pt x="1440" y="3421"/>
                </a:lnTo>
                <a:lnTo>
                  <a:pt x="1479" y="3421"/>
                </a:lnTo>
                <a:lnTo>
                  <a:pt x="1479" y="3499"/>
                </a:lnTo>
                <a:lnTo>
                  <a:pt x="1518" y="3499"/>
                </a:lnTo>
                <a:lnTo>
                  <a:pt x="1518" y="3577"/>
                </a:lnTo>
                <a:lnTo>
                  <a:pt x="1555" y="3577"/>
                </a:lnTo>
                <a:lnTo>
                  <a:pt x="1555" y="3655"/>
                </a:lnTo>
                <a:lnTo>
                  <a:pt x="1592" y="3655"/>
                </a:lnTo>
                <a:lnTo>
                  <a:pt x="1592" y="3732"/>
                </a:lnTo>
                <a:lnTo>
                  <a:pt x="1628" y="3732"/>
                </a:lnTo>
                <a:lnTo>
                  <a:pt x="1628" y="3810"/>
                </a:lnTo>
                <a:lnTo>
                  <a:pt x="1663" y="3810"/>
                </a:lnTo>
                <a:lnTo>
                  <a:pt x="1663" y="3888"/>
                </a:lnTo>
                <a:lnTo>
                  <a:pt x="1697" y="3888"/>
                </a:lnTo>
                <a:lnTo>
                  <a:pt x="1697" y="3966"/>
                </a:lnTo>
                <a:lnTo>
                  <a:pt x="1731" y="3966"/>
                </a:lnTo>
                <a:lnTo>
                  <a:pt x="1731" y="4044"/>
                </a:lnTo>
                <a:lnTo>
                  <a:pt x="1764" y="4044"/>
                </a:lnTo>
                <a:lnTo>
                  <a:pt x="1764" y="4121"/>
                </a:lnTo>
                <a:lnTo>
                  <a:pt x="1796" y="4121"/>
                </a:lnTo>
                <a:lnTo>
                  <a:pt x="1796" y="4199"/>
                </a:lnTo>
                <a:lnTo>
                  <a:pt x="1828" y="4199"/>
                </a:lnTo>
                <a:lnTo>
                  <a:pt x="1828" y="4277"/>
                </a:lnTo>
                <a:lnTo>
                  <a:pt x="1859" y="4277"/>
                </a:lnTo>
                <a:lnTo>
                  <a:pt x="1859" y="4355"/>
                </a:lnTo>
                <a:lnTo>
                  <a:pt x="1890" y="4355"/>
                </a:lnTo>
                <a:lnTo>
                  <a:pt x="1890" y="4432"/>
                </a:lnTo>
                <a:lnTo>
                  <a:pt x="1920" y="4432"/>
                </a:lnTo>
                <a:lnTo>
                  <a:pt x="1920" y="4510"/>
                </a:lnTo>
                <a:lnTo>
                  <a:pt x="1950" y="4510"/>
                </a:lnTo>
                <a:lnTo>
                  <a:pt x="1950" y="4588"/>
                </a:lnTo>
                <a:lnTo>
                  <a:pt x="1979" y="4588"/>
                </a:lnTo>
                <a:lnTo>
                  <a:pt x="1979" y="4666"/>
                </a:lnTo>
                <a:lnTo>
                  <a:pt x="2008" y="4666"/>
                </a:lnTo>
                <a:lnTo>
                  <a:pt x="2008" y="4743"/>
                </a:lnTo>
                <a:lnTo>
                  <a:pt x="2037" y="4743"/>
                </a:lnTo>
                <a:lnTo>
                  <a:pt x="2037" y="4821"/>
                </a:lnTo>
                <a:lnTo>
                  <a:pt x="2066" y="4821"/>
                </a:lnTo>
                <a:lnTo>
                  <a:pt x="2066" y="4899"/>
                </a:lnTo>
                <a:lnTo>
                  <a:pt x="2094" y="4899"/>
                </a:lnTo>
                <a:lnTo>
                  <a:pt x="2094" y="4977"/>
                </a:lnTo>
                <a:lnTo>
                  <a:pt x="2121" y="4977"/>
                </a:lnTo>
                <a:lnTo>
                  <a:pt x="2121" y="5055"/>
                </a:lnTo>
                <a:lnTo>
                  <a:pt x="2149" y="5055"/>
                </a:lnTo>
                <a:lnTo>
                  <a:pt x="2149" y="5132"/>
                </a:lnTo>
                <a:lnTo>
                  <a:pt x="2176" y="5132"/>
                </a:lnTo>
                <a:lnTo>
                  <a:pt x="2176" y="5210"/>
                </a:lnTo>
                <a:lnTo>
                  <a:pt x="2203" y="5210"/>
                </a:lnTo>
                <a:lnTo>
                  <a:pt x="2203" y="5288"/>
                </a:lnTo>
                <a:lnTo>
                  <a:pt x="2230" y="5288"/>
                </a:lnTo>
                <a:lnTo>
                  <a:pt x="2230" y="5366"/>
                </a:lnTo>
                <a:lnTo>
                  <a:pt x="2257" y="5366"/>
                </a:lnTo>
                <a:lnTo>
                  <a:pt x="2257" y="5443"/>
                </a:lnTo>
                <a:lnTo>
                  <a:pt x="2283" y="5443"/>
                </a:lnTo>
                <a:lnTo>
                  <a:pt x="2283" y="5521"/>
                </a:lnTo>
                <a:lnTo>
                  <a:pt x="2310" y="5521"/>
                </a:lnTo>
                <a:lnTo>
                  <a:pt x="2310" y="5599"/>
                </a:lnTo>
                <a:lnTo>
                  <a:pt x="2336" y="5599"/>
                </a:lnTo>
                <a:lnTo>
                  <a:pt x="2336" y="5677"/>
                </a:lnTo>
                <a:lnTo>
                  <a:pt x="2362" y="5677"/>
                </a:lnTo>
                <a:lnTo>
                  <a:pt x="2362" y="5754"/>
                </a:lnTo>
                <a:lnTo>
                  <a:pt x="2388" y="5754"/>
                </a:lnTo>
                <a:lnTo>
                  <a:pt x="2388" y="5832"/>
                </a:lnTo>
                <a:lnTo>
                  <a:pt x="2414" y="5832"/>
                </a:lnTo>
                <a:lnTo>
                  <a:pt x="2414" y="5910"/>
                </a:lnTo>
                <a:lnTo>
                  <a:pt x="2441" y="5910"/>
                </a:lnTo>
                <a:lnTo>
                  <a:pt x="2441" y="5988"/>
                </a:lnTo>
                <a:lnTo>
                  <a:pt x="2467" y="5988"/>
                </a:lnTo>
                <a:lnTo>
                  <a:pt x="2467" y="6066"/>
                </a:lnTo>
                <a:lnTo>
                  <a:pt x="2493" y="6066"/>
                </a:lnTo>
                <a:lnTo>
                  <a:pt x="2493" y="6143"/>
                </a:lnTo>
                <a:lnTo>
                  <a:pt x="2519" y="6143"/>
                </a:lnTo>
                <a:lnTo>
                  <a:pt x="2519" y="6221"/>
                </a:lnTo>
                <a:lnTo>
                  <a:pt x="2546" y="6221"/>
                </a:lnTo>
                <a:lnTo>
                  <a:pt x="2546" y="6299"/>
                </a:lnTo>
                <a:lnTo>
                  <a:pt x="2683" y="6299"/>
                </a:lnTo>
                <a:lnTo>
                  <a:pt x="2683" y="6377"/>
                </a:lnTo>
                <a:lnTo>
                  <a:pt x="2811" y="6377"/>
                </a:lnTo>
                <a:lnTo>
                  <a:pt x="2811" y="6454"/>
                </a:lnTo>
                <a:lnTo>
                  <a:pt x="2932" y="6454"/>
                </a:lnTo>
                <a:lnTo>
                  <a:pt x="2932" y="6532"/>
                </a:lnTo>
                <a:lnTo>
                  <a:pt x="3045" y="6532"/>
                </a:lnTo>
                <a:lnTo>
                  <a:pt x="3045" y="6610"/>
                </a:lnTo>
                <a:lnTo>
                  <a:pt x="3152" y="6610"/>
                </a:lnTo>
                <a:lnTo>
                  <a:pt x="3152" y="6688"/>
                </a:lnTo>
                <a:lnTo>
                  <a:pt x="3253" y="6688"/>
                </a:lnTo>
                <a:lnTo>
                  <a:pt x="3253" y="6765"/>
                </a:lnTo>
                <a:lnTo>
                  <a:pt x="3349" y="6765"/>
                </a:lnTo>
                <a:lnTo>
                  <a:pt x="3349" y="6843"/>
                </a:lnTo>
                <a:lnTo>
                  <a:pt x="3439" y="6843"/>
                </a:lnTo>
                <a:lnTo>
                  <a:pt x="3439" y="6921"/>
                </a:lnTo>
                <a:lnTo>
                  <a:pt x="3525" y="6921"/>
                </a:lnTo>
                <a:lnTo>
                  <a:pt x="3525" y="6999"/>
                </a:lnTo>
                <a:lnTo>
                  <a:pt x="3607" y="6999"/>
                </a:lnTo>
                <a:lnTo>
                  <a:pt x="3607" y="7077"/>
                </a:lnTo>
                <a:lnTo>
                  <a:pt x="3684" y="7077"/>
                </a:lnTo>
                <a:lnTo>
                  <a:pt x="3684" y="7154"/>
                </a:lnTo>
                <a:lnTo>
                  <a:pt x="3758" y="7154"/>
                </a:lnTo>
                <a:lnTo>
                  <a:pt x="3758" y="7232"/>
                </a:lnTo>
                <a:lnTo>
                  <a:pt x="3829" y="7232"/>
                </a:lnTo>
                <a:lnTo>
                  <a:pt x="3829" y="7310"/>
                </a:lnTo>
                <a:lnTo>
                  <a:pt x="3896" y="7310"/>
                </a:lnTo>
                <a:lnTo>
                  <a:pt x="3896" y="7388"/>
                </a:lnTo>
                <a:lnTo>
                  <a:pt x="3960" y="7388"/>
                </a:lnTo>
                <a:lnTo>
                  <a:pt x="3960" y="7465"/>
                </a:lnTo>
                <a:lnTo>
                  <a:pt x="4022" y="7465"/>
                </a:lnTo>
                <a:lnTo>
                  <a:pt x="4022" y="7543"/>
                </a:lnTo>
                <a:lnTo>
                  <a:pt x="4081" y="7543"/>
                </a:lnTo>
                <a:lnTo>
                  <a:pt x="4081" y="7621"/>
                </a:lnTo>
                <a:lnTo>
                  <a:pt x="4137" y="7621"/>
                </a:lnTo>
                <a:lnTo>
                  <a:pt x="4137" y="7699"/>
                </a:lnTo>
                <a:lnTo>
                  <a:pt x="4191" y="7699"/>
                </a:lnTo>
                <a:lnTo>
                  <a:pt x="4191" y="7777"/>
                </a:lnTo>
                <a:lnTo>
                  <a:pt x="6789" y="7777"/>
                </a:lnTo>
                <a:lnTo>
                  <a:pt x="6789" y="7699"/>
                </a:lnTo>
                <a:lnTo>
                  <a:pt x="6789" y="7621"/>
                </a:lnTo>
                <a:lnTo>
                  <a:pt x="6789" y="7543"/>
                </a:lnTo>
                <a:lnTo>
                  <a:pt x="6789" y="7465"/>
                </a:lnTo>
                <a:lnTo>
                  <a:pt x="6789" y="7388"/>
                </a:lnTo>
                <a:lnTo>
                  <a:pt x="6789" y="7310"/>
                </a:lnTo>
                <a:lnTo>
                  <a:pt x="6789" y="7232"/>
                </a:lnTo>
                <a:lnTo>
                  <a:pt x="6789" y="7154"/>
                </a:lnTo>
                <a:lnTo>
                  <a:pt x="6789" y="7077"/>
                </a:lnTo>
                <a:lnTo>
                  <a:pt x="6789" y="6999"/>
                </a:lnTo>
                <a:lnTo>
                  <a:pt x="6789" y="6921"/>
                </a:lnTo>
                <a:lnTo>
                  <a:pt x="6789" y="6843"/>
                </a:lnTo>
                <a:lnTo>
                  <a:pt x="6789" y="6765"/>
                </a:lnTo>
                <a:lnTo>
                  <a:pt x="6789" y="6688"/>
                </a:lnTo>
                <a:lnTo>
                  <a:pt x="6789" y="6610"/>
                </a:lnTo>
                <a:lnTo>
                  <a:pt x="6789" y="6532"/>
                </a:lnTo>
                <a:lnTo>
                  <a:pt x="6789" y="6454"/>
                </a:lnTo>
                <a:lnTo>
                  <a:pt x="6789" y="6377"/>
                </a:lnTo>
                <a:lnTo>
                  <a:pt x="6789" y="6299"/>
                </a:lnTo>
                <a:lnTo>
                  <a:pt x="6789" y="6221"/>
                </a:lnTo>
                <a:lnTo>
                  <a:pt x="6789" y="6143"/>
                </a:lnTo>
                <a:lnTo>
                  <a:pt x="6687" y="6143"/>
                </a:lnTo>
                <a:lnTo>
                  <a:pt x="6687" y="6066"/>
                </a:lnTo>
                <a:lnTo>
                  <a:pt x="6591" y="6066"/>
                </a:lnTo>
                <a:lnTo>
                  <a:pt x="6591" y="5988"/>
                </a:lnTo>
                <a:lnTo>
                  <a:pt x="6500" y="5988"/>
                </a:lnTo>
                <a:lnTo>
                  <a:pt x="6500" y="5910"/>
                </a:lnTo>
                <a:lnTo>
                  <a:pt x="6415" y="5910"/>
                </a:lnTo>
                <a:lnTo>
                  <a:pt x="6415" y="5832"/>
                </a:lnTo>
                <a:lnTo>
                  <a:pt x="6335" y="5832"/>
                </a:lnTo>
                <a:lnTo>
                  <a:pt x="6335" y="5754"/>
                </a:lnTo>
                <a:lnTo>
                  <a:pt x="6258" y="5754"/>
                </a:lnTo>
                <a:lnTo>
                  <a:pt x="6258" y="5677"/>
                </a:lnTo>
                <a:lnTo>
                  <a:pt x="6186" y="5677"/>
                </a:lnTo>
                <a:lnTo>
                  <a:pt x="6186" y="5599"/>
                </a:lnTo>
                <a:lnTo>
                  <a:pt x="6117" y="5599"/>
                </a:lnTo>
                <a:lnTo>
                  <a:pt x="6117" y="5521"/>
                </a:lnTo>
                <a:lnTo>
                  <a:pt x="6051" y="5521"/>
                </a:lnTo>
                <a:lnTo>
                  <a:pt x="6051" y="5443"/>
                </a:lnTo>
                <a:lnTo>
                  <a:pt x="5987" y="5443"/>
                </a:lnTo>
                <a:lnTo>
                  <a:pt x="5987" y="5366"/>
                </a:lnTo>
                <a:lnTo>
                  <a:pt x="5927" y="5366"/>
                </a:lnTo>
                <a:lnTo>
                  <a:pt x="5927" y="5288"/>
                </a:lnTo>
                <a:lnTo>
                  <a:pt x="5869" y="5288"/>
                </a:lnTo>
                <a:lnTo>
                  <a:pt x="5869" y="5210"/>
                </a:lnTo>
                <a:lnTo>
                  <a:pt x="5813" y="5210"/>
                </a:lnTo>
                <a:lnTo>
                  <a:pt x="5813" y="5132"/>
                </a:lnTo>
                <a:lnTo>
                  <a:pt x="5760" y="5132"/>
                </a:lnTo>
                <a:lnTo>
                  <a:pt x="5760" y="5055"/>
                </a:lnTo>
                <a:lnTo>
                  <a:pt x="5708" y="5055"/>
                </a:lnTo>
                <a:lnTo>
                  <a:pt x="5708" y="4977"/>
                </a:lnTo>
                <a:lnTo>
                  <a:pt x="5658" y="4977"/>
                </a:lnTo>
                <a:lnTo>
                  <a:pt x="5658" y="4899"/>
                </a:lnTo>
                <a:lnTo>
                  <a:pt x="5610" y="4899"/>
                </a:lnTo>
                <a:lnTo>
                  <a:pt x="5610" y="4821"/>
                </a:lnTo>
                <a:lnTo>
                  <a:pt x="5563" y="4821"/>
                </a:lnTo>
                <a:lnTo>
                  <a:pt x="5563" y="4743"/>
                </a:lnTo>
                <a:lnTo>
                  <a:pt x="5517" y="4743"/>
                </a:lnTo>
                <a:lnTo>
                  <a:pt x="5517" y="4666"/>
                </a:lnTo>
                <a:lnTo>
                  <a:pt x="5474" y="4666"/>
                </a:lnTo>
                <a:lnTo>
                  <a:pt x="5474" y="4588"/>
                </a:lnTo>
                <a:lnTo>
                  <a:pt x="5431" y="4588"/>
                </a:lnTo>
                <a:lnTo>
                  <a:pt x="5431" y="4510"/>
                </a:lnTo>
                <a:lnTo>
                  <a:pt x="5389" y="4510"/>
                </a:lnTo>
                <a:lnTo>
                  <a:pt x="5389" y="4432"/>
                </a:lnTo>
                <a:lnTo>
                  <a:pt x="5349" y="4432"/>
                </a:lnTo>
                <a:lnTo>
                  <a:pt x="5349" y="4355"/>
                </a:lnTo>
                <a:lnTo>
                  <a:pt x="5310" y="4355"/>
                </a:lnTo>
                <a:lnTo>
                  <a:pt x="5310" y="4277"/>
                </a:lnTo>
                <a:lnTo>
                  <a:pt x="5271" y="4277"/>
                </a:lnTo>
                <a:lnTo>
                  <a:pt x="5271" y="4199"/>
                </a:lnTo>
                <a:lnTo>
                  <a:pt x="5234" y="4199"/>
                </a:lnTo>
                <a:lnTo>
                  <a:pt x="5234" y="4121"/>
                </a:lnTo>
                <a:lnTo>
                  <a:pt x="5197" y="4121"/>
                </a:lnTo>
                <a:lnTo>
                  <a:pt x="5197" y="4044"/>
                </a:lnTo>
                <a:lnTo>
                  <a:pt x="5161" y="4044"/>
                </a:lnTo>
                <a:lnTo>
                  <a:pt x="5161" y="3966"/>
                </a:lnTo>
                <a:lnTo>
                  <a:pt x="5126" y="3966"/>
                </a:lnTo>
                <a:lnTo>
                  <a:pt x="5126" y="3888"/>
                </a:lnTo>
                <a:lnTo>
                  <a:pt x="5092" y="3888"/>
                </a:lnTo>
                <a:lnTo>
                  <a:pt x="5092" y="3810"/>
                </a:lnTo>
                <a:lnTo>
                  <a:pt x="5058" y="3810"/>
                </a:lnTo>
                <a:lnTo>
                  <a:pt x="5058" y="3732"/>
                </a:lnTo>
                <a:lnTo>
                  <a:pt x="5025" y="3732"/>
                </a:lnTo>
                <a:lnTo>
                  <a:pt x="5025" y="3655"/>
                </a:lnTo>
                <a:lnTo>
                  <a:pt x="4993" y="3655"/>
                </a:lnTo>
                <a:lnTo>
                  <a:pt x="4993" y="3577"/>
                </a:lnTo>
                <a:lnTo>
                  <a:pt x="4961" y="3577"/>
                </a:lnTo>
                <a:lnTo>
                  <a:pt x="4961" y="3499"/>
                </a:lnTo>
                <a:lnTo>
                  <a:pt x="4930" y="3499"/>
                </a:lnTo>
                <a:lnTo>
                  <a:pt x="4930" y="3421"/>
                </a:lnTo>
                <a:lnTo>
                  <a:pt x="4899" y="3421"/>
                </a:lnTo>
                <a:lnTo>
                  <a:pt x="4899" y="3344"/>
                </a:lnTo>
                <a:lnTo>
                  <a:pt x="4869" y="3344"/>
                </a:lnTo>
                <a:lnTo>
                  <a:pt x="4869" y="3266"/>
                </a:lnTo>
                <a:lnTo>
                  <a:pt x="4839" y="3266"/>
                </a:lnTo>
                <a:lnTo>
                  <a:pt x="4839" y="3188"/>
                </a:lnTo>
                <a:lnTo>
                  <a:pt x="4810" y="3188"/>
                </a:lnTo>
                <a:lnTo>
                  <a:pt x="4810" y="3110"/>
                </a:lnTo>
                <a:lnTo>
                  <a:pt x="4781" y="3110"/>
                </a:lnTo>
                <a:lnTo>
                  <a:pt x="4781" y="3033"/>
                </a:lnTo>
                <a:lnTo>
                  <a:pt x="4752" y="3033"/>
                </a:lnTo>
                <a:lnTo>
                  <a:pt x="4752" y="2955"/>
                </a:lnTo>
                <a:lnTo>
                  <a:pt x="4723" y="2955"/>
                </a:lnTo>
                <a:lnTo>
                  <a:pt x="4723" y="2877"/>
                </a:lnTo>
                <a:lnTo>
                  <a:pt x="4695" y="2877"/>
                </a:lnTo>
                <a:lnTo>
                  <a:pt x="4695" y="2799"/>
                </a:lnTo>
                <a:lnTo>
                  <a:pt x="4668" y="2799"/>
                </a:lnTo>
                <a:lnTo>
                  <a:pt x="4668" y="2721"/>
                </a:lnTo>
                <a:lnTo>
                  <a:pt x="4640" y="2721"/>
                </a:lnTo>
                <a:lnTo>
                  <a:pt x="4640" y="2644"/>
                </a:lnTo>
                <a:lnTo>
                  <a:pt x="4613" y="2644"/>
                </a:lnTo>
                <a:lnTo>
                  <a:pt x="4613" y="2566"/>
                </a:lnTo>
                <a:lnTo>
                  <a:pt x="4586" y="2566"/>
                </a:lnTo>
                <a:lnTo>
                  <a:pt x="4586" y="2488"/>
                </a:lnTo>
                <a:lnTo>
                  <a:pt x="4559" y="2488"/>
                </a:lnTo>
                <a:lnTo>
                  <a:pt x="4559" y="2410"/>
                </a:lnTo>
                <a:lnTo>
                  <a:pt x="4532" y="2410"/>
                </a:lnTo>
                <a:lnTo>
                  <a:pt x="4532" y="2333"/>
                </a:lnTo>
                <a:lnTo>
                  <a:pt x="4506" y="2333"/>
                </a:lnTo>
                <a:lnTo>
                  <a:pt x="4506" y="2255"/>
                </a:lnTo>
                <a:lnTo>
                  <a:pt x="4479" y="2255"/>
                </a:lnTo>
                <a:lnTo>
                  <a:pt x="4479" y="2177"/>
                </a:lnTo>
                <a:lnTo>
                  <a:pt x="4453" y="2177"/>
                </a:lnTo>
                <a:lnTo>
                  <a:pt x="4453" y="2099"/>
                </a:lnTo>
                <a:lnTo>
                  <a:pt x="4427" y="2099"/>
                </a:lnTo>
                <a:lnTo>
                  <a:pt x="4427" y="2022"/>
                </a:lnTo>
                <a:lnTo>
                  <a:pt x="4401" y="2022"/>
                </a:lnTo>
                <a:lnTo>
                  <a:pt x="4401" y="1944"/>
                </a:lnTo>
                <a:lnTo>
                  <a:pt x="4375" y="1944"/>
                </a:lnTo>
                <a:lnTo>
                  <a:pt x="4375" y="1866"/>
                </a:lnTo>
                <a:lnTo>
                  <a:pt x="4348" y="1866"/>
                </a:lnTo>
                <a:lnTo>
                  <a:pt x="4348" y="1788"/>
                </a:lnTo>
                <a:lnTo>
                  <a:pt x="4322" y="1788"/>
                </a:lnTo>
                <a:lnTo>
                  <a:pt x="4322" y="1710"/>
                </a:lnTo>
                <a:lnTo>
                  <a:pt x="4296" y="1710"/>
                </a:lnTo>
                <a:lnTo>
                  <a:pt x="4296" y="1633"/>
                </a:lnTo>
                <a:lnTo>
                  <a:pt x="4270" y="1633"/>
                </a:lnTo>
                <a:lnTo>
                  <a:pt x="4270" y="1555"/>
                </a:lnTo>
                <a:lnTo>
                  <a:pt x="4243" y="1555"/>
                </a:lnTo>
                <a:lnTo>
                  <a:pt x="4243" y="1477"/>
                </a:lnTo>
                <a:lnTo>
                  <a:pt x="4106" y="1477"/>
                </a:lnTo>
                <a:lnTo>
                  <a:pt x="4106" y="1399"/>
                </a:lnTo>
                <a:lnTo>
                  <a:pt x="3978" y="1399"/>
                </a:lnTo>
                <a:lnTo>
                  <a:pt x="3978" y="1322"/>
                </a:lnTo>
                <a:lnTo>
                  <a:pt x="3857" y="1322"/>
                </a:lnTo>
                <a:lnTo>
                  <a:pt x="3857" y="1244"/>
                </a:lnTo>
                <a:lnTo>
                  <a:pt x="3744" y="1244"/>
                </a:lnTo>
                <a:lnTo>
                  <a:pt x="3744" y="1166"/>
                </a:lnTo>
                <a:lnTo>
                  <a:pt x="3637" y="1166"/>
                </a:lnTo>
                <a:lnTo>
                  <a:pt x="3637" y="1088"/>
                </a:lnTo>
                <a:lnTo>
                  <a:pt x="3536" y="1088"/>
                </a:lnTo>
                <a:lnTo>
                  <a:pt x="3536" y="1011"/>
                </a:lnTo>
                <a:lnTo>
                  <a:pt x="3440" y="1011"/>
                </a:lnTo>
                <a:lnTo>
                  <a:pt x="3440" y="933"/>
                </a:lnTo>
                <a:lnTo>
                  <a:pt x="3350" y="933"/>
                </a:lnTo>
                <a:lnTo>
                  <a:pt x="3350" y="855"/>
                </a:lnTo>
                <a:lnTo>
                  <a:pt x="3264" y="855"/>
                </a:lnTo>
                <a:lnTo>
                  <a:pt x="3264" y="777"/>
                </a:lnTo>
                <a:lnTo>
                  <a:pt x="3182" y="777"/>
                </a:lnTo>
                <a:lnTo>
                  <a:pt x="3182" y="699"/>
                </a:lnTo>
                <a:lnTo>
                  <a:pt x="3105" y="699"/>
                </a:lnTo>
                <a:lnTo>
                  <a:pt x="3105" y="622"/>
                </a:lnTo>
                <a:lnTo>
                  <a:pt x="3031" y="622"/>
                </a:lnTo>
                <a:lnTo>
                  <a:pt x="3031" y="544"/>
                </a:lnTo>
                <a:lnTo>
                  <a:pt x="2960" y="544"/>
                </a:lnTo>
                <a:lnTo>
                  <a:pt x="2960" y="466"/>
                </a:lnTo>
                <a:lnTo>
                  <a:pt x="2893" y="466"/>
                </a:lnTo>
                <a:lnTo>
                  <a:pt x="2893" y="388"/>
                </a:lnTo>
                <a:lnTo>
                  <a:pt x="2829" y="388"/>
                </a:lnTo>
                <a:lnTo>
                  <a:pt x="2829" y="311"/>
                </a:lnTo>
                <a:lnTo>
                  <a:pt x="2767" y="311"/>
                </a:lnTo>
                <a:lnTo>
                  <a:pt x="2767" y="233"/>
                </a:lnTo>
                <a:lnTo>
                  <a:pt x="2708" y="233"/>
                </a:lnTo>
                <a:lnTo>
                  <a:pt x="2708" y="155"/>
                </a:lnTo>
                <a:lnTo>
                  <a:pt x="2652" y="155"/>
                </a:lnTo>
                <a:lnTo>
                  <a:pt x="2652" y="77"/>
                </a:lnTo>
                <a:lnTo>
                  <a:pt x="2598" y="77"/>
                </a:lnTo>
                <a:lnTo>
                  <a:pt x="2598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80" name="Line 75"/>
          <p:cNvSpPr>
            <a:spLocks noChangeShapeType="1"/>
          </p:cNvSpPr>
          <p:nvPr/>
        </p:nvSpPr>
        <p:spPr bwMode="auto">
          <a:xfrm>
            <a:off x="6181725" y="3198813"/>
            <a:ext cx="218281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81" name="Line 76"/>
          <p:cNvSpPr>
            <a:spLocks noChangeShapeType="1"/>
          </p:cNvSpPr>
          <p:nvPr/>
        </p:nvSpPr>
        <p:spPr bwMode="auto">
          <a:xfrm>
            <a:off x="6181725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82" name="Line 77"/>
          <p:cNvSpPr>
            <a:spLocks noChangeShapeType="1"/>
          </p:cNvSpPr>
          <p:nvPr/>
        </p:nvSpPr>
        <p:spPr bwMode="auto">
          <a:xfrm>
            <a:off x="6181725" y="3198813"/>
            <a:ext cx="1588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83" name="Rectangle 78"/>
          <p:cNvSpPr>
            <a:spLocks noChangeArrowheads="1"/>
          </p:cNvSpPr>
          <p:nvPr/>
        </p:nvSpPr>
        <p:spPr bwMode="auto">
          <a:xfrm>
            <a:off x="5934075" y="3297238"/>
            <a:ext cx="493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0.99</a:t>
            </a:r>
            <a:endParaRPr lang="en-US" altLang="en-US" sz="2000"/>
          </a:p>
        </p:txBody>
      </p:sp>
      <p:sp>
        <p:nvSpPr>
          <p:cNvPr id="69684" name="Line 79"/>
          <p:cNvSpPr>
            <a:spLocks noChangeShapeType="1"/>
          </p:cNvSpPr>
          <p:nvPr/>
        </p:nvSpPr>
        <p:spPr bwMode="auto">
          <a:xfrm>
            <a:off x="6291263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85" name="Line 80"/>
          <p:cNvSpPr>
            <a:spLocks noChangeShapeType="1"/>
          </p:cNvSpPr>
          <p:nvPr/>
        </p:nvSpPr>
        <p:spPr bwMode="auto">
          <a:xfrm>
            <a:off x="6400800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86" name="Line 81"/>
          <p:cNvSpPr>
            <a:spLocks noChangeShapeType="1"/>
          </p:cNvSpPr>
          <p:nvPr/>
        </p:nvSpPr>
        <p:spPr bwMode="auto">
          <a:xfrm>
            <a:off x="6508750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87" name="Line 82"/>
          <p:cNvSpPr>
            <a:spLocks noChangeShapeType="1"/>
          </p:cNvSpPr>
          <p:nvPr/>
        </p:nvSpPr>
        <p:spPr bwMode="auto">
          <a:xfrm>
            <a:off x="6618288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88" name="Line 83"/>
          <p:cNvSpPr>
            <a:spLocks noChangeShapeType="1"/>
          </p:cNvSpPr>
          <p:nvPr/>
        </p:nvSpPr>
        <p:spPr bwMode="auto">
          <a:xfrm>
            <a:off x="6727825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89" name="Line 84"/>
          <p:cNvSpPr>
            <a:spLocks noChangeShapeType="1"/>
          </p:cNvSpPr>
          <p:nvPr/>
        </p:nvSpPr>
        <p:spPr bwMode="auto">
          <a:xfrm>
            <a:off x="6835775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90" name="Line 85"/>
          <p:cNvSpPr>
            <a:spLocks noChangeShapeType="1"/>
          </p:cNvSpPr>
          <p:nvPr/>
        </p:nvSpPr>
        <p:spPr bwMode="auto">
          <a:xfrm>
            <a:off x="6945313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91" name="Line 86"/>
          <p:cNvSpPr>
            <a:spLocks noChangeShapeType="1"/>
          </p:cNvSpPr>
          <p:nvPr/>
        </p:nvSpPr>
        <p:spPr bwMode="auto">
          <a:xfrm>
            <a:off x="7054850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92" name="Line 87"/>
          <p:cNvSpPr>
            <a:spLocks noChangeShapeType="1"/>
          </p:cNvSpPr>
          <p:nvPr/>
        </p:nvSpPr>
        <p:spPr bwMode="auto">
          <a:xfrm>
            <a:off x="7164388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93" name="Line 88"/>
          <p:cNvSpPr>
            <a:spLocks noChangeShapeType="1"/>
          </p:cNvSpPr>
          <p:nvPr/>
        </p:nvSpPr>
        <p:spPr bwMode="auto">
          <a:xfrm>
            <a:off x="7272338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94" name="Line 89"/>
          <p:cNvSpPr>
            <a:spLocks noChangeShapeType="1"/>
          </p:cNvSpPr>
          <p:nvPr/>
        </p:nvSpPr>
        <p:spPr bwMode="auto">
          <a:xfrm>
            <a:off x="7272338" y="3198813"/>
            <a:ext cx="1587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95" name="Rectangle 90"/>
          <p:cNvSpPr>
            <a:spLocks noChangeArrowheads="1"/>
          </p:cNvSpPr>
          <p:nvPr/>
        </p:nvSpPr>
        <p:spPr bwMode="auto">
          <a:xfrm>
            <a:off x="7202488" y="3297238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</a:t>
            </a:r>
            <a:endParaRPr lang="en-US" altLang="en-US" sz="2000"/>
          </a:p>
        </p:txBody>
      </p:sp>
      <p:sp>
        <p:nvSpPr>
          <p:cNvPr id="69696" name="Line 91"/>
          <p:cNvSpPr>
            <a:spLocks noChangeShapeType="1"/>
          </p:cNvSpPr>
          <p:nvPr/>
        </p:nvSpPr>
        <p:spPr bwMode="auto">
          <a:xfrm>
            <a:off x="7381875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97" name="Line 92"/>
          <p:cNvSpPr>
            <a:spLocks noChangeShapeType="1"/>
          </p:cNvSpPr>
          <p:nvPr/>
        </p:nvSpPr>
        <p:spPr bwMode="auto">
          <a:xfrm>
            <a:off x="7491413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98" name="Line 93"/>
          <p:cNvSpPr>
            <a:spLocks noChangeShapeType="1"/>
          </p:cNvSpPr>
          <p:nvPr/>
        </p:nvSpPr>
        <p:spPr bwMode="auto">
          <a:xfrm>
            <a:off x="7600950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99" name="Line 94"/>
          <p:cNvSpPr>
            <a:spLocks noChangeShapeType="1"/>
          </p:cNvSpPr>
          <p:nvPr/>
        </p:nvSpPr>
        <p:spPr bwMode="auto">
          <a:xfrm>
            <a:off x="7708900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00" name="Line 95"/>
          <p:cNvSpPr>
            <a:spLocks noChangeShapeType="1"/>
          </p:cNvSpPr>
          <p:nvPr/>
        </p:nvSpPr>
        <p:spPr bwMode="auto">
          <a:xfrm>
            <a:off x="7818438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01" name="Line 96"/>
          <p:cNvSpPr>
            <a:spLocks noChangeShapeType="1"/>
          </p:cNvSpPr>
          <p:nvPr/>
        </p:nvSpPr>
        <p:spPr bwMode="auto">
          <a:xfrm>
            <a:off x="7927975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02" name="Line 97"/>
          <p:cNvSpPr>
            <a:spLocks noChangeShapeType="1"/>
          </p:cNvSpPr>
          <p:nvPr/>
        </p:nvSpPr>
        <p:spPr bwMode="auto">
          <a:xfrm>
            <a:off x="8037513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03" name="Line 98"/>
          <p:cNvSpPr>
            <a:spLocks noChangeShapeType="1"/>
          </p:cNvSpPr>
          <p:nvPr/>
        </p:nvSpPr>
        <p:spPr bwMode="auto">
          <a:xfrm>
            <a:off x="8145463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04" name="Line 99"/>
          <p:cNvSpPr>
            <a:spLocks noChangeShapeType="1"/>
          </p:cNvSpPr>
          <p:nvPr/>
        </p:nvSpPr>
        <p:spPr bwMode="auto">
          <a:xfrm>
            <a:off x="8255000" y="3198813"/>
            <a:ext cx="1588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05" name="Line 100"/>
          <p:cNvSpPr>
            <a:spLocks noChangeShapeType="1"/>
          </p:cNvSpPr>
          <p:nvPr/>
        </p:nvSpPr>
        <p:spPr bwMode="auto">
          <a:xfrm>
            <a:off x="8364538" y="3198813"/>
            <a:ext cx="1587" cy="587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06" name="Line 101"/>
          <p:cNvSpPr>
            <a:spLocks noChangeShapeType="1"/>
          </p:cNvSpPr>
          <p:nvPr/>
        </p:nvSpPr>
        <p:spPr bwMode="auto">
          <a:xfrm>
            <a:off x="8364538" y="3198813"/>
            <a:ext cx="1587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07" name="Rectangle 102"/>
          <p:cNvSpPr>
            <a:spLocks noChangeArrowheads="1"/>
          </p:cNvSpPr>
          <p:nvPr/>
        </p:nvSpPr>
        <p:spPr bwMode="auto">
          <a:xfrm>
            <a:off x="8116888" y="3297238"/>
            <a:ext cx="493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1.01</a:t>
            </a:r>
            <a:endParaRPr lang="en-US" altLang="en-US" sz="2000"/>
          </a:p>
        </p:txBody>
      </p:sp>
      <p:sp>
        <p:nvSpPr>
          <p:cNvPr id="69708" name="Line 103"/>
          <p:cNvSpPr>
            <a:spLocks noChangeShapeType="1"/>
          </p:cNvSpPr>
          <p:nvPr/>
        </p:nvSpPr>
        <p:spPr bwMode="auto">
          <a:xfrm flipV="1">
            <a:off x="6181725" y="1112838"/>
            <a:ext cx="1588" cy="20859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09" name="Line 104"/>
          <p:cNvSpPr>
            <a:spLocks noChangeShapeType="1"/>
          </p:cNvSpPr>
          <p:nvPr/>
        </p:nvSpPr>
        <p:spPr bwMode="auto">
          <a:xfrm flipH="1">
            <a:off x="6099175" y="319881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10" name="Line 105"/>
          <p:cNvSpPr>
            <a:spLocks noChangeShapeType="1"/>
          </p:cNvSpPr>
          <p:nvPr/>
        </p:nvSpPr>
        <p:spPr bwMode="auto">
          <a:xfrm flipH="1">
            <a:off x="6078538" y="3198813"/>
            <a:ext cx="1031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11" name="Rectangle 106"/>
          <p:cNvSpPr>
            <a:spLocks noChangeArrowheads="1"/>
          </p:cNvSpPr>
          <p:nvPr/>
        </p:nvSpPr>
        <p:spPr bwMode="auto">
          <a:xfrm>
            <a:off x="5892800" y="3062288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0</a:t>
            </a:r>
            <a:endParaRPr lang="en-US" altLang="en-US" sz="2000"/>
          </a:p>
        </p:txBody>
      </p:sp>
      <p:sp>
        <p:nvSpPr>
          <p:cNvPr id="69712" name="Line 107"/>
          <p:cNvSpPr>
            <a:spLocks noChangeShapeType="1"/>
          </p:cNvSpPr>
          <p:nvPr/>
        </p:nvSpPr>
        <p:spPr bwMode="auto">
          <a:xfrm flipH="1">
            <a:off x="6099175" y="298926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13" name="Line 108"/>
          <p:cNvSpPr>
            <a:spLocks noChangeShapeType="1"/>
          </p:cNvSpPr>
          <p:nvPr/>
        </p:nvSpPr>
        <p:spPr bwMode="auto">
          <a:xfrm flipH="1">
            <a:off x="6099175" y="278130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14" name="Line 109"/>
          <p:cNvSpPr>
            <a:spLocks noChangeShapeType="1"/>
          </p:cNvSpPr>
          <p:nvPr/>
        </p:nvSpPr>
        <p:spPr bwMode="auto">
          <a:xfrm flipH="1">
            <a:off x="6099175" y="257333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15" name="Line 110"/>
          <p:cNvSpPr>
            <a:spLocks noChangeShapeType="1"/>
          </p:cNvSpPr>
          <p:nvPr/>
        </p:nvSpPr>
        <p:spPr bwMode="auto">
          <a:xfrm flipH="1">
            <a:off x="6099175" y="236378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16" name="Line 111"/>
          <p:cNvSpPr>
            <a:spLocks noChangeShapeType="1"/>
          </p:cNvSpPr>
          <p:nvPr/>
        </p:nvSpPr>
        <p:spPr bwMode="auto">
          <a:xfrm flipH="1">
            <a:off x="6099175" y="215582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17" name="Line 112"/>
          <p:cNvSpPr>
            <a:spLocks noChangeShapeType="1"/>
          </p:cNvSpPr>
          <p:nvPr/>
        </p:nvSpPr>
        <p:spPr bwMode="auto">
          <a:xfrm flipH="1">
            <a:off x="6078538" y="2155825"/>
            <a:ext cx="10318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18" name="Line 114"/>
          <p:cNvSpPr>
            <a:spLocks noChangeShapeType="1"/>
          </p:cNvSpPr>
          <p:nvPr/>
        </p:nvSpPr>
        <p:spPr bwMode="auto">
          <a:xfrm flipH="1">
            <a:off x="6099175" y="194786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19" name="Line 115"/>
          <p:cNvSpPr>
            <a:spLocks noChangeShapeType="1"/>
          </p:cNvSpPr>
          <p:nvPr/>
        </p:nvSpPr>
        <p:spPr bwMode="auto">
          <a:xfrm flipH="1">
            <a:off x="6099175" y="173831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20" name="Line 116"/>
          <p:cNvSpPr>
            <a:spLocks noChangeShapeType="1"/>
          </p:cNvSpPr>
          <p:nvPr/>
        </p:nvSpPr>
        <p:spPr bwMode="auto">
          <a:xfrm flipH="1">
            <a:off x="6099175" y="153035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21" name="Line 117"/>
          <p:cNvSpPr>
            <a:spLocks noChangeShapeType="1"/>
          </p:cNvSpPr>
          <p:nvPr/>
        </p:nvSpPr>
        <p:spPr bwMode="auto">
          <a:xfrm flipH="1">
            <a:off x="6099175" y="132238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22" name="Line 118"/>
          <p:cNvSpPr>
            <a:spLocks noChangeShapeType="1"/>
          </p:cNvSpPr>
          <p:nvPr/>
        </p:nvSpPr>
        <p:spPr bwMode="auto">
          <a:xfrm flipH="1">
            <a:off x="6099175" y="111283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23" name="Line 119"/>
          <p:cNvSpPr>
            <a:spLocks noChangeShapeType="1"/>
          </p:cNvSpPr>
          <p:nvPr/>
        </p:nvSpPr>
        <p:spPr bwMode="auto">
          <a:xfrm flipH="1">
            <a:off x="6078538" y="1112838"/>
            <a:ext cx="1031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24" name="Rectangle 120"/>
          <p:cNvSpPr>
            <a:spLocks noChangeArrowheads="1"/>
          </p:cNvSpPr>
          <p:nvPr/>
        </p:nvSpPr>
        <p:spPr bwMode="auto">
          <a:xfrm>
            <a:off x="5892800" y="977900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</a:t>
            </a:r>
            <a:endParaRPr lang="en-US" altLang="en-US" sz="2000"/>
          </a:p>
        </p:txBody>
      </p:sp>
      <p:sp>
        <p:nvSpPr>
          <p:cNvPr id="69725" name="Freeform 121"/>
          <p:cNvSpPr>
            <a:spLocks/>
          </p:cNvSpPr>
          <p:nvPr/>
        </p:nvSpPr>
        <p:spPr bwMode="auto">
          <a:xfrm flipV="1">
            <a:off x="6181725" y="1112838"/>
            <a:ext cx="2182813" cy="2085975"/>
          </a:xfrm>
          <a:custGeom>
            <a:avLst/>
            <a:gdLst>
              <a:gd name="T0" fmla="*/ 0 w 6789"/>
              <a:gd name="T1" fmla="*/ 16762903 h 7777"/>
              <a:gd name="T2" fmla="*/ 0 w 6789"/>
              <a:gd name="T3" fmla="*/ 33525805 h 7777"/>
              <a:gd name="T4" fmla="*/ 0 w 6789"/>
              <a:gd name="T5" fmla="*/ 55900485 h 7777"/>
              <a:gd name="T6" fmla="*/ 0 w 6789"/>
              <a:gd name="T7" fmla="*/ 72735284 h 7777"/>
              <a:gd name="T8" fmla="*/ 0 w 6789"/>
              <a:gd name="T9" fmla="*/ 95109955 h 7777"/>
              <a:gd name="T10" fmla="*/ 0 w 6789"/>
              <a:gd name="T11" fmla="*/ 111872854 h 7777"/>
              <a:gd name="T12" fmla="*/ 29875828 w 6789"/>
              <a:gd name="T13" fmla="*/ 134247257 h 7777"/>
              <a:gd name="T14" fmla="*/ 62336049 w 6789"/>
              <a:gd name="T15" fmla="*/ 151010189 h 7777"/>
              <a:gd name="T16" fmla="*/ 82907986 w 6789"/>
              <a:gd name="T17" fmla="*/ 173384860 h 7777"/>
              <a:gd name="T18" fmla="*/ 106374284 w 6789"/>
              <a:gd name="T19" fmla="*/ 190219642 h 7777"/>
              <a:gd name="T20" fmla="*/ 121880965 w 6789"/>
              <a:gd name="T21" fmla="*/ 212594314 h 7777"/>
              <a:gd name="T22" fmla="*/ 140385195 w 6789"/>
              <a:gd name="T23" fmla="*/ 229357212 h 7777"/>
              <a:gd name="T24" fmla="*/ 152893684 w 6789"/>
              <a:gd name="T25" fmla="*/ 251731615 h 7777"/>
              <a:gd name="T26" fmla="*/ 168296835 w 6789"/>
              <a:gd name="T27" fmla="*/ 268494782 h 7777"/>
              <a:gd name="T28" fmla="*/ 178944717 w 6789"/>
              <a:gd name="T29" fmla="*/ 290941136 h 7777"/>
              <a:gd name="T30" fmla="*/ 192176631 w 6789"/>
              <a:gd name="T31" fmla="*/ 307704302 h 7777"/>
              <a:gd name="T32" fmla="*/ 201584041 w 6789"/>
              <a:gd name="T33" fmla="*/ 330078706 h 7777"/>
              <a:gd name="T34" fmla="*/ 213575844 w 6789"/>
              <a:gd name="T35" fmla="*/ 346841604 h 7777"/>
              <a:gd name="T36" fmla="*/ 222155978 w 6789"/>
              <a:gd name="T37" fmla="*/ 369216275 h 7777"/>
              <a:gd name="T38" fmla="*/ 233320506 w 6789"/>
              <a:gd name="T39" fmla="*/ 386051058 h 7777"/>
              <a:gd name="T40" fmla="*/ 241487484 w 6789"/>
              <a:gd name="T41" fmla="*/ 408425729 h 7777"/>
              <a:gd name="T42" fmla="*/ 252341743 w 6789"/>
              <a:gd name="T43" fmla="*/ 425188627 h 7777"/>
              <a:gd name="T44" fmla="*/ 260405192 w 6789"/>
              <a:gd name="T45" fmla="*/ 447563030 h 7777"/>
              <a:gd name="T46" fmla="*/ 303099767 w 6789"/>
              <a:gd name="T47" fmla="*/ 464325929 h 7777"/>
              <a:gd name="T48" fmla="*/ 336283402 w 6789"/>
              <a:gd name="T49" fmla="*/ 486700600 h 7777"/>
              <a:gd name="T50" fmla="*/ 372878787 w 6789"/>
              <a:gd name="T51" fmla="*/ 503535382 h 7777"/>
              <a:gd name="T52" fmla="*/ 395828379 w 6789"/>
              <a:gd name="T53" fmla="*/ 525910054 h 7777"/>
              <a:gd name="T54" fmla="*/ 421879050 w 6789"/>
              <a:gd name="T55" fmla="*/ 542672952 h 7777"/>
              <a:gd name="T56" fmla="*/ 701822245 w 6789"/>
              <a:gd name="T57" fmla="*/ 553896230 h 7777"/>
              <a:gd name="T58" fmla="*/ 701822245 w 6789"/>
              <a:gd name="T59" fmla="*/ 537061179 h 7777"/>
              <a:gd name="T60" fmla="*/ 701822245 w 6789"/>
              <a:gd name="T61" fmla="*/ 514686776 h 7777"/>
              <a:gd name="T62" fmla="*/ 701822245 w 6789"/>
              <a:gd name="T63" fmla="*/ 497923878 h 7777"/>
              <a:gd name="T64" fmla="*/ 701822245 w 6789"/>
              <a:gd name="T65" fmla="*/ 475549206 h 7777"/>
              <a:gd name="T66" fmla="*/ 701822245 w 6789"/>
              <a:gd name="T67" fmla="*/ 458786308 h 7777"/>
              <a:gd name="T68" fmla="*/ 691278255 w 6789"/>
              <a:gd name="T69" fmla="*/ 436411905 h 7777"/>
              <a:gd name="T70" fmla="*/ 654889528 w 6789"/>
              <a:gd name="T71" fmla="*/ 419576854 h 7777"/>
              <a:gd name="T72" fmla="*/ 632353413 w 6789"/>
              <a:gd name="T73" fmla="*/ 397202451 h 7777"/>
              <a:gd name="T74" fmla="*/ 606716219 w 6789"/>
              <a:gd name="T75" fmla="*/ 380439553 h 7777"/>
              <a:gd name="T76" fmla="*/ 590072637 w 6789"/>
              <a:gd name="T77" fmla="*/ 358064882 h 7777"/>
              <a:gd name="T78" fmla="*/ 570327654 w 6789"/>
              <a:gd name="T79" fmla="*/ 341230099 h 7777"/>
              <a:gd name="T80" fmla="*/ 557095419 w 6789"/>
              <a:gd name="T81" fmla="*/ 318855428 h 7777"/>
              <a:gd name="T82" fmla="*/ 541072052 w 6789"/>
              <a:gd name="T83" fmla="*/ 302092530 h 7777"/>
              <a:gd name="T84" fmla="*/ 529907524 w 6789"/>
              <a:gd name="T85" fmla="*/ 279717791 h 7777"/>
              <a:gd name="T86" fmla="*/ 516158604 w 6789"/>
              <a:gd name="T87" fmla="*/ 262954893 h 7777"/>
              <a:gd name="T88" fmla="*/ 506441247 w 6789"/>
              <a:gd name="T89" fmla="*/ 240580490 h 7777"/>
              <a:gd name="T90" fmla="*/ 494242705 w 6789"/>
              <a:gd name="T91" fmla="*/ 223745439 h 7777"/>
              <a:gd name="T92" fmla="*/ 485352302 w 6789"/>
              <a:gd name="T93" fmla="*/ 201371036 h 7777"/>
              <a:gd name="T94" fmla="*/ 474084244 w 6789"/>
              <a:gd name="T95" fmla="*/ 184608138 h 7777"/>
              <a:gd name="T96" fmla="*/ 465814057 w 6789"/>
              <a:gd name="T97" fmla="*/ 162233466 h 7777"/>
              <a:gd name="T98" fmla="*/ 454959798 w 6789"/>
              <a:gd name="T99" fmla="*/ 145470568 h 7777"/>
              <a:gd name="T100" fmla="*/ 446792820 w 6789"/>
              <a:gd name="T101" fmla="*/ 123023979 h 7777"/>
              <a:gd name="T102" fmla="*/ 424463765 w 6789"/>
              <a:gd name="T103" fmla="*/ 106261081 h 7777"/>
              <a:gd name="T104" fmla="*/ 387041185 w 6789"/>
              <a:gd name="T105" fmla="*/ 83886678 h 7777"/>
              <a:gd name="T106" fmla="*/ 346311108 w 6789"/>
              <a:gd name="T107" fmla="*/ 67123762 h 7777"/>
              <a:gd name="T108" fmla="*/ 320983781 w 6789"/>
              <a:gd name="T109" fmla="*/ 44749091 h 7777"/>
              <a:gd name="T110" fmla="*/ 292451925 w 6789"/>
              <a:gd name="T111" fmla="*/ 27914300 h 7777"/>
              <a:gd name="T112" fmla="*/ 274154112 w 6789"/>
              <a:gd name="T113" fmla="*/ 5539623 h 77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6789"/>
              <a:gd name="T172" fmla="*/ 0 h 7777"/>
              <a:gd name="T173" fmla="*/ 6789 w 6789"/>
              <a:gd name="T174" fmla="*/ 7777 h 777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6789" h="7777">
                <a:moveTo>
                  <a:pt x="0" y="0"/>
                </a:moveTo>
                <a:lnTo>
                  <a:pt x="0" y="0"/>
                </a:lnTo>
                <a:lnTo>
                  <a:pt x="0" y="77"/>
                </a:lnTo>
                <a:lnTo>
                  <a:pt x="0" y="155"/>
                </a:lnTo>
                <a:lnTo>
                  <a:pt x="0" y="233"/>
                </a:lnTo>
                <a:lnTo>
                  <a:pt x="0" y="311"/>
                </a:lnTo>
                <a:lnTo>
                  <a:pt x="0" y="388"/>
                </a:lnTo>
                <a:lnTo>
                  <a:pt x="0" y="466"/>
                </a:lnTo>
                <a:lnTo>
                  <a:pt x="0" y="544"/>
                </a:lnTo>
                <a:lnTo>
                  <a:pt x="0" y="622"/>
                </a:lnTo>
                <a:lnTo>
                  <a:pt x="0" y="699"/>
                </a:lnTo>
                <a:lnTo>
                  <a:pt x="0" y="777"/>
                </a:lnTo>
                <a:lnTo>
                  <a:pt x="0" y="855"/>
                </a:lnTo>
                <a:lnTo>
                  <a:pt x="0" y="933"/>
                </a:lnTo>
                <a:lnTo>
                  <a:pt x="0" y="1011"/>
                </a:lnTo>
                <a:lnTo>
                  <a:pt x="0" y="1088"/>
                </a:lnTo>
                <a:lnTo>
                  <a:pt x="0" y="1166"/>
                </a:lnTo>
                <a:lnTo>
                  <a:pt x="0" y="1244"/>
                </a:lnTo>
                <a:lnTo>
                  <a:pt x="0" y="1322"/>
                </a:lnTo>
                <a:lnTo>
                  <a:pt x="0" y="1399"/>
                </a:lnTo>
                <a:lnTo>
                  <a:pt x="0" y="1477"/>
                </a:lnTo>
                <a:lnTo>
                  <a:pt x="0" y="1555"/>
                </a:lnTo>
                <a:lnTo>
                  <a:pt x="0" y="1633"/>
                </a:lnTo>
                <a:lnTo>
                  <a:pt x="102" y="1633"/>
                </a:lnTo>
                <a:lnTo>
                  <a:pt x="102" y="1710"/>
                </a:lnTo>
                <a:lnTo>
                  <a:pt x="198" y="1710"/>
                </a:lnTo>
                <a:lnTo>
                  <a:pt x="198" y="1788"/>
                </a:lnTo>
                <a:lnTo>
                  <a:pt x="289" y="1788"/>
                </a:lnTo>
                <a:lnTo>
                  <a:pt x="289" y="1866"/>
                </a:lnTo>
                <a:lnTo>
                  <a:pt x="374" y="1866"/>
                </a:lnTo>
                <a:lnTo>
                  <a:pt x="374" y="1944"/>
                </a:lnTo>
                <a:lnTo>
                  <a:pt x="454" y="1944"/>
                </a:lnTo>
                <a:lnTo>
                  <a:pt x="454" y="2022"/>
                </a:lnTo>
                <a:lnTo>
                  <a:pt x="531" y="2022"/>
                </a:lnTo>
                <a:lnTo>
                  <a:pt x="531" y="2099"/>
                </a:lnTo>
                <a:lnTo>
                  <a:pt x="603" y="2099"/>
                </a:lnTo>
                <a:lnTo>
                  <a:pt x="603" y="2177"/>
                </a:lnTo>
                <a:lnTo>
                  <a:pt x="672" y="2177"/>
                </a:lnTo>
                <a:lnTo>
                  <a:pt x="672" y="2255"/>
                </a:lnTo>
                <a:lnTo>
                  <a:pt x="738" y="2255"/>
                </a:lnTo>
                <a:lnTo>
                  <a:pt x="738" y="2333"/>
                </a:lnTo>
                <a:lnTo>
                  <a:pt x="802" y="2333"/>
                </a:lnTo>
                <a:lnTo>
                  <a:pt x="802" y="2410"/>
                </a:lnTo>
                <a:lnTo>
                  <a:pt x="862" y="2410"/>
                </a:lnTo>
                <a:lnTo>
                  <a:pt x="862" y="2488"/>
                </a:lnTo>
                <a:lnTo>
                  <a:pt x="920" y="2488"/>
                </a:lnTo>
                <a:lnTo>
                  <a:pt x="920" y="2566"/>
                </a:lnTo>
                <a:lnTo>
                  <a:pt x="976" y="2566"/>
                </a:lnTo>
                <a:lnTo>
                  <a:pt x="976" y="2644"/>
                </a:lnTo>
                <a:lnTo>
                  <a:pt x="1029" y="2644"/>
                </a:lnTo>
                <a:lnTo>
                  <a:pt x="1029" y="2721"/>
                </a:lnTo>
                <a:lnTo>
                  <a:pt x="1081" y="2721"/>
                </a:lnTo>
                <a:lnTo>
                  <a:pt x="1081" y="2799"/>
                </a:lnTo>
                <a:lnTo>
                  <a:pt x="1131" y="2799"/>
                </a:lnTo>
                <a:lnTo>
                  <a:pt x="1131" y="2877"/>
                </a:lnTo>
                <a:lnTo>
                  <a:pt x="1179" y="2877"/>
                </a:lnTo>
                <a:lnTo>
                  <a:pt x="1179" y="2955"/>
                </a:lnTo>
                <a:lnTo>
                  <a:pt x="1226" y="2955"/>
                </a:lnTo>
                <a:lnTo>
                  <a:pt x="1226" y="3033"/>
                </a:lnTo>
                <a:lnTo>
                  <a:pt x="1272" y="3033"/>
                </a:lnTo>
                <a:lnTo>
                  <a:pt x="1272" y="3110"/>
                </a:lnTo>
                <a:lnTo>
                  <a:pt x="1315" y="3110"/>
                </a:lnTo>
                <a:lnTo>
                  <a:pt x="1315" y="3188"/>
                </a:lnTo>
                <a:lnTo>
                  <a:pt x="1358" y="3188"/>
                </a:lnTo>
                <a:lnTo>
                  <a:pt x="1358" y="3266"/>
                </a:lnTo>
                <a:lnTo>
                  <a:pt x="1400" y="3266"/>
                </a:lnTo>
                <a:lnTo>
                  <a:pt x="1400" y="3344"/>
                </a:lnTo>
                <a:lnTo>
                  <a:pt x="1440" y="3344"/>
                </a:lnTo>
                <a:lnTo>
                  <a:pt x="1440" y="3421"/>
                </a:lnTo>
                <a:lnTo>
                  <a:pt x="1479" y="3421"/>
                </a:lnTo>
                <a:lnTo>
                  <a:pt x="1479" y="3499"/>
                </a:lnTo>
                <a:lnTo>
                  <a:pt x="1518" y="3499"/>
                </a:lnTo>
                <a:lnTo>
                  <a:pt x="1518" y="3577"/>
                </a:lnTo>
                <a:lnTo>
                  <a:pt x="1555" y="3577"/>
                </a:lnTo>
                <a:lnTo>
                  <a:pt x="1555" y="3655"/>
                </a:lnTo>
                <a:lnTo>
                  <a:pt x="1592" y="3655"/>
                </a:lnTo>
                <a:lnTo>
                  <a:pt x="1592" y="3732"/>
                </a:lnTo>
                <a:lnTo>
                  <a:pt x="1628" y="3732"/>
                </a:lnTo>
                <a:lnTo>
                  <a:pt x="1628" y="3810"/>
                </a:lnTo>
                <a:lnTo>
                  <a:pt x="1663" y="3810"/>
                </a:lnTo>
                <a:lnTo>
                  <a:pt x="1663" y="3888"/>
                </a:lnTo>
                <a:lnTo>
                  <a:pt x="1697" y="3888"/>
                </a:lnTo>
                <a:lnTo>
                  <a:pt x="1697" y="3966"/>
                </a:lnTo>
                <a:lnTo>
                  <a:pt x="1731" y="3966"/>
                </a:lnTo>
                <a:lnTo>
                  <a:pt x="1731" y="4044"/>
                </a:lnTo>
                <a:lnTo>
                  <a:pt x="1764" y="4044"/>
                </a:lnTo>
                <a:lnTo>
                  <a:pt x="1764" y="4121"/>
                </a:lnTo>
                <a:lnTo>
                  <a:pt x="1796" y="4121"/>
                </a:lnTo>
                <a:lnTo>
                  <a:pt x="1796" y="4199"/>
                </a:lnTo>
                <a:lnTo>
                  <a:pt x="1828" y="4199"/>
                </a:lnTo>
                <a:lnTo>
                  <a:pt x="1828" y="4277"/>
                </a:lnTo>
                <a:lnTo>
                  <a:pt x="1859" y="4277"/>
                </a:lnTo>
                <a:lnTo>
                  <a:pt x="1859" y="4355"/>
                </a:lnTo>
                <a:lnTo>
                  <a:pt x="1890" y="4355"/>
                </a:lnTo>
                <a:lnTo>
                  <a:pt x="1890" y="4432"/>
                </a:lnTo>
                <a:lnTo>
                  <a:pt x="1920" y="4432"/>
                </a:lnTo>
                <a:lnTo>
                  <a:pt x="1920" y="4510"/>
                </a:lnTo>
                <a:lnTo>
                  <a:pt x="1950" y="4510"/>
                </a:lnTo>
                <a:lnTo>
                  <a:pt x="1950" y="4588"/>
                </a:lnTo>
                <a:lnTo>
                  <a:pt x="1979" y="4588"/>
                </a:lnTo>
                <a:lnTo>
                  <a:pt x="1979" y="4666"/>
                </a:lnTo>
                <a:lnTo>
                  <a:pt x="2008" y="4666"/>
                </a:lnTo>
                <a:lnTo>
                  <a:pt x="2008" y="4743"/>
                </a:lnTo>
                <a:lnTo>
                  <a:pt x="2037" y="4743"/>
                </a:lnTo>
                <a:lnTo>
                  <a:pt x="2037" y="4821"/>
                </a:lnTo>
                <a:lnTo>
                  <a:pt x="2066" y="4821"/>
                </a:lnTo>
                <a:lnTo>
                  <a:pt x="2066" y="4899"/>
                </a:lnTo>
                <a:lnTo>
                  <a:pt x="2094" y="4899"/>
                </a:lnTo>
                <a:lnTo>
                  <a:pt x="2094" y="4977"/>
                </a:lnTo>
                <a:lnTo>
                  <a:pt x="2121" y="4977"/>
                </a:lnTo>
                <a:lnTo>
                  <a:pt x="2121" y="5055"/>
                </a:lnTo>
                <a:lnTo>
                  <a:pt x="2149" y="5055"/>
                </a:lnTo>
                <a:lnTo>
                  <a:pt x="2149" y="5132"/>
                </a:lnTo>
                <a:lnTo>
                  <a:pt x="2176" y="5132"/>
                </a:lnTo>
                <a:lnTo>
                  <a:pt x="2176" y="5210"/>
                </a:lnTo>
                <a:lnTo>
                  <a:pt x="2203" y="5210"/>
                </a:lnTo>
                <a:lnTo>
                  <a:pt x="2203" y="5288"/>
                </a:lnTo>
                <a:lnTo>
                  <a:pt x="2230" y="5288"/>
                </a:lnTo>
                <a:lnTo>
                  <a:pt x="2230" y="5366"/>
                </a:lnTo>
                <a:lnTo>
                  <a:pt x="2257" y="5366"/>
                </a:lnTo>
                <a:lnTo>
                  <a:pt x="2257" y="5443"/>
                </a:lnTo>
                <a:lnTo>
                  <a:pt x="2283" y="5443"/>
                </a:lnTo>
                <a:lnTo>
                  <a:pt x="2283" y="5521"/>
                </a:lnTo>
                <a:lnTo>
                  <a:pt x="2310" y="5521"/>
                </a:lnTo>
                <a:lnTo>
                  <a:pt x="2310" y="5599"/>
                </a:lnTo>
                <a:lnTo>
                  <a:pt x="2336" y="5599"/>
                </a:lnTo>
                <a:lnTo>
                  <a:pt x="2336" y="5677"/>
                </a:lnTo>
                <a:lnTo>
                  <a:pt x="2362" y="5677"/>
                </a:lnTo>
                <a:lnTo>
                  <a:pt x="2362" y="5754"/>
                </a:lnTo>
                <a:lnTo>
                  <a:pt x="2388" y="5754"/>
                </a:lnTo>
                <a:lnTo>
                  <a:pt x="2388" y="5832"/>
                </a:lnTo>
                <a:lnTo>
                  <a:pt x="2414" y="5832"/>
                </a:lnTo>
                <a:lnTo>
                  <a:pt x="2414" y="5910"/>
                </a:lnTo>
                <a:lnTo>
                  <a:pt x="2441" y="5910"/>
                </a:lnTo>
                <a:lnTo>
                  <a:pt x="2441" y="5988"/>
                </a:lnTo>
                <a:lnTo>
                  <a:pt x="2467" y="5988"/>
                </a:lnTo>
                <a:lnTo>
                  <a:pt x="2467" y="6066"/>
                </a:lnTo>
                <a:lnTo>
                  <a:pt x="2493" y="6066"/>
                </a:lnTo>
                <a:lnTo>
                  <a:pt x="2493" y="6143"/>
                </a:lnTo>
                <a:lnTo>
                  <a:pt x="2519" y="6143"/>
                </a:lnTo>
                <a:lnTo>
                  <a:pt x="2519" y="6221"/>
                </a:lnTo>
                <a:lnTo>
                  <a:pt x="2546" y="6221"/>
                </a:lnTo>
                <a:lnTo>
                  <a:pt x="2546" y="6299"/>
                </a:lnTo>
                <a:lnTo>
                  <a:pt x="2683" y="6299"/>
                </a:lnTo>
                <a:lnTo>
                  <a:pt x="2683" y="6377"/>
                </a:lnTo>
                <a:lnTo>
                  <a:pt x="2811" y="6377"/>
                </a:lnTo>
                <a:lnTo>
                  <a:pt x="2811" y="6454"/>
                </a:lnTo>
                <a:lnTo>
                  <a:pt x="2932" y="6454"/>
                </a:lnTo>
                <a:lnTo>
                  <a:pt x="2932" y="6532"/>
                </a:lnTo>
                <a:lnTo>
                  <a:pt x="3045" y="6532"/>
                </a:lnTo>
                <a:lnTo>
                  <a:pt x="3045" y="6610"/>
                </a:lnTo>
                <a:lnTo>
                  <a:pt x="3152" y="6610"/>
                </a:lnTo>
                <a:lnTo>
                  <a:pt x="3152" y="6688"/>
                </a:lnTo>
                <a:lnTo>
                  <a:pt x="3253" y="6688"/>
                </a:lnTo>
                <a:lnTo>
                  <a:pt x="3253" y="6765"/>
                </a:lnTo>
                <a:lnTo>
                  <a:pt x="3349" y="6765"/>
                </a:lnTo>
                <a:lnTo>
                  <a:pt x="3349" y="6843"/>
                </a:lnTo>
                <a:lnTo>
                  <a:pt x="3439" y="6843"/>
                </a:lnTo>
                <a:lnTo>
                  <a:pt x="3439" y="6921"/>
                </a:lnTo>
                <a:lnTo>
                  <a:pt x="3525" y="6921"/>
                </a:lnTo>
                <a:lnTo>
                  <a:pt x="3525" y="6999"/>
                </a:lnTo>
                <a:lnTo>
                  <a:pt x="3607" y="6999"/>
                </a:lnTo>
                <a:lnTo>
                  <a:pt x="3607" y="7077"/>
                </a:lnTo>
                <a:lnTo>
                  <a:pt x="3684" y="7077"/>
                </a:lnTo>
                <a:lnTo>
                  <a:pt x="3684" y="7154"/>
                </a:lnTo>
                <a:lnTo>
                  <a:pt x="3758" y="7154"/>
                </a:lnTo>
                <a:lnTo>
                  <a:pt x="3758" y="7232"/>
                </a:lnTo>
                <a:lnTo>
                  <a:pt x="3829" y="7232"/>
                </a:lnTo>
                <a:lnTo>
                  <a:pt x="3829" y="7310"/>
                </a:lnTo>
                <a:lnTo>
                  <a:pt x="3896" y="7310"/>
                </a:lnTo>
                <a:lnTo>
                  <a:pt x="3896" y="7388"/>
                </a:lnTo>
                <a:lnTo>
                  <a:pt x="3960" y="7388"/>
                </a:lnTo>
                <a:lnTo>
                  <a:pt x="3960" y="7465"/>
                </a:lnTo>
                <a:lnTo>
                  <a:pt x="4022" y="7465"/>
                </a:lnTo>
                <a:lnTo>
                  <a:pt x="4022" y="7543"/>
                </a:lnTo>
                <a:lnTo>
                  <a:pt x="4081" y="7543"/>
                </a:lnTo>
                <a:lnTo>
                  <a:pt x="4081" y="7621"/>
                </a:lnTo>
                <a:lnTo>
                  <a:pt x="4137" y="7621"/>
                </a:lnTo>
                <a:lnTo>
                  <a:pt x="4137" y="7699"/>
                </a:lnTo>
                <a:lnTo>
                  <a:pt x="4191" y="7699"/>
                </a:lnTo>
                <a:lnTo>
                  <a:pt x="4191" y="7777"/>
                </a:lnTo>
                <a:lnTo>
                  <a:pt x="6789" y="7777"/>
                </a:lnTo>
                <a:lnTo>
                  <a:pt x="6789" y="7699"/>
                </a:lnTo>
                <a:lnTo>
                  <a:pt x="6789" y="7621"/>
                </a:lnTo>
                <a:lnTo>
                  <a:pt x="6789" y="7543"/>
                </a:lnTo>
                <a:lnTo>
                  <a:pt x="6789" y="7465"/>
                </a:lnTo>
                <a:lnTo>
                  <a:pt x="6789" y="7388"/>
                </a:lnTo>
                <a:lnTo>
                  <a:pt x="6789" y="7310"/>
                </a:lnTo>
                <a:lnTo>
                  <a:pt x="6789" y="7232"/>
                </a:lnTo>
                <a:lnTo>
                  <a:pt x="6789" y="7154"/>
                </a:lnTo>
                <a:lnTo>
                  <a:pt x="6789" y="7077"/>
                </a:lnTo>
                <a:lnTo>
                  <a:pt x="6789" y="6999"/>
                </a:lnTo>
                <a:lnTo>
                  <a:pt x="6789" y="6921"/>
                </a:lnTo>
                <a:lnTo>
                  <a:pt x="6789" y="6843"/>
                </a:lnTo>
                <a:lnTo>
                  <a:pt x="6789" y="6765"/>
                </a:lnTo>
                <a:lnTo>
                  <a:pt x="6789" y="6688"/>
                </a:lnTo>
                <a:lnTo>
                  <a:pt x="6789" y="6610"/>
                </a:lnTo>
                <a:lnTo>
                  <a:pt x="6789" y="6532"/>
                </a:lnTo>
                <a:lnTo>
                  <a:pt x="6789" y="6454"/>
                </a:lnTo>
                <a:lnTo>
                  <a:pt x="6789" y="6377"/>
                </a:lnTo>
                <a:lnTo>
                  <a:pt x="6789" y="6299"/>
                </a:lnTo>
                <a:lnTo>
                  <a:pt x="6789" y="6221"/>
                </a:lnTo>
                <a:lnTo>
                  <a:pt x="6789" y="6143"/>
                </a:lnTo>
                <a:lnTo>
                  <a:pt x="6687" y="6143"/>
                </a:lnTo>
                <a:lnTo>
                  <a:pt x="6687" y="6066"/>
                </a:lnTo>
                <a:lnTo>
                  <a:pt x="6591" y="6066"/>
                </a:lnTo>
                <a:lnTo>
                  <a:pt x="6591" y="5988"/>
                </a:lnTo>
                <a:lnTo>
                  <a:pt x="6500" y="5988"/>
                </a:lnTo>
                <a:lnTo>
                  <a:pt x="6500" y="5910"/>
                </a:lnTo>
                <a:lnTo>
                  <a:pt x="6415" y="5910"/>
                </a:lnTo>
                <a:lnTo>
                  <a:pt x="6415" y="5832"/>
                </a:lnTo>
                <a:lnTo>
                  <a:pt x="6335" y="5832"/>
                </a:lnTo>
                <a:lnTo>
                  <a:pt x="6335" y="5754"/>
                </a:lnTo>
                <a:lnTo>
                  <a:pt x="6258" y="5754"/>
                </a:lnTo>
                <a:lnTo>
                  <a:pt x="6258" y="5677"/>
                </a:lnTo>
                <a:lnTo>
                  <a:pt x="6186" y="5677"/>
                </a:lnTo>
                <a:lnTo>
                  <a:pt x="6186" y="5599"/>
                </a:lnTo>
                <a:lnTo>
                  <a:pt x="6117" y="5599"/>
                </a:lnTo>
                <a:lnTo>
                  <a:pt x="6117" y="5521"/>
                </a:lnTo>
                <a:lnTo>
                  <a:pt x="6051" y="5521"/>
                </a:lnTo>
                <a:lnTo>
                  <a:pt x="6051" y="5443"/>
                </a:lnTo>
                <a:lnTo>
                  <a:pt x="5987" y="5443"/>
                </a:lnTo>
                <a:lnTo>
                  <a:pt x="5987" y="5366"/>
                </a:lnTo>
                <a:lnTo>
                  <a:pt x="5927" y="5366"/>
                </a:lnTo>
                <a:lnTo>
                  <a:pt x="5927" y="5288"/>
                </a:lnTo>
                <a:lnTo>
                  <a:pt x="5869" y="5288"/>
                </a:lnTo>
                <a:lnTo>
                  <a:pt x="5869" y="5210"/>
                </a:lnTo>
                <a:lnTo>
                  <a:pt x="5813" y="5210"/>
                </a:lnTo>
                <a:lnTo>
                  <a:pt x="5813" y="5132"/>
                </a:lnTo>
                <a:lnTo>
                  <a:pt x="5760" y="5132"/>
                </a:lnTo>
                <a:lnTo>
                  <a:pt x="5760" y="5055"/>
                </a:lnTo>
                <a:lnTo>
                  <a:pt x="5708" y="5055"/>
                </a:lnTo>
                <a:lnTo>
                  <a:pt x="5708" y="4977"/>
                </a:lnTo>
                <a:lnTo>
                  <a:pt x="5658" y="4977"/>
                </a:lnTo>
                <a:lnTo>
                  <a:pt x="5658" y="4899"/>
                </a:lnTo>
                <a:lnTo>
                  <a:pt x="5610" y="4899"/>
                </a:lnTo>
                <a:lnTo>
                  <a:pt x="5610" y="4821"/>
                </a:lnTo>
                <a:lnTo>
                  <a:pt x="5563" y="4821"/>
                </a:lnTo>
                <a:lnTo>
                  <a:pt x="5563" y="4743"/>
                </a:lnTo>
                <a:lnTo>
                  <a:pt x="5517" y="4743"/>
                </a:lnTo>
                <a:lnTo>
                  <a:pt x="5517" y="4666"/>
                </a:lnTo>
                <a:lnTo>
                  <a:pt x="5474" y="4666"/>
                </a:lnTo>
                <a:lnTo>
                  <a:pt x="5474" y="4588"/>
                </a:lnTo>
                <a:lnTo>
                  <a:pt x="5431" y="4588"/>
                </a:lnTo>
                <a:lnTo>
                  <a:pt x="5431" y="4510"/>
                </a:lnTo>
                <a:lnTo>
                  <a:pt x="5389" y="4510"/>
                </a:lnTo>
                <a:lnTo>
                  <a:pt x="5389" y="4432"/>
                </a:lnTo>
                <a:lnTo>
                  <a:pt x="5349" y="4432"/>
                </a:lnTo>
                <a:lnTo>
                  <a:pt x="5349" y="4355"/>
                </a:lnTo>
                <a:lnTo>
                  <a:pt x="5310" y="4355"/>
                </a:lnTo>
                <a:lnTo>
                  <a:pt x="5310" y="4277"/>
                </a:lnTo>
                <a:lnTo>
                  <a:pt x="5271" y="4277"/>
                </a:lnTo>
                <a:lnTo>
                  <a:pt x="5271" y="4199"/>
                </a:lnTo>
                <a:lnTo>
                  <a:pt x="5234" y="4199"/>
                </a:lnTo>
                <a:lnTo>
                  <a:pt x="5234" y="4121"/>
                </a:lnTo>
                <a:lnTo>
                  <a:pt x="5197" y="4121"/>
                </a:lnTo>
                <a:lnTo>
                  <a:pt x="5197" y="4044"/>
                </a:lnTo>
                <a:lnTo>
                  <a:pt x="5161" y="4044"/>
                </a:lnTo>
                <a:lnTo>
                  <a:pt x="5161" y="3966"/>
                </a:lnTo>
                <a:lnTo>
                  <a:pt x="5126" y="3966"/>
                </a:lnTo>
                <a:lnTo>
                  <a:pt x="5126" y="3888"/>
                </a:lnTo>
                <a:lnTo>
                  <a:pt x="5092" y="3888"/>
                </a:lnTo>
                <a:lnTo>
                  <a:pt x="5092" y="3810"/>
                </a:lnTo>
                <a:lnTo>
                  <a:pt x="5058" y="3810"/>
                </a:lnTo>
                <a:lnTo>
                  <a:pt x="5058" y="3732"/>
                </a:lnTo>
                <a:lnTo>
                  <a:pt x="5025" y="3732"/>
                </a:lnTo>
                <a:lnTo>
                  <a:pt x="5025" y="3655"/>
                </a:lnTo>
                <a:lnTo>
                  <a:pt x="4993" y="3655"/>
                </a:lnTo>
                <a:lnTo>
                  <a:pt x="4993" y="3577"/>
                </a:lnTo>
                <a:lnTo>
                  <a:pt x="4961" y="3577"/>
                </a:lnTo>
                <a:lnTo>
                  <a:pt x="4961" y="3499"/>
                </a:lnTo>
                <a:lnTo>
                  <a:pt x="4930" y="3499"/>
                </a:lnTo>
                <a:lnTo>
                  <a:pt x="4930" y="3421"/>
                </a:lnTo>
                <a:lnTo>
                  <a:pt x="4899" y="3421"/>
                </a:lnTo>
                <a:lnTo>
                  <a:pt x="4899" y="3344"/>
                </a:lnTo>
                <a:lnTo>
                  <a:pt x="4869" y="3344"/>
                </a:lnTo>
                <a:lnTo>
                  <a:pt x="4869" y="3266"/>
                </a:lnTo>
                <a:lnTo>
                  <a:pt x="4839" y="3266"/>
                </a:lnTo>
                <a:lnTo>
                  <a:pt x="4839" y="3188"/>
                </a:lnTo>
                <a:lnTo>
                  <a:pt x="4810" y="3188"/>
                </a:lnTo>
                <a:lnTo>
                  <a:pt x="4810" y="3110"/>
                </a:lnTo>
                <a:lnTo>
                  <a:pt x="4781" y="3110"/>
                </a:lnTo>
                <a:lnTo>
                  <a:pt x="4781" y="3033"/>
                </a:lnTo>
                <a:lnTo>
                  <a:pt x="4752" y="3033"/>
                </a:lnTo>
                <a:lnTo>
                  <a:pt x="4752" y="2955"/>
                </a:lnTo>
                <a:lnTo>
                  <a:pt x="4723" y="2955"/>
                </a:lnTo>
                <a:lnTo>
                  <a:pt x="4723" y="2877"/>
                </a:lnTo>
                <a:lnTo>
                  <a:pt x="4695" y="2877"/>
                </a:lnTo>
                <a:lnTo>
                  <a:pt x="4695" y="2799"/>
                </a:lnTo>
                <a:lnTo>
                  <a:pt x="4668" y="2799"/>
                </a:lnTo>
                <a:lnTo>
                  <a:pt x="4668" y="2721"/>
                </a:lnTo>
                <a:lnTo>
                  <a:pt x="4640" y="2721"/>
                </a:lnTo>
                <a:lnTo>
                  <a:pt x="4640" y="2644"/>
                </a:lnTo>
                <a:lnTo>
                  <a:pt x="4613" y="2644"/>
                </a:lnTo>
                <a:lnTo>
                  <a:pt x="4613" y="2566"/>
                </a:lnTo>
                <a:lnTo>
                  <a:pt x="4586" y="2566"/>
                </a:lnTo>
                <a:lnTo>
                  <a:pt x="4586" y="2488"/>
                </a:lnTo>
                <a:lnTo>
                  <a:pt x="4559" y="2488"/>
                </a:lnTo>
                <a:lnTo>
                  <a:pt x="4559" y="2410"/>
                </a:lnTo>
                <a:lnTo>
                  <a:pt x="4532" y="2410"/>
                </a:lnTo>
                <a:lnTo>
                  <a:pt x="4532" y="2333"/>
                </a:lnTo>
                <a:lnTo>
                  <a:pt x="4506" y="2333"/>
                </a:lnTo>
                <a:lnTo>
                  <a:pt x="4506" y="2255"/>
                </a:lnTo>
                <a:lnTo>
                  <a:pt x="4479" y="2255"/>
                </a:lnTo>
                <a:lnTo>
                  <a:pt x="4479" y="2177"/>
                </a:lnTo>
                <a:lnTo>
                  <a:pt x="4453" y="2177"/>
                </a:lnTo>
                <a:lnTo>
                  <a:pt x="4453" y="2099"/>
                </a:lnTo>
                <a:lnTo>
                  <a:pt x="4427" y="2099"/>
                </a:lnTo>
                <a:lnTo>
                  <a:pt x="4427" y="2022"/>
                </a:lnTo>
                <a:lnTo>
                  <a:pt x="4401" y="2022"/>
                </a:lnTo>
                <a:lnTo>
                  <a:pt x="4401" y="1944"/>
                </a:lnTo>
                <a:lnTo>
                  <a:pt x="4375" y="1944"/>
                </a:lnTo>
                <a:lnTo>
                  <a:pt x="4375" y="1866"/>
                </a:lnTo>
                <a:lnTo>
                  <a:pt x="4348" y="1866"/>
                </a:lnTo>
                <a:lnTo>
                  <a:pt x="4348" y="1788"/>
                </a:lnTo>
                <a:lnTo>
                  <a:pt x="4322" y="1788"/>
                </a:lnTo>
                <a:lnTo>
                  <a:pt x="4322" y="1710"/>
                </a:lnTo>
                <a:lnTo>
                  <a:pt x="4296" y="1710"/>
                </a:lnTo>
                <a:lnTo>
                  <a:pt x="4296" y="1633"/>
                </a:lnTo>
                <a:lnTo>
                  <a:pt x="4270" y="1633"/>
                </a:lnTo>
                <a:lnTo>
                  <a:pt x="4270" y="1555"/>
                </a:lnTo>
                <a:lnTo>
                  <a:pt x="4243" y="1555"/>
                </a:lnTo>
                <a:lnTo>
                  <a:pt x="4243" y="1477"/>
                </a:lnTo>
                <a:lnTo>
                  <a:pt x="4106" y="1477"/>
                </a:lnTo>
                <a:lnTo>
                  <a:pt x="4106" y="1399"/>
                </a:lnTo>
                <a:lnTo>
                  <a:pt x="3978" y="1399"/>
                </a:lnTo>
                <a:lnTo>
                  <a:pt x="3978" y="1322"/>
                </a:lnTo>
                <a:lnTo>
                  <a:pt x="3857" y="1322"/>
                </a:lnTo>
                <a:lnTo>
                  <a:pt x="3857" y="1244"/>
                </a:lnTo>
                <a:lnTo>
                  <a:pt x="3744" y="1244"/>
                </a:lnTo>
                <a:lnTo>
                  <a:pt x="3744" y="1166"/>
                </a:lnTo>
                <a:lnTo>
                  <a:pt x="3637" y="1166"/>
                </a:lnTo>
                <a:lnTo>
                  <a:pt x="3637" y="1088"/>
                </a:lnTo>
                <a:lnTo>
                  <a:pt x="3536" y="1088"/>
                </a:lnTo>
                <a:lnTo>
                  <a:pt x="3536" y="1011"/>
                </a:lnTo>
                <a:lnTo>
                  <a:pt x="3440" y="1011"/>
                </a:lnTo>
                <a:lnTo>
                  <a:pt x="3440" y="933"/>
                </a:lnTo>
                <a:lnTo>
                  <a:pt x="3350" y="933"/>
                </a:lnTo>
                <a:lnTo>
                  <a:pt x="3350" y="855"/>
                </a:lnTo>
                <a:lnTo>
                  <a:pt x="3264" y="855"/>
                </a:lnTo>
                <a:lnTo>
                  <a:pt x="3264" y="777"/>
                </a:lnTo>
                <a:lnTo>
                  <a:pt x="3182" y="777"/>
                </a:lnTo>
                <a:lnTo>
                  <a:pt x="3182" y="699"/>
                </a:lnTo>
                <a:lnTo>
                  <a:pt x="3105" y="699"/>
                </a:lnTo>
                <a:lnTo>
                  <a:pt x="3105" y="622"/>
                </a:lnTo>
                <a:lnTo>
                  <a:pt x="3031" y="622"/>
                </a:lnTo>
                <a:lnTo>
                  <a:pt x="3031" y="544"/>
                </a:lnTo>
                <a:lnTo>
                  <a:pt x="2960" y="544"/>
                </a:lnTo>
                <a:lnTo>
                  <a:pt x="2960" y="466"/>
                </a:lnTo>
                <a:lnTo>
                  <a:pt x="2893" y="466"/>
                </a:lnTo>
                <a:lnTo>
                  <a:pt x="2893" y="388"/>
                </a:lnTo>
                <a:lnTo>
                  <a:pt x="2829" y="388"/>
                </a:lnTo>
                <a:lnTo>
                  <a:pt x="2829" y="311"/>
                </a:lnTo>
                <a:lnTo>
                  <a:pt x="2767" y="311"/>
                </a:lnTo>
                <a:lnTo>
                  <a:pt x="2767" y="233"/>
                </a:lnTo>
                <a:lnTo>
                  <a:pt x="2708" y="233"/>
                </a:lnTo>
                <a:lnTo>
                  <a:pt x="2708" y="155"/>
                </a:lnTo>
                <a:lnTo>
                  <a:pt x="2652" y="155"/>
                </a:lnTo>
                <a:lnTo>
                  <a:pt x="2652" y="77"/>
                </a:lnTo>
                <a:lnTo>
                  <a:pt x="2598" y="77"/>
                </a:lnTo>
                <a:lnTo>
                  <a:pt x="2598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26" name="Line 125"/>
          <p:cNvSpPr>
            <a:spLocks noChangeShapeType="1"/>
          </p:cNvSpPr>
          <p:nvPr/>
        </p:nvSpPr>
        <p:spPr bwMode="auto">
          <a:xfrm>
            <a:off x="6181725" y="6156325"/>
            <a:ext cx="218281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27" name="Line 126"/>
          <p:cNvSpPr>
            <a:spLocks noChangeShapeType="1"/>
          </p:cNvSpPr>
          <p:nvPr/>
        </p:nvSpPr>
        <p:spPr bwMode="auto">
          <a:xfrm>
            <a:off x="6181725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28" name="Line 127"/>
          <p:cNvSpPr>
            <a:spLocks noChangeShapeType="1"/>
          </p:cNvSpPr>
          <p:nvPr/>
        </p:nvSpPr>
        <p:spPr bwMode="auto">
          <a:xfrm>
            <a:off x="6181725" y="6156325"/>
            <a:ext cx="1588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29" name="Rectangle 128"/>
          <p:cNvSpPr>
            <a:spLocks noChangeArrowheads="1"/>
          </p:cNvSpPr>
          <p:nvPr/>
        </p:nvSpPr>
        <p:spPr bwMode="auto">
          <a:xfrm>
            <a:off x="5934075" y="6254750"/>
            <a:ext cx="493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0.99</a:t>
            </a:r>
            <a:endParaRPr lang="en-US" altLang="en-US" sz="2000"/>
          </a:p>
        </p:txBody>
      </p:sp>
      <p:sp>
        <p:nvSpPr>
          <p:cNvPr id="69730" name="Line 129"/>
          <p:cNvSpPr>
            <a:spLocks noChangeShapeType="1"/>
          </p:cNvSpPr>
          <p:nvPr/>
        </p:nvSpPr>
        <p:spPr bwMode="auto">
          <a:xfrm>
            <a:off x="6291263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31" name="Line 130"/>
          <p:cNvSpPr>
            <a:spLocks noChangeShapeType="1"/>
          </p:cNvSpPr>
          <p:nvPr/>
        </p:nvSpPr>
        <p:spPr bwMode="auto">
          <a:xfrm>
            <a:off x="6400800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32" name="Line 131"/>
          <p:cNvSpPr>
            <a:spLocks noChangeShapeType="1"/>
          </p:cNvSpPr>
          <p:nvPr/>
        </p:nvSpPr>
        <p:spPr bwMode="auto">
          <a:xfrm>
            <a:off x="6508750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33" name="Line 132"/>
          <p:cNvSpPr>
            <a:spLocks noChangeShapeType="1"/>
          </p:cNvSpPr>
          <p:nvPr/>
        </p:nvSpPr>
        <p:spPr bwMode="auto">
          <a:xfrm>
            <a:off x="6618288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34" name="Line 133"/>
          <p:cNvSpPr>
            <a:spLocks noChangeShapeType="1"/>
          </p:cNvSpPr>
          <p:nvPr/>
        </p:nvSpPr>
        <p:spPr bwMode="auto">
          <a:xfrm>
            <a:off x="6727825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35" name="Line 134"/>
          <p:cNvSpPr>
            <a:spLocks noChangeShapeType="1"/>
          </p:cNvSpPr>
          <p:nvPr/>
        </p:nvSpPr>
        <p:spPr bwMode="auto">
          <a:xfrm>
            <a:off x="6835775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36" name="Line 135"/>
          <p:cNvSpPr>
            <a:spLocks noChangeShapeType="1"/>
          </p:cNvSpPr>
          <p:nvPr/>
        </p:nvSpPr>
        <p:spPr bwMode="auto">
          <a:xfrm>
            <a:off x="6945313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37" name="Line 136"/>
          <p:cNvSpPr>
            <a:spLocks noChangeShapeType="1"/>
          </p:cNvSpPr>
          <p:nvPr/>
        </p:nvSpPr>
        <p:spPr bwMode="auto">
          <a:xfrm>
            <a:off x="7054850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38" name="Line 137"/>
          <p:cNvSpPr>
            <a:spLocks noChangeShapeType="1"/>
          </p:cNvSpPr>
          <p:nvPr/>
        </p:nvSpPr>
        <p:spPr bwMode="auto">
          <a:xfrm>
            <a:off x="7164388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39" name="Line 138"/>
          <p:cNvSpPr>
            <a:spLocks noChangeShapeType="1"/>
          </p:cNvSpPr>
          <p:nvPr/>
        </p:nvSpPr>
        <p:spPr bwMode="auto">
          <a:xfrm>
            <a:off x="7272338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40" name="Line 139"/>
          <p:cNvSpPr>
            <a:spLocks noChangeShapeType="1"/>
          </p:cNvSpPr>
          <p:nvPr/>
        </p:nvSpPr>
        <p:spPr bwMode="auto">
          <a:xfrm>
            <a:off x="7272338" y="6156325"/>
            <a:ext cx="1587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41" name="Rectangle 140"/>
          <p:cNvSpPr>
            <a:spLocks noChangeArrowheads="1"/>
          </p:cNvSpPr>
          <p:nvPr/>
        </p:nvSpPr>
        <p:spPr bwMode="auto">
          <a:xfrm>
            <a:off x="7202488" y="6254750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</a:t>
            </a:r>
            <a:endParaRPr lang="en-US" altLang="en-US" sz="2000"/>
          </a:p>
        </p:txBody>
      </p:sp>
      <p:sp>
        <p:nvSpPr>
          <p:cNvPr id="69742" name="Line 141"/>
          <p:cNvSpPr>
            <a:spLocks noChangeShapeType="1"/>
          </p:cNvSpPr>
          <p:nvPr/>
        </p:nvSpPr>
        <p:spPr bwMode="auto">
          <a:xfrm>
            <a:off x="7381875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43" name="Line 142"/>
          <p:cNvSpPr>
            <a:spLocks noChangeShapeType="1"/>
          </p:cNvSpPr>
          <p:nvPr/>
        </p:nvSpPr>
        <p:spPr bwMode="auto">
          <a:xfrm>
            <a:off x="7491413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44" name="Line 143"/>
          <p:cNvSpPr>
            <a:spLocks noChangeShapeType="1"/>
          </p:cNvSpPr>
          <p:nvPr/>
        </p:nvSpPr>
        <p:spPr bwMode="auto">
          <a:xfrm>
            <a:off x="7600950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45" name="Line 144"/>
          <p:cNvSpPr>
            <a:spLocks noChangeShapeType="1"/>
          </p:cNvSpPr>
          <p:nvPr/>
        </p:nvSpPr>
        <p:spPr bwMode="auto">
          <a:xfrm>
            <a:off x="7708900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46" name="Line 145"/>
          <p:cNvSpPr>
            <a:spLocks noChangeShapeType="1"/>
          </p:cNvSpPr>
          <p:nvPr/>
        </p:nvSpPr>
        <p:spPr bwMode="auto">
          <a:xfrm>
            <a:off x="7818438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47" name="Line 146"/>
          <p:cNvSpPr>
            <a:spLocks noChangeShapeType="1"/>
          </p:cNvSpPr>
          <p:nvPr/>
        </p:nvSpPr>
        <p:spPr bwMode="auto">
          <a:xfrm>
            <a:off x="7927975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48" name="Line 147"/>
          <p:cNvSpPr>
            <a:spLocks noChangeShapeType="1"/>
          </p:cNvSpPr>
          <p:nvPr/>
        </p:nvSpPr>
        <p:spPr bwMode="auto">
          <a:xfrm>
            <a:off x="8037513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49" name="Line 148"/>
          <p:cNvSpPr>
            <a:spLocks noChangeShapeType="1"/>
          </p:cNvSpPr>
          <p:nvPr/>
        </p:nvSpPr>
        <p:spPr bwMode="auto">
          <a:xfrm>
            <a:off x="8145463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50" name="Line 149"/>
          <p:cNvSpPr>
            <a:spLocks noChangeShapeType="1"/>
          </p:cNvSpPr>
          <p:nvPr/>
        </p:nvSpPr>
        <p:spPr bwMode="auto">
          <a:xfrm>
            <a:off x="8255000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51" name="Line 150"/>
          <p:cNvSpPr>
            <a:spLocks noChangeShapeType="1"/>
          </p:cNvSpPr>
          <p:nvPr/>
        </p:nvSpPr>
        <p:spPr bwMode="auto">
          <a:xfrm>
            <a:off x="8364538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52" name="Line 151"/>
          <p:cNvSpPr>
            <a:spLocks noChangeShapeType="1"/>
          </p:cNvSpPr>
          <p:nvPr/>
        </p:nvSpPr>
        <p:spPr bwMode="auto">
          <a:xfrm>
            <a:off x="8364538" y="6156325"/>
            <a:ext cx="1587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53" name="Rectangle 152"/>
          <p:cNvSpPr>
            <a:spLocks noChangeArrowheads="1"/>
          </p:cNvSpPr>
          <p:nvPr/>
        </p:nvSpPr>
        <p:spPr bwMode="auto">
          <a:xfrm>
            <a:off x="8116888" y="6254750"/>
            <a:ext cx="493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1.01</a:t>
            </a:r>
            <a:endParaRPr lang="en-US" altLang="en-US" sz="2000"/>
          </a:p>
        </p:txBody>
      </p:sp>
      <p:sp>
        <p:nvSpPr>
          <p:cNvPr id="69754" name="Line 153"/>
          <p:cNvSpPr>
            <a:spLocks noChangeShapeType="1"/>
          </p:cNvSpPr>
          <p:nvPr/>
        </p:nvSpPr>
        <p:spPr bwMode="auto">
          <a:xfrm flipV="1">
            <a:off x="6181725" y="4070350"/>
            <a:ext cx="1588" cy="20859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55" name="Line 154"/>
          <p:cNvSpPr>
            <a:spLocks noChangeShapeType="1"/>
          </p:cNvSpPr>
          <p:nvPr/>
        </p:nvSpPr>
        <p:spPr bwMode="auto">
          <a:xfrm flipH="1">
            <a:off x="6099175" y="615632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56" name="Line 155"/>
          <p:cNvSpPr>
            <a:spLocks noChangeShapeType="1"/>
          </p:cNvSpPr>
          <p:nvPr/>
        </p:nvSpPr>
        <p:spPr bwMode="auto">
          <a:xfrm flipH="1">
            <a:off x="6078538" y="6156325"/>
            <a:ext cx="10318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57" name="Rectangle 156"/>
          <p:cNvSpPr>
            <a:spLocks noChangeArrowheads="1"/>
          </p:cNvSpPr>
          <p:nvPr/>
        </p:nvSpPr>
        <p:spPr bwMode="auto">
          <a:xfrm>
            <a:off x="5892800" y="6019800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0</a:t>
            </a:r>
            <a:endParaRPr lang="en-US" altLang="en-US" sz="2000"/>
          </a:p>
        </p:txBody>
      </p:sp>
      <p:sp>
        <p:nvSpPr>
          <p:cNvPr id="69758" name="Line 157"/>
          <p:cNvSpPr>
            <a:spLocks noChangeShapeType="1"/>
          </p:cNvSpPr>
          <p:nvPr/>
        </p:nvSpPr>
        <p:spPr bwMode="auto">
          <a:xfrm flipH="1">
            <a:off x="6099175" y="594677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59" name="Line 158"/>
          <p:cNvSpPr>
            <a:spLocks noChangeShapeType="1"/>
          </p:cNvSpPr>
          <p:nvPr/>
        </p:nvSpPr>
        <p:spPr bwMode="auto">
          <a:xfrm flipH="1">
            <a:off x="6099175" y="573881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60" name="Line 159"/>
          <p:cNvSpPr>
            <a:spLocks noChangeShapeType="1"/>
          </p:cNvSpPr>
          <p:nvPr/>
        </p:nvSpPr>
        <p:spPr bwMode="auto">
          <a:xfrm flipH="1">
            <a:off x="6099175" y="553085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61" name="Line 160"/>
          <p:cNvSpPr>
            <a:spLocks noChangeShapeType="1"/>
          </p:cNvSpPr>
          <p:nvPr/>
        </p:nvSpPr>
        <p:spPr bwMode="auto">
          <a:xfrm flipH="1">
            <a:off x="6099175" y="532130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62" name="Line 161"/>
          <p:cNvSpPr>
            <a:spLocks noChangeShapeType="1"/>
          </p:cNvSpPr>
          <p:nvPr/>
        </p:nvSpPr>
        <p:spPr bwMode="auto">
          <a:xfrm flipH="1">
            <a:off x="6099175" y="511333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63" name="Line 162"/>
          <p:cNvSpPr>
            <a:spLocks noChangeShapeType="1"/>
          </p:cNvSpPr>
          <p:nvPr/>
        </p:nvSpPr>
        <p:spPr bwMode="auto">
          <a:xfrm flipH="1">
            <a:off x="6078538" y="5113338"/>
            <a:ext cx="1031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64" name="Line 164"/>
          <p:cNvSpPr>
            <a:spLocks noChangeShapeType="1"/>
          </p:cNvSpPr>
          <p:nvPr/>
        </p:nvSpPr>
        <p:spPr bwMode="auto">
          <a:xfrm flipH="1">
            <a:off x="6099175" y="490537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65" name="Line 165"/>
          <p:cNvSpPr>
            <a:spLocks noChangeShapeType="1"/>
          </p:cNvSpPr>
          <p:nvPr/>
        </p:nvSpPr>
        <p:spPr bwMode="auto">
          <a:xfrm flipH="1">
            <a:off x="6099175" y="469582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66" name="Line 166"/>
          <p:cNvSpPr>
            <a:spLocks noChangeShapeType="1"/>
          </p:cNvSpPr>
          <p:nvPr/>
        </p:nvSpPr>
        <p:spPr bwMode="auto">
          <a:xfrm flipH="1">
            <a:off x="6099175" y="448786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67" name="Line 167"/>
          <p:cNvSpPr>
            <a:spLocks noChangeShapeType="1"/>
          </p:cNvSpPr>
          <p:nvPr/>
        </p:nvSpPr>
        <p:spPr bwMode="auto">
          <a:xfrm flipH="1">
            <a:off x="6099175" y="427990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68" name="Line 168"/>
          <p:cNvSpPr>
            <a:spLocks noChangeShapeType="1"/>
          </p:cNvSpPr>
          <p:nvPr/>
        </p:nvSpPr>
        <p:spPr bwMode="auto">
          <a:xfrm flipH="1">
            <a:off x="6099175" y="407035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69" name="Line 169"/>
          <p:cNvSpPr>
            <a:spLocks noChangeShapeType="1"/>
          </p:cNvSpPr>
          <p:nvPr/>
        </p:nvSpPr>
        <p:spPr bwMode="auto">
          <a:xfrm flipH="1">
            <a:off x="6078538" y="4070350"/>
            <a:ext cx="10318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70" name="Rectangle 170"/>
          <p:cNvSpPr>
            <a:spLocks noChangeArrowheads="1"/>
          </p:cNvSpPr>
          <p:nvPr/>
        </p:nvSpPr>
        <p:spPr bwMode="auto">
          <a:xfrm>
            <a:off x="5892800" y="3935413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</a:t>
            </a:r>
            <a:endParaRPr lang="en-US" altLang="en-US" sz="2000"/>
          </a:p>
        </p:txBody>
      </p:sp>
      <p:sp>
        <p:nvSpPr>
          <p:cNvPr id="69771" name="Freeform 171"/>
          <p:cNvSpPr>
            <a:spLocks/>
          </p:cNvSpPr>
          <p:nvPr/>
        </p:nvSpPr>
        <p:spPr bwMode="auto">
          <a:xfrm flipV="1">
            <a:off x="6181725" y="4070350"/>
            <a:ext cx="2182813" cy="2085975"/>
          </a:xfrm>
          <a:custGeom>
            <a:avLst/>
            <a:gdLst>
              <a:gd name="T0" fmla="*/ 13955664 w 6789"/>
              <a:gd name="T1" fmla="*/ 16762903 h 7777"/>
              <a:gd name="T2" fmla="*/ 42074048 w 6789"/>
              <a:gd name="T3" fmla="*/ 33525805 h 7777"/>
              <a:gd name="T4" fmla="*/ 63163003 w 6789"/>
              <a:gd name="T5" fmla="*/ 55900485 h 7777"/>
              <a:gd name="T6" fmla="*/ 91177872 w 6789"/>
              <a:gd name="T7" fmla="*/ 72735284 h 7777"/>
              <a:gd name="T8" fmla="*/ 112266817 w 6789"/>
              <a:gd name="T9" fmla="*/ 95109955 h 7777"/>
              <a:gd name="T10" fmla="*/ 140281665 w 6789"/>
              <a:gd name="T11" fmla="*/ 111872854 h 7777"/>
              <a:gd name="T12" fmla="*/ 161370610 w 6789"/>
              <a:gd name="T13" fmla="*/ 134247257 h 7777"/>
              <a:gd name="T14" fmla="*/ 189489029 w 6789"/>
              <a:gd name="T15" fmla="*/ 151010189 h 7777"/>
              <a:gd name="T16" fmla="*/ 210474444 w 6789"/>
              <a:gd name="T17" fmla="*/ 173384860 h 7777"/>
              <a:gd name="T18" fmla="*/ 238592822 w 6789"/>
              <a:gd name="T19" fmla="*/ 190219642 h 7777"/>
              <a:gd name="T20" fmla="*/ 259681446 w 6789"/>
              <a:gd name="T21" fmla="*/ 212594314 h 7777"/>
              <a:gd name="T22" fmla="*/ 287696616 w 6789"/>
              <a:gd name="T23" fmla="*/ 229357212 h 7777"/>
              <a:gd name="T24" fmla="*/ 308785239 w 6789"/>
              <a:gd name="T25" fmla="*/ 251731615 h 7777"/>
              <a:gd name="T26" fmla="*/ 336903618 w 6789"/>
              <a:gd name="T27" fmla="*/ 268494782 h 7777"/>
              <a:gd name="T28" fmla="*/ 357889113 w 6789"/>
              <a:gd name="T29" fmla="*/ 290941136 h 7777"/>
              <a:gd name="T30" fmla="*/ 386007492 w 6789"/>
              <a:gd name="T31" fmla="*/ 307704302 h 7777"/>
              <a:gd name="T32" fmla="*/ 407096437 w 6789"/>
              <a:gd name="T33" fmla="*/ 330078706 h 7777"/>
              <a:gd name="T34" fmla="*/ 435111285 w 6789"/>
              <a:gd name="T35" fmla="*/ 346841604 h 7777"/>
              <a:gd name="T36" fmla="*/ 456200230 w 6789"/>
              <a:gd name="T37" fmla="*/ 369216275 h 7777"/>
              <a:gd name="T38" fmla="*/ 484318609 w 6789"/>
              <a:gd name="T39" fmla="*/ 386051058 h 7777"/>
              <a:gd name="T40" fmla="*/ 505304023 w 6789"/>
              <a:gd name="T41" fmla="*/ 408425729 h 7777"/>
              <a:gd name="T42" fmla="*/ 533422402 w 6789"/>
              <a:gd name="T43" fmla="*/ 425188627 h 7777"/>
              <a:gd name="T44" fmla="*/ 554511025 w 6789"/>
              <a:gd name="T45" fmla="*/ 447563030 h 7777"/>
              <a:gd name="T46" fmla="*/ 582526196 w 6789"/>
              <a:gd name="T47" fmla="*/ 464325929 h 7777"/>
              <a:gd name="T48" fmla="*/ 603614819 w 6789"/>
              <a:gd name="T49" fmla="*/ 486700600 h 7777"/>
              <a:gd name="T50" fmla="*/ 631629989 w 6789"/>
              <a:gd name="T51" fmla="*/ 503535382 h 7777"/>
              <a:gd name="T52" fmla="*/ 652718612 w 6789"/>
              <a:gd name="T53" fmla="*/ 525910054 h 7777"/>
              <a:gd name="T54" fmla="*/ 680837152 w 6789"/>
              <a:gd name="T55" fmla="*/ 542672952 h 7777"/>
              <a:gd name="T56" fmla="*/ 701822245 w 6789"/>
              <a:gd name="T57" fmla="*/ 553896230 h 7777"/>
              <a:gd name="T58" fmla="*/ 673807557 w 6789"/>
              <a:gd name="T59" fmla="*/ 537061179 h 7777"/>
              <a:gd name="T60" fmla="*/ 652718612 w 6789"/>
              <a:gd name="T61" fmla="*/ 514686776 h 7777"/>
              <a:gd name="T62" fmla="*/ 624703764 w 6789"/>
              <a:gd name="T63" fmla="*/ 497923878 h 7777"/>
              <a:gd name="T64" fmla="*/ 603614819 w 6789"/>
              <a:gd name="T65" fmla="*/ 475549206 h 7777"/>
              <a:gd name="T66" fmla="*/ 575496440 w 6789"/>
              <a:gd name="T67" fmla="*/ 458786308 h 7777"/>
              <a:gd name="T68" fmla="*/ 554511025 w 6789"/>
              <a:gd name="T69" fmla="*/ 436411905 h 7777"/>
              <a:gd name="T70" fmla="*/ 526392647 w 6789"/>
              <a:gd name="T71" fmla="*/ 419576854 h 7777"/>
              <a:gd name="T72" fmla="*/ 505304023 w 6789"/>
              <a:gd name="T73" fmla="*/ 397202451 h 7777"/>
              <a:gd name="T74" fmla="*/ 477288853 w 6789"/>
              <a:gd name="T75" fmla="*/ 380439553 h 7777"/>
              <a:gd name="T76" fmla="*/ 456200230 w 6789"/>
              <a:gd name="T77" fmla="*/ 358064882 h 7777"/>
              <a:gd name="T78" fmla="*/ 428081851 w 6789"/>
              <a:gd name="T79" fmla="*/ 341230099 h 7777"/>
              <a:gd name="T80" fmla="*/ 407096437 w 6789"/>
              <a:gd name="T81" fmla="*/ 318855428 h 7777"/>
              <a:gd name="T82" fmla="*/ 378978058 w 6789"/>
              <a:gd name="T83" fmla="*/ 302092530 h 7777"/>
              <a:gd name="T84" fmla="*/ 357889113 w 6789"/>
              <a:gd name="T85" fmla="*/ 279717791 h 7777"/>
              <a:gd name="T86" fmla="*/ 329874184 w 6789"/>
              <a:gd name="T87" fmla="*/ 262954893 h 7777"/>
              <a:gd name="T88" fmla="*/ 308785239 w 6789"/>
              <a:gd name="T89" fmla="*/ 240580490 h 7777"/>
              <a:gd name="T90" fmla="*/ 280666860 w 6789"/>
              <a:gd name="T91" fmla="*/ 223745439 h 7777"/>
              <a:gd name="T92" fmla="*/ 259681446 w 6789"/>
              <a:gd name="T93" fmla="*/ 201371036 h 7777"/>
              <a:gd name="T94" fmla="*/ 231563067 w 6789"/>
              <a:gd name="T95" fmla="*/ 184608138 h 7777"/>
              <a:gd name="T96" fmla="*/ 210474444 w 6789"/>
              <a:gd name="T97" fmla="*/ 162233466 h 7777"/>
              <a:gd name="T98" fmla="*/ 182459273 w 6789"/>
              <a:gd name="T99" fmla="*/ 145470568 h 7777"/>
              <a:gd name="T100" fmla="*/ 161370610 w 6789"/>
              <a:gd name="T101" fmla="*/ 123023979 h 7777"/>
              <a:gd name="T102" fmla="*/ 133355440 w 6789"/>
              <a:gd name="T103" fmla="*/ 106261081 h 7777"/>
              <a:gd name="T104" fmla="*/ 112266817 w 6789"/>
              <a:gd name="T105" fmla="*/ 83886678 h 7777"/>
              <a:gd name="T106" fmla="*/ 84148418 w 6789"/>
              <a:gd name="T107" fmla="*/ 67123762 h 7777"/>
              <a:gd name="T108" fmla="*/ 63163003 w 6789"/>
              <a:gd name="T109" fmla="*/ 44749091 h 7777"/>
              <a:gd name="T110" fmla="*/ 35044614 w 6789"/>
              <a:gd name="T111" fmla="*/ 27914300 h 7777"/>
              <a:gd name="T112" fmla="*/ 13955664 w 6789"/>
              <a:gd name="T113" fmla="*/ 5539623 h 77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6789"/>
              <a:gd name="T172" fmla="*/ 0 h 7777"/>
              <a:gd name="T173" fmla="*/ 6789 w 6789"/>
              <a:gd name="T174" fmla="*/ 7777 h 777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6789" h="7777">
                <a:moveTo>
                  <a:pt x="0" y="0"/>
                </a:moveTo>
                <a:lnTo>
                  <a:pt x="0" y="0"/>
                </a:lnTo>
                <a:lnTo>
                  <a:pt x="0" y="77"/>
                </a:lnTo>
                <a:lnTo>
                  <a:pt x="67" y="77"/>
                </a:lnTo>
                <a:lnTo>
                  <a:pt x="67" y="155"/>
                </a:lnTo>
                <a:lnTo>
                  <a:pt x="135" y="155"/>
                </a:lnTo>
                <a:lnTo>
                  <a:pt x="135" y="233"/>
                </a:lnTo>
                <a:lnTo>
                  <a:pt x="203" y="233"/>
                </a:lnTo>
                <a:lnTo>
                  <a:pt x="203" y="311"/>
                </a:lnTo>
                <a:lnTo>
                  <a:pt x="271" y="311"/>
                </a:lnTo>
                <a:lnTo>
                  <a:pt x="271" y="388"/>
                </a:lnTo>
                <a:lnTo>
                  <a:pt x="339" y="388"/>
                </a:lnTo>
                <a:lnTo>
                  <a:pt x="339" y="466"/>
                </a:lnTo>
                <a:lnTo>
                  <a:pt x="407" y="466"/>
                </a:lnTo>
                <a:lnTo>
                  <a:pt x="407" y="544"/>
                </a:lnTo>
                <a:lnTo>
                  <a:pt x="475" y="544"/>
                </a:lnTo>
                <a:lnTo>
                  <a:pt x="475" y="622"/>
                </a:lnTo>
                <a:lnTo>
                  <a:pt x="543" y="622"/>
                </a:lnTo>
                <a:lnTo>
                  <a:pt x="543" y="699"/>
                </a:lnTo>
                <a:lnTo>
                  <a:pt x="611" y="699"/>
                </a:lnTo>
                <a:lnTo>
                  <a:pt x="611" y="777"/>
                </a:lnTo>
                <a:lnTo>
                  <a:pt x="678" y="777"/>
                </a:lnTo>
                <a:lnTo>
                  <a:pt x="678" y="855"/>
                </a:lnTo>
                <a:lnTo>
                  <a:pt x="746" y="855"/>
                </a:lnTo>
                <a:lnTo>
                  <a:pt x="746" y="933"/>
                </a:lnTo>
                <a:lnTo>
                  <a:pt x="814" y="933"/>
                </a:lnTo>
                <a:lnTo>
                  <a:pt x="814" y="1011"/>
                </a:lnTo>
                <a:lnTo>
                  <a:pt x="882" y="1011"/>
                </a:lnTo>
                <a:lnTo>
                  <a:pt x="882" y="1088"/>
                </a:lnTo>
                <a:lnTo>
                  <a:pt x="950" y="1088"/>
                </a:lnTo>
                <a:lnTo>
                  <a:pt x="950" y="1166"/>
                </a:lnTo>
                <a:lnTo>
                  <a:pt x="1018" y="1166"/>
                </a:lnTo>
                <a:lnTo>
                  <a:pt x="1018" y="1244"/>
                </a:lnTo>
                <a:lnTo>
                  <a:pt x="1086" y="1244"/>
                </a:lnTo>
                <a:lnTo>
                  <a:pt x="1086" y="1322"/>
                </a:lnTo>
                <a:lnTo>
                  <a:pt x="1154" y="1322"/>
                </a:lnTo>
                <a:lnTo>
                  <a:pt x="1154" y="1399"/>
                </a:lnTo>
                <a:lnTo>
                  <a:pt x="1222" y="1399"/>
                </a:lnTo>
                <a:lnTo>
                  <a:pt x="1222" y="1477"/>
                </a:lnTo>
                <a:lnTo>
                  <a:pt x="1290" y="1477"/>
                </a:lnTo>
                <a:lnTo>
                  <a:pt x="1290" y="1555"/>
                </a:lnTo>
                <a:lnTo>
                  <a:pt x="1357" y="1555"/>
                </a:lnTo>
                <a:lnTo>
                  <a:pt x="1357" y="1633"/>
                </a:lnTo>
                <a:lnTo>
                  <a:pt x="1425" y="1633"/>
                </a:lnTo>
                <a:lnTo>
                  <a:pt x="1425" y="1710"/>
                </a:lnTo>
                <a:lnTo>
                  <a:pt x="1493" y="1710"/>
                </a:lnTo>
                <a:lnTo>
                  <a:pt x="1493" y="1788"/>
                </a:lnTo>
                <a:lnTo>
                  <a:pt x="1561" y="1788"/>
                </a:lnTo>
                <a:lnTo>
                  <a:pt x="1561" y="1866"/>
                </a:lnTo>
                <a:lnTo>
                  <a:pt x="1629" y="1866"/>
                </a:lnTo>
                <a:lnTo>
                  <a:pt x="1629" y="1944"/>
                </a:lnTo>
                <a:lnTo>
                  <a:pt x="1697" y="1944"/>
                </a:lnTo>
                <a:lnTo>
                  <a:pt x="1697" y="2022"/>
                </a:lnTo>
                <a:lnTo>
                  <a:pt x="1765" y="2022"/>
                </a:lnTo>
                <a:lnTo>
                  <a:pt x="1765" y="2099"/>
                </a:lnTo>
                <a:lnTo>
                  <a:pt x="1833" y="2099"/>
                </a:lnTo>
                <a:lnTo>
                  <a:pt x="1833" y="2177"/>
                </a:lnTo>
                <a:lnTo>
                  <a:pt x="1901" y="2177"/>
                </a:lnTo>
                <a:lnTo>
                  <a:pt x="1901" y="2255"/>
                </a:lnTo>
                <a:lnTo>
                  <a:pt x="1969" y="2255"/>
                </a:lnTo>
                <a:lnTo>
                  <a:pt x="1969" y="2333"/>
                </a:lnTo>
                <a:lnTo>
                  <a:pt x="2036" y="2333"/>
                </a:lnTo>
                <a:lnTo>
                  <a:pt x="2036" y="2410"/>
                </a:lnTo>
                <a:lnTo>
                  <a:pt x="2104" y="2410"/>
                </a:lnTo>
                <a:lnTo>
                  <a:pt x="2104" y="2488"/>
                </a:lnTo>
                <a:lnTo>
                  <a:pt x="2172" y="2488"/>
                </a:lnTo>
                <a:lnTo>
                  <a:pt x="2172" y="2566"/>
                </a:lnTo>
                <a:lnTo>
                  <a:pt x="2240" y="2566"/>
                </a:lnTo>
                <a:lnTo>
                  <a:pt x="2240" y="2644"/>
                </a:lnTo>
                <a:lnTo>
                  <a:pt x="2308" y="2644"/>
                </a:lnTo>
                <a:lnTo>
                  <a:pt x="2308" y="2721"/>
                </a:lnTo>
                <a:lnTo>
                  <a:pt x="2376" y="2721"/>
                </a:lnTo>
                <a:lnTo>
                  <a:pt x="2376" y="2799"/>
                </a:lnTo>
                <a:lnTo>
                  <a:pt x="2444" y="2799"/>
                </a:lnTo>
                <a:lnTo>
                  <a:pt x="2444" y="2877"/>
                </a:lnTo>
                <a:lnTo>
                  <a:pt x="2512" y="2877"/>
                </a:lnTo>
                <a:lnTo>
                  <a:pt x="2512" y="2955"/>
                </a:lnTo>
                <a:lnTo>
                  <a:pt x="2580" y="2955"/>
                </a:lnTo>
                <a:lnTo>
                  <a:pt x="2580" y="3033"/>
                </a:lnTo>
                <a:lnTo>
                  <a:pt x="2648" y="3033"/>
                </a:lnTo>
                <a:lnTo>
                  <a:pt x="2648" y="3110"/>
                </a:lnTo>
                <a:lnTo>
                  <a:pt x="2715" y="3110"/>
                </a:lnTo>
                <a:lnTo>
                  <a:pt x="2715" y="3188"/>
                </a:lnTo>
                <a:lnTo>
                  <a:pt x="2783" y="3188"/>
                </a:lnTo>
                <a:lnTo>
                  <a:pt x="2783" y="3266"/>
                </a:lnTo>
                <a:lnTo>
                  <a:pt x="2851" y="3266"/>
                </a:lnTo>
                <a:lnTo>
                  <a:pt x="2851" y="3344"/>
                </a:lnTo>
                <a:lnTo>
                  <a:pt x="2919" y="3344"/>
                </a:lnTo>
                <a:lnTo>
                  <a:pt x="2919" y="3421"/>
                </a:lnTo>
                <a:lnTo>
                  <a:pt x="2987" y="3421"/>
                </a:lnTo>
                <a:lnTo>
                  <a:pt x="2987" y="3499"/>
                </a:lnTo>
                <a:lnTo>
                  <a:pt x="3055" y="3499"/>
                </a:lnTo>
                <a:lnTo>
                  <a:pt x="3055" y="3577"/>
                </a:lnTo>
                <a:lnTo>
                  <a:pt x="3123" y="3577"/>
                </a:lnTo>
                <a:lnTo>
                  <a:pt x="3123" y="3655"/>
                </a:lnTo>
                <a:lnTo>
                  <a:pt x="3191" y="3655"/>
                </a:lnTo>
                <a:lnTo>
                  <a:pt x="3191" y="3732"/>
                </a:lnTo>
                <a:lnTo>
                  <a:pt x="3259" y="3732"/>
                </a:lnTo>
                <a:lnTo>
                  <a:pt x="3259" y="3810"/>
                </a:lnTo>
                <a:lnTo>
                  <a:pt x="3327" y="3810"/>
                </a:lnTo>
                <a:lnTo>
                  <a:pt x="3327" y="3888"/>
                </a:lnTo>
                <a:lnTo>
                  <a:pt x="3394" y="3888"/>
                </a:lnTo>
                <a:lnTo>
                  <a:pt x="3394" y="3966"/>
                </a:lnTo>
                <a:lnTo>
                  <a:pt x="3462" y="3966"/>
                </a:lnTo>
                <a:lnTo>
                  <a:pt x="3462" y="4044"/>
                </a:lnTo>
                <a:lnTo>
                  <a:pt x="3530" y="4044"/>
                </a:lnTo>
                <a:lnTo>
                  <a:pt x="3530" y="4121"/>
                </a:lnTo>
                <a:lnTo>
                  <a:pt x="3598" y="4121"/>
                </a:lnTo>
                <a:lnTo>
                  <a:pt x="3598" y="4199"/>
                </a:lnTo>
                <a:lnTo>
                  <a:pt x="3666" y="4199"/>
                </a:lnTo>
                <a:lnTo>
                  <a:pt x="3666" y="4277"/>
                </a:lnTo>
                <a:lnTo>
                  <a:pt x="3734" y="4277"/>
                </a:lnTo>
                <a:lnTo>
                  <a:pt x="3734" y="4355"/>
                </a:lnTo>
                <a:lnTo>
                  <a:pt x="3802" y="4355"/>
                </a:lnTo>
                <a:lnTo>
                  <a:pt x="3802" y="4432"/>
                </a:lnTo>
                <a:lnTo>
                  <a:pt x="3870" y="4432"/>
                </a:lnTo>
                <a:lnTo>
                  <a:pt x="3870" y="4510"/>
                </a:lnTo>
                <a:lnTo>
                  <a:pt x="3938" y="4510"/>
                </a:lnTo>
                <a:lnTo>
                  <a:pt x="3938" y="4588"/>
                </a:lnTo>
                <a:lnTo>
                  <a:pt x="4006" y="4588"/>
                </a:lnTo>
                <a:lnTo>
                  <a:pt x="4006" y="4666"/>
                </a:lnTo>
                <a:lnTo>
                  <a:pt x="4073" y="4666"/>
                </a:lnTo>
                <a:lnTo>
                  <a:pt x="4073" y="4743"/>
                </a:lnTo>
                <a:lnTo>
                  <a:pt x="4141" y="4743"/>
                </a:lnTo>
                <a:lnTo>
                  <a:pt x="4141" y="4821"/>
                </a:lnTo>
                <a:lnTo>
                  <a:pt x="4209" y="4821"/>
                </a:lnTo>
                <a:lnTo>
                  <a:pt x="4209" y="4899"/>
                </a:lnTo>
                <a:lnTo>
                  <a:pt x="4277" y="4899"/>
                </a:lnTo>
                <a:lnTo>
                  <a:pt x="4277" y="4977"/>
                </a:lnTo>
                <a:lnTo>
                  <a:pt x="4345" y="4977"/>
                </a:lnTo>
                <a:lnTo>
                  <a:pt x="4345" y="5055"/>
                </a:lnTo>
                <a:lnTo>
                  <a:pt x="4413" y="5055"/>
                </a:lnTo>
                <a:lnTo>
                  <a:pt x="4413" y="5132"/>
                </a:lnTo>
                <a:lnTo>
                  <a:pt x="4481" y="5132"/>
                </a:lnTo>
                <a:lnTo>
                  <a:pt x="4481" y="5210"/>
                </a:lnTo>
                <a:lnTo>
                  <a:pt x="4549" y="5210"/>
                </a:lnTo>
                <a:lnTo>
                  <a:pt x="4549" y="5288"/>
                </a:lnTo>
                <a:lnTo>
                  <a:pt x="4617" y="5288"/>
                </a:lnTo>
                <a:lnTo>
                  <a:pt x="4617" y="5366"/>
                </a:lnTo>
                <a:lnTo>
                  <a:pt x="4685" y="5366"/>
                </a:lnTo>
                <a:lnTo>
                  <a:pt x="4685" y="5443"/>
                </a:lnTo>
                <a:lnTo>
                  <a:pt x="4752" y="5443"/>
                </a:lnTo>
                <a:lnTo>
                  <a:pt x="4752" y="5521"/>
                </a:lnTo>
                <a:lnTo>
                  <a:pt x="4820" y="5521"/>
                </a:lnTo>
                <a:lnTo>
                  <a:pt x="4820" y="5599"/>
                </a:lnTo>
                <a:lnTo>
                  <a:pt x="4888" y="5599"/>
                </a:lnTo>
                <a:lnTo>
                  <a:pt x="4888" y="5677"/>
                </a:lnTo>
                <a:lnTo>
                  <a:pt x="4956" y="5677"/>
                </a:lnTo>
                <a:lnTo>
                  <a:pt x="4956" y="5754"/>
                </a:lnTo>
                <a:lnTo>
                  <a:pt x="5024" y="5754"/>
                </a:lnTo>
                <a:lnTo>
                  <a:pt x="5024" y="5832"/>
                </a:lnTo>
                <a:lnTo>
                  <a:pt x="5092" y="5832"/>
                </a:lnTo>
                <a:lnTo>
                  <a:pt x="5092" y="5910"/>
                </a:lnTo>
                <a:lnTo>
                  <a:pt x="5160" y="5910"/>
                </a:lnTo>
                <a:lnTo>
                  <a:pt x="5160" y="5988"/>
                </a:lnTo>
                <a:lnTo>
                  <a:pt x="5228" y="5988"/>
                </a:lnTo>
                <a:lnTo>
                  <a:pt x="5228" y="6066"/>
                </a:lnTo>
                <a:lnTo>
                  <a:pt x="5296" y="6066"/>
                </a:lnTo>
                <a:lnTo>
                  <a:pt x="5296" y="6143"/>
                </a:lnTo>
                <a:lnTo>
                  <a:pt x="5364" y="6143"/>
                </a:lnTo>
                <a:lnTo>
                  <a:pt x="5364" y="6221"/>
                </a:lnTo>
                <a:lnTo>
                  <a:pt x="5431" y="6221"/>
                </a:lnTo>
                <a:lnTo>
                  <a:pt x="5431" y="6299"/>
                </a:lnTo>
                <a:lnTo>
                  <a:pt x="5499" y="6299"/>
                </a:lnTo>
                <a:lnTo>
                  <a:pt x="5499" y="6377"/>
                </a:lnTo>
                <a:lnTo>
                  <a:pt x="5567" y="6377"/>
                </a:lnTo>
                <a:lnTo>
                  <a:pt x="5567" y="6454"/>
                </a:lnTo>
                <a:lnTo>
                  <a:pt x="5635" y="6454"/>
                </a:lnTo>
                <a:lnTo>
                  <a:pt x="5635" y="6532"/>
                </a:lnTo>
                <a:lnTo>
                  <a:pt x="5703" y="6532"/>
                </a:lnTo>
                <a:lnTo>
                  <a:pt x="5703" y="6610"/>
                </a:lnTo>
                <a:lnTo>
                  <a:pt x="5771" y="6610"/>
                </a:lnTo>
                <a:lnTo>
                  <a:pt x="5771" y="6688"/>
                </a:lnTo>
                <a:lnTo>
                  <a:pt x="5839" y="6688"/>
                </a:lnTo>
                <a:lnTo>
                  <a:pt x="5839" y="6765"/>
                </a:lnTo>
                <a:lnTo>
                  <a:pt x="5907" y="6765"/>
                </a:lnTo>
                <a:lnTo>
                  <a:pt x="5907" y="6843"/>
                </a:lnTo>
                <a:lnTo>
                  <a:pt x="5975" y="6843"/>
                </a:lnTo>
                <a:lnTo>
                  <a:pt x="5975" y="6921"/>
                </a:lnTo>
                <a:lnTo>
                  <a:pt x="6043" y="6921"/>
                </a:lnTo>
                <a:lnTo>
                  <a:pt x="6043" y="6999"/>
                </a:lnTo>
                <a:lnTo>
                  <a:pt x="6110" y="6999"/>
                </a:lnTo>
                <a:lnTo>
                  <a:pt x="6110" y="7077"/>
                </a:lnTo>
                <a:lnTo>
                  <a:pt x="6178" y="7077"/>
                </a:lnTo>
                <a:lnTo>
                  <a:pt x="6178" y="7154"/>
                </a:lnTo>
                <a:lnTo>
                  <a:pt x="6246" y="7154"/>
                </a:lnTo>
                <a:lnTo>
                  <a:pt x="6246" y="7232"/>
                </a:lnTo>
                <a:lnTo>
                  <a:pt x="6314" y="7232"/>
                </a:lnTo>
                <a:lnTo>
                  <a:pt x="6314" y="7310"/>
                </a:lnTo>
                <a:lnTo>
                  <a:pt x="6382" y="7310"/>
                </a:lnTo>
                <a:lnTo>
                  <a:pt x="6382" y="7388"/>
                </a:lnTo>
                <a:lnTo>
                  <a:pt x="6450" y="7388"/>
                </a:lnTo>
                <a:lnTo>
                  <a:pt x="6450" y="7465"/>
                </a:lnTo>
                <a:lnTo>
                  <a:pt x="6518" y="7465"/>
                </a:lnTo>
                <a:lnTo>
                  <a:pt x="6518" y="7543"/>
                </a:lnTo>
                <a:lnTo>
                  <a:pt x="6586" y="7543"/>
                </a:lnTo>
                <a:lnTo>
                  <a:pt x="6586" y="7621"/>
                </a:lnTo>
                <a:lnTo>
                  <a:pt x="6654" y="7621"/>
                </a:lnTo>
                <a:lnTo>
                  <a:pt x="6654" y="7699"/>
                </a:lnTo>
                <a:lnTo>
                  <a:pt x="6722" y="7699"/>
                </a:lnTo>
                <a:lnTo>
                  <a:pt x="6722" y="7777"/>
                </a:lnTo>
                <a:lnTo>
                  <a:pt x="6789" y="7777"/>
                </a:lnTo>
                <a:lnTo>
                  <a:pt x="6789" y="7699"/>
                </a:lnTo>
                <a:lnTo>
                  <a:pt x="6722" y="7699"/>
                </a:lnTo>
                <a:lnTo>
                  <a:pt x="6722" y="7621"/>
                </a:lnTo>
                <a:lnTo>
                  <a:pt x="6654" y="7621"/>
                </a:lnTo>
                <a:lnTo>
                  <a:pt x="6654" y="7543"/>
                </a:lnTo>
                <a:lnTo>
                  <a:pt x="6586" y="7543"/>
                </a:lnTo>
                <a:lnTo>
                  <a:pt x="6586" y="7465"/>
                </a:lnTo>
                <a:lnTo>
                  <a:pt x="6518" y="7465"/>
                </a:lnTo>
                <a:lnTo>
                  <a:pt x="6518" y="7388"/>
                </a:lnTo>
                <a:lnTo>
                  <a:pt x="6450" y="7388"/>
                </a:lnTo>
                <a:lnTo>
                  <a:pt x="6450" y="7310"/>
                </a:lnTo>
                <a:lnTo>
                  <a:pt x="6382" y="7310"/>
                </a:lnTo>
                <a:lnTo>
                  <a:pt x="6382" y="7232"/>
                </a:lnTo>
                <a:lnTo>
                  <a:pt x="6314" y="7232"/>
                </a:lnTo>
                <a:lnTo>
                  <a:pt x="6314" y="7154"/>
                </a:lnTo>
                <a:lnTo>
                  <a:pt x="6246" y="7154"/>
                </a:lnTo>
                <a:lnTo>
                  <a:pt x="6246" y="7077"/>
                </a:lnTo>
                <a:lnTo>
                  <a:pt x="6178" y="7077"/>
                </a:lnTo>
                <a:lnTo>
                  <a:pt x="6178" y="6999"/>
                </a:lnTo>
                <a:lnTo>
                  <a:pt x="6110" y="6999"/>
                </a:lnTo>
                <a:lnTo>
                  <a:pt x="6110" y="6921"/>
                </a:lnTo>
                <a:lnTo>
                  <a:pt x="6043" y="6921"/>
                </a:lnTo>
                <a:lnTo>
                  <a:pt x="6043" y="6843"/>
                </a:lnTo>
                <a:lnTo>
                  <a:pt x="5975" y="6843"/>
                </a:lnTo>
                <a:lnTo>
                  <a:pt x="5975" y="6765"/>
                </a:lnTo>
                <a:lnTo>
                  <a:pt x="5907" y="6765"/>
                </a:lnTo>
                <a:lnTo>
                  <a:pt x="5907" y="6688"/>
                </a:lnTo>
                <a:lnTo>
                  <a:pt x="5839" y="6688"/>
                </a:lnTo>
                <a:lnTo>
                  <a:pt x="5839" y="6610"/>
                </a:lnTo>
                <a:lnTo>
                  <a:pt x="5771" y="6610"/>
                </a:lnTo>
                <a:lnTo>
                  <a:pt x="5771" y="6532"/>
                </a:lnTo>
                <a:lnTo>
                  <a:pt x="5703" y="6532"/>
                </a:lnTo>
                <a:lnTo>
                  <a:pt x="5703" y="6454"/>
                </a:lnTo>
                <a:lnTo>
                  <a:pt x="5635" y="6454"/>
                </a:lnTo>
                <a:lnTo>
                  <a:pt x="5635" y="6377"/>
                </a:lnTo>
                <a:lnTo>
                  <a:pt x="5567" y="6377"/>
                </a:lnTo>
                <a:lnTo>
                  <a:pt x="5567" y="6299"/>
                </a:lnTo>
                <a:lnTo>
                  <a:pt x="5499" y="6299"/>
                </a:lnTo>
                <a:lnTo>
                  <a:pt x="5499" y="6221"/>
                </a:lnTo>
                <a:lnTo>
                  <a:pt x="5431" y="6221"/>
                </a:lnTo>
                <a:lnTo>
                  <a:pt x="5431" y="6143"/>
                </a:lnTo>
                <a:lnTo>
                  <a:pt x="5364" y="6143"/>
                </a:lnTo>
                <a:lnTo>
                  <a:pt x="5364" y="6066"/>
                </a:lnTo>
                <a:lnTo>
                  <a:pt x="5296" y="6066"/>
                </a:lnTo>
                <a:lnTo>
                  <a:pt x="5296" y="5988"/>
                </a:lnTo>
                <a:lnTo>
                  <a:pt x="5228" y="5988"/>
                </a:lnTo>
                <a:lnTo>
                  <a:pt x="5228" y="5910"/>
                </a:lnTo>
                <a:lnTo>
                  <a:pt x="5160" y="5910"/>
                </a:lnTo>
                <a:lnTo>
                  <a:pt x="5160" y="5832"/>
                </a:lnTo>
                <a:lnTo>
                  <a:pt x="5092" y="5832"/>
                </a:lnTo>
                <a:lnTo>
                  <a:pt x="5092" y="5754"/>
                </a:lnTo>
                <a:lnTo>
                  <a:pt x="5024" y="5754"/>
                </a:lnTo>
                <a:lnTo>
                  <a:pt x="5024" y="5677"/>
                </a:lnTo>
                <a:lnTo>
                  <a:pt x="4956" y="5677"/>
                </a:lnTo>
                <a:lnTo>
                  <a:pt x="4956" y="5599"/>
                </a:lnTo>
                <a:lnTo>
                  <a:pt x="4888" y="5599"/>
                </a:lnTo>
                <a:lnTo>
                  <a:pt x="4888" y="5521"/>
                </a:lnTo>
                <a:lnTo>
                  <a:pt x="4820" y="5521"/>
                </a:lnTo>
                <a:lnTo>
                  <a:pt x="4820" y="5443"/>
                </a:lnTo>
                <a:lnTo>
                  <a:pt x="4752" y="5443"/>
                </a:lnTo>
                <a:lnTo>
                  <a:pt x="4752" y="5366"/>
                </a:lnTo>
                <a:lnTo>
                  <a:pt x="4685" y="5366"/>
                </a:lnTo>
                <a:lnTo>
                  <a:pt x="4685" y="5288"/>
                </a:lnTo>
                <a:lnTo>
                  <a:pt x="4617" y="5288"/>
                </a:lnTo>
                <a:lnTo>
                  <a:pt x="4617" y="5210"/>
                </a:lnTo>
                <a:lnTo>
                  <a:pt x="4549" y="5210"/>
                </a:lnTo>
                <a:lnTo>
                  <a:pt x="4549" y="5132"/>
                </a:lnTo>
                <a:lnTo>
                  <a:pt x="4481" y="5132"/>
                </a:lnTo>
                <a:lnTo>
                  <a:pt x="4481" y="5055"/>
                </a:lnTo>
                <a:lnTo>
                  <a:pt x="4413" y="5055"/>
                </a:lnTo>
                <a:lnTo>
                  <a:pt x="4413" y="4977"/>
                </a:lnTo>
                <a:lnTo>
                  <a:pt x="4345" y="4977"/>
                </a:lnTo>
                <a:lnTo>
                  <a:pt x="4345" y="4899"/>
                </a:lnTo>
                <a:lnTo>
                  <a:pt x="4277" y="4899"/>
                </a:lnTo>
                <a:lnTo>
                  <a:pt x="4277" y="4821"/>
                </a:lnTo>
                <a:lnTo>
                  <a:pt x="4209" y="4821"/>
                </a:lnTo>
                <a:lnTo>
                  <a:pt x="4209" y="4743"/>
                </a:lnTo>
                <a:lnTo>
                  <a:pt x="4141" y="4743"/>
                </a:lnTo>
                <a:lnTo>
                  <a:pt x="4141" y="4666"/>
                </a:lnTo>
                <a:lnTo>
                  <a:pt x="4073" y="4666"/>
                </a:lnTo>
                <a:lnTo>
                  <a:pt x="4073" y="4588"/>
                </a:lnTo>
                <a:lnTo>
                  <a:pt x="4006" y="4588"/>
                </a:lnTo>
                <a:lnTo>
                  <a:pt x="4006" y="4510"/>
                </a:lnTo>
                <a:lnTo>
                  <a:pt x="3938" y="4510"/>
                </a:lnTo>
                <a:lnTo>
                  <a:pt x="3938" y="4432"/>
                </a:lnTo>
                <a:lnTo>
                  <a:pt x="3870" y="4432"/>
                </a:lnTo>
                <a:lnTo>
                  <a:pt x="3870" y="4355"/>
                </a:lnTo>
                <a:lnTo>
                  <a:pt x="3802" y="4355"/>
                </a:lnTo>
                <a:lnTo>
                  <a:pt x="3802" y="4277"/>
                </a:lnTo>
                <a:lnTo>
                  <a:pt x="3734" y="4277"/>
                </a:lnTo>
                <a:lnTo>
                  <a:pt x="3734" y="4199"/>
                </a:lnTo>
                <a:lnTo>
                  <a:pt x="3666" y="4199"/>
                </a:lnTo>
                <a:lnTo>
                  <a:pt x="3666" y="4121"/>
                </a:lnTo>
                <a:lnTo>
                  <a:pt x="3598" y="4121"/>
                </a:lnTo>
                <a:lnTo>
                  <a:pt x="3598" y="4044"/>
                </a:lnTo>
                <a:lnTo>
                  <a:pt x="3530" y="4044"/>
                </a:lnTo>
                <a:lnTo>
                  <a:pt x="3530" y="3966"/>
                </a:lnTo>
                <a:lnTo>
                  <a:pt x="3462" y="3966"/>
                </a:lnTo>
                <a:lnTo>
                  <a:pt x="3462" y="3888"/>
                </a:lnTo>
                <a:lnTo>
                  <a:pt x="3394" y="3888"/>
                </a:lnTo>
                <a:lnTo>
                  <a:pt x="3394" y="3810"/>
                </a:lnTo>
                <a:lnTo>
                  <a:pt x="3327" y="3810"/>
                </a:lnTo>
                <a:lnTo>
                  <a:pt x="3327" y="3732"/>
                </a:lnTo>
                <a:lnTo>
                  <a:pt x="3259" y="3732"/>
                </a:lnTo>
                <a:lnTo>
                  <a:pt x="3259" y="3655"/>
                </a:lnTo>
                <a:lnTo>
                  <a:pt x="3191" y="3655"/>
                </a:lnTo>
                <a:lnTo>
                  <a:pt x="3191" y="3577"/>
                </a:lnTo>
                <a:lnTo>
                  <a:pt x="3123" y="3577"/>
                </a:lnTo>
                <a:lnTo>
                  <a:pt x="3123" y="3499"/>
                </a:lnTo>
                <a:lnTo>
                  <a:pt x="3055" y="3499"/>
                </a:lnTo>
                <a:lnTo>
                  <a:pt x="3055" y="3421"/>
                </a:lnTo>
                <a:lnTo>
                  <a:pt x="2987" y="3421"/>
                </a:lnTo>
                <a:lnTo>
                  <a:pt x="2987" y="3344"/>
                </a:lnTo>
                <a:lnTo>
                  <a:pt x="2919" y="3344"/>
                </a:lnTo>
                <a:lnTo>
                  <a:pt x="2919" y="3266"/>
                </a:lnTo>
                <a:lnTo>
                  <a:pt x="2851" y="3266"/>
                </a:lnTo>
                <a:lnTo>
                  <a:pt x="2851" y="3188"/>
                </a:lnTo>
                <a:lnTo>
                  <a:pt x="2783" y="3188"/>
                </a:lnTo>
                <a:lnTo>
                  <a:pt x="2783" y="3110"/>
                </a:lnTo>
                <a:lnTo>
                  <a:pt x="2715" y="3110"/>
                </a:lnTo>
                <a:lnTo>
                  <a:pt x="2715" y="3033"/>
                </a:lnTo>
                <a:lnTo>
                  <a:pt x="2648" y="3033"/>
                </a:lnTo>
                <a:lnTo>
                  <a:pt x="2648" y="2955"/>
                </a:lnTo>
                <a:lnTo>
                  <a:pt x="2580" y="2955"/>
                </a:lnTo>
                <a:lnTo>
                  <a:pt x="2580" y="2877"/>
                </a:lnTo>
                <a:lnTo>
                  <a:pt x="2512" y="2877"/>
                </a:lnTo>
                <a:lnTo>
                  <a:pt x="2512" y="2799"/>
                </a:lnTo>
                <a:lnTo>
                  <a:pt x="2444" y="2799"/>
                </a:lnTo>
                <a:lnTo>
                  <a:pt x="2444" y="2721"/>
                </a:lnTo>
                <a:lnTo>
                  <a:pt x="2376" y="2721"/>
                </a:lnTo>
                <a:lnTo>
                  <a:pt x="2376" y="2644"/>
                </a:lnTo>
                <a:lnTo>
                  <a:pt x="2308" y="2644"/>
                </a:lnTo>
                <a:lnTo>
                  <a:pt x="2308" y="2566"/>
                </a:lnTo>
                <a:lnTo>
                  <a:pt x="2240" y="2566"/>
                </a:lnTo>
                <a:lnTo>
                  <a:pt x="2240" y="2488"/>
                </a:lnTo>
                <a:lnTo>
                  <a:pt x="2172" y="2488"/>
                </a:lnTo>
                <a:lnTo>
                  <a:pt x="2172" y="2410"/>
                </a:lnTo>
                <a:lnTo>
                  <a:pt x="2104" y="2410"/>
                </a:lnTo>
                <a:lnTo>
                  <a:pt x="2104" y="2333"/>
                </a:lnTo>
                <a:lnTo>
                  <a:pt x="2036" y="2333"/>
                </a:lnTo>
                <a:lnTo>
                  <a:pt x="2036" y="2255"/>
                </a:lnTo>
                <a:lnTo>
                  <a:pt x="1969" y="2255"/>
                </a:lnTo>
                <a:lnTo>
                  <a:pt x="1969" y="2177"/>
                </a:lnTo>
                <a:lnTo>
                  <a:pt x="1901" y="2177"/>
                </a:lnTo>
                <a:lnTo>
                  <a:pt x="1901" y="2099"/>
                </a:lnTo>
                <a:lnTo>
                  <a:pt x="1833" y="2099"/>
                </a:lnTo>
                <a:lnTo>
                  <a:pt x="1833" y="2022"/>
                </a:lnTo>
                <a:lnTo>
                  <a:pt x="1765" y="2022"/>
                </a:lnTo>
                <a:lnTo>
                  <a:pt x="1765" y="1944"/>
                </a:lnTo>
                <a:lnTo>
                  <a:pt x="1697" y="1944"/>
                </a:lnTo>
                <a:lnTo>
                  <a:pt x="1697" y="1866"/>
                </a:lnTo>
                <a:lnTo>
                  <a:pt x="1629" y="1866"/>
                </a:lnTo>
                <a:lnTo>
                  <a:pt x="1629" y="1788"/>
                </a:lnTo>
                <a:lnTo>
                  <a:pt x="1561" y="1788"/>
                </a:lnTo>
                <a:lnTo>
                  <a:pt x="1561" y="1710"/>
                </a:lnTo>
                <a:lnTo>
                  <a:pt x="1493" y="1710"/>
                </a:lnTo>
                <a:lnTo>
                  <a:pt x="1493" y="1633"/>
                </a:lnTo>
                <a:lnTo>
                  <a:pt x="1425" y="1633"/>
                </a:lnTo>
                <a:lnTo>
                  <a:pt x="1425" y="1555"/>
                </a:lnTo>
                <a:lnTo>
                  <a:pt x="1357" y="1555"/>
                </a:lnTo>
                <a:lnTo>
                  <a:pt x="1357" y="1477"/>
                </a:lnTo>
                <a:lnTo>
                  <a:pt x="1290" y="1477"/>
                </a:lnTo>
                <a:lnTo>
                  <a:pt x="1290" y="1399"/>
                </a:lnTo>
                <a:lnTo>
                  <a:pt x="1222" y="1399"/>
                </a:lnTo>
                <a:lnTo>
                  <a:pt x="1222" y="1322"/>
                </a:lnTo>
                <a:lnTo>
                  <a:pt x="1154" y="1322"/>
                </a:lnTo>
                <a:lnTo>
                  <a:pt x="1154" y="1244"/>
                </a:lnTo>
                <a:lnTo>
                  <a:pt x="1086" y="1244"/>
                </a:lnTo>
                <a:lnTo>
                  <a:pt x="1086" y="1166"/>
                </a:lnTo>
                <a:lnTo>
                  <a:pt x="1018" y="1166"/>
                </a:lnTo>
                <a:lnTo>
                  <a:pt x="1018" y="1088"/>
                </a:lnTo>
                <a:lnTo>
                  <a:pt x="950" y="1088"/>
                </a:lnTo>
                <a:lnTo>
                  <a:pt x="950" y="1011"/>
                </a:lnTo>
                <a:lnTo>
                  <a:pt x="882" y="1011"/>
                </a:lnTo>
                <a:lnTo>
                  <a:pt x="882" y="933"/>
                </a:lnTo>
                <a:lnTo>
                  <a:pt x="814" y="933"/>
                </a:lnTo>
                <a:lnTo>
                  <a:pt x="814" y="855"/>
                </a:lnTo>
                <a:lnTo>
                  <a:pt x="746" y="855"/>
                </a:lnTo>
                <a:lnTo>
                  <a:pt x="746" y="777"/>
                </a:lnTo>
                <a:lnTo>
                  <a:pt x="678" y="777"/>
                </a:lnTo>
                <a:lnTo>
                  <a:pt x="678" y="699"/>
                </a:lnTo>
                <a:lnTo>
                  <a:pt x="611" y="699"/>
                </a:lnTo>
                <a:lnTo>
                  <a:pt x="611" y="622"/>
                </a:lnTo>
                <a:lnTo>
                  <a:pt x="543" y="622"/>
                </a:lnTo>
                <a:lnTo>
                  <a:pt x="543" y="544"/>
                </a:lnTo>
                <a:lnTo>
                  <a:pt x="475" y="544"/>
                </a:lnTo>
                <a:lnTo>
                  <a:pt x="475" y="466"/>
                </a:lnTo>
                <a:lnTo>
                  <a:pt x="407" y="466"/>
                </a:lnTo>
                <a:lnTo>
                  <a:pt x="407" y="388"/>
                </a:lnTo>
                <a:lnTo>
                  <a:pt x="339" y="388"/>
                </a:lnTo>
                <a:lnTo>
                  <a:pt x="339" y="311"/>
                </a:lnTo>
                <a:lnTo>
                  <a:pt x="271" y="311"/>
                </a:lnTo>
                <a:lnTo>
                  <a:pt x="271" y="233"/>
                </a:lnTo>
                <a:lnTo>
                  <a:pt x="203" y="233"/>
                </a:lnTo>
                <a:lnTo>
                  <a:pt x="203" y="155"/>
                </a:lnTo>
                <a:lnTo>
                  <a:pt x="135" y="155"/>
                </a:lnTo>
                <a:lnTo>
                  <a:pt x="135" y="77"/>
                </a:lnTo>
                <a:lnTo>
                  <a:pt x="67" y="77"/>
                </a:lnTo>
                <a:lnTo>
                  <a:pt x="67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72" name="Line 175"/>
          <p:cNvSpPr>
            <a:spLocks noChangeShapeType="1"/>
          </p:cNvSpPr>
          <p:nvPr/>
        </p:nvSpPr>
        <p:spPr bwMode="auto">
          <a:xfrm>
            <a:off x="2752725" y="6156325"/>
            <a:ext cx="218281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73" name="Line 176"/>
          <p:cNvSpPr>
            <a:spLocks noChangeShapeType="1"/>
          </p:cNvSpPr>
          <p:nvPr/>
        </p:nvSpPr>
        <p:spPr bwMode="auto">
          <a:xfrm>
            <a:off x="2752725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74" name="Line 177"/>
          <p:cNvSpPr>
            <a:spLocks noChangeShapeType="1"/>
          </p:cNvSpPr>
          <p:nvPr/>
        </p:nvSpPr>
        <p:spPr bwMode="auto">
          <a:xfrm>
            <a:off x="2752725" y="6156325"/>
            <a:ext cx="1588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75" name="Rectangle 178"/>
          <p:cNvSpPr>
            <a:spLocks noChangeArrowheads="1"/>
          </p:cNvSpPr>
          <p:nvPr/>
        </p:nvSpPr>
        <p:spPr bwMode="auto">
          <a:xfrm>
            <a:off x="2505075" y="6254750"/>
            <a:ext cx="493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2.99</a:t>
            </a:r>
            <a:endParaRPr lang="en-US" altLang="en-US" sz="2000"/>
          </a:p>
        </p:txBody>
      </p:sp>
      <p:sp>
        <p:nvSpPr>
          <p:cNvPr id="69776" name="Line 179"/>
          <p:cNvSpPr>
            <a:spLocks noChangeShapeType="1"/>
          </p:cNvSpPr>
          <p:nvPr/>
        </p:nvSpPr>
        <p:spPr bwMode="auto">
          <a:xfrm>
            <a:off x="2862263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77" name="Line 180"/>
          <p:cNvSpPr>
            <a:spLocks noChangeShapeType="1"/>
          </p:cNvSpPr>
          <p:nvPr/>
        </p:nvSpPr>
        <p:spPr bwMode="auto">
          <a:xfrm>
            <a:off x="2970213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78" name="Line 181"/>
          <p:cNvSpPr>
            <a:spLocks noChangeShapeType="1"/>
          </p:cNvSpPr>
          <p:nvPr/>
        </p:nvSpPr>
        <p:spPr bwMode="auto">
          <a:xfrm>
            <a:off x="3079750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79" name="Line 182"/>
          <p:cNvSpPr>
            <a:spLocks noChangeShapeType="1"/>
          </p:cNvSpPr>
          <p:nvPr/>
        </p:nvSpPr>
        <p:spPr bwMode="auto">
          <a:xfrm>
            <a:off x="3189288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80" name="Line 183"/>
          <p:cNvSpPr>
            <a:spLocks noChangeShapeType="1"/>
          </p:cNvSpPr>
          <p:nvPr/>
        </p:nvSpPr>
        <p:spPr bwMode="auto">
          <a:xfrm>
            <a:off x="3298825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81" name="Line 184"/>
          <p:cNvSpPr>
            <a:spLocks noChangeShapeType="1"/>
          </p:cNvSpPr>
          <p:nvPr/>
        </p:nvSpPr>
        <p:spPr bwMode="auto">
          <a:xfrm>
            <a:off x="3406775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82" name="Line 185"/>
          <p:cNvSpPr>
            <a:spLocks noChangeShapeType="1"/>
          </p:cNvSpPr>
          <p:nvPr/>
        </p:nvSpPr>
        <p:spPr bwMode="auto">
          <a:xfrm>
            <a:off x="3516313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83" name="Line 186"/>
          <p:cNvSpPr>
            <a:spLocks noChangeShapeType="1"/>
          </p:cNvSpPr>
          <p:nvPr/>
        </p:nvSpPr>
        <p:spPr bwMode="auto">
          <a:xfrm>
            <a:off x="3625850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84" name="Line 187"/>
          <p:cNvSpPr>
            <a:spLocks noChangeShapeType="1"/>
          </p:cNvSpPr>
          <p:nvPr/>
        </p:nvSpPr>
        <p:spPr bwMode="auto">
          <a:xfrm>
            <a:off x="3735388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85" name="Line 188"/>
          <p:cNvSpPr>
            <a:spLocks noChangeShapeType="1"/>
          </p:cNvSpPr>
          <p:nvPr/>
        </p:nvSpPr>
        <p:spPr bwMode="auto">
          <a:xfrm>
            <a:off x="3843338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86" name="Line 189"/>
          <p:cNvSpPr>
            <a:spLocks noChangeShapeType="1"/>
          </p:cNvSpPr>
          <p:nvPr/>
        </p:nvSpPr>
        <p:spPr bwMode="auto">
          <a:xfrm>
            <a:off x="3843338" y="6156325"/>
            <a:ext cx="1587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87" name="Rectangle 190"/>
          <p:cNvSpPr>
            <a:spLocks noChangeArrowheads="1"/>
          </p:cNvSpPr>
          <p:nvPr/>
        </p:nvSpPr>
        <p:spPr bwMode="auto">
          <a:xfrm>
            <a:off x="3773488" y="6254750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3</a:t>
            </a:r>
            <a:endParaRPr lang="en-US" altLang="en-US" sz="2000"/>
          </a:p>
        </p:txBody>
      </p:sp>
      <p:sp>
        <p:nvSpPr>
          <p:cNvPr id="69788" name="Line 191"/>
          <p:cNvSpPr>
            <a:spLocks noChangeShapeType="1"/>
          </p:cNvSpPr>
          <p:nvPr/>
        </p:nvSpPr>
        <p:spPr bwMode="auto">
          <a:xfrm>
            <a:off x="3952875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89" name="Line 192"/>
          <p:cNvSpPr>
            <a:spLocks noChangeShapeType="1"/>
          </p:cNvSpPr>
          <p:nvPr/>
        </p:nvSpPr>
        <p:spPr bwMode="auto">
          <a:xfrm>
            <a:off x="4062413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90" name="Line 193"/>
          <p:cNvSpPr>
            <a:spLocks noChangeShapeType="1"/>
          </p:cNvSpPr>
          <p:nvPr/>
        </p:nvSpPr>
        <p:spPr bwMode="auto">
          <a:xfrm>
            <a:off x="4171950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91" name="Line 194"/>
          <p:cNvSpPr>
            <a:spLocks noChangeShapeType="1"/>
          </p:cNvSpPr>
          <p:nvPr/>
        </p:nvSpPr>
        <p:spPr bwMode="auto">
          <a:xfrm>
            <a:off x="4279900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92" name="Line 195"/>
          <p:cNvSpPr>
            <a:spLocks noChangeShapeType="1"/>
          </p:cNvSpPr>
          <p:nvPr/>
        </p:nvSpPr>
        <p:spPr bwMode="auto">
          <a:xfrm>
            <a:off x="4389438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93" name="Line 196"/>
          <p:cNvSpPr>
            <a:spLocks noChangeShapeType="1"/>
          </p:cNvSpPr>
          <p:nvPr/>
        </p:nvSpPr>
        <p:spPr bwMode="auto">
          <a:xfrm>
            <a:off x="4498975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94" name="Line 197"/>
          <p:cNvSpPr>
            <a:spLocks noChangeShapeType="1"/>
          </p:cNvSpPr>
          <p:nvPr/>
        </p:nvSpPr>
        <p:spPr bwMode="auto">
          <a:xfrm>
            <a:off x="4608513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95" name="Line 198"/>
          <p:cNvSpPr>
            <a:spLocks noChangeShapeType="1"/>
          </p:cNvSpPr>
          <p:nvPr/>
        </p:nvSpPr>
        <p:spPr bwMode="auto">
          <a:xfrm>
            <a:off x="4716463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96" name="Line 199"/>
          <p:cNvSpPr>
            <a:spLocks noChangeShapeType="1"/>
          </p:cNvSpPr>
          <p:nvPr/>
        </p:nvSpPr>
        <p:spPr bwMode="auto">
          <a:xfrm>
            <a:off x="4826000" y="6156325"/>
            <a:ext cx="1588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97" name="Line 200"/>
          <p:cNvSpPr>
            <a:spLocks noChangeShapeType="1"/>
          </p:cNvSpPr>
          <p:nvPr/>
        </p:nvSpPr>
        <p:spPr bwMode="auto">
          <a:xfrm>
            <a:off x="4935538" y="6156325"/>
            <a:ext cx="1587" cy="5873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98" name="Line 201"/>
          <p:cNvSpPr>
            <a:spLocks noChangeShapeType="1"/>
          </p:cNvSpPr>
          <p:nvPr/>
        </p:nvSpPr>
        <p:spPr bwMode="auto">
          <a:xfrm>
            <a:off x="4935538" y="6156325"/>
            <a:ext cx="1587" cy="9842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799" name="Rectangle 202"/>
          <p:cNvSpPr>
            <a:spLocks noChangeArrowheads="1"/>
          </p:cNvSpPr>
          <p:nvPr/>
        </p:nvSpPr>
        <p:spPr bwMode="auto">
          <a:xfrm>
            <a:off x="4687888" y="6254750"/>
            <a:ext cx="493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3.01</a:t>
            </a:r>
            <a:endParaRPr lang="en-US" altLang="en-US" sz="2000"/>
          </a:p>
        </p:txBody>
      </p:sp>
      <p:sp>
        <p:nvSpPr>
          <p:cNvPr id="69800" name="Line 203"/>
          <p:cNvSpPr>
            <a:spLocks noChangeShapeType="1"/>
          </p:cNvSpPr>
          <p:nvPr/>
        </p:nvSpPr>
        <p:spPr bwMode="auto">
          <a:xfrm flipV="1">
            <a:off x="2752725" y="4070350"/>
            <a:ext cx="1588" cy="20859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801" name="Line 204"/>
          <p:cNvSpPr>
            <a:spLocks noChangeShapeType="1"/>
          </p:cNvSpPr>
          <p:nvPr/>
        </p:nvSpPr>
        <p:spPr bwMode="auto">
          <a:xfrm flipH="1">
            <a:off x="2670175" y="615632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802" name="Line 205"/>
          <p:cNvSpPr>
            <a:spLocks noChangeShapeType="1"/>
          </p:cNvSpPr>
          <p:nvPr/>
        </p:nvSpPr>
        <p:spPr bwMode="auto">
          <a:xfrm flipH="1">
            <a:off x="2649538" y="6156325"/>
            <a:ext cx="10318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803" name="Rectangle 206"/>
          <p:cNvSpPr>
            <a:spLocks noChangeArrowheads="1"/>
          </p:cNvSpPr>
          <p:nvPr/>
        </p:nvSpPr>
        <p:spPr bwMode="auto">
          <a:xfrm>
            <a:off x="2463800" y="6019800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0</a:t>
            </a:r>
            <a:endParaRPr lang="en-US" altLang="en-US" sz="2000"/>
          </a:p>
        </p:txBody>
      </p:sp>
      <p:sp>
        <p:nvSpPr>
          <p:cNvPr id="69804" name="Line 207"/>
          <p:cNvSpPr>
            <a:spLocks noChangeShapeType="1"/>
          </p:cNvSpPr>
          <p:nvPr/>
        </p:nvSpPr>
        <p:spPr bwMode="auto">
          <a:xfrm flipH="1">
            <a:off x="2670175" y="594677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805" name="Line 208"/>
          <p:cNvSpPr>
            <a:spLocks noChangeShapeType="1"/>
          </p:cNvSpPr>
          <p:nvPr/>
        </p:nvSpPr>
        <p:spPr bwMode="auto">
          <a:xfrm flipH="1">
            <a:off x="2670175" y="573881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806" name="Line 209"/>
          <p:cNvSpPr>
            <a:spLocks noChangeShapeType="1"/>
          </p:cNvSpPr>
          <p:nvPr/>
        </p:nvSpPr>
        <p:spPr bwMode="auto">
          <a:xfrm flipH="1">
            <a:off x="2670175" y="553085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807" name="Line 210"/>
          <p:cNvSpPr>
            <a:spLocks noChangeShapeType="1"/>
          </p:cNvSpPr>
          <p:nvPr/>
        </p:nvSpPr>
        <p:spPr bwMode="auto">
          <a:xfrm flipH="1">
            <a:off x="2670175" y="532130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808" name="Line 211"/>
          <p:cNvSpPr>
            <a:spLocks noChangeShapeType="1"/>
          </p:cNvSpPr>
          <p:nvPr/>
        </p:nvSpPr>
        <p:spPr bwMode="auto">
          <a:xfrm flipH="1">
            <a:off x="2670175" y="511333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809" name="Line 212"/>
          <p:cNvSpPr>
            <a:spLocks noChangeShapeType="1"/>
          </p:cNvSpPr>
          <p:nvPr/>
        </p:nvSpPr>
        <p:spPr bwMode="auto">
          <a:xfrm flipH="1">
            <a:off x="2649538" y="5113338"/>
            <a:ext cx="1031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810" name="Line 214"/>
          <p:cNvSpPr>
            <a:spLocks noChangeShapeType="1"/>
          </p:cNvSpPr>
          <p:nvPr/>
        </p:nvSpPr>
        <p:spPr bwMode="auto">
          <a:xfrm flipH="1">
            <a:off x="2670175" y="490537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811" name="Line 215"/>
          <p:cNvSpPr>
            <a:spLocks noChangeShapeType="1"/>
          </p:cNvSpPr>
          <p:nvPr/>
        </p:nvSpPr>
        <p:spPr bwMode="auto">
          <a:xfrm flipH="1">
            <a:off x="2670175" y="469582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812" name="Line 216"/>
          <p:cNvSpPr>
            <a:spLocks noChangeShapeType="1"/>
          </p:cNvSpPr>
          <p:nvPr/>
        </p:nvSpPr>
        <p:spPr bwMode="auto">
          <a:xfrm flipH="1">
            <a:off x="2670175" y="448786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813" name="Line 217"/>
          <p:cNvSpPr>
            <a:spLocks noChangeShapeType="1"/>
          </p:cNvSpPr>
          <p:nvPr/>
        </p:nvSpPr>
        <p:spPr bwMode="auto">
          <a:xfrm flipH="1">
            <a:off x="2670175" y="427990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814" name="Line 218"/>
          <p:cNvSpPr>
            <a:spLocks noChangeShapeType="1"/>
          </p:cNvSpPr>
          <p:nvPr/>
        </p:nvSpPr>
        <p:spPr bwMode="auto">
          <a:xfrm flipH="1">
            <a:off x="2670175" y="407035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815" name="Line 219"/>
          <p:cNvSpPr>
            <a:spLocks noChangeShapeType="1"/>
          </p:cNvSpPr>
          <p:nvPr/>
        </p:nvSpPr>
        <p:spPr bwMode="auto">
          <a:xfrm flipH="1">
            <a:off x="2649538" y="4070350"/>
            <a:ext cx="10318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816" name="Rectangle 220"/>
          <p:cNvSpPr>
            <a:spLocks noChangeArrowheads="1"/>
          </p:cNvSpPr>
          <p:nvPr/>
        </p:nvSpPr>
        <p:spPr bwMode="auto">
          <a:xfrm>
            <a:off x="2463800" y="3935413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</a:t>
            </a:r>
            <a:endParaRPr lang="en-US" altLang="en-US" sz="2000"/>
          </a:p>
        </p:txBody>
      </p:sp>
      <p:sp>
        <p:nvSpPr>
          <p:cNvPr id="69817" name="Freeform 221"/>
          <p:cNvSpPr>
            <a:spLocks/>
          </p:cNvSpPr>
          <p:nvPr/>
        </p:nvSpPr>
        <p:spPr bwMode="auto">
          <a:xfrm flipV="1">
            <a:off x="2752725" y="4070350"/>
            <a:ext cx="2182813" cy="2085975"/>
          </a:xfrm>
          <a:custGeom>
            <a:avLst/>
            <a:gdLst>
              <a:gd name="T0" fmla="*/ 13955664 w 6789"/>
              <a:gd name="T1" fmla="*/ 16762903 h 7777"/>
              <a:gd name="T2" fmla="*/ 42074048 w 6789"/>
              <a:gd name="T3" fmla="*/ 33525805 h 7777"/>
              <a:gd name="T4" fmla="*/ 63163003 w 6789"/>
              <a:gd name="T5" fmla="*/ 55900485 h 7777"/>
              <a:gd name="T6" fmla="*/ 91177872 w 6789"/>
              <a:gd name="T7" fmla="*/ 72735284 h 7777"/>
              <a:gd name="T8" fmla="*/ 112266817 w 6789"/>
              <a:gd name="T9" fmla="*/ 95109955 h 7777"/>
              <a:gd name="T10" fmla="*/ 140281665 w 6789"/>
              <a:gd name="T11" fmla="*/ 111872854 h 7777"/>
              <a:gd name="T12" fmla="*/ 161370610 w 6789"/>
              <a:gd name="T13" fmla="*/ 134247257 h 7777"/>
              <a:gd name="T14" fmla="*/ 189489029 w 6789"/>
              <a:gd name="T15" fmla="*/ 151010189 h 7777"/>
              <a:gd name="T16" fmla="*/ 210474444 w 6789"/>
              <a:gd name="T17" fmla="*/ 173384860 h 7777"/>
              <a:gd name="T18" fmla="*/ 238592822 w 6789"/>
              <a:gd name="T19" fmla="*/ 190219642 h 7777"/>
              <a:gd name="T20" fmla="*/ 259681446 w 6789"/>
              <a:gd name="T21" fmla="*/ 212594314 h 7777"/>
              <a:gd name="T22" fmla="*/ 287696616 w 6789"/>
              <a:gd name="T23" fmla="*/ 229357212 h 7777"/>
              <a:gd name="T24" fmla="*/ 308785239 w 6789"/>
              <a:gd name="T25" fmla="*/ 251731615 h 7777"/>
              <a:gd name="T26" fmla="*/ 336903618 w 6789"/>
              <a:gd name="T27" fmla="*/ 268494782 h 7777"/>
              <a:gd name="T28" fmla="*/ 357889113 w 6789"/>
              <a:gd name="T29" fmla="*/ 290941136 h 7777"/>
              <a:gd name="T30" fmla="*/ 386007492 w 6789"/>
              <a:gd name="T31" fmla="*/ 307704302 h 7777"/>
              <a:gd name="T32" fmla="*/ 407096437 w 6789"/>
              <a:gd name="T33" fmla="*/ 330078706 h 7777"/>
              <a:gd name="T34" fmla="*/ 435111285 w 6789"/>
              <a:gd name="T35" fmla="*/ 346841604 h 7777"/>
              <a:gd name="T36" fmla="*/ 456200230 w 6789"/>
              <a:gd name="T37" fmla="*/ 369216275 h 7777"/>
              <a:gd name="T38" fmla="*/ 484318609 w 6789"/>
              <a:gd name="T39" fmla="*/ 386051058 h 7777"/>
              <a:gd name="T40" fmla="*/ 505304023 w 6789"/>
              <a:gd name="T41" fmla="*/ 408425729 h 7777"/>
              <a:gd name="T42" fmla="*/ 533422402 w 6789"/>
              <a:gd name="T43" fmla="*/ 425188627 h 7777"/>
              <a:gd name="T44" fmla="*/ 554511025 w 6789"/>
              <a:gd name="T45" fmla="*/ 447563030 h 7777"/>
              <a:gd name="T46" fmla="*/ 582526196 w 6789"/>
              <a:gd name="T47" fmla="*/ 464325929 h 7777"/>
              <a:gd name="T48" fmla="*/ 603614819 w 6789"/>
              <a:gd name="T49" fmla="*/ 486700600 h 7777"/>
              <a:gd name="T50" fmla="*/ 631629989 w 6789"/>
              <a:gd name="T51" fmla="*/ 503535382 h 7777"/>
              <a:gd name="T52" fmla="*/ 652718612 w 6789"/>
              <a:gd name="T53" fmla="*/ 525910054 h 7777"/>
              <a:gd name="T54" fmla="*/ 680837152 w 6789"/>
              <a:gd name="T55" fmla="*/ 542672952 h 7777"/>
              <a:gd name="T56" fmla="*/ 701822245 w 6789"/>
              <a:gd name="T57" fmla="*/ 553896230 h 7777"/>
              <a:gd name="T58" fmla="*/ 673807557 w 6789"/>
              <a:gd name="T59" fmla="*/ 537061179 h 7777"/>
              <a:gd name="T60" fmla="*/ 652718612 w 6789"/>
              <a:gd name="T61" fmla="*/ 514686776 h 7777"/>
              <a:gd name="T62" fmla="*/ 624703764 w 6789"/>
              <a:gd name="T63" fmla="*/ 497923878 h 7777"/>
              <a:gd name="T64" fmla="*/ 603614819 w 6789"/>
              <a:gd name="T65" fmla="*/ 475549206 h 7777"/>
              <a:gd name="T66" fmla="*/ 575496440 w 6789"/>
              <a:gd name="T67" fmla="*/ 458786308 h 7777"/>
              <a:gd name="T68" fmla="*/ 554511025 w 6789"/>
              <a:gd name="T69" fmla="*/ 436411905 h 7777"/>
              <a:gd name="T70" fmla="*/ 526392647 w 6789"/>
              <a:gd name="T71" fmla="*/ 419576854 h 7777"/>
              <a:gd name="T72" fmla="*/ 505304023 w 6789"/>
              <a:gd name="T73" fmla="*/ 397202451 h 7777"/>
              <a:gd name="T74" fmla="*/ 477288853 w 6789"/>
              <a:gd name="T75" fmla="*/ 380439553 h 7777"/>
              <a:gd name="T76" fmla="*/ 456200230 w 6789"/>
              <a:gd name="T77" fmla="*/ 358064882 h 7777"/>
              <a:gd name="T78" fmla="*/ 428081851 w 6789"/>
              <a:gd name="T79" fmla="*/ 341230099 h 7777"/>
              <a:gd name="T80" fmla="*/ 407096437 w 6789"/>
              <a:gd name="T81" fmla="*/ 318855428 h 7777"/>
              <a:gd name="T82" fmla="*/ 378978058 w 6789"/>
              <a:gd name="T83" fmla="*/ 302092530 h 7777"/>
              <a:gd name="T84" fmla="*/ 357889113 w 6789"/>
              <a:gd name="T85" fmla="*/ 279717791 h 7777"/>
              <a:gd name="T86" fmla="*/ 329874184 w 6789"/>
              <a:gd name="T87" fmla="*/ 262954893 h 7777"/>
              <a:gd name="T88" fmla="*/ 308785239 w 6789"/>
              <a:gd name="T89" fmla="*/ 240580490 h 7777"/>
              <a:gd name="T90" fmla="*/ 280666860 w 6789"/>
              <a:gd name="T91" fmla="*/ 223745439 h 7777"/>
              <a:gd name="T92" fmla="*/ 259681446 w 6789"/>
              <a:gd name="T93" fmla="*/ 201371036 h 7777"/>
              <a:gd name="T94" fmla="*/ 231563067 w 6789"/>
              <a:gd name="T95" fmla="*/ 184608138 h 7777"/>
              <a:gd name="T96" fmla="*/ 210474444 w 6789"/>
              <a:gd name="T97" fmla="*/ 162233466 h 7777"/>
              <a:gd name="T98" fmla="*/ 182459273 w 6789"/>
              <a:gd name="T99" fmla="*/ 145470568 h 7777"/>
              <a:gd name="T100" fmla="*/ 161370610 w 6789"/>
              <a:gd name="T101" fmla="*/ 123023979 h 7777"/>
              <a:gd name="T102" fmla="*/ 133355440 w 6789"/>
              <a:gd name="T103" fmla="*/ 106261081 h 7777"/>
              <a:gd name="T104" fmla="*/ 112266817 w 6789"/>
              <a:gd name="T105" fmla="*/ 83886678 h 7777"/>
              <a:gd name="T106" fmla="*/ 84148418 w 6789"/>
              <a:gd name="T107" fmla="*/ 67123762 h 7777"/>
              <a:gd name="T108" fmla="*/ 63163003 w 6789"/>
              <a:gd name="T109" fmla="*/ 44749091 h 7777"/>
              <a:gd name="T110" fmla="*/ 35044614 w 6789"/>
              <a:gd name="T111" fmla="*/ 27914300 h 7777"/>
              <a:gd name="T112" fmla="*/ 13955664 w 6789"/>
              <a:gd name="T113" fmla="*/ 5539623 h 77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6789"/>
              <a:gd name="T172" fmla="*/ 0 h 7777"/>
              <a:gd name="T173" fmla="*/ 6789 w 6789"/>
              <a:gd name="T174" fmla="*/ 7777 h 777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6789" h="7777">
                <a:moveTo>
                  <a:pt x="0" y="0"/>
                </a:moveTo>
                <a:lnTo>
                  <a:pt x="0" y="0"/>
                </a:lnTo>
                <a:lnTo>
                  <a:pt x="0" y="77"/>
                </a:lnTo>
                <a:lnTo>
                  <a:pt x="67" y="77"/>
                </a:lnTo>
                <a:lnTo>
                  <a:pt x="67" y="155"/>
                </a:lnTo>
                <a:lnTo>
                  <a:pt x="135" y="155"/>
                </a:lnTo>
                <a:lnTo>
                  <a:pt x="135" y="233"/>
                </a:lnTo>
                <a:lnTo>
                  <a:pt x="203" y="233"/>
                </a:lnTo>
                <a:lnTo>
                  <a:pt x="203" y="311"/>
                </a:lnTo>
                <a:lnTo>
                  <a:pt x="271" y="311"/>
                </a:lnTo>
                <a:lnTo>
                  <a:pt x="271" y="388"/>
                </a:lnTo>
                <a:lnTo>
                  <a:pt x="339" y="388"/>
                </a:lnTo>
                <a:lnTo>
                  <a:pt x="339" y="466"/>
                </a:lnTo>
                <a:lnTo>
                  <a:pt x="407" y="466"/>
                </a:lnTo>
                <a:lnTo>
                  <a:pt x="407" y="544"/>
                </a:lnTo>
                <a:lnTo>
                  <a:pt x="475" y="544"/>
                </a:lnTo>
                <a:lnTo>
                  <a:pt x="475" y="622"/>
                </a:lnTo>
                <a:lnTo>
                  <a:pt x="543" y="622"/>
                </a:lnTo>
                <a:lnTo>
                  <a:pt x="543" y="699"/>
                </a:lnTo>
                <a:lnTo>
                  <a:pt x="611" y="699"/>
                </a:lnTo>
                <a:lnTo>
                  <a:pt x="611" y="777"/>
                </a:lnTo>
                <a:lnTo>
                  <a:pt x="678" y="777"/>
                </a:lnTo>
                <a:lnTo>
                  <a:pt x="678" y="855"/>
                </a:lnTo>
                <a:lnTo>
                  <a:pt x="746" y="855"/>
                </a:lnTo>
                <a:lnTo>
                  <a:pt x="746" y="933"/>
                </a:lnTo>
                <a:lnTo>
                  <a:pt x="814" y="933"/>
                </a:lnTo>
                <a:lnTo>
                  <a:pt x="814" y="1011"/>
                </a:lnTo>
                <a:lnTo>
                  <a:pt x="882" y="1011"/>
                </a:lnTo>
                <a:lnTo>
                  <a:pt x="882" y="1088"/>
                </a:lnTo>
                <a:lnTo>
                  <a:pt x="950" y="1088"/>
                </a:lnTo>
                <a:lnTo>
                  <a:pt x="950" y="1166"/>
                </a:lnTo>
                <a:lnTo>
                  <a:pt x="1018" y="1166"/>
                </a:lnTo>
                <a:lnTo>
                  <a:pt x="1018" y="1244"/>
                </a:lnTo>
                <a:lnTo>
                  <a:pt x="1086" y="1244"/>
                </a:lnTo>
                <a:lnTo>
                  <a:pt x="1086" y="1322"/>
                </a:lnTo>
                <a:lnTo>
                  <a:pt x="1154" y="1322"/>
                </a:lnTo>
                <a:lnTo>
                  <a:pt x="1154" y="1399"/>
                </a:lnTo>
                <a:lnTo>
                  <a:pt x="1222" y="1399"/>
                </a:lnTo>
                <a:lnTo>
                  <a:pt x="1222" y="1477"/>
                </a:lnTo>
                <a:lnTo>
                  <a:pt x="1290" y="1477"/>
                </a:lnTo>
                <a:lnTo>
                  <a:pt x="1290" y="1555"/>
                </a:lnTo>
                <a:lnTo>
                  <a:pt x="1357" y="1555"/>
                </a:lnTo>
                <a:lnTo>
                  <a:pt x="1357" y="1633"/>
                </a:lnTo>
                <a:lnTo>
                  <a:pt x="1425" y="1633"/>
                </a:lnTo>
                <a:lnTo>
                  <a:pt x="1425" y="1710"/>
                </a:lnTo>
                <a:lnTo>
                  <a:pt x="1493" y="1710"/>
                </a:lnTo>
                <a:lnTo>
                  <a:pt x="1493" y="1788"/>
                </a:lnTo>
                <a:lnTo>
                  <a:pt x="1561" y="1788"/>
                </a:lnTo>
                <a:lnTo>
                  <a:pt x="1561" y="1866"/>
                </a:lnTo>
                <a:lnTo>
                  <a:pt x="1629" y="1866"/>
                </a:lnTo>
                <a:lnTo>
                  <a:pt x="1629" y="1944"/>
                </a:lnTo>
                <a:lnTo>
                  <a:pt x="1697" y="1944"/>
                </a:lnTo>
                <a:lnTo>
                  <a:pt x="1697" y="2022"/>
                </a:lnTo>
                <a:lnTo>
                  <a:pt x="1765" y="2022"/>
                </a:lnTo>
                <a:lnTo>
                  <a:pt x="1765" y="2099"/>
                </a:lnTo>
                <a:lnTo>
                  <a:pt x="1833" y="2099"/>
                </a:lnTo>
                <a:lnTo>
                  <a:pt x="1833" y="2177"/>
                </a:lnTo>
                <a:lnTo>
                  <a:pt x="1901" y="2177"/>
                </a:lnTo>
                <a:lnTo>
                  <a:pt x="1901" y="2255"/>
                </a:lnTo>
                <a:lnTo>
                  <a:pt x="1969" y="2255"/>
                </a:lnTo>
                <a:lnTo>
                  <a:pt x="1969" y="2333"/>
                </a:lnTo>
                <a:lnTo>
                  <a:pt x="2036" y="2333"/>
                </a:lnTo>
                <a:lnTo>
                  <a:pt x="2036" y="2410"/>
                </a:lnTo>
                <a:lnTo>
                  <a:pt x="2104" y="2410"/>
                </a:lnTo>
                <a:lnTo>
                  <a:pt x="2104" y="2488"/>
                </a:lnTo>
                <a:lnTo>
                  <a:pt x="2172" y="2488"/>
                </a:lnTo>
                <a:lnTo>
                  <a:pt x="2172" y="2566"/>
                </a:lnTo>
                <a:lnTo>
                  <a:pt x="2240" y="2566"/>
                </a:lnTo>
                <a:lnTo>
                  <a:pt x="2240" y="2644"/>
                </a:lnTo>
                <a:lnTo>
                  <a:pt x="2308" y="2644"/>
                </a:lnTo>
                <a:lnTo>
                  <a:pt x="2308" y="2721"/>
                </a:lnTo>
                <a:lnTo>
                  <a:pt x="2376" y="2721"/>
                </a:lnTo>
                <a:lnTo>
                  <a:pt x="2376" y="2799"/>
                </a:lnTo>
                <a:lnTo>
                  <a:pt x="2444" y="2799"/>
                </a:lnTo>
                <a:lnTo>
                  <a:pt x="2444" y="2877"/>
                </a:lnTo>
                <a:lnTo>
                  <a:pt x="2512" y="2877"/>
                </a:lnTo>
                <a:lnTo>
                  <a:pt x="2512" y="2955"/>
                </a:lnTo>
                <a:lnTo>
                  <a:pt x="2580" y="2955"/>
                </a:lnTo>
                <a:lnTo>
                  <a:pt x="2580" y="3033"/>
                </a:lnTo>
                <a:lnTo>
                  <a:pt x="2648" y="3033"/>
                </a:lnTo>
                <a:lnTo>
                  <a:pt x="2648" y="3110"/>
                </a:lnTo>
                <a:lnTo>
                  <a:pt x="2715" y="3110"/>
                </a:lnTo>
                <a:lnTo>
                  <a:pt x="2715" y="3188"/>
                </a:lnTo>
                <a:lnTo>
                  <a:pt x="2783" y="3188"/>
                </a:lnTo>
                <a:lnTo>
                  <a:pt x="2783" y="3266"/>
                </a:lnTo>
                <a:lnTo>
                  <a:pt x="2851" y="3266"/>
                </a:lnTo>
                <a:lnTo>
                  <a:pt x="2851" y="3344"/>
                </a:lnTo>
                <a:lnTo>
                  <a:pt x="2919" y="3344"/>
                </a:lnTo>
                <a:lnTo>
                  <a:pt x="2919" y="3421"/>
                </a:lnTo>
                <a:lnTo>
                  <a:pt x="2987" y="3421"/>
                </a:lnTo>
                <a:lnTo>
                  <a:pt x="2987" y="3499"/>
                </a:lnTo>
                <a:lnTo>
                  <a:pt x="3055" y="3499"/>
                </a:lnTo>
                <a:lnTo>
                  <a:pt x="3055" y="3577"/>
                </a:lnTo>
                <a:lnTo>
                  <a:pt x="3123" y="3577"/>
                </a:lnTo>
                <a:lnTo>
                  <a:pt x="3123" y="3655"/>
                </a:lnTo>
                <a:lnTo>
                  <a:pt x="3191" y="3655"/>
                </a:lnTo>
                <a:lnTo>
                  <a:pt x="3191" y="3732"/>
                </a:lnTo>
                <a:lnTo>
                  <a:pt x="3259" y="3732"/>
                </a:lnTo>
                <a:lnTo>
                  <a:pt x="3259" y="3810"/>
                </a:lnTo>
                <a:lnTo>
                  <a:pt x="3327" y="3810"/>
                </a:lnTo>
                <a:lnTo>
                  <a:pt x="3327" y="3888"/>
                </a:lnTo>
                <a:lnTo>
                  <a:pt x="3394" y="3888"/>
                </a:lnTo>
                <a:lnTo>
                  <a:pt x="3394" y="3966"/>
                </a:lnTo>
                <a:lnTo>
                  <a:pt x="3462" y="3966"/>
                </a:lnTo>
                <a:lnTo>
                  <a:pt x="3462" y="4044"/>
                </a:lnTo>
                <a:lnTo>
                  <a:pt x="3530" y="4044"/>
                </a:lnTo>
                <a:lnTo>
                  <a:pt x="3530" y="4121"/>
                </a:lnTo>
                <a:lnTo>
                  <a:pt x="3598" y="4121"/>
                </a:lnTo>
                <a:lnTo>
                  <a:pt x="3598" y="4199"/>
                </a:lnTo>
                <a:lnTo>
                  <a:pt x="3666" y="4199"/>
                </a:lnTo>
                <a:lnTo>
                  <a:pt x="3666" y="4277"/>
                </a:lnTo>
                <a:lnTo>
                  <a:pt x="3734" y="4277"/>
                </a:lnTo>
                <a:lnTo>
                  <a:pt x="3734" y="4355"/>
                </a:lnTo>
                <a:lnTo>
                  <a:pt x="3802" y="4355"/>
                </a:lnTo>
                <a:lnTo>
                  <a:pt x="3802" y="4432"/>
                </a:lnTo>
                <a:lnTo>
                  <a:pt x="3870" y="4432"/>
                </a:lnTo>
                <a:lnTo>
                  <a:pt x="3870" y="4510"/>
                </a:lnTo>
                <a:lnTo>
                  <a:pt x="3938" y="4510"/>
                </a:lnTo>
                <a:lnTo>
                  <a:pt x="3938" y="4588"/>
                </a:lnTo>
                <a:lnTo>
                  <a:pt x="4006" y="4588"/>
                </a:lnTo>
                <a:lnTo>
                  <a:pt x="4006" y="4666"/>
                </a:lnTo>
                <a:lnTo>
                  <a:pt x="4073" y="4666"/>
                </a:lnTo>
                <a:lnTo>
                  <a:pt x="4073" y="4743"/>
                </a:lnTo>
                <a:lnTo>
                  <a:pt x="4141" y="4743"/>
                </a:lnTo>
                <a:lnTo>
                  <a:pt x="4141" y="4821"/>
                </a:lnTo>
                <a:lnTo>
                  <a:pt x="4209" y="4821"/>
                </a:lnTo>
                <a:lnTo>
                  <a:pt x="4209" y="4899"/>
                </a:lnTo>
                <a:lnTo>
                  <a:pt x="4277" y="4899"/>
                </a:lnTo>
                <a:lnTo>
                  <a:pt x="4277" y="4977"/>
                </a:lnTo>
                <a:lnTo>
                  <a:pt x="4345" y="4977"/>
                </a:lnTo>
                <a:lnTo>
                  <a:pt x="4345" y="5055"/>
                </a:lnTo>
                <a:lnTo>
                  <a:pt x="4413" y="5055"/>
                </a:lnTo>
                <a:lnTo>
                  <a:pt x="4413" y="5132"/>
                </a:lnTo>
                <a:lnTo>
                  <a:pt x="4481" y="5132"/>
                </a:lnTo>
                <a:lnTo>
                  <a:pt x="4481" y="5210"/>
                </a:lnTo>
                <a:lnTo>
                  <a:pt x="4549" y="5210"/>
                </a:lnTo>
                <a:lnTo>
                  <a:pt x="4549" y="5288"/>
                </a:lnTo>
                <a:lnTo>
                  <a:pt x="4617" y="5288"/>
                </a:lnTo>
                <a:lnTo>
                  <a:pt x="4617" y="5366"/>
                </a:lnTo>
                <a:lnTo>
                  <a:pt x="4685" y="5366"/>
                </a:lnTo>
                <a:lnTo>
                  <a:pt x="4685" y="5443"/>
                </a:lnTo>
                <a:lnTo>
                  <a:pt x="4752" y="5443"/>
                </a:lnTo>
                <a:lnTo>
                  <a:pt x="4752" y="5521"/>
                </a:lnTo>
                <a:lnTo>
                  <a:pt x="4820" y="5521"/>
                </a:lnTo>
                <a:lnTo>
                  <a:pt x="4820" y="5599"/>
                </a:lnTo>
                <a:lnTo>
                  <a:pt x="4888" y="5599"/>
                </a:lnTo>
                <a:lnTo>
                  <a:pt x="4888" y="5677"/>
                </a:lnTo>
                <a:lnTo>
                  <a:pt x="4956" y="5677"/>
                </a:lnTo>
                <a:lnTo>
                  <a:pt x="4956" y="5754"/>
                </a:lnTo>
                <a:lnTo>
                  <a:pt x="5024" y="5754"/>
                </a:lnTo>
                <a:lnTo>
                  <a:pt x="5024" y="5832"/>
                </a:lnTo>
                <a:lnTo>
                  <a:pt x="5092" y="5832"/>
                </a:lnTo>
                <a:lnTo>
                  <a:pt x="5092" y="5910"/>
                </a:lnTo>
                <a:lnTo>
                  <a:pt x="5160" y="5910"/>
                </a:lnTo>
                <a:lnTo>
                  <a:pt x="5160" y="5988"/>
                </a:lnTo>
                <a:lnTo>
                  <a:pt x="5228" y="5988"/>
                </a:lnTo>
                <a:lnTo>
                  <a:pt x="5228" y="6066"/>
                </a:lnTo>
                <a:lnTo>
                  <a:pt x="5296" y="6066"/>
                </a:lnTo>
                <a:lnTo>
                  <a:pt x="5296" y="6143"/>
                </a:lnTo>
                <a:lnTo>
                  <a:pt x="5364" y="6143"/>
                </a:lnTo>
                <a:lnTo>
                  <a:pt x="5364" y="6221"/>
                </a:lnTo>
                <a:lnTo>
                  <a:pt x="5431" y="6221"/>
                </a:lnTo>
                <a:lnTo>
                  <a:pt x="5431" y="6299"/>
                </a:lnTo>
                <a:lnTo>
                  <a:pt x="5499" y="6299"/>
                </a:lnTo>
                <a:lnTo>
                  <a:pt x="5499" y="6377"/>
                </a:lnTo>
                <a:lnTo>
                  <a:pt x="5567" y="6377"/>
                </a:lnTo>
                <a:lnTo>
                  <a:pt x="5567" y="6454"/>
                </a:lnTo>
                <a:lnTo>
                  <a:pt x="5635" y="6454"/>
                </a:lnTo>
                <a:lnTo>
                  <a:pt x="5635" y="6532"/>
                </a:lnTo>
                <a:lnTo>
                  <a:pt x="5703" y="6532"/>
                </a:lnTo>
                <a:lnTo>
                  <a:pt x="5703" y="6610"/>
                </a:lnTo>
                <a:lnTo>
                  <a:pt x="5771" y="6610"/>
                </a:lnTo>
                <a:lnTo>
                  <a:pt x="5771" y="6688"/>
                </a:lnTo>
                <a:lnTo>
                  <a:pt x="5839" y="6688"/>
                </a:lnTo>
                <a:lnTo>
                  <a:pt x="5839" y="6765"/>
                </a:lnTo>
                <a:lnTo>
                  <a:pt x="5907" y="6765"/>
                </a:lnTo>
                <a:lnTo>
                  <a:pt x="5907" y="6843"/>
                </a:lnTo>
                <a:lnTo>
                  <a:pt x="5975" y="6843"/>
                </a:lnTo>
                <a:lnTo>
                  <a:pt x="5975" y="6921"/>
                </a:lnTo>
                <a:lnTo>
                  <a:pt x="6043" y="6921"/>
                </a:lnTo>
                <a:lnTo>
                  <a:pt x="6043" y="6999"/>
                </a:lnTo>
                <a:lnTo>
                  <a:pt x="6110" y="6999"/>
                </a:lnTo>
                <a:lnTo>
                  <a:pt x="6110" y="7077"/>
                </a:lnTo>
                <a:lnTo>
                  <a:pt x="6178" y="7077"/>
                </a:lnTo>
                <a:lnTo>
                  <a:pt x="6178" y="7154"/>
                </a:lnTo>
                <a:lnTo>
                  <a:pt x="6246" y="7154"/>
                </a:lnTo>
                <a:lnTo>
                  <a:pt x="6246" y="7232"/>
                </a:lnTo>
                <a:lnTo>
                  <a:pt x="6314" y="7232"/>
                </a:lnTo>
                <a:lnTo>
                  <a:pt x="6314" y="7310"/>
                </a:lnTo>
                <a:lnTo>
                  <a:pt x="6382" y="7310"/>
                </a:lnTo>
                <a:lnTo>
                  <a:pt x="6382" y="7388"/>
                </a:lnTo>
                <a:lnTo>
                  <a:pt x="6450" y="7388"/>
                </a:lnTo>
                <a:lnTo>
                  <a:pt x="6450" y="7465"/>
                </a:lnTo>
                <a:lnTo>
                  <a:pt x="6518" y="7465"/>
                </a:lnTo>
                <a:lnTo>
                  <a:pt x="6518" y="7543"/>
                </a:lnTo>
                <a:lnTo>
                  <a:pt x="6586" y="7543"/>
                </a:lnTo>
                <a:lnTo>
                  <a:pt x="6586" y="7621"/>
                </a:lnTo>
                <a:lnTo>
                  <a:pt x="6654" y="7621"/>
                </a:lnTo>
                <a:lnTo>
                  <a:pt x="6654" y="7699"/>
                </a:lnTo>
                <a:lnTo>
                  <a:pt x="6722" y="7699"/>
                </a:lnTo>
                <a:lnTo>
                  <a:pt x="6722" y="7777"/>
                </a:lnTo>
                <a:lnTo>
                  <a:pt x="6789" y="7777"/>
                </a:lnTo>
                <a:lnTo>
                  <a:pt x="6789" y="7699"/>
                </a:lnTo>
                <a:lnTo>
                  <a:pt x="6722" y="7699"/>
                </a:lnTo>
                <a:lnTo>
                  <a:pt x="6722" y="7621"/>
                </a:lnTo>
                <a:lnTo>
                  <a:pt x="6654" y="7621"/>
                </a:lnTo>
                <a:lnTo>
                  <a:pt x="6654" y="7543"/>
                </a:lnTo>
                <a:lnTo>
                  <a:pt x="6586" y="7543"/>
                </a:lnTo>
                <a:lnTo>
                  <a:pt x="6586" y="7465"/>
                </a:lnTo>
                <a:lnTo>
                  <a:pt x="6518" y="7465"/>
                </a:lnTo>
                <a:lnTo>
                  <a:pt x="6518" y="7388"/>
                </a:lnTo>
                <a:lnTo>
                  <a:pt x="6450" y="7388"/>
                </a:lnTo>
                <a:lnTo>
                  <a:pt x="6450" y="7310"/>
                </a:lnTo>
                <a:lnTo>
                  <a:pt x="6382" y="7310"/>
                </a:lnTo>
                <a:lnTo>
                  <a:pt x="6382" y="7232"/>
                </a:lnTo>
                <a:lnTo>
                  <a:pt x="6314" y="7232"/>
                </a:lnTo>
                <a:lnTo>
                  <a:pt x="6314" y="7154"/>
                </a:lnTo>
                <a:lnTo>
                  <a:pt x="6246" y="7154"/>
                </a:lnTo>
                <a:lnTo>
                  <a:pt x="6246" y="7077"/>
                </a:lnTo>
                <a:lnTo>
                  <a:pt x="6178" y="7077"/>
                </a:lnTo>
                <a:lnTo>
                  <a:pt x="6178" y="6999"/>
                </a:lnTo>
                <a:lnTo>
                  <a:pt x="6110" y="6999"/>
                </a:lnTo>
                <a:lnTo>
                  <a:pt x="6110" y="6921"/>
                </a:lnTo>
                <a:lnTo>
                  <a:pt x="6043" y="6921"/>
                </a:lnTo>
                <a:lnTo>
                  <a:pt x="6043" y="6843"/>
                </a:lnTo>
                <a:lnTo>
                  <a:pt x="5975" y="6843"/>
                </a:lnTo>
                <a:lnTo>
                  <a:pt x="5975" y="6765"/>
                </a:lnTo>
                <a:lnTo>
                  <a:pt x="5907" y="6765"/>
                </a:lnTo>
                <a:lnTo>
                  <a:pt x="5907" y="6688"/>
                </a:lnTo>
                <a:lnTo>
                  <a:pt x="5839" y="6688"/>
                </a:lnTo>
                <a:lnTo>
                  <a:pt x="5839" y="6610"/>
                </a:lnTo>
                <a:lnTo>
                  <a:pt x="5771" y="6610"/>
                </a:lnTo>
                <a:lnTo>
                  <a:pt x="5771" y="6532"/>
                </a:lnTo>
                <a:lnTo>
                  <a:pt x="5703" y="6532"/>
                </a:lnTo>
                <a:lnTo>
                  <a:pt x="5703" y="6454"/>
                </a:lnTo>
                <a:lnTo>
                  <a:pt x="5635" y="6454"/>
                </a:lnTo>
                <a:lnTo>
                  <a:pt x="5635" y="6377"/>
                </a:lnTo>
                <a:lnTo>
                  <a:pt x="5567" y="6377"/>
                </a:lnTo>
                <a:lnTo>
                  <a:pt x="5567" y="6299"/>
                </a:lnTo>
                <a:lnTo>
                  <a:pt x="5499" y="6299"/>
                </a:lnTo>
                <a:lnTo>
                  <a:pt x="5499" y="6221"/>
                </a:lnTo>
                <a:lnTo>
                  <a:pt x="5431" y="6221"/>
                </a:lnTo>
                <a:lnTo>
                  <a:pt x="5431" y="6143"/>
                </a:lnTo>
                <a:lnTo>
                  <a:pt x="5364" y="6143"/>
                </a:lnTo>
                <a:lnTo>
                  <a:pt x="5364" y="6066"/>
                </a:lnTo>
                <a:lnTo>
                  <a:pt x="5296" y="6066"/>
                </a:lnTo>
                <a:lnTo>
                  <a:pt x="5296" y="5988"/>
                </a:lnTo>
                <a:lnTo>
                  <a:pt x="5228" y="5988"/>
                </a:lnTo>
                <a:lnTo>
                  <a:pt x="5228" y="5910"/>
                </a:lnTo>
                <a:lnTo>
                  <a:pt x="5160" y="5910"/>
                </a:lnTo>
                <a:lnTo>
                  <a:pt x="5160" y="5832"/>
                </a:lnTo>
                <a:lnTo>
                  <a:pt x="5092" y="5832"/>
                </a:lnTo>
                <a:lnTo>
                  <a:pt x="5092" y="5754"/>
                </a:lnTo>
                <a:lnTo>
                  <a:pt x="5024" y="5754"/>
                </a:lnTo>
                <a:lnTo>
                  <a:pt x="5024" y="5677"/>
                </a:lnTo>
                <a:lnTo>
                  <a:pt x="4956" y="5677"/>
                </a:lnTo>
                <a:lnTo>
                  <a:pt x="4956" y="5599"/>
                </a:lnTo>
                <a:lnTo>
                  <a:pt x="4888" y="5599"/>
                </a:lnTo>
                <a:lnTo>
                  <a:pt x="4888" y="5521"/>
                </a:lnTo>
                <a:lnTo>
                  <a:pt x="4820" y="5521"/>
                </a:lnTo>
                <a:lnTo>
                  <a:pt x="4820" y="5443"/>
                </a:lnTo>
                <a:lnTo>
                  <a:pt x="4752" y="5443"/>
                </a:lnTo>
                <a:lnTo>
                  <a:pt x="4752" y="5366"/>
                </a:lnTo>
                <a:lnTo>
                  <a:pt x="4685" y="5366"/>
                </a:lnTo>
                <a:lnTo>
                  <a:pt x="4685" y="5288"/>
                </a:lnTo>
                <a:lnTo>
                  <a:pt x="4617" y="5288"/>
                </a:lnTo>
                <a:lnTo>
                  <a:pt x="4617" y="5210"/>
                </a:lnTo>
                <a:lnTo>
                  <a:pt x="4549" y="5210"/>
                </a:lnTo>
                <a:lnTo>
                  <a:pt x="4549" y="5132"/>
                </a:lnTo>
                <a:lnTo>
                  <a:pt x="4481" y="5132"/>
                </a:lnTo>
                <a:lnTo>
                  <a:pt x="4481" y="5055"/>
                </a:lnTo>
                <a:lnTo>
                  <a:pt x="4413" y="5055"/>
                </a:lnTo>
                <a:lnTo>
                  <a:pt x="4413" y="4977"/>
                </a:lnTo>
                <a:lnTo>
                  <a:pt x="4345" y="4977"/>
                </a:lnTo>
                <a:lnTo>
                  <a:pt x="4345" y="4899"/>
                </a:lnTo>
                <a:lnTo>
                  <a:pt x="4277" y="4899"/>
                </a:lnTo>
                <a:lnTo>
                  <a:pt x="4277" y="4821"/>
                </a:lnTo>
                <a:lnTo>
                  <a:pt x="4209" y="4821"/>
                </a:lnTo>
                <a:lnTo>
                  <a:pt x="4209" y="4743"/>
                </a:lnTo>
                <a:lnTo>
                  <a:pt x="4141" y="4743"/>
                </a:lnTo>
                <a:lnTo>
                  <a:pt x="4141" y="4666"/>
                </a:lnTo>
                <a:lnTo>
                  <a:pt x="4073" y="4666"/>
                </a:lnTo>
                <a:lnTo>
                  <a:pt x="4073" y="4588"/>
                </a:lnTo>
                <a:lnTo>
                  <a:pt x="4006" y="4588"/>
                </a:lnTo>
                <a:lnTo>
                  <a:pt x="4006" y="4510"/>
                </a:lnTo>
                <a:lnTo>
                  <a:pt x="3938" y="4510"/>
                </a:lnTo>
                <a:lnTo>
                  <a:pt x="3938" y="4432"/>
                </a:lnTo>
                <a:lnTo>
                  <a:pt x="3870" y="4432"/>
                </a:lnTo>
                <a:lnTo>
                  <a:pt x="3870" y="4355"/>
                </a:lnTo>
                <a:lnTo>
                  <a:pt x="3802" y="4355"/>
                </a:lnTo>
                <a:lnTo>
                  <a:pt x="3802" y="4277"/>
                </a:lnTo>
                <a:lnTo>
                  <a:pt x="3734" y="4277"/>
                </a:lnTo>
                <a:lnTo>
                  <a:pt x="3734" y="4199"/>
                </a:lnTo>
                <a:lnTo>
                  <a:pt x="3666" y="4199"/>
                </a:lnTo>
                <a:lnTo>
                  <a:pt x="3666" y="4121"/>
                </a:lnTo>
                <a:lnTo>
                  <a:pt x="3598" y="4121"/>
                </a:lnTo>
                <a:lnTo>
                  <a:pt x="3598" y="4044"/>
                </a:lnTo>
                <a:lnTo>
                  <a:pt x="3530" y="4044"/>
                </a:lnTo>
                <a:lnTo>
                  <a:pt x="3530" y="3966"/>
                </a:lnTo>
                <a:lnTo>
                  <a:pt x="3462" y="3966"/>
                </a:lnTo>
                <a:lnTo>
                  <a:pt x="3462" y="3888"/>
                </a:lnTo>
                <a:lnTo>
                  <a:pt x="3394" y="3888"/>
                </a:lnTo>
                <a:lnTo>
                  <a:pt x="3394" y="3810"/>
                </a:lnTo>
                <a:lnTo>
                  <a:pt x="3327" y="3810"/>
                </a:lnTo>
                <a:lnTo>
                  <a:pt x="3327" y="3732"/>
                </a:lnTo>
                <a:lnTo>
                  <a:pt x="3259" y="3732"/>
                </a:lnTo>
                <a:lnTo>
                  <a:pt x="3259" y="3655"/>
                </a:lnTo>
                <a:lnTo>
                  <a:pt x="3191" y="3655"/>
                </a:lnTo>
                <a:lnTo>
                  <a:pt x="3191" y="3577"/>
                </a:lnTo>
                <a:lnTo>
                  <a:pt x="3123" y="3577"/>
                </a:lnTo>
                <a:lnTo>
                  <a:pt x="3123" y="3499"/>
                </a:lnTo>
                <a:lnTo>
                  <a:pt x="3055" y="3499"/>
                </a:lnTo>
                <a:lnTo>
                  <a:pt x="3055" y="3421"/>
                </a:lnTo>
                <a:lnTo>
                  <a:pt x="2987" y="3421"/>
                </a:lnTo>
                <a:lnTo>
                  <a:pt x="2987" y="3344"/>
                </a:lnTo>
                <a:lnTo>
                  <a:pt x="2919" y="3344"/>
                </a:lnTo>
                <a:lnTo>
                  <a:pt x="2919" y="3266"/>
                </a:lnTo>
                <a:lnTo>
                  <a:pt x="2851" y="3266"/>
                </a:lnTo>
                <a:lnTo>
                  <a:pt x="2851" y="3188"/>
                </a:lnTo>
                <a:lnTo>
                  <a:pt x="2783" y="3188"/>
                </a:lnTo>
                <a:lnTo>
                  <a:pt x="2783" y="3110"/>
                </a:lnTo>
                <a:lnTo>
                  <a:pt x="2715" y="3110"/>
                </a:lnTo>
                <a:lnTo>
                  <a:pt x="2715" y="3033"/>
                </a:lnTo>
                <a:lnTo>
                  <a:pt x="2648" y="3033"/>
                </a:lnTo>
                <a:lnTo>
                  <a:pt x="2648" y="2955"/>
                </a:lnTo>
                <a:lnTo>
                  <a:pt x="2580" y="2955"/>
                </a:lnTo>
                <a:lnTo>
                  <a:pt x="2580" y="2877"/>
                </a:lnTo>
                <a:lnTo>
                  <a:pt x="2512" y="2877"/>
                </a:lnTo>
                <a:lnTo>
                  <a:pt x="2512" y="2799"/>
                </a:lnTo>
                <a:lnTo>
                  <a:pt x="2444" y="2799"/>
                </a:lnTo>
                <a:lnTo>
                  <a:pt x="2444" y="2721"/>
                </a:lnTo>
                <a:lnTo>
                  <a:pt x="2376" y="2721"/>
                </a:lnTo>
                <a:lnTo>
                  <a:pt x="2376" y="2644"/>
                </a:lnTo>
                <a:lnTo>
                  <a:pt x="2308" y="2644"/>
                </a:lnTo>
                <a:lnTo>
                  <a:pt x="2308" y="2566"/>
                </a:lnTo>
                <a:lnTo>
                  <a:pt x="2240" y="2566"/>
                </a:lnTo>
                <a:lnTo>
                  <a:pt x="2240" y="2488"/>
                </a:lnTo>
                <a:lnTo>
                  <a:pt x="2172" y="2488"/>
                </a:lnTo>
                <a:lnTo>
                  <a:pt x="2172" y="2410"/>
                </a:lnTo>
                <a:lnTo>
                  <a:pt x="2104" y="2410"/>
                </a:lnTo>
                <a:lnTo>
                  <a:pt x="2104" y="2333"/>
                </a:lnTo>
                <a:lnTo>
                  <a:pt x="2036" y="2333"/>
                </a:lnTo>
                <a:lnTo>
                  <a:pt x="2036" y="2255"/>
                </a:lnTo>
                <a:lnTo>
                  <a:pt x="1969" y="2255"/>
                </a:lnTo>
                <a:lnTo>
                  <a:pt x="1969" y="2177"/>
                </a:lnTo>
                <a:lnTo>
                  <a:pt x="1901" y="2177"/>
                </a:lnTo>
                <a:lnTo>
                  <a:pt x="1901" y="2099"/>
                </a:lnTo>
                <a:lnTo>
                  <a:pt x="1833" y="2099"/>
                </a:lnTo>
                <a:lnTo>
                  <a:pt x="1833" y="2022"/>
                </a:lnTo>
                <a:lnTo>
                  <a:pt x="1765" y="2022"/>
                </a:lnTo>
                <a:lnTo>
                  <a:pt x="1765" y="1944"/>
                </a:lnTo>
                <a:lnTo>
                  <a:pt x="1697" y="1944"/>
                </a:lnTo>
                <a:lnTo>
                  <a:pt x="1697" y="1866"/>
                </a:lnTo>
                <a:lnTo>
                  <a:pt x="1629" y="1866"/>
                </a:lnTo>
                <a:lnTo>
                  <a:pt x="1629" y="1788"/>
                </a:lnTo>
                <a:lnTo>
                  <a:pt x="1561" y="1788"/>
                </a:lnTo>
                <a:lnTo>
                  <a:pt x="1561" y="1710"/>
                </a:lnTo>
                <a:lnTo>
                  <a:pt x="1493" y="1710"/>
                </a:lnTo>
                <a:lnTo>
                  <a:pt x="1493" y="1633"/>
                </a:lnTo>
                <a:lnTo>
                  <a:pt x="1425" y="1633"/>
                </a:lnTo>
                <a:lnTo>
                  <a:pt x="1425" y="1555"/>
                </a:lnTo>
                <a:lnTo>
                  <a:pt x="1357" y="1555"/>
                </a:lnTo>
                <a:lnTo>
                  <a:pt x="1357" y="1477"/>
                </a:lnTo>
                <a:lnTo>
                  <a:pt x="1290" y="1477"/>
                </a:lnTo>
                <a:lnTo>
                  <a:pt x="1290" y="1399"/>
                </a:lnTo>
                <a:lnTo>
                  <a:pt x="1222" y="1399"/>
                </a:lnTo>
                <a:lnTo>
                  <a:pt x="1222" y="1322"/>
                </a:lnTo>
                <a:lnTo>
                  <a:pt x="1154" y="1322"/>
                </a:lnTo>
                <a:lnTo>
                  <a:pt x="1154" y="1244"/>
                </a:lnTo>
                <a:lnTo>
                  <a:pt x="1086" y="1244"/>
                </a:lnTo>
                <a:lnTo>
                  <a:pt x="1086" y="1166"/>
                </a:lnTo>
                <a:lnTo>
                  <a:pt x="1018" y="1166"/>
                </a:lnTo>
                <a:lnTo>
                  <a:pt x="1018" y="1088"/>
                </a:lnTo>
                <a:lnTo>
                  <a:pt x="950" y="1088"/>
                </a:lnTo>
                <a:lnTo>
                  <a:pt x="950" y="1011"/>
                </a:lnTo>
                <a:lnTo>
                  <a:pt x="882" y="1011"/>
                </a:lnTo>
                <a:lnTo>
                  <a:pt x="882" y="933"/>
                </a:lnTo>
                <a:lnTo>
                  <a:pt x="814" y="933"/>
                </a:lnTo>
                <a:lnTo>
                  <a:pt x="814" y="855"/>
                </a:lnTo>
                <a:lnTo>
                  <a:pt x="746" y="855"/>
                </a:lnTo>
                <a:lnTo>
                  <a:pt x="746" y="777"/>
                </a:lnTo>
                <a:lnTo>
                  <a:pt x="678" y="777"/>
                </a:lnTo>
                <a:lnTo>
                  <a:pt x="678" y="699"/>
                </a:lnTo>
                <a:lnTo>
                  <a:pt x="611" y="699"/>
                </a:lnTo>
                <a:lnTo>
                  <a:pt x="611" y="622"/>
                </a:lnTo>
                <a:lnTo>
                  <a:pt x="543" y="622"/>
                </a:lnTo>
                <a:lnTo>
                  <a:pt x="543" y="544"/>
                </a:lnTo>
                <a:lnTo>
                  <a:pt x="475" y="544"/>
                </a:lnTo>
                <a:lnTo>
                  <a:pt x="475" y="466"/>
                </a:lnTo>
                <a:lnTo>
                  <a:pt x="407" y="466"/>
                </a:lnTo>
                <a:lnTo>
                  <a:pt x="407" y="388"/>
                </a:lnTo>
                <a:lnTo>
                  <a:pt x="339" y="388"/>
                </a:lnTo>
                <a:lnTo>
                  <a:pt x="339" y="311"/>
                </a:lnTo>
                <a:lnTo>
                  <a:pt x="271" y="311"/>
                </a:lnTo>
                <a:lnTo>
                  <a:pt x="271" y="233"/>
                </a:lnTo>
                <a:lnTo>
                  <a:pt x="203" y="233"/>
                </a:lnTo>
                <a:lnTo>
                  <a:pt x="203" y="155"/>
                </a:lnTo>
                <a:lnTo>
                  <a:pt x="135" y="155"/>
                </a:lnTo>
                <a:lnTo>
                  <a:pt x="135" y="77"/>
                </a:lnTo>
                <a:lnTo>
                  <a:pt x="67" y="77"/>
                </a:lnTo>
                <a:lnTo>
                  <a:pt x="67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818" name="Text Box 223"/>
          <p:cNvSpPr txBox="1">
            <a:spLocks noChangeArrowheads="1"/>
          </p:cNvSpPr>
          <p:nvPr/>
        </p:nvSpPr>
        <p:spPr bwMode="auto">
          <a:xfrm>
            <a:off x="3270250" y="4489450"/>
            <a:ext cx="592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>
                <a:latin typeface="Arial" panose="020B0604020202020204" pitchFamily="34" charset="0"/>
                <a:sym typeface="Symbol" panose="05050102010706020507" pitchFamily="18" charset="2"/>
              </a:rPr>
              <a:t></a:t>
            </a:r>
            <a:r>
              <a:rPr lang="en-US" altLang="en-US" sz="3600" baseline="-25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819" name="Text Box 224"/>
          <p:cNvSpPr txBox="1">
            <a:spLocks noChangeArrowheads="1"/>
          </p:cNvSpPr>
          <p:nvPr/>
        </p:nvSpPr>
        <p:spPr bwMode="auto">
          <a:xfrm>
            <a:off x="7426325" y="4794250"/>
            <a:ext cx="592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>
                <a:latin typeface="Arial" panose="020B0604020202020204" pitchFamily="34" charset="0"/>
                <a:sym typeface="Symbol" panose="05050102010706020507" pitchFamily="18" charset="2"/>
              </a:rPr>
              <a:t></a:t>
            </a:r>
            <a:r>
              <a:rPr lang="en-US" altLang="en-US" sz="3600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9820" name="Text Box 225"/>
          <p:cNvSpPr txBox="1">
            <a:spLocks noChangeArrowheads="1"/>
          </p:cNvSpPr>
          <p:nvPr/>
        </p:nvSpPr>
        <p:spPr bwMode="auto">
          <a:xfrm>
            <a:off x="3676650" y="1714500"/>
            <a:ext cx="592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>
                <a:latin typeface="Arial" panose="020B0604020202020204" pitchFamily="34" charset="0"/>
                <a:sym typeface="Symbol" panose="05050102010706020507" pitchFamily="18" charset="2"/>
              </a:rPr>
              <a:t></a:t>
            </a:r>
            <a:r>
              <a:rPr lang="en-US" altLang="en-US" sz="3600" baseline="-25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821" name="Text Box 226"/>
          <p:cNvSpPr txBox="1">
            <a:spLocks noChangeArrowheads="1"/>
          </p:cNvSpPr>
          <p:nvPr/>
        </p:nvSpPr>
        <p:spPr bwMode="auto">
          <a:xfrm>
            <a:off x="7043738" y="1822450"/>
            <a:ext cx="5921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>
                <a:latin typeface="Arial" panose="020B0604020202020204" pitchFamily="34" charset="0"/>
                <a:sym typeface="Symbol" panose="05050102010706020507" pitchFamily="18" charset="2"/>
              </a:rPr>
              <a:t></a:t>
            </a:r>
            <a:r>
              <a:rPr lang="en-US" altLang="en-US" sz="3600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9822" name="Text Box 227"/>
          <p:cNvSpPr txBox="1">
            <a:spLocks noChangeArrowheads="1"/>
          </p:cNvSpPr>
          <p:nvPr/>
        </p:nvSpPr>
        <p:spPr bwMode="auto">
          <a:xfrm>
            <a:off x="304800" y="4778375"/>
            <a:ext cx="1749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3200">
                <a:solidFill>
                  <a:schemeClr val="tx2"/>
                </a:solidFill>
              </a:rPr>
              <a:t>precise</a:t>
            </a:r>
          </a:p>
        </p:txBody>
      </p:sp>
      <p:sp>
        <p:nvSpPr>
          <p:cNvPr id="69823" name="Text Box 228"/>
          <p:cNvSpPr txBox="1">
            <a:spLocks noChangeArrowheads="1"/>
          </p:cNvSpPr>
          <p:nvPr/>
        </p:nvSpPr>
        <p:spPr bwMode="auto">
          <a:xfrm>
            <a:off x="304800" y="1752600"/>
            <a:ext cx="2057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3200">
                <a:solidFill>
                  <a:schemeClr val="tx2"/>
                </a:solidFill>
              </a:rPr>
              <a:t>min, max, mean, var</a:t>
            </a:r>
          </a:p>
        </p:txBody>
      </p:sp>
      <p:sp>
        <p:nvSpPr>
          <p:cNvPr id="192" name="Title 1"/>
          <p:cNvSpPr txBox="1">
            <a:spLocks/>
          </p:cNvSpPr>
          <p:nvPr/>
        </p:nvSpPr>
        <p:spPr>
          <a:xfrm>
            <a:off x="722313" y="51594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 smtClean="0">
                <a:sym typeface="Symbol" panose="05050102010706020507" pitchFamily="18" charset="2"/>
              </a:rPr>
              <a:t>Inputs</a:t>
            </a:r>
            <a:endParaRPr lang="en-GB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8"/>
          <p:cNvSpPr>
            <a:spLocks noChangeAspect="1" noChangeArrowheads="1" noTextEdit="1"/>
          </p:cNvSpPr>
          <p:nvPr/>
        </p:nvSpPr>
        <p:spPr bwMode="auto">
          <a:xfrm>
            <a:off x="976313" y="609600"/>
            <a:ext cx="3214687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07" name="Line 10"/>
          <p:cNvSpPr>
            <a:spLocks noChangeShapeType="1"/>
          </p:cNvSpPr>
          <p:nvPr/>
        </p:nvSpPr>
        <p:spPr bwMode="auto">
          <a:xfrm>
            <a:off x="1492250" y="3348038"/>
            <a:ext cx="218281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08" name="Line 11"/>
          <p:cNvSpPr>
            <a:spLocks noChangeShapeType="1"/>
          </p:cNvSpPr>
          <p:nvPr/>
        </p:nvSpPr>
        <p:spPr bwMode="auto">
          <a:xfrm>
            <a:off x="1492250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09" name="Line 12"/>
          <p:cNvSpPr>
            <a:spLocks noChangeShapeType="1"/>
          </p:cNvSpPr>
          <p:nvPr/>
        </p:nvSpPr>
        <p:spPr bwMode="auto">
          <a:xfrm>
            <a:off x="1492250" y="3348038"/>
            <a:ext cx="1588" cy="1190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0" name="Rectangle 13"/>
          <p:cNvSpPr>
            <a:spLocks noChangeArrowheads="1"/>
          </p:cNvSpPr>
          <p:nvPr/>
        </p:nvSpPr>
        <p:spPr bwMode="auto">
          <a:xfrm>
            <a:off x="1244600" y="3467100"/>
            <a:ext cx="493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1.12</a:t>
            </a:r>
            <a:endParaRPr lang="en-US" altLang="en-US" sz="2000"/>
          </a:p>
        </p:txBody>
      </p:sp>
      <p:sp>
        <p:nvSpPr>
          <p:cNvPr id="72711" name="Line 14"/>
          <p:cNvSpPr>
            <a:spLocks noChangeShapeType="1"/>
          </p:cNvSpPr>
          <p:nvPr/>
        </p:nvSpPr>
        <p:spPr bwMode="auto">
          <a:xfrm>
            <a:off x="1528763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2" name="Line 15"/>
          <p:cNvSpPr>
            <a:spLocks noChangeShapeType="1"/>
          </p:cNvSpPr>
          <p:nvPr/>
        </p:nvSpPr>
        <p:spPr bwMode="auto">
          <a:xfrm>
            <a:off x="1565275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3" name="Line 16"/>
          <p:cNvSpPr>
            <a:spLocks noChangeShapeType="1"/>
          </p:cNvSpPr>
          <p:nvPr/>
        </p:nvSpPr>
        <p:spPr bwMode="auto">
          <a:xfrm>
            <a:off x="1601788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4" name="Line 17"/>
          <p:cNvSpPr>
            <a:spLocks noChangeShapeType="1"/>
          </p:cNvSpPr>
          <p:nvPr/>
        </p:nvSpPr>
        <p:spPr bwMode="auto">
          <a:xfrm>
            <a:off x="1638300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5" name="Line 18"/>
          <p:cNvSpPr>
            <a:spLocks noChangeShapeType="1"/>
          </p:cNvSpPr>
          <p:nvPr/>
        </p:nvSpPr>
        <p:spPr bwMode="auto">
          <a:xfrm>
            <a:off x="1673225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6" name="Line 19"/>
          <p:cNvSpPr>
            <a:spLocks noChangeShapeType="1"/>
          </p:cNvSpPr>
          <p:nvPr/>
        </p:nvSpPr>
        <p:spPr bwMode="auto">
          <a:xfrm>
            <a:off x="1711325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7" name="Line 20"/>
          <p:cNvSpPr>
            <a:spLocks noChangeShapeType="1"/>
          </p:cNvSpPr>
          <p:nvPr/>
        </p:nvSpPr>
        <p:spPr bwMode="auto">
          <a:xfrm>
            <a:off x="1746250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8" name="Line 21"/>
          <p:cNvSpPr>
            <a:spLocks noChangeShapeType="1"/>
          </p:cNvSpPr>
          <p:nvPr/>
        </p:nvSpPr>
        <p:spPr bwMode="auto">
          <a:xfrm>
            <a:off x="1782763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9" name="Line 22"/>
          <p:cNvSpPr>
            <a:spLocks noChangeShapeType="1"/>
          </p:cNvSpPr>
          <p:nvPr/>
        </p:nvSpPr>
        <p:spPr bwMode="auto">
          <a:xfrm>
            <a:off x="1819275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20" name="Line 23"/>
          <p:cNvSpPr>
            <a:spLocks noChangeShapeType="1"/>
          </p:cNvSpPr>
          <p:nvPr/>
        </p:nvSpPr>
        <p:spPr bwMode="auto">
          <a:xfrm>
            <a:off x="1855788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21" name="Line 24"/>
          <p:cNvSpPr>
            <a:spLocks noChangeShapeType="1"/>
          </p:cNvSpPr>
          <p:nvPr/>
        </p:nvSpPr>
        <p:spPr bwMode="auto">
          <a:xfrm>
            <a:off x="1892300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22" name="Line 25"/>
          <p:cNvSpPr>
            <a:spLocks noChangeShapeType="1"/>
          </p:cNvSpPr>
          <p:nvPr/>
        </p:nvSpPr>
        <p:spPr bwMode="auto">
          <a:xfrm>
            <a:off x="1928813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23" name="Line 26"/>
          <p:cNvSpPr>
            <a:spLocks noChangeShapeType="1"/>
          </p:cNvSpPr>
          <p:nvPr/>
        </p:nvSpPr>
        <p:spPr bwMode="auto">
          <a:xfrm>
            <a:off x="1965325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24" name="Line 27"/>
          <p:cNvSpPr>
            <a:spLocks noChangeShapeType="1"/>
          </p:cNvSpPr>
          <p:nvPr/>
        </p:nvSpPr>
        <p:spPr bwMode="auto">
          <a:xfrm>
            <a:off x="2001838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25" name="Line 28"/>
          <p:cNvSpPr>
            <a:spLocks noChangeShapeType="1"/>
          </p:cNvSpPr>
          <p:nvPr/>
        </p:nvSpPr>
        <p:spPr bwMode="auto">
          <a:xfrm>
            <a:off x="2038350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26" name="Line 29"/>
          <p:cNvSpPr>
            <a:spLocks noChangeShapeType="1"/>
          </p:cNvSpPr>
          <p:nvPr/>
        </p:nvSpPr>
        <p:spPr bwMode="auto">
          <a:xfrm>
            <a:off x="2074863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27" name="Line 30"/>
          <p:cNvSpPr>
            <a:spLocks noChangeShapeType="1"/>
          </p:cNvSpPr>
          <p:nvPr/>
        </p:nvSpPr>
        <p:spPr bwMode="auto">
          <a:xfrm>
            <a:off x="2109788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28" name="Line 31"/>
          <p:cNvSpPr>
            <a:spLocks noChangeShapeType="1"/>
          </p:cNvSpPr>
          <p:nvPr/>
        </p:nvSpPr>
        <p:spPr bwMode="auto">
          <a:xfrm>
            <a:off x="2146300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29" name="Line 32"/>
          <p:cNvSpPr>
            <a:spLocks noChangeShapeType="1"/>
          </p:cNvSpPr>
          <p:nvPr/>
        </p:nvSpPr>
        <p:spPr bwMode="auto">
          <a:xfrm>
            <a:off x="2182813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30" name="Line 33"/>
          <p:cNvSpPr>
            <a:spLocks noChangeShapeType="1"/>
          </p:cNvSpPr>
          <p:nvPr/>
        </p:nvSpPr>
        <p:spPr bwMode="auto">
          <a:xfrm>
            <a:off x="2219325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31" name="Line 34"/>
          <p:cNvSpPr>
            <a:spLocks noChangeShapeType="1"/>
          </p:cNvSpPr>
          <p:nvPr/>
        </p:nvSpPr>
        <p:spPr bwMode="auto">
          <a:xfrm>
            <a:off x="2219325" y="3348038"/>
            <a:ext cx="1588" cy="1190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32" name="Rectangle 35"/>
          <p:cNvSpPr>
            <a:spLocks noChangeArrowheads="1"/>
          </p:cNvSpPr>
          <p:nvPr/>
        </p:nvSpPr>
        <p:spPr bwMode="auto">
          <a:xfrm>
            <a:off x="1971675" y="3467100"/>
            <a:ext cx="493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1.14</a:t>
            </a:r>
            <a:endParaRPr lang="en-US" altLang="en-US" sz="2000"/>
          </a:p>
        </p:txBody>
      </p:sp>
      <p:sp>
        <p:nvSpPr>
          <p:cNvPr id="72733" name="Line 36"/>
          <p:cNvSpPr>
            <a:spLocks noChangeShapeType="1"/>
          </p:cNvSpPr>
          <p:nvPr/>
        </p:nvSpPr>
        <p:spPr bwMode="auto">
          <a:xfrm>
            <a:off x="2255838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34" name="Line 37"/>
          <p:cNvSpPr>
            <a:spLocks noChangeShapeType="1"/>
          </p:cNvSpPr>
          <p:nvPr/>
        </p:nvSpPr>
        <p:spPr bwMode="auto">
          <a:xfrm>
            <a:off x="2292350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35" name="Line 38"/>
          <p:cNvSpPr>
            <a:spLocks noChangeShapeType="1"/>
          </p:cNvSpPr>
          <p:nvPr/>
        </p:nvSpPr>
        <p:spPr bwMode="auto">
          <a:xfrm>
            <a:off x="2328863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36" name="Line 39"/>
          <p:cNvSpPr>
            <a:spLocks noChangeShapeType="1"/>
          </p:cNvSpPr>
          <p:nvPr/>
        </p:nvSpPr>
        <p:spPr bwMode="auto">
          <a:xfrm>
            <a:off x="2365375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37" name="Line 40"/>
          <p:cNvSpPr>
            <a:spLocks noChangeShapeType="1"/>
          </p:cNvSpPr>
          <p:nvPr/>
        </p:nvSpPr>
        <p:spPr bwMode="auto">
          <a:xfrm>
            <a:off x="2401888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38" name="Line 41"/>
          <p:cNvSpPr>
            <a:spLocks noChangeShapeType="1"/>
          </p:cNvSpPr>
          <p:nvPr/>
        </p:nvSpPr>
        <p:spPr bwMode="auto">
          <a:xfrm>
            <a:off x="2438400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39" name="Line 42"/>
          <p:cNvSpPr>
            <a:spLocks noChangeShapeType="1"/>
          </p:cNvSpPr>
          <p:nvPr/>
        </p:nvSpPr>
        <p:spPr bwMode="auto">
          <a:xfrm>
            <a:off x="2474913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40" name="Line 43"/>
          <p:cNvSpPr>
            <a:spLocks noChangeShapeType="1"/>
          </p:cNvSpPr>
          <p:nvPr/>
        </p:nvSpPr>
        <p:spPr bwMode="auto">
          <a:xfrm>
            <a:off x="2511425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41" name="Line 44"/>
          <p:cNvSpPr>
            <a:spLocks noChangeShapeType="1"/>
          </p:cNvSpPr>
          <p:nvPr/>
        </p:nvSpPr>
        <p:spPr bwMode="auto">
          <a:xfrm>
            <a:off x="2546350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42" name="Line 45"/>
          <p:cNvSpPr>
            <a:spLocks noChangeShapeType="1"/>
          </p:cNvSpPr>
          <p:nvPr/>
        </p:nvSpPr>
        <p:spPr bwMode="auto">
          <a:xfrm>
            <a:off x="2582863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43" name="Line 46"/>
          <p:cNvSpPr>
            <a:spLocks noChangeShapeType="1"/>
          </p:cNvSpPr>
          <p:nvPr/>
        </p:nvSpPr>
        <p:spPr bwMode="auto">
          <a:xfrm>
            <a:off x="2619375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44" name="Line 47"/>
          <p:cNvSpPr>
            <a:spLocks noChangeShapeType="1"/>
          </p:cNvSpPr>
          <p:nvPr/>
        </p:nvSpPr>
        <p:spPr bwMode="auto">
          <a:xfrm>
            <a:off x="2655888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45" name="Line 48"/>
          <p:cNvSpPr>
            <a:spLocks noChangeShapeType="1"/>
          </p:cNvSpPr>
          <p:nvPr/>
        </p:nvSpPr>
        <p:spPr bwMode="auto">
          <a:xfrm>
            <a:off x="2692400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46" name="Line 49"/>
          <p:cNvSpPr>
            <a:spLocks noChangeShapeType="1"/>
          </p:cNvSpPr>
          <p:nvPr/>
        </p:nvSpPr>
        <p:spPr bwMode="auto">
          <a:xfrm>
            <a:off x="2728913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47" name="Line 50"/>
          <p:cNvSpPr>
            <a:spLocks noChangeShapeType="1"/>
          </p:cNvSpPr>
          <p:nvPr/>
        </p:nvSpPr>
        <p:spPr bwMode="auto">
          <a:xfrm>
            <a:off x="2765425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48" name="Line 51"/>
          <p:cNvSpPr>
            <a:spLocks noChangeShapeType="1"/>
          </p:cNvSpPr>
          <p:nvPr/>
        </p:nvSpPr>
        <p:spPr bwMode="auto">
          <a:xfrm>
            <a:off x="2801938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49" name="Line 52"/>
          <p:cNvSpPr>
            <a:spLocks noChangeShapeType="1"/>
          </p:cNvSpPr>
          <p:nvPr/>
        </p:nvSpPr>
        <p:spPr bwMode="auto">
          <a:xfrm>
            <a:off x="2838450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50" name="Line 53"/>
          <p:cNvSpPr>
            <a:spLocks noChangeShapeType="1"/>
          </p:cNvSpPr>
          <p:nvPr/>
        </p:nvSpPr>
        <p:spPr bwMode="auto">
          <a:xfrm>
            <a:off x="2874963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51" name="Line 54"/>
          <p:cNvSpPr>
            <a:spLocks noChangeShapeType="1"/>
          </p:cNvSpPr>
          <p:nvPr/>
        </p:nvSpPr>
        <p:spPr bwMode="auto">
          <a:xfrm>
            <a:off x="2911475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52" name="Line 55"/>
          <p:cNvSpPr>
            <a:spLocks noChangeShapeType="1"/>
          </p:cNvSpPr>
          <p:nvPr/>
        </p:nvSpPr>
        <p:spPr bwMode="auto">
          <a:xfrm>
            <a:off x="2947988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53" name="Line 56"/>
          <p:cNvSpPr>
            <a:spLocks noChangeShapeType="1"/>
          </p:cNvSpPr>
          <p:nvPr/>
        </p:nvSpPr>
        <p:spPr bwMode="auto">
          <a:xfrm>
            <a:off x="2947988" y="3348038"/>
            <a:ext cx="1587" cy="1190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54" name="Rectangle 57"/>
          <p:cNvSpPr>
            <a:spLocks noChangeArrowheads="1"/>
          </p:cNvSpPr>
          <p:nvPr/>
        </p:nvSpPr>
        <p:spPr bwMode="auto">
          <a:xfrm>
            <a:off x="2700338" y="3467100"/>
            <a:ext cx="493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1.16</a:t>
            </a:r>
            <a:endParaRPr lang="en-US" altLang="en-US" sz="2000"/>
          </a:p>
        </p:txBody>
      </p:sp>
      <p:sp>
        <p:nvSpPr>
          <p:cNvPr id="72755" name="Line 58"/>
          <p:cNvSpPr>
            <a:spLocks noChangeShapeType="1"/>
          </p:cNvSpPr>
          <p:nvPr/>
        </p:nvSpPr>
        <p:spPr bwMode="auto">
          <a:xfrm>
            <a:off x="2982913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56" name="Line 59"/>
          <p:cNvSpPr>
            <a:spLocks noChangeShapeType="1"/>
          </p:cNvSpPr>
          <p:nvPr/>
        </p:nvSpPr>
        <p:spPr bwMode="auto">
          <a:xfrm>
            <a:off x="3019425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57" name="Line 60"/>
          <p:cNvSpPr>
            <a:spLocks noChangeShapeType="1"/>
          </p:cNvSpPr>
          <p:nvPr/>
        </p:nvSpPr>
        <p:spPr bwMode="auto">
          <a:xfrm>
            <a:off x="3055938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58" name="Line 61"/>
          <p:cNvSpPr>
            <a:spLocks noChangeShapeType="1"/>
          </p:cNvSpPr>
          <p:nvPr/>
        </p:nvSpPr>
        <p:spPr bwMode="auto">
          <a:xfrm>
            <a:off x="3092450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59" name="Line 62"/>
          <p:cNvSpPr>
            <a:spLocks noChangeShapeType="1"/>
          </p:cNvSpPr>
          <p:nvPr/>
        </p:nvSpPr>
        <p:spPr bwMode="auto">
          <a:xfrm>
            <a:off x="3128963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60" name="Line 63"/>
          <p:cNvSpPr>
            <a:spLocks noChangeShapeType="1"/>
          </p:cNvSpPr>
          <p:nvPr/>
        </p:nvSpPr>
        <p:spPr bwMode="auto">
          <a:xfrm>
            <a:off x="3165475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61" name="Line 64"/>
          <p:cNvSpPr>
            <a:spLocks noChangeShapeType="1"/>
          </p:cNvSpPr>
          <p:nvPr/>
        </p:nvSpPr>
        <p:spPr bwMode="auto">
          <a:xfrm>
            <a:off x="3201988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62" name="Line 65"/>
          <p:cNvSpPr>
            <a:spLocks noChangeShapeType="1"/>
          </p:cNvSpPr>
          <p:nvPr/>
        </p:nvSpPr>
        <p:spPr bwMode="auto">
          <a:xfrm>
            <a:off x="3238500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63" name="Line 66"/>
          <p:cNvSpPr>
            <a:spLocks noChangeShapeType="1"/>
          </p:cNvSpPr>
          <p:nvPr/>
        </p:nvSpPr>
        <p:spPr bwMode="auto">
          <a:xfrm>
            <a:off x="3275013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64" name="Line 67"/>
          <p:cNvSpPr>
            <a:spLocks noChangeShapeType="1"/>
          </p:cNvSpPr>
          <p:nvPr/>
        </p:nvSpPr>
        <p:spPr bwMode="auto">
          <a:xfrm>
            <a:off x="3311525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65" name="Line 68"/>
          <p:cNvSpPr>
            <a:spLocks noChangeShapeType="1"/>
          </p:cNvSpPr>
          <p:nvPr/>
        </p:nvSpPr>
        <p:spPr bwMode="auto">
          <a:xfrm>
            <a:off x="3348038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66" name="Line 69"/>
          <p:cNvSpPr>
            <a:spLocks noChangeShapeType="1"/>
          </p:cNvSpPr>
          <p:nvPr/>
        </p:nvSpPr>
        <p:spPr bwMode="auto">
          <a:xfrm>
            <a:off x="3382963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67" name="Line 70"/>
          <p:cNvSpPr>
            <a:spLocks noChangeShapeType="1"/>
          </p:cNvSpPr>
          <p:nvPr/>
        </p:nvSpPr>
        <p:spPr bwMode="auto">
          <a:xfrm>
            <a:off x="3419475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68" name="Line 71"/>
          <p:cNvSpPr>
            <a:spLocks noChangeShapeType="1"/>
          </p:cNvSpPr>
          <p:nvPr/>
        </p:nvSpPr>
        <p:spPr bwMode="auto">
          <a:xfrm>
            <a:off x="3455988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69" name="Line 72"/>
          <p:cNvSpPr>
            <a:spLocks noChangeShapeType="1"/>
          </p:cNvSpPr>
          <p:nvPr/>
        </p:nvSpPr>
        <p:spPr bwMode="auto">
          <a:xfrm>
            <a:off x="3492500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70" name="Line 73"/>
          <p:cNvSpPr>
            <a:spLocks noChangeShapeType="1"/>
          </p:cNvSpPr>
          <p:nvPr/>
        </p:nvSpPr>
        <p:spPr bwMode="auto">
          <a:xfrm>
            <a:off x="3529013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71" name="Line 74"/>
          <p:cNvSpPr>
            <a:spLocks noChangeShapeType="1"/>
          </p:cNvSpPr>
          <p:nvPr/>
        </p:nvSpPr>
        <p:spPr bwMode="auto">
          <a:xfrm>
            <a:off x="3565525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72" name="Line 75"/>
          <p:cNvSpPr>
            <a:spLocks noChangeShapeType="1"/>
          </p:cNvSpPr>
          <p:nvPr/>
        </p:nvSpPr>
        <p:spPr bwMode="auto">
          <a:xfrm>
            <a:off x="3602038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73" name="Line 76"/>
          <p:cNvSpPr>
            <a:spLocks noChangeShapeType="1"/>
          </p:cNvSpPr>
          <p:nvPr/>
        </p:nvSpPr>
        <p:spPr bwMode="auto">
          <a:xfrm>
            <a:off x="3638550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74" name="Line 77"/>
          <p:cNvSpPr>
            <a:spLocks noChangeShapeType="1"/>
          </p:cNvSpPr>
          <p:nvPr/>
        </p:nvSpPr>
        <p:spPr bwMode="auto">
          <a:xfrm>
            <a:off x="3675063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75" name="Line 78"/>
          <p:cNvSpPr>
            <a:spLocks noChangeShapeType="1"/>
          </p:cNvSpPr>
          <p:nvPr/>
        </p:nvSpPr>
        <p:spPr bwMode="auto">
          <a:xfrm>
            <a:off x="3675063" y="3348038"/>
            <a:ext cx="1587" cy="1190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76" name="Rectangle 79"/>
          <p:cNvSpPr>
            <a:spLocks noChangeArrowheads="1"/>
          </p:cNvSpPr>
          <p:nvPr/>
        </p:nvSpPr>
        <p:spPr bwMode="auto">
          <a:xfrm>
            <a:off x="3427413" y="3467100"/>
            <a:ext cx="493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1.18</a:t>
            </a:r>
            <a:endParaRPr lang="en-US" altLang="en-US" sz="2000"/>
          </a:p>
        </p:txBody>
      </p:sp>
      <p:sp>
        <p:nvSpPr>
          <p:cNvPr id="72777" name="Line 80"/>
          <p:cNvSpPr>
            <a:spLocks noChangeShapeType="1"/>
          </p:cNvSpPr>
          <p:nvPr/>
        </p:nvSpPr>
        <p:spPr bwMode="auto">
          <a:xfrm flipV="1">
            <a:off x="1492250" y="847725"/>
            <a:ext cx="1588" cy="250031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78" name="Line 81"/>
          <p:cNvSpPr>
            <a:spLocks noChangeShapeType="1"/>
          </p:cNvSpPr>
          <p:nvPr/>
        </p:nvSpPr>
        <p:spPr bwMode="auto">
          <a:xfrm flipH="1">
            <a:off x="1409700" y="334803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79" name="Line 82"/>
          <p:cNvSpPr>
            <a:spLocks noChangeShapeType="1"/>
          </p:cNvSpPr>
          <p:nvPr/>
        </p:nvSpPr>
        <p:spPr bwMode="auto">
          <a:xfrm flipH="1">
            <a:off x="1389063" y="3348038"/>
            <a:ext cx="1031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80" name="Rectangle 83"/>
          <p:cNvSpPr>
            <a:spLocks noChangeArrowheads="1"/>
          </p:cNvSpPr>
          <p:nvPr/>
        </p:nvSpPr>
        <p:spPr bwMode="auto">
          <a:xfrm>
            <a:off x="1200150" y="3238500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0</a:t>
            </a:r>
            <a:endParaRPr lang="en-US" altLang="en-US" sz="2000"/>
          </a:p>
        </p:txBody>
      </p:sp>
      <p:sp>
        <p:nvSpPr>
          <p:cNvPr id="72781" name="Line 84"/>
          <p:cNvSpPr>
            <a:spLocks noChangeShapeType="1"/>
          </p:cNvSpPr>
          <p:nvPr/>
        </p:nvSpPr>
        <p:spPr bwMode="auto">
          <a:xfrm flipH="1">
            <a:off x="1409700" y="309721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82" name="Line 85"/>
          <p:cNvSpPr>
            <a:spLocks noChangeShapeType="1"/>
          </p:cNvSpPr>
          <p:nvPr/>
        </p:nvSpPr>
        <p:spPr bwMode="auto">
          <a:xfrm flipH="1">
            <a:off x="1409700" y="284797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83" name="Line 86"/>
          <p:cNvSpPr>
            <a:spLocks noChangeShapeType="1"/>
          </p:cNvSpPr>
          <p:nvPr/>
        </p:nvSpPr>
        <p:spPr bwMode="auto">
          <a:xfrm flipH="1">
            <a:off x="1409700" y="259715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84" name="Line 87"/>
          <p:cNvSpPr>
            <a:spLocks noChangeShapeType="1"/>
          </p:cNvSpPr>
          <p:nvPr/>
        </p:nvSpPr>
        <p:spPr bwMode="auto">
          <a:xfrm flipH="1">
            <a:off x="1409700" y="234791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85" name="Line 88"/>
          <p:cNvSpPr>
            <a:spLocks noChangeShapeType="1"/>
          </p:cNvSpPr>
          <p:nvPr/>
        </p:nvSpPr>
        <p:spPr bwMode="auto">
          <a:xfrm flipH="1">
            <a:off x="1409700" y="209867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86" name="Line 89"/>
          <p:cNvSpPr>
            <a:spLocks noChangeShapeType="1"/>
          </p:cNvSpPr>
          <p:nvPr/>
        </p:nvSpPr>
        <p:spPr bwMode="auto">
          <a:xfrm flipH="1">
            <a:off x="1389063" y="2098675"/>
            <a:ext cx="10318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87" name="Line 91"/>
          <p:cNvSpPr>
            <a:spLocks noChangeShapeType="1"/>
          </p:cNvSpPr>
          <p:nvPr/>
        </p:nvSpPr>
        <p:spPr bwMode="auto">
          <a:xfrm flipH="1">
            <a:off x="1409700" y="184785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88" name="Line 92"/>
          <p:cNvSpPr>
            <a:spLocks noChangeShapeType="1"/>
          </p:cNvSpPr>
          <p:nvPr/>
        </p:nvSpPr>
        <p:spPr bwMode="auto">
          <a:xfrm flipH="1">
            <a:off x="1409700" y="159861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89" name="Line 93"/>
          <p:cNvSpPr>
            <a:spLocks noChangeShapeType="1"/>
          </p:cNvSpPr>
          <p:nvPr/>
        </p:nvSpPr>
        <p:spPr bwMode="auto">
          <a:xfrm flipH="1">
            <a:off x="1409700" y="134778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90" name="Line 94"/>
          <p:cNvSpPr>
            <a:spLocks noChangeShapeType="1"/>
          </p:cNvSpPr>
          <p:nvPr/>
        </p:nvSpPr>
        <p:spPr bwMode="auto">
          <a:xfrm flipH="1">
            <a:off x="1409700" y="109855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91" name="Line 95"/>
          <p:cNvSpPr>
            <a:spLocks noChangeShapeType="1"/>
          </p:cNvSpPr>
          <p:nvPr/>
        </p:nvSpPr>
        <p:spPr bwMode="auto">
          <a:xfrm flipH="1">
            <a:off x="1409700" y="84772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92" name="Line 96"/>
          <p:cNvSpPr>
            <a:spLocks noChangeShapeType="1"/>
          </p:cNvSpPr>
          <p:nvPr/>
        </p:nvSpPr>
        <p:spPr bwMode="auto">
          <a:xfrm flipH="1">
            <a:off x="1389063" y="847725"/>
            <a:ext cx="10318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93" name="Rectangle 97"/>
          <p:cNvSpPr>
            <a:spLocks noChangeArrowheads="1"/>
          </p:cNvSpPr>
          <p:nvPr/>
        </p:nvSpPr>
        <p:spPr bwMode="auto">
          <a:xfrm>
            <a:off x="1200150" y="738188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</a:t>
            </a:r>
            <a:endParaRPr lang="en-US" altLang="en-US" sz="2000"/>
          </a:p>
        </p:txBody>
      </p:sp>
      <p:sp>
        <p:nvSpPr>
          <p:cNvPr id="72794" name="Freeform 98"/>
          <p:cNvSpPr>
            <a:spLocks/>
          </p:cNvSpPr>
          <p:nvPr/>
        </p:nvSpPr>
        <p:spPr bwMode="auto">
          <a:xfrm flipV="1">
            <a:off x="1544638" y="847725"/>
            <a:ext cx="1895475" cy="2500313"/>
          </a:xfrm>
          <a:custGeom>
            <a:avLst/>
            <a:gdLst>
              <a:gd name="T0" fmla="*/ 44456691 w 5895"/>
              <a:gd name="T1" fmla="*/ 24083641 h 7777"/>
              <a:gd name="T2" fmla="*/ 86949099 w 5895"/>
              <a:gd name="T3" fmla="*/ 48166961 h 7777"/>
              <a:gd name="T4" fmla="*/ 109694148 w 5895"/>
              <a:gd name="T5" fmla="*/ 80312870 h 7777"/>
              <a:gd name="T6" fmla="*/ 131508985 w 5895"/>
              <a:gd name="T7" fmla="*/ 104499723 h 7777"/>
              <a:gd name="T8" fmla="*/ 144742579 w 5895"/>
              <a:gd name="T9" fmla="*/ 136645632 h 7777"/>
              <a:gd name="T10" fmla="*/ 160043993 w 5895"/>
              <a:gd name="T11" fmla="*/ 160729263 h 7777"/>
              <a:gd name="T12" fmla="*/ 169969309 w 5895"/>
              <a:gd name="T13" fmla="*/ 192875212 h 7777"/>
              <a:gd name="T14" fmla="*/ 182168833 w 5895"/>
              <a:gd name="T15" fmla="*/ 216958843 h 7777"/>
              <a:gd name="T16" fmla="*/ 190543325 w 5895"/>
              <a:gd name="T17" fmla="*/ 249104431 h 7777"/>
              <a:gd name="T18" fmla="*/ 201088850 w 5895"/>
              <a:gd name="T19" fmla="*/ 273291585 h 7777"/>
              <a:gd name="T20" fmla="*/ 208532808 w 5895"/>
              <a:gd name="T21" fmla="*/ 305437172 h 7777"/>
              <a:gd name="T22" fmla="*/ 218044584 w 5895"/>
              <a:gd name="T23" fmla="*/ 329520804 h 7777"/>
              <a:gd name="T24" fmla="*/ 224867970 w 5895"/>
              <a:gd name="T25" fmla="*/ 361666793 h 7777"/>
              <a:gd name="T26" fmla="*/ 233759498 w 5895"/>
              <a:gd name="T27" fmla="*/ 385750424 h 7777"/>
              <a:gd name="T28" fmla="*/ 240272920 w 5895"/>
              <a:gd name="T29" fmla="*/ 417999535 h 7777"/>
              <a:gd name="T30" fmla="*/ 248957376 w 5895"/>
              <a:gd name="T31" fmla="*/ 442083166 h 7777"/>
              <a:gd name="T32" fmla="*/ 255367262 w 5895"/>
              <a:gd name="T33" fmla="*/ 474229075 h 7777"/>
              <a:gd name="T34" fmla="*/ 262397720 w 5895"/>
              <a:gd name="T35" fmla="*/ 498312384 h 7777"/>
              <a:gd name="T36" fmla="*/ 266636573 w 5895"/>
              <a:gd name="T37" fmla="*/ 530458293 h 7777"/>
              <a:gd name="T38" fmla="*/ 271702747 w 5895"/>
              <a:gd name="T39" fmla="*/ 554645126 h 7777"/>
              <a:gd name="T40" fmla="*/ 275114279 w 5895"/>
              <a:gd name="T41" fmla="*/ 586791035 h 7777"/>
              <a:gd name="T42" fmla="*/ 279663417 w 5895"/>
              <a:gd name="T43" fmla="*/ 610874666 h 7777"/>
              <a:gd name="T44" fmla="*/ 283075271 w 5895"/>
              <a:gd name="T45" fmla="*/ 643020575 h 7777"/>
              <a:gd name="T46" fmla="*/ 287831160 w 5895"/>
              <a:gd name="T47" fmla="*/ 667103885 h 7777"/>
              <a:gd name="T48" fmla="*/ 291552977 w 5895"/>
              <a:gd name="T49" fmla="*/ 699249954 h 7777"/>
              <a:gd name="T50" fmla="*/ 297032651 w 5895"/>
              <a:gd name="T51" fmla="*/ 723436466 h 7777"/>
              <a:gd name="T52" fmla="*/ 301891753 w 5895"/>
              <a:gd name="T53" fmla="*/ 755582696 h 7777"/>
              <a:gd name="T54" fmla="*/ 310990030 w 5895"/>
              <a:gd name="T55" fmla="*/ 779666327 h 7777"/>
              <a:gd name="T56" fmla="*/ 609469929 w 5895"/>
              <a:gd name="T57" fmla="*/ 795790883 h 7777"/>
              <a:gd name="T58" fmla="*/ 539166319 w 5895"/>
              <a:gd name="T59" fmla="*/ 771603728 h 7777"/>
              <a:gd name="T60" fmla="*/ 514146700 w 5895"/>
              <a:gd name="T61" fmla="*/ 739458141 h 7777"/>
              <a:gd name="T62" fmla="*/ 488196225 w 5895"/>
              <a:gd name="T63" fmla="*/ 715374510 h 7777"/>
              <a:gd name="T64" fmla="*/ 473205097 w 5895"/>
              <a:gd name="T65" fmla="*/ 683228279 h 7777"/>
              <a:gd name="T66" fmla="*/ 456766398 w 5895"/>
              <a:gd name="T67" fmla="*/ 659145130 h 7777"/>
              <a:gd name="T68" fmla="*/ 446014123 w 5895"/>
              <a:gd name="T69" fmla="*/ 626999222 h 7777"/>
              <a:gd name="T70" fmla="*/ 433194028 w 5895"/>
              <a:gd name="T71" fmla="*/ 602812389 h 7777"/>
              <a:gd name="T72" fmla="*/ 424406358 w 5895"/>
              <a:gd name="T73" fmla="*/ 570666480 h 7777"/>
              <a:gd name="T74" fmla="*/ 413550547 w 5895"/>
              <a:gd name="T75" fmla="*/ 546582849 h 7777"/>
              <a:gd name="T76" fmla="*/ 405899840 w 5895"/>
              <a:gd name="T77" fmla="*/ 514437261 h 7777"/>
              <a:gd name="T78" fmla="*/ 396181314 w 5895"/>
              <a:gd name="T79" fmla="*/ 490250107 h 7777"/>
              <a:gd name="T80" fmla="*/ 389150856 w 5895"/>
              <a:gd name="T81" fmla="*/ 458104519 h 7777"/>
              <a:gd name="T82" fmla="*/ 380052901 w 5895"/>
              <a:gd name="T83" fmla="*/ 434020888 h 7777"/>
              <a:gd name="T84" fmla="*/ 373539479 w 5895"/>
              <a:gd name="T85" fmla="*/ 401874979 h 7777"/>
              <a:gd name="T86" fmla="*/ 364855023 w 5895"/>
              <a:gd name="T87" fmla="*/ 377791348 h 7777"/>
              <a:gd name="T88" fmla="*/ 358444815 w 5895"/>
              <a:gd name="T89" fmla="*/ 345645439 h 7777"/>
              <a:gd name="T90" fmla="*/ 350380608 w 5895"/>
              <a:gd name="T91" fmla="*/ 321458526 h 7777"/>
              <a:gd name="T92" fmla="*/ 345624720 w 5895"/>
              <a:gd name="T93" fmla="*/ 289312617 h 7777"/>
              <a:gd name="T94" fmla="*/ 340145368 w 5895"/>
              <a:gd name="T95" fmla="*/ 265229307 h 7777"/>
              <a:gd name="T96" fmla="*/ 336629898 w 5895"/>
              <a:gd name="T97" fmla="*/ 233083399 h 7777"/>
              <a:gd name="T98" fmla="*/ 332081081 w 5895"/>
              <a:gd name="T99" fmla="*/ 208999767 h 7777"/>
              <a:gd name="T100" fmla="*/ 328669227 w 5895"/>
              <a:gd name="T101" fmla="*/ 176750657 h 7777"/>
              <a:gd name="T102" fmla="*/ 324016875 w 5895"/>
              <a:gd name="T103" fmla="*/ 152666985 h 7777"/>
              <a:gd name="T104" fmla="*/ 320501485 w 5895"/>
              <a:gd name="T105" fmla="*/ 120521076 h 7777"/>
              <a:gd name="T106" fmla="*/ 315332097 w 5895"/>
              <a:gd name="T107" fmla="*/ 96437445 h 7777"/>
              <a:gd name="T108" fmla="*/ 310886494 w 5895"/>
              <a:gd name="T109" fmla="*/ 64291838 h 7777"/>
              <a:gd name="T110" fmla="*/ 303649287 w 5895"/>
              <a:gd name="T111" fmla="*/ 40104673 h 7777"/>
              <a:gd name="T112" fmla="*/ 294964831 w 5895"/>
              <a:gd name="T113" fmla="*/ 7959078 h 77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5895"/>
              <a:gd name="T172" fmla="*/ 0 h 7777"/>
              <a:gd name="T173" fmla="*/ 5895 w 5895"/>
              <a:gd name="T174" fmla="*/ 7777 h 777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5895" h="7777">
                <a:moveTo>
                  <a:pt x="0" y="0"/>
                </a:moveTo>
                <a:lnTo>
                  <a:pt x="0" y="0"/>
                </a:lnTo>
                <a:lnTo>
                  <a:pt x="0" y="77"/>
                </a:lnTo>
                <a:lnTo>
                  <a:pt x="205" y="77"/>
                </a:lnTo>
                <a:lnTo>
                  <a:pt x="205" y="155"/>
                </a:lnTo>
                <a:lnTo>
                  <a:pt x="430" y="155"/>
                </a:lnTo>
                <a:lnTo>
                  <a:pt x="430" y="233"/>
                </a:lnTo>
                <a:lnTo>
                  <a:pt x="572" y="233"/>
                </a:lnTo>
                <a:lnTo>
                  <a:pt x="572" y="311"/>
                </a:lnTo>
                <a:lnTo>
                  <a:pt x="680" y="311"/>
                </a:lnTo>
                <a:lnTo>
                  <a:pt x="680" y="388"/>
                </a:lnTo>
                <a:lnTo>
                  <a:pt x="767" y="388"/>
                </a:lnTo>
                <a:lnTo>
                  <a:pt x="767" y="466"/>
                </a:lnTo>
                <a:lnTo>
                  <a:pt x="841" y="466"/>
                </a:lnTo>
                <a:lnTo>
                  <a:pt x="841" y="544"/>
                </a:lnTo>
                <a:lnTo>
                  <a:pt x="922" y="544"/>
                </a:lnTo>
                <a:lnTo>
                  <a:pt x="922" y="622"/>
                </a:lnTo>
                <a:lnTo>
                  <a:pt x="996" y="622"/>
                </a:lnTo>
                <a:lnTo>
                  <a:pt x="996" y="699"/>
                </a:lnTo>
                <a:lnTo>
                  <a:pt x="1061" y="699"/>
                </a:lnTo>
                <a:lnTo>
                  <a:pt x="1061" y="777"/>
                </a:lnTo>
                <a:lnTo>
                  <a:pt x="1119" y="777"/>
                </a:lnTo>
                <a:lnTo>
                  <a:pt x="1119" y="855"/>
                </a:lnTo>
                <a:lnTo>
                  <a:pt x="1172" y="855"/>
                </a:lnTo>
                <a:lnTo>
                  <a:pt x="1172" y="933"/>
                </a:lnTo>
                <a:lnTo>
                  <a:pt x="1224" y="933"/>
                </a:lnTo>
                <a:lnTo>
                  <a:pt x="1224" y="1011"/>
                </a:lnTo>
                <a:lnTo>
                  <a:pt x="1272" y="1011"/>
                </a:lnTo>
                <a:lnTo>
                  <a:pt x="1272" y="1088"/>
                </a:lnTo>
                <a:lnTo>
                  <a:pt x="1318" y="1088"/>
                </a:lnTo>
                <a:lnTo>
                  <a:pt x="1318" y="1166"/>
                </a:lnTo>
                <a:lnTo>
                  <a:pt x="1360" y="1166"/>
                </a:lnTo>
                <a:lnTo>
                  <a:pt x="1360" y="1244"/>
                </a:lnTo>
                <a:lnTo>
                  <a:pt x="1400" y="1244"/>
                </a:lnTo>
                <a:lnTo>
                  <a:pt x="1400" y="1322"/>
                </a:lnTo>
                <a:lnTo>
                  <a:pt x="1439" y="1322"/>
                </a:lnTo>
                <a:lnTo>
                  <a:pt x="1439" y="1399"/>
                </a:lnTo>
                <a:lnTo>
                  <a:pt x="1477" y="1399"/>
                </a:lnTo>
                <a:lnTo>
                  <a:pt x="1477" y="1477"/>
                </a:lnTo>
                <a:lnTo>
                  <a:pt x="1513" y="1477"/>
                </a:lnTo>
                <a:lnTo>
                  <a:pt x="1513" y="1555"/>
                </a:lnTo>
                <a:lnTo>
                  <a:pt x="1548" y="1555"/>
                </a:lnTo>
                <a:lnTo>
                  <a:pt x="1548" y="1633"/>
                </a:lnTo>
                <a:lnTo>
                  <a:pt x="1581" y="1633"/>
                </a:lnTo>
                <a:lnTo>
                  <a:pt x="1581" y="1710"/>
                </a:lnTo>
                <a:lnTo>
                  <a:pt x="1613" y="1710"/>
                </a:lnTo>
                <a:lnTo>
                  <a:pt x="1613" y="1788"/>
                </a:lnTo>
                <a:lnTo>
                  <a:pt x="1644" y="1788"/>
                </a:lnTo>
                <a:lnTo>
                  <a:pt x="1644" y="1866"/>
                </a:lnTo>
                <a:lnTo>
                  <a:pt x="1675" y="1866"/>
                </a:lnTo>
                <a:lnTo>
                  <a:pt x="1675" y="1944"/>
                </a:lnTo>
                <a:lnTo>
                  <a:pt x="1705" y="1944"/>
                </a:lnTo>
                <a:lnTo>
                  <a:pt x="1705" y="2022"/>
                </a:lnTo>
                <a:lnTo>
                  <a:pt x="1734" y="2022"/>
                </a:lnTo>
                <a:lnTo>
                  <a:pt x="1734" y="2099"/>
                </a:lnTo>
                <a:lnTo>
                  <a:pt x="1762" y="2099"/>
                </a:lnTo>
                <a:lnTo>
                  <a:pt x="1762" y="2177"/>
                </a:lnTo>
                <a:lnTo>
                  <a:pt x="1790" y="2177"/>
                </a:lnTo>
                <a:lnTo>
                  <a:pt x="1790" y="2255"/>
                </a:lnTo>
                <a:lnTo>
                  <a:pt x="1816" y="2255"/>
                </a:lnTo>
                <a:lnTo>
                  <a:pt x="1816" y="2333"/>
                </a:lnTo>
                <a:lnTo>
                  <a:pt x="1843" y="2333"/>
                </a:lnTo>
                <a:lnTo>
                  <a:pt x="1843" y="2410"/>
                </a:lnTo>
                <a:lnTo>
                  <a:pt x="1869" y="2410"/>
                </a:lnTo>
                <a:lnTo>
                  <a:pt x="1869" y="2488"/>
                </a:lnTo>
                <a:lnTo>
                  <a:pt x="1895" y="2488"/>
                </a:lnTo>
                <a:lnTo>
                  <a:pt x="1895" y="2566"/>
                </a:lnTo>
                <a:lnTo>
                  <a:pt x="1920" y="2566"/>
                </a:lnTo>
                <a:lnTo>
                  <a:pt x="1920" y="2644"/>
                </a:lnTo>
                <a:lnTo>
                  <a:pt x="1945" y="2644"/>
                </a:lnTo>
                <a:lnTo>
                  <a:pt x="1945" y="2721"/>
                </a:lnTo>
                <a:lnTo>
                  <a:pt x="1969" y="2721"/>
                </a:lnTo>
                <a:lnTo>
                  <a:pt x="1969" y="2799"/>
                </a:lnTo>
                <a:lnTo>
                  <a:pt x="1993" y="2799"/>
                </a:lnTo>
                <a:lnTo>
                  <a:pt x="1993" y="2877"/>
                </a:lnTo>
                <a:lnTo>
                  <a:pt x="2017" y="2877"/>
                </a:lnTo>
                <a:lnTo>
                  <a:pt x="2017" y="2955"/>
                </a:lnTo>
                <a:lnTo>
                  <a:pt x="2040" y="2955"/>
                </a:lnTo>
                <a:lnTo>
                  <a:pt x="2040" y="3033"/>
                </a:lnTo>
                <a:lnTo>
                  <a:pt x="2063" y="3033"/>
                </a:lnTo>
                <a:lnTo>
                  <a:pt x="2063" y="3110"/>
                </a:lnTo>
                <a:lnTo>
                  <a:pt x="2086" y="3110"/>
                </a:lnTo>
                <a:lnTo>
                  <a:pt x="2086" y="3188"/>
                </a:lnTo>
                <a:lnTo>
                  <a:pt x="2109" y="3188"/>
                </a:lnTo>
                <a:lnTo>
                  <a:pt x="2109" y="3266"/>
                </a:lnTo>
                <a:lnTo>
                  <a:pt x="2131" y="3266"/>
                </a:lnTo>
                <a:lnTo>
                  <a:pt x="2131" y="3344"/>
                </a:lnTo>
                <a:lnTo>
                  <a:pt x="2153" y="3344"/>
                </a:lnTo>
                <a:lnTo>
                  <a:pt x="2153" y="3421"/>
                </a:lnTo>
                <a:lnTo>
                  <a:pt x="2175" y="3421"/>
                </a:lnTo>
                <a:lnTo>
                  <a:pt x="2175" y="3499"/>
                </a:lnTo>
                <a:lnTo>
                  <a:pt x="2197" y="3499"/>
                </a:lnTo>
                <a:lnTo>
                  <a:pt x="2197" y="3577"/>
                </a:lnTo>
                <a:lnTo>
                  <a:pt x="2218" y="3577"/>
                </a:lnTo>
                <a:lnTo>
                  <a:pt x="2218" y="3655"/>
                </a:lnTo>
                <a:lnTo>
                  <a:pt x="2240" y="3655"/>
                </a:lnTo>
                <a:lnTo>
                  <a:pt x="2240" y="3732"/>
                </a:lnTo>
                <a:lnTo>
                  <a:pt x="2261" y="3732"/>
                </a:lnTo>
                <a:lnTo>
                  <a:pt x="2261" y="3810"/>
                </a:lnTo>
                <a:lnTo>
                  <a:pt x="2282" y="3810"/>
                </a:lnTo>
                <a:lnTo>
                  <a:pt x="2282" y="3888"/>
                </a:lnTo>
                <a:lnTo>
                  <a:pt x="2303" y="3888"/>
                </a:lnTo>
                <a:lnTo>
                  <a:pt x="2303" y="3966"/>
                </a:lnTo>
                <a:lnTo>
                  <a:pt x="2324" y="3966"/>
                </a:lnTo>
                <a:lnTo>
                  <a:pt x="2324" y="4044"/>
                </a:lnTo>
                <a:lnTo>
                  <a:pt x="2345" y="4044"/>
                </a:lnTo>
                <a:lnTo>
                  <a:pt x="2345" y="4121"/>
                </a:lnTo>
                <a:lnTo>
                  <a:pt x="2366" y="4121"/>
                </a:lnTo>
                <a:lnTo>
                  <a:pt x="2366" y="4199"/>
                </a:lnTo>
                <a:lnTo>
                  <a:pt x="2387" y="4199"/>
                </a:lnTo>
                <a:lnTo>
                  <a:pt x="2387" y="4277"/>
                </a:lnTo>
                <a:lnTo>
                  <a:pt x="2408" y="4277"/>
                </a:lnTo>
                <a:lnTo>
                  <a:pt x="2408" y="4355"/>
                </a:lnTo>
                <a:lnTo>
                  <a:pt x="2428" y="4355"/>
                </a:lnTo>
                <a:lnTo>
                  <a:pt x="2428" y="4432"/>
                </a:lnTo>
                <a:lnTo>
                  <a:pt x="2449" y="4432"/>
                </a:lnTo>
                <a:lnTo>
                  <a:pt x="2449" y="4510"/>
                </a:lnTo>
                <a:lnTo>
                  <a:pt x="2470" y="4510"/>
                </a:lnTo>
                <a:lnTo>
                  <a:pt x="2470" y="4588"/>
                </a:lnTo>
                <a:lnTo>
                  <a:pt x="2489" y="4588"/>
                </a:lnTo>
                <a:lnTo>
                  <a:pt x="2489" y="4666"/>
                </a:lnTo>
                <a:lnTo>
                  <a:pt x="2506" y="4666"/>
                </a:lnTo>
                <a:lnTo>
                  <a:pt x="2506" y="4743"/>
                </a:lnTo>
                <a:lnTo>
                  <a:pt x="2523" y="4743"/>
                </a:lnTo>
                <a:lnTo>
                  <a:pt x="2523" y="4821"/>
                </a:lnTo>
                <a:lnTo>
                  <a:pt x="2538" y="4821"/>
                </a:lnTo>
                <a:lnTo>
                  <a:pt x="2538" y="4899"/>
                </a:lnTo>
                <a:lnTo>
                  <a:pt x="2552" y="4899"/>
                </a:lnTo>
                <a:lnTo>
                  <a:pt x="2552" y="4977"/>
                </a:lnTo>
                <a:lnTo>
                  <a:pt x="2566" y="4977"/>
                </a:lnTo>
                <a:lnTo>
                  <a:pt x="2566" y="5055"/>
                </a:lnTo>
                <a:lnTo>
                  <a:pt x="2579" y="5055"/>
                </a:lnTo>
                <a:lnTo>
                  <a:pt x="2579" y="5132"/>
                </a:lnTo>
                <a:lnTo>
                  <a:pt x="2592" y="5132"/>
                </a:lnTo>
                <a:lnTo>
                  <a:pt x="2592" y="5210"/>
                </a:lnTo>
                <a:lnTo>
                  <a:pt x="2604" y="5210"/>
                </a:lnTo>
                <a:lnTo>
                  <a:pt x="2604" y="5288"/>
                </a:lnTo>
                <a:lnTo>
                  <a:pt x="2616" y="5288"/>
                </a:lnTo>
                <a:lnTo>
                  <a:pt x="2616" y="5366"/>
                </a:lnTo>
                <a:lnTo>
                  <a:pt x="2628" y="5366"/>
                </a:lnTo>
                <a:lnTo>
                  <a:pt x="2628" y="5443"/>
                </a:lnTo>
                <a:lnTo>
                  <a:pt x="2639" y="5443"/>
                </a:lnTo>
                <a:lnTo>
                  <a:pt x="2639" y="5521"/>
                </a:lnTo>
                <a:lnTo>
                  <a:pt x="2650" y="5521"/>
                </a:lnTo>
                <a:lnTo>
                  <a:pt x="2650" y="5599"/>
                </a:lnTo>
                <a:lnTo>
                  <a:pt x="2661" y="5599"/>
                </a:lnTo>
                <a:lnTo>
                  <a:pt x="2661" y="5677"/>
                </a:lnTo>
                <a:lnTo>
                  <a:pt x="2672" y="5677"/>
                </a:lnTo>
                <a:lnTo>
                  <a:pt x="2672" y="5754"/>
                </a:lnTo>
                <a:lnTo>
                  <a:pt x="2683" y="5754"/>
                </a:lnTo>
                <a:lnTo>
                  <a:pt x="2683" y="5832"/>
                </a:lnTo>
                <a:lnTo>
                  <a:pt x="2694" y="5832"/>
                </a:lnTo>
                <a:lnTo>
                  <a:pt x="2694" y="5910"/>
                </a:lnTo>
                <a:lnTo>
                  <a:pt x="2705" y="5910"/>
                </a:lnTo>
                <a:lnTo>
                  <a:pt x="2705" y="5988"/>
                </a:lnTo>
                <a:lnTo>
                  <a:pt x="2716" y="5988"/>
                </a:lnTo>
                <a:lnTo>
                  <a:pt x="2716" y="6066"/>
                </a:lnTo>
                <a:lnTo>
                  <a:pt x="2727" y="6066"/>
                </a:lnTo>
                <a:lnTo>
                  <a:pt x="2727" y="6143"/>
                </a:lnTo>
                <a:lnTo>
                  <a:pt x="2738" y="6143"/>
                </a:lnTo>
                <a:lnTo>
                  <a:pt x="2738" y="6221"/>
                </a:lnTo>
                <a:lnTo>
                  <a:pt x="2749" y="6221"/>
                </a:lnTo>
                <a:lnTo>
                  <a:pt x="2749" y="6299"/>
                </a:lnTo>
                <a:lnTo>
                  <a:pt x="2760" y="6299"/>
                </a:lnTo>
                <a:lnTo>
                  <a:pt x="2760" y="6377"/>
                </a:lnTo>
                <a:lnTo>
                  <a:pt x="2772" y="6377"/>
                </a:lnTo>
                <a:lnTo>
                  <a:pt x="2772" y="6454"/>
                </a:lnTo>
                <a:lnTo>
                  <a:pt x="2784" y="6454"/>
                </a:lnTo>
                <a:lnTo>
                  <a:pt x="2784" y="6532"/>
                </a:lnTo>
                <a:lnTo>
                  <a:pt x="2795" y="6532"/>
                </a:lnTo>
                <a:lnTo>
                  <a:pt x="2795" y="6610"/>
                </a:lnTo>
                <a:lnTo>
                  <a:pt x="2807" y="6610"/>
                </a:lnTo>
                <a:lnTo>
                  <a:pt x="2807" y="6688"/>
                </a:lnTo>
                <a:lnTo>
                  <a:pt x="2820" y="6688"/>
                </a:lnTo>
                <a:lnTo>
                  <a:pt x="2820" y="6765"/>
                </a:lnTo>
                <a:lnTo>
                  <a:pt x="2832" y="6765"/>
                </a:lnTo>
                <a:lnTo>
                  <a:pt x="2832" y="6843"/>
                </a:lnTo>
                <a:lnTo>
                  <a:pt x="2845" y="6843"/>
                </a:lnTo>
                <a:lnTo>
                  <a:pt x="2845" y="6921"/>
                </a:lnTo>
                <a:lnTo>
                  <a:pt x="2859" y="6921"/>
                </a:lnTo>
                <a:lnTo>
                  <a:pt x="2859" y="6999"/>
                </a:lnTo>
                <a:lnTo>
                  <a:pt x="2873" y="6999"/>
                </a:lnTo>
                <a:lnTo>
                  <a:pt x="2873" y="7077"/>
                </a:lnTo>
                <a:lnTo>
                  <a:pt x="2888" y="7077"/>
                </a:lnTo>
                <a:lnTo>
                  <a:pt x="2888" y="7154"/>
                </a:lnTo>
                <a:lnTo>
                  <a:pt x="2903" y="7154"/>
                </a:lnTo>
                <a:lnTo>
                  <a:pt x="2903" y="7232"/>
                </a:lnTo>
                <a:lnTo>
                  <a:pt x="2920" y="7232"/>
                </a:lnTo>
                <a:lnTo>
                  <a:pt x="2920" y="7310"/>
                </a:lnTo>
                <a:lnTo>
                  <a:pt x="2938" y="7310"/>
                </a:lnTo>
                <a:lnTo>
                  <a:pt x="2938" y="7388"/>
                </a:lnTo>
                <a:lnTo>
                  <a:pt x="2958" y="7388"/>
                </a:lnTo>
                <a:lnTo>
                  <a:pt x="2958" y="7465"/>
                </a:lnTo>
                <a:lnTo>
                  <a:pt x="2981" y="7465"/>
                </a:lnTo>
                <a:lnTo>
                  <a:pt x="2981" y="7543"/>
                </a:lnTo>
                <a:lnTo>
                  <a:pt x="3008" y="7543"/>
                </a:lnTo>
                <a:lnTo>
                  <a:pt x="3008" y="7621"/>
                </a:lnTo>
                <a:lnTo>
                  <a:pt x="3042" y="7621"/>
                </a:lnTo>
                <a:lnTo>
                  <a:pt x="3042" y="7699"/>
                </a:lnTo>
                <a:lnTo>
                  <a:pt x="3131" y="7699"/>
                </a:lnTo>
                <a:lnTo>
                  <a:pt x="3131" y="7777"/>
                </a:lnTo>
                <a:lnTo>
                  <a:pt x="5895" y="7777"/>
                </a:lnTo>
                <a:lnTo>
                  <a:pt x="5895" y="7699"/>
                </a:lnTo>
                <a:lnTo>
                  <a:pt x="5689" y="7699"/>
                </a:lnTo>
                <a:lnTo>
                  <a:pt x="5689" y="7621"/>
                </a:lnTo>
                <a:lnTo>
                  <a:pt x="5465" y="7621"/>
                </a:lnTo>
                <a:lnTo>
                  <a:pt x="5465" y="7543"/>
                </a:lnTo>
                <a:lnTo>
                  <a:pt x="5322" y="7543"/>
                </a:lnTo>
                <a:lnTo>
                  <a:pt x="5322" y="7465"/>
                </a:lnTo>
                <a:lnTo>
                  <a:pt x="5215" y="7465"/>
                </a:lnTo>
                <a:lnTo>
                  <a:pt x="5215" y="7388"/>
                </a:lnTo>
                <a:lnTo>
                  <a:pt x="5128" y="7388"/>
                </a:lnTo>
                <a:lnTo>
                  <a:pt x="5128" y="7310"/>
                </a:lnTo>
                <a:lnTo>
                  <a:pt x="5054" y="7310"/>
                </a:lnTo>
                <a:lnTo>
                  <a:pt x="5054" y="7232"/>
                </a:lnTo>
                <a:lnTo>
                  <a:pt x="4973" y="7232"/>
                </a:lnTo>
                <a:lnTo>
                  <a:pt x="4973" y="7154"/>
                </a:lnTo>
                <a:lnTo>
                  <a:pt x="4899" y="7154"/>
                </a:lnTo>
                <a:lnTo>
                  <a:pt x="4899" y="7077"/>
                </a:lnTo>
                <a:lnTo>
                  <a:pt x="4834" y="7077"/>
                </a:lnTo>
                <a:lnTo>
                  <a:pt x="4834" y="6999"/>
                </a:lnTo>
                <a:lnTo>
                  <a:pt x="4775" y="6999"/>
                </a:lnTo>
                <a:lnTo>
                  <a:pt x="4775" y="6921"/>
                </a:lnTo>
                <a:lnTo>
                  <a:pt x="4722" y="6921"/>
                </a:lnTo>
                <a:lnTo>
                  <a:pt x="4722" y="6843"/>
                </a:lnTo>
                <a:lnTo>
                  <a:pt x="4671" y="6843"/>
                </a:lnTo>
                <a:lnTo>
                  <a:pt x="4671" y="6765"/>
                </a:lnTo>
                <a:lnTo>
                  <a:pt x="4622" y="6765"/>
                </a:lnTo>
                <a:lnTo>
                  <a:pt x="4622" y="6688"/>
                </a:lnTo>
                <a:lnTo>
                  <a:pt x="4577" y="6688"/>
                </a:lnTo>
                <a:lnTo>
                  <a:pt x="4577" y="6610"/>
                </a:lnTo>
                <a:lnTo>
                  <a:pt x="4535" y="6610"/>
                </a:lnTo>
                <a:lnTo>
                  <a:pt x="4535" y="6532"/>
                </a:lnTo>
                <a:lnTo>
                  <a:pt x="4495" y="6532"/>
                </a:lnTo>
                <a:lnTo>
                  <a:pt x="4495" y="6454"/>
                </a:lnTo>
                <a:lnTo>
                  <a:pt x="4456" y="6454"/>
                </a:lnTo>
                <a:lnTo>
                  <a:pt x="4456" y="6377"/>
                </a:lnTo>
                <a:lnTo>
                  <a:pt x="4418" y="6377"/>
                </a:lnTo>
                <a:lnTo>
                  <a:pt x="4418" y="6299"/>
                </a:lnTo>
                <a:lnTo>
                  <a:pt x="4382" y="6299"/>
                </a:lnTo>
                <a:lnTo>
                  <a:pt x="4382" y="6221"/>
                </a:lnTo>
                <a:lnTo>
                  <a:pt x="4347" y="6221"/>
                </a:lnTo>
                <a:lnTo>
                  <a:pt x="4347" y="6143"/>
                </a:lnTo>
                <a:lnTo>
                  <a:pt x="4314" y="6143"/>
                </a:lnTo>
                <a:lnTo>
                  <a:pt x="4314" y="6066"/>
                </a:lnTo>
                <a:lnTo>
                  <a:pt x="4282" y="6066"/>
                </a:lnTo>
                <a:lnTo>
                  <a:pt x="4282" y="5988"/>
                </a:lnTo>
                <a:lnTo>
                  <a:pt x="4251" y="5988"/>
                </a:lnTo>
                <a:lnTo>
                  <a:pt x="4251" y="5910"/>
                </a:lnTo>
                <a:lnTo>
                  <a:pt x="4220" y="5910"/>
                </a:lnTo>
                <a:lnTo>
                  <a:pt x="4220" y="5832"/>
                </a:lnTo>
                <a:lnTo>
                  <a:pt x="4190" y="5832"/>
                </a:lnTo>
                <a:lnTo>
                  <a:pt x="4190" y="5754"/>
                </a:lnTo>
                <a:lnTo>
                  <a:pt x="4161" y="5754"/>
                </a:lnTo>
                <a:lnTo>
                  <a:pt x="4161" y="5677"/>
                </a:lnTo>
                <a:lnTo>
                  <a:pt x="4133" y="5677"/>
                </a:lnTo>
                <a:lnTo>
                  <a:pt x="4133" y="5599"/>
                </a:lnTo>
                <a:lnTo>
                  <a:pt x="4105" y="5599"/>
                </a:lnTo>
                <a:lnTo>
                  <a:pt x="4105" y="5521"/>
                </a:lnTo>
                <a:lnTo>
                  <a:pt x="4078" y="5521"/>
                </a:lnTo>
                <a:lnTo>
                  <a:pt x="4078" y="5443"/>
                </a:lnTo>
                <a:lnTo>
                  <a:pt x="4052" y="5443"/>
                </a:lnTo>
                <a:lnTo>
                  <a:pt x="4052" y="5366"/>
                </a:lnTo>
                <a:lnTo>
                  <a:pt x="4025" y="5366"/>
                </a:lnTo>
                <a:lnTo>
                  <a:pt x="4025" y="5288"/>
                </a:lnTo>
                <a:lnTo>
                  <a:pt x="4000" y="5288"/>
                </a:lnTo>
                <a:lnTo>
                  <a:pt x="4000" y="5210"/>
                </a:lnTo>
                <a:lnTo>
                  <a:pt x="3975" y="5210"/>
                </a:lnTo>
                <a:lnTo>
                  <a:pt x="3975" y="5132"/>
                </a:lnTo>
                <a:lnTo>
                  <a:pt x="3950" y="5132"/>
                </a:lnTo>
                <a:lnTo>
                  <a:pt x="3950" y="5055"/>
                </a:lnTo>
                <a:lnTo>
                  <a:pt x="3926" y="5055"/>
                </a:lnTo>
                <a:lnTo>
                  <a:pt x="3926" y="4977"/>
                </a:lnTo>
                <a:lnTo>
                  <a:pt x="3902" y="4977"/>
                </a:lnTo>
                <a:lnTo>
                  <a:pt x="3902" y="4899"/>
                </a:lnTo>
                <a:lnTo>
                  <a:pt x="3878" y="4899"/>
                </a:lnTo>
                <a:lnTo>
                  <a:pt x="3878" y="4821"/>
                </a:lnTo>
                <a:lnTo>
                  <a:pt x="3855" y="4821"/>
                </a:lnTo>
                <a:lnTo>
                  <a:pt x="3855" y="4743"/>
                </a:lnTo>
                <a:lnTo>
                  <a:pt x="3832" y="4743"/>
                </a:lnTo>
                <a:lnTo>
                  <a:pt x="3832" y="4666"/>
                </a:lnTo>
                <a:lnTo>
                  <a:pt x="3809" y="4666"/>
                </a:lnTo>
                <a:lnTo>
                  <a:pt x="3809" y="4588"/>
                </a:lnTo>
                <a:lnTo>
                  <a:pt x="3786" y="4588"/>
                </a:lnTo>
                <a:lnTo>
                  <a:pt x="3786" y="4510"/>
                </a:lnTo>
                <a:lnTo>
                  <a:pt x="3764" y="4510"/>
                </a:lnTo>
                <a:lnTo>
                  <a:pt x="3764" y="4432"/>
                </a:lnTo>
                <a:lnTo>
                  <a:pt x="3742" y="4432"/>
                </a:lnTo>
                <a:lnTo>
                  <a:pt x="3742" y="4355"/>
                </a:lnTo>
                <a:lnTo>
                  <a:pt x="3720" y="4355"/>
                </a:lnTo>
                <a:lnTo>
                  <a:pt x="3720" y="4277"/>
                </a:lnTo>
                <a:lnTo>
                  <a:pt x="3698" y="4277"/>
                </a:lnTo>
                <a:lnTo>
                  <a:pt x="3698" y="4199"/>
                </a:lnTo>
                <a:lnTo>
                  <a:pt x="3676" y="4199"/>
                </a:lnTo>
                <a:lnTo>
                  <a:pt x="3676" y="4121"/>
                </a:lnTo>
                <a:lnTo>
                  <a:pt x="3655" y="4121"/>
                </a:lnTo>
                <a:lnTo>
                  <a:pt x="3655" y="4044"/>
                </a:lnTo>
                <a:lnTo>
                  <a:pt x="3634" y="4044"/>
                </a:lnTo>
                <a:lnTo>
                  <a:pt x="3634" y="3966"/>
                </a:lnTo>
                <a:lnTo>
                  <a:pt x="3613" y="3966"/>
                </a:lnTo>
                <a:lnTo>
                  <a:pt x="3613" y="3888"/>
                </a:lnTo>
                <a:lnTo>
                  <a:pt x="3592" y="3888"/>
                </a:lnTo>
                <a:lnTo>
                  <a:pt x="3592" y="3810"/>
                </a:lnTo>
                <a:lnTo>
                  <a:pt x="3571" y="3810"/>
                </a:lnTo>
                <a:lnTo>
                  <a:pt x="3571" y="3732"/>
                </a:lnTo>
                <a:lnTo>
                  <a:pt x="3550" y="3732"/>
                </a:lnTo>
                <a:lnTo>
                  <a:pt x="3550" y="3655"/>
                </a:lnTo>
                <a:lnTo>
                  <a:pt x="3529" y="3655"/>
                </a:lnTo>
                <a:lnTo>
                  <a:pt x="3529" y="3577"/>
                </a:lnTo>
                <a:lnTo>
                  <a:pt x="3508" y="3577"/>
                </a:lnTo>
                <a:lnTo>
                  <a:pt x="3508" y="3499"/>
                </a:lnTo>
                <a:lnTo>
                  <a:pt x="3487" y="3499"/>
                </a:lnTo>
                <a:lnTo>
                  <a:pt x="3487" y="3421"/>
                </a:lnTo>
                <a:lnTo>
                  <a:pt x="3467" y="3421"/>
                </a:lnTo>
                <a:lnTo>
                  <a:pt x="3467" y="3344"/>
                </a:lnTo>
                <a:lnTo>
                  <a:pt x="3446" y="3344"/>
                </a:lnTo>
                <a:lnTo>
                  <a:pt x="3446" y="3266"/>
                </a:lnTo>
                <a:lnTo>
                  <a:pt x="3425" y="3266"/>
                </a:lnTo>
                <a:lnTo>
                  <a:pt x="3425" y="3188"/>
                </a:lnTo>
                <a:lnTo>
                  <a:pt x="3406" y="3188"/>
                </a:lnTo>
                <a:lnTo>
                  <a:pt x="3406" y="3110"/>
                </a:lnTo>
                <a:lnTo>
                  <a:pt x="3389" y="3110"/>
                </a:lnTo>
                <a:lnTo>
                  <a:pt x="3389" y="3033"/>
                </a:lnTo>
                <a:lnTo>
                  <a:pt x="3372" y="3033"/>
                </a:lnTo>
                <a:lnTo>
                  <a:pt x="3372" y="2955"/>
                </a:lnTo>
                <a:lnTo>
                  <a:pt x="3357" y="2955"/>
                </a:lnTo>
                <a:lnTo>
                  <a:pt x="3357" y="2877"/>
                </a:lnTo>
                <a:lnTo>
                  <a:pt x="3343" y="2877"/>
                </a:lnTo>
                <a:lnTo>
                  <a:pt x="3343" y="2799"/>
                </a:lnTo>
                <a:lnTo>
                  <a:pt x="3329" y="2799"/>
                </a:lnTo>
                <a:lnTo>
                  <a:pt x="3329" y="2721"/>
                </a:lnTo>
                <a:lnTo>
                  <a:pt x="3316" y="2721"/>
                </a:lnTo>
                <a:lnTo>
                  <a:pt x="3316" y="2644"/>
                </a:lnTo>
                <a:lnTo>
                  <a:pt x="3303" y="2644"/>
                </a:lnTo>
                <a:lnTo>
                  <a:pt x="3303" y="2566"/>
                </a:lnTo>
                <a:lnTo>
                  <a:pt x="3290" y="2566"/>
                </a:lnTo>
                <a:lnTo>
                  <a:pt x="3290" y="2488"/>
                </a:lnTo>
                <a:lnTo>
                  <a:pt x="3278" y="2488"/>
                </a:lnTo>
                <a:lnTo>
                  <a:pt x="3278" y="2410"/>
                </a:lnTo>
                <a:lnTo>
                  <a:pt x="3267" y="2410"/>
                </a:lnTo>
                <a:lnTo>
                  <a:pt x="3267" y="2333"/>
                </a:lnTo>
                <a:lnTo>
                  <a:pt x="3256" y="2333"/>
                </a:lnTo>
                <a:lnTo>
                  <a:pt x="3256" y="2255"/>
                </a:lnTo>
                <a:lnTo>
                  <a:pt x="3245" y="2255"/>
                </a:lnTo>
                <a:lnTo>
                  <a:pt x="3245" y="2177"/>
                </a:lnTo>
                <a:lnTo>
                  <a:pt x="3234" y="2177"/>
                </a:lnTo>
                <a:lnTo>
                  <a:pt x="3234" y="2099"/>
                </a:lnTo>
                <a:lnTo>
                  <a:pt x="3223" y="2099"/>
                </a:lnTo>
                <a:lnTo>
                  <a:pt x="3223" y="2022"/>
                </a:lnTo>
                <a:lnTo>
                  <a:pt x="3212" y="2022"/>
                </a:lnTo>
                <a:lnTo>
                  <a:pt x="3212" y="1944"/>
                </a:lnTo>
                <a:lnTo>
                  <a:pt x="3201" y="1944"/>
                </a:lnTo>
                <a:lnTo>
                  <a:pt x="3201" y="1866"/>
                </a:lnTo>
                <a:lnTo>
                  <a:pt x="3190" y="1866"/>
                </a:lnTo>
                <a:lnTo>
                  <a:pt x="3190" y="1788"/>
                </a:lnTo>
                <a:lnTo>
                  <a:pt x="3179" y="1788"/>
                </a:lnTo>
                <a:lnTo>
                  <a:pt x="3179" y="1710"/>
                </a:lnTo>
                <a:lnTo>
                  <a:pt x="3168" y="1710"/>
                </a:lnTo>
                <a:lnTo>
                  <a:pt x="3168" y="1633"/>
                </a:lnTo>
                <a:lnTo>
                  <a:pt x="3157" y="1633"/>
                </a:lnTo>
                <a:lnTo>
                  <a:pt x="3157" y="1555"/>
                </a:lnTo>
                <a:lnTo>
                  <a:pt x="3146" y="1555"/>
                </a:lnTo>
                <a:lnTo>
                  <a:pt x="3146" y="1477"/>
                </a:lnTo>
                <a:lnTo>
                  <a:pt x="3134" y="1477"/>
                </a:lnTo>
                <a:lnTo>
                  <a:pt x="3134" y="1399"/>
                </a:lnTo>
                <a:lnTo>
                  <a:pt x="3123" y="1399"/>
                </a:lnTo>
                <a:lnTo>
                  <a:pt x="3123" y="1322"/>
                </a:lnTo>
                <a:lnTo>
                  <a:pt x="3111" y="1322"/>
                </a:lnTo>
                <a:lnTo>
                  <a:pt x="3111" y="1244"/>
                </a:lnTo>
                <a:lnTo>
                  <a:pt x="3100" y="1244"/>
                </a:lnTo>
                <a:lnTo>
                  <a:pt x="3100" y="1166"/>
                </a:lnTo>
                <a:lnTo>
                  <a:pt x="3088" y="1166"/>
                </a:lnTo>
                <a:lnTo>
                  <a:pt x="3088" y="1088"/>
                </a:lnTo>
                <a:lnTo>
                  <a:pt x="3075" y="1088"/>
                </a:lnTo>
                <a:lnTo>
                  <a:pt x="3075" y="1011"/>
                </a:lnTo>
                <a:lnTo>
                  <a:pt x="3063" y="1011"/>
                </a:lnTo>
                <a:lnTo>
                  <a:pt x="3063" y="933"/>
                </a:lnTo>
                <a:lnTo>
                  <a:pt x="3050" y="933"/>
                </a:lnTo>
                <a:lnTo>
                  <a:pt x="3050" y="855"/>
                </a:lnTo>
                <a:lnTo>
                  <a:pt x="3036" y="855"/>
                </a:lnTo>
                <a:lnTo>
                  <a:pt x="3036" y="777"/>
                </a:lnTo>
                <a:lnTo>
                  <a:pt x="3022" y="777"/>
                </a:lnTo>
                <a:lnTo>
                  <a:pt x="3022" y="699"/>
                </a:lnTo>
                <a:lnTo>
                  <a:pt x="3007" y="699"/>
                </a:lnTo>
                <a:lnTo>
                  <a:pt x="3007" y="622"/>
                </a:lnTo>
                <a:lnTo>
                  <a:pt x="2992" y="622"/>
                </a:lnTo>
                <a:lnTo>
                  <a:pt x="2992" y="544"/>
                </a:lnTo>
                <a:lnTo>
                  <a:pt x="2975" y="544"/>
                </a:lnTo>
                <a:lnTo>
                  <a:pt x="2975" y="466"/>
                </a:lnTo>
                <a:lnTo>
                  <a:pt x="2957" y="466"/>
                </a:lnTo>
                <a:lnTo>
                  <a:pt x="2957" y="388"/>
                </a:lnTo>
                <a:lnTo>
                  <a:pt x="2937" y="388"/>
                </a:lnTo>
                <a:lnTo>
                  <a:pt x="2937" y="311"/>
                </a:lnTo>
                <a:lnTo>
                  <a:pt x="2914" y="311"/>
                </a:lnTo>
                <a:lnTo>
                  <a:pt x="2914" y="233"/>
                </a:lnTo>
                <a:lnTo>
                  <a:pt x="2887" y="233"/>
                </a:lnTo>
                <a:lnTo>
                  <a:pt x="2887" y="155"/>
                </a:lnTo>
                <a:lnTo>
                  <a:pt x="2853" y="155"/>
                </a:lnTo>
                <a:lnTo>
                  <a:pt x="2853" y="77"/>
                </a:lnTo>
                <a:lnTo>
                  <a:pt x="2764" y="77"/>
                </a:lnTo>
                <a:lnTo>
                  <a:pt x="2764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95" name="AutoShape 100"/>
          <p:cNvSpPr>
            <a:spLocks noChangeAspect="1" noChangeArrowheads="1" noTextEdit="1"/>
          </p:cNvSpPr>
          <p:nvPr/>
        </p:nvSpPr>
        <p:spPr bwMode="auto">
          <a:xfrm>
            <a:off x="4633913" y="609600"/>
            <a:ext cx="3214687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96" name="Line 102"/>
          <p:cNvSpPr>
            <a:spLocks noChangeShapeType="1"/>
          </p:cNvSpPr>
          <p:nvPr/>
        </p:nvSpPr>
        <p:spPr bwMode="auto">
          <a:xfrm>
            <a:off x="5149850" y="3348038"/>
            <a:ext cx="218281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97" name="Line 103"/>
          <p:cNvSpPr>
            <a:spLocks noChangeShapeType="1"/>
          </p:cNvSpPr>
          <p:nvPr/>
        </p:nvSpPr>
        <p:spPr bwMode="auto">
          <a:xfrm>
            <a:off x="5149850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98" name="Line 104"/>
          <p:cNvSpPr>
            <a:spLocks noChangeShapeType="1"/>
          </p:cNvSpPr>
          <p:nvPr/>
        </p:nvSpPr>
        <p:spPr bwMode="auto">
          <a:xfrm>
            <a:off x="5149850" y="3348038"/>
            <a:ext cx="1588" cy="1190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99" name="Rectangle 105"/>
          <p:cNvSpPr>
            <a:spLocks noChangeArrowheads="1"/>
          </p:cNvSpPr>
          <p:nvPr/>
        </p:nvSpPr>
        <p:spPr bwMode="auto">
          <a:xfrm>
            <a:off x="4902200" y="3467100"/>
            <a:ext cx="493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0.87</a:t>
            </a:r>
            <a:endParaRPr lang="en-US" altLang="en-US" sz="2000"/>
          </a:p>
        </p:txBody>
      </p:sp>
      <p:sp>
        <p:nvSpPr>
          <p:cNvPr id="72800" name="Line 106"/>
          <p:cNvSpPr>
            <a:spLocks noChangeShapeType="1"/>
          </p:cNvSpPr>
          <p:nvPr/>
        </p:nvSpPr>
        <p:spPr bwMode="auto">
          <a:xfrm>
            <a:off x="5222875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01" name="Line 107"/>
          <p:cNvSpPr>
            <a:spLocks noChangeShapeType="1"/>
          </p:cNvSpPr>
          <p:nvPr/>
        </p:nvSpPr>
        <p:spPr bwMode="auto">
          <a:xfrm>
            <a:off x="5295900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02" name="Line 108"/>
          <p:cNvSpPr>
            <a:spLocks noChangeShapeType="1"/>
          </p:cNvSpPr>
          <p:nvPr/>
        </p:nvSpPr>
        <p:spPr bwMode="auto">
          <a:xfrm>
            <a:off x="5368925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03" name="Line 109"/>
          <p:cNvSpPr>
            <a:spLocks noChangeShapeType="1"/>
          </p:cNvSpPr>
          <p:nvPr/>
        </p:nvSpPr>
        <p:spPr bwMode="auto">
          <a:xfrm>
            <a:off x="5440363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04" name="Line 110"/>
          <p:cNvSpPr>
            <a:spLocks noChangeShapeType="1"/>
          </p:cNvSpPr>
          <p:nvPr/>
        </p:nvSpPr>
        <p:spPr bwMode="auto">
          <a:xfrm>
            <a:off x="5513388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05" name="Line 111"/>
          <p:cNvSpPr>
            <a:spLocks noChangeShapeType="1"/>
          </p:cNvSpPr>
          <p:nvPr/>
        </p:nvSpPr>
        <p:spPr bwMode="auto">
          <a:xfrm>
            <a:off x="5586413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06" name="Line 112"/>
          <p:cNvSpPr>
            <a:spLocks noChangeShapeType="1"/>
          </p:cNvSpPr>
          <p:nvPr/>
        </p:nvSpPr>
        <p:spPr bwMode="auto">
          <a:xfrm>
            <a:off x="5659438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07" name="Line 113"/>
          <p:cNvSpPr>
            <a:spLocks noChangeShapeType="1"/>
          </p:cNvSpPr>
          <p:nvPr/>
        </p:nvSpPr>
        <p:spPr bwMode="auto">
          <a:xfrm>
            <a:off x="5732463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08" name="Line 114"/>
          <p:cNvSpPr>
            <a:spLocks noChangeShapeType="1"/>
          </p:cNvSpPr>
          <p:nvPr/>
        </p:nvSpPr>
        <p:spPr bwMode="auto">
          <a:xfrm>
            <a:off x="5803900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09" name="Line 115"/>
          <p:cNvSpPr>
            <a:spLocks noChangeShapeType="1"/>
          </p:cNvSpPr>
          <p:nvPr/>
        </p:nvSpPr>
        <p:spPr bwMode="auto">
          <a:xfrm>
            <a:off x="5876925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10" name="Line 116"/>
          <p:cNvSpPr>
            <a:spLocks noChangeShapeType="1"/>
          </p:cNvSpPr>
          <p:nvPr/>
        </p:nvSpPr>
        <p:spPr bwMode="auto">
          <a:xfrm>
            <a:off x="5876925" y="3348038"/>
            <a:ext cx="1588" cy="1190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11" name="Rectangle 117"/>
          <p:cNvSpPr>
            <a:spLocks noChangeArrowheads="1"/>
          </p:cNvSpPr>
          <p:nvPr/>
        </p:nvSpPr>
        <p:spPr bwMode="auto">
          <a:xfrm>
            <a:off x="5629275" y="3467100"/>
            <a:ext cx="493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0.88</a:t>
            </a:r>
            <a:endParaRPr lang="en-US" altLang="en-US" sz="2000"/>
          </a:p>
        </p:txBody>
      </p:sp>
      <p:sp>
        <p:nvSpPr>
          <p:cNvPr id="72812" name="Line 118"/>
          <p:cNvSpPr>
            <a:spLocks noChangeShapeType="1"/>
          </p:cNvSpPr>
          <p:nvPr/>
        </p:nvSpPr>
        <p:spPr bwMode="auto">
          <a:xfrm>
            <a:off x="5949950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13" name="Line 119"/>
          <p:cNvSpPr>
            <a:spLocks noChangeShapeType="1"/>
          </p:cNvSpPr>
          <p:nvPr/>
        </p:nvSpPr>
        <p:spPr bwMode="auto">
          <a:xfrm>
            <a:off x="6022975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14" name="Line 120"/>
          <p:cNvSpPr>
            <a:spLocks noChangeShapeType="1"/>
          </p:cNvSpPr>
          <p:nvPr/>
        </p:nvSpPr>
        <p:spPr bwMode="auto">
          <a:xfrm>
            <a:off x="6096000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15" name="Line 121"/>
          <p:cNvSpPr>
            <a:spLocks noChangeShapeType="1"/>
          </p:cNvSpPr>
          <p:nvPr/>
        </p:nvSpPr>
        <p:spPr bwMode="auto">
          <a:xfrm>
            <a:off x="6169025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16" name="Line 122"/>
          <p:cNvSpPr>
            <a:spLocks noChangeShapeType="1"/>
          </p:cNvSpPr>
          <p:nvPr/>
        </p:nvSpPr>
        <p:spPr bwMode="auto">
          <a:xfrm>
            <a:off x="6240463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17" name="Line 123"/>
          <p:cNvSpPr>
            <a:spLocks noChangeShapeType="1"/>
          </p:cNvSpPr>
          <p:nvPr/>
        </p:nvSpPr>
        <p:spPr bwMode="auto">
          <a:xfrm>
            <a:off x="6313488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18" name="Line 124"/>
          <p:cNvSpPr>
            <a:spLocks noChangeShapeType="1"/>
          </p:cNvSpPr>
          <p:nvPr/>
        </p:nvSpPr>
        <p:spPr bwMode="auto">
          <a:xfrm>
            <a:off x="6386513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19" name="Line 125"/>
          <p:cNvSpPr>
            <a:spLocks noChangeShapeType="1"/>
          </p:cNvSpPr>
          <p:nvPr/>
        </p:nvSpPr>
        <p:spPr bwMode="auto">
          <a:xfrm>
            <a:off x="6459538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20" name="Line 126"/>
          <p:cNvSpPr>
            <a:spLocks noChangeShapeType="1"/>
          </p:cNvSpPr>
          <p:nvPr/>
        </p:nvSpPr>
        <p:spPr bwMode="auto">
          <a:xfrm>
            <a:off x="6532563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21" name="Line 127"/>
          <p:cNvSpPr>
            <a:spLocks noChangeShapeType="1"/>
          </p:cNvSpPr>
          <p:nvPr/>
        </p:nvSpPr>
        <p:spPr bwMode="auto">
          <a:xfrm>
            <a:off x="6605588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22" name="Line 128"/>
          <p:cNvSpPr>
            <a:spLocks noChangeShapeType="1"/>
          </p:cNvSpPr>
          <p:nvPr/>
        </p:nvSpPr>
        <p:spPr bwMode="auto">
          <a:xfrm>
            <a:off x="6605588" y="3348038"/>
            <a:ext cx="1587" cy="1190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23" name="Rectangle 129"/>
          <p:cNvSpPr>
            <a:spLocks noChangeArrowheads="1"/>
          </p:cNvSpPr>
          <p:nvPr/>
        </p:nvSpPr>
        <p:spPr bwMode="auto">
          <a:xfrm>
            <a:off x="6357938" y="3467100"/>
            <a:ext cx="493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0.89</a:t>
            </a:r>
            <a:endParaRPr lang="en-US" altLang="en-US" sz="2000"/>
          </a:p>
        </p:txBody>
      </p:sp>
      <p:sp>
        <p:nvSpPr>
          <p:cNvPr id="72824" name="Line 130"/>
          <p:cNvSpPr>
            <a:spLocks noChangeShapeType="1"/>
          </p:cNvSpPr>
          <p:nvPr/>
        </p:nvSpPr>
        <p:spPr bwMode="auto">
          <a:xfrm>
            <a:off x="6677025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25" name="Line 131"/>
          <p:cNvSpPr>
            <a:spLocks noChangeShapeType="1"/>
          </p:cNvSpPr>
          <p:nvPr/>
        </p:nvSpPr>
        <p:spPr bwMode="auto">
          <a:xfrm>
            <a:off x="6750050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26" name="Line 132"/>
          <p:cNvSpPr>
            <a:spLocks noChangeShapeType="1"/>
          </p:cNvSpPr>
          <p:nvPr/>
        </p:nvSpPr>
        <p:spPr bwMode="auto">
          <a:xfrm>
            <a:off x="6823075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27" name="Line 133"/>
          <p:cNvSpPr>
            <a:spLocks noChangeShapeType="1"/>
          </p:cNvSpPr>
          <p:nvPr/>
        </p:nvSpPr>
        <p:spPr bwMode="auto">
          <a:xfrm>
            <a:off x="6896100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28" name="Line 134"/>
          <p:cNvSpPr>
            <a:spLocks noChangeShapeType="1"/>
          </p:cNvSpPr>
          <p:nvPr/>
        </p:nvSpPr>
        <p:spPr bwMode="auto">
          <a:xfrm>
            <a:off x="6969125" y="33480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29" name="Line 135"/>
          <p:cNvSpPr>
            <a:spLocks noChangeShapeType="1"/>
          </p:cNvSpPr>
          <p:nvPr/>
        </p:nvSpPr>
        <p:spPr bwMode="auto">
          <a:xfrm>
            <a:off x="7040563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30" name="Line 136"/>
          <p:cNvSpPr>
            <a:spLocks noChangeShapeType="1"/>
          </p:cNvSpPr>
          <p:nvPr/>
        </p:nvSpPr>
        <p:spPr bwMode="auto">
          <a:xfrm>
            <a:off x="7113588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31" name="Line 137"/>
          <p:cNvSpPr>
            <a:spLocks noChangeShapeType="1"/>
          </p:cNvSpPr>
          <p:nvPr/>
        </p:nvSpPr>
        <p:spPr bwMode="auto">
          <a:xfrm>
            <a:off x="7186613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32" name="Line 138"/>
          <p:cNvSpPr>
            <a:spLocks noChangeShapeType="1"/>
          </p:cNvSpPr>
          <p:nvPr/>
        </p:nvSpPr>
        <p:spPr bwMode="auto">
          <a:xfrm>
            <a:off x="7259638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33" name="Line 139"/>
          <p:cNvSpPr>
            <a:spLocks noChangeShapeType="1"/>
          </p:cNvSpPr>
          <p:nvPr/>
        </p:nvSpPr>
        <p:spPr bwMode="auto">
          <a:xfrm>
            <a:off x="7332663" y="33480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34" name="Line 140"/>
          <p:cNvSpPr>
            <a:spLocks noChangeShapeType="1"/>
          </p:cNvSpPr>
          <p:nvPr/>
        </p:nvSpPr>
        <p:spPr bwMode="auto">
          <a:xfrm>
            <a:off x="7332663" y="3348038"/>
            <a:ext cx="1587" cy="1190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35" name="Rectangle 141"/>
          <p:cNvSpPr>
            <a:spLocks noChangeArrowheads="1"/>
          </p:cNvSpPr>
          <p:nvPr/>
        </p:nvSpPr>
        <p:spPr bwMode="auto">
          <a:xfrm>
            <a:off x="7156450" y="3467100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0.9</a:t>
            </a:r>
            <a:endParaRPr lang="en-US" altLang="en-US" sz="2000"/>
          </a:p>
        </p:txBody>
      </p:sp>
      <p:sp>
        <p:nvSpPr>
          <p:cNvPr id="72836" name="Line 142"/>
          <p:cNvSpPr>
            <a:spLocks noChangeShapeType="1"/>
          </p:cNvSpPr>
          <p:nvPr/>
        </p:nvSpPr>
        <p:spPr bwMode="auto">
          <a:xfrm flipV="1">
            <a:off x="5149850" y="847725"/>
            <a:ext cx="1588" cy="250031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37" name="Line 143"/>
          <p:cNvSpPr>
            <a:spLocks noChangeShapeType="1"/>
          </p:cNvSpPr>
          <p:nvPr/>
        </p:nvSpPr>
        <p:spPr bwMode="auto">
          <a:xfrm flipH="1">
            <a:off x="5067300" y="334803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38" name="Line 144"/>
          <p:cNvSpPr>
            <a:spLocks noChangeShapeType="1"/>
          </p:cNvSpPr>
          <p:nvPr/>
        </p:nvSpPr>
        <p:spPr bwMode="auto">
          <a:xfrm flipH="1">
            <a:off x="5046663" y="3348038"/>
            <a:ext cx="1031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39" name="Rectangle 145"/>
          <p:cNvSpPr>
            <a:spLocks noChangeArrowheads="1"/>
          </p:cNvSpPr>
          <p:nvPr/>
        </p:nvSpPr>
        <p:spPr bwMode="auto">
          <a:xfrm>
            <a:off x="4857750" y="3238500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0</a:t>
            </a:r>
            <a:endParaRPr lang="en-US" altLang="en-US" sz="2000"/>
          </a:p>
        </p:txBody>
      </p:sp>
      <p:sp>
        <p:nvSpPr>
          <p:cNvPr id="72840" name="Line 146"/>
          <p:cNvSpPr>
            <a:spLocks noChangeShapeType="1"/>
          </p:cNvSpPr>
          <p:nvPr/>
        </p:nvSpPr>
        <p:spPr bwMode="auto">
          <a:xfrm flipH="1">
            <a:off x="5067300" y="309721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41" name="Line 147"/>
          <p:cNvSpPr>
            <a:spLocks noChangeShapeType="1"/>
          </p:cNvSpPr>
          <p:nvPr/>
        </p:nvSpPr>
        <p:spPr bwMode="auto">
          <a:xfrm flipH="1">
            <a:off x="5067300" y="284797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42" name="Line 148"/>
          <p:cNvSpPr>
            <a:spLocks noChangeShapeType="1"/>
          </p:cNvSpPr>
          <p:nvPr/>
        </p:nvSpPr>
        <p:spPr bwMode="auto">
          <a:xfrm flipH="1">
            <a:off x="5067300" y="259715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43" name="Line 149"/>
          <p:cNvSpPr>
            <a:spLocks noChangeShapeType="1"/>
          </p:cNvSpPr>
          <p:nvPr/>
        </p:nvSpPr>
        <p:spPr bwMode="auto">
          <a:xfrm flipH="1">
            <a:off x="5067300" y="234791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44" name="Line 150"/>
          <p:cNvSpPr>
            <a:spLocks noChangeShapeType="1"/>
          </p:cNvSpPr>
          <p:nvPr/>
        </p:nvSpPr>
        <p:spPr bwMode="auto">
          <a:xfrm flipH="1">
            <a:off x="5067300" y="209867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45" name="Line 151"/>
          <p:cNvSpPr>
            <a:spLocks noChangeShapeType="1"/>
          </p:cNvSpPr>
          <p:nvPr/>
        </p:nvSpPr>
        <p:spPr bwMode="auto">
          <a:xfrm flipH="1">
            <a:off x="5046663" y="2098675"/>
            <a:ext cx="10318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46" name="Line 153"/>
          <p:cNvSpPr>
            <a:spLocks noChangeShapeType="1"/>
          </p:cNvSpPr>
          <p:nvPr/>
        </p:nvSpPr>
        <p:spPr bwMode="auto">
          <a:xfrm flipH="1">
            <a:off x="5067300" y="184785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47" name="Line 154"/>
          <p:cNvSpPr>
            <a:spLocks noChangeShapeType="1"/>
          </p:cNvSpPr>
          <p:nvPr/>
        </p:nvSpPr>
        <p:spPr bwMode="auto">
          <a:xfrm flipH="1">
            <a:off x="5067300" y="159861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48" name="Line 155"/>
          <p:cNvSpPr>
            <a:spLocks noChangeShapeType="1"/>
          </p:cNvSpPr>
          <p:nvPr/>
        </p:nvSpPr>
        <p:spPr bwMode="auto">
          <a:xfrm flipH="1">
            <a:off x="5067300" y="134778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49" name="Line 156"/>
          <p:cNvSpPr>
            <a:spLocks noChangeShapeType="1"/>
          </p:cNvSpPr>
          <p:nvPr/>
        </p:nvSpPr>
        <p:spPr bwMode="auto">
          <a:xfrm flipH="1">
            <a:off x="5067300" y="109855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50" name="Line 157"/>
          <p:cNvSpPr>
            <a:spLocks noChangeShapeType="1"/>
          </p:cNvSpPr>
          <p:nvPr/>
        </p:nvSpPr>
        <p:spPr bwMode="auto">
          <a:xfrm flipH="1">
            <a:off x="5067300" y="84772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51" name="Line 158"/>
          <p:cNvSpPr>
            <a:spLocks noChangeShapeType="1"/>
          </p:cNvSpPr>
          <p:nvPr/>
        </p:nvSpPr>
        <p:spPr bwMode="auto">
          <a:xfrm flipH="1">
            <a:off x="5046663" y="847725"/>
            <a:ext cx="10318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52" name="Rectangle 159"/>
          <p:cNvSpPr>
            <a:spLocks noChangeArrowheads="1"/>
          </p:cNvSpPr>
          <p:nvPr/>
        </p:nvSpPr>
        <p:spPr bwMode="auto">
          <a:xfrm>
            <a:off x="4857750" y="738188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</a:t>
            </a:r>
            <a:endParaRPr lang="en-US" altLang="en-US" sz="2000"/>
          </a:p>
        </p:txBody>
      </p:sp>
      <p:sp>
        <p:nvSpPr>
          <p:cNvPr id="72853" name="Freeform 160"/>
          <p:cNvSpPr>
            <a:spLocks/>
          </p:cNvSpPr>
          <p:nvPr/>
        </p:nvSpPr>
        <p:spPr bwMode="auto">
          <a:xfrm flipV="1">
            <a:off x="5564188" y="847725"/>
            <a:ext cx="1277937" cy="2500313"/>
          </a:xfrm>
          <a:custGeom>
            <a:avLst/>
            <a:gdLst>
              <a:gd name="T0" fmla="*/ 28202684 w 3976"/>
              <a:gd name="T1" fmla="*/ 24083641 h 7777"/>
              <a:gd name="T2" fmla="*/ 55475522 w 3976"/>
              <a:gd name="T3" fmla="*/ 48166961 h 7777"/>
              <a:gd name="T4" fmla="*/ 70248290 w 3976"/>
              <a:gd name="T5" fmla="*/ 80312870 h 7777"/>
              <a:gd name="T6" fmla="*/ 84917583 w 3976"/>
              <a:gd name="T7" fmla="*/ 104499723 h 7777"/>
              <a:gd name="T8" fmla="*/ 93905245 w 3976"/>
              <a:gd name="T9" fmla="*/ 136645632 h 7777"/>
              <a:gd name="T10" fmla="*/ 104029422 w 3976"/>
              <a:gd name="T11" fmla="*/ 160729263 h 7777"/>
              <a:gd name="T12" fmla="*/ 110640880 w 3976"/>
              <a:gd name="T13" fmla="*/ 192875212 h 7777"/>
              <a:gd name="T14" fmla="*/ 118698695 w 3976"/>
              <a:gd name="T15" fmla="*/ 216958843 h 7777"/>
              <a:gd name="T16" fmla="*/ 124173960 w 3976"/>
              <a:gd name="T17" fmla="*/ 249104431 h 7777"/>
              <a:gd name="T18" fmla="*/ 130992086 w 3976"/>
              <a:gd name="T19" fmla="*/ 273291585 h 7777"/>
              <a:gd name="T20" fmla="*/ 135847667 w 3976"/>
              <a:gd name="T21" fmla="*/ 305437172 h 7777"/>
              <a:gd name="T22" fmla="*/ 141942615 w 3976"/>
              <a:gd name="T23" fmla="*/ 329520804 h 7777"/>
              <a:gd name="T24" fmla="*/ 146384859 w 3976"/>
              <a:gd name="T25" fmla="*/ 361666793 h 7777"/>
              <a:gd name="T26" fmla="*/ 152169965 w 3976"/>
              <a:gd name="T27" fmla="*/ 385750424 h 7777"/>
              <a:gd name="T28" fmla="*/ 156302046 w 3976"/>
              <a:gd name="T29" fmla="*/ 417999535 h 7777"/>
              <a:gd name="T30" fmla="*/ 161777311 w 3976"/>
              <a:gd name="T31" fmla="*/ 442083166 h 7777"/>
              <a:gd name="T32" fmla="*/ 165909713 w 3976"/>
              <a:gd name="T33" fmla="*/ 474229075 h 7777"/>
              <a:gd name="T34" fmla="*/ 170868508 w 3976"/>
              <a:gd name="T35" fmla="*/ 498312384 h 7777"/>
              <a:gd name="T36" fmla="*/ 173967568 w 3976"/>
              <a:gd name="T37" fmla="*/ 530458293 h 7777"/>
              <a:gd name="T38" fmla="*/ 177376792 w 3976"/>
              <a:gd name="T39" fmla="*/ 554645126 h 7777"/>
              <a:gd name="T40" fmla="*/ 179649501 w 3976"/>
              <a:gd name="T41" fmla="*/ 586791035 h 7777"/>
              <a:gd name="T42" fmla="*/ 182438720 w 3976"/>
              <a:gd name="T43" fmla="*/ 610874666 h 7777"/>
              <a:gd name="T44" fmla="*/ 184608256 w 3976"/>
              <a:gd name="T45" fmla="*/ 643020575 h 7777"/>
              <a:gd name="T46" fmla="*/ 187604143 w 3976"/>
              <a:gd name="T47" fmla="*/ 667103885 h 7777"/>
              <a:gd name="T48" fmla="*/ 189876852 w 3976"/>
              <a:gd name="T49" fmla="*/ 699249954 h 7777"/>
              <a:gd name="T50" fmla="*/ 193182581 w 3976"/>
              <a:gd name="T51" fmla="*/ 723436466 h 7777"/>
              <a:gd name="T52" fmla="*/ 195971800 w 3976"/>
              <a:gd name="T53" fmla="*/ 755582696 h 7777"/>
              <a:gd name="T54" fmla="*/ 200620712 w 3976"/>
              <a:gd name="T55" fmla="*/ 779666327 h 7777"/>
              <a:gd name="T56" fmla="*/ 410745275 w 3976"/>
              <a:gd name="T57" fmla="*/ 795790883 h 7777"/>
              <a:gd name="T58" fmla="*/ 366117129 w 3976"/>
              <a:gd name="T59" fmla="*/ 771603728 h 7777"/>
              <a:gd name="T60" fmla="*/ 349588162 w 3976"/>
              <a:gd name="T61" fmla="*/ 739458141 h 7777"/>
              <a:gd name="T62" fmla="*/ 332852447 w 3976"/>
              <a:gd name="T63" fmla="*/ 715374510 h 7777"/>
              <a:gd name="T64" fmla="*/ 322521923 w 3976"/>
              <a:gd name="T65" fmla="*/ 683228279 h 7777"/>
              <a:gd name="T66" fmla="*/ 311467899 w 3976"/>
              <a:gd name="T67" fmla="*/ 659145130 h 7777"/>
              <a:gd name="T68" fmla="*/ 304339931 w 3976"/>
              <a:gd name="T69" fmla="*/ 626999222 h 7777"/>
              <a:gd name="T70" fmla="*/ 295868779 w 3976"/>
              <a:gd name="T71" fmla="*/ 602812389 h 7777"/>
              <a:gd name="T72" fmla="*/ 290186846 w 3976"/>
              <a:gd name="T73" fmla="*/ 570666480 h 7777"/>
              <a:gd name="T74" fmla="*/ 283058878 w 3976"/>
              <a:gd name="T75" fmla="*/ 546582849 h 7777"/>
              <a:gd name="T76" fmla="*/ 277996950 w 3976"/>
              <a:gd name="T77" fmla="*/ 514437261 h 7777"/>
              <a:gd name="T78" fmla="*/ 271695334 w 3976"/>
              <a:gd name="T79" fmla="*/ 490250107 h 7777"/>
              <a:gd name="T80" fmla="*/ 267253090 w 3976"/>
              <a:gd name="T81" fmla="*/ 458104519 h 7777"/>
              <a:gd name="T82" fmla="*/ 261364489 w 3976"/>
              <a:gd name="T83" fmla="*/ 434020888 h 7777"/>
              <a:gd name="T84" fmla="*/ 257128913 w 3976"/>
              <a:gd name="T85" fmla="*/ 401874979 h 7777"/>
              <a:gd name="T86" fmla="*/ 251653970 w 3976"/>
              <a:gd name="T87" fmla="*/ 377791348 h 7777"/>
              <a:gd name="T88" fmla="*/ 247521567 w 3976"/>
              <a:gd name="T89" fmla="*/ 345645439 h 7777"/>
              <a:gd name="T90" fmla="*/ 242149798 w 3976"/>
              <a:gd name="T91" fmla="*/ 321458526 h 7777"/>
              <a:gd name="T92" fmla="*/ 238740574 w 3976"/>
              <a:gd name="T93" fmla="*/ 289312617 h 7777"/>
              <a:gd name="T94" fmla="*/ 234918334 w 3976"/>
              <a:gd name="T95" fmla="*/ 265229307 h 7777"/>
              <a:gd name="T96" fmla="*/ 232232289 w 3976"/>
              <a:gd name="T97" fmla="*/ 233083399 h 7777"/>
              <a:gd name="T98" fmla="*/ 228926560 w 3976"/>
              <a:gd name="T99" fmla="*/ 208999767 h 7777"/>
              <a:gd name="T100" fmla="*/ 226757025 w 3976"/>
              <a:gd name="T101" fmla="*/ 176750657 h 7777"/>
              <a:gd name="T102" fmla="*/ 223864632 w 3976"/>
              <a:gd name="T103" fmla="*/ 152666985 h 7777"/>
              <a:gd name="T104" fmla="*/ 221695097 w 3976"/>
              <a:gd name="T105" fmla="*/ 120521076 h 7777"/>
              <a:gd name="T106" fmla="*/ 218699209 w 3976"/>
              <a:gd name="T107" fmla="*/ 96437445 h 7777"/>
              <a:gd name="T108" fmla="*/ 216426501 w 3976"/>
              <a:gd name="T109" fmla="*/ 64291838 h 7777"/>
              <a:gd name="T110" fmla="*/ 212190925 w 3976"/>
              <a:gd name="T111" fmla="*/ 40104673 h 7777"/>
              <a:gd name="T112" fmla="*/ 205682640 w 3976"/>
              <a:gd name="T113" fmla="*/ 7959078 h 77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976"/>
              <a:gd name="T172" fmla="*/ 0 h 7777"/>
              <a:gd name="T173" fmla="*/ 3976 w 3976"/>
              <a:gd name="T174" fmla="*/ 7777 h 777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976" h="7777">
                <a:moveTo>
                  <a:pt x="0" y="0"/>
                </a:moveTo>
                <a:lnTo>
                  <a:pt x="0" y="0"/>
                </a:lnTo>
                <a:lnTo>
                  <a:pt x="0" y="77"/>
                </a:lnTo>
                <a:lnTo>
                  <a:pt x="130" y="77"/>
                </a:lnTo>
                <a:lnTo>
                  <a:pt x="130" y="155"/>
                </a:lnTo>
                <a:lnTo>
                  <a:pt x="273" y="155"/>
                </a:lnTo>
                <a:lnTo>
                  <a:pt x="273" y="233"/>
                </a:lnTo>
                <a:lnTo>
                  <a:pt x="363" y="233"/>
                </a:lnTo>
                <a:lnTo>
                  <a:pt x="363" y="311"/>
                </a:lnTo>
                <a:lnTo>
                  <a:pt x="431" y="311"/>
                </a:lnTo>
                <a:lnTo>
                  <a:pt x="431" y="388"/>
                </a:lnTo>
                <a:lnTo>
                  <a:pt x="487" y="388"/>
                </a:lnTo>
                <a:lnTo>
                  <a:pt x="487" y="466"/>
                </a:lnTo>
                <a:lnTo>
                  <a:pt x="537" y="466"/>
                </a:lnTo>
                <a:lnTo>
                  <a:pt x="537" y="544"/>
                </a:lnTo>
                <a:lnTo>
                  <a:pt x="591" y="544"/>
                </a:lnTo>
                <a:lnTo>
                  <a:pt x="591" y="622"/>
                </a:lnTo>
                <a:lnTo>
                  <a:pt x="638" y="622"/>
                </a:lnTo>
                <a:lnTo>
                  <a:pt x="638" y="699"/>
                </a:lnTo>
                <a:lnTo>
                  <a:pt x="680" y="699"/>
                </a:lnTo>
                <a:lnTo>
                  <a:pt x="680" y="777"/>
                </a:lnTo>
                <a:lnTo>
                  <a:pt x="717" y="777"/>
                </a:lnTo>
                <a:lnTo>
                  <a:pt x="717" y="855"/>
                </a:lnTo>
                <a:lnTo>
                  <a:pt x="754" y="855"/>
                </a:lnTo>
                <a:lnTo>
                  <a:pt x="754" y="933"/>
                </a:lnTo>
                <a:lnTo>
                  <a:pt x="788" y="933"/>
                </a:lnTo>
                <a:lnTo>
                  <a:pt x="788" y="1011"/>
                </a:lnTo>
                <a:lnTo>
                  <a:pt x="822" y="1011"/>
                </a:lnTo>
                <a:lnTo>
                  <a:pt x="822" y="1088"/>
                </a:lnTo>
                <a:lnTo>
                  <a:pt x="853" y="1088"/>
                </a:lnTo>
                <a:lnTo>
                  <a:pt x="853" y="1166"/>
                </a:lnTo>
                <a:lnTo>
                  <a:pt x="882" y="1166"/>
                </a:lnTo>
                <a:lnTo>
                  <a:pt x="882" y="1244"/>
                </a:lnTo>
                <a:lnTo>
                  <a:pt x="909" y="1244"/>
                </a:lnTo>
                <a:lnTo>
                  <a:pt x="909" y="1322"/>
                </a:lnTo>
                <a:lnTo>
                  <a:pt x="935" y="1322"/>
                </a:lnTo>
                <a:lnTo>
                  <a:pt x="935" y="1399"/>
                </a:lnTo>
                <a:lnTo>
                  <a:pt x="960" y="1399"/>
                </a:lnTo>
                <a:lnTo>
                  <a:pt x="960" y="1477"/>
                </a:lnTo>
                <a:lnTo>
                  <a:pt x="984" y="1477"/>
                </a:lnTo>
                <a:lnTo>
                  <a:pt x="984" y="1555"/>
                </a:lnTo>
                <a:lnTo>
                  <a:pt x="1007" y="1555"/>
                </a:lnTo>
                <a:lnTo>
                  <a:pt x="1007" y="1633"/>
                </a:lnTo>
                <a:lnTo>
                  <a:pt x="1029" y="1633"/>
                </a:lnTo>
                <a:lnTo>
                  <a:pt x="1029" y="1710"/>
                </a:lnTo>
                <a:lnTo>
                  <a:pt x="1050" y="1710"/>
                </a:lnTo>
                <a:lnTo>
                  <a:pt x="1050" y="1788"/>
                </a:lnTo>
                <a:lnTo>
                  <a:pt x="1071" y="1788"/>
                </a:lnTo>
                <a:lnTo>
                  <a:pt x="1071" y="1866"/>
                </a:lnTo>
                <a:lnTo>
                  <a:pt x="1092" y="1866"/>
                </a:lnTo>
                <a:lnTo>
                  <a:pt x="1092" y="1944"/>
                </a:lnTo>
                <a:lnTo>
                  <a:pt x="1111" y="1944"/>
                </a:lnTo>
                <a:lnTo>
                  <a:pt x="1111" y="2022"/>
                </a:lnTo>
                <a:lnTo>
                  <a:pt x="1130" y="2022"/>
                </a:lnTo>
                <a:lnTo>
                  <a:pt x="1130" y="2099"/>
                </a:lnTo>
                <a:lnTo>
                  <a:pt x="1149" y="2099"/>
                </a:lnTo>
                <a:lnTo>
                  <a:pt x="1149" y="2177"/>
                </a:lnTo>
                <a:lnTo>
                  <a:pt x="1167" y="2177"/>
                </a:lnTo>
                <a:lnTo>
                  <a:pt x="1167" y="2255"/>
                </a:lnTo>
                <a:lnTo>
                  <a:pt x="1185" y="2255"/>
                </a:lnTo>
                <a:lnTo>
                  <a:pt x="1185" y="2333"/>
                </a:lnTo>
                <a:lnTo>
                  <a:pt x="1202" y="2333"/>
                </a:lnTo>
                <a:lnTo>
                  <a:pt x="1202" y="2410"/>
                </a:lnTo>
                <a:lnTo>
                  <a:pt x="1219" y="2410"/>
                </a:lnTo>
                <a:lnTo>
                  <a:pt x="1219" y="2488"/>
                </a:lnTo>
                <a:lnTo>
                  <a:pt x="1236" y="2488"/>
                </a:lnTo>
                <a:lnTo>
                  <a:pt x="1236" y="2566"/>
                </a:lnTo>
                <a:lnTo>
                  <a:pt x="1252" y="2566"/>
                </a:lnTo>
                <a:lnTo>
                  <a:pt x="1252" y="2644"/>
                </a:lnTo>
                <a:lnTo>
                  <a:pt x="1268" y="2644"/>
                </a:lnTo>
                <a:lnTo>
                  <a:pt x="1268" y="2721"/>
                </a:lnTo>
                <a:lnTo>
                  <a:pt x="1284" y="2721"/>
                </a:lnTo>
                <a:lnTo>
                  <a:pt x="1284" y="2799"/>
                </a:lnTo>
                <a:lnTo>
                  <a:pt x="1300" y="2799"/>
                </a:lnTo>
                <a:lnTo>
                  <a:pt x="1300" y="2877"/>
                </a:lnTo>
                <a:lnTo>
                  <a:pt x="1315" y="2877"/>
                </a:lnTo>
                <a:lnTo>
                  <a:pt x="1315" y="2955"/>
                </a:lnTo>
                <a:lnTo>
                  <a:pt x="1330" y="2955"/>
                </a:lnTo>
                <a:lnTo>
                  <a:pt x="1330" y="3033"/>
                </a:lnTo>
                <a:lnTo>
                  <a:pt x="1345" y="3033"/>
                </a:lnTo>
                <a:lnTo>
                  <a:pt x="1345" y="3110"/>
                </a:lnTo>
                <a:lnTo>
                  <a:pt x="1360" y="3110"/>
                </a:lnTo>
                <a:lnTo>
                  <a:pt x="1360" y="3188"/>
                </a:lnTo>
                <a:lnTo>
                  <a:pt x="1374" y="3188"/>
                </a:lnTo>
                <a:lnTo>
                  <a:pt x="1374" y="3266"/>
                </a:lnTo>
                <a:lnTo>
                  <a:pt x="1389" y="3266"/>
                </a:lnTo>
                <a:lnTo>
                  <a:pt x="1389" y="3344"/>
                </a:lnTo>
                <a:lnTo>
                  <a:pt x="1403" y="3344"/>
                </a:lnTo>
                <a:lnTo>
                  <a:pt x="1403" y="3421"/>
                </a:lnTo>
                <a:lnTo>
                  <a:pt x="1417" y="3421"/>
                </a:lnTo>
                <a:lnTo>
                  <a:pt x="1417" y="3499"/>
                </a:lnTo>
                <a:lnTo>
                  <a:pt x="1431" y="3499"/>
                </a:lnTo>
                <a:lnTo>
                  <a:pt x="1431" y="3577"/>
                </a:lnTo>
                <a:lnTo>
                  <a:pt x="1445" y="3577"/>
                </a:lnTo>
                <a:lnTo>
                  <a:pt x="1445" y="3655"/>
                </a:lnTo>
                <a:lnTo>
                  <a:pt x="1459" y="3655"/>
                </a:lnTo>
                <a:lnTo>
                  <a:pt x="1459" y="3732"/>
                </a:lnTo>
                <a:lnTo>
                  <a:pt x="1473" y="3732"/>
                </a:lnTo>
                <a:lnTo>
                  <a:pt x="1473" y="3810"/>
                </a:lnTo>
                <a:lnTo>
                  <a:pt x="1486" y="3810"/>
                </a:lnTo>
                <a:lnTo>
                  <a:pt x="1486" y="3888"/>
                </a:lnTo>
                <a:lnTo>
                  <a:pt x="1500" y="3888"/>
                </a:lnTo>
                <a:lnTo>
                  <a:pt x="1500" y="3966"/>
                </a:lnTo>
                <a:lnTo>
                  <a:pt x="1513" y="3966"/>
                </a:lnTo>
                <a:lnTo>
                  <a:pt x="1513" y="4044"/>
                </a:lnTo>
                <a:lnTo>
                  <a:pt x="1526" y="4044"/>
                </a:lnTo>
                <a:lnTo>
                  <a:pt x="1526" y="4121"/>
                </a:lnTo>
                <a:lnTo>
                  <a:pt x="1540" y="4121"/>
                </a:lnTo>
                <a:lnTo>
                  <a:pt x="1540" y="4199"/>
                </a:lnTo>
                <a:lnTo>
                  <a:pt x="1553" y="4199"/>
                </a:lnTo>
                <a:lnTo>
                  <a:pt x="1553" y="4277"/>
                </a:lnTo>
                <a:lnTo>
                  <a:pt x="1566" y="4277"/>
                </a:lnTo>
                <a:lnTo>
                  <a:pt x="1566" y="4355"/>
                </a:lnTo>
                <a:lnTo>
                  <a:pt x="1579" y="4355"/>
                </a:lnTo>
                <a:lnTo>
                  <a:pt x="1579" y="4432"/>
                </a:lnTo>
                <a:lnTo>
                  <a:pt x="1592" y="4432"/>
                </a:lnTo>
                <a:lnTo>
                  <a:pt x="1592" y="4510"/>
                </a:lnTo>
                <a:lnTo>
                  <a:pt x="1606" y="4510"/>
                </a:lnTo>
                <a:lnTo>
                  <a:pt x="1606" y="4588"/>
                </a:lnTo>
                <a:lnTo>
                  <a:pt x="1619" y="4588"/>
                </a:lnTo>
                <a:lnTo>
                  <a:pt x="1619" y="4666"/>
                </a:lnTo>
                <a:lnTo>
                  <a:pt x="1632" y="4666"/>
                </a:lnTo>
                <a:lnTo>
                  <a:pt x="1632" y="4743"/>
                </a:lnTo>
                <a:lnTo>
                  <a:pt x="1643" y="4743"/>
                </a:lnTo>
                <a:lnTo>
                  <a:pt x="1643" y="4821"/>
                </a:lnTo>
                <a:lnTo>
                  <a:pt x="1654" y="4821"/>
                </a:lnTo>
                <a:lnTo>
                  <a:pt x="1654" y="4899"/>
                </a:lnTo>
                <a:lnTo>
                  <a:pt x="1665" y="4899"/>
                </a:lnTo>
                <a:lnTo>
                  <a:pt x="1665" y="4977"/>
                </a:lnTo>
                <a:lnTo>
                  <a:pt x="1674" y="4977"/>
                </a:lnTo>
                <a:lnTo>
                  <a:pt x="1674" y="5055"/>
                </a:lnTo>
                <a:lnTo>
                  <a:pt x="1684" y="5055"/>
                </a:lnTo>
                <a:lnTo>
                  <a:pt x="1684" y="5132"/>
                </a:lnTo>
                <a:lnTo>
                  <a:pt x="1693" y="5132"/>
                </a:lnTo>
                <a:lnTo>
                  <a:pt x="1693" y="5210"/>
                </a:lnTo>
                <a:lnTo>
                  <a:pt x="1701" y="5210"/>
                </a:lnTo>
                <a:lnTo>
                  <a:pt x="1701" y="5288"/>
                </a:lnTo>
                <a:lnTo>
                  <a:pt x="1709" y="5288"/>
                </a:lnTo>
                <a:lnTo>
                  <a:pt x="1709" y="5366"/>
                </a:lnTo>
                <a:lnTo>
                  <a:pt x="1717" y="5366"/>
                </a:lnTo>
                <a:lnTo>
                  <a:pt x="1717" y="5443"/>
                </a:lnTo>
                <a:lnTo>
                  <a:pt x="1724" y="5443"/>
                </a:lnTo>
                <a:lnTo>
                  <a:pt x="1724" y="5521"/>
                </a:lnTo>
                <a:lnTo>
                  <a:pt x="1731" y="5521"/>
                </a:lnTo>
                <a:lnTo>
                  <a:pt x="1731" y="5599"/>
                </a:lnTo>
                <a:lnTo>
                  <a:pt x="1739" y="5599"/>
                </a:lnTo>
                <a:lnTo>
                  <a:pt x="1739" y="5677"/>
                </a:lnTo>
                <a:lnTo>
                  <a:pt x="1745" y="5677"/>
                </a:lnTo>
                <a:lnTo>
                  <a:pt x="1745" y="5754"/>
                </a:lnTo>
                <a:lnTo>
                  <a:pt x="1752" y="5754"/>
                </a:lnTo>
                <a:lnTo>
                  <a:pt x="1752" y="5832"/>
                </a:lnTo>
                <a:lnTo>
                  <a:pt x="1759" y="5832"/>
                </a:lnTo>
                <a:lnTo>
                  <a:pt x="1759" y="5910"/>
                </a:lnTo>
                <a:lnTo>
                  <a:pt x="1766" y="5910"/>
                </a:lnTo>
                <a:lnTo>
                  <a:pt x="1766" y="5988"/>
                </a:lnTo>
                <a:lnTo>
                  <a:pt x="1773" y="5988"/>
                </a:lnTo>
                <a:lnTo>
                  <a:pt x="1773" y="6066"/>
                </a:lnTo>
                <a:lnTo>
                  <a:pt x="1780" y="6066"/>
                </a:lnTo>
                <a:lnTo>
                  <a:pt x="1780" y="6143"/>
                </a:lnTo>
                <a:lnTo>
                  <a:pt x="1787" y="6143"/>
                </a:lnTo>
                <a:lnTo>
                  <a:pt x="1787" y="6221"/>
                </a:lnTo>
                <a:lnTo>
                  <a:pt x="1794" y="6221"/>
                </a:lnTo>
                <a:lnTo>
                  <a:pt x="1794" y="6299"/>
                </a:lnTo>
                <a:lnTo>
                  <a:pt x="1801" y="6299"/>
                </a:lnTo>
                <a:lnTo>
                  <a:pt x="1801" y="6377"/>
                </a:lnTo>
                <a:lnTo>
                  <a:pt x="1808" y="6377"/>
                </a:lnTo>
                <a:lnTo>
                  <a:pt x="1808" y="6454"/>
                </a:lnTo>
                <a:lnTo>
                  <a:pt x="1816" y="6454"/>
                </a:lnTo>
                <a:lnTo>
                  <a:pt x="1816" y="6532"/>
                </a:lnTo>
                <a:lnTo>
                  <a:pt x="1823" y="6532"/>
                </a:lnTo>
                <a:lnTo>
                  <a:pt x="1823" y="6610"/>
                </a:lnTo>
                <a:lnTo>
                  <a:pt x="1830" y="6610"/>
                </a:lnTo>
                <a:lnTo>
                  <a:pt x="1830" y="6688"/>
                </a:lnTo>
                <a:lnTo>
                  <a:pt x="1838" y="6688"/>
                </a:lnTo>
                <a:lnTo>
                  <a:pt x="1838" y="6765"/>
                </a:lnTo>
                <a:lnTo>
                  <a:pt x="1846" y="6765"/>
                </a:lnTo>
                <a:lnTo>
                  <a:pt x="1846" y="6843"/>
                </a:lnTo>
                <a:lnTo>
                  <a:pt x="1853" y="6843"/>
                </a:lnTo>
                <a:lnTo>
                  <a:pt x="1853" y="6921"/>
                </a:lnTo>
                <a:lnTo>
                  <a:pt x="1861" y="6921"/>
                </a:lnTo>
                <a:lnTo>
                  <a:pt x="1861" y="6999"/>
                </a:lnTo>
                <a:lnTo>
                  <a:pt x="1870" y="6999"/>
                </a:lnTo>
                <a:lnTo>
                  <a:pt x="1870" y="7077"/>
                </a:lnTo>
                <a:lnTo>
                  <a:pt x="1878" y="7077"/>
                </a:lnTo>
                <a:lnTo>
                  <a:pt x="1878" y="7154"/>
                </a:lnTo>
                <a:lnTo>
                  <a:pt x="1887" y="7154"/>
                </a:lnTo>
                <a:lnTo>
                  <a:pt x="1887" y="7232"/>
                </a:lnTo>
                <a:lnTo>
                  <a:pt x="1897" y="7232"/>
                </a:lnTo>
                <a:lnTo>
                  <a:pt x="1897" y="7310"/>
                </a:lnTo>
                <a:lnTo>
                  <a:pt x="1907" y="7310"/>
                </a:lnTo>
                <a:lnTo>
                  <a:pt x="1907" y="7388"/>
                </a:lnTo>
                <a:lnTo>
                  <a:pt x="1917" y="7388"/>
                </a:lnTo>
                <a:lnTo>
                  <a:pt x="1917" y="7465"/>
                </a:lnTo>
                <a:lnTo>
                  <a:pt x="1929" y="7465"/>
                </a:lnTo>
                <a:lnTo>
                  <a:pt x="1929" y="7543"/>
                </a:lnTo>
                <a:lnTo>
                  <a:pt x="1942" y="7543"/>
                </a:lnTo>
                <a:lnTo>
                  <a:pt x="1942" y="7621"/>
                </a:lnTo>
                <a:lnTo>
                  <a:pt x="1958" y="7621"/>
                </a:lnTo>
                <a:lnTo>
                  <a:pt x="1958" y="7699"/>
                </a:lnTo>
                <a:lnTo>
                  <a:pt x="1988" y="7699"/>
                </a:lnTo>
                <a:lnTo>
                  <a:pt x="1988" y="7777"/>
                </a:lnTo>
                <a:lnTo>
                  <a:pt x="3976" y="7777"/>
                </a:lnTo>
                <a:lnTo>
                  <a:pt x="3976" y="7699"/>
                </a:lnTo>
                <a:lnTo>
                  <a:pt x="3845" y="7699"/>
                </a:lnTo>
                <a:lnTo>
                  <a:pt x="3845" y="7621"/>
                </a:lnTo>
                <a:lnTo>
                  <a:pt x="3703" y="7621"/>
                </a:lnTo>
                <a:lnTo>
                  <a:pt x="3703" y="7543"/>
                </a:lnTo>
                <a:lnTo>
                  <a:pt x="3612" y="7543"/>
                </a:lnTo>
                <a:lnTo>
                  <a:pt x="3612" y="7465"/>
                </a:lnTo>
                <a:lnTo>
                  <a:pt x="3544" y="7465"/>
                </a:lnTo>
                <a:lnTo>
                  <a:pt x="3544" y="7388"/>
                </a:lnTo>
                <a:lnTo>
                  <a:pt x="3489" y="7388"/>
                </a:lnTo>
                <a:lnTo>
                  <a:pt x="3489" y="7310"/>
                </a:lnTo>
                <a:lnTo>
                  <a:pt x="3439" y="7310"/>
                </a:lnTo>
                <a:lnTo>
                  <a:pt x="3439" y="7232"/>
                </a:lnTo>
                <a:lnTo>
                  <a:pt x="3384" y="7232"/>
                </a:lnTo>
                <a:lnTo>
                  <a:pt x="3384" y="7154"/>
                </a:lnTo>
                <a:lnTo>
                  <a:pt x="3337" y="7154"/>
                </a:lnTo>
                <a:lnTo>
                  <a:pt x="3337" y="7077"/>
                </a:lnTo>
                <a:lnTo>
                  <a:pt x="3296" y="7077"/>
                </a:lnTo>
                <a:lnTo>
                  <a:pt x="3296" y="6999"/>
                </a:lnTo>
                <a:lnTo>
                  <a:pt x="3259" y="6999"/>
                </a:lnTo>
                <a:lnTo>
                  <a:pt x="3259" y="6921"/>
                </a:lnTo>
                <a:lnTo>
                  <a:pt x="3222" y="6921"/>
                </a:lnTo>
                <a:lnTo>
                  <a:pt x="3222" y="6843"/>
                </a:lnTo>
                <a:lnTo>
                  <a:pt x="3187" y="6843"/>
                </a:lnTo>
                <a:lnTo>
                  <a:pt x="3187" y="6765"/>
                </a:lnTo>
                <a:lnTo>
                  <a:pt x="3153" y="6765"/>
                </a:lnTo>
                <a:lnTo>
                  <a:pt x="3153" y="6688"/>
                </a:lnTo>
                <a:lnTo>
                  <a:pt x="3122" y="6688"/>
                </a:lnTo>
                <a:lnTo>
                  <a:pt x="3122" y="6610"/>
                </a:lnTo>
                <a:lnTo>
                  <a:pt x="3094" y="6610"/>
                </a:lnTo>
                <a:lnTo>
                  <a:pt x="3094" y="6532"/>
                </a:lnTo>
                <a:lnTo>
                  <a:pt x="3067" y="6532"/>
                </a:lnTo>
                <a:lnTo>
                  <a:pt x="3067" y="6454"/>
                </a:lnTo>
                <a:lnTo>
                  <a:pt x="3041" y="6454"/>
                </a:lnTo>
                <a:lnTo>
                  <a:pt x="3041" y="6377"/>
                </a:lnTo>
                <a:lnTo>
                  <a:pt x="3015" y="6377"/>
                </a:lnTo>
                <a:lnTo>
                  <a:pt x="3015" y="6299"/>
                </a:lnTo>
                <a:lnTo>
                  <a:pt x="2991" y="6299"/>
                </a:lnTo>
                <a:lnTo>
                  <a:pt x="2991" y="6221"/>
                </a:lnTo>
                <a:lnTo>
                  <a:pt x="2968" y="6221"/>
                </a:lnTo>
                <a:lnTo>
                  <a:pt x="2968" y="6143"/>
                </a:lnTo>
                <a:lnTo>
                  <a:pt x="2946" y="6143"/>
                </a:lnTo>
                <a:lnTo>
                  <a:pt x="2946" y="6066"/>
                </a:lnTo>
                <a:lnTo>
                  <a:pt x="2925" y="6066"/>
                </a:lnTo>
                <a:lnTo>
                  <a:pt x="2925" y="5988"/>
                </a:lnTo>
                <a:lnTo>
                  <a:pt x="2904" y="5988"/>
                </a:lnTo>
                <a:lnTo>
                  <a:pt x="2904" y="5910"/>
                </a:lnTo>
                <a:lnTo>
                  <a:pt x="2884" y="5910"/>
                </a:lnTo>
                <a:lnTo>
                  <a:pt x="2884" y="5832"/>
                </a:lnTo>
                <a:lnTo>
                  <a:pt x="2864" y="5832"/>
                </a:lnTo>
                <a:lnTo>
                  <a:pt x="2864" y="5754"/>
                </a:lnTo>
                <a:lnTo>
                  <a:pt x="2845" y="5754"/>
                </a:lnTo>
                <a:lnTo>
                  <a:pt x="2845" y="5677"/>
                </a:lnTo>
                <a:lnTo>
                  <a:pt x="2827" y="5677"/>
                </a:lnTo>
                <a:lnTo>
                  <a:pt x="2827" y="5599"/>
                </a:lnTo>
                <a:lnTo>
                  <a:pt x="2809" y="5599"/>
                </a:lnTo>
                <a:lnTo>
                  <a:pt x="2809" y="5521"/>
                </a:lnTo>
                <a:lnTo>
                  <a:pt x="2791" y="5521"/>
                </a:lnTo>
                <a:lnTo>
                  <a:pt x="2791" y="5443"/>
                </a:lnTo>
                <a:lnTo>
                  <a:pt x="2773" y="5443"/>
                </a:lnTo>
                <a:lnTo>
                  <a:pt x="2773" y="5366"/>
                </a:lnTo>
                <a:lnTo>
                  <a:pt x="2756" y="5366"/>
                </a:lnTo>
                <a:lnTo>
                  <a:pt x="2756" y="5288"/>
                </a:lnTo>
                <a:lnTo>
                  <a:pt x="2740" y="5288"/>
                </a:lnTo>
                <a:lnTo>
                  <a:pt x="2740" y="5210"/>
                </a:lnTo>
                <a:lnTo>
                  <a:pt x="2723" y="5210"/>
                </a:lnTo>
                <a:lnTo>
                  <a:pt x="2723" y="5132"/>
                </a:lnTo>
                <a:lnTo>
                  <a:pt x="2707" y="5132"/>
                </a:lnTo>
                <a:lnTo>
                  <a:pt x="2707" y="5055"/>
                </a:lnTo>
                <a:lnTo>
                  <a:pt x="2691" y="5055"/>
                </a:lnTo>
                <a:lnTo>
                  <a:pt x="2691" y="4977"/>
                </a:lnTo>
                <a:lnTo>
                  <a:pt x="2676" y="4977"/>
                </a:lnTo>
                <a:lnTo>
                  <a:pt x="2676" y="4899"/>
                </a:lnTo>
                <a:lnTo>
                  <a:pt x="2660" y="4899"/>
                </a:lnTo>
                <a:lnTo>
                  <a:pt x="2660" y="4821"/>
                </a:lnTo>
                <a:lnTo>
                  <a:pt x="2645" y="4821"/>
                </a:lnTo>
                <a:lnTo>
                  <a:pt x="2645" y="4743"/>
                </a:lnTo>
                <a:lnTo>
                  <a:pt x="2630" y="4743"/>
                </a:lnTo>
                <a:lnTo>
                  <a:pt x="2630" y="4666"/>
                </a:lnTo>
                <a:lnTo>
                  <a:pt x="2616" y="4666"/>
                </a:lnTo>
                <a:lnTo>
                  <a:pt x="2616" y="4588"/>
                </a:lnTo>
                <a:lnTo>
                  <a:pt x="2601" y="4588"/>
                </a:lnTo>
                <a:lnTo>
                  <a:pt x="2601" y="4510"/>
                </a:lnTo>
                <a:lnTo>
                  <a:pt x="2587" y="4510"/>
                </a:lnTo>
                <a:lnTo>
                  <a:pt x="2587" y="4432"/>
                </a:lnTo>
                <a:lnTo>
                  <a:pt x="2572" y="4432"/>
                </a:lnTo>
                <a:lnTo>
                  <a:pt x="2572" y="4355"/>
                </a:lnTo>
                <a:lnTo>
                  <a:pt x="2558" y="4355"/>
                </a:lnTo>
                <a:lnTo>
                  <a:pt x="2558" y="4277"/>
                </a:lnTo>
                <a:lnTo>
                  <a:pt x="2544" y="4277"/>
                </a:lnTo>
                <a:lnTo>
                  <a:pt x="2544" y="4199"/>
                </a:lnTo>
                <a:lnTo>
                  <a:pt x="2530" y="4199"/>
                </a:lnTo>
                <a:lnTo>
                  <a:pt x="2530" y="4121"/>
                </a:lnTo>
                <a:lnTo>
                  <a:pt x="2517" y="4121"/>
                </a:lnTo>
                <a:lnTo>
                  <a:pt x="2517" y="4044"/>
                </a:lnTo>
                <a:lnTo>
                  <a:pt x="2503" y="4044"/>
                </a:lnTo>
                <a:lnTo>
                  <a:pt x="2503" y="3966"/>
                </a:lnTo>
                <a:lnTo>
                  <a:pt x="2489" y="3966"/>
                </a:lnTo>
                <a:lnTo>
                  <a:pt x="2489" y="3888"/>
                </a:lnTo>
                <a:lnTo>
                  <a:pt x="2476" y="3888"/>
                </a:lnTo>
                <a:lnTo>
                  <a:pt x="2476" y="3810"/>
                </a:lnTo>
                <a:lnTo>
                  <a:pt x="2462" y="3810"/>
                </a:lnTo>
                <a:lnTo>
                  <a:pt x="2462" y="3732"/>
                </a:lnTo>
                <a:lnTo>
                  <a:pt x="2449" y="3732"/>
                </a:lnTo>
                <a:lnTo>
                  <a:pt x="2449" y="3655"/>
                </a:lnTo>
                <a:lnTo>
                  <a:pt x="2436" y="3655"/>
                </a:lnTo>
                <a:lnTo>
                  <a:pt x="2436" y="3577"/>
                </a:lnTo>
                <a:lnTo>
                  <a:pt x="2422" y="3577"/>
                </a:lnTo>
                <a:lnTo>
                  <a:pt x="2422" y="3499"/>
                </a:lnTo>
                <a:lnTo>
                  <a:pt x="2409" y="3499"/>
                </a:lnTo>
                <a:lnTo>
                  <a:pt x="2409" y="3421"/>
                </a:lnTo>
                <a:lnTo>
                  <a:pt x="2396" y="3421"/>
                </a:lnTo>
                <a:lnTo>
                  <a:pt x="2396" y="3344"/>
                </a:lnTo>
                <a:lnTo>
                  <a:pt x="2383" y="3344"/>
                </a:lnTo>
                <a:lnTo>
                  <a:pt x="2383" y="3266"/>
                </a:lnTo>
                <a:lnTo>
                  <a:pt x="2370" y="3266"/>
                </a:lnTo>
                <a:lnTo>
                  <a:pt x="2370" y="3188"/>
                </a:lnTo>
                <a:lnTo>
                  <a:pt x="2357" y="3188"/>
                </a:lnTo>
                <a:lnTo>
                  <a:pt x="2357" y="3110"/>
                </a:lnTo>
                <a:lnTo>
                  <a:pt x="2344" y="3110"/>
                </a:lnTo>
                <a:lnTo>
                  <a:pt x="2344" y="3033"/>
                </a:lnTo>
                <a:lnTo>
                  <a:pt x="2332" y="3033"/>
                </a:lnTo>
                <a:lnTo>
                  <a:pt x="2332" y="2955"/>
                </a:lnTo>
                <a:lnTo>
                  <a:pt x="2321" y="2955"/>
                </a:lnTo>
                <a:lnTo>
                  <a:pt x="2321" y="2877"/>
                </a:lnTo>
                <a:lnTo>
                  <a:pt x="2311" y="2877"/>
                </a:lnTo>
                <a:lnTo>
                  <a:pt x="2311" y="2799"/>
                </a:lnTo>
                <a:lnTo>
                  <a:pt x="2301" y="2799"/>
                </a:lnTo>
                <a:lnTo>
                  <a:pt x="2301" y="2721"/>
                </a:lnTo>
                <a:lnTo>
                  <a:pt x="2292" y="2721"/>
                </a:lnTo>
                <a:lnTo>
                  <a:pt x="2292" y="2644"/>
                </a:lnTo>
                <a:lnTo>
                  <a:pt x="2283" y="2644"/>
                </a:lnTo>
                <a:lnTo>
                  <a:pt x="2283" y="2566"/>
                </a:lnTo>
                <a:lnTo>
                  <a:pt x="2274" y="2566"/>
                </a:lnTo>
                <a:lnTo>
                  <a:pt x="2274" y="2488"/>
                </a:lnTo>
                <a:lnTo>
                  <a:pt x="2265" y="2488"/>
                </a:lnTo>
                <a:lnTo>
                  <a:pt x="2265" y="2410"/>
                </a:lnTo>
                <a:lnTo>
                  <a:pt x="2257" y="2410"/>
                </a:lnTo>
                <a:lnTo>
                  <a:pt x="2257" y="2333"/>
                </a:lnTo>
                <a:lnTo>
                  <a:pt x="2248" y="2333"/>
                </a:lnTo>
                <a:lnTo>
                  <a:pt x="2248" y="2255"/>
                </a:lnTo>
                <a:lnTo>
                  <a:pt x="2239" y="2255"/>
                </a:lnTo>
                <a:lnTo>
                  <a:pt x="2239" y="2177"/>
                </a:lnTo>
                <a:lnTo>
                  <a:pt x="2231" y="2177"/>
                </a:lnTo>
                <a:lnTo>
                  <a:pt x="2231" y="2099"/>
                </a:lnTo>
                <a:lnTo>
                  <a:pt x="2224" y="2099"/>
                </a:lnTo>
                <a:lnTo>
                  <a:pt x="2224" y="2022"/>
                </a:lnTo>
                <a:lnTo>
                  <a:pt x="2216" y="2022"/>
                </a:lnTo>
                <a:lnTo>
                  <a:pt x="2216" y="1944"/>
                </a:lnTo>
                <a:lnTo>
                  <a:pt x="2209" y="1944"/>
                </a:lnTo>
                <a:lnTo>
                  <a:pt x="2209" y="1866"/>
                </a:lnTo>
                <a:lnTo>
                  <a:pt x="2202" y="1866"/>
                </a:lnTo>
                <a:lnTo>
                  <a:pt x="2202" y="1788"/>
                </a:lnTo>
                <a:lnTo>
                  <a:pt x="2195" y="1788"/>
                </a:lnTo>
                <a:lnTo>
                  <a:pt x="2195" y="1710"/>
                </a:lnTo>
                <a:lnTo>
                  <a:pt x="2188" y="1710"/>
                </a:lnTo>
                <a:lnTo>
                  <a:pt x="2188" y="1633"/>
                </a:lnTo>
                <a:lnTo>
                  <a:pt x="2181" y="1633"/>
                </a:lnTo>
                <a:lnTo>
                  <a:pt x="2181" y="1555"/>
                </a:lnTo>
                <a:lnTo>
                  <a:pt x="2174" y="1555"/>
                </a:lnTo>
                <a:lnTo>
                  <a:pt x="2174" y="1477"/>
                </a:lnTo>
                <a:lnTo>
                  <a:pt x="2167" y="1477"/>
                </a:lnTo>
                <a:lnTo>
                  <a:pt x="2167" y="1399"/>
                </a:lnTo>
                <a:lnTo>
                  <a:pt x="2160" y="1399"/>
                </a:lnTo>
                <a:lnTo>
                  <a:pt x="2160" y="1322"/>
                </a:lnTo>
                <a:lnTo>
                  <a:pt x="2153" y="1322"/>
                </a:lnTo>
                <a:lnTo>
                  <a:pt x="2153" y="1244"/>
                </a:lnTo>
                <a:lnTo>
                  <a:pt x="2146" y="1244"/>
                </a:lnTo>
                <a:lnTo>
                  <a:pt x="2146" y="1166"/>
                </a:lnTo>
                <a:lnTo>
                  <a:pt x="2139" y="1166"/>
                </a:lnTo>
                <a:lnTo>
                  <a:pt x="2139" y="1088"/>
                </a:lnTo>
                <a:lnTo>
                  <a:pt x="2132" y="1088"/>
                </a:lnTo>
                <a:lnTo>
                  <a:pt x="2132" y="1011"/>
                </a:lnTo>
                <a:lnTo>
                  <a:pt x="2125" y="1011"/>
                </a:lnTo>
                <a:lnTo>
                  <a:pt x="2125" y="933"/>
                </a:lnTo>
                <a:lnTo>
                  <a:pt x="2117" y="933"/>
                </a:lnTo>
                <a:lnTo>
                  <a:pt x="2117" y="855"/>
                </a:lnTo>
                <a:lnTo>
                  <a:pt x="2110" y="855"/>
                </a:lnTo>
                <a:lnTo>
                  <a:pt x="2110" y="777"/>
                </a:lnTo>
                <a:lnTo>
                  <a:pt x="2102" y="777"/>
                </a:lnTo>
                <a:lnTo>
                  <a:pt x="2102" y="699"/>
                </a:lnTo>
                <a:lnTo>
                  <a:pt x="2095" y="699"/>
                </a:lnTo>
                <a:lnTo>
                  <a:pt x="2095" y="622"/>
                </a:lnTo>
                <a:lnTo>
                  <a:pt x="2087" y="622"/>
                </a:lnTo>
                <a:lnTo>
                  <a:pt x="2087" y="544"/>
                </a:lnTo>
                <a:lnTo>
                  <a:pt x="2079" y="544"/>
                </a:lnTo>
                <a:lnTo>
                  <a:pt x="2079" y="466"/>
                </a:lnTo>
                <a:lnTo>
                  <a:pt x="2069" y="466"/>
                </a:lnTo>
                <a:lnTo>
                  <a:pt x="2069" y="388"/>
                </a:lnTo>
                <a:lnTo>
                  <a:pt x="2054" y="388"/>
                </a:lnTo>
                <a:lnTo>
                  <a:pt x="2054" y="311"/>
                </a:lnTo>
                <a:lnTo>
                  <a:pt x="2032" y="311"/>
                </a:lnTo>
                <a:lnTo>
                  <a:pt x="2032" y="233"/>
                </a:lnTo>
                <a:lnTo>
                  <a:pt x="2011" y="233"/>
                </a:lnTo>
                <a:lnTo>
                  <a:pt x="2011" y="155"/>
                </a:lnTo>
                <a:lnTo>
                  <a:pt x="1991" y="155"/>
                </a:lnTo>
                <a:lnTo>
                  <a:pt x="1991" y="77"/>
                </a:lnTo>
                <a:lnTo>
                  <a:pt x="1971" y="77"/>
                </a:lnTo>
                <a:lnTo>
                  <a:pt x="1971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54" name="AutoShape 162"/>
          <p:cNvSpPr>
            <a:spLocks noChangeAspect="1" noChangeArrowheads="1" noTextEdit="1"/>
          </p:cNvSpPr>
          <p:nvPr/>
        </p:nvSpPr>
        <p:spPr bwMode="auto">
          <a:xfrm>
            <a:off x="4633913" y="3733800"/>
            <a:ext cx="3214687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55" name="Line 164"/>
          <p:cNvSpPr>
            <a:spLocks noChangeShapeType="1"/>
          </p:cNvSpPr>
          <p:nvPr/>
        </p:nvSpPr>
        <p:spPr bwMode="auto">
          <a:xfrm>
            <a:off x="5149850" y="6472238"/>
            <a:ext cx="218281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56" name="Line 165"/>
          <p:cNvSpPr>
            <a:spLocks noChangeShapeType="1"/>
          </p:cNvSpPr>
          <p:nvPr/>
        </p:nvSpPr>
        <p:spPr bwMode="auto">
          <a:xfrm>
            <a:off x="5149850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57" name="Line 166"/>
          <p:cNvSpPr>
            <a:spLocks noChangeShapeType="1"/>
          </p:cNvSpPr>
          <p:nvPr/>
        </p:nvSpPr>
        <p:spPr bwMode="auto">
          <a:xfrm>
            <a:off x="5149850" y="6472238"/>
            <a:ext cx="1588" cy="1190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58" name="Rectangle 167"/>
          <p:cNvSpPr>
            <a:spLocks noChangeArrowheads="1"/>
          </p:cNvSpPr>
          <p:nvPr/>
        </p:nvSpPr>
        <p:spPr bwMode="auto">
          <a:xfrm>
            <a:off x="4902200" y="6591300"/>
            <a:ext cx="493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0.87</a:t>
            </a:r>
            <a:endParaRPr lang="en-US" altLang="en-US" sz="2000"/>
          </a:p>
        </p:txBody>
      </p:sp>
      <p:sp>
        <p:nvSpPr>
          <p:cNvPr id="72859" name="Line 168"/>
          <p:cNvSpPr>
            <a:spLocks noChangeShapeType="1"/>
          </p:cNvSpPr>
          <p:nvPr/>
        </p:nvSpPr>
        <p:spPr bwMode="auto">
          <a:xfrm>
            <a:off x="5222875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60" name="Line 169"/>
          <p:cNvSpPr>
            <a:spLocks noChangeShapeType="1"/>
          </p:cNvSpPr>
          <p:nvPr/>
        </p:nvSpPr>
        <p:spPr bwMode="auto">
          <a:xfrm>
            <a:off x="5295900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61" name="Line 170"/>
          <p:cNvSpPr>
            <a:spLocks noChangeShapeType="1"/>
          </p:cNvSpPr>
          <p:nvPr/>
        </p:nvSpPr>
        <p:spPr bwMode="auto">
          <a:xfrm>
            <a:off x="5368925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62" name="Line 171"/>
          <p:cNvSpPr>
            <a:spLocks noChangeShapeType="1"/>
          </p:cNvSpPr>
          <p:nvPr/>
        </p:nvSpPr>
        <p:spPr bwMode="auto">
          <a:xfrm>
            <a:off x="5440363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63" name="Line 172"/>
          <p:cNvSpPr>
            <a:spLocks noChangeShapeType="1"/>
          </p:cNvSpPr>
          <p:nvPr/>
        </p:nvSpPr>
        <p:spPr bwMode="auto">
          <a:xfrm>
            <a:off x="5513388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64" name="Line 173"/>
          <p:cNvSpPr>
            <a:spLocks noChangeShapeType="1"/>
          </p:cNvSpPr>
          <p:nvPr/>
        </p:nvSpPr>
        <p:spPr bwMode="auto">
          <a:xfrm>
            <a:off x="5586413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65" name="Line 174"/>
          <p:cNvSpPr>
            <a:spLocks noChangeShapeType="1"/>
          </p:cNvSpPr>
          <p:nvPr/>
        </p:nvSpPr>
        <p:spPr bwMode="auto">
          <a:xfrm>
            <a:off x="5659438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66" name="Line 175"/>
          <p:cNvSpPr>
            <a:spLocks noChangeShapeType="1"/>
          </p:cNvSpPr>
          <p:nvPr/>
        </p:nvSpPr>
        <p:spPr bwMode="auto">
          <a:xfrm>
            <a:off x="5732463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67" name="Line 176"/>
          <p:cNvSpPr>
            <a:spLocks noChangeShapeType="1"/>
          </p:cNvSpPr>
          <p:nvPr/>
        </p:nvSpPr>
        <p:spPr bwMode="auto">
          <a:xfrm>
            <a:off x="5803900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68" name="Line 177"/>
          <p:cNvSpPr>
            <a:spLocks noChangeShapeType="1"/>
          </p:cNvSpPr>
          <p:nvPr/>
        </p:nvSpPr>
        <p:spPr bwMode="auto">
          <a:xfrm>
            <a:off x="5876925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69" name="Line 178"/>
          <p:cNvSpPr>
            <a:spLocks noChangeShapeType="1"/>
          </p:cNvSpPr>
          <p:nvPr/>
        </p:nvSpPr>
        <p:spPr bwMode="auto">
          <a:xfrm>
            <a:off x="5876925" y="6472238"/>
            <a:ext cx="1588" cy="1190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70" name="Rectangle 179"/>
          <p:cNvSpPr>
            <a:spLocks noChangeArrowheads="1"/>
          </p:cNvSpPr>
          <p:nvPr/>
        </p:nvSpPr>
        <p:spPr bwMode="auto">
          <a:xfrm>
            <a:off x="5629275" y="6591300"/>
            <a:ext cx="493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0.88</a:t>
            </a:r>
            <a:endParaRPr lang="en-US" altLang="en-US" sz="2000"/>
          </a:p>
        </p:txBody>
      </p:sp>
      <p:sp>
        <p:nvSpPr>
          <p:cNvPr id="72871" name="Line 180"/>
          <p:cNvSpPr>
            <a:spLocks noChangeShapeType="1"/>
          </p:cNvSpPr>
          <p:nvPr/>
        </p:nvSpPr>
        <p:spPr bwMode="auto">
          <a:xfrm>
            <a:off x="5949950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72" name="Line 181"/>
          <p:cNvSpPr>
            <a:spLocks noChangeShapeType="1"/>
          </p:cNvSpPr>
          <p:nvPr/>
        </p:nvSpPr>
        <p:spPr bwMode="auto">
          <a:xfrm>
            <a:off x="6022975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73" name="Line 182"/>
          <p:cNvSpPr>
            <a:spLocks noChangeShapeType="1"/>
          </p:cNvSpPr>
          <p:nvPr/>
        </p:nvSpPr>
        <p:spPr bwMode="auto">
          <a:xfrm>
            <a:off x="6096000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74" name="Line 183"/>
          <p:cNvSpPr>
            <a:spLocks noChangeShapeType="1"/>
          </p:cNvSpPr>
          <p:nvPr/>
        </p:nvSpPr>
        <p:spPr bwMode="auto">
          <a:xfrm>
            <a:off x="6169025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75" name="Line 184"/>
          <p:cNvSpPr>
            <a:spLocks noChangeShapeType="1"/>
          </p:cNvSpPr>
          <p:nvPr/>
        </p:nvSpPr>
        <p:spPr bwMode="auto">
          <a:xfrm>
            <a:off x="6240463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76" name="Line 185"/>
          <p:cNvSpPr>
            <a:spLocks noChangeShapeType="1"/>
          </p:cNvSpPr>
          <p:nvPr/>
        </p:nvSpPr>
        <p:spPr bwMode="auto">
          <a:xfrm>
            <a:off x="6313488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77" name="Line 186"/>
          <p:cNvSpPr>
            <a:spLocks noChangeShapeType="1"/>
          </p:cNvSpPr>
          <p:nvPr/>
        </p:nvSpPr>
        <p:spPr bwMode="auto">
          <a:xfrm>
            <a:off x="6386513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78" name="Line 187"/>
          <p:cNvSpPr>
            <a:spLocks noChangeShapeType="1"/>
          </p:cNvSpPr>
          <p:nvPr/>
        </p:nvSpPr>
        <p:spPr bwMode="auto">
          <a:xfrm>
            <a:off x="6459538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79" name="Line 188"/>
          <p:cNvSpPr>
            <a:spLocks noChangeShapeType="1"/>
          </p:cNvSpPr>
          <p:nvPr/>
        </p:nvSpPr>
        <p:spPr bwMode="auto">
          <a:xfrm>
            <a:off x="6532563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80" name="Line 189"/>
          <p:cNvSpPr>
            <a:spLocks noChangeShapeType="1"/>
          </p:cNvSpPr>
          <p:nvPr/>
        </p:nvSpPr>
        <p:spPr bwMode="auto">
          <a:xfrm>
            <a:off x="6605588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81" name="Line 190"/>
          <p:cNvSpPr>
            <a:spLocks noChangeShapeType="1"/>
          </p:cNvSpPr>
          <p:nvPr/>
        </p:nvSpPr>
        <p:spPr bwMode="auto">
          <a:xfrm>
            <a:off x="6605588" y="6472238"/>
            <a:ext cx="1587" cy="1190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82" name="Rectangle 191"/>
          <p:cNvSpPr>
            <a:spLocks noChangeArrowheads="1"/>
          </p:cNvSpPr>
          <p:nvPr/>
        </p:nvSpPr>
        <p:spPr bwMode="auto">
          <a:xfrm>
            <a:off x="6357938" y="6591300"/>
            <a:ext cx="493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0.89</a:t>
            </a:r>
            <a:endParaRPr lang="en-US" altLang="en-US" sz="2000"/>
          </a:p>
        </p:txBody>
      </p:sp>
      <p:sp>
        <p:nvSpPr>
          <p:cNvPr id="72883" name="Line 192"/>
          <p:cNvSpPr>
            <a:spLocks noChangeShapeType="1"/>
          </p:cNvSpPr>
          <p:nvPr/>
        </p:nvSpPr>
        <p:spPr bwMode="auto">
          <a:xfrm>
            <a:off x="6677025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84" name="Line 193"/>
          <p:cNvSpPr>
            <a:spLocks noChangeShapeType="1"/>
          </p:cNvSpPr>
          <p:nvPr/>
        </p:nvSpPr>
        <p:spPr bwMode="auto">
          <a:xfrm>
            <a:off x="6750050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85" name="Line 194"/>
          <p:cNvSpPr>
            <a:spLocks noChangeShapeType="1"/>
          </p:cNvSpPr>
          <p:nvPr/>
        </p:nvSpPr>
        <p:spPr bwMode="auto">
          <a:xfrm>
            <a:off x="6823075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86" name="Line 195"/>
          <p:cNvSpPr>
            <a:spLocks noChangeShapeType="1"/>
          </p:cNvSpPr>
          <p:nvPr/>
        </p:nvSpPr>
        <p:spPr bwMode="auto">
          <a:xfrm>
            <a:off x="6896100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87" name="Line 196"/>
          <p:cNvSpPr>
            <a:spLocks noChangeShapeType="1"/>
          </p:cNvSpPr>
          <p:nvPr/>
        </p:nvSpPr>
        <p:spPr bwMode="auto">
          <a:xfrm>
            <a:off x="6969125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88" name="Line 197"/>
          <p:cNvSpPr>
            <a:spLocks noChangeShapeType="1"/>
          </p:cNvSpPr>
          <p:nvPr/>
        </p:nvSpPr>
        <p:spPr bwMode="auto">
          <a:xfrm>
            <a:off x="7040563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89" name="Line 198"/>
          <p:cNvSpPr>
            <a:spLocks noChangeShapeType="1"/>
          </p:cNvSpPr>
          <p:nvPr/>
        </p:nvSpPr>
        <p:spPr bwMode="auto">
          <a:xfrm>
            <a:off x="7113588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90" name="Line 199"/>
          <p:cNvSpPr>
            <a:spLocks noChangeShapeType="1"/>
          </p:cNvSpPr>
          <p:nvPr/>
        </p:nvSpPr>
        <p:spPr bwMode="auto">
          <a:xfrm>
            <a:off x="7186613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91" name="Line 200"/>
          <p:cNvSpPr>
            <a:spLocks noChangeShapeType="1"/>
          </p:cNvSpPr>
          <p:nvPr/>
        </p:nvSpPr>
        <p:spPr bwMode="auto">
          <a:xfrm>
            <a:off x="7259638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92" name="Line 201"/>
          <p:cNvSpPr>
            <a:spLocks noChangeShapeType="1"/>
          </p:cNvSpPr>
          <p:nvPr/>
        </p:nvSpPr>
        <p:spPr bwMode="auto">
          <a:xfrm>
            <a:off x="7332663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93" name="Line 202"/>
          <p:cNvSpPr>
            <a:spLocks noChangeShapeType="1"/>
          </p:cNvSpPr>
          <p:nvPr/>
        </p:nvSpPr>
        <p:spPr bwMode="auto">
          <a:xfrm>
            <a:off x="7332663" y="6472238"/>
            <a:ext cx="1587" cy="1190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94" name="Rectangle 203"/>
          <p:cNvSpPr>
            <a:spLocks noChangeArrowheads="1"/>
          </p:cNvSpPr>
          <p:nvPr/>
        </p:nvSpPr>
        <p:spPr bwMode="auto">
          <a:xfrm>
            <a:off x="7156450" y="6591300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0.9</a:t>
            </a:r>
            <a:endParaRPr lang="en-US" altLang="en-US" sz="2000"/>
          </a:p>
        </p:txBody>
      </p:sp>
      <p:sp>
        <p:nvSpPr>
          <p:cNvPr id="72895" name="Line 204"/>
          <p:cNvSpPr>
            <a:spLocks noChangeShapeType="1"/>
          </p:cNvSpPr>
          <p:nvPr/>
        </p:nvSpPr>
        <p:spPr bwMode="auto">
          <a:xfrm flipV="1">
            <a:off x="5149850" y="3971925"/>
            <a:ext cx="1588" cy="250031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96" name="Line 205"/>
          <p:cNvSpPr>
            <a:spLocks noChangeShapeType="1"/>
          </p:cNvSpPr>
          <p:nvPr/>
        </p:nvSpPr>
        <p:spPr bwMode="auto">
          <a:xfrm flipH="1">
            <a:off x="5067300" y="647223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97" name="Line 206"/>
          <p:cNvSpPr>
            <a:spLocks noChangeShapeType="1"/>
          </p:cNvSpPr>
          <p:nvPr/>
        </p:nvSpPr>
        <p:spPr bwMode="auto">
          <a:xfrm flipH="1">
            <a:off x="5046663" y="6472238"/>
            <a:ext cx="1031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898" name="Rectangle 207"/>
          <p:cNvSpPr>
            <a:spLocks noChangeArrowheads="1"/>
          </p:cNvSpPr>
          <p:nvPr/>
        </p:nvSpPr>
        <p:spPr bwMode="auto">
          <a:xfrm>
            <a:off x="4857750" y="6362700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0</a:t>
            </a:r>
            <a:endParaRPr lang="en-US" altLang="en-US" sz="2000"/>
          </a:p>
        </p:txBody>
      </p:sp>
      <p:sp>
        <p:nvSpPr>
          <p:cNvPr id="72899" name="Line 208"/>
          <p:cNvSpPr>
            <a:spLocks noChangeShapeType="1"/>
          </p:cNvSpPr>
          <p:nvPr/>
        </p:nvSpPr>
        <p:spPr bwMode="auto">
          <a:xfrm flipH="1">
            <a:off x="5067300" y="622141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00" name="Line 209"/>
          <p:cNvSpPr>
            <a:spLocks noChangeShapeType="1"/>
          </p:cNvSpPr>
          <p:nvPr/>
        </p:nvSpPr>
        <p:spPr bwMode="auto">
          <a:xfrm flipH="1">
            <a:off x="5067300" y="597217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01" name="Line 210"/>
          <p:cNvSpPr>
            <a:spLocks noChangeShapeType="1"/>
          </p:cNvSpPr>
          <p:nvPr/>
        </p:nvSpPr>
        <p:spPr bwMode="auto">
          <a:xfrm flipH="1">
            <a:off x="5067300" y="572135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02" name="Line 211"/>
          <p:cNvSpPr>
            <a:spLocks noChangeShapeType="1"/>
          </p:cNvSpPr>
          <p:nvPr/>
        </p:nvSpPr>
        <p:spPr bwMode="auto">
          <a:xfrm flipH="1">
            <a:off x="5067300" y="547211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03" name="Line 212"/>
          <p:cNvSpPr>
            <a:spLocks noChangeShapeType="1"/>
          </p:cNvSpPr>
          <p:nvPr/>
        </p:nvSpPr>
        <p:spPr bwMode="auto">
          <a:xfrm flipH="1">
            <a:off x="5067300" y="522287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04" name="Line 213"/>
          <p:cNvSpPr>
            <a:spLocks noChangeShapeType="1"/>
          </p:cNvSpPr>
          <p:nvPr/>
        </p:nvSpPr>
        <p:spPr bwMode="auto">
          <a:xfrm flipH="1">
            <a:off x="5046663" y="5222875"/>
            <a:ext cx="10318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05" name="Line 215"/>
          <p:cNvSpPr>
            <a:spLocks noChangeShapeType="1"/>
          </p:cNvSpPr>
          <p:nvPr/>
        </p:nvSpPr>
        <p:spPr bwMode="auto">
          <a:xfrm flipH="1">
            <a:off x="5067300" y="497205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06" name="Line 216"/>
          <p:cNvSpPr>
            <a:spLocks noChangeShapeType="1"/>
          </p:cNvSpPr>
          <p:nvPr/>
        </p:nvSpPr>
        <p:spPr bwMode="auto">
          <a:xfrm flipH="1">
            <a:off x="5067300" y="472281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07" name="Line 217"/>
          <p:cNvSpPr>
            <a:spLocks noChangeShapeType="1"/>
          </p:cNvSpPr>
          <p:nvPr/>
        </p:nvSpPr>
        <p:spPr bwMode="auto">
          <a:xfrm flipH="1">
            <a:off x="5067300" y="447198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08" name="Line 218"/>
          <p:cNvSpPr>
            <a:spLocks noChangeShapeType="1"/>
          </p:cNvSpPr>
          <p:nvPr/>
        </p:nvSpPr>
        <p:spPr bwMode="auto">
          <a:xfrm flipH="1">
            <a:off x="5067300" y="422275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09" name="Line 219"/>
          <p:cNvSpPr>
            <a:spLocks noChangeShapeType="1"/>
          </p:cNvSpPr>
          <p:nvPr/>
        </p:nvSpPr>
        <p:spPr bwMode="auto">
          <a:xfrm flipH="1">
            <a:off x="5067300" y="397192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10" name="Line 220"/>
          <p:cNvSpPr>
            <a:spLocks noChangeShapeType="1"/>
          </p:cNvSpPr>
          <p:nvPr/>
        </p:nvSpPr>
        <p:spPr bwMode="auto">
          <a:xfrm flipH="1">
            <a:off x="5046663" y="3971925"/>
            <a:ext cx="10318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11" name="Rectangle 221"/>
          <p:cNvSpPr>
            <a:spLocks noChangeArrowheads="1"/>
          </p:cNvSpPr>
          <p:nvPr/>
        </p:nvSpPr>
        <p:spPr bwMode="auto">
          <a:xfrm>
            <a:off x="4857750" y="3862388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</a:t>
            </a:r>
            <a:endParaRPr lang="en-US" altLang="en-US" sz="2000"/>
          </a:p>
        </p:txBody>
      </p:sp>
      <p:sp>
        <p:nvSpPr>
          <p:cNvPr id="72912" name="Freeform 222"/>
          <p:cNvSpPr>
            <a:spLocks/>
          </p:cNvSpPr>
          <p:nvPr/>
        </p:nvSpPr>
        <p:spPr bwMode="auto">
          <a:xfrm flipV="1">
            <a:off x="5549900" y="3971925"/>
            <a:ext cx="1308100" cy="2500313"/>
          </a:xfrm>
          <a:custGeom>
            <a:avLst/>
            <a:gdLst>
              <a:gd name="T0" fmla="*/ 0 w 4068"/>
              <a:gd name="T1" fmla="*/ 24083641 h 7777"/>
              <a:gd name="T2" fmla="*/ 103542 w 4068"/>
              <a:gd name="T3" fmla="*/ 48166961 h 7777"/>
              <a:gd name="T4" fmla="*/ 1550877 w 4068"/>
              <a:gd name="T5" fmla="*/ 80312870 h 7777"/>
              <a:gd name="T6" fmla="*/ 2688551 w 4068"/>
              <a:gd name="T7" fmla="*/ 104499723 h 7777"/>
              <a:gd name="T8" fmla="*/ 3205296 w 4068"/>
              <a:gd name="T9" fmla="*/ 136645632 h 7777"/>
              <a:gd name="T10" fmla="*/ 3825903 w 4068"/>
              <a:gd name="T11" fmla="*/ 160729263 h 7777"/>
              <a:gd name="T12" fmla="*/ 16750627 w 4068"/>
              <a:gd name="T13" fmla="*/ 192875212 h 7777"/>
              <a:gd name="T14" fmla="*/ 36086583 w 4068"/>
              <a:gd name="T15" fmla="*/ 216958843 h 7777"/>
              <a:gd name="T16" fmla="*/ 48287806 w 4068"/>
              <a:gd name="T17" fmla="*/ 249104431 h 7777"/>
              <a:gd name="T18" fmla="*/ 62350199 w 4068"/>
              <a:gd name="T19" fmla="*/ 273291585 h 7777"/>
              <a:gd name="T20" fmla="*/ 71656100 w 4068"/>
              <a:gd name="T21" fmla="*/ 305437172 h 7777"/>
              <a:gd name="T22" fmla="*/ 82719961 w 4068"/>
              <a:gd name="T23" fmla="*/ 329520804 h 7777"/>
              <a:gd name="T24" fmla="*/ 90164702 w 4068"/>
              <a:gd name="T25" fmla="*/ 361666793 h 7777"/>
              <a:gd name="T26" fmla="*/ 99367383 w 4068"/>
              <a:gd name="T27" fmla="*/ 385750424 h 7777"/>
              <a:gd name="T28" fmla="*/ 105777971 w 4068"/>
              <a:gd name="T29" fmla="*/ 417999535 h 7777"/>
              <a:gd name="T30" fmla="*/ 113739758 w 4068"/>
              <a:gd name="T31" fmla="*/ 442083166 h 7777"/>
              <a:gd name="T32" fmla="*/ 119323620 w 4068"/>
              <a:gd name="T33" fmla="*/ 474229075 h 7777"/>
              <a:gd name="T34" fmla="*/ 126561579 w 4068"/>
              <a:gd name="T35" fmla="*/ 498312384 h 7777"/>
              <a:gd name="T36" fmla="*/ 131731595 w 4068"/>
              <a:gd name="T37" fmla="*/ 530458293 h 7777"/>
              <a:gd name="T38" fmla="*/ 138452488 w 4068"/>
              <a:gd name="T39" fmla="*/ 554645126 h 7777"/>
              <a:gd name="T40" fmla="*/ 143415742 w 4068"/>
              <a:gd name="T41" fmla="*/ 586791035 h 7777"/>
              <a:gd name="T42" fmla="*/ 149929873 w 4068"/>
              <a:gd name="T43" fmla="*/ 610874666 h 7777"/>
              <a:gd name="T44" fmla="*/ 154789585 w 4068"/>
              <a:gd name="T45" fmla="*/ 643020575 h 7777"/>
              <a:gd name="T46" fmla="*/ 165853446 w 4068"/>
              <a:gd name="T47" fmla="*/ 667103885 h 7777"/>
              <a:gd name="T48" fmla="*/ 174745863 w 4068"/>
              <a:gd name="T49" fmla="*/ 699249954 h 7777"/>
              <a:gd name="T50" fmla="*/ 185706182 w 4068"/>
              <a:gd name="T51" fmla="*/ 723436466 h 7777"/>
              <a:gd name="T52" fmla="*/ 193254445 w 4068"/>
              <a:gd name="T53" fmla="*/ 755582696 h 7777"/>
              <a:gd name="T54" fmla="*/ 202663888 w 4068"/>
              <a:gd name="T55" fmla="*/ 779666327 h 7777"/>
              <a:gd name="T56" fmla="*/ 420630741 w 4068"/>
              <a:gd name="T57" fmla="*/ 795790883 h 7777"/>
              <a:gd name="T58" fmla="*/ 420630741 w 4068"/>
              <a:gd name="T59" fmla="*/ 771603728 h 7777"/>
              <a:gd name="T60" fmla="*/ 419906913 w 4068"/>
              <a:gd name="T61" fmla="*/ 739458141 h 7777"/>
              <a:gd name="T62" fmla="*/ 418459257 w 4068"/>
              <a:gd name="T63" fmla="*/ 715374510 h 7777"/>
              <a:gd name="T64" fmla="*/ 417735429 w 4068"/>
              <a:gd name="T65" fmla="*/ 683228279 h 7777"/>
              <a:gd name="T66" fmla="*/ 417115142 w 4068"/>
              <a:gd name="T67" fmla="*/ 659145130 h 7777"/>
              <a:gd name="T68" fmla="*/ 414633676 w 4068"/>
              <a:gd name="T69" fmla="*/ 626999222 h 7777"/>
              <a:gd name="T70" fmla="*/ 394263914 w 4068"/>
              <a:gd name="T71" fmla="*/ 602812389 h 7777"/>
              <a:gd name="T72" fmla="*/ 381545635 w 4068"/>
              <a:gd name="T73" fmla="*/ 570666480 h 7777"/>
              <a:gd name="T74" fmla="*/ 366242348 w 4068"/>
              <a:gd name="T75" fmla="*/ 546582849 h 7777"/>
              <a:gd name="T76" fmla="*/ 356316161 w 4068"/>
              <a:gd name="T77" fmla="*/ 514437261 h 7777"/>
              <a:gd name="T78" fmla="*/ 344528472 w 4068"/>
              <a:gd name="T79" fmla="*/ 490250107 h 7777"/>
              <a:gd name="T80" fmla="*/ 336670147 w 4068"/>
              <a:gd name="T81" fmla="*/ 458104519 h 7777"/>
              <a:gd name="T82" fmla="*/ 326950400 w 4068"/>
              <a:gd name="T83" fmla="*/ 434020888 h 7777"/>
              <a:gd name="T84" fmla="*/ 320332728 w 4068"/>
              <a:gd name="T85" fmla="*/ 401874979 h 7777"/>
              <a:gd name="T86" fmla="*/ 312164179 w 4068"/>
              <a:gd name="T87" fmla="*/ 377791348 h 7777"/>
              <a:gd name="T88" fmla="*/ 306270335 w 4068"/>
              <a:gd name="T89" fmla="*/ 345645439 h 7777"/>
              <a:gd name="T90" fmla="*/ 299032376 w 4068"/>
              <a:gd name="T91" fmla="*/ 321458526 h 7777"/>
              <a:gd name="T92" fmla="*/ 293759139 w 4068"/>
              <a:gd name="T93" fmla="*/ 289312617 h 7777"/>
              <a:gd name="T94" fmla="*/ 286934705 w 4068"/>
              <a:gd name="T95" fmla="*/ 265229307 h 7777"/>
              <a:gd name="T96" fmla="*/ 281971451 w 4068"/>
              <a:gd name="T97" fmla="*/ 233083399 h 7777"/>
              <a:gd name="T98" fmla="*/ 275457320 w 4068"/>
              <a:gd name="T99" fmla="*/ 208999767 h 7777"/>
              <a:gd name="T100" fmla="*/ 270494066 w 4068"/>
              <a:gd name="T101" fmla="*/ 176750657 h 7777"/>
              <a:gd name="T102" fmla="*/ 262739041 w 4068"/>
              <a:gd name="T103" fmla="*/ 152666985 h 7777"/>
              <a:gd name="T104" fmla="*/ 253433140 w 4068"/>
              <a:gd name="T105" fmla="*/ 120521076 h 7777"/>
              <a:gd name="T106" fmla="*/ 241852213 w 4068"/>
              <a:gd name="T107" fmla="*/ 96437445 h 7777"/>
              <a:gd name="T108" fmla="*/ 233890427 w 4068"/>
              <a:gd name="T109" fmla="*/ 64291838 h 7777"/>
              <a:gd name="T110" fmla="*/ 224067460 w 4068"/>
              <a:gd name="T111" fmla="*/ 40104673 h 7777"/>
              <a:gd name="T112" fmla="*/ 217243347 w 4068"/>
              <a:gd name="T113" fmla="*/ 7959078 h 77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4068"/>
              <a:gd name="T172" fmla="*/ 0 h 7777"/>
              <a:gd name="T173" fmla="*/ 4068 w 4068"/>
              <a:gd name="T174" fmla="*/ 7777 h 777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4068" h="7777">
                <a:moveTo>
                  <a:pt x="0" y="0"/>
                </a:moveTo>
                <a:lnTo>
                  <a:pt x="0" y="0"/>
                </a:lnTo>
                <a:lnTo>
                  <a:pt x="0" y="77"/>
                </a:lnTo>
                <a:lnTo>
                  <a:pt x="0" y="155"/>
                </a:lnTo>
                <a:lnTo>
                  <a:pt x="0" y="233"/>
                </a:lnTo>
                <a:lnTo>
                  <a:pt x="0" y="311"/>
                </a:lnTo>
                <a:lnTo>
                  <a:pt x="1" y="311"/>
                </a:lnTo>
                <a:lnTo>
                  <a:pt x="1" y="388"/>
                </a:lnTo>
                <a:lnTo>
                  <a:pt x="1" y="466"/>
                </a:lnTo>
                <a:lnTo>
                  <a:pt x="1" y="544"/>
                </a:lnTo>
                <a:lnTo>
                  <a:pt x="7" y="544"/>
                </a:lnTo>
                <a:lnTo>
                  <a:pt x="7" y="622"/>
                </a:lnTo>
                <a:lnTo>
                  <a:pt x="11" y="622"/>
                </a:lnTo>
                <a:lnTo>
                  <a:pt x="11" y="699"/>
                </a:lnTo>
                <a:lnTo>
                  <a:pt x="15" y="699"/>
                </a:lnTo>
                <a:lnTo>
                  <a:pt x="15" y="777"/>
                </a:lnTo>
                <a:lnTo>
                  <a:pt x="18" y="777"/>
                </a:lnTo>
                <a:lnTo>
                  <a:pt x="18" y="855"/>
                </a:lnTo>
                <a:lnTo>
                  <a:pt x="21" y="855"/>
                </a:lnTo>
                <a:lnTo>
                  <a:pt x="21" y="933"/>
                </a:lnTo>
                <a:lnTo>
                  <a:pt x="24" y="933"/>
                </a:lnTo>
                <a:lnTo>
                  <a:pt x="24" y="1011"/>
                </a:lnTo>
                <a:lnTo>
                  <a:pt x="26" y="1011"/>
                </a:lnTo>
                <a:lnTo>
                  <a:pt x="26" y="1088"/>
                </a:lnTo>
                <a:lnTo>
                  <a:pt x="28" y="1088"/>
                </a:lnTo>
                <a:lnTo>
                  <a:pt x="28" y="1166"/>
                </a:lnTo>
                <a:lnTo>
                  <a:pt x="30" y="1166"/>
                </a:lnTo>
                <a:lnTo>
                  <a:pt x="30" y="1244"/>
                </a:lnTo>
                <a:lnTo>
                  <a:pt x="31" y="1244"/>
                </a:lnTo>
                <a:lnTo>
                  <a:pt x="31" y="1322"/>
                </a:lnTo>
                <a:lnTo>
                  <a:pt x="33" y="1322"/>
                </a:lnTo>
                <a:lnTo>
                  <a:pt x="33" y="1399"/>
                </a:lnTo>
                <a:lnTo>
                  <a:pt x="34" y="1399"/>
                </a:lnTo>
                <a:lnTo>
                  <a:pt x="34" y="1477"/>
                </a:lnTo>
                <a:lnTo>
                  <a:pt x="35" y="1477"/>
                </a:lnTo>
                <a:lnTo>
                  <a:pt x="35" y="1555"/>
                </a:lnTo>
                <a:lnTo>
                  <a:pt x="37" y="1555"/>
                </a:lnTo>
                <a:lnTo>
                  <a:pt x="37" y="1633"/>
                </a:lnTo>
                <a:lnTo>
                  <a:pt x="58" y="1633"/>
                </a:lnTo>
                <a:lnTo>
                  <a:pt x="58" y="1710"/>
                </a:lnTo>
                <a:lnTo>
                  <a:pt x="112" y="1710"/>
                </a:lnTo>
                <a:lnTo>
                  <a:pt x="112" y="1788"/>
                </a:lnTo>
                <a:lnTo>
                  <a:pt x="162" y="1788"/>
                </a:lnTo>
                <a:lnTo>
                  <a:pt x="162" y="1866"/>
                </a:lnTo>
                <a:lnTo>
                  <a:pt x="211" y="1866"/>
                </a:lnTo>
                <a:lnTo>
                  <a:pt x="211" y="1944"/>
                </a:lnTo>
                <a:lnTo>
                  <a:pt x="260" y="1944"/>
                </a:lnTo>
                <a:lnTo>
                  <a:pt x="260" y="2022"/>
                </a:lnTo>
                <a:lnTo>
                  <a:pt x="305" y="2022"/>
                </a:lnTo>
                <a:lnTo>
                  <a:pt x="305" y="2099"/>
                </a:lnTo>
                <a:lnTo>
                  <a:pt x="349" y="2099"/>
                </a:lnTo>
                <a:lnTo>
                  <a:pt x="349" y="2177"/>
                </a:lnTo>
                <a:lnTo>
                  <a:pt x="390" y="2177"/>
                </a:lnTo>
                <a:lnTo>
                  <a:pt x="390" y="2255"/>
                </a:lnTo>
                <a:lnTo>
                  <a:pt x="429" y="2255"/>
                </a:lnTo>
                <a:lnTo>
                  <a:pt x="429" y="2333"/>
                </a:lnTo>
                <a:lnTo>
                  <a:pt x="467" y="2333"/>
                </a:lnTo>
                <a:lnTo>
                  <a:pt x="467" y="2410"/>
                </a:lnTo>
                <a:lnTo>
                  <a:pt x="503" y="2410"/>
                </a:lnTo>
                <a:lnTo>
                  <a:pt x="503" y="2488"/>
                </a:lnTo>
                <a:lnTo>
                  <a:pt x="538" y="2488"/>
                </a:lnTo>
                <a:lnTo>
                  <a:pt x="538" y="2566"/>
                </a:lnTo>
                <a:lnTo>
                  <a:pt x="571" y="2566"/>
                </a:lnTo>
                <a:lnTo>
                  <a:pt x="571" y="2644"/>
                </a:lnTo>
                <a:lnTo>
                  <a:pt x="603" y="2644"/>
                </a:lnTo>
                <a:lnTo>
                  <a:pt x="603" y="2721"/>
                </a:lnTo>
                <a:lnTo>
                  <a:pt x="634" y="2721"/>
                </a:lnTo>
                <a:lnTo>
                  <a:pt x="634" y="2799"/>
                </a:lnTo>
                <a:lnTo>
                  <a:pt x="664" y="2799"/>
                </a:lnTo>
                <a:lnTo>
                  <a:pt x="664" y="2877"/>
                </a:lnTo>
                <a:lnTo>
                  <a:pt x="693" y="2877"/>
                </a:lnTo>
                <a:lnTo>
                  <a:pt x="693" y="2955"/>
                </a:lnTo>
                <a:lnTo>
                  <a:pt x="721" y="2955"/>
                </a:lnTo>
                <a:lnTo>
                  <a:pt x="721" y="3033"/>
                </a:lnTo>
                <a:lnTo>
                  <a:pt x="748" y="3033"/>
                </a:lnTo>
                <a:lnTo>
                  <a:pt x="748" y="3110"/>
                </a:lnTo>
                <a:lnTo>
                  <a:pt x="774" y="3110"/>
                </a:lnTo>
                <a:lnTo>
                  <a:pt x="774" y="3188"/>
                </a:lnTo>
                <a:lnTo>
                  <a:pt x="800" y="3188"/>
                </a:lnTo>
                <a:lnTo>
                  <a:pt x="800" y="3266"/>
                </a:lnTo>
                <a:lnTo>
                  <a:pt x="825" y="3266"/>
                </a:lnTo>
                <a:lnTo>
                  <a:pt x="825" y="3344"/>
                </a:lnTo>
                <a:lnTo>
                  <a:pt x="849" y="3344"/>
                </a:lnTo>
                <a:lnTo>
                  <a:pt x="849" y="3421"/>
                </a:lnTo>
                <a:lnTo>
                  <a:pt x="872" y="3421"/>
                </a:lnTo>
                <a:lnTo>
                  <a:pt x="872" y="3499"/>
                </a:lnTo>
                <a:lnTo>
                  <a:pt x="895" y="3499"/>
                </a:lnTo>
                <a:lnTo>
                  <a:pt x="895" y="3577"/>
                </a:lnTo>
                <a:lnTo>
                  <a:pt x="918" y="3577"/>
                </a:lnTo>
                <a:lnTo>
                  <a:pt x="918" y="3655"/>
                </a:lnTo>
                <a:lnTo>
                  <a:pt x="940" y="3655"/>
                </a:lnTo>
                <a:lnTo>
                  <a:pt x="940" y="3732"/>
                </a:lnTo>
                <a:lnTo>
                  <a:pt x="961" y="3732"/>
                </a:lnTo>
                <a:lnTo>
                  <a:pt x="961" y="3810"/>
                </a:lnTo>
                <a:lnTo>
                  <a:pt x="982" y="3810"/>
                </a:lnTo>
                <a:lnTo>
                  <a:pt x="982" y="3888"/>
                </a:lnTo>
                <a:lnTo>
                  <a:pt x="1003" y="3888"/>
                </a:lnTo>
                <a:lnTo>
                  <a:pt x="1003" y="3966"/>
                </a:lnTo>
                <a:lnTo>
                  <a:pt x="1023" y="3966"/>
                </a:lnTo>
                <a:lnTo>
                  <a:pt x="1023" y="4044"/>
                </a:lnTo>
                <a:lnTo>
                  <a:pt x="1042" y="4044"/>
                </a:lnTo>
                <a:lnTo>
                  <a:pt x="1042" y="4121"/>
                </a:lnTo>
                <a:lnTo>
                  <a:pt x="1062" y="4121"/>
                </a:lnTo>
                <a:lnTo>
                  <a:pt x="1062" y="4199"/>
                </a:lnTo>
                <a:lnTo>
                  <a:pt x="1081" y="4199"/>
                </a:lnTo>
                <a:lnTo>
                  <a:pt x="1081" y="4277"/>
                </a:lnTo>
                <a:lnTo>
                  <a:pt x="1100" y="4277"/>
                </a:lnTo>
                <a:lnTo>
                  <a:pt x="1100" y="4355"/>
                </a:lnTo>
                <a:lnTo>
                  <a:pt x="1118" y="4355"/>
                </a:lnTo>
                <a:lnTo>
                  <a:pt x="1118" y="4432"/>
                </a:lnTo>
                <a:lnTo>
                  <a:pt x="1137" y="4432"/>
                </a:lnTo>
                <a:lnTo>
                  <a:pt x="1137" y="4510"/>
                </a:lnTo>
                <a:lnTo>
                  <a:pt x="1154" y="4510"/>
                </a:lnTo>
                <a:lnTo>
                  <a:pt x="1154" y="4588"/>
                </a:lnTo>
                <a:lnTo>
                  <a:pt x="1172" y="4588"/>
                </a:lnTo>
                <a:lnTo>
                  <a:pt x="1172" y="4666"/>
                </a:lnTo>
                <a:lnTo>
                  <a:pt x="1190" y="4666"/>
                </a:lnTo>
                <a:lnTo>
                  <a:pt x="1190" y="4743"/>
                </a:lnTo>
                <a:lnTo>
                  <a:pt x="1207" y="4743"/>
                </a:lnTo>
                <a:lnTo>
                  <a:pt x="1207" y="4821"/>
                </a:lnTo>
                <a:lnTo>
                  <a:pt x="1224" y="4821"/>
                </a:lnTo>
                <a:lnTo>
                  <a:pt x="1224" y="4899"/>
                </a:lnTo>
                <a:lnTo>
                  <a:pt x="1241" y="4899"/>
                </a:lnTo>
                <a:lnTo>
                  <a:pt x="1241" y="4977"/>
                </a:lnTo>
                <a:lnTo>
                  <a:pt x="1258" y="4977"/>
                </a:lnTo>
                <a:lnTo>
                  <a:pt x="1258" y="5055"/>
                </a:lnTo>
                <a:lnTo>
                  <a:pt x="1274" y="5055"/>
                </a:lnTo>
                <a:lnTo>
                  <a:pt x="1274" y="5132"/>
                </a:lnTo>
                <a:lnTo>
                  <a:pt x="1290" y="5132"/>
                </a:lnTo>
                <a:lnTo>
                  <a:pt x="1290" y="5210"/>
                </a:lnTo>
                <a:lnTo>
                  <a:pt x="1307" y="5210"/>
                </a:lnTo>
                <a:lnTo>
                  <a:pt x="1307" y="5288"/>
                </a:lnTo>
                <a:lnTo>
                  <a:pt x="1323" y="5288"/>
                </a:lnTo>
                <a:lnTo>
                  <a:pt x="1323" y="5366"/>
                </a:lnTo>
                <a:lnTo>
                  <a:pt x="1339" y="5366"/>
                </a:lnTo>
                <a:lnTo>
                  <a:pt x="1339" y="5443"/>
                </a:lnTo>
                <a:lnTo>
                  <a:pt x="1355" y="5443"/>
                </a:lnTo>
                <a:lnTo>
                  <a:pt x="1355" y="5521"/>
                </a:lnTo>
                <a:lnTo>
                  <a:pt x="1371" y="5521"/>
                </a:lnTo>
                <a:lnTo>
                  <a:pt x="1371" y="5599"/>
                </a:lnTo>
                <a:lnTo>
                  <a:pt x="1387" y="5599"/>
                </a:lnTo>
                <a:lnTo>
                  <a:pt x="1387" y="5677"/>
                </a:lnTo>
                <a:lnTo>
                  <a:pt x="1402" y="5677"/>
                </a:lnTo>
                <a:lnTo>
                  <a:pt x="1402" y="5754"/>
                </a:lnTo>
                <a:lnTo>
                  <a:pt x="1418" y="5754"/>
                </a:lnTo>
                <a:lnTo>
                  <a:pt x="1418" y="5832"/>
                </a:lnTo>
                <a:lnTo>
                  <a:pt x="1434" y="5832"/>
                </a:lnTo>
                <a:lnTo>
                  <a:pt x="1434" y="5910"/>
                </a:lnTo>
                <a:lnTo>
                  <a:pt x="1450" y="5910"/>
                </a:lnTo>
                <a:lnTo>
                  <a:pt x="1450" y="5988"/>
                </a:lnTo>
                <a:lnTo>
                  <a:pt x="1465" y="5988"/>
                </a:lnTo>
                <a:lnTo>
                  <a:pt x="1465" y="6066"/>
                </a:lnTo>
                <a:lnTo>
                  <a:pt x="1481" y="6066"/>
                </a:lnTo>
                <a:lnTo>
                  <a:pt x="1481" y="6143"/>
                </a:lnTo>
                <a:lnTo>
                  <a:pt x="1497" y="6143"/>
                </a:lnTo>
                <a:lnTo>
                  <a:pt x="1497" y="6221"/>
                </a:lnTo>
                <a:lnTo>
                  <a:pt x="1513" y="6221"/>
                </a:lnTo>
                <a:lnTo>
                  <a:pt x="1513" y="6299"/>
                </a:lnTo>
                <a:lnTo>
                  <a:pt x="1544" y="6299"/>
                </a:lnTo>
                <a:lnTo>
                  <a:pt x="1544" y="6377"/>
                </a:lnTo>
                <a:lnTo>
                  <a:pt x="1574" y="6377"/>
                </a:lnTo>
                <a:lnTo>
                  <a:pt x="1574" y="6454"/>
                </a:lnTo>
                <a:lnTo>
                  <a:pt x="1604" y="6454"/>
                </a:lnTo>
                <a:lnTo>
                  <a:pt x="1604" y="6532"/>
                </a:lnTo>
                <a:lnTo>
                  <a:pt x="1634" y="6532"/>
                </a:lnTo>
                <a:lnTo>
                  <a:pt x="1634" y="6610"/>
                </a:lnTo>
                <a:lnTo>
                  <a:pt x="1662" y="6610"/>
                </a:lnTo>
                <a:lnTo>
                  <a:pt x="1662" y="6688"/>
                </a:lnTo>
                <a:lnTo>
                  <a:pt x="1690" y="6688"/>
                </a:lnTo>
                <a:lnTo>
                  <a:pt x="1690" y="6765"/>
                </a:lnTo>
                <a:lnTo>
                  <a:pt x="1718" y="6765"/>
                </a:lnTo>
                <a:lnTo>
                  <a:pt x="1718" y="6843"/>
                </a:lnTo>
                <a:lnTo>
                  <a:pt x="1744" y="6843"/>
                </a:lnTo>
                <a:lnTo>
                  <a:pt x="1744" y="6921"/>
                </a:lnTo>
                <a:lnTo>
                  <a:pt x="1770" y="6921"/>
                </a:lnTo>
                <a:lnTo>
                  <a:pt x="1770" y="6999"/>
                </a:lnTo>
                <a:lnTo>
                  <a:pt x="1796" y="6999"/>
                </a:lnTo>
                <a:lnTo>
                  <a:pt x="1796" y="7077"/>
                </a:lnTo>
                <a:lnTo>
                  <a:pt x="1821" y="7077"/>
                </a:lnTo>
                <a:lnTo>
                  <a:pt x="1821" y="7154"/>
                </a:lnTo>
                <a:lnTo>
                  <a:pt x="1845" y="7154"/>
                </a:lnTo>
                <a:lnTo>
                  <a:pt x="1845" y="7232"/>
                </a:lnTo>
                <a:lnTo>
                  <a:pt x="1869" y="7232"/>
                </a:lnTo>
                <a:lnTo>
                  <a:pt x="1869" y="7310"/>
                </a:lnTo>
                <a:lnTo>
                  <a:pt x="1893" y="7310"/>
                </a:lnTo>
                <a:lnTo>
                  <a:pt x="1893" y="7388"/>
                </a:lnTo>
                <a:lnTo>
                  <a:pt x="1916" y="7388"/>
                </a:lnTo>
                <a:lnTo>
                  <a:pt x="1916" y="7465"/>
                </a:lnTo>
                <a:lnTo>
                  <a:pt x="1938" y="7465"/>
                </a:lnTo>
                <a:lnTo>
                  <a:pt x="1938" y="7543"/>
                </a:lnTo>
                <a:lnTo>
                  <a:pt x="1960" y="7543"/>
                </a:lnTo>
                <a:lnTo>
                  <a:pt x="1960" y="7621"/>
                </a:lnTo>
                <a:lnTo>
                  <a:pt x="1981" y="7621"/>
                </a:lnTo>
                <a:lnTo>
                  <a:pt x="1981" y="7699"/>
                </a:lnTo>
                <a:lnTo>
                  <a:pt x="2006" y="7699"/>
                </a:lnTo>
                <a:lnTo>
                  <a:pt x="2006" y="7777"/>
                </a:lnTo>
                <a:lnTo>
                  <a:pt x="4068" y="7777"/>
                </a:lnTo>
                <a:lnTo>
                  <a:pt x="4068" y="7699"/>
                </a:lnTo>
                <a:lnTo>
                  <a:pt x="4068" y="7621"/>
                </a:lnTo>
                <a:lnTo>
                  <a:pt x="4068" y="7543"/>
                </a:lnTo>
                <a:lnTo>
                  <a:pt x="4068" y="7465"/>
                </a:lnTo>
                <a:lnTo>
                  <a:pt x="4068" y="7388"/>
                </a:lnTo>
                <a:lnTo>
                  <a:pt x="4068" y="7310"/>
                </a:lnTo>
                <a:lnTo>
                  <a:pt x="4067" y="7310"/>
                </a:lnTo>
                <a:lnTo>
                  <a:pt x="4067" y="7232"/>
                </a:lnTo>
                <a:lnTo>
                  <a:pt x="4061" y="7232"/>
                </a:lnTo>
                <a:lnTo>
                  <a:pt x="4061" y="7154"/>
                </a:lnTo>
                <a:lnTo>
                  <a:pt x="4057" y="7154"/>
                </a:lnTo>
                <a:lnTo>
                  <a:pt x="4057" y="7077"/>
                </a:lnTo>
                <a:lnTo>
                  <a:pt x="4053" y="7077"/>
                </a:lnTo>
                <a:lnTo>
                  <a:pt x="4053" y="6999"/>
                </a:lnTo>
                <a:lnTo>
                  <a:pt x="4050" y="6999"/>
                </a:lnTo>
                <a:lnTo>
                  <a:pt x="4050" y="6921"/>
                </a:lnTo>
                <a:lnTo>
                  <a:pt x="4047" y="6921"/>
                </a:lnTo>
                <a:lnTo>
                  <a:pt x="4047" y="6843"/>
                </a:lnTo>
                <a:lnTo>
                  <a:pt x="4044" y="6843"/>
                </a:lnTo>
                <a:lnTo>
                  <a:pt x="4044" y="6765"/>
                </a:lnTo>
                <a:lnTo>
                  <a:pt x="4042" y="6765"/>
                </a:lnTo>
                <a:lnTo>
                  <a:pt x="4042" y="6688"/>
                </a:lnTo>
                <a:lnTo>
                  <a:pt x="4040" y="6688"/>
                </a:lnTo>
                <a:lnTo>
                  <a:pt x="4040" y="6610"/>
                </a:lnTo>
                <a:lnTo>
                  <a:pt x="4038" y="6610"/>
                </a:lnTo>
                <a:lnTo>
                  <a:pt x="4038" y="6532"/>
                </a:lnTo>
                <a:lnTo>
                  <a:pt x="4037" y="6532"/>
                </a:lnTo>
                <a:lnTo>
                  <a:pt x="4037" y="6454"/>
                </a:lnTo>
                <a:lnTo>
                  <a:pt x="4035" y="6454"/>
                </a:lnTo>
                <a:lnTo>
                  <a:pt x="4035" y="6377"/>
                </a:lnTo>
                <a:lnTo>
                  <a:pt x="4034" y="6377"/>
                </a:lnTo>
                <a:lnTo>
                  <a:pt x="4034" y="6299"/>
                </a:lnTo>
                <a:lnTo>
                  <a:pt x="4033" y="6299"/>
                </a:lnTo>
                <a:lnTo>
                  <a:pt x="4033" y="6221"/>
                </a:lnTo>
                <a:lnTo>
                  <a:pt x="4031" y="6221"/>
                </a:lnTo>
                <a:lnTo>
                  <a:pt x="4031" y="6143"/>
                </a:lnTo>
                <a:lnTo>
                  <a:pt x="4010" y="6143"/>
                </a:lnTo>
                <a:lnTo>
                  <a:pt x="4010" y="6066"/>
                </a:lnTo>
                <a:lnTo>
                  <a:pt x="3956" y="6066"/>
                </a:lnTo>
                <a:lnTo>
                  <a:pt x="3956" y="5988"/>
                </a:lnTo>
                <a:lnTo>
                  <a:pt x="3906" y="5988"/>
                </a:lnTo>
                <a:lnTo>
                  <a:pt x="3906" y="5910"/>
                </a:lnTo>
                <a:lnTo>
                  <a:pt x="3858" y="5910"/>
                </a:lnTo>
                <a:lnTo>
                  <a:pt x="3858" y="5832"/>
                </a:lnTo>
                <a:lnTo>
                  <a:pt x="3813" y="5832"/>
                </a:lnTo>
                <a:lnTo>
                  <a:pt x="3813" y="5754"/>
                </a:lnTo>
                <a:lnTo>
                  <a:pt x="3770" y="5754"/>
                </a:lnTo>
                <a:lnTo>
                  <a:pt x="3770" y="5677"/>
                </a:lnTo>
                <a:lnTo>
                  <a:pt x="3729" y="5677"/>
                </a:lnTo>
                <a:lnTo>
                  <a:pt x="3729" y="5599"/>
                </a:lnTo>
                <a:lnTo>
                  <a:pt x="3690" y="5599"/>
                </a:lnTo>
                <a:lnTo>
                  <a:pt x="3690" y="5521"/>
                </a:lnTo>
                <a:lnTo>
                  <a:pt x="3651" y="5521"/>
                </a:lnTo>
                <a:lnTo>
                  <a:pt x="3651" y="5443"/>
                </a:lnTo>
                <a:lnTo>
                  <a:pt x="3613" y="5443"/>
                </a:lnTo>
                <a:lnTo>
                  <a:pt x="3613" y="5366"/>
                </a:lnTo>
                <a:lnTo>
                  <a:pt x="3577" y="5366"/>
                </a:lnTo>
                <a:lnTo>
                  <a:pt x="3577" y="5288"/>
                </a:lnTo>
                <a:lnTo>
                  <a:pt x="3542" y="5288"/>
                </a:lnTo>
                <a:lnTo>
                  <a:pt x="3542" y="5210"/>
                </a:lnTo>
                <a:lnTo>
                  <a:pt x="3509" y="5210"/>
                </a:lnTo>
                <a:lnTo>
                  <a:pt x="3509" y="5132"/>
                </a:lnTo>
                <a:lnTo>
                  <a:pt x="3477" y="5132"/>
                </a:lnTo>
                <a:lnTo>
                  <a:pt x="3477" y="5055"/>
                </a:lnTo>
                <a:lnTo>
                  <a:pt x="3446" y="5055"/>
                </a:lnTo>
                <a:lnTo>
                  <a:pt x="3446" y="4977"/>
                </a:lnTo>
                <a:lnTo>
                  <a:pt x="3416" y="4977"/>
                </a:lnTo>
                <a:lnTo>
                  <a:pt x="3416" y="4899"/>
                </a:lnTo>
                <a:lnTo>
                  <a:pt x="3387" y="4899"/>
                </a:lnTo>
                <a:lnTo>
                  <a:pt x="3387" y="4821"/>
                </a:lnTo>
                <a:lnTo>
                  <a:pt x="3359" y="4821"/>
                </a:lnTo>
                <a:lnTo>
                  <a:pt x="3359" y="4743"/>
                </a:lnTo>
                <a:lnTo>
                  <a:pt x="3332" y="4743"/>
                </a:lnTo>
                <a:lnTo>
                  <a:pt x="3332" y="4666"/>
                </a:lnTo>
                <a:lnTo>
                  <a:pt x="3306" y="4666"/>
                </a:lnTo>
                <a:lnTo>
                  <a:pt x="3306" y="4588"/>
                </a:lnTo>
                <a:lnTo>
                  <a:pt x="3280" y="4588"/>
                </a:lnTo>
                <a:lnTo>
                  <a:pt x="3280" y="4510"/>
                </a:lnTo>
                <a:lnTo>
                  <a:pt x="3256" y="4510"/>
                </a:lnTo>
                <a:lnTo>
                  <a:pt x="3256" y="4432"/>
                </a:lnTo>
                <a:lnTo>
                  <a:pt x="3231" y="4432"/>
                </a:lnTo>
                <a:lnTo>
                  <a:pt x="3231" y="4355"/>
                </a:lnTo>
                <a:lnTo>
                  <a:pt x="3208" y="4355"/>
                </a:lnTo>
                <a:lnTo>
                  <a:pt x="3208" y="4277"/>
                </a:lnTo>
                <a:lnTo>
                  <a:pt x="3185" y="4277"/>
                </a:lnTo>
                <a:lnTo>
                  <a:pt x="3185" y="4199"/>
                </a:lnTo>
                <a:lnTo>
                  <a:pt x="3162" y="4199"/>
                </a:lnTo>
                <a:lnTo>
                  <a:pt x="3162" y="4121"/>
                </a:lnTo>
                <a:lnTo>
                  <a:pt x="3141" y="4121"/>
                </a:lnTo>
                <a:lnTo>
                  <a:pt x="3141" y="4044"/>
                </a:lnTo>
                <a:lnTo>
                  <a:pt x="3119" y="4044"/>
                </a:lnTo>
                <a:lnTo>
                  <a:pt x="3119" y="3966"/>
                </a:lnTo>
                <a:lnTo>
                  <a:pt x="3098" y="3966"/>
                </a:lnTo>
                <a:lnTo>
                  <a:pt x="3098" y="3888"/>
                </a:lnTo>
                <a:lnTo>
                  <a:pt x="3078" y="3888"/>
                </a:lnTo>
                <a:lnTo>
                  <a:pt x="3078" y="3810"/>
                </a:lnTo>
                <a:lnTo>
                  <a:pt x="3058" y="3810"/>
                </a:lnTo>
                <a:lnTo>
                  <a:pt x="3058" y="3732"/>
                </a:lnTo>
                <a:lnTo>
                  <a:pt x="3038" y="3732"/>
                </a:lnTo>
                <a:lnTo>
                  <a:pt x="3038" y="3655"/>
                </a:lnTo>
                <a:lnTo>
                  <a:pt x="3019" y="3655"/>
                </a:lnTo>
                <a:lnTo>
                  <a:pt x="3019" y="3577"/>
                </a:lnTo>
                <a:lnTo>
                  <a:pt x="3000" y="3577"/>
                </a:lnTo>
                <a:lnTo>
                  <a:pt x="3000" y="3499"/>
                </a:lnTo>
                <a:lnTo>
                  <a:pt x="2981" y="3499"/>
                </a:lnTo>
                <a:lnTo>
                  <a:pt x="2981" y="3421"/>
                </a:lnTo>
                <a:lnTo>
                  <a:pt x="2962" y="3421"/>
                </a:lnTo>
                <a:lnTo>
                  <a:pt x="2962" y="3344"/>
                </a:lnTo>
                <a:lnTo>
                  <a:pt x="2944" y="3344"/>
                </a:lnTo>
                <a:lnTo>
                  <a:pt x="2944" y="3266"/>
                </a:lnTo>
                <a:lnTo>
                  <a:pt x="2927" y="3266"/>
                </a:lnTo>
                <a:lnTo>
                  <a:pt x="2927" y="3188"/>
                </a:lnTo>
                <a:lnTo>
                  <a:pt x="2909" y="3188"/>
                </a:lnTo>
                <a:lnTo>
                  <a:pt x="2909" y="3110"/>
                </a:lnTo>
                <a:lnTo>
                  <a:pt x="2892" y="3110"/>
                </a:lnTo>
                <a:lnTo>
                  <a:pt x="2892" y="3033"/>
                </a:lnTo>
                <a:lnTo>
                  <a:pt x="2874" y="3033"/>
                </a:lnTo>
                <a:lnTo>
                  <a:pt x="2874" y="2955"/>
                </a:lnTo>
                <a:lnTo>
                  <a:pt x="2857" y="2955"/>
                </a:lnTo>
                <a:lnTo>
                  <a:pt x="2857" y="2877"/>
                </a:lnTo>
                <a:lnTo>
                  <a:pt x="2841" y="2877"/>
                </a:lnTo>
                <a:lnTo>
                  <a:pt x="2841" y="2799"/>
                </a:lnTo>
                <a:lnTo>
                  <a:pt x="2824" y="2799"/>
                </a:lnTo>
                <a:lnTo>
                  <a:pt x="2824" y="2721"/>
                </a:lnTo>
                <a:lnTo>
                  <a:pt x="2808" y="2721"/>
                </a:lnTo>
                <a:lnTo>
                  <a:pt x="2808" y="2644"/>
                </a:lnTo>
                <a:lnTo>
                  <a:pt x="2791" y="2644"/>
                </a:lnTo>
                <a:lnTo>
                  <a:pt x="2791" y="2566"/>
                </a:lnTo>
                <a:lnTo>
                  <a:pt x="2775" y="2566"/>
                </a:lnTo>
                <a:lnTo>
                  <a:pt x="2775" y="2488"/>
                </a:lnTo>
                <a:lnTo>
                  <a:pt x="2759" y="2488"/>
                </a:lnTo>
                <a:lnTo>
                  <a:pt x="2759" y="2410"/>
                </a:lnTo>
                <a:lnTo>
                  <a:pt x="2743" y="2410"/>
                </a:lnTo>
                <a:lnTo>
                  <a:pt x="2743" y="2333"/>
                </a:lnTo>
                <a:lnTo>
                  <a:pt x="2727" y="2333"/>
                </a:lnTo>
                <a:lnTo>
                  <a:pt x="2727" y="2255"/>
                </a:lnTo>
                <a:lnTo>
                  <a:pt x="2711" y="2255"/>
                </a:lnTo>
                <a:lnTo>
                  <a:pt x="2711" y="2177"/>
                </a:lnTo>
                <a:lnTo>
                  <a:pt x="2695" y="2177"/>
                </a:lnTo>
                <a:lnTo>
                  <a:pt x="2695" y="2099"/>
                </a:lnTo>
                <a:lnTo>
                  <a:pt x="2679" y="2099"/>
                </a:lnTo>
                <a:lnTo>
                  <a:pt x="2679" y="2022"/>
                </a:lnTo>
                <a:lnTo>
                  <a:pt x="2664" y="2022"/>
                </a:lnTo>
                <a:lnTo>
                  <a:pt x="2664" y="1944"/>
                </a:lnTo>
                <a:lnTo>
                  <a:pt x="2648" y="1944"/>
                </a:lnTo>
                <a:lnTo>
                  <a:pt x="2648" y="1866"/>
                </a:lnTo>
                <a:lnTo>
                  <a:pt x="2632" y="1866"/>
                </a:lnTo>
                <a:lnTo>
                  <a:pt x="2632" y="1788"/>
                </a:lnTo>
                <a:lnTo>
                  <a:pt x="2616" y="1788"/>
                </a:lnTo>
                <a:lnTo>
                  <a:pt x="2616" y="1710"/>
                </a:lnTo>
                <a:lnTo>
                  <a:pt x="2601" y="1710"/>
                </a:lnTo>
                <a:lnTo>
                  <a:pt x="2601" y="1633"/>
                </a:lnTo>
                <a:lnTo>
                  <a:pt x="2585" y="1633"/>
                </a:lnTo>
                <a:lnTo>
                  <a:pt x="2585" y="1555"/>
                </a:lnTo>
                <a:lnTo>
                  <a:pt x="2569" y="1555"/>
                </a:lnTo>
                <a:lnTo>
                  <a:pt x="2569" y="1477"/>
                </a:lnTo>
                <a:lnTo>
                  <a:pt x="2541" y="1477"/>
                </a:lnTo>
                <a:lnTo>
                  <a:pt x="2541" y="1399"/>
                </a:lnTo>
                <a:lnTo>
                  <a:pt x="2510" y="1399"/>
                </a:lnTo>
                <a:lnTo>
                  <a:pt x="2510" y="1322"/>
                </a:lnTo>
                <a:lnTo>
                  <a:pt x="2480" y="1322"/>
                </a:lnTo>
                <a:lnTo>
                  <a:pt x="2480" y="1244"/>
                </a:lnTo>
                <a:lnTo>
                  <a:pt x="2451" y="1244"/>
                </a:lnTo>
                <a:lnTo>
                  <a:pt x="2451" y="1166"/>
                </a:lnTo>
                <a:lnTo>
                  <a:pt x="2422" y="1166"/>
                </a:lnTo>
                <a:lnTo>
                  <a:pt x="2422" y="1088"/>
                </a:lnTo>
                <a:lnTo>
                  <a:pt x="2394" y="1088"/>
                </a:lnTo>
                <a:lnTo>
                  <a:pt x="2394" y="1011"/>
                </a:lnTo>
                <a:lnTo>
                  <a:pt x="2366" y="1011"/>
                </a:lnTo>
                <a:lnTo>
                  <a:pt x="2366" y="933"/>
                </a:lnTo>
                <a:lnTo>
                  <a:pt x="2339" y="933"/>
                </a:lnTo>
                <a:lnTo>
                  <a:pt x="2339" y="855"/>
                </a:lnTo>
                <a:lnTo>
                  <a:pt x="2313" y="855"/>
                </a:lnTo>
                <a:lnTo>
                  <a:pt x="2313" y="777"/>
                </a:lnTo>
                <a:lnTo>
                  <a:pt x="2287" y="777"/>
                </a:lnTo>
                <a:lnTo>
                  <a:pt x="2287" y="699"/>
                </a:lnTo>
                <a:lnTo>
                  <a:pt x="2262" y="699"/>
                </a:lnTo>
                <a:lnTo>
                  <a:pt x="2262" y="622"/>
                </a:lnTo>
                <a:lnTo>
                  <a:pt x="2237" y="622"/>
                </a:lnTo>
                <a:lnTo>
                  <a:pt x="2237" y="544"/>
                </a:lnTo>
                <a:lnTo>
                  <a:pt x="2213" y="544"/>
                </a:lnTo>
                <a:lnTo>
                  <a:pt x="2213" y="466"/>
                </a:lnTo>
                <a:lnTo>
                  <a:pt x="2190" y="466"/>
                </a:lnTo>
                <a:lnTo>
                  <a:pt x="2190" y="388"/>
                </a:lnTo>
                <a:lnTo>
                  <a:pt x="2167" y="388"/>
                </a:lnTo>
                <a:lnTo>
                  <a:pt x="2167" y="311"/>
                </a:lnTo>
                <a:lnTo>
                  <a:pt x="2144" y="311"/>
                </a:lnTo>
                <a:lnTo>
                  <a:pt x="2144" y="233"/>
                </a:lnTo>
                <a:lnTo>
                  <a:pt x="2122" y="233"/>
                </a:lnTo>
                <a:lnTo>
                  <a:pt x="2122" y="155"/>
                </a:lnTo>
                <a:lnTo>
                  <a:pt x="2101" y="155"/>
                </a:lnTo>
                <a:lnTo>
                  <a:pt x="2101" y="77"/>
                </a:lnTo>
                <a:lnTo>
                  <a:pt x="2075" y="77"/>
                </a:lnTo>
                <a:lnTo>
                  <a:pt x="2075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13" name="AutoShape 224"/>
          <p:cNvSpPr>
            <a:spLocks noChangeAspect="1" noChangeArrowheads="1" noTextEdit="1"/>
          </p:cNvSpPr>
          <p:nvPr/>
        </p:nvSpPr>
        <p:spPr bwMode="auto">
          <a:xfrm>
            <a:off x="976313" y="3733800"/>
            <a:ext cx="3214687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14" name="Line 226"/>
          <p:cNvSpPr>
            <a:spLocks noChangeShapeType="1"/>
          </p:cNvSpPr>
          <p:nvPr/>
        </p:nvSpPr>
        <p:spPr bwMode="auto">
          <a:xfrm>
            <a:off x="1492250" y="6472238"/>
            <a:ext cx="218281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15" name="Line 227"/>
          <p:cNvSpPr>
            <a:spLocks noChangeShapeType="1"/>
          </p:cNvSpPr>
          <p:nvPr/>
        </p:nvSpPr>
        <p:spPr bwMode="auto">
          <a:xfrm>
            <a:off x="1492250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16" name="Line 228"/>
          <p:cNvSpPr>
            <a:spLocks noChangeShapeType="1"/>
          </p:cNvSpPr>
          <p:nvPr/>
        </p:nvSpPr>
        <p:spPr bwMode="auto">
          <a:xfrm>
            <a:off x="1492250" y="6472238"/>
            <a:ext cx="1588" cy="1190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17" name="Rectangle 229"/>
          <p:cNvSpPr>
            <a:spLocks noChangeArrowheads="1"/>
          </p:cNvSpPr>
          <p:nvPr/>
        </p:nvSpPr>
        <p:spPr bwMode="auto">
          <a:xfrm>
            <a:off x="1244600" y="6591300"/>
            <a:ext cx="493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1.12</a:t>
            </a:r>
            <a:endParaRPr lang="en-US" altLang="en-US" sz="2000"/>
          </a:p>
        </p:txBody>
      </p:sp>
      <p:sp>
        <p:nvSpPr>
          <p:cNvPr id="72918" name="Line 230"/>
          <p:cNvSpPr>
            <a:spLocks noChangeShapeType="1"/>
          </p:cNvSpPr>
          <p:nvPr/>
        </p:nvSpPr>
        <p:spPr bwMode="auto">
          <a:xfrm>
            <a:off x="1528763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19" name="Line 231"/>
          <p:cNvSpPr>
            <a:spLocks noChangeShapeType="1"/>
          </p:cNvSpPr>
          <p:nvPr/>
        </p:nvSpPr>
        <p:spPr bwMode="auto">
          <a:xfrm>
            <a:off x="1565275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20" name="Line 232"/>
          <p:cNvSpPr>
            <a:spLocks noChangeShapeType="1"/>
          </p:cNvSpPr>
          <p:nvPr/>
        </p:nvSpPr>
        <p:spPr bwMode="auto">
          <a:xfrm>
            <a:off x="1601788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21" name="Line 233"/>
          <p:cNvSpPr>
            <a:spLocks noChangeShapeType="1"/>
          </p:cNvSpPr>
          <p:nvPr/>
        </p:nvSpPr>
        <p:spPr bwMode="auto">
          <a:xfrm>
            <a:off x="1638300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22" name="Line 234"/>
          <p:cNvSpPr>
            <a:spLocks noChangeShapeType="1"/>
          </p:cNvSpPr>
          <p:nvPr/>
        </p:nvSpPr>
        <p:spPr bwMode="auto">
          <a:xfrm>
            <a:off x="1673225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23" name="Line 235"/>
          <p:cNvSpPr>
            <a:spLocks noChangeShapeType="1"/>
          </p:cNvSpPr>
          <p:nvPr/>
        </p:nvSpPr>
        <p:spPr bwMode="auto">
          <a:xfrm>
            <a:off x="1711325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24" name="Line 236"/>
          <p:cNvSpPr>
            <a:spLocks noChangeShapeType="1"/>
          </p:cNvSpPr>
          <p:nvPr/>
        </p:nvSpPr>
        <p:spPr bwMode="auto">
          <a:xfrm>
            <a:off x="1746250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25" name="Line 237"/>
          <p:cNvSpPr>
            <a:spLocks noChangeShapeType="1"/>
          </p:cNvSpPr>
          <p:nvPr/>
        </p:nvSpPr>
        <p:spPr bwMode="auto">
          <a:xfrm>
            <a:off x="1782763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26" name="Line 238"/>
          <p:cNvSpPr>
            <a:spLocks noChangeShapeType="1"/>
          </p:cNvSpPr>
          <p:nvPr/>
        </p:nvSpPr>
        <p:spPr bwMode="auto">
          <a:xfrm>
            <a:off x="1819275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27" name="Line 239"/>
          <p:cNvSpPr>
            <a:spLocks noChangeShapeType="1"/>
          </p:cNvSpPr>
          <p:nvPr/>
        </p:nvSpPr>
        <p:spPr bwMode="auto">
          <a:xfrm>
            <a:off x="1855788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28" name="Line 240"/>
          <p:cNvSpPr>
            <a:spLocks noChangeShapeType="1"/>
          </p:cNvSpPr>
          <p:nvPr/>
        </p:nvSpPr>
        <p:spPr bwMode="auto">
          <a:xfrm>
            <a:off x="1892300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29" name="Line 241"/>
          <p:cNvSpPr>
            <a:spLocks noChangeShapeType="1"/>
          </p:cNvSpPr>
          <p:nvPr/>
        </p:nvSpPr>
        <p:spPr bwMode="auto">
          <a:xfrm>
            <a:off x="1928813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30" name="Line 242"/>
          <p:cNvSpPr>
            <a:spLocks noChangeShapeType="1"/>
          </p:cNvSpPr>
          <p:nvPr/>
        </p:nvSpPr>
        <p:spPr bwMode="auto">
          <a:xfrm>
            <a:off x="1965325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31" name="Line 243"/>
          <p:cNvSpPr>
            <a:spLocks noChangeShapeType="1"/>
          </p:cNvSpPr>
          <p:nvPr/>
        </p:nvSpPr>
        <p:spPr bwMode="auto">
          <a:xfrm>
            <a:off x="2001838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32" name="Line 244"/>
          <p:cNvSpPr>
            <a:spLocks noChangeShapeType="1"/>
          </p:cNvSpPr>
          <p:nvPr/>
        </p:nvSpPr>
        <p:spPr bwMode="auto">
          <a:xfrm>
            <a:off x="2038350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33" name="Line 245"/>
          <p:cNvSpPr>
            <a:spLocks noChangeShapeType="1"/>
          </p:cNvSpPr>
          <p:nvPr/>
        </p:nvSpPr>
        <p:spPr bwMode="auto">
          <a:xfrm>
            <a:off x="2074863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34" name="Line 246"/>
          <p:cNvSpPr>
            <a:spLocks noChangeShapeType="1"/>
          </p:cNvSpPr>
          <p:nvPr/>
        </p:nvSpPr>
        <p:spPr bwMode="auto">
          <a:xfrm>
            <a:off x="2109788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35" name="Line 247"/>
          <p:cNvSpPr>
            <a:spLocks noChangeShapeType="1"/>
          </p:cNvSpPr>
          <p:nvPr/>
        </p:nvSpPr>
        <p:spPr bwMode="auto">
          <a:xfrm>
            <a:off x="2146300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36" name="Line 248"/>
          <p:cNvSpPr>
            <a:spLocks noChangeShapeType="1"/>
          </p:cNvSpPr>
          <p:nvPr/>
        </p:nvSpPr>
        <p:spPr bwMode="auto">
          <a:xfrm>
            <a:off x="2182813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37" name="Line 249"/>
          <p:cNvSpPr>
            <a:spLocks noChangeShapeType="1"/>
          </p:cNvSpPr>
          <p:nvPr/>
        </p:nvSpPr>
        <p:spPr bwMode="auto">
          <a:xfrm>
            <a:off x="2219325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38" name="Line 250"/>
          <p:cNvSpPr>
            <a:spLocks noChangeShapeType="1"/>
          </p:cNvSpPr>
          <p:nvPr/>
        </p:nvSpPr>
        <p:spPr bwMode="auto">
          <a:xfrm>
            <a:off x="2219325" y="6472238"/>
            <a:ext cx="1588" cy="1190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39" name="Rectangle 251"/>
          <p:cNvSpPr>
            <a:spLocks noChangeArrowheads="1"/>
          </p:cNvSpPr>
          <p:nvPr/>
        </p:nvSpPr>
        <p:spPr bwMode="auto">
          <a:xfrm>
            <a:off x="1971675" y="6591300"/>
            <a:ext cx="493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1.14</a:t>
            </a:r>
            <a:endParaRPr lang="en-US" altLang="en-US" sz="2000"/>
          </a:p>
        </p:txBody>
      </p:sp>
      <p:sp>
        <p:nvSpPr>
          <p:cNvPr id="72940" name="Line 252"/>
          <p:cNvSpPr>
            <a:spLocks noChangeShapeType="1"/>
          </p:cNvSpPr>
          <p:nvPr/>
        </p:nvSpPr>
        <p:spPr bwMode="auto">
          <a:xfrm>
            <a:off x="2255838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41" name="Line 253"/>
          <p:cNvSpPr>
            <a:spLocks noChangeShapeType="1"/>
          </p:cNvSpPr>
          <p:nvPr/>
        </p:nvSpPr>
        <p:spPr bwMode="auto">
          <a:xfrm>
            <a:off x="2292350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42" name="Line 254"/>
          <p:cNvSpPr>
            <a:spLocks noChangeShapeType="1"/>
          </p:cNvSpPr>
          <p:nvPr/>
        </p:nvSpPr>
        <p:spPr bwMode="auto">
          <a:xfrm>
            <a:off x="2328863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43" name="Line 255"/>
          <p:cNvSpPr>
            <a:spLocks noChangeShapeType="1"/>
          </p:cNvSpPr>
          <p:nvPr/>
        </p:nvSpPr>
        <p:spPr bwMode="auto">
          <a:xfrm>
            <a:off x="2365375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44" name="Line 256"/>
          <p:cNvSpPr>
            <a:spLocks noChangeShapeType="1"/>
          </p:cNvSpPr>
          <p:nvPr/>
        </p:nvSpPr>
        <p:spPr bwMode="auto">
          <a:xfrm>
            <a:off x="2401888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45" name="Line 257"/>
          <p:cNvSpPr>
            <a:spLocks noChangeShapeType="1"/>
          </p:cNvSpPr>
          <p:nvPr/>
        </p:nvSpPr>
        <p:spPr bwMode="auto">
          <a:xfrm>
            <a:off x="2438400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46" name="Line 258"/>
          <p:cNvSpPr>
            <a:spLocks noChangeShapeType="1"/>
          </p:cNvSpPr>
          <p:nvPr/>
        </p:nvSpPr>
        <p:spPr bwMode="auto">
          <a:xfrm>
            <a:off x="2474913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47" name="Line 259"/>
          <p:cNvSpPr>
            <a:spLocks noChangeShapeType="1"/>
          </p:cNvSpPr>
          <p:nvPr/>
        </p:nvSpPr>
        <p:spPr bwMode="auto">
          <a:xfrm>
            <a:off x="2511425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48" name="Line 260"/>
          <p:cNvSpPr>
            <a:spLocks noChangeShapeType="1"/>
          </p:cNvSpPr>
          <p:nvPr/>
        </p:nvSpPr>
        <p:spPr bwMode="auto">
          <a:xfrm>
            <a:off x="2546350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49" name="Line 261"/>
          <p:cNvSpPr>
            <a:spLocks noChangeShapeType="1"/>
          </p:cNvSpPr>
          <p:nvPr/>
        </p:nvSpPr>
        <p:spPr bwMode="auto">
          <a:xfrm>
            <a:off x="2582863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50" name="Line 262"/>
          <p:cNvSpPr>
            <a:spLocks noChangeShapeType="1"/>
          </p:cNvSpPr>
          <p:nvPr/>
        </p:nvSpPr>
        <p:spPr bwMode="auto">
          <a:xfrm>
            <a:off x="2619375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51" name="Line 263"/>
          <p:cNvSpPr>
            <a:spLocks noChangeShapeType="1"/>
          </p:cNvSpPr>
          <p:nvPr/>
        </p:nvSpPr>
        <p:spPr bwMode="auto">
          <a:xfrm>
            <a:off x="2655888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52" name="Line 264"/>
          <p:cNvSpPr>
            <a:spLocks noChangeShapeType="1"/>
          </p:cNvSpPr>
          <p:nvPr/>
        </p:nvSpPr>
        <p:spPr bwMode="auto">
          <a:xfrm>
            <a:off x="2692400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53" name="Line 265"/>
          <p:cNvSpPr>
            <a:spLocks noChangeShapeType="1"/>
          </p:cNvSpPr>
          <p:nvPr/>
        </p:nvSpPr>
        <p:spPr bwMode="auto">
          <a:xfrm>
            <a:off x="2728913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54" name="Line 266"/>
          <p:cNvSpPr>
            <a:spLocks noChangeShapeType="1"/>
          </p:cNvSpPr>
          <p:nvPr/>
        </p:nvSpPr>
        <p:spPr bwMode="auto">
          <a:xfrm>
            <a:off x="2765425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55" name="Line 267"/>
          <p:cNvSpPr>
            <a:spLocks noChangeShapeType="1"/>
          </p:cNvSpPr>
          <p:nvPr/>
        </p:nvSpPr>
        <p:spPr bwMode="auto">
          <a:xfrm>
            <a:off x="2801938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56" name="Line 268"/>
          <p:cNvSpPr>
            <a:spLocks noChangeShapeType="1"/>
          </p:cNvSpPr>
          <p:nvPr/>
        </p:nvSpPr>
        <p:spPr bwMode="auto">
          <a:xfrm>
            <a:off x="2838450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57" name="Line 269"/>
          <p:cNvSpPr>
            <a:spLocks noChangeShapeType="1"/>
          </p:cNvSpPr>
          <p:nvPr/>
        </p:nvSpPr>
        <p:spPr bwMode="auto">
          <a:xfrm>
            <a:off x="2874963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58" name="Line 270"/>
          <p:cNvSpPr>
            <a:spLocks noChangeShapeType="1"/>
          </p:cNvSpPr>
          <p:nvPr/>
        </p:nvSpPr>
        <p:spPr bwMode="auto">
          <a:xfrm>
            <a:off x="2911475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59" name="Line 271"/>
          <p:cNvSpPr>
            <a:spLocks noChangeShapeType="1"/>
          </p:cNvSpPr>
          <p:nvPr/>
        </p:nvSpPr>
        <p:spPr bwMode="auto">
          <a:xfrm>
            <a:off x="2947988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60" name="Line 272"/>
          <p:cNvSpPr>
            <a:spLocks noChangeShapeType="1"/>
          </p:cNvSpPr>
          <p:nvPr/>
        </p:nvSpPr>
        <p:spPr bwMode="auto">
          <a:xfrm>
            <a:off x="2947988" y="6472238"/>
            <a:ext cx="1587" cy="1190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61" name="Rectangle 273"/>
          <p:cNvSpPr>
            <a:spLocks noChangeArrowheads="1"/>
          </p:cNvSpPr>
          <p:nvPr/>
        </p:nvSpPr>
        <p:spPr bwMode="auto">
          <a:xfrm>
            <a:off x="2700338" y="6591300"/>
            <a:ext cx="493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1.16</a:t>
            </a:r>
            <a:endParaRPr lang="en-US" altLang="en-US" sz="2000"/>
          </a:p>
        </p:txBody>
      </p:sp>
      <p:sp>
        <p:nvSpPr>
          <p:cNvPr id="72962" name="Line 274"/>
          <p:cNvSpPr>
            <a:spLocks noChangeShapeType="1"/>
          </p:cNvSpPr>
          <p:nvPr/>
        </p:nvSpPr>
        <p:spPr bwMode="auto">
          <a:xfrm>
            <a:off x="2982913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63" name="Line 275"/>
          <p:cNvSpPr>
            <a:spLocks noChangeShapeType="1"/>
          </p:cNvSpPr>
          <p:nvPr/>
        </p:nvSpPr>
        <p:spPr bwMode="auto">
          <a:xfrm>
            <a:off x="3019425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64" name="Line 276"/>
          <p:cNvSpPr>
            <a:spLocks noChangeShapeType="1"/>
          </p:cNvSpPr>
          <p:nvPr/>
        </p:nvSpPr>
        <p:spPr bwMode="auto">
          <a:xfrm>
            <a:off x="3055938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65" name="Line 277"/>
          <p:cNvSpPr>
            <a:spLocks noChangeShapeType="1"/>
          </p:cNvSpPr>
          <p:nvPr/>
        </p:nvSpPr>
        <p:spPr bwMode="auto">
          <a:xfrm>
            <a:off x="3092450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66" name="Line 278"/>
          <p:cNvSpPr>
            <a:spLocks noChangeShapeType="1"/>
          </p:cNvSpPr>
          <p:nvPr/>
        </p:nvSpPr>
        <p:spPr bwMode="auto">
          <a:xfrm>
            <a:off x="3128963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67" name="Line 279"/>
          <p:cNvSpPr>
            <a:spLocks noChangeShapeType="1"/>
          </p:cNvSpPr>
          <p:nvPr/>
        </p:nvSpPr>
        <p:spPr bwMode="auto">
          <a:xfrm>
            <a:off x="3165475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68" name="Line 280"/>
          <p:cNvSpPr>
            <a:spLocks noChangeShapeType="1"/>
          </p:cNvSpPr>
          <p:nvPr/>
        </p:nvSpPr>
        <p:spPr bwMode="auto">
          <a:xfrm>
            <a:off x="3201988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69" name="Line 281"/>
          <p:cNvSpPr>
            <a:spLocks noChangeShapeType="1"/>
          </p:cNvSpPr>
          <p:nvPr/>
        </p:nvSpPr>
        <p:spPr bwMode="auto">
          <a:xfrm>
            <a:off x="3238500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70" name="Line 282"/>
          <p:cNvSpPr>
            <a:spLocks noChangeShapeType="1"/>
          </p:cNvSpPr>
          <p:nvPr/>
        </p:nvSpPr>
        <p:spPr bwMode="auto">
          <a:xfrm>
            <a:off x="3275013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71" name="Line 283"/>
          <p:cNvSpPr>
            <a:spLocks noChangeShapeType="1"/>
          </p:cNvSpPr>
          <p:nvPr/>
        </p:nvSpPr>
        <p:spPr bwMode="auto">
          <a:xfrm>
            <a:off x="3311525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72" name="Line 284"/>
          <p:cNvSpPr>
            <a:spLocks noChangeShapeType="1"/>
          </p:cNvSpPr>
          <p:nvPr/>
        </p:nvSpPr>
        <p:spPr bwMode="auto">
          <a:xfrm>
            <a:off x="3348038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73" name="Line 285"/>
          <p:cNvSpPr>
            <a:spLocks noChangeShapeType="1"/>
          </p:cNvSpPr>
          <p:nvPr/>
        </p:nvSpPr>
        <p:spPr bwMode="auto">
          <a:xfrm>
            <a:off x="3382963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74" name="Line 286"/>
          <p:cNvSpPr>
            <a:spLocks noChangeShapeType="1"/>
          </p:cNvSpPr>
          <p:nvPr/>
        </p:nvSpPr>
        <p:spPr bwMode="auto">
          <a:xfrm>
            <a:off x="3419475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75" name="Line 287"/>
          <p:cNvSpPr>
            <a:spLocks noChangeShapeType="1"/>
          </p:cNvSpPr>
          <p:nvPr/>
        </p:nvSpPr>
        <p:spPr bwMode="auto">
          <a:xfrm>
            <a:off x="3455988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76" name="Line 288"/>
          <p:cNvSpPr>
            <a:spLocks noChangeShapeType="1"/>
          </p:cNvSpPr>
          <p:nvPr/>
        </p:nvSpPr>
        <p:spPr bwMode="auto">
          <a:xfrm>
            <a:off x="3492500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77" name="Line 289"/>
          <p:cNvSpPr>
            <a:spLocks noChangeShapeType="1"/>
          </p:cNvSpPr>
          <p:nvPr/>
        </p:nvSpPr>
        <p:spPr bwMode="auto">
          <a:xfrm>
            <a:off x="3529013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78" name="Line 290"/>
          <p:cNvSpPr>
            <a:spLocks noChangeShapeType="1"/>
          </p:cNvSpPr>
          <p:nvPr/>
        </p:nvSpPr>
        <p:spPr bwMode="auto">
          <a:xfrm>
            <a:off x="3565525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79" name="Line 291"/>
          <p:cNvSpPr>
            <a:spLocks noChangeShapeType="1"/>
          </p:cNvSpPr>
          <p:nvPr/>
        </p:nvSpPr>
        <p:spPr bwMode="auto">
          <a:xfrm>
            <a:off x="3602038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80" name="Line 292"/>
          <p:cNvSpPr>
            <a:spLocks noChangeShapeType="1"/>
          </p:cNvSpPr>
          <p:nvPr/>
        </p:nvSpPr>
        <p:spPr bwMode="auto">
          <a:xfrm>
            <a:off x="3638550" y="6472238"/>
            <a:ext cx="1588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81" name="Line 293"/>
          <p:cNvSpPr>
            <a:spLocks noChangeShapeType="1"/>
          </p:cNvSpPr>
          <p:nvPr/>
        </p:nvSpPr>
        <p:spPr bwMode="auto">
          <a:xfrm>
            <a:off x="3675063" y="6472238"/>
            <a:ext cx="1587" cy="7143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82" name="Line 294"/>
          <p:cNvSpPr>
            <a:spLocks noChangeShapeType="1"/>
          </p:cNvSpPr>
          <p:nvPr/>
        </p:nvSpPr>
        <p:spPr bwMode="auto">
          <a:xfrm>
            <a:off x="3675063" y="6472238"/>
            <a:ext cx="1587" cy="1190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83" name="Rectangle 295"/>
          <p:cNvSpPr>
            <a:spLocks noChangeArrowheads="1"/>
          </p:cNvSpPr>
          <p:nvPr/>
        </p:nvSpPr>
        <p:spPr bwMode="auto">
          <a:xfrm>
            <a:off x="3427413" y="6591300"/>
            <a:ext cx="493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1.18</a:t>
            </a:r>
            <a:endParaRPr lang="en-US" altLang="en-US" sz="2000"/>
          </a:p>
        </p:txBody>
      </p:sp>
      <p:sp>
        <p:nvSpPr>
          <p:cNvPr id="72984" name="Line 296"/>
          <p:cNvSpPr>
            <a:spLocks noChangeShapeType="1"/>
          </p:cNvSpPr>
          <p:nvPr/>
        </p:nvSpPr>
        <p:spPr bwMode="auto">
          <a:xfrm flipV="1">
            <a:off x="1492250" y="3971925"/>
            <a:ext cx="1588" cy="250031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85" name="Line 297"/>
          <p:cNvSpPr>
            <a:spLocks noChangeShapeType="1"/>
          </p:cNvSpPr>
          <p:nvPr/>
        </p:nvSpPr>
        <p:spPr bwMode="auto">
          <a:xfrm flipH="1">
            <a:off x="1409700" y="647223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86" name="Line 298"/>
          <p:cNvSpPr>
            <a:spLocks noChangeShapeType="1"/>
          </p:cNvSpPr>
          <p:nvPr/>
        </p:nvSpPr>
        <p:spPr bwMode="auto">
          <a:xfrm flipH="1">
            <a:off x="1389063" y="6472238"/>
            <a:ext cx="1031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87" name="Rectangle 299"/>
          <p:cNvSpPr>
            <a:spLocks noChangeArrowheads="1"/>
          </p:cNvSpPr>
          <p:nvPr/>
        </p:nvSpPr>
        <p:spPr bwMode="auto">
          <a:xfrm>
            <a:off x="1200150" y="6362700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0</a:t>
            </a:r>
            <a:endParaRPr lang="en-US" altLang="en-US" sz="2000"/>
          </a:p>
        </p:txBody>
      </p:sp>
      <p:sp>
        <p:nvSpPr>
          <p:cNvPr id="72988" name="Line 300"/>
          <p:cNvSpPr>
            <a:spLocks noChangeShapeType="1"/>
          </p:cNvSpPr>
          <p:nvPr/>
        </p:nvSpPr>
        <p:spPr bwMode="auto">
          <a:xfrm flipH="1">
            <a:off x="1409700" y="622141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89" name="Line 301"/>
          <p:cNvSpPr>
            <a:spLocks noChangeShapeType="1"/>
          </p:cNvSpPr>
          <p:nvPr/>
        </p:nvSpPr>
        <p:spPr bwMode="auto">
          <a:xfrm flipH="1">
            <a:off x="1409700" y="597217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90" name="Line 302"/>
          <p:cNvSpPr>
            <a:spLocks noChangeShapeType="1"/>
          </p:cNvSpPr>
          <p:nvPr/>
        </p:nvSpPr>
        <p:spPr bwMode="auto">
          <a:xfrm flipH="1">
            <a:off x="1409700" y="572135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91" name="Line 303"/>
          <p:cNvSpPr>
            <a:spLocks noChangeShapeType="1"/>
          </p:cNvSpPr>
          <p:nvPr/>
        </p:nvSpPr>
        <p:spPr bwMode="auto">
          <a:xfrm flipH="1">
            <a:off x="1409700" y="547211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92" name="Line 304"/>
          <p:cNvSpPr>
            <a:spLocks noChangeShapeType="1"/>
          </p:cNvSpPr>
          <p:nvPr/>
        </p:nvSpPr>
        <p:spPr bwMode="auto">
          <a:xfrm flipH="1">
            <a:off x="1409700" y="522287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93" name="Line 305"/>
          <p:cNvSpPr>
            <a:spLocks noChangeShapeType="1"/>
          </p:cNvSpPr>
          <p:nvPr/>
        </p:nvSpPr>
        <p:spPr bwMode="auto">
          <a:xfrm flipH="1">
            <a:off x="1389063" y="5222875"/>
            <a:ext cx="10318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94" name="Line 307"/>
          <p:cNvSpPr>
            <a:spLocks noChangeShapeType="1"/>
          </p:cNvSpPr>
          <p:nvPr/>
        </p:nvSpPr>
        <p:spPr bwMode="auto">
          <a:xfrm flipH="1">
            <a:off x="1409700" y="497205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95" name="Line 308"/>
          <p:cNvSpPr>
            <a:spLocks noChangeShapeType="1"/>
          </p:cNvSpPr>
          <p:nvPr/>
        </p:nvSpPr>
        <p:spPr bwMode="auto">
          <a:xfrm flipH="1">
            <a:off x="1409700" y="472281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96" name="Line 309"/>
          <p:cNvSpPr>
            <a:spLocks noChangeShapeType="1"/>
          </p:cNvSpPr>
          <p:nvPr/>
        </p:nvSpPr>
        <p:spPr bwMode="auto">
          <a:xfrm flipH="1">
            <a:off x="1409700" y="4471988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97" name="Line 310"/>
          <p:cNvSpPr>
            <a:spLocks noChangeShapeType="1"/>
          </p:cNvSpPr>
          <p:nvPr/>
        </p:nvSpPr>
        <p:spPr bwMode="auto">
          <a:xfrm flipH="1">
            <a:off x="1409700" y="422275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98" name="Line 311"/>
          <p:cNvSpPr>
            <a:spLocks noChangeShapeType="1"/>
          </p:cNvSpPr>
          <p:nvPr/>
        </p:nvSpPr>
        <p:spPr bwMode="auto">
          <a:xfrm flipH="1">
            <a:off x="1409700" y="3971925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999" name="Line 312"/>
          <p:cNvSpPr>
            <a:spLocks noChangeShapeType="1"/>
          </p:cNvSpPr>
          <p:nvPr/>
        </p:nvSpPr>
        <p:spPr bwMode="auto">
          <a:xfrm flipH="1">
            <a:off x="1389063" y="3971925"/>
            <a:ext cx="103187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000" name="Rectangle 313"/>
          <p:cNvSpPr>
            <a:spLocks noChangeArrowheads="1"/>
          </p:cNvSpPr>
          <p:nvPr/>
        </p:nvSpPr>
        <p:spPr bwMode="auto">
          <a:xfrm>
            <a:off x="1200150" y="3862388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MS Sans Serif" charset="0"/>
              </a:rPr>
              <a:t>1</a:t>
            </a:r>
            <a:endParaRPr lang="en-US" altLang="en-US" sz="2000"/>
          </a:p>
        </p:txBody>
      </p:sp>
      <p:sp>
        <p:nvSpPr>
          <p:cNvPr id="73001" name="Freeform 314"/>
          <p:cNvSpPr>
            <a:spLocks/>
          </p:cNvSpPr>
          <p:nvPr/>
        </p:nvSpPr>
        <p:spPr bwMode="auto">
          <a:xfrm flipV="1">
            <a:off x="1524000" y="3971925"/>
            <a:ext cx="1936750" cy="2500313"/>
          </a:xfrm>
          <a:custGeom>
            <a:avLst/>
            <a:gdLst>
              <a:gd name="T0" fmla="*/ 0 w 6026"/>
              <a:gd name="T1" fmla="*/ 24083641 h 7777"/>
              <a:gd name="T2" fmla="*/ 0 w 6026"/>
              <a:gd name="T3" fmla="*/ 48166961 h 7777"/>
              <a:gd name="T4" fmla="*/ 103169 w 6026"/>
              <a:gd name="T5" fmla="*/ 80312870 h 7777"/>
              <a:gd name="T6" fmla="*/ 413319 w 6026"/>
              <a:gd name="T7" fmla="*/ 104499723 h 7777"/>
              <a:gd name="T8" fmla="*/ 619657 w 6026"/>
              <a:gd name="T9" fmla="*/ 136645632 h 7777"/>
              <a:gd name="T10" fmla="*/ 723148 w 6026"/>
              <a:gd name="T11" fmla="*/ 160729263 h 7777"/>
              <a:gd name="T12" fmla="*/ 19110058 w 6026"/>
              <a:gd name="T13" fmla="*/ 192875212 h 7777"/>
              <a:gd name="T14" fmla="*/ 39872749 w 6026"/>
              <a:gd name="T15" fmla="*/ 216958843 h 7777"/>
              <a:gd name="T16" fmla="*/ 52888127 w 6026"/>
              <a:gd name="T17" fmla="*/ 249104431 h 7777"/>
              <a:gd name="T18" fmla="*/ 67969767 w 6026"/>
              <a:gd name="T19" fmla="*/ 273291585 h 7777"/>
              <a:gd name="T20" fmla="*/ 77886206 w 6026"/>
              <a:gd name="T21" fmla="*/ 305437172 h 7777"/>
              <a:gd name="T22" fmla="*/ 89661958 w 6026"/>
              <a:gd name="T23" fmla="*/ 329520804 h 7777"/>
              <a:gd name="T24" fmla="*/ 97615937 w 6026"/>
              <a:gd name="T25" fmla="*/ 361666793 h 7777"/>
              <a:gd name="T26" fmla="*/ 107429207 w 6026"/>
              <a:gd name="T27" fmla="*/ 385750424 h 7777"/>
              <a:gd name="T28" fmla="*/ 114246719 w 6026"/>
              <a:gd name="T29" fmla="*/ 417999535 h 7777"/>
              <a:gd name="T30" fmla="*/ 122717186 w 6026"/>
              <a:gd name="T31" fmla="*/ 442083166 h 7777"/>
              <a:gd name="T32" fmla="*/ 128708381 w 6026"/>
              <a:gd name="T33" fmla="*/ 474229075 h 7777"/>
              <a:gd name="T34" fmla="*/ 136352531 w 6026"/>
              <a:gd name="T35" fmla="*/ 498312384 h 7777"/>
              <a:gd name="T36" fmla="*/ 141827239 w 6026"/>
              <a:gd name="T37" fmla="*/ 530458293 h 7777"/>
              <a:gd name="T38" fmla="*/ 148954579 w 6026"/>
              <a:gd name="T39" fmla="*/ 554645126 h 7777"/>
              <a:gd name="T40" fmla="*/ 154119459 w 6026"/>
              <a:gd name="T41" fmla="*/ 586791035 h 7777"/>
              <a:gd name="T42" fmla="*/ 161040461 w 6026"/>
              <a:gd name="T43" fmla="*/ 610874666 h 7777"/>
              <a:gd name="T44" fmla="*/ 166308510 w 6026"/>
              <a:gd name="T45" fmla="*/ 643020575 h 7777"/>
              <a:gd name="T46" fmla="*/ 193475750 w 6026"/>
              <a:gd name="T47" fmla="*/ 667103885 h 7777"/>
              <a:gd name="T48" fmla="*/ 214651755 w 6026"/>
              <a:gd name="T49" fmla="*/ 699249954 h 7777"/>
              <a:gd name="T50" fmla="*/ 237996881 w 6026"/>
              <a:gd name="T51" fmla="*/ 723436466 h 7777"/>
              <a:gd name="T52" fmla="*/ 252665202 w 6026"/>
              <a:gd name="T53" fmla="*/ 755582696 h 7777"/>
              <a:gd name="T54" fmla="*/ 269295985 w 6026"/>
              <a:gd name="T55" fmla="*/ 779666327 h 7777"/>
              <a:gd name="T56" fmla="*/ 622469352 w 6026"/>
              <a:gd name="T57" fmla="*/ 795790883 h 7777"/>
              <a:gd name="T58" fmla="*/ 622469352 w 6026"/>
              <a:gd name="T59" fmla="*/ 771603728 h 7777"/>
              <a:gd name="T60" fmla="*/ 622469352 w 6026"/>
              <a:gd name="T61" fmla="*/ 739458141 h 7777"/>
              <a:gd name="T62" fmla="*/ 622262693 w 6026"/>
              <a:gd name="T63" fmla="*/ 715374510 h 7777"/>
              <a:gd name="T64" fmla="*/ 622056033 w 6026"/>
              <a:gd name="T65" fmla="*/ 683228279 h 7777"/>
              <a:gd name="T66" fmla="*/ 621849695 w 6026"/>
              <a:gd name="T67" fmla="*/ 659145130 h 7777"/>
              <a:gd name="T68" fmla="*/ 615755009 w 6026"/>
              <a:gd name="T69" fmla="*/ 626999222 h 7777"/>
              <a:gd name="T70" fmla="*/ 592513052 w 6026"/>
              <a:gd name="T71" fmla="*/ 602812389 h 7777"/>
              <a:gd name="T72" fmla="*/ 578051712 w 6026"/>
              <a:gd name="T73" fmla="*/ 570666480 h 7777"/>
              <a:gd name="T74" fmla="*/ 561730436 w 6026"/>
              <a:gd name="T75" fmla="*/ 546582849 h 7777"/>
              <a:gd name="T76" fmla="*/ 551090849 w 6026"/>
              <a:gd name="T77" fmla="*/ 514437261 h 7777"/>
              <a:gd name="T78" fmla="*/ 538591970 w 6026"/>
              <a:gd name="T79" fmla="*/ 490250107 h 7777"/>
              <a:gd name="T80" fmla="*/ 530121504 w 6026"/>
              <a:gd name="T81" fmla="*/ 458104519 h 7777"/>
              <a:gd name="T82" fmla="*/ 519792067 w 6026"/>
              <a:gd name="T83" fmla="*/ 434020888 h 7777"/>
              <a:gd name="T84" fmla="*/ 512767574 w 6026"/>
              <a:gd name="T85" fmla="*/ 401874979 h 7777"/>
              <a:gd name="T86" fmla="*/ 503987600 w 6026"/>
              <a:gd name="T87" fmla="*/ 377791348 h 7777"/>
              <a:gd name="T88" fmla="*/ 497789745 w 6026"/>
              <a:gd name="T89" fmla="*/ 345645439 h 7777"/>
              <a:gd name="T90" fmla="*/ 489938936 w 6026"/>
              <a:gd name="T91" fmla="*/ 321458526 h 7777"/>
              <a:gd name="T92" fmla="*/ 484361059 w 6026"/>
              <a:gd name="T93" fmla="*/ 289312617 h 7777"/>
              <a:gd name="T94" fmla="*/ 477130228 w 6026"/>
              <a:gd name="T95" fmla="*/ 265229307 h 7777"/>
              <a:gd name="T96" fmla="*/ 471862180 w 6026"/>
              <a:gd name="T97" fmla="*/ 233083399 h 7777"/>
              <a:gd name="T98" fmla="*/ 464837687 w 6026"/>
              <a:gd name="T99" fmla="*/ 208999767 h 7777"/>
              <a:gd name="T100" fmla="*/ 459672808 w 6026"/>
              <a:gd name="T101" fmla="*/ 176750657 h 7777"/>
              <a:gd name="T102" fmla="*/ 445417805 w 6026"/>
              <a:gd name="T103" fmla="*/ 152666985 h 7777"/>
              <a:gd name="T104" fmla="*/ 421556192 w 6026"/>
              <a:gd name="T105" fmla="*/ 120521076 h 7777"/>
              <a:gd name="T106" fmla="*/ 395525136 w 6026"/>
              <a:gd name="T107" fmla="*/ 96437445 h 7777"/>
              <a:gd name="T108" fmla="*/ 379410841 w 6026"/>
              <a:gd name="T109" fmla="*/ 64291838 h 7777"/>
              <a:gd name="T110" fmla="*/ 361127426 w 6026"/>
              <a:gd name="T111" fmla="*/ 40104673 h 7777"/>
              <a:gd name="T112" fmla="*/ 349558032 w 6026"/>
              <a:gd name="T113" fmla="*/ 7959078 h 77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6026"/>
              <a:gd name="T172" fmla="*/ 0 h 7777"/>
              <a:gd name="T173" fmla="*/ 6026 w 6026"/>
              <a:gd name="T174" fmla="*/ 7777 h 777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6026" h="7777">
                <a:moveTo>
                  <a:pt x="0" y="0"/>
                </a:moveTo>
                <a:lnTo>
                  <a:pt x="0" y="0"/>
                </a:lnTo>
                <a:lnTo>
                  <a:pt x="0" y="77"/>
                </a:lnTo>
                <a:lnTo>
                  <a:pt x="0" y="155"/>
                </a:lnTo>
                <a:lnTo>
                  <a:pt x="0" y="233"/>
                </a:lnTo>
                <a:lnTo>
                  <a:pt x="0" y="311"/>
                </a:lnTo>
                <a:lnTo>
                  <a:pt x="0" y="388"/>
                </a:lnTo>
                <a:lnTo>
                  <a:pt x="0" y="466"/>
                </a:lnTo>
                <a:lnTo>
                  <a:pt x="0" y="544"/>
                </a:lnTo>
                <a:lnTo>
                  <a:pt x="0" y="622"/>
                </a:lnTo>
                <a:lnTo>
                  <a:pt x="0" y="699"/>
                </a:lnTo>
                <a:lnTo>
                  <a:pt x="1" y="699"/>
                </a:lnTo>
                <a:lnTo>
                  <a:pt x="1" y="777"/>
                </a:lnTo>
                <a:lnTo>
                  <a:pt x="2" y="777"/>
                </a:lnTo>
                <a:lnTo>
                  <a:pt x="2" y="855"/>
                </a:lnTo>
                <a:lnTo>
                  <a:pt x="2" y="933"/>
                </a:lnTo>
                <a:lnTo>
                  <a:pt x="3" y="933"/>
                </a:lnTo>
                <a:lnTo>
                  <a:pt x="3" y="1011"/>
                </a:lnTo>
                <a:lnTo>
                  <a:pt x="4" y="1011"/>
                </a:lnTo>
                <a:lnTo>
                  <a:pt x="4" y="1088"/>
                </a:lnTo>
                <a:lnTo>
                  <a:pt x="4" y="1166"/>
                </a:lnTo>
                <a:lnTo>
                  <a:pt x="5" y="1166"/>
                </a:lnTo>
                <a:lnTo>
                  <a:pt x="5" y="1244"/>
                </a:lnTo>
                <a:lnTo>
                  <a:pt x="6" y="1244"/>
                </a:lnTo>
                <a:lnTo>
                  <a:pt x="6" y="1322"/>
                </a:lnTo>
                <a:lnTo>
                  <a:pt x="6" y="1399"/>
                </a:lnTo>
                <a:lnTo>
                  <a:pt x="7" y="1399"/>
                </a:lnTo>
                <a:lnTo>
                  <a:pt x="7" y="1477"/>
                </a:lnTo>
                <a:lnTo>
                  <a:pt x="7" y="1555"/>
                </a:lnTo>
                <a:lnTo>
                  <a:pt x="7" y="1633"/>
                </a:lnTo>
                <a:lnTo>
                  <a:pt x="66" y="1633"/>
                </a:lnTo>
                <a:lnTo>
                  <a:pt x="66" y="1710"/>
                </a:lnTo>
                <a:lnTo>
                  <a:pt x="127" y="1710"/>
                </a:lnTo>
                <a:lnTo>
                  <a:pt x="127" y="1788"/>
                </a:lnTo>
                <a:lnTo>
                  <a:pt x="185" y="1788"/>
                </a:lnTo>
                <a:lnTo>
                  <a:pt x="185" y="1866"/>
                </a:lnTo>
                <a:lnTo>
                  <a:pt x="239" y="1866"/>
                </a:lnTo>
                <a:lnTo>
                  <a:pt x="239" y="1944"/>
                </a:lnTo>
                <a:lnTo>
                  <a:pt x="291" y="1944"/>
                </a:lnTo>
                <a:lnTo>
                  <a:pt x="291" y="2022"/>
                </a:lnTo>
                <a:lnTo>
                  <a:pt x="340" y="2022"/>
                </a:lnTo>
                <a:lnTo>
                  <a:pt x="340" y="2099"/>
                </a:lnTo>
                <a:lnTo>
                  <a:pt x="386" y="2099"/>
                </a:lnTo>
                <a:lnTo>
                  <a:pt x="386" y="2177"/>
                </a:lnTo>
                <a:lnTo>
                  <a:pt x="430" y="2177"/>
                </a:lnTo>
                <a:lnTo>
                  <a:pt x="430" y="2255"/>
                </a:lnTo>
                <a:lnTo>
                  <a:pt x="472" y="2255"/>
                </a:lnTo>
                <a:lnTo>
                  <a:pt x="472" y="2333"/>
                </a:lnTo>
                <a:lnTo>
                  <a:pt x="512" y="2333"/>
                </a:lnTo>
                <a:lnTo>
                  <a:pt x="512" y="2410"/>
                </a:lnTo>
                <a:lnTo>
                  <a:pt x="551" y="2410"/>
                </a:lnTo>
                <a:lnTo>
                  <a:pt x="551" y="2488"/>
                </a:lnTo>
                <a:lnTo>
                  <a:pt x="588" y="2488"/>
                </a:lnTo>
                <a:lnTo>
                  <a:pt x="588" y="2566"/>
                </a:lnTo>
                <a:lnTo>
                  <a:pt x="624" y="2566"/>
                </a:lnTo>
                <a:lnTo>
                  <a:pt x="624" y="2644"/>
                </a:lnTo>
                <a:lnTo>
                  <a:pt x="658" y="2644"/>
                </a:lnTo>
                <a:lnTo>
                  <a:pt x="658" y="2721"/>
                </a:lnTo>
                <a:lnTo>
                  <a:pt x="691" y="2721"/>
                </a:lnTo>
                <a:lnTo>
                  <a:pt x="691" y="2799"/>
                </a:lnTo>
                <a:lnTo>
                  <a:pt x="723" y="2799"/>
                </a:lnTo>
                <a:lnTo>
                  <a:pt x="723" y="2877"/>
                </a:lnTo>
                <a:lnTo>
                  <a:pt x="754" y="2877"/>
                </a:lnTo>
                <a:lnTo>
                  <a:pt x="754" y="2955"/>
                </a:lnTo>
                <a:lnTo>
                  <a:pt x="784" y="2955"/>
                </a:lnTo>
                <a:lnTo>
                  <a:pt x="784" y="3033"/>
                </a:lnTo>
                <a:lnTo>
                  <a:pt x="813" y="3033"/>
                </a:lnTo>
                <a:lnTo>
                  <a:pt x="813" y="3110"/>
                </a:lnTo>
                <a:lnTo>
                  <a:pt x="841" y="3110"/>
                </a:lnTo>
                <a:lnTo>
                  <a:pt x="841" y="3188"/>
                </a:lnTo>
                <a:lnTo>
                  <a:pt x="868" y="3188"/>
                </a:lnTo>
                <a:lnTo>
                  <a:pt x="868" y="3266"/>
                </a:lnTo>
                <a:lnTo>
                  <a:pt x="895" y="3266"/>
                </a:lnTo>
                <a:lnTo>
                  <a:pt x="895" y="3344"/>
                </a:lnTo>
                <a:lnTo>
                  <a:pt x="920" y="3344"/>
                </a:lnTo>
                <a:lnTo>
                  <a:pt x="920" y="3421"/>
                </a:lnTo>
                <a:lnTo>
                  <a:pt x="945" y="3421"/>
                </a:lnTo>
                <a:lnTo>
                  <a:pt x="945" y="3499"/>
                </a:lnTo>
                <a:lnTo>
                  <a:pt x="970" y="3499"/>
                </a:lnTo>
                <a:lnTo>
                  <a:pt x="970" y="3577"/>
                </a:lnTo>
                <a:lnTo>
                  <a:pt x="994" y="3577"/>
                </a:lnTo>
                <a:lnTo>
                  <a:pt x="994" y="3655"/>
                </a:lnTo>
                <a:lnTo>
                  <a:pt x="1017" y="3655"/>
                </a:lnTo>
                <a:lnTo>
                  <a:pt x="1017" y="3732"/>
                </a:lnTo>
                <a:lnTo>
                  <a:pt x="1040" y="3732"/>
                </a:lnTo>
                <a:lnTo>
                  <a:pt x="1040" y="3810"/>
                </a:lnTo>
                <a:lnTo>
                  <a:pt x="1063" y="3810"/>
                </a:lnTo>
                <a:lnTo>
                  <a:pt x="1063" y="3888"/>
                </a:lnTo>
                <a:lnTo>
                  <a:pt x="1084" y="3888"/>
                </a:lnTo>
                <a:lnTo>
                  <a:pt x="1084" y="3966"/>
                </a:lnTo>
                <a:lnTo>
                  <a:pt x="1106" y="3966"/>
                </a:lnTo>
                <a:lnTo>
                  <a:pt x="1106" y="4044"/>
                </a:lnTo>
                <a:lnTo>
                  <a:pt x="1127" y="4044"/>
                </a:lnTo>
                <a:lnTo>
                  <a:pt x="1127" y="4121"/>
                </a:lnTo>
                <a:lnTo>
                  <a:pt x="1148" y="4121"/>
                </a:lnTo>
                <a:lnTo>
                  <a:pt x="1148" y="4199"/>
                </a:lnTo>
                <a:lnTo>
                  <a:pt x="1168" y="4199"/>
                </a:lnTo>
                <a:lnTo>
                  <a:pt x="1168" y="4277"/>
                </a:lnTo>
                <a:lnTo>
                  <a:pt x="1188" y="4277"/>
                </a:lnTo>
                <a:lnTo>
                  <a:pt x="1188" y="4355"/>
                </a:lnTo>
                <a:lnTo>
                  <a:pt x="1208" y="4355"/>
                </a:lnTo>
                <a:lnTo>
                  <a:pt x="1208" y="4432"/>
                </a:lnTo>
                <a:lnTo>
                  <a:pt x="1227" y="4432"/>
                </a:lnTo>
                <a:lnTo>
                  <a:pt x="1227" y="4510"/>
                </a:lnTo>
                <a:lnTo>
                  <a:pt x="1246" y="4510"/>
                </a:lnTo>
                <a:lnTo>
                  <a:pt x="1246" y="4588"/>
                </a:lnTo>
                <a:lnTo>
                  <a:pt x="1265" y="4588"/>
                </a:lnTo>
                <a:lnTo>
                  <a:pt x="1265" y="4666"/>
                </a:lnTo>
                <a:lnTo>
                  <a:pt x="1283" y="4666"/>
                </a:lnTo>
                <a:lnTo>
                  <a:pt x="1283" y="4743"/>
                </a:lnTo>
                <a:lnTo>
                  <a:pt x="1302" y="4743"/>
                </a:lnTo>
                <a:lnTo>
                  <a:pt x="1302" y="4821"/>
                </a:lnTo>
                <a:lnTo>
                  <a:pt x="1320" y="4821"/>
                </a:lnTo>
                <a:lnTo>
                  <a:pt x="1320" y="4899"/>
                </a:lnTo>
                <a:lnTo>
                  <a:pt x="1338" y="4899"/>
                </a:lnTo>
                <a:lnTo>
                  <a:pt x="1338" y="4977"/>
                </a:lnTo>
                <a:lnTo>
                  <a:pt x="1355" y="4977"/>
                </a:lnTo>
                <a:lnTo>
                  <a:pt x="1355" y="5055"/>
                </a:lnTo>
                <a:lnTo>
                  <a:pt x="1373" y="5055"/>
                </a:lnTo>
                <a:lnTo>
                  <a:pt x="1373" y="5132"/>
                </a:lnTo>
                <a:lnTo>
                  <a:pt x="1390" y="5132"/>
                </a:lnTo>
                <a:lnTo>
                  <a:pt x="1390" y="5210"/>
                </a:lnTo>
                <a:lnTo>
                  <a:pt x="1408" y="5210"/>
                </a:lnTo>
                <a:lnTo>
                  <a:pt x="1408" y="5288"/>
                </a:lnTo>
                <a:lnTo>
                  <a:pt x="1425" y="5288"/>
                </a:lnTo>
                <a:lnTo>
                  <a:pt x="1425" y="5366"/>
                </a:lnTo>
                <a:lnTo>
                  <a:pt x="1442" y="5366"/>
                </a:lnTo>
                <a:lnTo>
                  <a:pt x="1442" y="5443"/>
                </a:lnTo>
                <a:lnTo>
                  <a:pt x="1459" y="5443"/>
                </a:lnTo>
                <a:lnTo>
                  <a:pt x="1459" y="5521"/>
                </a:lnTo>
                <a:lnTo>
                  <a:pt x="1476" y="5521"/>
                </a:lnTo>
                <a:lnTo>
                  <a:pt x="1476" y="5599"/>
                </a:lnTo>
                <a:lnTo>
                  <a:pt x="1492" y="5599"/>
                </a:lnTo>
                <a:lnTo>
                  <a:pt x="1492" y="5677"/>
                </a:lnTo>
                <a:lnTo>
                  <a:pt x="1509" y="5677"/>
                </a:lnTo>
                <a:lnTo>
                  <a:pt x="1509" y="5754"/>
                </a:lnTo>
                <a:lnTo>
                  <a:pt x="1526" y="5754"/>
                </a:lnTo>
                <a:lnTo>
                  <a:pt x="1526" y="5832"/>
                </a:lnTo>
                <a:lnTo>
                  <a:pt x="1543" y="5832"/>
                </a:lnTo>
                <a:lnTo>
                  <a:pt x="1543" y="5910"/>
                </a:lnTo>
                <a:lnTo>
                  <a:pt x="1559" y="5910"/>
                </a:lnTo>
                <a:lnTo>
                  <a:pt x="1559" y="5988"/>
                </a:lnTo>
                <a:lnTo>
                  <a:pt x="1576" y="5988"/>
                </a:lnTo>
                <a:lnTo>
                  <a:pt x="1576" y="6066"/>
                </a:lnTo>
                <a:lnTo>
                  <a:pt x="1593" y="6066"/>
                </a:lnTo>
                <a:lnTo>
                  <a:pt x="1593" y="6143"/>
                </a:lnTo>
                <a:lnTo>
                  <a:pt x="1610" y="6143"/>
                </a:lnTo>
                <a:lnTo>
                  <a:pt x="1610" y="6221"/>
                </a:lnTo>
                <a:lnTo>
                  <a:pt x="1626" y="6221"/>
                </a:lnTo>
                <a:lnTo>
                  <a:pt x="1626" y="6299"/>
                </a:lnTo>
                <a:lnTo>
                  <a:pt x="1714" y="6299"/>
                </a:lnTo>
                <a:lnTo>
                  <a:pt x="1714" y="6377"/>
                </a:lnTo>
                <a:lnTo>
                  <a:pt x="1796" y="6377"/>
                </a:lnTo>
                <a:lnTo>
                  <a:pt x="1796" y="6454"/>
                </a:lnTo>
                <a:lnTo>
                  <a:pt x="1873" y="6454"/>
                </a:lnTo>
                <a:lnTo>
                  <a:pt x="1873" y="6532"/>
                </a:lnTo>
                <a:lnTo>
                  <a:pt x="1945" y="6532"/>
                </a:lnTo>
                <a:lnTo>
                  <a:pt x="1945" y="6610"/>
                </a:lnTo>
                <a:lnTo>
                  <a:pt x="2014" y="6610"/>
                </a:lnTo>
                <a:lnTo>
                  <a:pt x="2014" y="6688"/>
                </a:lnTo>
                <a:lnTo>
                  <a:pt x="2078" y="6688"/>
                </a:lnTo>
                <a:lnTo>
                  <a:pt x="2078" y="6765"/>
                </a:lnTo>
                <a:lnTo>
                  <a:pt x="2139" y="6765"/>
                </a:lnTo>
                <a:lnTo>
                  <a:pt x="2139" y="6843"/>
                </a:lnTo>
                <a:lnTo>
                  <a:pt x="2197" y="6843"/>
                </a:lnTo>
                <a:lnTo>
                  <a:pt x="2197" y="6921"/>
                </a:lnTo>
                <a:lnTo>
                  <a:pt x="2252" y="6921"/>
                </a:lnTo>
                <a:lnTo>
                  <a:pt x="2252" y="6999"/>
                </a:lnTo>
                <a:lnTo>
                  <a:pt x="2304" y="6999"/>
                </a:lnTo>
                <a:lnTo>
                  <a:pt x="2304" y="7077"/>
                </a:lnTo>
                <a:lnTo>
                  <a:pt x="2354" y="7077"/>
                </a:lnTo>
                <a:lnTo>
                  <a:pt x="2354" y="7154"/>
                </a:lnTo>
                <a:lnTo>
                  <a:pt x="2401" y="7154"/>
                </a:lnTo>
                <a:lnTo>
                  <a:pt x="2401" y="7232"/>
                </a:lnTo>
                <a:lnTo>
                  <a:pt x="2446" y="7232"/>
                </a:lnTo>
                <a:lnTo>
                  <a:pt x="2446" y="7310"/>
                </a:lnTo>
                <a:lnTo>
                  <a:pt x="2489" y="7310"/>
                </a:lnTo>
                <a:lnTo>
                  <a:pt x="2489" y="7388"/>
                </a:lnTo>
                <a:lnTo>
                  <a:pt x="2530" y="7388"/>
                </a:lnTo>
                <a:lnTo>
                  <a:pt x="2530" y="7465"/>
                </a:lnTo>
                <a:lnTo>
                  <a:pt x="2569" y="7465"/>
                </a:lnTo>
                <a:lnTo>
                  <a:pt x="2569" y="7543"/>
                </a:lnTo>
                <a:lnTo>
                  <a:pt x="2607" y="7543"/>
                </a:lnTo>
                <a:lnTo>
                  <a:pt x="2607" y="7621"/>
                </a:lnTo>
                <a:lnTo>
                  <a:pt x="2643" y="7621"/>
                </a:lnTo>
                <a:lnTo>
                  <a:pt x="2643" y="7699"/>
                </a:lnTo>
                <a:lnTo>
                  <a:pt x="2677" y="7699"/>
                </a:lnTo>
                <a:lnTo>
                  <a:pt x="2677" y="7777"/>
                </a:lnTo>
                <a:lnTo>
                  <a:pt x="6026" y="7777"/>
                </a:lnTo>
                <a:lnTo>
                  <a:pt x="6026" y="7699"/>
                </a:lnTo>
                <a:lnTo>
                  <a:pt x="6026" y="7621"/>
                </a:lnTo>
                <a:lnTo>
                  <a:pt x="6026" y="7543"/>
                </a:lnTo>
                <a:lnTo>
                  <a:pt x="6026" y="7465"/>
                </a:lnTo>
                <a:lnTo>
                  <a:pt x="6026" y="7388"/>
                </a:lnTo>
                <a:lnTo>
                  <a:pt x="6026" y="7310"/>
                </a:lnTo>
                <a:lnTo>
                  <a:pt x="6026" y="7232"/>
                </a:lnTo>
                <a:lnTo>
                  <a:pt x="6026" y="7154"/>
                </a:lnTo>
                <a:lnTo>
                  <a:pt x="6026" y="7077"/>
                </a:lnTo>
                <a:lnTo>
                  <a:pt x="6025" y="7077"/>
                </a:lnTo>
                <a:lnTo>
                  <a:pt x="6025" y="6999"/>
                </a:lnTo>
                <a:lnTo>
                  <a:pt x="6025" y="6921"/>
                </a:lnTo>
                <a:lnTo>
                  <a:pt x="6024" y="6921"/>
                </a:lnTo>
                <a:lnTo>
                  <a:pt x="6024" y="6843"/>
                </a:lnTo>
                <a:lnTo>
                  <a:pt x="6023" y="6843"/>
                </a:lnTo>
                <a:lnTo>
                  <a:pt x="6023" y="6765"/>
                </a:lnTo>
                <a:lnTo>
                  <a:pt x="6023" y="6688"/>
                </a:lnTo>
                <a:lnTo>
                  <a:pt x="6022" y="6688"/>
                </a:lnTo>
                <a:lnTo>
                  <a:pt x="6022" y="6610"/>
                </a:lnTo>
                <a:lnTo>
                  <a:pt x="6021" y="6610"/>
                </a:lnTo>
                <a:lnTo>
                  <a:pt x="6021" y="6532"/>
                </a:lnTo>
                <a:lnTo>
                  <a:pt x="6021" y="6454"/>
                </a:lnTo>
                <a:lnTo>
                  <a:pt x="6020" y="6454"/>
                </a:lnTo>
                <a:lnTo>
                  <a:pt x="6020" y="6377"/>
                </a:lnTo>
                <a:lnTo>
                  <a:pt x="6020" y="6299"/>
                </a:lnTo>
                <a:lnTo>
                  <a:pt x="6019" y="6299"/>
                </a:lnTo>
                <a:lnTo>
                  <a:pt x="6019" y="6221"/>
                </a:lnTo>
                <a:lnTo>
                  <a:pt x="6019" y="6143"/>
                </a:lnTo>
                <a:lnTo>
                  <a:pt x="5961" y="6143"/>
                </a:lnTo>
                <a:lnTo>
                  <a:pt x="5961" y="6066"/>
                </a:lnTo>
                <a:lnTo>
                  <a:pt x="5899" y="6066"/>
                </a:lnTo>
                <a:lnTo>
                  <a:pt x="5899" y="5988"/>
                </a:lnTo>
                <a:lnTo>
                  <a:pt x="5842" y="5988"/>
                </a:lnTo>
                <a:lnTo>
                  <a:pt x="5842" y="5910"/>
                </a:lnTo>
                <a:lnTo>
                  <a:pt x="5787" y="5910"/>
                </a:lnTo>
                <a:lnTo>
                  <a:pt x="5787" y="5832"/>
                </a:lnTo>
                <a:lnTo>
                  <a:pt x="5736" y="5832"/>
                </a:lnTo>
                <a:lnTo>
                  <a:pt x="5736" y="5754"/>
                </a:lnTo>
                <a:lnTo>
                  <a:pt x="5687" y="5754"/>
                </a:lnTo>
                <a:lnTo>
                  <a:pt x="5687" y="5677"/>
                </a:lnTo>
                <a:lnTo>
                  <a:pt x="5641" y="5677"/>
                </a:lnTo>
                <a:lnTo>
                  <a:pt x="5641" y="5599"/>
                </a:lnTo>
                <a:lnTo>
                  <a:pt x="5596" y="5599"/>
                </a:lnTo>
                <a:lnTo>
                  <a:pt x="5596" y="5521"/>
                </a:lnTo>
                <a:lnTo>
                  <a:pt x="5554" y="5521"/>
                </a:lnTo>
                <a:lnTo>
                  <a:pt x="5554" y="5443"/>
                </a:lnTo>
                <a:lnTo>
                  <a:pt x="5514" y="5443"/>
                </a:lnTo>
                <a:lnTo>
                  <a:pt x="5514" y="5366"/>
                </a:lnTo>
                <a:lnTo>
                  <a:pt x="5475" y="5366"/>
                </a:lnTo>
                <a:lnTo>
                  <a:pt x="5475" y="5288"/>
                </a:lnTo>
                <a:lnTo>
                  <a:pt x="5438" y="5288"/>
                </a:lnTo>
                <a:lnTo>
                  <a:pt x="5438" y="5210"/>
                </a:lnTo>
                <a:lnTo>
                  <a:pt x="5403" y="5210"/>
                </a:lnTo>
                <a:lnTo>
                  <a:pt x="5403" y="5132"/>
                </a:lnTo>
                <a:lnTo>
                  <a:pt x="5368" y="5132"/>
                </a:lnTo>
                <a:lnTo>
                  <a:pt x="5368" y="5055"/>
                </a:lnTo>
                <a:lnTo>
                  <a:pt x="5335" y="5055"/>
                </a:lnTo>
                <a:lnTo>
                  <a:pt x="5335" y="4977"/>
                </a:lnTo>
                <a:lnTo>
                  <a:pt x="5303" y="4977"/>
                </a:lnTo>
                <a:lnTo>
                  <a:pt x="5303" y="4899"/>
                </a:lnTo>
                <a:lnTo>
                  <a:pt x="5273" y="4899"/>
                </a:lnTo>
                <a:lnTo>
                  <a:pt x="5273" y="4821"/>
                </a:lnTo>
                <a:lnTo>
                  <a:pt x="5243" y="4821"/>
                </a:lnTo>
                <a:lnTo>
                  <a:pt x="5243" y="4743"/>
                </a:lnTo>
                <a:lnTo>
                  <a:pt x="5214" y="4743"/>
                </a:lnTo>
                <a:lnTo>
                  <a:pt x="5214" y="4666"/>
                </a:lnTo>
                <a:lnTo>
                  <a:pt x="5186" y="4666"/>
                </a:lnTo>
                <a:lnTo>
                  <a:pt x="5186" y="4588"/>
                </a:lnTo>
                <a:lnTo>
                  <a:pt x="5158" y="4588"/>
                </a:lnTo>
                <a:lnTo>
                  <a:pt x="5158" y="4510"/>
                </a:lnTo>
                <a:lnTo>
                  <a:pt x="5132" y="4510"/>
                </a:lnTo>
                <a:lnTo>
                  <a:pt x="5132" y="4432"/>
                </a:lnTo>
                <a:lnTo>
                  <a:pt x="5106" y="4432"/>
                </a:lnTo>
                <a:lnTo>
                  <a:pt x="5106" y="4355"/>
                </a:lnTo>
                <a:lnTo>
                  <a:pt x="5081" y="4355"/>
                </a:lnTo>
                <a:lnTo>
                  <a:pt x="5081" y="4277"/>
                </a:lnTo>
                <a:lnTo>
                  <a:pt x="5056" y="4277"/>
                </a:lnTo>
                <a:lnTo>
                  <a:pt x="5056" y="4199"/>
                </a:lnTo>
                <a:lnTo>
                  <a:pt x="5032" y="4199"/>
                </a:lnTo>
                <a:lnTo>
                  <a:pt x="5032" y="4121"/>
                </a:lnTo>
                <a:lnTo>
                  <a:pt x="5009" y="4121"/>
                </a:lnTo>
                <a:lnTo>
                  <a:pt x="5009" y="4044"/>
                </a:lnTo>
                <a:lnTo>
                  <a:pt x="4986" y="4044"/>
                </a:lnTo>
                <a:lnTo>
                  <a:pt x="4986" y="3966"/>
                </a:lnTo>
                <a:lnTo>
                  <a:pt x="4964" y="3966"/>
                </a:lnTo>
                <a:lnTo>
                  <a:pt x="4964" y="3888"/>
                </a:lnTo>
                <a:lnTo>
                  <a:pt x="4942" y="3888"/>
                </a:lnTo>
                <a:lnTo>
                  <a:pt x="4942" y="3810"/>
                </a:lnTo>
                <a:lnTo>
                  <a:pt x="4921" y="3810"/>
                </a:lnTo>
                <a:lnTo>
                  <a:pt x="4921" y="3732"/>
                </a:lnTo>
                <a:lnTo>
                  <a:pt x="4899" y="3732"/>
                </a:lnTo>
                <a:lnTo>
                  <a:pt x="4899" y="3655"/>
                </a:lnTo>
                <a:lnTo>
                  <a:pt x="4879" y="3655"/>
                </a:lnTo>
                <a:lnTo>
                  <a:pt x="4879" y="3577"/>
                </a:lnTo>
                <a:lnTo>
                  <a:pt x="4858" y="3577"/>
                </a:lnTo>
                <a:lnTo>
                  <a:pt x="4858" y="3499"/>
                </a:lnTo>
                <a:lnTo>
                  <a:pt x="4838" y="3499"/>
                </a:lnTo>
                <a:lnTo>
                  <a:pt x="4838" y="3421"/>
                </a:lnTo>
                <a:lnTo>
                  <a:pt x="4819" y="3421"/>
                </a:lnTo>
                <a:lnTo>
                  <a:pt x="4819" y="3344"/>
                </a:lnTo>
                <a:lnTo>
                  <a:pt x="4799" y="3344"/>
                </a:lnTo>
                <a:lnTo>
                  <a:pt x="4799" y="3266"/>
                </a:lnTo>
                <a:lnTo>
                  <a:pt x="4780" y="3266"/>
                </a:lnTo>
                <a:lnTo>
                  <a:pt x="4780" y="3188"/>
                </a:lnTo>
                <a:lnTo>
                  <a:pt x="4762" y="3188"/>
                </a:lnTo>
                <a:lnTo>
                  <a:pt x="4762" y="3110"/>
                </a:lnTo>
                <a:lnTo>
                  <a:pt x="4743" y="3110"/>
                </a:lnTo>
                <a:lnTo>
                  <a:pt x="4743" y="3033"/>
                </a:lnTo>
                <a:lnTo>
                  <a:pt x="4725" y="3033"/>
                </a:lnTo>
                <a:lnTo>
                  <a:pt x="4725" y="2955"/>
                </a:lnTo>
                <a:lnTo>
                  <a:pt x="4707" y="2955"/>
                </a:lnTo>
                <a:lnTo>
                  <a:pt x="4707" y="2877"/>
                </a:lnTo>
                <a:lnTo>
                  <a:pt x="4689" y="2877"/>
                </a:lnTo>
                <a:lnTo>
                  <a:pt x="4689" y="2799"/>
                </a:lnTo>
                <a:lnTo>
                  <a:pt x="4671" y="2799"/>
                </a:lnTo>
                <a:lnTo>
                  <a:pt x="4671" y="2721"/>
                </a:lnTo>
                <a:lnTo>
                  <a:pt x="4653" y="2721"/>
                </a:lnTo>
                <a:lnTo>
                  <a:pt x="4653" y="2644"/>
                </a:lnTo>
                <a:lnTo>
                  <a:pt x="4636" y="2644"/>
                </a:lnTo>
                <a:lnTo>
                  <a:pt x="4636" y="2566"/>
                </a:lnTo>
                <a:lnTo>
                  <a:pt x="4619" y="2566"/>
                </a:lnTo>
                <a:lnTo>
                  <a:pt x="4619" y="2488"/>
                </a:lnTo>
                <a:lnTo>
                  <a:pt x="4602" y="2488"/>
                </a:lnTo>
                <a:lnTo>
                  <a:pt x="4602" y="2410"/>
                </a:lnTo>
                <a:lnTo>
                  <a:pt x="4585" y="2410"/>
                </a:lnTo>
                <a:lnTo>
                  <a:pt x="4585" y="2333"/>
                </a:lnTo>
                <a:lnTo>
                  <a:pt x="4568" y="2333"/>
                </a:lnTo>
                <a:lnTo>
                  <a:pt x="4568" y="2255"/>
                </a:lnTo>
                <a:lnTo>
                  <a:pt x="4551" y="2255"/>
                </a:lnTo>
                <a:lnTo>
                  <a:pt x="4551" y="2177"/>
                </a:lnTo>
                <a:lnTo>
                  <a:pt x="4534" y="2177"/>
                </a:lnTo>
                <a:lnTo>
                  <a:pt x="4534" y="2099"/>
                </a:lnTo>
                <a:lnTo>
                  <a:pt x="4517" y="2099"/>
                </a:lnTo>
                <a:lnTo>
                  <a:pt x="4517" y="2022"/>
                </a:lnTo>
                <a:lnTo>
                  <a:pt x="4500" y="2022"/>
                </a:lnTo>
                <a:lnTo>
                  <a:pt x="4500" y="1944"/>
                </a:lnTo>
                <a:lnTo>
                  <a:pt x="4484" y="1944"/>
                </a:lnTo>
                <a:lnTo>
                  <a:pt x="4484" y="1866"/>
                </a:lnTo>
                <a:lnTo>
                  <a:pt x="4467" y="1866"/>
                </a:lnTo>
                <a:lnTo>
                  <a:pt x="4467" y="1788"/>
                </a:lnTo>
                <a:lnTo>
                  <a:pt x="4450" y="1788"/>
                </a:lnTo>
                <a:lnTo>
                  <a:pt x="4450" y="1710"/>
                </a:lnTo>
                <a:lnTo>
                  <a:pt x="4434" y="1710"/>
                </a:lnTo>
                <a:lnTo>
                  <a:pt x="4434" y="1633"/>
                </a:lnTo>
                <a:lnTo>
                  <a:pt x="4417" y="1633"/>
                </a:lnTo>
                <a:lnTo>
                  <a:pt x="4417" y="1555"/>
                </a:lnTo>
                <a:lnTo>
                  <a:pt x="4400" y="1555"/>
                </a:lnTo>
                <a:lnTo>
                  <a:pt x="4400" y="1477"/>
                </a:lnTo>
                <a:lnTo>
                  <a:pt x="4312" y="1477"/>
                </a:lnTo>
                <a:lnTo>
                  <a:pt x="4312" y="1399"/>
                </a:lnTo>
                <a:lnTo>
                  <a:pt x="4231" y="1399"/>
                </a:lnTo>
                <a:lnTo>
                  <a:pt x="4231" y="1322"/>
                </a:lnTo>
                <a:lnTo>
                  <a:pt x="4154" y="1322"/>
                </a:lnTo>
                <a:lnTo>
                  <a:pt x="4154" y="1244"/>
                </a:lnTo>
                <a:lnTo>
                  <a:pt x="4081" y="1244"/>
                </a:lnTo>
                <a:lnTo>
                  <a:pt x="4081" y="1166"/>
                </a:lnTo>
                <a:lnTo>
                  <a:pt x="4013" y="1166"/>
                </a:lnTo>
                <a:lnTo>
                  <a:pt x="4013" y="1088"/>
                </a:lnTo>
                <a:lnTo>
                  <a:pt x="3948" y="1088"/>
                </a:lnTo>
                <a:lnTo>
                  <a:pt x="3948" y="1011"/>
                </a:lnTo>
                <a:lnTo>
                  <a:pt x="3887" y="1011"/>
                </a:lnTo>
                <a:lnTo>
                  <a:pt x="3887" y="933"/>
                </a:lnTo>
                <a:lnTo>
                  <a:pt x="3829" y="933"/>
                </a:lnTo>
                <a:lnTo>
                  <a:pt x="3829" y="855"/>
                </a:lnTo>
                <a:lnTo>
                  <a:pt x="3774" y="855"/>
                </a:lnTo>
                <a:lnTo>
                  <a:pt x="3774" y="777"/>
                </a:lnTo>
                <a:lnTo>
                  <a:pt x="3722" y="777"/>
                </a:lnTo>
                <a:lnTo>
                  <a:pt x="3722" y="699"/>
                </a:lnTo>
                <a:lnTo>
                  <a:pt x="3673" y="699"/>
                </a:lnTo>
                <a:lnTo>
                  <a:pt x="3673" y="622"/>
                </a:lnTo>
                <a:lnTo>
                  <a:pt x="3626" y="622"/>
                </a:lnTo>
                <a:lnTo>
                  <a:pt x="3626" y="544"/>
                </a:lnTo>
                <a:lnTo>
                  <a:pt x="3580" y="544"/>
                </a:lnTo>
                <a:lnTo>
                  <a:pt x="3580" y="466"/>
                </a:lnTo>
                <a:lnTo>
                  <a:pt x="3538" y="466"/>
                </a:lnTo>
                <a:lnTo>
                  <a:pt x="3538" y="388"/>
                </a:lnTo>
                <a:lnTo>
                  <a:pt x="3496" y="388"/>
                </a:lnTo>
                <a:lnTo>
                  <a:pt x="3496" y="311"/>
                </a:lnTo>
                <a:lnTo>
                  <a:pt x="3457" y="311"/>
                </a:lnTo>
                <a:lnTo>
                  <a:pt x="3457" y="233"/>
                </a:lnTo>
                <a:lnTo>
                  <a:pt x="3420" y="233"/>
                </a:lnTo>
                <a:lnTo>
                  <a:pt x="3420" y="155"/>
                </a:lnTo>
                <a:lnTo>
                  <a:pt x="3384" y="155"/>
                </a:lnTo>
                <a:lnTo>
                  <a:pt x="3384" y="77"/>
                </a:lnTo>
                <a:lnTo>
                  <a:pt x="3349" y="77"/>
                </a:lnTo>
                <a:lnTo>
                  <a:pt x="3349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002" name="Text Box 316"/>
          <p:cNvSpPr txBox="1">
            <a:spLocks noChangeArrowheads="1"/>
          </p:cNvSpPr>
          <p:nvPr/>
        </p:nvSpPr>
        <p:spPr bwMode="auto">
          <a:xfrm rot="16200000">
            <a:off x="123825" y="1828801"/>
            <a:ext cx="160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Probability</a:t>
            </a:r>
            <a:endParaRPr lang="en-US" altLang="en-US" baseline="-25000" dirty="0">
              <a:latin typeface="Arial" panose="020B0604020202020204" pitchFamily="34" charset="0"/>
            </a:endParaRPr>
          </a:p>
        </p:txBody>
      </p:sp>
      <p:sp>
        <p:nvSpPr>
          <p:cNvPr id="73003" name="Text Box 317"/>
          <p:cNvSpPr txBox="1">
            <a:spLocks noChangeArrowheads="1"/>
          </p:cNvSpPr>
          <p:nvPr/>
        </p:nvSpPr>
        <p:spPr bwMode="auto">
          <a:xfrm>
            <a:off x="7197725" y="1717675"/>
            <a:ext cx="1328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800">
                <a:solidFill>
                  <a:schemeClr val="tx2"/>
                </a:solidFill>
              </a:rPr>
              <a:t>normals</a:t>
            </a:r>
          </a:p>
        </p:txBody>
      </p:sp>
      <p:sp>
        <p:nvSpPr>
          <p:cNvPr id="73004" name="Text Box 318"/>
          <p:cNvSpPr txBox="1">
            <a:spLocks noChangeArrowheads="1"/>
          </p:cNvSpPr>
          <p:nvPr/>
        </p:nvSpPr>
        <p:spPr bwMode="auto">
          <a:xfrm>
            <a:off x="7197725" y="4648200"/>
            <a:ext cx="16414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800">
                <a:solidFill>
                  <a:schemeClr val="tx2"/>
                </a:solidFill>
              </a:rPr>
              <a:t>min, max, mean, var</a:t>
            </a:r>
          </a:p>
        </p:txBody>
      </p:sp>
      <p:sp>
        <p:nvSpPr>
          <p:cNvPr id="301" name="Title 1"/>
          <p:cNvSpPr txBox="1">
            <a:spLocks/>
          </p:cNvSpPr>
          <p:nvPr/>
        </p:nvSpPr>
        <p:spPr>
          <a:xfrm>
            <a:off x="722313" y="51594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 smtClean="0">
                <a:sym typeface="Symbol" panose="05050102010706020507" pitchFamily="18" charset="2"/>
              </a:rPr>
              <a:t>Outputs</a:t>
            </a:r>
            <a:endParaRPr lang="en-GB" kern="0" dirty="0"/>
          </a:p>
        </p:txBody>
      </p:sp>
      <p:sp>
        <p:nvSpPr>
          <p:cNvPr id="302" name="Text Box 559"/>
          <p:cNvSpPr txBox="1">
            <a:spLocks noChangeArrowheads="1"/>
          </p:cNvSpPr>
          <p:nvPr/>
        </p:nvSpPr>
        <p:spPr bwMode="auto">
          <a:xfrm>
            <a:off x="1676400" y="3581400"/>
            <a:ext cx="615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 i="1" dirty="0">
                <a:sym typeface="Symbol" panose="05050102010706020507" pitchFamily="18" charset="2"/>
              </a:rPr>
              <a:t>x</a:t>
            </a:r>
            <a:r>
              <a:rPr lang="en-US" altLang="en-US" sz="4400" baseline="-25000" dirty="0"/>
              <a:t>1</a:t>
            </a:r>
          </a:p>
        </p:txBody>
      </p:sp>
      <p:sp>
        <p:nvSpPr>
          <p:cNvPr id="303" name="Text Box 560"/>
          <p:cNvSpPr txBox="1">
            <a:spLocks noChangeArrowheads="1"/>
          </p:cNvSpPr>
          <p:nvPr/>
        </p:nvSpPr>
        <p:spPr bwMode="auto">
          <a:xfrm>
            <a:off x="5556250" y="3581400"/>
            <a:ext cx="615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 i="1">
                <a:sym typeface="Symbol" panose="05050102010706020507" pitchFamily="18" charset="2"/>
              </a:rPr>
              <a:t>x</a:t>
            </a:r>
            <a:r>
              <a:rPr lang="en-US" altLang="en-US" sz="4400" baseline="-25000"/>
              <a:t>2</a:t>
            </a:r>
          </a:p>
        </p:txBody>
      </p:sp>
      <p:sp>
        <p:nvSpPr>
          <p:cNvPr id="304" name="Text Box 559"/>
          <p:cNvSpPr txBox="1">
            <a:spLocks noChangeArrowheads="1"/>
          </p:cNvSpPr>
          <p:nvPr/>
        </p:nvSpPr>
        <p:spPr bwMode="auto">
          <a:xfrm>
            <a:off x="1849438" y="465138"/>
            <a:ext cx="615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 i="1" dirty="0">
                <a:sym typeface="Symbol" panose="05050102010706020507" pitchFamily="18" charset="2"/>
              </a:rPr>
              <a:t>x</a:t>
            </a:r>
            <a:r>
              <a:rPr lang="en-US" altLang="en-US" sz="4400" baseline="-25000" dirty="0"/>
              <a:t>1</a:t>
            </a:r>
          </a:p>
        </p:txBody>
      </p:sp>
      <p:sp>
        <p:nvSpPr>
          <p:cNvPr id="305" name="Text Box 560"/>
          <p:cNvSpPr txBox="1">
            <a:spLocks noChangeArrowheads="1"/>
          </p:cNvSpPr>
          <p:nvPr/>
        </p:nvSpPr>
        <p:spPr bwMode="auto">
          <a:xfrm>
            <a:off x="5562600" y="465138"/>
            <a:ext cx="615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 i="1">
                <a:sym typeface="Symbol" panose="05050102010706020507" pitchFamily="18" charset="2"/>
              </a:rPr>
              <a:t>x</a:t>
            </a:r>
            <a:r>
              <a:rPr lang="en-US" altLang="en-US" sz="4400" baseline="-25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Results for uniform p-boxes</a:t>
            </a:r>
          </a:p>
        </p:txBody>
      </p:sp>
      <p:sp>
        <p:nvSpPr>
          <p:cNvPr id="71683" name="Text Box 10"/>
          <p:cNvSpPr txBox="1">
            <a:spLocks noChangeArrowheads="1"/>
          </p:cNvSpPr>
          <p:nvPr/>
        </p:nvSpPr>
        <p:spPr bwMode="auto">
          <a:xfrm rot="-5400000">
            <a:off x="-207168" y="3940968"/>
            <a:ext cx="1847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Probability</a:t>
            </a:r>
            <a:endParaRPr lang="en-US" altLang="en-US" sz="2800" baseline="-25000">
              <a:latin typeface="Arial" panose="020B0604020202020204" pitchFamily="34" charset="0"/>
            </a:endParaRPr>
          </a:p>
        </p:txBody>
      </p:sp>
      <p:grpSp>
        <p:nvGrpSpPr>
          <p:cNvPr id="71684" name="Group 165"/>
          <p:cNvGrpSpPr>
            <a:grpSpLocks/>
          </p:cNvGrpSpPr>
          <p:nvPr/>
        </p:nvGrpSpPr>
        <p:grpSpPr bwMode="auto">
          <a:xfrm>
            <a:off x="609600" y="2667000"/>
            <a:ext cx="4267200" cy="3222625"/>
            <a:chOff x="768" y="1824"/>
            <a:chExt cx="2025" cy="2030"/>
          </a:xfrm>
        </p:grpSpPr>
        <p:sp>
          <p:nvSpPr>
            <p:cNvPr id="71748" name="AutoShape 11"/>
            <p:cNvSpPr>
              <a:spLocks noChangeAspect="1" noChangeArrowheads="1" noTextEdit="1"/>
            </p:cNvSpPr>
            <p:nvPr/>
          </p:nvSpPr>
          <p:spPr bwMode="auto">
            <a:xfrm>
              <a:off x="768" y="1824"/>
              <a:ext cx="2025" cy="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49" name="Line 13"/>
            <p:cNvSpPr>
              <a:spLocks noChangeShapeType="1"/>
            </p:cNvSpPr>
            <p:nvPr/>
          </p:nvSpPr>
          <p:spPr bwMode="auto">
            <a:xfrm>
              <a:off x="1093" y="3549"/>
              <a:ext cx="137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50" name="Line 14"/>
            <p:cNvSpPr>
              <a:spLocks noChangeShapeType="1"/>
            </p:cNvSpPr>
            <p:nvPr/>
          </p:nvSpPr>
          <p:spPr bwMode="auto">
            <a:xfrm>
              <a:off x="1093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51" name="Line 15"/>
            <p:cNvSpPr>
              <a:spLocks noChangeShapeType="1"/>
            </p:cNvSpPr>
            <p:nvPr/>
          </p:nvSpPr>
          <p:spPr bwMode="auto">
            <a:xfrm>
              <a:off x="1093" y="3549"/>
              <a:ext cx="1" cy="7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52" name="Rectangle 16"/>
            <p:cNvSpPr>
              <a:spLocks noChangeArrowheads="1"/>
            </p:cNvSpPr>
            <p:nvPr/>
          </p:nvSpPr>
          <p:spPr bwMode="auto">
            <a:xfrm>
              <a:off x="951" y="3624"/>
              <a:ext cx="2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MS Sans Serif" charset="0"/>
                </a:rPr>
                <a:t>1.12</a:t>
              </a:r>
              <a:endParaRPr lang="en-US" altLang="en-US"/>
            </a:p>
          </p:txBody>
        </p:sp>
        <p:sp>
          <p:nvSpPr>
            <p:cNvPr id="71753" name="Line 17"/>
            <p:cNvSpPr>
              <a:spLocks noChangeShapeType="1"/>
            </p:cNvSpPr>
            <p:nvPr/>
          </p:nvSpPr>
          <p:spPr bwMode="auto">
            <a:xfrm>
              <a:off x="1116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54" name="Line 18"/>
            <p:cNvSpPr>
              <a:spLocks noChangeShapeType="1"/>
            </p:cNvSpPr>
            <p:nvPr/>
          </p:nvSpPr>
          <p:spPr bwMode="auto">
            <a:xfrm>
              <a:off x="1139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55" name="Line 19"/>
            <p:cNvSpPr>
              <a:spLocks noChangeShapeType="1"/>
            </p:cNvSpPr>
            <p:nvPr/>
          </p:nvSpPr>
          <p:spPr bwMode="auto">
            <a:xfrm>
              <a:off x="1162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56" name="Line 20"/>
            <p:cNvSpPr>
              <a:spLocks noChangeShapeType="1"/>
            </p:cNvSpPr>
            <p:nvPr/>
          </p:nvSpPr>
          <p:spPr bwMode="auto">
            <a:xfrm>
              <a:off x="1185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57" name="Line 21"/>
            <p:cNvSpPr>
              <a:spLocks noChangeShapeType="1"/>
            </p:cNvSpPr>
            <p:nvPr/>
          </p:nvSpPr>
          <p:spPr bwMode="auto">
            <a:xfrm>
              <a:off x="1207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58" name="Line 22"/>
            <p:cNvSpPr>
              <a:spLocks noChangeShapeType="1"/>
            </p:cNvSpPr>
            <p:nvPr/>
          </p:nvSpPr>
          <p:spPr bwMode="auto">
            <a:xfrm>
              <a:off x="1231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59" name="Line 23"/>
            <p:cNvSpPr>
              <a:spLocks noChangeShapeType="1"/>
            </p:cNvSpPr>
            <p:nvPr/>
          </p:nvSpPr>
          <p:spPr bwMode="auto">
            <a:xfrm>
              <a:off x="1253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60" name="Line 24"/>
            <p:cNvSpPr>
              <a:spLocks noChangeShapeType="1"/>
            </p:cNvSpPr>
            <p:nvPr/>
          </p:nvSpPr>
          <p:spPr bwMode="auto">
            <a:xfrm>
              <a:off x="1276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61" name="Line 25"/>
            <p:cNvSpPr>
              <a:spLocks noChangeShapeType="1"/>
            </p:cNvSpPr>
            <p:nvPr/>
          </p:nvSpPr>
          <p:spPr bwMode="auto">
            <a:xfrm>
              <a:off x="1299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62" name="Line 26"/>
            <p:cNvSpPr>
              <a:spLocks noChangeShapeType="1"/>
            </p:cNvSpPr>
            <p:nvPr/>
          </p:nvSpPr>
          <p:spPr bwMode="auto">
            <a:xfrm>
              <a:off x="1322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63" name="Line 27"/>
            <p:cNvSpPr>
              <a:spLocks noChangeShapeType="1"/>
            </p:cNvSpPr>
            <p:nvPr/>
          </p:nvSpPr>
          <p:spPr bwMode="auto">
            <a:xfrm>
              <a:off x="1345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64" name="Line 28"/>
            <p:cNvSpPr>
              <a:spLocks noChangeShapeType="1"/>
            </p:cNvSpPr>
            <p:nvPr/>
          </p:nvSpPr>
          <p:spPr bwMode="auto">
            <a:xfrm>
              <a:off x="1368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65" name="Line 29"/>
            <p:cNvSpPr>
              <a:spLocks noChangeShapeType="1"/>
            </p:cNvSpPr>
            <p:nvPr/>
          </p:nvSpPr>
          <p:spPr bwMode="auto">
            <a:xfrm>
              <a:off x="1391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66" name="Line 30"/>
            <p:cNvSpPr>
              <a:spLocks noChangeShapeType="1"/>
            </p:cNvSpPr>
            <p:nvPr/>
          </p:nvSpPr>
          <p:spPr bwMode="auto">
            <a:xfrm>
              <a:off x="1414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67" name="Line 31"/>
            <p:cNvSpPr>
              <a:spLocks noChangeShapeType="1"/>
            </p:cNvSpPr>
            <p:nvPr/>
          </p:nvSpPr>
          <p:spPr bwMode="auto">
            <a:xfrm>
              <a:off x="1437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68" name="Line 32"/>
            <p:cNvSpPr>
              <a:spLocks noChangeShapeType="1"/>
            </p:cNvSpPr>
            <p:nvPr/>
          </p:nvSpPr>
          <p:spPr bwMode="auto">
            <a:xfrm>
              <a:off x="1460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69" name="Line 33"/>
            <p:cNvSpPr>
              <a:spLocks noChangeShapeType="1"/>
            </p:cNvSpPr>
            <p:nvPr/>
          </p:nvSpPr>
          <p:spPr bwMode="auto">
            <a:xfrm>
              <a:off x="1482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70" name="Line 34"/>
            <p:cNvSpPr>
              <a:spLocks noChangeShapeType="1"/>
            </p:cNvSpPr>
            <p:nvPr/>
          </p:nvSpPr>
          <p:spPr bwMode="auto">
            <a:xfrm>
              <a:off x="1505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71" name="Line 35"/>
            <p:cNvSpPr>
              <a:spLocks noChangeShapeType="1"/>
            </p:cNvSpPr>
            <p:nvPr/>
          </p:nvSpPr>
          <p:spPr bwMode="auto">
            <a:xfrm>
              <a:off x="1528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72" name="Line 36"/>
            <p:cNvSpPr>
              <a:spLocks noChangeShapeType="1"/>
            </p:cNvSpPr>
            <p:nvPr/>
          </p:nvSpPr>
          <p:spPr bwMode="auto">
            <a:xfrm>
              <a:off x="1551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73" name="Line 37"/>
            <p:cNvSpPr>
              <a:spLocks noChangeShapeType="1"/>
            </p:cNvSpPr>
            <p:nvPr/>
          </p:nvSpPr>
          <p:spPr bwMode="auto">
            <a:xfrm>
              <a:off x="1551" y="3549"/>
              <a:ext cx="1" cy="7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74" name="Rectangle 38"/>
            <p:cNvSpPr>
              <a:spLocks noChangeArrowheads="1"/>
            </p:cNvSpPr>
            <p:nvPr/>
          </p:nvSpPr>
          <p:spPr bwMode="auto">
            <a:xfrm>
              <a:off x="1411" y="3624"/>
              <a:ext cx="28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MS Sans Serif" charset="0"/>
                </a:rPr>
                <a:t>1.14</a:t>
              </a:r>
              <a:endParaRPr lang="en-US" altLang="en-US"/>
            </a:p>
          </p:txBody>
        </p:sp>
        <p:sp>
          <p:nvSpPr>
            <p:cNvPr id="71775" name="Line 39"/>
            <p:cNvSpPr>
              <a:spLocks noChangeShapeType="1"/>
            </p:cNvSpPr>
            <p:nvPr/>
          </p:nvSpPr>
          <p:spPr bwMode="auto">
            <a:xfrm>
              <a:off x="1574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76" name="Line 40"/>
            <p:cNvSpPr>
              <a:spLocks noChangeShapeType="1"/>
            </p:cNvSpPr>
            <p:nvPr/>
          </p:nvSpPr>
          <p:spPr bwMode="auto">
            <a:xfrm>
              <a:off x="1597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77" name="Line 41"/>
            <p:cNvSpPr>
              <a:spLocks noChangeShapeType="1"/>
            </p:cNvSpPr>
            <p:nvPr/>
          </p:nvSpPr>
          <p:spPr bwMode="auto">
            <a:xfrm>
              <a:off x="1620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78" name="Line 42"/>
            <p:cNvSpPr>
              <a:spLocks noChangeShapeType="1"/>
            </p:cNvSpPr>
            <p:nvPr/>
          </p:nvSpPr>
          <p:spPr bwMode="auto">
            <a:xfrm>
              <a:off x="1643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79" name="Line 43"/>
            <p:cNvSpPr>
              <a:spLocks noChangeShapeType="1"/>
            </p:cNvSpPr>
            <p:nvPr/>
          </p:nvSpPr>
          <p:spPr bwMode="auto">
            <a:xfrm>
              <a:off x="1666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80" name="Line 44"/>
            <p:cNvSpPr>
              <a:spLocks noChangeShapeType="1"/>
            </p:cNvSpPr>
            <p:nvPr/>
          </p:nvSpPr>
          <p:spPr bwMode="auto">
            <a:xfrm>
              <a:off x="1689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81" name="Line 45"/>
            <p:cNvSpPr>
              <a:spLocks noChangeShapeType="1"/>
            </p:cNvSpPr>
            <p:nvPr/>
          </p:nvSpPr>
          <p:spPr bwMode="auto">
            <a:xfrm>
              <a:off x="1712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82" name="Line 46"/>
            <p:cNvSpPr>
              <a:spLocks noChangeShapeType="1"/>
            </p:cNvSpPr>
            <p:nvPr/>
          </p:nvSpPr>
          <p:spPr bwMode="auto">
            <a:xfrm>
              <a:off x="1735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83" name="Line 47"/>
            <p:cNvSpPr>
              <a:spLocks noChangeShapeType="1"/>
            </p:cNvSpPr>
            <p:nvPr/>
          </p:nvSpPr>
          <p:spPr bwMode="auto">
            <a:xfrm>
              <a:off x="1757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84" name="Line 48"/>
            <p:cNvSpPr>
              <a:spLocks noChangeShapeType="1"/>
            </p:cNvSpPr>
            <p:nvPr/>
          </p:nvSpPr>
          <p:spPr bwMode="auto">
            <a:xfrm>
              <a:off x="1780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85" name="Line 49"/>
            <p:cNvSpPr>
              <a:spLocks noChangeShapeType="1"/>
            </p:cNvSpPr>
            <p:nvPr/>
          </p:nvSpPr>
          <p:spPr bwMode="auto">
            <a:xfrm>
              <a:off x="1803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86" name="Line 50"/>
            <p:cNvSpPr>
              <a:spLocks noChangeShapeType="1"/>
            </p:cNvSpPr>
            <p:nvPr/>
          </p:nvSpPr>
          <p:spPr bwMode="auto">
            <a:xfrm>
              <a:off x="1826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87" name="Line 51"/>
            <p:cNvSpPr>
              <a:spLocks noChangeShapeType="1"/>
            </p:cNvSpPr>
            <p:nvPr/>
          </p:nvSpPr>
          <p:spPr bwMode="auto">
            <a:xfrm>
              <a:off x="1849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88" name="Line 52"/>
            <p:cNvSpPr>
              <a:spLocks noChangeShapeType="1"/>
            </p:cNvSpPr>
            <p:nvPr/>
          </p:nvSpPr>
          <p:spPr bwMode="auto">
            <a:xfrm>
              <a:off x="1872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89" name="Line 53"/>
            <p:cNvSpPr>
              <a:spLocks noChangeShapeType="1"/>
            </p:cNvSpPr>
            <p:nvPr/>
          </p:nvSpPr>
          <p:spPr bwMode="auto">
            <a:xfrm>
              <a:off x="1895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90" name="Line 54"/>
            <p:cNvSpPr>
              <a:spLocks noChangeShapeType="1"/>
            </p:cNvSpPr>
            <p:nvPr/>
          </p:nvSpPr>
          <p:spPr bwMode="auto">
            <a:xfrm>
              <a:off x="1918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91" name="Line 55"/>
            <p:cNvSpPr>
              <a:spLocks noChangeShapeType="1"/>
            </p:cNvSpPr>
            <p:nvPr/>
          </p:nvSpPr>
          <p:spPr bwMode="auto">
            <a:xfrm>
              <a:off x="1941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92" name="Line 56"/>
            <p:cNvSpPr>
              <a:spLocks noChangeShapeType="1"/>
            </p:cNvSpPr>
            <p:nvPr/>
          </p:nvSpPr>
          <p:spPr bwMode="auto">
            <a:xfrm>
              <a:off x="1964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93" name="Line 57"/>
            <p:cNvSpPr>
              <a:spLocks noChangeShapeType="1"/>
            </p:cNvSpPr>
            <p:nvPr/>
          </p:nvSpPr>
          <p:spPr bwMode="auto">
            <a:xfrm>
              <a:off x="1987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94" name="Line 58"/>
            <p:cNvSpPr>
              <a:spLocks noChangeShapeType="1"/>
            </p:cNvSpPr>
            <p:nvPr/>
          </p:nvSpPr>
          <p:spPr bwMode="auto">
            <a:xfrm>
              <a:off x="2010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95" name="Line 59"/>
            <p:cNvSpPr>
              <a:spLocks noChangeShapeType="1"/>
            </p:cNvSpPr>
            <p:nvPr/>
          </p:nvSpPr>
          <p:spPr bwMode="auto">
            <a:xfrm>
              <a:off x="2010" y="3549"/>
              <a:ext cx="1" cy="7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96" name="Rectangle 60"/>
            <p:cNvSpPr>
              <a:spLocks noChangeArrowheads="1"/>
            </p:cNvSpPr>
            <p:nvPr/>
          </p:nvSpPr>
          <p:spPr bwMode="auto">
            <a:xfrm>
              <a:off x="1868" y="3624"/>
              <a:ext cx="2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MS Sans Serif" charset="0"/>
                </a:rPr>
                <a:t>1.16</a:t>
              </a:r>
              <a:endParaRPr lang="en-US" altLang="en-US"/>
            </a:p>
          </p:txBody>
        </p:sp>
        <p:sp>
          <p:nvSpPr>
            <p:cNvPr id="71797" name="Line 61"/>
            <p:cNvSpPr>
              <a:spLocks noChangeShapeType="1"/>
            </p:cNvSpPr>
            <p:nvPr/>
          </p:nvSpPr>
          <p:spPr bwMode="auto">
            <a:xfrm>
              <a:off x="2032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98" name="Line 62"/>
            <p:cNvSpPr>
              <a:spLocks noChangeShapeType="1"/>
            </p:cNvSpPr>
            <p:nvPr/>
          </p:nvSpPr>
          <p:spPr bwMode="auto">
            <a:xfrm>
              <a:off x="2055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99" name="Line 63"/>
            <p:cNvSpPr>
              <a:spLocks noChangeShapeType="1"/>
            </p:cNvSpPr>
            <p:nvPr/>
          </p:nvSpPr>
          <p:spPr bwMode="auto">
            <a:xfrm>
              <a:off x="2078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00" name="Line 64"/>
            <p:cNvSpPr>
              <a:spLocks noChangeShapeType="1"/>
            </p:cNvSpPr>
            <p:nvPr/>
          </p:nvSpPr>
          <p:spPr bwMode="auto">
            <a:xfrm>
              <a:off x="2101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01" name="Line 65"/>
            <p:cNvSpPr>
              <a:spLocks noChangeShapeType="1"/>
            </p:cNvSpPr>
            <p:nvPr/>
          </p:nvSpPr>
          <p:spPr bwMode="auto">
            <a:xfrm>
              <a:off x="2124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02" name="Line 66"/>
            <p:cNvSpPr>
              <a:spLocks noChangeShapeType="1"/>
            </p:cNvSpPr>
            <p:nvPr/>
          </p:nvSpPr>
          <p:spPr bwMode="auto">
            <a:xfrm>
              <a:off x="2147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03" name="Line 67"/>
            <p:cNvSpPr>
              <a:spLocks noChangeShapeType="1"/>
            </p:cNvSpPr>
            <p:nvPr/>
          </p:nvSpPr>
          <p:spPr bwMode="auto">
            <a:xfrm>
              <a:off x="2170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04" name="Line 68"/>
            <p:cNvSpPr>
              <a:spLocks noChangeShapeType="1"/>
            </p:cNvSpPr>
            <p:nvPr/>
          </p:nvSpPr>
          <p:spPr bwMode="auto">
            <a:xfrm>
              <a:off x="2193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05" name="Line 69"/>
            <p:cNvSpPr>
              <a:spLocks noChangeShapeType="1"/>
            </p:cNvSpPr>
            <p:nvPr/>
          </p:nvSpPr>
          <p:spPr bwMode="auto">
            <a:xfrm>
              <a:off x="2216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06" name="Line 70"/>
            <p:cNvSpPr>
              <a:spLocks noChangeShapeType="1"/>
            </p:cNvSpPr>
            <p:nvPr/>
          </p:nvSpPr>
          <p:spPr bwMode="auto">
            <a:xfrm>
              <a:off x="2239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07" name="Line 71"/>
            <p:cNvSpPr>
              <a:spLocks noChangeShapeType="1"/>
            </p:cNvSpPr>
            <p:nvPr/>
          </p:nvSpPr>
          <p:spPr bwMode="auto">
            <a:xfrm>
              <a:off x="2262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08" name="Line 72"/>
            <p:cNvSpPr>
              <a:spLocks noChangeShapeType="1"/>
            </p:cNvSpPr>
            <p:nvPr/>
          </p:nvSpPr>
          <p:spPr bwMode="auto">
            <a:xfrm>
              <a:off x="2284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09" name="Line 73"/>
            <p:cNvSpPr>
              <a:spLocks noChangeShapeType="1"/>
            </p:cNvSpPr>
            <p:nvPr/>
          </p:nvSpPr>
          <p:spPr bwMode="auto">
            <a:xfrm>
              <a:off x="2307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10" name="Line 74"/>
            <p:cNvSpPr>
              <a:spLocks noChangeShapeType="1"/>
            </p:cNvSpPr>
            <p:nvPr/>
          </p:nvSpPr>
          <p:spPr bwMode="auto">
            <a:xfrm>
              <a:off x="2330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11" name="Line 75"/>
            <p:cNvSpPr>
              <a:spLocks noChangeShapeType="1"/>
            </p:cNvSpPr>
            <p:nvPr/>
          </p:nvSpPr>
          <p:spPr bwMode="auto">
            <a:xfrm>
              <a:off x="2353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12" name="Line 76"/>
            <p:cNvSpPr>
              <a:spLocks noChangeShapeType="1"/>
            </p:cNvSpPr>
            <p:nvPr/>
          </p:nvSpPr>
          <p:spPr bwMode="auto">
            <a:xfrm>
              <a:off x="2376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13" name="Line 77"/>
            <p:cNvSpPr>
              <a:spLocks noChangeShapeType="1"/>
            </p:cNvSpPr>
            <p:nvPr/>
          </p:nvSpPr>
          <p:spPr bwMode="auto">
            <a:xfrm>
              <a:off x="2399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14" name="Line 78"/>
            <p:cNvSpPr>
              <a:spLocks noChangeShapeType="1"/>
            </p:cNvSpPr>
            <p:nvPr/>
          </p:nvSpPr>
          <p:spPr bwMode="auto">
            <a:xfrm>
              <a:off x="2422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15" name="Line 79"/>
            <p:cNvSpPr>
              <a:spLocks noChangeShapeType="1"/>
            </p:cNvSpPr>
            <p:nvPr/>
          </p:nvSpPr>
          <p:spPr bwMode="auto">
            <a:xfrm>
              <a:off x="2445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16" name="Line 80"/>
            <p:cNvSpPr>
              <a:spLocks noChangeShapeType="1"/>
            </p:cNvSpPr>
            <p:nvPr/>
          </p:nvSpPr>
          <p:spPr bwMode="auto">
            <a:xfrm>
              <a:off x="2468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17" name="Line 81"/>
            <p:cNvSpPr>
              <a:spLocks noChangeShapeType="1"/>
            </p:cNvSpPr>
            <p:nvPr/>
          </p:nvSpPr>
          <p:spPr bwMode="auto">
            <a:xfrm>
              <a:off x="2468" y="3549"/>
              <a:ext cx="1" cy="7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18" name="Rectangle 82"/>
            <p:cNvSpPr>
              <a:spLocks noChangeArrowheads="1"/>
            </p:cNvSpPr>
            <p:nvPr/>
          </p:nvSpPr>
          <p:spPr bwMode="auto">
            <a:xfrm>
              <a:off x="2326" y="3624"/>
              <a:ext cx="2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MS Sans Serif" charset="0"/>
                </a:rPr>
                <a:t>1.18</a:t>
              </a:r>
              <a:endParaRPr lang="en-US" altLang="en-US"/>
            </a:p>
          </p:txBody>
        </p:sp>
        <p:sp>
          <p:nvSpPr>
            <p:cNvPr id="71819" name="Line 83"/>
            <p:cNvSpPr>
              <a:spLocks noChangeShapeType="1"/>
            </p:cNvSpPr>
            <p:nvPr/>
          </p:nvSpPr>
          <p:spPr bwMode="auto">
            <a:xfrm flipV="1">
              <a:off x="1093" y="1974"/>
              <a:ext cx="1" cy="157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20" name="Line 84"/>
            <p:cNvSpPr>
              <a:spLocks noChangeShapeType="1"/>
            </p:cNvSpPr>
            <p:nvPr/>
          </p:nvSpPr>
          <p:spPr bwMode="auto">
            <a:xfrm flipH="1">
              <a:off x="1041" y="3549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21" name="Line 85"/>
            <p:cNvSpPr>
              <a:spLocks noChangeShapeType="1"/>
            </p:cNvSpPr>
            <p:nvPr/>
          </p:nvSpPr>
          <p:spPr bwMode="auto">
            <a:xfrm flipH="1">
              <a:off x="1028" y="3549"/>
              <a:ext cx="6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22" name="Rectangle 86"/>
            <p:cNvSpPr>
              <a:spLocks noChangeArrowheads="1"/>
            </p:cNvSpPr>
            <p:nvPr/>
          </p:nvSpPr>
          <p:spPr bwMode="auto">
            <a:xfrm>
              <a:off x="913" y="3447"/>
              <a:ext cx="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MS Sans Serif" charset="0"/>
                </a:rPr>
                <a:t>0</a:t>
              </a:r>
              <a:endParaRPr lang="en-US" altLang="en-US"/>
            </a:p>
          </p:txBody>
        </p:sp>
        <p:sp>
          <p:nvSpPr>
            <p:cNvPr id="71823" name="Line 87"/>
            <p:cNvSpPr>
              <a:spLocks noChangeShapeType="1"/>
            </p:cNvSpPr>
            <p:nvPr/>
          </p:nvSpPr>
          <p:spPr bwMode="auto">
            <a:xfrm flipH="1">
              <a:off x="1041" y="3391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24" name="Line 88"/>
            <p:cNvSpPr>
              <a:spLocks noChangeShapeType="1"/>
            </p:cNvSpPr>
            <p:nvPr/>
          </p:nvSpPr>
          <p:spPr bwMode="auto">
            <a:xfrm flipH="1">
              <a:off x="1041" y="3234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25" name="Line 89"/>
            <p:cNvSpPr>
              <a:spLocks noChangeShapeType="1"/>
            </p:cNvSpPr>
            <p:nvPr/>
          </p:nvSpPr>
          <p:spPr bwMode="auto">
            <a:xfrm flipH="1">
              <a:off x="1041" y="3076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26" name="Line 90"/>
            <p:cNvSpPr>
              <a:spLocks noChangeShapeType="1"/>
            </p:cNvSpPr>
            <p:nvPr/>
          </p:nvSpPr>
          <p:spPr bwMode="auto">
            <a:xfrm flipH="1">
              <a:off x="1041" y="2919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27" name="Line 91"/>
            <p:cNvSpPr>
              <a:spLocks noChangeShapeType="1"/>
            </p:cNvSpPr>
            <p:nvPr/>
          </p:nvSpPr>
          <p:spPr bwMode="auto">
            <a:xfrm flipH="1">
              <a:off x="1041" y="2762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28" name="Line 92"/>
            <p:cNvSpPr>
              <a:spLocks noChangeShapeType="1"/>
            </p:cNvSpPr>
            <p:nvPr/>
          </p:nvSpPr>
          <p:spPr bwMode="auto">
            <a:xfrm flipH="1">
              <a:off x="1028" y="2762"/>
              <a:ext cx="6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29" name="Line 94"/>
            <p:cNvSpPr>
              <a:spLocks noChangeShapeType="1"/>
            </p:cNvSpPr>
            <p:nvPr/>
          </p:nvSpPr>
          <p:spPr bwMode="auto">
            <a:xfrm flipH="1">
              <a:off x="1041" y="2604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30" name="Line 95"/>
            <p:cNvSpPr>
              <a:spLocks noChangeShapeType="1"/>
            </p:cNvSpPr>
            <p:nvPr/>
          </p:nvSpPr>
          <p:spPr bwMode="auto">
            <a:xfrm flipH="1">
              <a:off x="1041" y="2447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31" name="Line 96"/>
            <p:cNvSpPr>
              <a:spLocks noChangeShapeType="1"/>
            </p:cNvSpPr>
            <p:nvPr/>
          </p:nvSpPr>
          <p:spPr bwMode="auto">
            <a:xfrm flipH="1">
              <a:off x="1041" y="2289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32" name="Line 97"/>
            <p:cNvSpPr>
              <a:spLocks noChangeShapeType="1"/>
            </p:cNvSpPr>
            <p:nvPr/>
          </p:nvSpPr>
          <p:spPr bwMode="auto">
            <a:xfrm flipH="1">
              <a:off x="1041" y="2132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33" name="Line 98"/>
            <p:cNvSpPr>
              <a:spLocks noChangeShapeType="1"/>
            </p:cNvSpPr>
            <p:nvPr/>
          </p:nvSpPr>
          <p:spPr bwMode="auto">
            <a:xfrm flipH="1">
              <a:off x="1041" y="1974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34" name="Line 99"/>
            <p:cNvSpPr>
              <a:spLocks noChangeShapeType="1"/>
            </p:cNvSpPr>
            <p:nvPr/>
          </p:nvSpPr>
          <p:spPr bwMode="auto">
            <a:xfrm flipH="1">
              <a:off x="1028" y="1974"/>
              <a:ext cx="6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835" name="Rectangle 100"/>
            <p:cNvSpPr>
              <a:spLocks noChangeArrowheads="1"/>
            </p:cNvSpPr>
            <p:nvPr/>
          </p:nvSpPr>
          <p:spPr bwMode="auto">
            <a:xfrm>
              <a:off x="913" y="1872"/>
              <a:ext cx="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MS Sans Serif" charset="0"/>
                </a:rPr>
                <a:t>1</a:t>
              </a:r>
              <a:endParaRPr lang="en-US" altLang="en-US"/>
            </a:p>
          </p:txBody>
        </p:sp>
        <p:sp>
          <p:nvSpPr>
            <p:cNvPr id="71836" name="Freeform 101"/>
            <p:cNvSpPr>
              <a:spLocks/>
            </p:cNvSpPr>
            <p:nvPr/>
          </p:nvSpPr>
          <p:spPr bwMode="auto">
            <a:xfrm flipV="1">
              <a:off x="1198" y="1974"/>
              <a:ext cx="1053" cy="1575"/>
            </a:xfrm>
            <a:custGeom>
              <a:avLst/>
              <a:gdLst>
                <a:gd name="T0" fmla="*/ 3 w 5201"/>
                <a:gd name="T1" fmla="*/ 10 h 7777"/>
                <a:gd name="T2" fmla="*/ 9 w 5201"/>
                <a:gd name="T3" fmla="*/ 19 h 7777"/>
                <a:gd name="T4" fmla="*/ 14 w 5201"/>
                <a:gd name="T5" fmla="*/ 32 h 7777"/>
                <a:gd name="T6" fmla="*/ 20 w 5201"/>
                <a:gd name="T7" fmla="*/ 42 h 7777"/>
                <a:gd name="T8" fmla="*/ 24 w 5201"/>
                <a:gd name="T9" fmla="*/ 54 h 7777"/>
                <a:gd name="T10" fmla="*/ 31 w 5201"/>
                <a:gd name="T11" fmla="*/ 64 h 7777"/>
                <a:gd name="T12" fmla="*/ 35 w 5201"/>
                <a:gd name="T13" fmla="*/ 77 h 7777"/>
                <a:gd name="T14" fmla="*/ 42 w 5201"/>
                <a:gd name="T15" fmla="*/ 86 h 7777"/>
                <a:gd name="T16" fmla="*/ 46 w 5201"/>
                <a:gd name="T17" fmla="*/ 99 h 7777"/>
                <a:gd name="T18" fmla="*/ 52 w 5201"/>
                <a:gd name="T19" fmla="*/ 108 h 7777"/>
                <a:gd name="T20" fmla="*/ 57 w 5201"/>
                <a:gd name="T21" fmla="*/ 121 h 7777"/>
                <a:gd name="T22" fmla="*/ 63 w 5201"/>
                <a:gd name="T23" fmla="*/ 131 h 7777"/>
                <a:gd name="T24" fmla="*/ 68 w 5201"/>
                <a:gd name="T25" fmla="*/ 144 h 7777"/>
                <a:gd name="T26" fmla="*/ 74 w 5201"/>
                <a:gd name="T27" fmla="*/ 153 h 7777"/>
                <a:gd name="T28" fmla="*/ 78 w 5201"/>
                <a:gd name="T29" fmla="*/ 166 h 7777"/>
                <a:gd name="T30" fmla="*/ 83 w 5201"/>
                <a:gd name="T31" fmla="*/ 175 h 7777"/>
                <a:gd name="T32" fmla="*/ 87 w 5201"/>
                <a:gd name="T33" fmla="*/ 188 h 7777"/>
                <a:gd name="T34" fmla="*/ 92 w 5201"/>
                <a:gd name="T35" fmla="*/ 198 h 7777"/>
                <a:gd name="T36" fmla="*/ 95 w 5201"/>
                <a:gd name="T37" fmla="*/ 210 h 7777"/>
                <a:gd name="T38" fmla="*/ 100 w 5201"/>
                <a:gd name="T39" fmla="*/ 220 h 7777"/>
                <a:gd name="T40" fmla="*/ 104 w 5201"/>
                <a:gd name="T41" fmla="*/ 233 h 7777"/>
                <a:gd name="T42" fmla="*/ 109 w 5201"/>
                <a:gd name="T43" fmla="*/ 242 h 7777"/>
                <a:gd name="T44" fmla="*/ 113 w 5201"/>
                <a:gd name="T45" fmla="*/ 255 h 7777"/>
                <a:gd name="T46" fmla="*/ 118 w 5201"/>
                <a:gd name="T47" fmla="*/ 265 h 7777"/>
                <a:gd name="T48" fmla="*/ 121 w 5201"/>
                <a:gd name="T49" fmla="*/ 277 h 7777"/>
                <a:gd name="T50" fmla="*/ 126 w 5201"/>
                <a:gd name="T51" fmla="*/ 287 h 7777"/>
                <a:gd name="T52" fmla="*/ 130 w 5201"/>
                <a:gd name="T53" fmla="*/ 300 h 7777"/>
                <a:gd name="T54" fmla="*/ 135 w 5201"/>
                <a:gd name="T55" fmla="*/ 309 h 7777"/>
                <a:gd name="T56" fmla="*/ 213 w 5201"/>
                <a:gd name="T57" fmla="*/ 316 h 7777"/>
                <a:gd name="T58" fmla="*/ 207 w 5201"/>
                <a:gd name="T59" fmla="*/ 306 h 7777"/>
                <a:gd name="T60" fmla="*/ 202 w 5201"/>
                <a:gd name="T61" fmla="*/ 293 h 7777"/>
                <a:gd name="T62" fmla="*/ 196 w 5201"/>
                <a:gd name="T63" fmla="*/ 284 h 7777"/>
                <a:gd name="T64" fmla="*/ 192 w 5201"/>
                <a:gd name="T65" fmla="*/ 271 h 7777"/>
                <a:gd name="T66" fmla="*/ 185 w 5201"/>
                <a:gd name="T67" fmla="*/ 261 h 7777"/>
                <a:gd name="T68" fmla="*/ 181 w 5201"/>
                <a:gd name="T69" fmla="*/ 249 h 7777"/>
                <a:gd name="T70" fmla="*/ 175 w 5201"/>
                <a:gd name="T71" fmla="*/ 239 h 7777"/>
                <a:gd name="T72" fmla="*/ 170 w 5201"/>
                <a:gd name="T73" fmla="*/ 226 h 7777"/>
                <a:gd name="T74" fmla="*/ 164 w 5201"/>
                <a:gd name="T75" fmla="*/ 217 h 7777"/>
                <a:gd name="T76" fmla="*/ 159 w 5201"/>
                <a:gd name="T77" fmla="*/ 204 h 7777"/>
                <a:gd name="T78" fmla="*/ 153 w 5201"/>
                <a:gd name="T79" fmla="*/ 195 h 7777"/>
                <a:gd name="T80" fmla="*/ 149 w 5201"/>
                <a:gd name="T81" fmla="*/ 182 h 7777"/>
                <a:gd name="T82" fmla="*/ 142 w 5201"/>
                <a:gd name="T83" fmla="*/ 172 h 7777"/>
                <a:gd name="T84" fmla="*/ 138 w 5201"/>
                <a:gd name="T85" fmla="*/ 159 h 7777"/>
                <a:gd name="T86" fmla="*/ 133 w 5201"/>
                <a:gd name="T87" fmla="*/ 150 h 7777"/>
                <a:gd name="T88" fmla="*/ 129 w 5201"/>
                <a:gd name="T89" fmla="*/ 137 h 7777"/>
                <a:gd name="T90" fmla="*/ 124 w 5201"/>
                <a:gd name="T91" fmla="*/ 128 h 7777"/>
                <a:gd name="T92" fmla="*/ 120 w 5201"/>
                <a:gd name="T93" fmla="*/ 115 h 7777"/>
                <a:gd name="T94" fmla="*/ 115 w 5201"/>
                <a:gd name="T95" fmla="*/ 105 h 7777"/>
                <a:gd name="T96" fmla="*/ 112 w 5201"/>
                <a:gd name="T97" fmla="*/ 93 h 7777"/>
                <a:gd name="T98" fmla="*/ 107 w 5201"/>
                <a:gd name="T99" fmla="*/ 83 h 7777"/>
                <a:gd name="T100" fmla="*/ 103 w 5201"/>
                <a:gd name="T101" fmla="*/ 70 h 7777"/>
                <a:gd name="T102" fmla="*/ 98 w 5201"/>
                <a:gd name="T103" fmla="*/ 61 h 7777"/>
                <a:gd name="T104" fmla="*/ 94 w 5201"/>
                <a:gd name="T105" fmla="*/ 48 h 7777"/>
                <a:gd name="T106" fmla="*/ 89 w 5201"/>
                <a:gd name="T107" fmla="*/ 38 h 7777"/>
                <a:gd name="T108" fmla="*/ 86 w 5201"/>
                <a:gd name="T109" fmla="*/ 26 h 7777"/>
                <a:gd name="T110" fmla="*/ 81 w 5201"/>
                <a:gd name="T111" fmla="*/ 16 h 7777"/>
                <a:gd name="T112" fmla="*/ 77 w 5201"/>
                <a:gd name="T113" fmla="*/ 3 h 777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201"/>
                <a:gd name="T172" fmla="*/ 0 h 7777"/>
                <a:gd name="T173" fmla="*/ 5201 w 5201"/>
                <a:gd name="T174" fmla="*/ 7777 h 777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201" h="7777">
                  <a:moveTo>
                    <a:pt x="0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37" y="77"/>
                  </a:lnTo>
                  <a:lnTo>
                    <a:pt x="37" y="155"/>
                  </a:lnTo>
                  <a:lnTo>
                    <a:pt x="75" y="155"/>
                  </a:lnTo>
                  <a:lnTo>
                    <a:pt x="75" y="233"/>
                  </a:lnTo>
                  <a:lnTo>
                    <a:pt x="112" y="233"/>
                  </a:lnTo>
                  <a:lnTo>
                    <a:pt x="112" y="311"/>
                  </a:lnTo>
                  <a:lnTo>
                    <a:pt x="150" y="311"/>
                  </a:lnTo>
                  <a:lnTo>
                    <a:pt x="150" y="388"/>
                  </a:lnTo>
                  <a:lnTo>
                    <a:pt x="187" y="388"/>
                  </a:lnTo>
                  <a:lnTo>
                    <a:pt x="187" y="466"/>
                  </a:lnTo>
                  <a:lnTo>
                    <a:pt x="225" y="466"/>
                  </a:lnTo>
                  <a:lnTo>
                    <a:pt x="225" y="544"/>
                  </a:lnTo>
                  <a:lnTo>
                    <a:pt x="262" y="544"/>
                  </a:lnTo>
                  <a:lnTo>
                    <a:pt x="262" y="622"/>
                  </a:lnTo>
                  <a:lnTo>
                    <a:pt x="300" y="622"/>
                  </a:lnTo>
                  <a:lnTo>
                    <a:pt x="300" y="699"/>
                  </a:lnTo>
                  <a:lnTo>
                    <a:pt x="338" y="699"/>
                  </a:lnTo>
                  <a:lnTo>
                    <a:pt x="338" y="777"/>
                  </a:lnTo>
                  <a:lnTo>
                    <a:pt x="375" y="777"/>
                  </a:lnTo>
                  <a:lnTo>
                    <a:pt x="375" y="855"/>
                  </a:lnTo>
                  <a:lnTo>
                    <a:pt x="413" y="855"/>
                  </a:lnTo>
                  <a:lnTo>
                    <a:pt x="413" y="933"/>
                  </a:lnTo>
                  <a:lnTo>
                    <a:pt x="450" y="933"/>
                  </a:lnTo>
                  <a:lnTo>
                    <a:pt x="450" y="1011"/>
                  </a:lnTo>
                  <a:lnTo>
                    <a:pt x="488" y="1011"/>
                  </a:lnTo>
                  <a:lnTo>
                    <a:pt x="488" y="1088"/>
                  </a:lnTo>
                  <a:lnTo>
                    <a:pt x="525" y="1088"/>
                  </a:lnTo>
                  <a:lnTo>
                    <a:pt x="525" y="1166"/>
                  </a:lnTo>
                  <a:lnTo>
                    <a:pt x="563" y="1166"/>
                  </a:lnTo>
                  <a:lnTo>
                    <a:pt x="563" y="1244"/>
                  </a:lnTo>
                  <a:lnTo>
                    <a:pt x="600" y="1244"/>
                  </a:lnTo>
                  <a:lnTo>
                    <a:pt x="600" y="1322"/>
                  </a:lnTo>
                  <a:lnTo>
                    <a:pt x="638" y="1322"/>
                  </a:lnTo>
                  <a:lnTo>
                    <a:pt x="638" y="1399"/>
                  </a:lnTo>
                  <a:lnTo>
                    <a:pt x="676" y="1399"/>
                  </a:lnTo>
                  <a:lnTo>
                    <a:pt x="676" y="1477"/>
                  </a:lnTo>
                  <a:lnTo>
                    <a:pt x="713" y="1477"/>
                  </a:lnTo>
                  <a:lnTo>
                    <a:pt x="713" y="1555"/>
                  </a:lnTo>
                  <a:lnTo>
                    <a:pt x="751" y="1555"/>
                  </a:lnTo>
                  <a:lnTo>
                    <a:pt x="751" y="1633"/>
                  </a:lnTo>
                  <a:lnTo>
                    <a:pt x="788" y="1633"/>
                  </a:lnTo>
                  <a:lnTo>
                    <a:pt x="788" y="1710"/>
                  </a:lnTo>
                  <a:lnTo>
                    <a:pt x="826" y="1710"/>
                  </a:lnTo>
                  <a:lnTo>
                    <a:pt x="826" y="1788"/>
                  </a:lnTo>
                  <a:lnTo>
                    <a:pt x="863" y="1788"/>
                  </a:lnTo>
                  <a:lnTo>
                    <a:pt x="863" y="1866"/>
                  </a:lnTo>
                  <a:lnTo>
                    <a:pt x="901" y="1866"/>
                  </a:lnTo>
                  <a:lnTo>
                    <a:pt x="901" y="1944"/>
                  </a:lnTo>
                  <a:lnTo>
                    <a:pt x="938" y="1944"/>
                  </a:lnTo>
                  <a:lnTo>
                    <a:pt x="938" y="2022"/>
                  </a:lnTo>
                  <a:lnTo>
                    <a:pt x="976" y="2022"/>
                  </a:lnTo>
                  <a:lnTo>
                    <a:pt x="976" y="2099"/>
                  </a:lnTo>
                  <a:lnTo>
                    <a:pt x="1014" y="2099"/>
                  </a:lnTo>
                  <a:lnTo>
                    <a:pt x="1014" y="2177"/>
                  </a:lnTo>
                  <a:lnTo>
                    <a:pt x="1051" y="2177"/>
                  </a:lnTo>
                  <a:lnTo>
                    <a:pt x="1051" y="2255"/>
                  </a:lnTo>
                  <a:lnTo>
                    <a:pt x="1089" y="2255"/>
                  </a:lnTo>
                  <a:lnTo>
                    <a:pt x="1089" y="2333"/>
                  </a:lnTo>
                  <a:lnTo>
                    <a:pt x="1126" y="2333"/>
                  </a:lnTo>
                  <a:lnTo>
                    <a:pt x="1126" y="2410"/>
                  </a:lnTo>
                  <a:lnTo>
                    <a:pt x="1164" y="2410"/>
                  </a:lnTo>
                  <a:lnTo>
                    <a:pt x="1164" y="2488"/>
                  </a:lnTo>
                  <a:lnTo>
                    <a:pt x="1201" y="2488"/>
                  </a:lnTo>
                  <a:lnTo>
                    <a:pt x="1201" y="2566"/>
                  </a:lnTo>
                  <a:lnTo>
                    <a:pt x="1239" y="2566"/>
                  </a:lnTo>
                  <a:lnTo>
                    <a:pt x="1239" y="2644"/>
                  </a:lnTo>
                  <a:lnTo>
                    <a:pt x="1276" y="2644"/>
                  </a:lnTo>
                  <a:lnTo>
                    <a:pt x="1276" y="2721"/>
                  </a:lnTo>
                  <a:lnTo>
                    <a:pt x="1314" y="2721"/>
                  </a:lnTo>
                  <a:lnTo>
                    <a:pt x="1314" y="2799"/>
                  </a:lnTo>
                  <a:lnTo>
                    <a:pt x="1352" y="2799"/>
                  </a:lnTo>
                  <a:lnTo>
                    <a:pt x="1352" y="2877"/>
                  </a:lnTo>
                  <a:lnTo>
                    <a:pt x="1389" y="2877"/>
                  </a:lnTo>
                  <a:lnTo>
                    <a:pt x="1389" y="2955"/>
                  </a:lnTo>
                  <a:lnTo>
                    <a:pt x="1427" y="2955"/>
                  </a:lnTo>
                  <a:lnTo>
                    <a:pt x="1427" y="3033"/>
                  </a:lnTo>
                  <a:lnTo>
                    <a:pt x="1464" y="3033"/>
                  </a:lnTo>
                  <a:lnTo>
                    <a:pt x="1464" y="3110"/>
                  </a:lnTo>
                  <a:lnTo>
                    <a:pt x="1502" y="3110"/>
                  </a:lnTo>
                  <a:lnTo>
                    <a:pt x="1502" y="3188"/>
                  </a:lnTo>
                  <a:lnTo>
                    <a:pt x="1539" y="3188"/>
                  </a:lnTo>
                  <a:lnTo>
                    <a:pt x="1539" y="3266"/>
                  </a:lnTo>
                  <a:lnTo>
                    <a:pt x="1577" y="3266"/>
                  </a:lnTo>
                  <a:lnTo>
                    <a:pt x="1577" y="3344"/>
                  </a:lnTo>
                  <a:lnTo>
                    <a:pt x="1614" y="3344"/>
                  </a:lnTo>
                  <a:lnTo>
                    <a:pt x="1614" y="3421"/>
                  </a:lnTo>
                  <a:lnTo>
                    <a:pt x="1652" y="3421"/>
                  </a:lnTo>
                  <a:lnTo>
                    <a:pt x="1652" y="3499"/>
                  </a:lnTo>
                  <a:lnTo>
                    <a:pt x="1690" y="3499"/>
                  </a:lnTo>
                  <a:lnTo>
                    <a:pt x="1690" y="3577"/>
                  </a:lnTo>
                  <a:lnTo>
                    <a:pt x="1727" y="3577"/>
                  </a:lnTo>
                  <a:lnTo>
                    <a:pt x="1727" y="3655"/>
                  </a:lnTo>
                  <a:lnTo>
                    <a:pt x="1765" y="3655"/>
                  </a:lnTo>
                  <a:lnTo>
                    <a:pt x="1765" y="3732"/>
                  </a:lnTo>
                  <a:lnTo>
                    <a:pt x="1802" y="3732"/>
                  </a:lnTo>
                  <a:lnTo>
                    <a:pt x="1802" y="3810"/>
                  </a:lnTo>
                  <a:lnTo>
                    <a:pt x="1840" y="3810"/>
                  </a:lnTo>
                  <a:lnTo>
                    <a:pt x="1840" y="3888"/>
                  </a:lnTo>
                  <a:lnTo>
                    <a:pt x="1877" y="3888"/>
                  </a:lnTo>
                  <a:lnTo>
                    <a:pt x="1877" y="3966"/>
                  </a:lnTo>
                  <a:lnTo>
                    <a:pt x="1907" y="3966"/>
                  </a:lnTo>
                  <a:lnTo>
                    <a:pt x="1907" y="4044"/>
                  </a:lnTo>
                  <a:lnTo>
                    <a:pt x="1937" y="4044"/>
                  </a:lnTo>
                  <a:lnTo>
                    <a:pt x="1937" y="4121"/>
                  </a:lnTo>
                  <a:lnTo>
                    <a:pt x="1967" y="4121"/>
                  </a:lnTo>
                  <a:lnTo>
                    <a:pt x="1967" y="4199"/>
                  </a:lnTo>
                  <a:lnTo>
                    <a:pt x="1998" y="4199"/>
                  </a:lnTo>
                  <a:lnTo>
                    <a:pt x="1998" y="4277"/>
                  </a:lnTo>
                  <a:lnTo>
                    <a:pt x="2028" y="4277"/>
                  </a:lnTo>
                  <a:lnTo>
                    <a:pt x="2028" y="4355"/>
                  </a:lnTo>
                  <a:lnTo>
                    <a:pt x="2058" y="4355"/>
                  </a:lnTo>
                  <a:lnTo>
                    <a:pt x="2058" y="4432"/>
                  </a:lnTo>
                  <a:lnTo>
                    <a:pt x="2088" y="4432"/>
                  </a:lnTo>
                  <a:lnTo>
                    <a:pt x="2088" y="4510"/>
                  </a:lnTo>
                  <a:lnTo>
                    <a:pt x="2118" y="4510"/>
                  </a:lnTo>
                  <a:lnTo>
                    <a:pt x="2118" y="4588"/>
                  </a:lnTo>
                  <a:lnTo>
                    <a:pt x="2148" y="4588"/>
                  </a:lnTo>
                  <a:lnTo>
                    <a:pt x="2148" y="4666"/>
                  </a:lnTo>
                  <a:lnTo>
                    <a:pt x="2178" y="4666"/>
                  </a:lnTo>
                  <a:lnTo>
                    <a:pt x="2178" y="4743"/>
                  </a:lnTo>
                  <a:lnTo>
                    <a:pt x="2208" y="4743"/>
                  </a:lnTo>
                  <a:lnTo>
                    <a:pt x="2208" y="4821"/>
                  </a:lnTo>
                  <a:lnTo>
                    <a:pt x="2238" y="4821"/>
                  </a:lnTo>
                  <a:lnTo>
                    <a:pt x="2238" y="4899"/>
                  </a:lnTo>
                  <a:lnTo>
                    <a:pt x="2268" y="4899"/>
                  </a:lnTo>
                  <a:lnTo>
                    <a:pt x="2268" y="4977"/>
                  </a:lnTo>
                  <a:lnTo>
                    <a:pt x="2298" y="4977"/>
                  </a:lnTo>
                  <a:lnTo>
                    <a:pt x="2298" y="5055"/>
                  </a:lnTo>
                  <a:lnTo>
                    <a:pt x="2328" y="5055"/>
                  </a:lnTo>
                  <a:lnTo>
                    <a:pt x="2328" y="5132"/>
                  </a:lnTo>
                  <a:lnTo>
                    <a:pt x="2358" y="5132"/>
                  </a:lnTo>
                  <a:lnTo>
                    <a:pt x="2358" y="5210"/>
                  </a:lnTo>
                  <a:lnTo>
                    <a:pt x="2388" y="5210"/>
                  </a:lnTo>
                  <a:lnTo>
                    <a:pt x="2388" y="5288"/>
                  </a:lnTo>
                  <a:lnTo>
                    <a:pt x="2418" y="5288"/>
                  </a:lnTo>
                  <a:lnTo>
                    <a:pt x="2418" y="5366"/>
                  </a:lnTo>
                  <a:lnTo>
                    <a:pt x="2448" y="5366"/>
                  </a:lnTo>
                  <a:lnTo>
                    <a:pt x="2448" y="5443"/>
                  </a:lnTo>
                  <a:lnTo>
                    <a:pt x="2478" y="5443"/>
                  </a:lnTo>
                  <a:lnTo>
                    <a:pt x="2478" y="5521"/>
                  </a:lnTo>
                  <a:lnTo>
                    <a:pt x="2508" y="5521"/>
                  </a:lnTo>
                  <a:lnTo>
                    <a:pt x="2508" y="5599"/>
                  </a:lnTo>
                  <a:lnTo>
                    <a:pt x="2538" y="5599"/>
                  </a:lnTo>
                  <a:lnTo>
                    <a:pt x="2538" y="5677"/>
                  </a:lnTo>
                  <a:lnTo>
                    <a:pt x="2568" y="5677"/>
                  </a:lnTo>
                  <a:lnTo>
                    <a:pt x="2568" y="5754"/>
                  </a:lnTo>
                  <a:lnTo>
                    <a:pt x="2598" y="5754"/>
                  </a:lnTo>
                  <a:lnTo>
                    <a:pt x="2598" y="5832"/>
                  </a:lnTo>
                  <a:lnTo>
                    <a:pt x="2628" y="5832"/>
                  </a:lnTo>
                  <a:lnTo>
                    <a:pt x="2628" y="5910"/>
                  </a:lnTo>
                  <a:lnTo>
                    <a:pt x="2659" y="5910"/>
                  </a:lnTo>
                  <a:lnTo>
                    <a:pt x="2659" y="5988"/>
                  </a:lnTo>
                  <a:lnTo>
                    <a:pt x="2689" y="5988"/>
                  </a:lnTo>
                  <a:lnTo>
                    <a:pt x="2689" y="6066"/>
                  </a:lnTo>
                  <a:lnTo>
                    <a:pt x="2719" y="6066"/>
                  </a:lnTo>
                  <a:lnTo>
                    <a:pt x="2719" y="6143"/>
                  </a:lnTo>
                  <a:lnTo>
                    <a:pt x="2749" y="6143"/>
                  </a:lnTo>
                  <a:lnTo>
                    <a:pt x="2749" y="6221"/>
                  </a:lnTo>
                  <a:lnTo>
                    <a:pt x="2779" y="6221"/>
                  </a:lnTo>
                  <a:lnTo>
                    <a:pt x="2779" y="6299"/>
                  </a:lnTo>
                  <a:lnTo>
                    <a:pt x="2809" y="6299"/>
                  </a:lnTo>
                  <a:lnTo>
                    <a:pt x="2809" y="6377"/>
                  </a:lnTo>
                  <a:lnTo>
                    <a:pt x="2839" y="6377"/>
                  </a:lnTo>
                  <a:lnTo>
                    <a:pt x="2839" y="6454"/>
                  </a:lnTo>
                  <a:lnTo>
                    <a:pt x="2869" y="6454"/>
                  </a:lnTo>
                  <a:lnTo>
                    <a:pt x="2869" y="6532"/>
                  </a:lnTo>
                  <a:lnTo>
                    <a:pt x="2899" y="6532"/>
                  </a:lnTo>
                  <a:lnTo>
                    <a:pt x="2899" y="6610"/>
                  </a:lnTo>
                  <a:lnTo>
                    <a:pt x="2929" y="6610"/>
                  </a:lnTo>
                  <a:lnTo>
                    <a:pt x="2929" y="6688"/>
                  </a:lnTo>
                  <a:lnTo>
                    <a:pt x="2959" y="6688"/>
                  </a:lnTo>
                  <a:lnTo>
                    <a:pt x="2959" y="6765"/>
                  </a:lnTo>
                  <a:lnTo>
                    <a:pt x="2989" y="6765"/>
                  </a:lnTo>
                  <a:lnTo>
                    <a:pt x="2989" y="6843"/>
                  </a:lnTo>
                  <a:lnTo>
                    <a:pt x="3019" y="6843"/>
                  </a:lnTo>
                  <a:lnTo>
                    <a:pt x="3019" y="6921"/>
                  </a:lnTo>
                  <a:lnTo>
                    <a:pt x="3049" y="6921"/>
                  </a:lnTo>
                  <a:lnTo>
                    <a:pt x="3049" y="6999"/>
                  </a:lnTo>
                  <a:lnTo>
                    <a:pt x="3079" y="6999"/>
                  </a:lnTo>
                  <a:lnTo>
                    <a:pt x="3079" y="7077"/>
                  </a:lnTo>
                  <a:lnTo>
                    <a:pt x="3109" y="7077"/>
                  </a:lnTo>
                  <a:lnTo>
                    <a:pt x="3109" y="7154"/>
                  </a:lnTo>
                  <a:lnTo>
                    <a:pt x="3139" y="7154"/>
                  </a:lnTo>
                  <a:lnTo>
                    <a:pt x="3139" y="7232"/>
                  </a:lnTo>
                  <a:lnTo>
                    <a:pt x="3169" y="7232"/>
                  </a:lnTo>
                  <a:lnTo>
                    <a:pt x="3169" y="7310"/>
                  </a:lnTo>
                  <a:lnTo>
                    <a:pt x="3199" y="7310"/>
                  </a:lnTo>
                  <a:lnTo>
                    <a:pt x="3199" y="7388"/>
                  </a:lnTo>
                  <a:lnTo>
                    <a:pt x="3229" y="7388"/>
                  </a:lnTo>
                  <a:lnTo>
                    <a:pt x="3229" y="7465"/>
                  </a:lnTo>
                  <a:lnTo>
                    <a:pt x="3259" y="7465"/>
                  </a:lnTo>
                  <a:lnTo>
                    <a:pt x="3259" y="7543"/>
                  </a:lnTo>
                  <a:lnTo>
                    <a:pt x="3289" y="7543"/>
                  </a:lnTo>
                  <a:lnTo>
                    <a:pt x="3289" y="7621"/>
                  </a:lnTo>
                  <a:lnTo>
                    <a:pt x="3319" y="7621"/>
                  </a:lnTo>
                  <a:lnTo>
                    <a:pt x="3319" y="7699"/>
                  </a:lnTo>
                  <a:lnTo>
                    <a:pt x="3350" y="7699"/>
                  </a:lnTo>
                  <a:lnTo>
                    <a:pt x="3350" y="7777"/>
                  </a:lnTo>
                  <a:lnTo>
                    <a:pt x="5201" y="7777"/>
                  </a:lnTo>
                  <a:lnTo>
                    <a:pt x="5201" y="7699"/>
                  </a:lnTo>
                  <a:lnTo>
                    <a:pt x="5164" y="7699"/>
                  </a:lnTo>
                  <a:lnTo>
                    <a:pt x="5164" y="7621"/>
                  </a:lnTo>
                  <a:lnTo>
                    <a:pt x="5126" y="7621"/>
                  </a:lnTo>
                  <a:lnTo>
                    <a:pt x="5126" y="7543"/>
                  </a:lnTo>
                  <a:lnTo>
                    <a:pt x="5089" y="7543"/>
                  </a:lnTo>
                  <a:lnTo>
                    <a:pt x="5089" y="7465"/>
                  </a:lnTo>
                  <a:lnTo>
                    <a:pt x="5051" y="7465"/>
                  </a:lnTo>
                  <a:lnTo>
                    <a:pt x="5051" y="7388"/>
                  </a:lnTo>
                  <a:lnTo>
                    <a:pt x="5014" y="7388"/>
                  </a:lnTo>
                  <a:lnTo>
                    <a:pt x="5014" y="7310"/>
                  </a:lnTo>
                  <a:lnTo>
                    <a:pt x="4976" y="7310"/>
                  </a:lnTo>
                  <a:lnTo>
                    <a:pt x="4976" y="7232"/>
                  </a:lnTo>
                  <a:lnTo>
                    <a:pt x="4939" y="7232"/>
                  </a:lnTo>
                  <a:lnTo>
                    <a:pt x="4939" y="7154"/>
                  </a:lnTo>
                  <a:lnTo>
                    <a:pt x="4901" y="7154"/>
                  </a:lnTo>
                  <a:lnTo>
                    <a:pt x="4901" y="7077"/>
                  </a:lnTo>
                  <a:lnTo>
                    <a:pt x="4863" y="7077"/>
                  </a:lnTo>
                  <a:lnTo>
                    <a:pt x="4863" y="6999"/>
                  </a:lnTo>
                  <a:lnTo>
                    <a:pt x="4826" y="6999"/>
                  </a:lnTo>
                  <a:lnTo>
                    <a:pt x="4826" y="6921"/>
                  </a:lnTo>
                  <a:lnTo>
                    <a:pt x="4788" y="6921"/>
                  </a:lnTo>
                  <a:lnTo>
                    <a:pt x="4788" y="6843"/>
                  </a:lnTo>
                  <a:lnTo>
                    <a:pt x="4751" y="6843"/>
                  </a:lnTo>
                  <a:lnTo>
                    <a:pt x="4751" y="6765"/>
                  </a:lnTo>
                  <a:lnTo>
                    <a:pt x="4713" y="6765"/>
                  </a:lnTo>
                  <a:lnTo>
                    <a:pt x="4713" y="6688"/>
                  </a:lnTo>
                  <a:lnTo>
                    <a:pt x="4676" y="6688"/>
                  </a:lnTo>
                  <a:lnTo>
                    <a:pt x="4676" y="6610"/>
                  </a:lnTo>
                  <a:lnTo>
                    <a:pt x="4638" y="6610"/>
                  </a:lnTo>
                  <a:lnTo>
                    <a:pt x="4638" y="6532"/>
                  </a:lnTo>
                  <a:lnTo>
                    <a:pt x="4601" y="6532"/>
                  </a:lnTo>
                  <a:lnTo>
                    <a:pt x="4601" y="6454"/>
                  </a:lnTo>
                  <a:lnTo>
                    <a:pt x="4563" y="6454"/>
                  </a:lnTo>
                  <a:lnTo>
                    <a:pt x="4563" y="6377"/>
                  </a:lnTo>
                  <a:lnTo>
                    <a:pt x="4525" y="6377"/>
                  </a:lnTo>
                  <a:lnTo>
                    <a:pt x="4525" y="6299"/>
                  </a:lnTo>
                  <a:lnTo>
                    <a:pt x="4488" y="6299"/>
                  </a:lnTo>
                  <a:lnTo>
                    <a:pt x="4488" y="6221"/>
                  </a:lnTo>
                  <a:lnTo>
                    <a:pt x="4450" y="6221"/>
                  </a:lnTo>
                  <a:lnTo>
                    <a:pt x="4450" y="6143"/>
                  </a:lnTo>
                  <a:lnTo>
                    <a:pt x="4413" y="6143"/>
                  </a:lnTo>
                  <a:lnTo>
                    <a:pt x="4413" y="6066"/>
                  </a:lnTo>
                  <a:lnTo>
                    <a:pt x="4375" y="6066"/>
                  </a:lnTo>
                  <a:lnTo>
                    <a:pt x="4375" y="5988"/>
                  </a:lnTo>
                  <a:lnTo>
                    <a:pt x="4338" y="5988"/>
                  </a:lnTo>
                  <a:lnTo>
                    <a:pt x="4338" y="5910"/>
                  </a:lnTo>
                  <a:lnTo>
                    <a:pt x="4300" y="5910"/>
                  </a:lnTo>
                  <a:lnTo>
                    <a:pt x="4300" y="5832"/>
                  </a:lnTo>
                  <a:lnTo>
                    <a:pt x="4263" y="5832"/>
                  </a:lnTo>
                  <a:lnTo>
                    <a:pt x="4263" y="5754"/>
                  </a:lnTo>
                  <a:lnTo>
                    <a:pt x="4225" y="5754"/>
                  </a:lnTo>
                  <a:lnTo>
                    <a:pt x="4225" y="5677"/>
                  </a:lnTo>
                  <a:lnTo>
                    <a:pt x="4187" y="5677"/>
                  </a:lnTo>
                  <a:lnTo>
                    <a:pt x="4187" y="5599"/>
                  </a:lnTo>
                  <a:lnTo>
                    <a:pt x="4150" y="5599"/>
                  </a:lnTo>
                  <a:lnTo>
                    <a:pt x="4150" y="5521"/>
                  </a:lnTo>
                  <a:lnTo>
                    <a:pt x="4112" y="5521"/>
                  </a:lnTo>
                  <a:lnTo>
                    <a:pt x="4112" y="5443"/>
                  </a:lnTo>
                  <a:lnTo>
                    <a:pt x="4075" y="5443"/>
                  </a:lnTo>
                  <a:lnTo>
                    <a:pt x="4075" y="5366"/>
                  </a:lnTo>
                  <a:lnTo>
                    <a:pt x="4037" y="5366"/>
                  </a:lnTo>
                  <a:lnTo>
                    <a:pt x="4037" y="5288"/>
                  </a:lnTo>
                  <a:lnTo>
                    <a:pt x="4000" y="5288"/>
                  </a:lnTo>
                  <a:lnTo>
                    <a:pt x="4000" y="5210"/>
                  </a:lnTo>
                  <a:lnTo>
                    <a:pt x="3962" y="5210"/>
                  </a:lnTo>
                  <a:lnTo>
                    <a:pt x="3962" y="5132"/>
                  </a:lnTo>
                  <a:lnTo>
                    <a:pt x="3925" y="5132"/>
                  </a:lnTo>
                  <a:lnTo>
                    <a:pt x="3925" y="5055"/>
                  </a:lnTo>
                  <a:lnTo>
                    <a:pt x="3887" y="5055"/>
                  </a:lnTo>
                  <a:lnTo>
                    <a:pt x="3887" y="4977"/>
                  </a:lnTo>
                  <a:lnTo>
                    <a:pt x="3849" y="4977"/>
                  </a:lnTo>
                  <a:lnTo>
                    <a:pt x="3849" y="4899"/>
                  </a:lnTo>
                  <a:lnTo>
                    <a:pt x="3812" y="4899"/>
                  </a:lnTo>
                  <a:lnTo>
                    <a:pt x="3812" y="4821"/>
                  </a:lnTo>
                  <a:lnTo>
                    <a:pt x="3774" y="4821"/>
                  </a:lnTo>
                  <a:lnTo>
                    <a:pt x="3774" y="4743"/>
                  </a:lnTo>
                  <a:lnTo>
                    <a:pt x="3737" y="4743"/>
                  </a:lnTo>
                  <a:lnTo>
                    <a:pt x="3737" y="4666"/>
                  </a:lnTo>
                  <a:lnTo>
                    <a:pt x="3699" y="4666"/>
                  </a:lnTo>
                  <a:lnTo>
                    <a:pt x="3699" y="4588"/>
                  </a:lnTo>
                  <a:lnTo>
                    <a:pt x="3662" y="4588"/>
                  </a:lnTo>
                  <a:lnTo>
                    <a:pt x="3662" y="4510"/>
                  </a:lnTo>
                  <a:lnTo>
                    <a:pt x="3624" y="4510"/>
                  </a:lnTo>
                  <a:lnTo>
                    <a:pt x="3624" y="4432"/>
                  </a:lnTo>
                  <a:lnTo>
                    <a:pt x="3587" y="4432"/>
                  </a:lnTo>
                  <a:lnTo>
                    <a:pt x="3587" y="4355"/>
                  </a:lnTo>
                  <a:lnTo>
                    <a:pt x="3549" y="4355"/>
                  </a:lnTo>
                  <a:lnTo>
                    <a:pt x="3549" y="4277"/>
                  </a:lnTo>
                  <a:lnTo>
                    <a:pt x="3511" y="4277"/>
                  </a:lnTo>
                  <a:lnTo>
                    <a:pt x="3511" y="4199"/>
                  </a:lnTo>
                  <a:lnTo>
                    <a:pt x="3474" y="4199"/>
                  </a:lnTo>
                  <a:lnTo>
                    <a:pt x="3474" y="4121"/>
                  </a:lnTo>
                  <a:lnTo>
                    <a:pt x="3436" y="4121"/>
                  </a:lnTo>
                  <a:lnTo>
                    <a:pt x="3436" y="4044"/>
                  </a:lnTo>
                  <a:lnTo>
                    <a:pt x="3399" y="4044"/>
                  </a:lnTo>
                  <a:lnTo>
                    <a:pt x="3399" y="3966"/>
                  </a:lnTo>
                  <a:lnTo>
                    <a:pt x="3361" y="3966"/>
                  </a:lnTo>
                  <a:lnTo>
                    <a:pt x="3361" y="3888"/>
                  </a:lnTo>
                  <a:lnTo>
                    <a:pt x="3324" y="3888"/>
                  </a:lnTo>
                  <a:lnTo>
                    <a:pt x="3324" y="3810"/>
                  </a:lnTo>
                  <a:lnTo>
                    <a:pt x="3294" y="3810"/>
                  </a:lnTo>
                  <a:lnTo>
                    <a:pt x="3294" y="3732"/>
                  </a:lnTo>
                  <a:lnTo>
                    <a:pt x="3264" y="3732"/>
                  </a:lnTo>
                  <a:lnTo>
                    <a:pt x="3264" y="3655"/>
                  </a:lnTo>
                  <a:lnTo>
                    <a:pt x="3234" y="3655"/>
                  </a:lnTo>
                  <a:lnTo>
                    <a:pt x="3234" y="3577"/>
                  </a:lnTo>
                  <a:lnTo>
                    <a:pt x="3203" y="3577"/>
                  </a:lnTo>
                  <a:lnTo>
                    <a:pt x="3203" y="3499"/>
                  </a:lnTo>
                  <a:lnTo>
                    <a:pt x="3173" y="3499"/>
                  </a:lnTo>
                  <a:lnTo>
                    <a:pt x="3173" y="3421"/>
                  </a:lnTo>
                  <a:lnTo>
                    <a:pt x="3143" y="3421"/>
                  </a:lnTo>
                  <a:lnTo>
                    <a:pt x="3143" y="3344"/>
                  </a:lnTo>
                  <a:lnTo>
                    <a:pt x="3113" y="3344"/>
                  </a:lnTo>
                  <a:lnTo>
                    <a:pt x="3113" y="3266"/>
                  </a:lnTo>
                  <a:lnTo>
                    <a:pt x="3083" y="3266"/>
                  </a:lnTo>
                  <a:lnTo>
                    <a:pt x="3083" y="3188"/>
                  </a:lnTo>
                  <a:lnTo>
                    <a:pt x="3053" y="3188"/>
                  </a:lnTo>
                  <a:lnTo>
                    <a:pt x="3053" y="3110"/>
                  </a:lnTo>
                  <a:lnTo>
                    <a:pt x="3023" y="3110"/>
                  </a:lnTo>
                  <a:lnTo>
                    <a:pt x="3023" y="3033"/>
                  </a:lnTo>
                  <a:lnTo>
                    <a:pt x="2993" y="3033"/>
                  </a:lnTo>
                  <a:lnTo>
                    <a:pt x="2993" y="2955"/>
                  </a:lnTo>
                  <a:lnTo>
                    <a:pt x="2963" y="2955"/>
                  </a:lnTo>
                  <a:lnTo>
                    <a:pt x="2963" y="2877"/>
                  </a:lnTo>
                  <a:lnTo>
                    <a:pt x="2933" y="2877"/>
                  </a:lnTo>
                  <a:lnTo>
                    <a:pt x="2933" y="2799"/>
                  </a:lnTo>
                  <a:lnTo>
                    <a:pt x="2903" y="2799"/>
                  </a:lnTo>
                  <a:lnTo>
                    <a:pt x="2903" y="2721"/>
                  </a:lnTo>
                  <a:lnTo>
                    <a:pt x="2873" y="2721"/>
                  </a:lnTo>
                  <a:lnTo>
                    <a:pt x="2873" y="2644"/>
                  </a:lnTo>
                  <a:lnTo>
                    <a:pt x="2843" y="2644"/>
                  </a:lnTo>
                  <a:lnTo>
                    <a:pt x="2843" y="2566"/>
                  </a:lnTo>
                  <a:lnTo>
                    <a:pt x="2813" y="2566"/>
                  </a:lnTo>
                  <a:lnTo>
                    <a:pt x="2813" y="2488"/>
                  </a:lnTo>
                  <a:lnTo>
                    <a:pt x="2783" y="2488"/>
                  </a:lnTo>
                  <a:lnTo>
                    <a:pt x="2783" y="2410"/>
                  </a:lnTo>
                  <a:lnTo>
                    <a:pt x="2753" y="2410"/>
                  </a:lnTo>
                  <a:lnTo>
                    <a:pt x="2753" y="2333"/>
                  </a:lnTo>
                  <a:lnTo>
                    <a:pt x="2723" y="2333"/>
                  </a:lnTo>
                  <a:lnTo>
                    <a:pt x="2723" y="2255"/>
                  </a:lnTo>
                  <a:lnTo>
                    <a:pt x="2693" y="2255"/>
                  </a:lnTo>
                  <a:lnTo>
                    <a:pt x="2693" y="2177"/>
                  </a:lnTo>
                  <a:lnTo>
                    <a:pt x="2663" y="2177"/>
                  </a:lnTo>
                  <a:lnTo>
                    <a:pt x="2663" y="2099"/>
                  </a:lnTo>
                  <a:lnTo>
                    <a:pt x="2633" y="2099"/>
                  </a:lnTo>
                  <a:lnTo>
                    <a:pt x="2633" y="2022"/>
                  </a:lnTo>
                  <a:lnTo>
                    <a:pt x="2603" y="2022"/>
                  </a:lnTo>
                  <a:lnTo>
                    <a:pt x="2603" y="1944"/>
                  </a:lnTo>
                  <a:lnTo>
                    <a:pt x="2573" y="1944"/>
                  </a:lnTo>
                  <a:lnTo>
                    <a:pt x="2573" y="1866"/>
                  </a:lnTo>
                  <a:lnTo>
                    <a:pt x="2542" y="1866"/>
                  </a:lnTo>
                  <a:lnTo>
                    <a:pt x="2542" y="1788"/>
                  </a:lnTo>
                  <a:lnTo>
                    <a:pt x="2512" y="1788"/>
                  </a:lnTo>
                  <a:lnTo>
                    <a:pt x="2512" y="1710"/>
                  </a:lnTo>
                  <a:lnTo>
                    <a:pt x="2482" y="1710"/>
                  </a:lnTo>
                  <a:lnTo>
                    <a:pt x="2482" y="1633"/>
                  </a:lnTo>
                  <a:lnTo>
                    <a:pt x="2452" y="1633"/>
                  </a:lnTo>
                  <a:lnTo>
                    <a:pt x="2452" y="1555"/>
                  </a:lnTo>
                  <a:lnTo>
                    <a:pt x="2422" y="1555"/>
                  </a:lnTo>
                  <a:lnTo>
                    <a:pt x="2422" y="1477"/>
                  </a:lnTo>
                  <a:lnTo>
                    <a:pt x="2392" y="1477"/>
                  </a:lnTo>
                  <a:lnTo>
                    <a:pt x="2392" y="1399"/>
                  </a:lnTo>
                  <a:lnTo>
                    <a:pt x="2362" y="1399"/>
                  </a:lnTo>
                  <a:lnTo>
                    <a:pt x="2362" y="1322"/>
                  </a:lnTo>
                  <a:lnTo>
                    <a:pt x="2332" y="1322"/>
                  </a:lnTo>
                  <a:lnTo>
                    <a:pt x="2332" y="1244"/>
                  </a:lnTo>
                  <a:lnTo>
                    <a:pt x="2302" y="1244"/>
                  </a:lnTo>
                  <a:lnTo>
                    <a:pt x="2302" y="1166"/>
                  </a:lnTo>
                  <a:lnTo>
                    <a:pt x="2272" y="1166"/>
                  </a:lnTo>
                  <a:lnTo>
                    <a:pt x="2272" y="1088"/>
                  </a:lnTo>
                  <a:lnTo>
                    <a:pt x="2242" y="1088"/>
                  </a:lnTo>
                  <a:lnTo>
                    <a:pt x="2242" y="1011"/>
                  </a:lnTo>
                  <a:lnTo>
                    <a:pt x="2212" y="1011"/>
                  </a:lnTo>
                  <a:lnTo>
                    <a:pt x="2212" y="933"/>
                  </a:lnTo>
                  <a:lnTo>
                    <a:pt x="2182" y="933"/>
                  </a:lnTo>
                  <a:lnTo>
                    <a:pt x="2182" y="855"/>
                  </a:lnTo>
                  <a:lnTo>
                    <a:pt x="2152" y="855"/>
                  </a:lnTo>
                  <a:lnTo>
                    <a:pt x="2152" y="777"/>
                  </a:lnTo>
                  <a:lnTo>
                    <a:pt x="2122" y="777"/>
                  </a:lnTo>
                  <a:lnTo>
                    <a:pt x="2122" y="699"/>
                  </a:lnTo>
                  <a:lnTo>
                    <a:pt x="2092" y="699"/>
                  </a:lnTo>
                  <a:lnTo>
                    <a:pt x="2092" y="622"/>
                  </a:lnTo>
                  <a:lnTo>
                    <a:pt x="2062" y="622"/>
                  </a:lnTo>
                  <a:lnTo>
                    <a:pt x="2062" y="544"/>
                  </a:lnTo>
                  <a:lnTo>
                    <a:pt x="2032" y="544"/>
                  </a:lnTo>
                  <a:lnTo>
                    <a:pt x="2032" y="466"/>
                  </a:lnTo>
                  <a:lnTo>
                    <a:pt x="2002" y="466"/>
                  </a:lnTo>
                  <a:lnTo>
                    <a:pt x="2002" y="388"/>
                  </a:lnTo>
                  <a:lnTo>
                    <a:pt x="1972" y="388"/>
                  </a:lnTo>
                  <a:lnTo>
                    <a:pt x="1972" y="311"/>
                  </a:lnTo>
                  <a:lnTo>
                    <a:pt x="1942" y="311"/>
                  </a:lnTo>
                  <a:lnTo>
                    <a:pt x="1942" y="233"/>
                  </a:lnTo>
                  <a:lnTo>
                    <a:pt x="1912" y="233"/>
                  </a:lnTo>
                  <a:lnTo>
                    <a:pt x="1912" y="155"/>
                  </a:lnTo>
                  <a:lnTo>
                    <a:pt x="1881" y="155"/>
                  </a:lnTo>
                  <a:lnTo>
                    <a:pt x="1881" y="77"/>
                  </a:lnTo>
                  <a:lnTo>
                    <a:pt x="1851" y="77"/>
                  </a:lnTo>
                  <a:lnTo>
                    <a:pt x="1851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1685" name="Group 166"/>
          <p:cNvGrpSpPr>
            <a:grpSpLocks/>
          </p:cNvGrpSpPr>
          <p:nvPr/>
        </p:nvGrpSpPr>
        <p:grpSpPr bwMode="auto">
          <a:xfrm>
            <a:off x="4876800" y="2667000"/>
            <a:ext cx="4267200" cy="3222625"/>
            <a:chOff x="3456" y="1824"/>
            <a:chExt cx="2025" cy="2030"/>
          </a:xfrm>
        </p:grpSpPr>
        <p:sp>
          <p:nvSpPr>
            <p:cNvPr id="71689" name="AutoShape 103"/>
            <p:cNvSpPr>
              <a:spLocks noChangeAspect="1" noChangeArrowheads="1" noTextEdit="1"/>
            </p:cNvSpPr>
            <p:nvPr/>
          </p:nvSpPr>
          <p:spPr bwMode="auto">
            <a:xfrm>
              <a:off x="3456" y="1824"/>
              <a:ext cx="2025" cy="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690" name="Line 105"/>
            <p:cNvSpPr>
              <a:spLocks noChangeShapeType="1"/>
            </p:cNvSpPr>
            <p:nvPr/>
          </p:nvSpPr>
          <p:spPr bwMode="auto">
            <a:xfrm>
              <a:off x="3781" y="3549"/>
              <a:ext cx="137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691" name="Line 106"/>
            <p:cNvSpPr>
              <a:spLocks noChangeShapeType="1"/>
            </p:cNvSpPr>
            <p:nvPr/>
          </p:nvSpPr>
          <p:spPr bwMode="auto">
            <a:xfrm>
              <a:off x="3781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692" name="Line 107"/>
            <p:cNvSpPr>
              <a:spLocks noChangeShapeType="1"/>
            </p:cNvSpPr>
            <p:nvPr/>
          </p:nvSpPr>
          <p:spPr bwMode="auto">
            <a:xfrm>
              <a:off x="3781" y="3549"/>
              <a:ext cx="1" cy="7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693" name="Rectangle 108"/>
            <p:cNvSpPr>
              <a:spLocks noChangeArrowheads="1"/>
            </p:cNvSpPr>
            <p:nvPr/>
          </p:nvSpPr>
          <p:spPr bwMode="auto">
            <a:xfrm>
              <a:off x="3639" y="3624"/>
              <a:ext cx="2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MS Sans Serif" charset="0"/>
                </a:rPr>
                <a:t>0.87</a:t>
              </a:r>
              <a:endParaRPr lang="en-US" altLang="en-US"/>
            </a:p>
          </p:txBody>
        </p:sp>
        <p:sp>
          <p:nvSpPr>
            <p:cNvPr id="71694" name="Line 109"/>
            <p:cNvSpPr>
              <a:spLocks noChangeShapeType="1"/>
            </p:cNvSpPr>
            <p:nvPr/>
          </p:nvSpPr>
          <p:spPr bwMode="auto">
            <a:xfrm>
              <a:off x="3827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695" name="Line 110"/>
            <p:cNvSpPr>
              <a:spLocks noChangeShapeType="1"/>
            </p:cNvSpPr>
            <p:nvPr/>
          </p:nvSpPr>
          <p:spPr bwMode="auto">
            <a:xfrm>
              <a:off x="3873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696" name="Line 111"/>
            <p:cNvSpPr>
              <a:spLocks noChangeShapeType="1"/>
            </p:cNvSpPr>
            <p:nvPr/>
          </p:nvSpPr>
          <p:spPr bwMode="auto">
            <a:xfrm>
              <a:off x="3919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697" name="Line 112"/>
            <p:cNvSpPr>
              <a:spLocks noChangeShapeType="1"/>
            </p:cNvSpPr>
            <p:nvPr/>
          </p:nvSpPr>
          <p:spPr bwMode="auto">
            <a:xfrm>
              <a:off x="3964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698" name="Line 113"/>
            <p:cNvSpPr>
              <a:spLocks noChangeShapeType="1"/>
            </p:cNvSpPr>
            <p:nvPr/>
          </p:nvSpPr>
          <p:spPr bwMode="auto">
            <a:xfrm>
              <a:off x="4010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699" name="Line 114"/>
            <p:cNvSpPr>
              <a:spLocks noChangeShapeType="1"/>
            </p:cNvSpPr>
            <p:nvPr/>
          </p:nvSpPr>
          <p:spPr bwMode="auto">
            <a:xfrm>
              <a:off x="4056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00" name="Line 115"/>
            <p:cNvSpPr>
              <a:spLocks noChangeShapeType="1"/>
            </p:cNvSpPr>
            <p:nvPr/>
          </p:nvSpPr>
          <p:spPr bwMode="auto">
            <a:xfrm>
              <a:off x="4102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01" name="Line 116"/>
            <p:cNvSpPr>
              <a:spLocks noChangeShapeType="1"/>
            </p:cNvSpPr>
            <p:nvPr/>
          </p:nvSpPr>
          <p:spPr bwMode="auto">
            <a:xfrm>
              <a:off x="4148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02" name="Line 117"/>
            <p:cNvSpPr>
              <a:spLocks noChangeShapeType="1"/>
            </p:cNvSpPr>
            <p:nvPr/>
          </p:nvSpPr>
          <p:spPr bwMode="auto">
            <a:xfrm>
              <a:off x="4193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03" name="Line 118"/>
            <p:cNvSpPr>
              <a:spLocks noChangeShapeType="1"/>
            </p:cNvSpPr>
            <p:nvPr/>
          </p:nvSpPr>
          <p:spPr bwMode="auto">
            <a:xfrm>
              <a:off x="4239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04" name="Line 119"/>
            <p:cNvSpPr>
              <a:spLocks noChangeShapeType="1"/>
            </p:cNvSpPr>
            <p:nvPr/>
          </p:nvSpPr>
          <p:spPr bwMode="auto">
            <a:xfrm>
              <a:off x="4239" y="3549"/>
              <a:ext cx="1" cy="7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05" name="Rectangle 120"/>
            <p:cNvSpPr>
              <a:spLocks noChangeArrowheads="1"/>
            </p:cNvSpPr>
            <p:nvPr/>
          </p:nvSpPr>
          <p:spPr bwMode="auto">
            <a:xfrm>
              <a:off x="4099" y="3624"/>
              <a:ext cx="28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MS Sans Serif" charset="0"/>
                </a:rPr>
                <a:t>0.88</a:t>
              </a:r>
              <a:endParaRPr lang="en-US" altLang="en-US"/>
            </a:p>
          </p:txBody>
        </p:sp>
        <p:sp>
          <p:nvSpPr>
            <p:cNvPr id="71706" name="Line 121"/>
            <p:cNvSpPr>
              <a:spLocks noChangeShapeType="1"/>
            </p:cNvSpPr>
            <p:nvPr/>
          </p:nvSpPr>
          <p:spPr bwMode="auto">
            <a:xfrm>
              <a:off x="4285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07" name="Line 122"/>
            <p:cNvSpPr>
              <a:spLocks noChangeShapeType="1"/>
            </p:cNvSpPr>
            <p:nvPr/>
          </p:nvSpPr>
          <p:spPr bwMode="auto">
            <a:xfrm>
              <a:off x="4331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08" name="Line 123"/>
            <p:cNvSpPr>
              <a:spLocks noChangeShapeType="1"/>
            </p:cNvSpPr>
            <p:nvPr/>
          </p:nvSpPr>
          <p:spPr bwMode="auto">
            <a:xfrm>
              <a:off x="4377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09" name="Line 124"/>
            <p:cNvSpPr>
              <a:spLocks noChangeShapeType="1"/>
            </p:cNvSpPr>
            <p:nvPr/>
          </p:nvSpPr>
          <p:spPr bwMode="auto">
            <a:xfrm>
              <a:off x="4423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10" name="Line 125"/>
            <p:cNvSpPr>
              <a:spLocks noChangeShapeType="1"/>
            </p:cNvSpPr>
            <p:nvPr/>
          </p:nvSpPr>
          <p:spPr bwMode="auto">
            <a:xfrm>
              <a:off x="4468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11" name="Line 126"/>
            <p:cNvSpPr>
              <a:spLocks noChangeShapeType="1"/>
            </p:cNvSpPr>
            <p:nvPr/>
          </p:nvSpPr>
          <p:spPr bwMode="auto">
            <a:xfrm>
              <a:off x="4514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12" name="Line 127"/>
            <p:cNvSpPr>
              <a:spLocks noChangeShapeType="1"/>
            </p:cNvSpPr>
            <p:nvPr/>
          </p:nvSpPr>
          <p:spPr bwMode="auto">
            <a:xfrm>
              <a:off x="4560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13" name="Line 128"/>
            <p:cNvSpPr>
              <a:spLocks noChangeShapeType="1"/>
            </p:cNvSpPr>
            <p:nvPr/>
          </p:nvSpPr>
          <p:spPr bwMode="auto">
            <a:xfrm>
              <a:off x="4606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14" name="Line 129"/>
            <p:cNvSpPr>
              <a:spLocks noChangeShapeType="1"/>
            </p:cNvSpPr>
            <p:nvPr/>
          </p:nvSpPr>
          <p:spPr bwMode="auto">
            <a:xfrm>
              <a:off x="4652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15" name="Line 130"/>
            <p:cNvSpPr>
              <a:spLocks noChangeShapeType="1"/>
            </p:cNvSpPr>
            <p:nvPr/>
          </p:nvSpPr>
          <p:spPr bwMode="auto">
            <a:xfrm>
              <a:off x="4698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16" name="Line 131"/>
            <p:cNvSpPr>
              <a:spLocks noChangeShapeType="1"/>
            </p:cNvSpPr>
            <p:nvPr/>
          </p:nvSpPr>
          <p:spPr bwMode="auto">
            <a:xfrm>
              <a:off x="4698" y="3549"/>
              <a:ext cx="1" cy="7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17" name="Rectangle 132"/>
            <p:cNvSpPr>
              <a:spLocks noChangeArrowheads="1"/>
            </p:cNvSpPr>
            <p:nvPr/>
          </p:nvSpPr>
          <p:spPr bwMode="auto">
            <a:xfrm>
              <a:off x="4556" y="3624"/>
              <a:ext cx="2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MS Sans Serif" charset="0"/>
                </a:rPr>
                <a:t>0.89</a:t>
              </a:r>
              <a:endParaRPr lang="en-US" altLang="en-US"/>
            </a:p>
          </p:txBody>
        </p:sp>
        <p:sp>
          <p:nvSpPr>
            <p:cNvPr id="71718" name="Line 133"/>
            <p:cNvSpPr>
              <a:spLocks noChangeShapeType="1"/>
            </p:cNvSpPr>
            <p:nvPr/>
          </p:nvSpPr>
          <p:spPr bwMode="auto">
            <a:xfrm>
              <a:off x="4743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19" name="Line 134"/>
            <p:cNvSpPr>
              <a:spLocks noChangeShapeType="1"/>
            </p:cNvSpPr>
            <p:nvPr/>
          </p:nvSpPr>
          <p:spPr bwMode="auto">
            <a:xfrm>
              <a:off x="4789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20" name="Line 135"/>
            <p:cNvSpPr>
              <a:spLocks noChangeShapeType="1"/>
            </p:cNvSpPr>
            <p:nvPr/>
          </p:nvSpPr>
          <p:spPr bwMode="auto">
            <a:xfrm>
              <a:off x="4835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21" name="Line 136"/>
            <p:cNvSpPr>
              <a:spLocks noChangeShapeType="1"/>
            </p:cNvSpPr>
            <p:nvPr/>
          </p:nvSpPr>
          <p:spPr bwMode="auto">
            <a:xfrm>
              <a:off x="4881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22" name="Line 137"/>
            <p:cNvSpPr>
              <a:spLocks noChangeShapeType="1"/>
            </p:cNvSpPr>
            <p:nvPr/>
          </p:nvSpPr>
          <p:spPr bwMode="auto">
            <a:xfrm>
              <a:off x="4927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23" name="Line 138"/>
            <p:cNvSpPr>
              <a:spLocks noChangeShapeType="1"/>
            </p:cNvSpPr>
            <p:nvPr/>
          </p:nvSpPr>
          <p:spPr bwMode="auto">
            <a:xfrm>
              <a:off x="4972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24" name="Line 139"/>
            <p:cNvSpPr>
              <a:spLocks noChangeShapeType="1"/>
            </p:cNvSpPr>
            <p:nvPr/>
          </p:nvSpPr>
          <p:spPr bwMode="auto">
            <a:xfrm>
              <a:off x="5018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25" name="Line 140"/>
            <p:cNvSpPr>
              <a:spLocks noChangeShapeType="1"/>
            </p:cNvSpPr>
            <p:nvPr/>
          </p:nvSpPr>
          <p:spPr bwMode="auto">
            <a:xfrm>
              <a:off x="5064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26" name="Line 141"/>
            <p:cNvSpPr>
              <a:spLocks noChangeShapeType="1"/>
            </p:cNvSpPr>
            <p:nvPr/>
          </p:nvSpPr>
          <p:spPr bwMode="auto">
            <a:xfrm>
              <a:off x="5110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27" name="Line 142"/>
            <p:cNvSpPr>
              <a:spLocks noChangeShapeType="1"/>
            </p:cNvSpPr>
            <p:nvPr/>
          </p:nvSpPr>
          <p:spPr bwMode="auto">
            <a:xfrm>
              <a:off x="5156" y="3549"/>
              <a:ext cx="1" cy="4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28" name="Line 143"/>
            <p:cNvSpPr>
              <a:spLocks noChangeShapeType="1"/>
            </p:cNvSpPr>
            <p:nvPr/>
          </p:nvSpPr>
          <p:spPr bwMode="auto">
            <a:xfrm>
              <a:off x="5156" y="3549"/>
              <a:ext cx="1" cy="7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29" name="Rectangle 144"/>
            <p:cNvSpPr>
              <a:spLocks noChangeArrowheads="1"/>
            </p:cNvSpPr>
            <p:nvPr/>
          </p:nvSpPr>
          <p:spPr bwMode="auto">
            <a:xfrm>
              <a:off x="5055" y="3624"/>
              <a:ext cx="20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MS Sans Serif" charset="0"/>
                </a:rPr>
                <a:t>0.9</a:t>
              </a:r>
              <a:endParaRPr lang="en-US" altLang="en-US"/>
            </a:p>
          </p:txBody>
        </p:sp>
        <p:sp>
          <p:nvSpPr>
            <p:cNvPr id="71730" name="Line 145"/>
            <p:cNvSpPr>
              <a:spLocks noChangeShapeType="1"/>
            </p:cNvSpPr>
            <p:nvPr/>
          </p:nvSpPr>
          <p:spPr bwMode="auto">
            <a:xfrm flipV="1">
              <a:off x="3781" y="1974"/>
              <a:ext cx="1" cy="1575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31" name="Line 146"/>
            <p:cNvSpPr>
              <a:spLocks noChangeShapeType="1"/>
            </p:cNvSpPr>
            <p:nvPr/>
          </p:nvSpPr>
          <p:spPr bwMode="auto">
            <a:xfrm flipH="1">
              <a:off x="3729" y="3549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32" name="Line 147"/>
            <p:cNvSpPr>
              <a:spLocks noChangeShapeType="1"/>
            </p:cNvSpPr>
            <p:nvPr/>
          </p:nvSpPr>
          <p:spPr bwMode="auto">
            <a:xfrm flipH="1">
              <a:off x="3716" y="3549"/>
              <a:ext cx="6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33" name="Rectangle 148"/>
            <p:cNvSpPr>
              <a:spLocks noChangeArrowheads="1"/>
            </p:cNvSpPr>
            <p:nvPr/>
          </p:nvSpPr>
          <p:spPr bwMode="auto">
            <a:xfrm>
              <a:off x="3601" y="3447"/>
              <a:ext cx="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MS Sans Serif" charset="0"/>
                </a:rPr>
                <a:t>0</a:t>
              </a:r>
              <a:endParaRPr lang="en-US" altLang="en-US"/>
            </a:p>
          </p:txBody>
        </p:sp>
        <p:sp>
          <p:nvSpPr>
            <p:cNvPr id="71734" name="Line 149"/>
            <p:cNvSpPr>
              <a:spLocks noChangeShapeType="1"/>
            </p:cNvSpPr>
            <p:nvPr/>
          </p:nvSpPr>
          <p:spPr bwMode="auto">
            <a:xfrm flipH="1">
              <a:off x="3729" y="3391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35" name="Line 150"/>
            <p:cNvSpPr>
              <a:spLocks noChangeShapeType="1"/>
            </p:cNvSpPr>
            <p:nvPr/>
          </p:nvSpPr>
          <p:spPr bwMode="auto">
            <a:xfrm flipH="1">
              <a:off x="3729" y="3234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36" name="Line 151"/>
            <p:cNvSpPr>
              <a:spLocks noChangeShapeType="1"/>
            </p:cNvSpPr>
            <p:nvPr/>
          </p:nvSpPr>
          <p:spPr bwMode="auto">
            <a:xfrm flipH="1">
              <a:off x="3729" y="3076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37" name="Line 152"/>
            <p:cNvSpPr>
              <a:spLocks noChangeShapeType="1"/>
            </p:cNvSpPr>
            <p:nvPr/>
          </p:nvSpPr>
          <p:spPr bwMode="auto">
            <a:xfrm flipH="1">
              <a:off x="3729" y="2919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38" name="Line 153"/>
            <p:cNvSpPr>
              <a:spLocks noChangeShapeType="1"/>
            </p:cNvSpPr>
            <p:nvPr/>
          </p:nvSpPr>
          <p:spPr bwMode="auto">
            <a:xfrm flipH="1">
              <a:off x="3729" y="2762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39" name="Line 154"/>
            <p:cNvSpPr>
              <a:spLocks noChangeShapeType="1"/>
            </p:cNvSpPr>
            <p:nvPr/>
          </p:nvSpPr>
          <p:spPr bwMode="auto">
            <a:xfrm flipH="1">
              <a:off x="3716" y="2762"/>
              <a:ext cx="6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40" name="Line 156"/>
            <p:cNvSpPr>
              <a:spLocks noChangeShapeType="1"/>
            </p:cNvSpPr>
            <p:nvPr/>
          </p:nvSpPr>
          <p:spPr bwMode="auto">
            <a:xfrm flipH="1">
              <a:off x="3729" y="2604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41" name="Line 157"/>
            <p:cNvSpPr>
              <a:spLocks noChangeShapeType="1"/>
            </p:cNvSpPr>
            <p:nvPr/>
          </p:nvSpPr>
          <p:spPr bwMode="auto">
            <a:xfrm flipH="1">
              <a:off x="3729" y="2447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42" name="Line 158"/>
            <p:cNvSpPr>
              <a:spLocks noChangeShapeType="1"/>
            </p:cNvSpPr>
            <p:nvPr/>
          </p:nvSpPr>
          <p:spPr bwMode="auto">
            <a:xfrm flipH="1">
              <a:off x="3729" y="2289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43" name="Line 159"/>
            <p:cNvSpPr>
              <a:spLocks noChangeShapeType="1"/>
            </p:cNvSpPr>
            <p:nvPr/>
          </p:nvSpPr>
          <p:spPr bwMode="auto">
            <a:xfrm flipH="1">
              <a:off x="3729" y="2132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44" name="Line 160"/>
            <p:cNvSpPr>
              <a:spLocks noChangeShapeType="1"/>
            </p:cNvSpPr>
            <p:nvPr/>
          </p:nvSpPr>
          <p:spPr bwMode="auto">
            <a:xfrm flipH="1">
              <a:off x="3729" y="1974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45" name="Line 161"/>
            <p:cNvSpPr>
              <a:spLocks noChangeShapeType="1"/>
            </p:cNvSpPr>
            <p:nvPr/>
          </p:nvSpPr>
          <p:spPr bwMode="auto">
            <a:xfrm flipH="1">
              <a:off x="3716" y="1974"/>
              <a:ext cx="6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46" name="Rectangle 162"/>
            <p:cNvSpPr>
              <a:spLocks noChangeArrowheads="1"/>
            </p:cNvSpPr>
            <p:nvPr/>
          </p:nvSpPr>
          <p:spPr bwMode="auto">
            <a:xfrm>
              <a:off x="3601" y="1872"/>
              <a:ext cx="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MS Sans Serif" charset="0"/>
                </a:rPr>
                <a:t>1</a:t>
              </a:r>
              <a:endParaRPr lang="en-US" altLang="en-US"/>
            </a:p>
          </p:txBody>
        </p:sp>
        <p:sp>
          <p:nvSpPr>
            <p:cNvPr id="71747" name="Freeform 163"/>
            <p:cNvSpPr>
              <a:spLocks/>
            </p:cNvSpPr>
            <p:nvPr/>
          </p:nvSpPr>
          <p:spPr bwMode="auto">
            <a:xfrm flipV="1">
              <a:off x="4088" y="1974"/>
              <a:ext cx="708" cy="1575"/>
            </a:xfrm>
            <a:custGeom>
              <a:avLst/>
              <a:gdLst>
                <a:gd name="T0" fmla="*/ 2 w 3492"/>
                <a:gd name="T1" fmla="*/ 10 h 7777"/>
                <a:gd name="T2" fmla="*/ 6 w 3492"/>
                <a:gd name="T3" fmla="*/ 19 h 7777"/>
                <a:gd name="T4" fmla="*/ 9 w 3492"/>
                <a:gd name="T5" fmla="*/ 32 h 7777"/>
                <a:gd name="T6" fmla="*/ 13 w 3492"/>
                <a:gd name="T7" fmla="*/ 42 h 7777"/>
                <a:gd name="T8" fmla="*/ 16 w 3492"/>
                <a:gd name="T9" fmla="*/ 54 h 7777"/>
                <a:gd name="T10" fmla="*/ 20 w 3492"/>
                <a:gd name="T11" fmla="*/ 64 h 7777"/>
                <a:gd name="T12" fmla="*/ 23 w 3492"/>
                <a:gd name="T13" fmla="*/ 77 h 7777"/>
                <a:gd name="T14" fmla="*/ 27 w 3492"/>
                <a:gd name="T15" fmla="*/ 86 h 7777"/>
                <a:gd name="T16" fmla="*/ 29 w 3492"/>
                <a:gd name="T17" fmla="*/ 99 h 7777"/>
                <a:gd name="T18" fmla="*/ 33 w 3492"/>
                <a:gd name="T19" fmla="*/ 108 h 7777"/>
                <a:gd name="T20" fmla="*/ 36 w 3492"/>
                <a:gd name="T21" fmla="*/ 121 h 7777"/>
                <a:gd name="T22" fmla="*/ 40 w 3492"/>
                <a:gd name="T23" fmla="*/ 131 h 7777"/>
                <a:gd name="T24" fmla="*/ 43 w 3492"/>
                <a:gd name="T25" fmla="*/ 144 h 7777"/>
                <a:gd name="T26" fmla="*/ 47 w 3492"/>
                <a:gd name="T27" fmla="*/ 153 h 7777"/>
                <a:gd name="T28" fmla="*/ 50 w 3492"/>
                <a:gd name="T29" fmla="*/ 166 h 7777"/>
                <a:gd name="T30" fmla="*/ 53 w 3492"/>
                <a:gd name="T31" fmla="*/ 175 h 7777"/>
                <a:gd name="T32" fmla="*/ 55 w 3492"/>
                <a:gd name="T33" fmla="*/ 188 h 7777"/>
                <a:gd name="T34" fmla="*/ 58 w 3492"/>
                <a:gd name="T35" fmla="*/ 198 h 7777"/>
                <a:gd name="T36" fmla="*/ 61 w 3492"/>
                <a:gd name="T37" fmla="*/ 210 h 7777"/>
                <a:gd name="T38" fmla="*/ 64 w 3492"/>
                <a:gd name="T39" fmla="*/ 220 h 7777"/>
                <a:gd name="T40" fmla="*/ 66 w 3492"/>
                <a:gd name="T41" fmla="*/ 233 h 7777"/>
                <a:gd name="T42" fmla="*/ 69 w 3492"/>
                <a:gd name="T43" fmla="*/ 242 h 7777"/>
                <a:gd name="T44" fmla="*/ 72 w 3492"/>
                <a:gd name="T45" fmla="*/ 255 h 7777"/>
                <a:gd name="T46" fmla="*/ 75 w 3492"/>
                <a:gd name="T47" fmla="*/ 265 h 7777"/>
                <a:gd name="T48" fmla="*/ 77 w 3492"/>
                <a:gd name="T49" fmla="*/ 277 h 7777"/>
                <a:gd name="T50" fmla="*/ 80 w 3492"/>
                <a:gd name="T51" fmla="*/ 287 h 7777"/>
                <a:gd name="T52" fmla="*/ 83 w 3492"/>
                <a:gd name="T53" fmla="*/ 300 h 7777"/>
                <a:gd name="T54" fmla="*/ 86 w 3492"/>
                <a:gd name="T55" fmla="*/ 309 h 7777"/>
                <a:gd name="T56" fmla="*/ 144 w 3492"/>
                <a:gd name="T57" fmla="*/ 316 h 7777"/>
                <a:gd name="T58" fmla="*/ 140 w 3492"/>
                <a:gd name="T59" fmla="*/ 306 h 7777"/>
                <a:gd name="T60" fmla="*/ 137 w 3492"/>
                <a:gd name="T61" fmla="*/ 293 h 7777"/>
                <a:gd name="T62" fmla="*/ 133 w 3492"/>
                <a:gd name="T63" fmla="*/ 284 h 7777"/>
                <a:gd name="T64" fmla="*/ 130 w 3492"/>
                <a:gd name="T65" fmla="*/ 271 h 7777"/>
                <a:gd name="T66" fmla="*/ 126 w 3492"/>
                <a:gd name="T67" fmla="*/ 261 h 7777"/>
                <a:gd name="T68" fmla="*/ 123 w 3492"/>
                <a:gd name="T69" fmla="*/ 249 h 7777"/>
                <a:gd name="T70" fmla="*/ 119 w 3492"/>
                <a:gd name="T71" fmla="*/ 239 h 7777"/>
                <a:gd name="T72" fmla="*/ 116 w 3492"/>
                <a:gd name="T73" fmla="*/ 226 h 7777"/>
                <a:gd name="T74" fmla="*/ 112 w 3492"/>
                <a:gd name="T75" fmla="*/ 217 h 7777"/>
                <a:gd name="T76" fmla="*/ 109 w 3492"/>
                <a:gd name="T77" fmla="*/ 204 h 7777"/>
                <a:gd name="T78" fmla="*/ 105 w 3492"/>
                <a:gd name="T79" fmla="*/ 195 h 7777"/>
                <a:gd name="T80" fmla="*/ 102 w 3492"/>
                <a:gd name="T81" fmla="*/ 182 h 7777"/>
                <a:gd name="T82" fmla="*/ 99 w 3492"/>
                <a:gd name="T83" fmla="*/ 172 h 7777"/>
                <a:gd name="T84" fmla="*/ 95 w 3492"/>
                <a:gd name="T85" fmla="*/ 159 h 7777"/>
                <a:gd name="T86" fmla="*/ 92 w 3492"/>
                <a:gd name="T87" fmla="*/ 150 h 7777"/>
                <a:gd name="T88" fmla="*/ 90 w 3492"/>
                <a:gd name="T89" fmla="*/ 137 h 7777"/>
                <a:gd name="T90" fmla="*/ 87 w 3492"/>
                <a:gd name="T91" fmla="*/ 128 h 7777"/>
                <a:gd name="T92" fmla="*/ 84 w 3492"/>
                <a:gd name="T93" fmla="*/ 115 h 7777"/>
                <a:gd name="T94" fmla="*/ 81 w 3492"/>
                <a:gd name="T95" fmla="*/ 105 h 7777"/>
                <a:gd name="T96" fmla="*/ 79 w 3492"/>
                <a:gd name="T97" fmla="*/ 93 h 7777"/>
                <a:gd name="T98" fmla="*/ 76 w 3492"/>
                <a:gd name="T99" fmla="*/ 83 h 7777"/>
                <a:gd name="T100" fmla="*/ 73 w 3492"/>
                <a:gd name="T101" fmla="*/ 70 h 7777"/>
                <a:gd name="T102" fmla="*/ 70 w 3492"/>
                <a:gd name="T103" fmla="*/ 61 h 7777"/>
                <a:gd name="T104" fmla="*/ 68 w 3492"/>
                <a:gd name="T105" fmla="*/ 48 h 7777"/>
                <a:gd name="T106" fmla="*/ 65 w 3492"/>
                <a:gd name="T107" fmla="*/ 38 h 7777"/>
                <a:gd name="T108" fmla="*/ 62 w 3492"/>
                <a:gd name="T109" fmla="*/ 26 h 7777"/>
                <a:gd name="T110" fmla="*/ 59 w 3492"/>
                <a:gd name="T111" fmla="*/ 16 h 7777"/>
                <a:gd name="T112" fmla="*/ 57 w 3492"/>
                <a:gd name="T113" fmla="*/ 3 h 777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92"/>
                <a:gd name="T172" fmla="*/ 0 h 7777"/>
                <a:gd name="T173" fmla="*/ 3492 w 3492"/>
                <a:gd name="T174" fmla="*/ 7777 h 777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92" h="7777">
                  <a:moveTo>
                    <a:pt x="0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24" y="77"/>
                  </a:lnTo>
                  <a:lnTo>
                    <a:pt x="24" y="155"/>
                  </a:lnTo>
                  <a:lnTo>
                    <a:pt x="48" y="155"/>
                  </a:lnTo>
                  <a:lnTo>
                    <a:pt x="48" y="233"/>
                  </a:lnTo>
                  <a:lnTo>
                    <a:pt x="72" y="233"/>
                  </a:lnTo>
                  <a:lnTo>
                    <a:pt x="72" y="311"/>
                  </a:lnTo>
                  <a:lnTo>
                    <a:pt x="95" y="311"/>
                  </a:lnTo>
                  <a:lnTo>
                    <a:pt x="95" y="388"/>
                  </a:lnTo>
                  <a:lnTo>
                    <a:pt x="119" y="388"/>
                  </a:lnTo>
                  <a:lnTo>
                    <a:pt x="119" y="466"/>
                  </a:lnTo>
                  <a:lnTo>
                    <a:pt x="143" y="466"/>
                  </a:lnTo>
                  <a:lnTo>
                    <a:pt x="143" y="544"/>
                  </a:lnTo>
                  <a:lnTo>
                    <a:pt x="167" y="544"/>
                  </a:lnTo>
                  <a:lnTo>
                    <a:pt x="167" y="622"/>
                  </a:lnTo>
                  <a:lnTo>
                    <a:pt x="191" y="622"/>
                  </a:lnTo>
                  <a:lnTo>
                    <a:pt x="191" y="699"/>
                  </a:lnTo>
                  <a:lnTo>
                    <a:pt x="215" y="699"/>
                  </a:lnTo>
                  <a:lnTo>
                    <a:pt x="215" y="777"/>
                  </a:lnTo>
                  <a:lnTo>
                    <a:pt x="239" y="777"/>
                  </a:lnTo>
                  <a:lnTo>
                    <a:pt x="239" y="855"/>
                  </a:lnTo>
                  <a:lnTo>
                    <a:pt x="262" y="855"/>
                  </a:lnTo>
                  <a:lnTo>
                    <a:pt x="262" y="933"/>
                  </a:lnTo>
                  <a:lnTo>
                    <a:pt x="286" y="933"/>
                  </a:lnTo>
                  <a:lnTo>
                    <a:pt x="286" y="1011"/>
                  </a:lnTo>
                  <a:lnTo>
                    <a:pt x="310" y="1011"/>
                  </a:lnTo>
                  <a:lnTo>
                    <a:pt x="310" y="1088"/>
                  </a:lnTo>
                  <a:lnTo>
                    <a:pt x="334" y="1088"/>
                  </a:lnTo>
                  <a:lnTo>
                    <a:pt x="334" y="1166"/>
                  </a:lnTo>
                  <a:lnTo>
                    <a:pt x="358" y="1166"/>
                  </a:lnTo>
                  <a:lnTo>
                    <a:pt x="358" y="1244"/>
                  </a:lnTo>
                  <a:lnTo>
                    <a:pt x="382" y="1244"/>
                  </a:lnTo>
                  <a:lnTo>
                    <a:pt x="382" y="1322"/>
                  </a:lnTo>
                  <a:lnTo>
                    <a:pt x="405" y="1322"/>
                  </a:lnTo>
                  <a:lnTo>
                    <a:pt x="405" y="1399"/>
                  </a:lnTo>
                  <a:lnTo>
                    <a:pt x="429" y="1399"/>
                  </a:lnTo>
                  <a:lnTo>
                    <a:pt x="429" y="1477"/>
                  </a:lnTo>
                  <a:lnTo>
                    <a:pt x="453" y="1477"/>
                  </a:lnTo>
                  <a:lnTo>
                    <a:pt x="453" y="1555"/>
                  </a:lnTo>
                  <a:lnTo>
                    <a:pt x="477" y="1555"/>
                  </a:lnTo>
                  <a:lnTo>
                    <a:pt x="477" y="1633"/>
                  </a:lnTo>
                  <a:lnTo>
                    <a:pt x="501" y="1633"/>
                  </a:lnTo>
                  <a:lnTo>
                    <a:pt x="501" y="1710"/>
                  </a:lnTo>
                  <a:lnTo>
                    <a:pt x="525" y="1710"/>
                  </a:lnTo>
                  <a:lnTo>
                    <a:pt x="525" y="1788"/>
                  </a:lnTo>
                  <a:lnTo>
                    <a:pt x="549" y="1788"/>
                  </a:lnTo>
                  <a:lnTo>
                    <a:pt x="549" y="1866"/>
                  </a:lnTo>
                  <a:lnTo>
                    <a:pt x="572" y="1866"/>
                  </a:lnTo>
                  <a:lnTo>
                    <a:pt x="572" y="1944"/>
                  </a:lnTo>
                  <a:lnTo>
                    <a:pt x="596" y="1944"/>
                  </a:lnTo>
                  <a:lnTo>
                    <a:pt x="596" y="2022"/>
                  </a:lnTo>
                  <a:lnTo>
                    <a:pt x="620" y="2022"/>
                  </a:lnTo>
                  <a:lnTo>
                    <a:pt x="620" y="2099"/>
                  </a:lnTo>
                  <a:lnTo>
                    <a:pt x="644" y="2099"/>
                  </a:lnTo>
                  <a:lnTo>
                    <a:pt x="644" y="2177"/>
                  </a:lnTo>
                  <a:lnTo>
                    <a:pt x="668" y="2177"/>
                  </a:lnTo>
                  <a:lnTo>
                    <a:pt x="668" y="2255"/>
                  </a:lnTo>
                  <a:lnTo>
                    <a:pt x="692" y="2255"/>
                  </a:lnTo>
                  <a:lnTo>
                    <a:pt x="692" y="2333"/>
                  </a:lnTo>
                  <a:lnTo>
                    <a:pt x="715" y="2333"/>
                  </a:lnTo>
                  <a:lnTo>
                    <a:pt x="715" y="2410"/>
                  </a:lnTo>
                  <a:lnTo>
                    <a:pt x="739" y="2410"/>
                  </a:lnTo>
                  <a:lnTo>
                    <a:pt x="739" y="2488"/>
                  </a:lnTo>
                  <a:lnTo>
                    <a:pt x="763" y="2488"/>
                  </a:lnTo>
                  <a:lnTo>
                    <a:pt x="763" y="2566"/>
                  </a:lnTo>
                  <a:lnTo>
                    <a:pt x="787" y="2566"/>
                  </a:lnTo>
                  <a:lnTo>
                    <a:pt x="787" y="2644"/>
                  </a:lnTo>
                  <a:lnTo>
                    <a:pt x="811" y="2644"/>
                  </a:lnTo>
                  <a:lnTo>
                    <a:pt x="811" y="2721"/>
                  </a:lnTo>
                  <a:lnTo>
                    <a:pt x="835" y="2721"/>
                  </a:lnTo>
                  <a:lnTo>
                    <a:pt x="835" y="2799"/>
                  </a:lnTo>
                  <a:lnTo>
                    <a:pt x="859" y="2799"/>
                  </a:lnTo>
                  <a:lnTo>
                    <a:pt x="859" y="2877"/>
                  </a:lnTo>
                  <a:lnTo>
                    <a:pt x="882" y="2877"/>
                  </a:lnTo>
                  <a:lnTo>
                    <a:pt x="882" y="2955"/>
                  </a:lnTo>
                  <a:lnTo>
                    <a:pt x="906" y="2955"/>
                  </a:lnTo>
                  <a:lnTo>
                    <a:pt x="906" y="3033"/>
                  </a:lnTo>
                  <a:lnTo>
                    <a:pt x="930" y="3033"/>
                  </a:lnTo>
                  <a:lnTo>
                    <a:pt x="930" y="3110"/>
                  </a:lnTo>
                  <a:lnTo>
                    <a:pt x="954" y="3110"/>
                  </a:lnTo>
                  <a:lnTo>
                    <a:pt x="954" y="3188"/>
                  </a:lnTo>
                  <a:lnTo>
                    <a:pt x="978" y="3188"/>
                  </a:lnTo>
                  <a:lnTo>
                    <a:pt x="978" y="3266"/>
                  </a:lnTo>
                  <a:lnTo>
                    <a:pt x="1002" y="3266"/>
                  </a:lnTo>
                  <a:lnTo>
                    <a:pt x="1002" y="3344"/>
                  </a:lnTo>
                  <a:lnTo>
                    <a:pt x="1026" y="3344"/>
                  </a:lnTo>
                  <a:lnTo>
                    <a:pt x="1026" y="3421"/>
                  </a:lnTo>
                  <a:lnTo>
                    <a:pt x="1049" y="3421"/>
                  </a:lnTo>
                  <a:lnTo>
                    <a:pt x="1049" y="3499"/>
                  </a:lnTo>
                  <a:lnTo>
                    <a:pt x="1073" y="3499"/>
                  </a:lnTo>
                  <a:lnTo>
                    <a:pt x="1073" y="3577"/>
                  </a:lnTo>
                  <a:lnTo>
                    <a:pt x="1097" y="3577"/>
                  </a:lnTo>
                  <a:lnTo>
                    <a:pt x="1097" y="3655"/>
                  </a:lnTo>
                  <a:lnTo>
                    <a:pt x="1121" y="3655"/>
                  </a:lnTo>
                  <a:lnTo>
                    <a:pt x="1121" y="3732"/>
                  </a:lnTo>
                  <a:lnTo>
                    <a:pt x="1145" y="3732"/>
                  </a:lnTo>
                  <a:lnTo>
                    <a:pt x="1145" y="3810"/>
                  </a:lnTo>
                  <a:lnTo>
                    <a:pt x="1169" y="3810"/>
                  </a:lnTo>
                  <a:lnTo>
                    <a:pt x="1169" y="3888"/>
                  </a:lnTo>
                  <a:lnTo>
                    <a:pt x="1192" y="3888"/>
                  </a:lnTo>
                  <a:lnTo>
                    <a:pt x="1192" y="3966"/>
                  </a:lnTo>
                  <a:lnTo>
                    <a:pt x="1212" y="3966"/>
                  </a:lnTo>
                  <a:lnTo>
                    <a:pt x="1212" y="4044"/>
                  </a:lnTo>
                  <a:lnTo>
                    <a:pt x="1231" y="4044"/>
                  </a:lnTo>
                  <a:lnTo>
                    <a:pt x="1231" y="4121"/>
                  </a:lnTo>
                  <a:lnTo>
                    <a:pt x="1250" y="4121"/>
                  </a:lnTo>
                  <a:lnTo>
                    <a:pt x="1250" y="4199"/>
                  </a:lnTo>
                  <a:lnTo>
                    <a:pt x="1269" y="4199"/>
                  </a:lnTo>
                  <a:lnTo>
                    <a:pt x="1269" y="4277"/>
                  </a:lnTo>
                  <a:lnTo>
                    <a:pt x="1288" y="4277"/>
                  </a:lnTo>
                  <a:lnTo>
                    <a:pt x="1288" y="4355"/>
                  </a:lnTo>
                  <a:lnTo>
                    <a:pt x="1307" y="4355"/>
                  </a:lnTo>
                  <a:lnTo>
                    <a:pt x="1307" y="4432"/>
                  </a:lnTo>
                  <a:lnTo>
                    <a:pt x="1326" y="4432"/>
                  </a:lnTo>
                  <a:lnTo>
                    <a:pt x="1326" y="4510"/>
                  </a:lnTo>
                  <a:lnTo>
                    <a:pt x="1345" y="4510"/>
                  </a:lnTo>
                  <a:lnTo>
                    <a:pt x="1345" y="4588"/>
                  </a:lnTo>
                  <a:lnTo>
                    <a:pt x="1364" y="4588"/>
                  </a:lnTo>
                  <a:lnTo>
                    <a:pt x="1364" y="4666"/>
                  </a:lnTo>
                  <a:lnTo>
                    <a:pt x="1383" y="4666"/>
                  </a:lnTo>
                  <a:lnTo>
                    <a:pt x="1383" y="4743"/>
                  </a:lnTo>
                  <a:lnTo>
                    <a:pt x="1402" y="4743"/>
                  </a:lnTo>
                  <a:lnTo>
                    <a:pt x="1402" y="4821"/>
                  </a:lnTo>
                  <a:lnTo>
                    <a:pt x="1421" y="4821"/>
                  </a:lnTo>
                  <a:lnTo>
                    <a:pt x="1421" y="4899"/>
                  </a:lnTo>
                  <a:lnTo>
                    <a:pt x="1440" y="4899"/>
                  </a:lnTo>
                  <a:lnTo>
                    <a:pt x="1440" y="4977"/>
                  </a:lnTo>
                  <a:lnTo>
                    <a:pt x="1460" y="4977"/>
                  </a:lnTo>
                  <a:lnTo>
                    <a:pt x="1460" y="5055"/>
                  </a:lnTo>
                  <a:lnTo>
                    <a:pt x="1479" y="5055"/>
                  </a:lnTo>
                  <a:lnTo>
                    <a:pt x="1479" y="5132"/>
                  </a:lnTo>
                  <a:lnTo>
                    <a:pt x="1498" y="5132"/>
                  </a:lnTo>
                  <a:lnTo>
                    <a:pt x="1498" y="5210"/>
                  </a:lnTo>
                  <a:lnTo>
                    <a:pt x="1517" y="5210"/>
                  </a:lnTo>
                  <a:lnTo>
                    <a:pt x="1517" y="5288"/>
                  </a:lnTo>
                  <a:lnTo>
                    <a:pt x="1536" y="5288"/>
                  </a:lnTo>
                  <a:lnTo>
                    <a:pt x="1536" y="5366"/>
                  </a:lnTo>
                  <a:lnTo>
                    <a:pt x="1555" y="5366"/>
                  </a:lnTo>
                  <a:lnTo>
                    <a:pt x="1555" y="5443"/>
                  </a:lnTo>
                  <a:lnTo>
                    <a:pt x="1574" y="5443"/>
                  </a:lnTo>
                  <a:lnTo>
                    <a:pt x="1574" y="5521"/>
                  </a:lnTo>
                  <a:lnTo>
                    <a:pt x="1593" y="5521"/>
                  </a:lnTo>
                  <a:lnTo>
                    <a:pt x="1593" y="5599"/>
                  </a:lnTo>
                  <a:lnTo>
                    <a:pt x="1612" y="5599"/>
                  </a:lnTo>
                  <a:lnTo>
                    <a:pt x="1612" y="5677"/>
                  </a:lnTo>
                  <a:lnTo>
                    <a:pt x="1631" y="5677"/>
                  </a:lnTo>
                  <a:lnTo>
                    <a:pt x="1631" y="5754"/>
                  </a:lnTo>
                  <a:lnTo>
                    <a:pt x="1650" y="5754"/>
                  </a:lnTo>
                  <a:lnTo>
                    <a:pt x="1650" y="5832"/>
                  </a:lnTo>
                  <a:lnTo>
                    <a:pt x="1669" y="5832"/>
                  </a:lnTo>
                  <a:lnTo>
                    <a:pt x="1669" y="5910"/>
                  </a:lnTo>
                  <a:lnTo>
                    <a:pt x="1688" y="5910"/>
                  </a:lnTo>
                  <a:lnTo>
                    <a:pt x="1688" y="5988"/>
                  </a:lnTo>
                  <a:lnTo>
                    <a:pt x="1708" y="5988"/>
                  </a:lnTo>
                  <a:lnTo>
                    <a:pt x="1708" y="6066"/>
                  </a:lnTo>
                  <a:lnTo>
                    <a:pt x="1727" y="6066"/>
                  </a:lnTo>
                  <a:lnTo>
                    <a:pt x="1727" y="6143"/>
                  </a:lnTo>
                  <a:lnTo>
                    <a:pt x="1746" y="6143"/>
                  </a:lnTo>
                  <a:lnTo>
                    <a:pt x="1746" y="6221"/>
                  </a:lnTo>
                  <a:lnTo>
                    <a:pt x="1765" y="6221"/>
                  </a:lnTo>
                  <a:lnTo>
                    <a:pt x="1765" y="6299"/>
                  </a:lnTo>
                  <a:lnTo>
                    <a:pt x="1784" y="6299"/>
                  </a:lnTo>
                  <a:lnTo>
                    <a:pt x="1784" y="6377"/>
                  </a:lnTo>
                  <a:lnTo>
                    <a:pt x="1803" y="6377"/>
                  </a:lnTo>
                  <a:lnTo>
                    <a:pt x="1803" y="6454"/>
                  </a:lnTo>
                  <a:lnTo>
                    <a:pt x="1822" y="6454"/>
                  </a:lnTo>
                  <a:lnTo>
                    <a:pt x="1822" y="6532"/>
                  </a:lnTo>
                  <a:lnTo>
                    <a:pt x="1841" y="6532"/>
                  </a:lnTo>
                  <a:lnTo>
                    <a:pt x="1841" y="6610"/>
                  </a:lnTo>
                  <a:lnTo>
                    <a:pt x="1860" y="6610"/>
                  </a:lnTo>
                  <a:lnTo>
                    <a:pt x="1860" y="6688"/>
                  </a:lnTo>
                  <a:lnTo>
                    <a:pt x="1879" y="6688"/>
                  </a:lnTo>
                  <a:lnTo>
                    <a:pt x="1879" y="6765"/>
                  </a:lnTo>
                  <a:lnTo>
                    <a:pt x="1898" y="6765"/>
                  </a:lnTo>
                  <a:lnTo>
                    <a:pt x="1898" y="6843"/>
                  </a:lnTo>
                  <a:lnTo>
                    <a:pt x="1917" y="6843"/>
                  </a:lnTo>
                  <a:lnTo>
                    <a:pt x="1917" y="6921"/>
                  </a:lnTo>
                  <a:lnTo>
                    <a:pt x="1937" y="6921"/>
                  </a:lnTo>
                  <a:lnTo>
                    <a:pt x="1937" y="6999"/>
                  </a:lnTo>
                  <a:lnTo>
                    <a:pt x="1956" y="6999"/>
                  </a:lnTo>
                  <a:lnTo>
                    <a:pt x="1956" y="7077"/>
                  </a:lnTo>
                  <a:lnTo>
                    <a:pt x="1975" y="7077"/>
                  </a:lnTo>
                  <a:lnTo>
                    <a:pt x="1975" y="7154"/>
                  </a:lnTo>
                  <a:lnTo>
                    <a:pt x="1994" y="7154"/>
                  </a:lnTo>
                  <a:lnTo>
                    <a:pt x="1994" y="7232"/>
                  </a:lnTo>
                  <a:lnTo>
                    <a:pt x="2013" y="7232"/>
                  </a:lnTo>
                  <a:lnTo>
                    <a:pt x="2013" y="7310"/>
                  </a:lnTo>
                  <a:lnTo>
                    <a:pt x="2032" y="7310"/>
                  </a:lnTo>
                  <a:lnTo>
                    <a:pt x="2032" y="7388"/>
                  </a:lnTo>
                  <a:lnTo>
                    <a:pt x="2051" y="7388"/>
                  </a:lnTo>
                  <a:lnTo>
                    <a:pt x="2051" y="7465"/>
                  </a:lnTo>
                  <a:lnTo>
                    <a:pt x="2070" y="7465"/>
                  </a:lnTo>
                  <a:lnTo>
                    <a:pt x="2070" y="7543"/>
                  </a:lnTo>
                  <a:lnTo>
                    <a:pt x="2089" y="7543"/>
                  </a:lnTo>
                  <a:lnTo>
                    <a:pt x="2089" y="7621"/>
                  </a:lnTo>
                  <a:lnTo>
                    <a:pt x="2108" y="7621"/>
                  </a:lnTo>
                  <a:lnTo>
                    <a:pt x="2108" y="7699"/>
                  </a:lnTo>
                  <a:lnTo>
                    <a:pt x="2127" y="7699"/>
                  </a:lnTo>
                  <a:lnTo>
                    <a:pt x="2127" y="7777"/>
                  </a:lnTo>
                  <a:lnTo>
                    <a:pt x="3492" y="7777"/>
                  </a:lnTo>
                  <a:lnTo>
                    <a:pt x="3492" y="7699"/>
                  </a:lnTo>
                  <a:lnTo>
                    <a:pt x="3468" y="7699"/>
                  </a:lnTo>
                  <a:lnTo>
                    <a:pt x="3468" y="7621"/>
                  </a:lnTo>
                  <a:lnTo>
                    <a:pt x="3444" y="7621"/>
                  </a:lnTo>
                  <a:lnTo>
                    <a:pt x="3444" y="7543"/>
                  </a:lnTo>
                  <a:lnTo>
                    <a:pt x="3421" y="7543"/>
                  </a:lnTo>
                  <a:lnTo>
                    <a:pt x="3421" y="7465"/>
                  </a:lnTo>
                  <a:lnTo>
                    <a:pt x="3397" y="7465"/>
                  </a:lnTo>
                  <a:lnTo>
                    <a:pt x="3397" y="7388"/>
                  </a:lnTo>
                  <a:lnTo>
                    <a:pt x="3373" y="7388"/>
                  </a:lnTo>
                  <a:lnTo>
                    <a:pt x="3373" y="7310"/>
                  </a:lnTo>
                  <a:lnTo>
                    <a:pt x="3349" y="7310"/>
                  </a:lnTo>
                  <a:lnTo>
                    <a:pt x="3349" y="7232"/>
                  </a:lnTo>
                  <a:lnTo>
                    <a:pt x="3325" y="7232"/>
                  </a:lnTo>
                  <a:lnTo>
                    <a:pt x="3325" y="7154"/>
                  </a:lnTo>
                  <a:lnTo>
                    <a:pt x="3301" y="7154"/>
                  </a:lnTo>
                  <a:lnTo>
                    <a:pt x="3301" y="7077"/>
                  </a:lnTo>
                  <a:lnTo>
                    <a:pt x="3277" y="7077"/>
                  </a:lnTo>
                  <a:lnTo>
                    <a:pt x="3277" y="6999"/>
                  </a:lnTo>
                  <a:lnTo>
                    <a:pt x="3254" y="6999"/>
                  </a:lnTo>
                  <a:lnTo>
                    <a:pt x="3254" y="6921"/>
                  </a:lnTo>
                  <a:lnTo>
                    <a:pt x="3230" y="6921"/>
                  </a:lnTo>
                  <a:lnTo>
                    <a:pt x="3230" y="6843"/>
                  </a:lnTo>
                  <a:lnTo>
                    <a:pt x="3206" y="6843"/>
                  </a:lnTo>
                  <a:lnTo>
                    <a:pt x="3206" y="6765"/>
                  </a:lnTo>
                  <a:lnTo>
                    <a:pt x="3182" y="6765"/>
                  </a:lnTo>
                  <a:lnTo>
                    <a:pt x="3182" y="6688"/>
                  </a:lnTo>
                  <a:lnTo>
                    <a:pt x="3158" y="6688"/>
                  </a:lnTo>
                  <a:lnTo>
                    <a:pt x="3158" y="6610"/>
                  </a:lnTo>
                  <a:lnTo>
                    <a:pt x="3134" y="6610"/>
                  </a:lnTo>
                  <a:lnTo>
                    <a:pt x="3134" y="6532"/>
                  </a:lnTo>
                  <a:lnTo>
                    <a:pt x="3111" y="6532"/>
                  </a:lnTo>
                  <a:lnTo>
                    <a:pt x="3111" y="6454"/>
                  </a:lnTo>
                  <a:lnTo>
                    <a:pt x="3087" y="6454"/>
                  </a:lnTo>
                  <a:lnTo>
                    <a:pt x="3087" y="6377"/>
                  </a:lnTo>
                  <a:lnTo>
                    <a:pt x="3063" y="6377"/>
                  </a:lnTo>
                  <a:lnTo>
                    <a:pt x="3063" y="6299"/>
                  </a:lnTo>
                  <a:lnTo>
                    <a:pt x="3039" y="6299"/>
                  </a:lnTo>
                  <a:lnTo>
                    <a:pt x="3039" y="6221"/>
                  </a:lnTo>
                  <a:lnTo>
                    <a:pt x="3015" y="6221"/>
                  </a:lnTo>
                  <a:lnTo>
                    <a:pt x="3015" y="6143"/>
                  </a:lnTo>
                  <a:lnTo>
                    <a:pt x="2991" y="6143"/>
                  </a:lnTo>
                  <a:lnTo>
                    <a:pt x="2991" y="6066"/>
                  </a:lnTo>
                  <a:lnTo>
                    <a:pt x="2967" y="6066"/>
                  </a:lnTo>
                  <a:lnTo>
                    <a:pt x="2967" y="5988"/>
                  </a:lnTo>
                  <a:lnTo>
                    <a:pt x="2944" y="5988"/>
                  </a:lnTo>
                  <a:lnTo>
                    <a:pt x="2944" y="5910"/>
                  </a:lnTo>
                  <a:lnTo>
                    <a:pt x="2920" y="5910"/>
                  </a:lnTo>
                  <a:lnTo>
                    <a:pt x="2920" y="5832"/>
                  </a:lnTo>
                  <a:lnTo>
                    <a:pt x="2896" y="5832"/>
                  </a:lnTo>
                  <a:lnTo>
                    <a:pt x="2896" y="5754"/>
                  </a:lnTo>
                  <a:lnTo>
                    <a:pt x="2872" y="5754"/>
                  </a:lnTo>
                  <a:lnTo>
                    <a:pt x="2872" y="5677"/>
                  </a:lnTo>
                  <a:lnTo>
                    <a:pt x="2848" y="5677"/>
                  </a:lnTo>
                  <a:lnTo>
                    <a:pt x="2848" y="5599"/>
                  </a:lnTo>
                  <a:lnTo>
                    <a:pt x="2824" y="5599"/>
                  </a:lnTo>
                  <a:lnTo>
                    <a:pt x="2824" y="5521"/>
                  </a:lnTo>
                  <a:lnTo>
                    <a:pt x="2801" y="5521"/>
                  </a:lnTo>
                  <a:lnTo>
                    <a:pt x="2801" y="5443"/>
                  </a:lnTo>
                  <a:lnTo>
                    <a:pt x="2777" y="5443"/>
                  </a:lnTo>
                  <a:lnTo>
                    <a:pt x="2777" y="5366"/>
                  </a:lnTo>
                  <a:lnTo>
                    <a:pt x="2753" y="5366"/>
                  </a:lnTo>
                  <a:lnTo>
                    <a:pt x="2753" y="5288"/>
                  </a:lnTo>
                  <a:lnTo>
                    <a:pt x="2729" y="5288"/>
                  </a:lnTo>
                  <a:lnTo>
                    <a:pt x="2729" y="5210"/>
                  </a:lnTo>
                  <a:lnTo>
                    <a:pt x="2705" y="5210"/>
                  </a:lnTo>
                  <a:lnTo>
                    <a:pt x="2705" y="5132"/>
                  </a:lnTo>
                  <a:lnTo>
                    <a:pt x="2681" y="5132"/>
                  </a:lnTo>
                  <a:lnTo>
                    <a:pt x="2681" y="5055"/>
                  </a:lnTo>
                  <a:lnTo>
                    <a:pt x="2657" y="5055"/>
                  </a:lnTo>
                  <a:lnTo>
                    <a:pt x="2657" y="4977"/>
                  </a:lnTo>
                  <a:lnTo>
                    <a:pt x="2634" y="4977"/>
                  </a:lnTo>
                  <a:lnTo>
                    <a:pt x="2634" y="4899"/>
                  </a:lnTo>
                  <a:lnTo>
                    <a:pt x="2610" y="4899"/>
                  </a:lnTo>
                  <a:lnTo>
                    <a:pt x="2610" y="4821"/>
                  </a:lnTo>
                  <a:lnTo>
                    <a:pt x="2586" y="4821"/>
                  </a:lnTo>
                  <a:lnTo>
                    <a:pt x="2586" y="4743"/>
                  </a:lnTo>
                  <a:lnTo>
                    <a:pt x="2562" y="4743"/>
                  </a:lnTo>
                  <a:lnTo>
                    <a:pt x="2562" y="4666"/>
                  </a:lnTo>
                  <a:lnTo>
                    <a:pt x="2538" y="4666"/>
                  </a:lnTo>
                  <a:lnTo>
                    <a:pt x="2538" y="4588"/>
                  </a:lnTo>
                  <a:lnTo>
                    <a:pt x="2514" y="4588"/>
                  </a:lnTo>
                  <a:lnTo>
                    <a:pt x="2514" y="4510"/>
                  </a:lnTo>
                  <a:lnTo>
                    <a:pt x="2490" y="4510"/>
                  </a:lnTo>
                  <a:lnTo>
                    <a:pt x="2490" y="4432"/>
                  </a:lnTo>
                  <a:lnTo>
                    <a:pt x="2467" y="4432"/>
                  </a:lnTo>
                  <a:lnTo>
                    <a:pt x="2467" y="4355"/>
                  </a:lnTo>
                  <a:lnTo>
                    <a:pt x="2443" y="4355"/>
                  </a:lnTo>
                  <a:lnTo>
                    <a:pt x="2443" y="4277"/>
                  </a:lnTo>
                  <a:lnTo>
                    <a:pt x="2419" y="4277"/>
                  </a:lnTo>
                  <a:lnTo>
                    <a:pt x="2419" y="4199"/>
                  </a:lnTo>
                  <a:lnTo>
                    <a:pt x="2395" y="4199"/>
                  </a:lnTo>
                  <a:lnTo>
                    <a:pt x="2395" y="4121"/>
                  </a:lnTo>
                  <a:lnTo>
                    <a:pt x="2371" y="4121"/>
                  </a:lnTo>
                  <a:lnTo>
                    <a:pt x="2371" y="4044"/>
                  </a:lnTo>
                  <a:lnTo>
                    <a:pt x="2347" y="4044"/>
                  </a:lnTo>
                  <a:lnTo>
                    <a:pt x="2347" y="3966"/>
                  </a:lnTo>
                  <a:lnTo>
                    <a:pt x="2324" y="3966"/>
                  </a:lnTo>
                  <a:lnTo>
                    <a:pt x="2324" y="3888"/>
                  </a:lnTo>
                  <a:lnTo>
                    <a:pt x="2300" y="3888"/>
                  </a:lnTo>
                  <a:lnTo>
                    <a:pt x="2300" y="3810"/>
                  </a:lnTo>
                  <a:lnTo>
                    <a:pt x="2281" y="3810"/>
                  </a:lnTo>
                  <a:lnTo>
                    <a:pt x="2281" y="3732"/>
                  </a:lnTo>
                  <a:lnTo>
                    <a:pt x="2262" y="3732"/>
                  </a:lnTo>
                  <a:lnTo>
                    <a:pt x="2262" y="3655"/>
                  </a:lnTo>
                  <a:lnTo>
                    <a:pt x="2242" y="3655"/>
                  </a:lnTo>
                  <a:lnTo>
                    <a:pt x="2242" y="3577"/>
                  </a:lnTo>
                  <a:lnTo>
                    <a:pt x="2223" y="3577"/>
                  </a:lnTo>
                  <a:lnTo>
                    <a:pt x="2223" y="3499"/>
                  </a:lnTo>
                  <a:lnTo>
                    <a:pt x="2204" y="3499"/>
                  </a:lnTo>
                  <a:lnTo>
                    <a:pt x="2204" y="3421"/>
                  </a:lnTo>
                  <a:lnTo>
                    <a:pt x="2185" y="3421"/>
                  </a:lnTo>
                  <a:lnTo>
                    <a:pt x="2185" y="3344"/>
                  </a:lnTo>
                  <a:lnTo>
                    <a:pt x="2166" y="3344"/>
                  </a:lnTo>
                  <a:lnTo>
                    <a:pt x="2166" y="3266"/>
                  </a:lnTo>
                  <a:lnTo>
                    <a:pt x="2147" y="3266"/>
                  </a:lnTo>
                  <a:lnTo>
                    <a:pt x="2147" y="3188"/>
                  </a:lnTo>
                  <a:lnTo>
                    <a:pt x="2128" y="3188"/>
                  </a:lnTo>
                  <a:lnTo>
                    <a:pt x="2128" y="3110"/>
                  </a:lnTo>
                  <a:lnTo>
                    <a:pt x="2109" y="3110"/>
                  </a:lnTo>
                  <a:lnTo>
                    <a:pt x="2109" y="3033"/>
                  </a:lnTo>
                  <a:lnTo>
                    <a:pt x="2090" y="3033"/>
                  </a:lnTo>
                  <a:lnTo>
                    <a:pt x="2090" y="2955"/>
                  </a:lnTo>
                  <a:lnTo>
                    <a:pt x="2071" y="2955"/>
                  </a:lnTo>
                  <a:lnTo>
                    <a:pt x="2071" y="2877"/>
                  </a:lnTo>
                  <a:lnTo>
                    <a:pt x="2052" y="2877"/>
                  </a:lnTo>
                  <a:lnTo>
                    <a:pt x="2052" y="2799"/>
                  </a:lnTo>
                  <a:lnTo>
                    <a:pt x="2033" y="2799"/>
                  </a:lnTo>
                  <a:lnTo>
                    <a:pt x="2033" y="2721"/>
                  </a:lnTo>
                  <a:lnTo>
                    <a:pt x="2014" y="2721"/>
                  </a:lnTo>
                  <a:lnTo>
                    <a:pt x="2014" y="2644"/>
                  </a:lnTo>
                  <a:lnTo>
                    <a:pt x="1994" y="2644"/>
                  </a:lnTo>
                  <a:lnTo>
                    <a:pt x="1994" y="2566"/>
                  </a:lnTo>
                  <a:lnTo>
                    <a:pt x="1975" y="2566"/>
                  </a:lnTo>
                  <a:lnTo>
                    <a:pt x="1975" y="2488"/>
                  </a:lnTo>
                  <a:lnTo>
                    <a:pt x="1956" y="2488"/>
                  </a:lnTo>
                  <a:lnTo>
                    <a:pt x="1956" y="2410"/>
                  </a:lnTo>
                  <a:lnTo>
                    <a:pt x="1937" y="2410"/>
                  </a:lnTo>
                  <a:lnTo>
                    <a:pt x="1937" y="2333"/>
                  </a:lnTo>
                  <a:lnTo>
                    <a:pt x="1918" y="2333"/>
                  </a:lnTo>
                  <a:lnTo>
                    <a:pt x="1918" y="2255"/>
                  </a:lnTo>
                  <a:lnTo>
                    <a:pt x="1899" y="2255"/>
                  </a:lnTo>
                  <a:lnTo>
                    <a:pt x="1899" y="2177"/>
                  </a:lnTo>
                  <a:lnTo>
                    <a:pt x="1880" y="2177"/>
                  </a:lnTo>
                  <a:lnTo>
                    <a:pt x="1880" y="2099"/>
                  </a:lnTo>
                  <a:lnTo>
                    <a:pt x="1861" y="2099"/>
                  </a:lnTo>
                  <a:lnTo>
                    <a:pt x="1861" y="2022"/>
                  </a:lnTo>
                  <a:lnTo>
                    <a:pt x="1842" y="2022"/>
                  </a:lnTo>
                  <a:lnTo>
                    <a:pt x="1842" y="1944"/>
                  </a:lnTo>
                  <a:lnTo>
                    <a:pt x="1823" y="1944"/>
                  </a:lnTo>
                  <a:lnTo>
                    <a:pt x="1823" y="1866"/>
                  </a:lnTo>
                  <a:lnTo>
                    <a:pt x="1804" y="1866"/>
                  </a:lnTo>
                  <a:lnTo>
                    <a:pt x="1804" y="1788"/>
                  </a:lnTo>
                  <a:lnTo>
                    <a:pt x="1785" y="1788"/>
                  </a:lnTo>
                  <a:lnTo>
                    <a:pt x="1785" y="1710"/>
                  </a:lnTo>
                  <a:lnTo>
                    <a:pt x="1765" y="1710"/>
                  </a:lnTo>
                  <a:lnTo>
                    <a:pt x="1765" y="1633"/>
                  </a:lnTo>
                  <a:lnTo>
                    <a:pt x="1746" y="1633"/>
                  </a:lnTo>
                  <a:lnTo>
                    <a:pt x="1746" y="1555"/>
                  </a:lnTo>
                  <a:lnTo>
                    <a:pt x="1727" y="1555"/>
                  </a:lnTo>
                  <a:lnTo>
                    <a:pt x="1727" y="1477"/>
                  </a:lnTo>
                  <a:lnTo>
                    <a:pt x="1708" y="1477"/>
                  </a:lnTo>
                  <a:lnTo>
                    <a:pt x="1708" y="1399"/>
                  </a:lnTo>
                  <a:lnTo>
                    <a:pt x="1689" y="1399"/>
                  </a:lnTo>
                  <a:lnTo>
                    <a:pt x="1689" y="1322"/>
                  </a:lnTo>
                  <a:lnTo>
                    <a:pt x="1670" y="1322"/>
                  </a:lnTo>
                  <a:lnTo>
                    <a:pt x="1670" y="1244"/>
                  </a:lnTo>
                  <a:lnTo>
                    <a:pt x="1651" y="1244"/>
                  </a:lnTo>
                  <a:lnTo>
                    <a:pt x="1651" y="1166"/>
                  </a:lnTo>
                  <a:lnTo>
                    <a:pt x="1632" y="1166"/>
                  </a:lnTo>
                  <a:lnTo>
                    <a:pt x="1632" y="1088"/>
                  </a:lnTo>
                  <a:lnTo>
                    <a:pt x="1613" y="1088"/>
                  </a:lnTo>
                  <a:lnTo>
                    <a:pt x="1613" y="1011"/>
                  </a:lnTo>
                  <a:lnTo>
                    <a:pt x="1594" y="1011"/>
                  </a:lnTo>
                  <a:lnTo>
                    <a:pt x="1594" y="933"/>
                  </a:lnTo>
                  <a:lnTo>
                    <a:pt x="1575" y="933"/>
                  </a:lnTo>
                  <a:lnTo>
                    <a:pt x="1575" y="855"/>
                  </a:lnTo>
                  <a:lnTo>
                    <a:pt x="1556" y="855"/>
                  </a:lnTo>
                  <a:lnTo>
                    <a:pt x="1556" y="777"/>
                  </a:lnTo>
                  <a:lnTo>
                    <a:pt x="1537" y="777"/>
                  </a:lnTo>
                  <a:lnTo>
                    <a:pt x="1537" y="699"/>
                  </a:lnTo>
                  <a:lnTo>
                    <a:pt x="1517" y="699"/>
                  </a:lnTo>
                  <a:lnTo>
                    <a:pt x="1517" y="622"/>
                  </a:lnTo>
                  <a:lnTo>
                    <a:pt x="1498" y="622"/>
                  </a:lnTo>
                  <a:lnTo>
                    <a:pt x="1498" y="544"/>
                  </a:lnTo>
                  <a:lnTo>
                    <a:pt x="1479" y="544"/>
                  </a:lnTo>
                  <a:lnTo>
                    <a:pt x="1479" y="466"/>
                  </a:lnTo>
                  <a:lnTo>
                    <a:pt x="1460" y="466"/>
                  </a:lnTo>
                  <a:lnTo>
                    <a:pt x="1460" y="388"/>
                  </a:lnTo>
                  <a:lnTo>
                    <a:pt x="1441" y="388"/>
                  </a:lnTo>
                  <a:lnTo>
                    <a:pt x="1441" y="311"/>
                  </a:lnTo>
                  <a:lnTo>
                    <a:pt x="1422" y="311"/>
                  </a:lnTo>
                  <a:lnTo>
                    <a:pt x="1422" y="233"/>
                  </a:lnTo>
                  <a:lnTo>
                    <a:pt x="1403" y="233"/>
                  </a:lnTo>
                  <a:lnTo>
                    <a:pt x="1403" y="155"/>
                  </a:lnTo>
                  <a:lnTo>
                    <a:pt x="1384" y="155"/>
                  </a:lnTo>
                  <a:lnTo>
                    <a:pt x="1384" y="77"/>
                  </a:lnTo>
                  <a:lnTo>
                    <a:pt x="1365" y="77"/>
                  </a:lnTo>
                  <a:lnTo>
                    <a:pt x="1365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1686" name="Text Box 167"/>
          <p:cNvSpPr txBox="1">
            <a:spLocks noChangeArrowheads="1"/>
          </p:cNvSpPr>
          <p:nvPr/>
        </p:nvSpPr>
        <p:spPr bwMode="auto">
          <a:xfrm>
            <a:off x="9249364" y="0"/>
            <a:ext cx="6253635" cy="821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endParaRPr lang="en-US" altLang="en-US" dirty="0">
              <a:solidFill>
                <a:srgbClr val="92D050"/>
              </a:solidFill>
            </a:endParaRPr>
          </a:p>
          <a:p>
            <a:pPr algn="l" eaLnBrk="1" hangingPunct="1"/>
            <a:r>
              <a:rPr lang="en-US" altLang="en-US" dirty="0">
                <a:solidFill>
                  <a:srgbClr val="92D050"/>
                </a:solidFill>
              </a:rPr>
              <a:t>t1 = </a:t>
            </a:r>
            <a:r>
              <a:rPr lang="en-US" altLang="en-US" dirty="0" err="1">
                <a:solidFill>
                  <a:srgbClr val="92D050"/>
                </a:solidFill>
              </a:rPr>
              <a:t>env</a:t>
            </a:r>
            <a:r>
              <a:rPr lang="en-US" altLang="en-US" dirty="0">
                <a:solidFill>
                  <a:srgbClr val="92D050"/>
                </a:solidFill>
              </a:rPr>
              <a:t>(uniform1(0, 0.004), uniform1(0, 0.005))</a:t>
            </a:r>
          </a:p>
          <a:p>
            <a:pPr algn="l" eaLnBrk="1" hangingPunct="1"/>
            <a:r>
              <a:rPr lang="en-US" altLang="en-US" dirty="0">
                <a:solidFill>
                  <a:srgbClr val="92D050"/>
                </a:solidFill>
              </a:rPr>
              <a:t>t2 = t1</a:t>
            </a:r>
          </a:p>
          <a:p>
            <a:pPr algn="l" eaLnBrk="1" hangingPunct="1"/>
            <a:r>
              <a:rPr lang="en-US" altLang="en-US" dirty="0">
                <a:solidFill>
                  <a:srgbClr val="92D050"/>
                </a:solidFill>
              </a:rPr>
              <a:t>o = MY1map2(t1,t2)</a:t>
            </a:r>
          </a:p>
          <a:p>
            <a:pPr algn="l" eaLnBrk="1" hangingPunct="1"/>
            <a:r>
              <a:rPr lang="en-US" altLang="en-US" dirty="0">
                <a:solidFill>
                  <a:srgbClr val="92D050"/>
                </a:solidFill>
              </a:rPr>
              <a:t>clear; show o in red</a:t>
            </a:r>
          </a:p>
          <a:p>
            <a:pPr algn="l" eaLnBrk="1" hangingPunct="1"/>
            <a:r>
              <a:rPr lang="en-US" altLang="en-US" dirty="0">
                <a:solidFill>
                  <a:srgbClr val="92D050"/>
                </a:solidFill>
              </a:rPr>
              <a:t>o = MY2map2(t1,t2)</a:t>
            </a:r>
          </a:p>
          <a:p>
            <a:pPr algn="l" eaLnBrk="1" hangingPunct="1"/>
            <a:endParaRPr lang="en-US" altLang="en-US" dirty="0">
              <a:solidFill>
                <a:srgbClr val="92D050"/>
              </a:solidFill>
            </a:endParaRPr>
          </a:p>
          <a:p>
            <a:pPr algn="l" eaLnBrk="1" hangingPunct="1"/>
            <a:r>
              <a:rPr lang="en-US" altLang="en-US" dirty="0">
                <a:solidFill>
                  <a:srgbClr val="92D050"/>
                </a:solidFill>
              </a:rPr>
              <a:t>t1 = N(3, [.002,.0038]) - 3</a:t>
            </a:r>
          </a:p>
          <a:p>
            <a:pPr algn="l" eaLnBrk="1" hangingPunct="1"/>
            <a:r>
              <a:rPr lang="en-US" altLang="en-US" dirty="0">
                <a:solidFill>
                  <a:srgbClr val="92D050"/>
                </a:solidFill>
              </a:rPr>
              <a:t>t2 = N(1, [.002,.0038]) - 1</a:t>
            </a:r>
          </a:p>
          <a:p>
            <a:pPr algn="l" eaLnBrk="1" hangingPunct="1"/>
            <a:r>
              <a:rPr lang="en-US" altLang="en-US" dirty="0">
                <a:solidFill>
                  <a:srgbClr val="92D050"/>
                </a:solidFill>
              </a:rPr>
              <a:t>o = MY1map2(t1,t2)</a:t>
            </a:r>
          </a:p>
          <a:p>
            <a:pPr algn="l" eaLnBrk="1" hangingPunct="1"/>
            <a:r>
              <a:rPr lang="en-US" altLang="en-US" dirty="0">
                <a:solidFill>
                  <a:srgbClr val="92D050"/>
                </a:solidFill>
              </a:rPr>
              <a:t>o = MY2map2(t1,t2)</a:t>
            </a:r>
          </a:p>
          <a:p>
            <a:pPr algn="l" eaLnBrk="1" hangingPunct="1"/>
            <a:endParaRPr lang="en-US" altLang="en-US" dirty="0">
              <a:solidFill>
                <a:srgbClr val="92D050"/>
              </a:solidFill>
            </a:endParaRPr>
          </a:p>
          <a:p>
            <a:pPr algn="l" eaLnBrk="1" hangingPunct="1"/>
            <a:r>
              <a:rPr lang="en-US" altLang="en-US" dirty="0">
                <a:solidFill>
                  <a:srgbClr val="92D050"/>
                </a:solidFill>
              </a:rPr>
              <a:t>t1 = </a:t>
            </a:r>
            <a:r>
              <a:rPr lang="en-US" altLang="en-US" dirty="0" err="1">
                <a:solidFill>
                  <a:srgbClr val="92D050"/>
                </a:solidFill>
              </a:rPr>
              <a:t>mmms</a:t>
            </a:r>
            <a:r>
              <a:rPr lang="en-US" altLang="en-US" dirty="0">
                <a:solidFill>
                  <a:srgbClr val="92D050"/>
                </a:solidFill>
              </a:rPr>
              <a:t>(2.99, 3.0099999999, 3, .005) - 3</a:t>
            </a:r>
          </a:p>
          <a:p>
            <a:pPr algn="l" eaLnBrk="1" hangingPunct="1"/>
            <a:r>
              <a:rPr lang="en-US" altLang="en-US" dirty="0">
                <a:solidFill>
                  <a:srgbClr val="92D050"/>
                </a:solidFill>
              </a:rPr>
              <a:t>t2 = </a:t>
            </a:r>
            <a:r>
              <a:rPr lang="en-US" altLang="en-US" dirty="0" err="1">
                <a:solidFill>
                  <a:srgbClr val="92D050"/>
                </a:solidFill>
              </a:rPr>
              <a:t>mmms</a:t>
            </a:r>
            <a:r>
              <a:rPr lang="en-US" altLang="en-US" dirty="0">
                <a:solidFill>
                  <a:srgbClr val="92D050"/>
                </a:solidFill>
              </a:rPr>
              <a:t>(.99, 1.0099999999, 1, .005) - 1</a:t>
            </a:r>
          </a:p>
          <a:p>
            <a:pPr algn="l" eaLnBrk="1" hangingPunct="1"/>
            <a:r>
              <a:rPr lang="en-US" altLang="en-US" dirty="0">
                <a:solidFill>
                  <a:srgbClr val="92D050"/>
                </a:solidFill>
              </a:rPr>
              <a:t>o = MY1map2(t1,t2)</a:t>
            </a:r>
          </a:p>
          <a:p>
            <a:pPr algn="l" eaLnBrk="1" hangingPunct="1"/>
            <a:r>
              <a:rPr lang="en-US" altLang="en-US" dirty="0">
                <a:solidFill>
                  <a:srgbClr val="92D050"/>
                </a:solidFill>
              </a:rPr>
              <a:t>o = MY2map2(t1,t2)</a:t>
            </a:r>
          </a:p>
          <a:p>
            <a:pPr algn="l" eaLnBrk="1" hangingPunct="1"/>
            <a:endParaRPr lang="en-US" altLang="en-US" dirty="0">
              <a:solidFill>
                <a:srgbClr val="92D050"/>
              </a:solidFill>
            </a:endParaRPr>
          </a:p>
          <a:p>
            <a:pPr algn="l" eaLnBrk="1" hangingPunct="1"/>
            <a:r>
              <a:rPr lang="en-US" altLang="en-US" dirty="0">
                <a:solidFill>
                  <a:srgbClr val="92D050"/>
                </a:solidFill>
              </a:rPr>
              <a:t>t1 = U(2.99,3.0099999999) - 3</a:t>
            </a:r>
          </a:p>
          <a:p>
            <a:pPr algn="l" eaLnBrk="1" hangingPunct="1"/>
            <a:r>
              <a:rPr lang="en-US" altLang="en-US" dirty="0">
                <a:solidFill>
                  <a:srgbClr val="92D050"/>
                </a:solidFill>
              </a:rPr>
              <a:t>t2 = U(.99,1.0099999999) - 1</a:t>
            </a:r>
          </a:p>
          <a:p>
            <a:pPr algn="l" eaLnBrk="1" hangingPunct="1"/>
            <a:r>
              <a:rPr lang="en-US" altLang="en-US" dirty="0">
                <a:solidFill>
                  <a:srgbClr val="92D050"/>
                </a:solidFill>
              </a:rPr>
              <a:t>o = MY1map2(t1,t2)</a:t>
            </a:r>
          </a:p>
          <a:p>
            <a:pPr algn="l" eaLnBrk="1" hangingPunct="1"/>
            <a:r>
              <a:rPr lang="en-US" altLang="en-US" dirty="0">
                <a:solidFill>
                  <a:srgbClr val="92D050"/>
                </a:solidFill>
              </a:rPr>
              <a:t>o = MY2map2(t1,t2)</a:t>
            </a:r>
          </a:p>
          <a:p>
            <a:pPr algn="l" eaLnBrk="1" hangingPunct="1"/>
            <a:endParaRPr lang="en-US" altLang="en-US" dirty="0">
              <a:solidFill>
                <a:srgbClr val="92D050"/>
              </a:solidFill>
            </a:endParaRPr>
          </a:p>
        </p:txBody>
      </p:sp>
      <p:sp>
        <p:nvSpPr>
          <p:cNvPr id="157" name="Text Box 559"/>
          <p:cNvSpPr txBox="1">
            <a:spLocks noChangeArrowheads="1"/>
          </p:cNvSpPr>
          <p:nvPr/>
        </p:nvSpPr>
        <p:spPr bwMode="auto">
          <a:xfrm>
            <a:off x="2133600" y="2514600"/>
            <a:ext cx="615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 i="1" dirty="0">
                <a:sym typeface="Symbol" panose="05050102010706020507" pitchFamily="18" charset="2"/>
              </a:rPr>
              <a:t>x</a:t>
            </a:r>
            <a:r>
              <a:rPr lang="en-US" altLang="en-US" sz="4400" baseline="-25000" dirty="0"/>
              <a:t>1</a:t>
            </a:r>
          </a:p>
        </p:txBody>
      </p:sp>
      <p:sp>
        <p:nvSpPr>
          <p:cNvPr id="158" name="Text Box 560"/>
          <p:cNvSpPr txBox="1">
            <a:spLocks noChangeArrowheads="1"/>
          </p:cNvSpPr>
          <p:nvPr/>
        </p:nvSpPr>
        <p:spPr bwMode="auto">
          <a:xfrm>
            <a:off x="6213475" y="2514600"/>
            <a:ext cx="615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 i="1" dirty="0">
                <a:sym typeface="Symbol" panose="05050102010706020507" pitchFamily="18" charset="2"/>
              </a:rPr>
              <a:t>x</a:t>
            </a:r>
            <a:r>
              <a:rPr lang="en-US" altLang="en-US" sz="4400" baseline="-25000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6141392"/>
            <a:ext cx="813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These results are unnecessarily wide with artefactual uncertainty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Still repeated uncertainties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4234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smtClean="0"/>
              <a:t>     1.916037656181642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0  </a:t>
            </a:r>
            <a:r>
              <a:rPr lang="en-US" altLang="en-US" sz="2300" smtClean="0">
                <a:sym typeface="Symbol" panose="05050102010706020507" pitchFamily="18" charset="2"/>
              </a:rPr>
              <a:t>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1</a:t>
            </a:r>
            <a:r>
              <a:rPr lang="en-US" altLang="en-US" sz="2300" smtClean="0"/>
              <a:t>  +     0.689979149231081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1</a:t>
            </a:r>
            <a:r>
              <a:rPr lang="en-US" altLang="en-US" sz="2300" smtClean="0"/>
              <a:t> </a:t>
            </a:r>
            <a:r>
              <a:rPr lang="en-US" altLang="en-US" sz="14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0 </a:t>
            </a:r>
            <a:r>
              <a:rPr lang="en-US" altLang="en-US" sz="2300" smtClean="0"/>
              <a:t>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smtClean="0"/>
              <a:t>    -4.690741189299572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0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2</a:t>
            </a:r>
            <a:r>
              <a:rPr lang="en-US" altLang="en-US" sz="2300" smtClean="0"/>
              <a:t>  +    -2.275734193378134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1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1</a:t>
            </a:r>
            <a:r>
              <a:rPr lang="en-US" altLang="en-US" sz="2300" smtClean="0"/>
              <a:t> 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smtClean="0"/>
              <a:t>    -0.450416914564394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2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0</a:t>
            </a:r>
            <a:r>
              <a:rPr lang="en-US" altLang="en-US" sz="2300" smtClean="0"/>
              <a:t>  +  -29.788252573360062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0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3</a:t>
            </a:r>
            <a:r>
              <a:rPr lang="en-US" altLang="en-US" sz="2300" smtClean="0"/>
              <a:t> 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smtClean="0"/>
              <a:t>  -35.200757076497972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1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2</a:t>
            </a:r>
            <a:r>
              <a:rPr lang="en-US" altLang="en-US" sz="2300" smtClean="0"/>
              <a:t>  +  -12.401600707197074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2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1</a:t>
            </a:r>
            <a:r>
              <a:rPr lang="en-US" altLang="en-US" sz="2300" smtClean="0"/>
              <a:t> 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smtClean="0"/>
              <a:t>    -1.349694561113611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3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0</a:t>
            </a:r>
            <a:r>
              <a:rPr lang="en-US" altLang="en-US" sz="2300" smtClean="0"/>
              <a:t>  +     6.062509834147210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0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4</a:t>
            </a:r>
            <a:r>
              <a:rPr lang="en-US" altLang="en-US" sz="2300" smtClean="0"/>
              <a:t> 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smtClean="0"/>
              <a:t>  -29.503128650484253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1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3</a:t>
            </a:r>
            <a:r>
              <a:rPr lang="en-US" altLang="en-US" sz="2300" smtClean="0"/>
              <a:t>  +  -25.744336555602068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2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2</a:t>
            </a:r>
            <a:r>
              <a:rPr lang="en-US" altLang="en-US" sz="2300" smtClean="0"/>
              <a:t> 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smtClean="0"/>
              <a:t>    -5.563350070358247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3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1</a:t>
            </a:r>
            <a:r>
              <a:rPr lang="en-US" altLang="en-US" sz="2300" smtClean="0"/>
              <a:t>  +    -0.222000132892585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4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0</a:t>
            </a:r>
            <a:r>
              <a:rPr lang="en-US" altLang="en-US" sz="2300" smtClean="0"/>
              <a:t> 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smtClean="0"/>
              <a:t> 218.607042326120308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0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5</a:t>
            </a:r>
            <a:r>
              <a:rPr lang="en-US" altLang="en-US" sz="2300" smtClean="0"/>
              <a:t>  +  390.260443722081675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1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4</a:t>
            </a:r>
            <a:r>
              <a:rPr lang="en-US" altLang="en-US" sz="2300" smtClean="0"/>
              <a:t> 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smtClean="0"/>
              <a:t> 256.315067368131281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2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3</a:t>
            </a:r>
            <a:r>
              <a:rPr lang="en-US" altLang="en-US" sz="2300" smtClean="0"/>
              <a:t>  +    86.029720297509172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3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2</a:t>
            </a:r>
            <a:r>
              <a:rPr lang="en-US" altLang="en-US" sz="2300" smtClean="0"/>
              <a:t> 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smtClean="0"/>
              <a:t>   15.322357274648443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4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1</a:t>
            </a:r>
            <a:r>
              <a:rPr lang="en-US" altLang="en-US" sz="2300" smtClean="0"/>
              <a:t>  +      1.094676837431721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1</a:t>
            </a:r>
            <a:r>
              <a:rPr lang="en-US" altLang="en-US" sz="2300" baseline="30000" smtClean="0"/>
              <a:t>5</a:t>
            </a:r>
            <a:r>
              <a:rPr lang="en-US" altLang="en-US" sz="2300" smtClean="0"/>
              <a:t> </a:t>
            </a:r>
            <a:r>
              <a:rPr lang="en-US" altLang="en-US" sz="2300" smtClean="0">
                <a:sym typeface="Symbol" panose="05050102010706020507" pitchFamily="18" charset="2"/>
              </a:rPr>
              <a:t></a:t>
            </a:r>
            <a:r>
              <a:rPr lang="en-US" altLang="en-US" sz="2300" smtClean="0"/>
              <a:t> </a:t>
            </a:r>
            <a:r>
              <a:rPr lang="en-US" altLang="en-US" sz="2300" i="1" smtClean="0">
                <a:sym typeface="Symbol" panose="05050102010706020507" pitchFamily="18" charset="2"/>
              </a:rPr>
              <a:t></a:t>
            </a:r>
            <a:r>
              <a:rPr lang="en-US" altLang="en-US" sz="2300" baseline="-25000" smtClean="0"/>
              <a:t>2</a:t>
            </a:r>
            <a:r>
              <a:rPr lang="en-US" altLang="en-US" sz="2300" baseline="30000" smtClean="0"/>
              <a:t>0</a:t>
            </a:r>
            <a:r>
              <a:rPr lang="en-US" altLang="en-US" sz="2300" smtClean="0"/>
              <a:t> 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smtClean="0"/>
              <a:t>    [ 1.1477537620811058, 1.1477539164945061 ]</a:t>
            </a:r>
          </a:p>
        </p:txBody>
      </p:sp>
      <p:sp>
        <p:nvSpPr>
          <p:cNvPr id="867332" name="Oval 4"/>
          <p:cNvSpPr>
            <a:spLocks noChangeArrowheads="1"/>
          </p:cNvSpPr>
          <p:nvPr/>
        </p:nvSpPr>
        <p:spPr bwMode="auto">
          <a:xfrm>
            <a:off x="3098800" y="1841500"/>
            <a:ext cx="457200" cy="38354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7333" name="Oval 5"/>
          <p:cNvSpPr>
            <a:spLocks noChangeArrowheads="1"/>
          </p:cNvSpPr>
          <p:nvPr/>
        </p:nvSpPr>
        <p:spPr bwMode="auto">
          <a:xfrm>
            <a:off x="7518400" y="1841500"/>
            <a:ext cx="457200" cy="38354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7334" name="Oval 6"/>
          <p:cNvSpPr>
            <a:spLocks noChangeArrowheads="1"/>
          </p:cNvSpPr>
          <p:nvPr/>
        </p:nvSpPr>
        <p:spPr bwMode="auto">
          <a:xfrm>
            <a:off x="3771900" y="1841500"/>
            <a:ext cx="457200" cy="38354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7335" name="Oval 7"/>
          <p:cNvSpPr>
            <a:spLocks noChangeArrowheads="1"/>
          </p:cNvSpPr>
          <p:nvPr/>
        </p:nvSpPr>
        <p:spPr bwMode="auto">
          <a:xfrm>
            <a:off x="8191500" y="1841500"/>
            <a:ext cx="457200" cy="38354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2" grpId="0" animBg="1"/>
      <p:bldP spid="867333" grpId="0" animBg="1"/>
      <p:bldP spid="867334" grpId="0" animBg="1"/>
      <p:bldP spid="8673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Subinterval reconstitution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Subinterval reconstitution (SIR)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33CC33"/>
                </a:solidFill>
              </a:rPr>
              <a:t>Partition the inputs into subintervals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33CC33"/>
                </a:solidFill>
              </a:rPr>
              <a:t>Apply the function to each subinterval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33CC33"/>
                </a:solidFill>
              </a:rPr>
              <a:t>Form the union of the results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mtClean="0">
              <a:solidFill>
                <a:srgbClr val="33CC33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Still rigorous, but often tighter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33CC33"/>
                </a:solidFill>
              </a:rPr>
              <a:t>The finer the partition, the tighter the union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33CC33"/>
                </a:solidFill>
              </a:rPr>
              <a:t>Many strategies for partitioning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Apply to </a:t>
            </a:r>
            <a:r>
              <a:rPr lang="en-US" altLang="en-US" i="1" smtClean="0"/>
              <a:t>each cell</a:t>
            </a:r>
            <a:r>
              <a:rPr lang="en-US" altLang="en-US" smtClean="0"/>
              <a:t> in the Cartesian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825500" y="5676900"/>
            <a:ext cx="5168900" cy="495300"/>
            <a:chOff x="576" y="192"/>
            <a:chExt cx="3256" cy="312"/>
          </a:xfrm>
        </p:grpSpPr>
        <p:sp>
          <p:nvSpPr>
            <p:cNvPr id="49286" name="Oval 47"/>
            <p:cNvSpPr>
              <a:spLocks noChangeArrowheads="1"/>
            </p:cNvSpPr>
            <p:nvPr/>
          </p:nvSpPr>
          <p:spPr bwMode="auto">
            <a:xfrm>
              <a:off x="654" y="192"/>
              <a:ext cx="3090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 useBgFill="1">
          <p:nvSpPr>
            <p:cNvPr id="49287" name="Rectangle 48"/>
            <p:cNvSpPr>
              <a:spLocks noChangeArrowheads="1"/>
            </p:cNvSpPr>
            <p:nvPr/>
          </p:nvSpPr>
          <p:spPr bwMode="auto">
            <a:xfrm>
              <a:off x="576" y="346"/>
              <a:ext cx="3256" cy="158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825500" y="5676900"/>
            <a:ext cx="5168900" cy="495300"/>
            <a:chOff x="576" y="573"/>
            <a:chExt cx="3256" cy="312"/>
          </a:xfrm>
        </p:grpSpPr>
        <p:grpSp>
          <p:nvGrpSpPr>
            <p:cNvPr id="49282" name="Group 50"/>
            <p:cNvGrpSpPr>
              <a:grpSpLocks/>
            </p:cNvGrpSpPr>
            <p:nvPr/>
          </p:nvGrpSpPr>
          <p:grpSpPr bwMode="auto">
            <a:xfrm>
              <a:off x="654" y="573"/>
              <a:ext cx="3090" cy="288"/>
              <a:chOff x="654" y="573"/>
              <a:chExt cx="1550" cy="288"/>
            </a:xfrm>
          </p:grpSpPr>
          <p:sp>
            <p:nvSpPr>
              <p:cNvPr id="49284" name="Oval 51"/>
              <p:cNvSpPr>
                <a:spLocks noChangeArrowheads="1"/>
              </p:cNvSpPr>
              <p:nvPr/>
            </p:nvSpPr>
            <p:spPr bwMode="auto">
              <a:xfrm>
                <a:off x="654" y="573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85" name="Oval 52"/>
              <p:cNvSpPr>
                <a:spLocks noChangeArrowheads="1"/>
              </p:cNvSpPr>
              <p:nvPr/>
            </p:nvSpPr>
            <p:spPr bwMode="auto">
              <a:xfrm>
                <a:off x="1429" y="573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 useBgFill="1">
          <p:nvSpPr>
            <p:cNvPr id="49283" name="Rectangle 53"/>
            <p:cNvSpPr>
              <a:spLocks noChangeArrowheads="1"/>
            </p:cNvSpPr>
            <p:nvPr/>
          </p:nvSpPr>
          <p:spPr bwMode="auto">
            <a:xfrm>
              <a:off x="576" y="727"/>
              <a:ext cx="3256" cy="158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825500" y="5676900"/>
            <a:ext cx="5168900" cy="495300"/>
            <a:chOff x="576" y="955"/>
            <a:chExt cx="3256" cy="312"/>
          </a:xfrm>
        </p:grpSpPr>
        <p:grpSp>
          <p:nvGrpSpPr>
            <p:cNvPr id="49277" name="Group 55"/>
            <p:cNvGrpSpPr>
              <a:grpSpLocks/>
            </p:cNvGrpSpPr>
            <p:nvPr/>
          </p:nvGrpSpPr>
          <p:grpSpPr bwMode="auto">
            <a:xfrm>
              <a:off x="654" y="955"/>
              <a:ext cx="3090" cy="288"/>
              <a:chOff x="654" y="955"/>
              <a:chExt cx="2325" cy="288"/>
            </a:xfrm>
          </p:grpSpPr>
          <p:sp>
            <p:nvSpPr>
              <p:cNvPr id="49279" name="Oval 56"/>
              <p:cNvSpPr>
                <a:spLocks noChangeArrowheads="1"/>
              </p:cNvSpPr>
              <p:nvPr/>
            </p:nvSpPr>
            <p:spPr bwMode="auto">
              <a:xfrm>
                <a:off x="654" y="955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80" name="Oval 57"/>
              <p:cNvSpPr>
                <a:spLocks noChangeArrowheads="1"/>
              </p:cNvSpPr>
              <p:nvPr/>
            </p:nvSpPr>
            <p:spPr bwMode="auto">
              <a:xfrm>
                <a:off x="1429" y="955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81" name="Oval 58"/>
              <p:cNvSpPr>
                <a:spLocks noChangeArrowheads="1"/>
              </p:cNvSpPr>
              <p:nvPr/>
            </p:nvSpPr>
            <p:spPr bwMode="auto">
              <a:xfrm>
                <a:off x="2204" y="955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 useBgFill="1">
          <p:nvSpPr>
            <p:cNvPr id="49278" name="Rectangle 59"/>
            <p:cNvSpPr>
              <a:spLocks noChangeArrowheads="1"/>
            </p:cNvSpPr>
            <p:nvPr/>
          </p:nvSpPr>
          <p:spPr bwMode="auto">
            <a:xfrm>
              <a:off x="576" y="1109"/>
              <a:ext cx="3256" cy="158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825500" y="5676900"/>
            <a:ext cx="5168900" cy="495300"/>
            <a:chOff x="576" y="1336"/>
            <a:chExt cx="3256" cy="312"/>
          </a:xfrm>
        </p:grpSpPr>
        <p:grpSp>
          <p:nvGrpSpPr>
            <p:cNvPr id="49271" name="Group 61"/>
            <p:cNvGrpSpPr>
              <a:grpSpLocks/>
            </p:cNvGrpSpPr>
            <p:nvPr/>
          </p:nvGrpSpPr>
          <p:grpSpPr bwMode="auto">
            <a:xfrm>
              <a:off x="654" y="1336"/>
              <a:ext cx="3100" cy="288"/>
              <a:chOff x="654" y="1336"/>
              <a:chExt cx="3100" cy="288"/>
            </a:xfrm>
          </p:grpSpPr>
          <p:sp>
            <p:nvSpPr>
              <p:cNvPr id="49273" name="Oval 62"/>
              <p:cNvSpPr>
                <a:spLocks noChangeArrowheads="1"/>
              </p:cNvSpPr>
              <p:nvPr/>
            </p:nvSpPr>
            <p:spPr bwMode="auto">
              <a:xfrm>
                <a:off x="654" y="1336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74" name="Oval 63"/>
              <p:cNvSpPr>
                <a:spLocks noChangeArrowheads="1"/>
              </p:cNvSpPr>
              <p:nvPr/>
            </p:nvSpPr>
            <p:spPr bwMode="auto">
              <a:xfrm>
                <a:off x="1429" y="1336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75" name="Oval 64"/>
              <p:cNvSpPr>
                <a:spLocks noChangeArrowheads="1"/>
              </p:cNvSpPr>
              <p:nvPr/>
            </p:nvSpPr>
            <p:spPr bwMode="auto">
              <a:xfrm>
                <a:off x="2204" y="1336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76" name="Oval 65"/>
              <p:cNvSpPr>
                <a:spLocks noChangeArrowheads="1"/>
              </p:cNvSpPr>
              <p:nvPr/>
            </p:nvSpPr>
            <p:spPr bwMode="auto">
              <a:xfrm>
                <a:off x="2979" y="1336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 useBgFill="1">
          <p:nvSpPr>
            <p:cNvPr id="49272" name="Rectangle 66"/>
            <p:cNvSpPr>
              <a:spLocks noChangeArrowheads="1"/>
            </p:cNvSpPr>
            <p:nvPr/>
          </p:nvSpPr>
          <p:spPr bwMode="auto">
            <a:xfrm>
              <a:off x="576" y="1490"/>
              <a:ext cx="3256" cy="158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825500" y="5676900"/>
            <a:ext cx="5168900" cy="495300"/>
            <a:chOff x="576" y="1718"/>
            <a:chExt cx="3256" cy="312"/>
          </a:xfrm>
        </p:grpSpPr>
        <p:grpSp>
          <p:nvGrpSpPr>
            <p:cNvPr id="49264" name="Group 68"/>
            <p:cNvGrpSpPr>
              <a:grpSpLocks/>
            </p:cNvGrpSpPr>
            <p:nvPr/>
          </p:nvGrpSpPr>
          <p:grpSpPr bwMode="auto">
            <a:xfrm>
              <a:off x="654" y="1718"/>
              <a:ext cx="3099" cy="288"/>
              <a:chOff x="654" y="1718"/>
              <a:chExt cx="3875" cy="288"/>
            </a:xfrm>
          </p:grpSpPr>
          <p:sp>
            <p:nvSpPr>
              <p:cNvPr id="49266" name="Oval 69"/>
              <p:cNvSpPr>
                <a:spLocks noChangeArrowheads="1"/>
              </p:cNvSpPr>
              <p:nvPr/>
            </p:nvSpPr>
            <p:spPr bwMode="auto">
              <a:xfrm>
                <a:off x="654" y="1718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67" name="Oval 70"/>
              <p:cNvSpPr>
                <a:spLocks noChangeArrowheads="1"/>
              </p:cNvSpPr>
              <p:nvPr/>
            </p:nvSpPr>
            <p:spPr bwMode="auto">
              <a:xfrm>
                <a:off x="1429" y="1718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68" name="Oval 71"/>
              <p:cNvSpPr>
                <a:spLocks noChangeArrowheads="1"/>
              </p:cNvSpPr>
              <p:nvPr/>
            </p:nvSpPr>
            <p:spPr bwMode="auto">
              <a:xfrm>
                <a:off x="2204" y="1718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69" name="Oval 72"/>
              <p:cNvSpPr>
                <a:spLocks noChangeArrowheads="1"/>
              </p:cNvSpPr>
              <p:nvPr/>
            </p:nvSpPr>
            <p:spPr bwMode="auto">
              <a:xfrm>
                <a:off x="2979" y="1718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70" name="Oval 73"/>
              <p:cNvSpPr>
                <a:spLocks noChangeArrowheads="1"/>
              </p:cNvSpPr>
              <p:nvPr/>
            </p:nvSpPr>
            <p:spPr bwMode="auto">
              <a:xfrm>
                <a:off x="3754" y="1718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 useBgFill="1">
          <p:nvSpPr>
            <p:cNvPr id="49265" name="Rectangle 74"/>
            <p:cNvSpPr>
              <a:spLocks noChangeArrowheads="1"/>
            </p:cNvSpPr>
            <p:nvPr/>
          </p:nvSpPr>
          <p:spPr bwMode="auto">
            <a:xfrm>
              <a:off x="576" y="1872"/>
              <a:ext cx="3256" cy="158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825500" y="5676900"/>
            <a:ext cx="5168900" cy="495300"/>
            <a:chOff x="576" y="2100"/>
            <a:chExt cx="3256" cy="312"/>
          </a:xfrm>
        </p:grpSpPr>
        <p:grpSp>
          <p:nvGrpSpPr>
            <p:cNvPr id="49256" name="Group 76"/>
            <p:cNvGrpSpPr>
              <a:grpSpLocks/>
            </p:cNvGrpSpPr>
            <p:nvPr/>
          </p:nvGrpSpPr>
          <p:grpSpPr bwMode="auto">
            <a:xfrm>
              <a:off x="654" y="2100"/>
              <a:ext cx="3106" cy="288"/>
              <a:chOff x="654" y="2100"/>
              <a:chExt cx="4650" cy="288"/>
            </a:xfrm>
          </p:grpSpPr>
          <p:sp>
            <p:nvSpPr>
              <p:cNvPr id="49258" name="Oval 77"/>
              <p:cNvSpPr>
                <a:spLocks noChangeArrowheads="1"/>
              </p:cNvSpPr>
              <p:nvPr/>
            </p:nvSpPr>
            <p:spPr bwMode="auto">
              <a:xfrm>
                <a:off x="654" y="2100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59" name="Oval 78"/>
              <p:cNvSpPr>
                <a:spLocks noChangeArrowheads="1"/>
              </p:cNvSpPr>
              <p:nvPr/>
            </p:nvSpPr>
            <p:spPr bwMode="auto">
              <a:xfrm>
                <a:off x="1429" y="2100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60" name="Oval 79"/>
              <p:cNvSpPr>
                <a:spLocks noChangeArrowheads="1"/>
              </p:cNvSpPr>
              <p:nvPr/>
            </p:nvSpPr>
            <p:spPr bwMode="auto">
              <a:xfrm>
                <a:off x="2204" y="2100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61" name="Oval 80"/>
              <p:cNvSpPr>
                <a:spLocks noChangeArrowheads="1"/>
              </p:cNvSpPr>
              <p:nvPr/>
            </p:nvSpPr>
            <p:spPr bwMode="auto">
              <a:xfrm>
                <a:off x="2979" y="2100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62" name="Oval 81"/>
              <p:cNvSpPr>
                <a:spLocks noChangeArrowheads="1"/>
              </p:cNvSpPr>
              <p:nvPr/>
            </p:nvSpPr>
            <p:spPr bwMode="auto">
              <a:xfrm>
                <a:off x="3754" y="2100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63" name="Oval 82"/>
              <p:cNvSpPr>
                <a:spLocks noChangeArrowheads="1"/>
              </p:cNvSpPr>
              <p:nvPr/>
            </p:nvSpPr>
            <p:spPr bwMode="auto">
              <a:xfrm>
                <a:off x="4529" y="2100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 useBgFill="1">
          <p:nvSpPr>
            <p:cNvPr id="49257" name="Rectangle 83"/>
            <p:cNvSpPr>
              <a:spLocks noChangeArrowheads="1"/>
            </p:cNvSpPr>
            <p:nvPr/>
          </p:nvSpPr>
          <p:spPr bwMode="auto">
            <a:xfrm>
              <a:off x="576" y="2254"/>
              <a:ext cx="3256" cy="158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13" name="Group 84"/>
          <p:cNvGrpSpPr>
            <a:grpSpLocks/>
          </p:cNvGrpSpPr>
          <p:nvPr/>
        </p:nvGrpSpPr>
        <p:grpSpPr bwMode="auto">
          <a:xfrm>
            <a:off x="825500" y="5676900"/>
            <a:ext cx="5168900" cy="495300"/>
            <a:chOff x="576" y="2481"/>
            <a:chExt cx="3256" cy="312"/>
          </a:xfrm>
        </p:grpSpPr>
        <p:grpSp>
          <p:nvGrpSpPr>
            <p:cNvPr id="49247" name="Group 85"/>
            <p:cNvGrpSpPr>
              <a:grpSpLocks/>
            </p:cNvGrpSpPr>
            <p:nvPr/>
          </p:nvGrpSpPr>
          <p:grpSpPr bwMode="auto">
            <a:xfrm>
              <a:off x="654" y="2481"/>
              <a:ext cx="3097" cy="288"/>
              <a:chOff x="654" y="2481"/>
              <a:chExt cx="5425" cy="288"/>
            </a:xfrm>
          </p:grpSpPr>
          <p:sp>
            <p:nvSpPr>
              <p:cNvPr id="49249" name="Oval 86"/>
              <p:cNvSpPr>
                <a:spLocks noChangeArrowheads="1"/>
              </p:cNvSpPr>
              <p:nvPr/>
            </p:nvSpPr>
            <p:spPr bwMode="auto">
              <a:xfrm>
                <a:off x="654" y="2481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50" name="Oval 87"/>
              <p:cNvSpPr>
                <a:spLocks noChangeArrowheads="1"/>
              </p:cNvSpPr>
              <p:nvPr/>
            </p:nvSpPr>
            <p:spPr bwMode="auto">
              <a:xfrm>
                <a:off x="1429" y="2481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51" name="Oval 88"/>
              <p:cNvSpPr>
                <a:spLocks noChangeArrowheads="1"/>
              </p:cNvSpPr>
              <p:nvPr/>
            </p:nvSpPr>
            <p:spPr bwMode="auto">
              <a:xfrm>
                <a:off x="2204" y="2481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52" name="Oval 89"/>
              <p:cNvSpPr>
                <a:spLocks noChangeArrowheads="1"/>
              </p:cNvSpPr>
              <p:nvPr/>
            </p:nvSpPr>
            <p:spPr bwMode="auto">
              <a:xfrm>
                <a:off x="2979" y="2481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53" name="Oval 90"/>
              <p:cNvSpPr>
                <a:spLocks noChangeArrowheads="1"/>
              </p:cNvSpPr>
              <p:nvPr/>
            </p:nvSpPr>
            <p:spPr bwMode="auto">
              <a:xfrm>
                <a:off x="3754" y="2481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54" name="Oval 91"/>
              <p:cNvSpPr>
                <a:spLocks noChangeArrowheads="1"/>
              </p:cNvSpPr>
              <p:nvPr/>
            </p:nvSpPr>
            <p:spPr bwMode="auto">
              <a:xfrm>
                <a:off x="4529" y="2481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55" name="Oval 92"/>
              <p:cNvSpPr>
                <a:spLocks noChangeArrowheads="1"/>
              </p:cNvSpPr>
              <p:nvPr/>
            </p:nvSpPr>
            <p:spPr bwMode="auto">
              <a:xfrm>
                <a:off x="5304" y="2481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 useBgFill="1">
          <p:nvSpPr>
            <p:cNvPr id="49248" name="Rectangle 93"/>
            <p:cNvSpPr>
              <a:spLocks noChangeArrowheads="1"/>
            </p:cNvSpPr>
            <p:nvPr/>
          </p:nvSpPr>
          <p:spPr bwMode="auto">
            <a:xfrm>
              <a:off x="576" y="2635"/>
              <a:ext cx="3256" cy="158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15" name="Group 94"/>
          <p:cNvGrpSpPr>
            <a:grpSpLocks/>
          </p:cNvGrpSpPr>
          <p:nvPr/>
        </p:nvGrpSpPr>
        <p:grpSpPr bwMode="auto">
          <a:xfrm>
            <a:off x="825500" y="5676900"/>
            <a:ext cx="5168900" cy="495300"/>
            <a:chOff x="576" y="2863"/>
            <a:chExt cx="3256" cy="312"/>
          </a:xfrm>
        </p:grpSpPr>
        <p:grpSp>
          <p:nvGrpSpPr>
            <p:cNvPr id="49237" name="Group 95"/>
            <p:cNvGrpSpPr>
              <a:grpSpLocks/>
            </p:cNvGrpSpPr>
            <p:nvPr/>
          </p:nvGrpSpPr>
          <p:grpSpPr bwMode="auto">
            <a:xfrm>
              <a:off x="654" y="2863"/>
              <a:ext cx="3096" cy="288"/>
              <a:chOff x="654" y="2863"/>
              <a:chExt cx="6200" cy="288"/>
            </a:xfrm>
          </p:grpSpPr>
          <p:sp>
            <p:nvSpPr>
              <p:cNvPr id="49239" name="Oval 96"/>
              <p:cNvSpPr>
                <a:spLocks noChangeArrowheads="1"/>
              </p:cNvSpPr>
              <p:nvPr/>
            </p:nvSpPr>
            <p:spPr bwMode="auto">
              <a:xfrm>
                <a:off x="654" y="2863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40" name="Oval 97"/>
              <p:cNvSpPr>
                <a:spLocks noChangeArrowheads="1"/>
              </p:cNvSpPr>
              <p:nvPr/>
            </p:nvSpPr>
            <p:spPr bwMode="auto">
              <a:xfrm>
                <a:off x="1429" y="2863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41" name="Oval 98"/>
              <p:cNvSpPr>
                <a:spLocks noChangeArrowheads="1"/>
              </p:cNvSpPr>
              <p:nvPr/>
            </p:nvSpPr>
            <p:spPr bwMode="auto">
              <a:xfrm>
                <a:off x="2204" y="2863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42" name="Oval 99"/>
              <p:cNvSpPr>
                <a:spLocks noChangeArrowheads="1"/>
              </p:cNvSpPr>
              <p:nvPr/>
            </p:nvSpPr>
            <p:spPr bwMode="auto">
              <a:xfrm>
                <a:off x="2979" y="2863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43" name="Oval 100"/>
              <p:cNvSpPr>
                <a:spLocks noChangeArrowheads="1"/>
              </p:cNvSpPr>
              <p:nvPr/>
            </p:nvSpPr>
            <p:spPr bwMode="auto">
              <a:xfrm>
                <a:off x="3754" y="2863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44" name="Oval 101"/>
              <p:cNvSpPr>
                <a:spLocks noChangeArrowheads="1"/>
              </p:cNvSpPr>
              <p:nvPr/>
            </p:nvSpPr>
            <p:spPr bwMode="auto">
              <a:xfrm>
                <a:off x="4529" y="2863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45" name="Oval 102"/>
              <p:cNvSpPr>
                <a:spLocks noChangeArrowheads="1"/>
              </p:cNvSpPr>
              <p:nvPr/>
            </p:nvSpPr>
            <p:spPr bwMode="auto">
              <a:xfrm>
                <a:off x="5304" y="2863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246" name="Oval 103"/>
              <p:cNvSpPr>
                <a:spLocks noChangeArrowheads="1"/>
              </p:cNvSpPr>
              <p:nvPr/>
            </p:nvSpPr>
            <p:spPr bwMode="auto">
              <a:xfrm>
                <a:off x="6079" y="2863"/>
                <a:ext cx="775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 useBgFill="1">
          <p:nvSpPr>
            <p:cNvPr id="49238" name="Rectangle 104"/>
            <p:cNvSpPr>
              <a:spLocks noChangeArrowheads="1"/>
            </p:cNvSpPr>
            <p:nvPr/>
          </p:nvSpPr>
          <p:spPr bwMode="auto">
            <a:xfrm>
              <a:off x="576" y="3017"/>
              <a:ext cx="3256" cy="158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17" name="Group 105"/>
          <p:cNvGrpSpPr>
            <a:grpSpLocks/>
          </p:cNvGrpSpPr>
          <p:nvPr/>
        </p:nvGrpSpPr>
        <p:grpSpPr bwMode="auto">
          <a:xfrm>
            <a:off x="749300" y="5676900"/>
            <a:ext cx="5168900" cy="479425"/>
            <a:chOff x="528" y="3600"/>
            <a:chExt cx="3256" cy="302"/>
          </a:xfrm>
        </p:grpSpPr>
        <p:grpSp>
          <p:nvGrpSpPr>
            <p:cNvPr id="49197" name="Group 106"/>
            <p:cNvGrpSpPr>
              <a:grpSpLocks/>
            </p:cNvGrpSpPr>
            <p:nvPr/>
          </p:nvGrpSpPr>
          <p:grpSpPr bwMode="auto">
            <a:xfrm>
              <a:off x="658" y="3600"/>
              <a:ext cx="3104" cy="288"/>
              <a:chOff x="658" y="3600"/>
              <a:chExt cx="6192" cy="288"/>
            </a:xfrm>
          </p:grpSpPr>
          <p:grpSp>
            <p:nvGrpSpPr>
              <p:cNvPr id="49199" name="Group 107"/>
              <p:cNvGrpSpPr>
                <a:grpSpLocks/>
              </p:cNvGrpSpPr>
              <p:nvPr/>
            </p:nvGrpSpPr>
            <p:grpSpPr bwMode="auto">
              <a:xfrm>
                <a:off x="658" y="3600"/>
                <a:ext cx="3096" cy="288"/>
                <a:chOff x="658" y="3600"/>
                <a:chExt cx="3096" cy="288"/>
              </a:xfrm>
            </p:grpSpPr>
            <p:grpSp>
              <p:nvGrpSpPr>
                <p:cNvPr id="49219" name="Group 108"/>
                <p:cNvGrpSpPr>
                  <a:grpSpLocks/>
                </p:cNvGrpSpPr>
                <p:nvPr/>
              </p:nvGrpSpPr>
              <p:grpSpPr bwMode="auto">
                <a:xfrm>
                  <a:off x="2206" y="3600"/>
                  <a:ext cx="1548" cy="288"/>
                  <a:chOff x="654" y="2863"/>
                  <a:chExt cx="6200" cy="288"/>
                </a:xfrm>
              </p:grpSpPr>
              <p:sp>
                <p:nvSpPr>
                  <p:cNvPr id="49229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654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30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1429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31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2204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32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2979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33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3754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34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4529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35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5304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36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6079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</p:grpSp>
            <p:grpSp>
              <p:nvGrpSpPr>
                <p:cNvPr id="49220" name="Group 117"/>
                <p:cNvGrpSpPr>
                  <a:grpSpLocks/>
                </p:cNvGrpSpPr>
                <p:nvPr/>
              </p:nvGrpSpPr>
              <p:grpSpPr bwMode="auto">
                <a:xfrm>
                  <a:off x="658" y="3600"/>
                  <a:ext cx="1548" cy="288"/>
                  <a:chOff x="654" y="2863"/>
                  <a:chExt cx="6200" cy="288"/>
                </a:xfrm>
              </p:grpSpPr>
              <p:sp>
                <p:nvSpPr>
                  <p:cNvPr id="49221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654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22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1429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23" name="Oval 120"/>
                  <p:cNvSpPr>
                    <a:spLocks noChangeArrowheads="1"/>
                  </p:cNvSpPr>
                  <p:nvPr/>
                </p:nvSpPr>
                <p:spPr bwMode="auto">
                  <a:xfrm>
                    <a:off x="2204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24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2979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25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3754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26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4529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27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5304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28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6079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</p:grpSp>
          </p:grpSp>
          <p:grpSp>
            <p:nvGrpSpPr>
              <p:cNvPr id="49200" name="Group 126"/>
              <p:cNvGrpSpPr>
                <a:grpSpLocks/>
              </p:cNvGrpSpPr>
              <p:nvPr/>
            </p:nvGrpSpPr>
            <p:grpSpPr bwMode="auto">
              <a:xfrm>
                <a:off x="3754" y="3600"/>
                <a:ext cx="3096" cy="288"/>
                <a:chOff x="658" y="3600"/>
                <a:chExt cx="3096" cy="288"/>
              </a:xfrm>
            </p:grpSpPr>
            <p:grpSp>
              <p:nvGrpSpPr>
                <p:cNvPr id="49201" name="Group 127"/>
                <p:cNvGrpSpPr>
                  <a:grpSpLocks/>
                </p:cNvGrpSpPr>
                <p:nvPr/>
              </p:nvGrpSpPr>
              <p:grpSpPr bwMode="auto">
                <a:xfrm>
                  <a:off x="2206" y="3600"/>
                  <a:ext cx="1548" cy="288"/>
                  <a:chOff x="654" y="2863"/>
                  <a:chExt cx="6200" cy="288"/>
                </a:xfrm>
              </p:grpSpPr>
              <p:sp>
                <p:nvSpPr>
                  <p:cNvPr id="49211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654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12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1429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13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2204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14" name="Oval 131"/>
                  <p:cNvSpPr>
                    <a:spLocks noChangeArrowheads="1"/>
                  </p:cNvSpPr>
                  <p:nvPr/>
                </p:nvSpPr>
                <p:spPr bwMode="auto">
                  <a:xfrm>
                    <a:off x="2979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15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3754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16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4529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17" name="Oval 134"/>
                  <p:cNvSpPr>
                    <a:spLocks noChangeArrowheads="1"/>
                  </p:cNvSpPr>
                  <p:nvPr/>
                </p:nvSpPr>
                <p:spPr bwMode="auto">
                  <a:xfrm>
                    <a:off x="5304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18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6079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</p:grpSp>
            <p:grpSp>
              <p:nvGrpSpPr>
                <p:cNvPr id="49202" name="Group 136"/>
                <p:cNvGrpSpPr>
                  <a:grpSpLocks/>
                </p:cNvGrpSpPr>
                <p:nvPr/>
              </p:nvGrpSpPr>
              <p:grpSpPr bwMode="auto">
                <a:xfrm>
                  <a:off x="658" y="3600"/>
                  <a:ext cx="1548" cy="288"/>
                  <a:chOff x="654" y="2863"/>
                  <a:chExt cx="6200" cy="288"/>
                </a:xfrm>
              </p:grpSpPr>
              <p:sp>
                <p:nvSpPr>
                  <p:cNvPr id="49203" name="Oval 137"/>
                  <p:cNvSpPr>
                    <a:spLocks noChangeArrowheads="1"/>
                  </p:cNvSpPr>
                  <p:nvPr/>
                </p:nvSpPr>
                <p:spPr bwMode="auto">
                  <a:xfrm>
                    <a:off x="654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04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1429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05" name="Oval 139"/>
                  <p:cNvSpPr>
                    <a:spLocks noChangeArrowheads="1"/>
                  </p:cNvSpPr>
                  <p:nvPr/>
                </p:nvSpPr>
                <p:spPr bwMode="auto">
                  <a:xfrm>
                    <a:off x="2204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06" name="Oval 140"/>
                  <p:cNvSpPr>
                    <a:spLocks noChangeArrowheads="1"/>
                  </p:cNvSpPr>
                  <p:nvPr/>
                </p:nvSpPr>
                <p:spPr bwMode="auto">
                  <a:xfrm>
                    <a:off x="2979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07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3754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08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4529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09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5304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49210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6079" y="2863"/>
                    <a:ext cx="775" cy="288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</p:grpSp>
          </p:grpSp>
        </p:grpSp>
        <p:sp useBgFill="1">
          <p:nvSpPr>
            <p:cNvPr id="49198" name="Rectangle 145"/>
            <p:cNvSpPr>
              <a:spLocks noChangeArrowheads="1"/>
            </p:cNvSpPr>
            <p:nvPr/>
          </p:nvSpPr>
          <p:spPr bwMode="auto">
            <a:xfrm>
              <a:off x="528" y="3744"/>
              <a:ext cx="3256" cy="158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91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Example: (</a:t>
            </a:r>
            <a:r>
              <a:rPr lang="en-US" altLang="en-US" i="1" smtClean="0"/>
              <a:t>u</a:t>
            </a:r>
            <a:r>
              <a:rPr lang="en-US" altLang="en-US" smtClean="0"/>
              <a:t> + </a:t>
            </a:r>
            <a:r>
              <a:rPr lang="en-US" altLang="en-US" i="1" smtClean="0"/>
              <a:t>v</a:t>
            </a:r>
            <a:r>
              <a:rPr lang="en-US" altLang="en-US" smtClean="0"/>
              <a:t>)</a:t>
            </a:r>
            <a:r>
              <a:rPr lang="en-US" altLang="en-US" i="1" baseline="30000" smtClean="0"/>
              <a:t>u</a:t>
            </a:r>
            <a:r>
              <a:rPr lang="en-US" altLang="en-US" smtClean="0"/>
              <a:t>, </a:t>
            </a:r>
            <a:r>
              <a:rPr lang="en-US" altLang="en-US" i="1" smtClean="0"/>
              <a:t>u</a:t>
            </a:r>
            <a:r>
              <a:rPr lang="en-US" altLang="en-US" smtClean="0"/>
              <a:t> = [0.1, 1], </a:t>
            </a:r>
            <a:r>
              <a:rPr lang="en-US" altLang="en-US" i="1" smtClean="0"/>
              <a:t>v</a:t>
            </a:r>
            <a:r>
              <a:rPr lang="en-US" altLang="en-US" smtClean="0"/>
              <a:t> = [0,1]</a:t>
            </a:r>
          </a:p>
        </p:txBody>
      </p:sp>
      <p:sp>
        <p:nvSpPr>
          <p:cNvPr id="49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5562600" cy="2971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800" smtClean="0"/>
              <a:t>Partition the repeated uncertain </a:t>
            </a:r>
            <a:r>
              <a:rPr lang="en-US" altLang="en-US" sz="2800" i="1" smtClean="0"/>
              <a:t>u</a:t>
            </a:r>
            <a:r>
              <a:rPr lang="en-US" altLang="en-US" sz="2800" smtClean="0"/>
              <a:t>: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800" i="1" smtClean="0"/>
              <a:t>u</a:t>
            </a:r>
            <a:r>
              <a:rPr lang="en-US" altLang="en-US" sz="2800" i="1" baseline="-25000" smtClean="0"/>
              <a:t>i</a:t>
            </a:r>
            <a:r>
              <a:rPr lang="en-US" altLang="en-US" sz="2800" smtClean="0"/>
              <a:t> = [(</a:t>
            </a:r>
            <a:r>
              <a:rPr lang="en-US" altLang="en-US" sz="2800" i="1" smtClean="0"/>
              <a:t>i </a:t>
            </a:r>
            <a:r>
              <a:rPr lang="en-US" altLang="en-US" sz="2800" smtClean="0">
                <a:sym typeface="Symbol" panose="05050102010706020507" pitchFamily="18" charset="2"/>
              </a:rPr>
              <a:t></a:t>
            </a:r>
            <a:r>
              <a:rPr lang="en-US" altLang="en-US" sz="2800" smtClean="0"/>
              <a:t> 1)</a:t>
            </a:r>
            <a:r>
              <a:rPr lang="en-US" altLang="en-US" sz="2800" i="1" smtClean="0">
                <a:sym typeface="Symbol" panose="05050102010706020507" pitchFamily="18" charset="2"/>
              </a:rPr>
              <a:t>w</a:t>
            </a:r>
            <a:r>
              <a:rPr lang="en-US" altLang="en-US" sz="2800" smtClean="0">
                <a:sym typeface="Symbol" panose="05050102010706020507" pitchFamily="18" charset="2"/>
              </a:rPr>
              <a:t>/</a:t>
            </a:r>
            <a:r>
              <a:rPr lang="en-US" altLang="en-US" sz="2800" i="1" smtClean="0">
                <a:sym typeface="Symbol" panose="05050102010706020507" pitchFamily="18" charset="2"/>
              </a:rPr>
              <a:t>m</a:t>
            </a:r>
            <a:r>
              <a:rPr lang="en-US" altLang="en-US" sz="2800" smtClean="0">
                <a:sym typeface="Symbol" panose="05050102010706020507" pitchFamily="18" charset="2"/>
              </a:rPr>
              <a:t> + </a:t>
            </a:r>
            <a:r>
              <a:rPr lang="en-US" altLang="en-US" sz="2800" i="1" u="sng" smtClean="0">
                <a:sym typeface="Symbol" panose="05050102010706020507" pitchFamily="18" charset="2"/>
              </a:rPr>
              <a:t>u</a:t>
            </a:r>
            <a:r>
              <a:rPr lang="en-US" altLang="en-US" sz="2800" smtClean="0">
                <a:sym typeface="Symbol" panose="05050102010706020507" pitchFamily="18" charset="2"/>
              </a:rPr>
              <a:t>,  </a:t>
            </a:r>
            <a:r>
              <a:rPr lang="en-US" altLang="en-US" sz="2800" i="1" smtClean="0">
                <a:sym typeface="Symbol" panose="05050102010706020507" pitchFamily="18" charset="2"/>
              </a:rPr>
              <a:t>iw</a:t>
            </a:r>
            <a:r>
              <a:rPr lang="en-US" altLang="en-US" sz="2800" smtClean="0">
                <a:sym typeface="Symbol" panose="05050102010706020507" pitchFamily="18" charset="2"/>
              </a:rPr>
              <a:t>/</a:t>
            </a:r>
            <a:r>
              <a:rPr lang="en-US" altLang="en-US" sz="2800" i="1" smtClean="0">
                <a:sym typeface="Symbol" panose="05050102010706020507" pitchFamily="18" charset="2"/>
              </a:rPr>
              <a:t>m</a:t>
            </a:r>
            <a:r>
              <a:rPr lang="en-US" altLang="en-US" sz="2800" smtClean="0">
                <a:sym typeface="Symbol" panose="05050102010706020507" pitchFamily="18" charset="2"/>
              </a:rPr>
              <a:t> + </a:t>
            </a:r>
            <a:r>
              <a:rPr lang="en-US" altLang="en-US" sz="2800" i="1" u="sng" smtClean="0">
                <a:sym typeface="Symbol" panose="05050102010706020507" pitchFamily="18" charset="2"/>
              </a:rPr>
              <a:t>u</a:t>
            </a:r>
            <a:r>
              <a:rPr lang="en-US" altLang="en-US" sz="2800" smtClean="0">
                <a:sym typeface="Symbol" panose="05050102010706020507" pitchFamily="18" charset="2"/>
              </a:rPr>
              <a:t>]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800" smtClean="0">
                <a:sym typeface="Symbol" panose="05050102010706020507" pitchFamily="18" charset="2"/>
              </a:rPr>
              <a:t>where </a:t>
            </a:r>
            <a:r>
              <a:rPr lang="en-US" altLang="en-US" sz="2800" i="1" smtClean="0">
                <a:sym typeface="Symbol" panose="05050102010706020507" pitchFamily="18" charset="2"/>
              </a:rPr>
              <a:t>i</a:t>
            </a:r>
            <a:r>
              <a:rPr lang="en-US" altLang="en-US" sz="2800" smtClean="0">
                <a:sym typeface="Symbol" panose="05050102010706020507" pitchFamily="18" charset="2"/>
              </a:rPr>
              <a:t> = 1,2,…, </a:t>
            </a:r>
            <a:r>
              <a:rPr lang="en-US" altLang="en-US" sz="2800" i="1" smtClean="0">
                <a:sym typeface="Symbol" panose="05050102010706020507" pitchFamily="18" charset="2"/>
              </a:rPr>
              <a:t>m,</a:t>
            </a:r>
            <a:r>
              <a:rPr lang="en-US" altLang="en-US" sz="2800" smtClean="0">
                <a:sym typeface="Symbol" panose="05050102010706020507" pitchFamily="18" charset="2"/>
              </a:rPr>
              <a:t> and </a:t>
            </a:r>
            <a:r>
              <a:rPr lang="en-US" altLang="en-US" sz="2800" i="1" smtClean="0">
                <a:sym typeface="Symbol" panose="05050102010706020507" pitchFamily="18" charset="2"/>
              </a:rPr>
              <a:t>m</a:t>
            </a:r>
            <a:r>
              <a:rPr lang="en-US" altLang="en-US" sz="2800" smtClean="0">
                <a:sym typeface="Symbol" panose="05050102010706020507" pitchFamily="18" charset="2"/>
              </a:rPr>
              <a:t> is the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800" smtClean="0">
                <a:sym typeface="Symbol" panose="05050102010706020507" pitchFamily="18" charset="2"/>
              </a:rPr>
              <a:t>number of subintervals, </a:t>
            </a:r>
            <a:r>
              <a:rPr lang="en-US" altLang="en-US" sz="2800" i="1" smtClean="0">
                <a:sym typeface="Symbol" panose="05050102010706020507" pitchFamily="18" charset="2"/>
              </a:rPr>
              <a:t>w</a:t>
            </a:r>
            <a:r>
              <a:rPr lang="en-US" altLang="en-US" sz="2800" smtClean="0">
                <a:sym typeface="Symbol" panose="05050102010706020507" pitchFamily="18" charset="2"/>
              </a:rPr>
              <a:t> is the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800" smtClean="0">
                <a:sym typeface="Symbol" panose="05050102010706020507" pitchFamily="18" charset="2"/>
              </a:rPr>
              <a:t>width of </a:t>
            </a:r>
            <a:r>
              <a:rPr lang="en-US" altLang="en-US" sz="2800" i="1" smtClean="0">
                <a:sym typeface="Symbol" panose="05050102010706020507" pitchFamily="18" charset="2"/>
              </a:rPr>
              <a:t>u</a:t>
            </a:r>
            <a:r>
              <a:rPr lang="en-US" altLang="en-US" sz="2800" smtClean="0">
                <a:sym typeface="Symbol" panose="05050102010706020507" pitchFamily="18" charset="2"/>
              </a:rPr>
              <a:t>, and </a:t>
            </a:r>
            <a:r>
              <a:rPr lang="en-US" altLang="en-US" sz="2800" i="1" u="sng" smtClean="0">
                <a:sym typeface="Symbol" panose="05050102010706020507" pitchFamily="18" charset="2"/>
              </a:rPr>
              <a:t>u</a:t>
            </a:r>
            <a:r>
              <a:rPr lang="en-US" altLang="en-US" sz="2800" smtClean="0">
                <a:sym typeface="Symbol" panose="05050102010706020507" pitchFamily="18" charset="2"/>
              </a:rPr>
              <a:t> is its lower bound </a:t>
            </a:r>
          </a:p>
        </p:txBody>
      </p:sp>
      <p:sp>
        <p:nvSpPr>
          <p:cNvPr id="49165" name="Text Box 4"/>
          <p:cNvSpPr txBox="1">
            <a:spLocks noChangeArrowheads="1"/>
          </p:cNvSpPr>
          <p:nvPr/>
        </p:nvSpPr>
        <p:spPr bwMode="auto">
          <a:xfrm>
            <a:off x="6172200" y="2209800"/>
            <a:ext cx="26670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m	</a:t>
            </a:r>
            <a:r>
              <a:rPr lang="en-US" altLang="en-US" sz="2400">
                <a:latin typeface="Arial" panose="020B0604020202020204" pitchFamily="34" charset="0"/>
                <a:sym typeface="Symbol" panose="05050102010706020507" pitchFamily="18" charset="2"/>
              </a:rPr>
              <a:t>U</a:t>
            </a:r>
            <a:r>
              <a:rPr lang="en-US" altLang="en-US" sz="2400"/>
              <a:t>(</a:t>
            </a:r>
            <a:r>
              <a:rPr lang="en-US" altLang="en-US" sz="2400" i="1"/>
              <a:t>u</a:t>
            </a:r>
            <a:r>
              <a:rPr lang="en-US" altLang="en-US" sz="1200" i="1"/>
              <a:t>i</a:t>
            </a:r>
            <a:r>
              <a:rPr lang="en-US" altLang="en-US" sz="2400" i="1"/>
              <a:t>+v</a:t>
            </a:r>
            <a:r>
              <a:rPr lang="en-US" altLang="en-US" sz="2400"/>
              <a:t>)</a:t>
            </a:r>
            <a:r>
              <a:rPr lang="en-US" altLang="en-US" sz="2400" i="1" baseline="30000"/>
              <a:t>u</a:t>
            </a:r>
            <a:r>
              <a:rPr lang="en-US" altLang="en-US" sz="1600" i="1" baseline="30000"/>
              <a:t>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 	[ 0.1, 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 	[ 0.282, 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 	[ 0.398, 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 	[ 0.473, 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 	[ 0.525, 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 	[ 0.624, 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100	[ 0.686, 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1,000	[ 0.692, 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10,000	[ 0.692, 2]</a:t>
            </a:r>
          </a:p>
        </p:txBody>
      </p:sp>
      <p:sp>
        <p:nvSpPr>
          <p:cNvPr id="49166" name="Line 5"/>
          <p:cNvSpPr>
            <a:spLocks noChangeShapeType="1"/>
          </p:cNvSpPr>
          <p:nvPr/>
        </p:nvSpPr>
        <p:spPr bwMode="auto">
          <a:xfrm>
            <a:off x="400050" y="6057900"/>
            <a:ext cx="5870575" cy="15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67" name="Freeform 6"/>
          <p:cNvSpPr>
            <a:spLocks/>
          </p:cNvSpPr>
          <p:nvPr/>
        </p:nvSpPr>
        <p:spPr bwMode="auto">
          <a:xfrm>
            <a:off x="6188075" y="6015038"/>
            <a:ext cx="169863" cy="85725"/>
          </a:xfrm>
          <a:custGeom>
            <a:avLst/>
            <a:gdLst>
              <a:gd name="T0" fmla="*/ 0 w 214"/>
              <a:gd name="T1" fmla="*/ 0 h 107"/>
              <a:gd name="T2" fmla="*/ 134829153 w 214"/>
              <a:gd name="T3" fmla="*/ 34019205 h 107"/>
              <a:gd name="T4" fmla="*/ 0 w 214"/>
              <a:gd name="T5" fmla="*/ 68680146 h 107"/>
              <a:gd name="T6" fmla="*/ 0 w 214"/>
              <a:gd name="T7" fmla="*/ 0 h 107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107"/>
              <a:gd name="T14" fmla="*/ 214 w 214"/>
              <a:gd name="T15" fmla="*/ 107 h 1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107">
                <a:moveTo>
                  <a:pt x="0" y="0"/>
                </a:moveTo>
                <a:lnTo>
                  <a:pt x="214" y="53"/>
                </a:lnTo>
                <a:lnTo>
                  <a:pt x="0" y="1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4445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49168" name="Group 7"/>
          <p:cNvGrpSpPr>
            <a:grpSpLocks/>
          </p:cNvGrpSpPr>
          <p:nvPr/>
        </p:nvGrpSpPr>
        <p:grpSpPr bwMode="auto">
          <a:xfrm>
            <a:off x="946150" y="5867400"/>
            <a:ext cx="4930775" cy="171450"/>
            <a:chOff x="1331" y="2688"/>
            <a:chExt cx="1834" cy="201"/>
          </a:xfrm>
        </p:grpSpPr>
        <p:sp>
          <p:nvSpPr>
            <p:cNvPr id="49194" name="Line 8"/>
            <p:cNvSpPr>
              <a:spLocks noChangeShapeType="1"/>
            </p:cNvSpPr>
            <p:nvPr/>
          </p:nvSpPr>
          <p:spPr bwMode="auto">
            <a:xfrm>
              <a:off x="1334" y="2688"/>
              <a:ext cx="2" cy="201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95" name="Line 9"/>
            <p:cNvSpPr>
              <a:spLocks noChangeShapeType="1"/>
            </p:cNvSpPr>
            <p:nvPr/>
          </p:nvSpPr>
          <p:spPr bwMode="auto">
            <a:xfrm>
              <a:off x="3163" y="2688"/>
              <a:ext cx="2" cy="201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96" name="Line 10"/>
            <p:cNvSpPr>
              <a:spLocks noChangeShapeType="1"/>
            </p:cNvSpPr>
            <p:nvPr/>
          </p:nvSpPr>
          <p:spPr bwMode="auto">
            <a:xfrm flipH="1">
              <a:off x="1331" y="2712"/>
              <a:ext cx="1831" cy="0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9169" name="Rectangle 11"/>
          <p:cNvSpPr>
            <a:spLocks noChangeArrowheads="1"/>
          </p:cNvSpPr>
          <p:nvPr/>
        </p:nvSpPr>
        <p:spPr bwMode="auto">
          <a:xfrm>
            <a:off x="609600" y="5578475"/>
            <a:ext cx="2254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solidFill>
                  <a:srgbClr val="66FF33"/>
                </a:solidFill>
              </a:rPr>
              <a:t>u</a:t>
            </a:r>
          </a:p>
        </p:txBody>
      </p:sp>
      <p:grpSp>
        <p:nvGrpSpPr>
          <p:cNvPr id="49170" name="Group 18"/>
          <p:cNvGrpSpPr>
            <a:grpSpLocks/>
          </p:cNvGrpSpPr>
          <p:nvPr/>
        </p:nvGrpSpPr>
        <p:grpSpPr bwMode="auto">
          <a:xfrm>
            <a:off x="400050" y="6043613"/>
            <a:ext cx="5486400" cy="153987"/>
            <a:chOff x="912" y="3024"/>
            <a:chExt cx="960" cy="144"/>
          </a:xfrm>
        </p:grpSpPr>
        <p:sp>
          <p:nvSpPr>
            <p:cNvPr id="49183" name="Line 19"/>
            <p:cNvSpPr>
              <a:spLocks noChangeShapeType="1"/>
            </p:cNvSpPr>
            <p:nvPr/>
          </p:nvSpPr>
          <p:spPr bwMode="auto">
            <a:xfrm>
              <a:off x="912" y="302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84" name="Line 20"/>
            <p:cNvSpPr>
              <a:spLocks noChangeShapeType="1"/>
            </p:cNvSpPr>
            <p:nvPr/>
          </p:nvSpPr>
          <p:spPr bwMode="auto">
            <a:xfrm>
              <a:off x="1008" y="302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85" name="Line 21"/>
            <p:cNvSpPr>
              <a:spLocks noChangeShapeType="1"/>
            </p:cNvSpPr>
            <p:nvPr/>
          </p:nvSpPr>
          <p:spPr bwMode="auto">
            <a:xfrm>
              <a:off x="1104" y="302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86" name="Line 22"/>
            <p:cNvSpPr>
              <a:spLocks noChangeShapeType="1"/>
            </p:cNvSpPr>
            <p:nvPr/>
          </p:nvSpPr>
          <p:spPr bwMode="auto">
            <a:xfrm>
              <a:off x="1200" y="302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87" name="Line 23"/>
            <p:cNvSpPr>
              <a:spLocks noChangeShapeType="1"/>
            </p:cNvSpPr>
            <p:nvPr/>
          </p:nvSpPr>
          <p:spPr bwMode="auto">
            <a:xfrm>
              <a:off x="1296" y="302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88" name="Line 24"/>
            <p:cNvSpPr>
              <a:spLocks noChangeShapeType="1"/>
            </p:cNvSpPr>
            <p:nvPr/>
          </p:nvSpPr>
          <p:spPr bwMode="auto">
            <a:xfrm>
              <a:off x="1392" y="302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89" name="Line 25"/>
            <p:cNvSpPr>
              <a:spLocks noChangeShapeType="1"/>
            </p:cNvSpPr>
            <p:nvPr/>
          </p:nvSpPr>
          <p:spPr bwMode="auto">
            <a:xfrm>
              <a:off x="1488" y="302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90" name="Line 26"/>
            <p:cNvSpPr>
              <a:spLocks noChangeShapeType="1"/>
            </p:cNvSpPr>
            <p:nvPr/>
          </p:nvSpPr>
          <p:spPr bwMode="auto">
            <a:xfrm>
              <a:off x="1584" y="302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91" name="Line 27"/>
            <p:cNvSpPr>
              <a:spLocks noChangeShapeType="1"/>
            </p:cNvSpPr>
            <p:nvPr/>
          </p:nvSpPr>
          <p:spPr bwMode="auto">
            <a:xfrm>
              <a:off x="1680" y="302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92" name="Line 28"/>
            <p:cNvSpPr>
              <a:spLocks noChangeShapeType="1"/>
            </p:cNvSpPr>
            <p:nvPr/>
          </p:nvSpPr>
          <p:spPr bwMode="auto">
            <a:xfrm>
              <a:off x="1776" y="302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93" name="Line 29"/>
            <p:cNvSpPr>
              <a:spLocks noChangeShapeType="1"/>
            </p:cNvSpPr>
            <p:nvPr/>
          </p:nvSpPr>
          <p:spPr bwMode="auto">
            <a:xfrm>
              <a:off x="1872" y="302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9171" name="Text Box 30"/>
          <p:cNvSpPr txBox="1">
            <a:spLocks noChangeArrowheads="1"/>
          </p:cNvSpPr>
          <p:nvPr/>
        </p:nvSpPr>
        <p:spPr bwMode="auto">
          <a:xfrm>
            <a:off x="228600" y="609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49172" name="Text Box 31"/>
          <p:cNvSpPr txBox="1">
            <a:spLocks noChangeArrowheads="1"/>
          </p:cNvSpPr>
          <p:nvPr/>
        </p:nvSpPr>
        <p:spPr bwMode="auto">
          <a:xfrm>
            <a:off x="2863850" y="6096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0.5</a:t>
            </a:r>
          </a:p>
        </p:txBody>
      </p:sp>
      <p:sp>
        <p:nvSpPr>
          <p:cNvPr id="49173" name="Text Box 32"/>
          <p:cNvSpPr txBox="1">
            <a:spLocks noChangeArrowheads="1"/>
          </p:cNvSpPr>
          <p:nvPr/>
        </p:nvSpPr>
        <p:spPr bwMode="auto">
          <a:xfrm>
            <a:off x="5734050" y="609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 useBgFill="1">
        <p:nvSpPr>
          <p:cNvPr id="758930" name="Rectangle 146"/>
          <p:cNvSpPr>
            <a:spLocks noChangeArrowheads="1"/>
          </p:cNvSpPr>
          <p:nvPr/>
        </p:nvSpPr>
        <p:spPr bwMode="auto">
          <a:xfrm>
            <a:off x="838200" y="5486400"/>
            <a:ext cx="5105400" cy="381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 useBgFill="1">
        <p:nvSpPr>
          <p:cNvPr id="758931" name="Rectangle 147"/>
          <p:cNvSpPr>
            <a:spLocks noChangeArrowheads="1"/>
          </p:cNvSpPr>
          <p:nvPr/>
        </p:nvSpPr>
        <p:spPr bwMode="auto">
          <a:xfrm>
            <a:off x="6248400" y="2984500"/>
            <a:ext cx="2362200" cy="29083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 useBgFill="1">
        <p:nvSpPr>
          <p:cNvPr id="758933" name="Rectangle 149"/>
          <p:cNvSpPr>
            <a:spLocks noChangeArrowheads="1"/>
          </p:cNvSpPr>
          <p:nvPr/>
        </p:nvSpPr>
        <p:spPr bwMode="auto">
          <a:xfrm>
            <a:off x="6248400" y="2209800"/>
            <a:ext cx="2362200" cy="36957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 useBgFill="1">
        <p:nvSpPr>
          <p:cNvPr id="758934" name="Rectangle 150"/>
          <p:cNvSpPr>
            <a:spLocks noChangeArrowheads="1"/>
          </p:cNvSpPr>
          <p:nvPr/>
        </p:nvSpPr>
        <p:spPr bwMode="auto">
          <a:xfrm>
            <a:off x="6248400" y="3403600"/>
            <a:ext cx="2362200" cy="2489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 useBgFill="1">
        <p:nvSpPr>
          <p:cNvPr id="758935" name="Rectangle 151"/>
          <p:cNvSpPr>
            <a:spLocks noChangeArrowheads="1"/>
          </p:cNvSpPr>
          <p:nvPr/>
        </p:nvSpPr>
        <p:spPr bwMode="auto">
          <a:xfrm>
            <a:off x="6248400" y="3759200"/>
            <a:ext cx="2362200" cy="21336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 useBgFill="1">
        <p:nvSpPr>
          <p:cNvPr id="758936" name="Rectangle 152"/>
          <p:cNvSpPr>
            <a:spLocks noChangeArrowheads="1"/>
          </p:cNvSpPr>
          <p:nvPr/>
        </p:nvSpPr>
        <p:spPr bwMode="auto">
          <a:xfrm>
            <a:off x="6248400" y="4140200"/>
            <a:ext cx="2362200" cy="17526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 useBgFill="1">
        <p:nvSpPr>
          <p:cNvPr id="758937" name="Rectangle 153"/>
          <p:cNvSpPr>
            <a:spLocks noChangeArrowheads="1"/>
          </p:cNvSpPr>
          <p:nvPr/>
        </p:nvSpPr>
        <p:spPr bwMode="auto">
          <a:xfrm>
            <a:off x="6248400" y="4495800"/>
            <a:ext cx="2362200" cy="1447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 useBgFill="1">
        <p:nvSpPr>
          <p:cNvPr id="758938" name="Rectangle 154"/>
          <p:cNvSpPr>
            <a:spLocks noChangeArrowheads="1"/>
          </p:cNvSpPr>
          <p:nvPr/>
        </p:nvSpPr>
        <p:spPr bwMode="auto">
          <a:xfrm>
            <a:off x="6248400" y="4876800"/>
            <a:ext cx="2362200" cy="1066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58932" name="Text Box 148"/>
          <p:cNvSpPr txBox="1">
            <a:spLocks noChangeArrowheads="1"/>
          </p:cNvSpPr>
          <p:nvPr/>
        </p:nvSpPr>
        <p:spPr bwMode="auto">
          <a:xfrm>
            <a:off x="6172200" y="2209800"/>
            <a:ext cx="26670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m	</a:t>
            </a:r>
            <a:r>
              <a:rPr lang="en-US" altLang="en-US" sz="2400">
                <a:latin typeface="Arial" panose="020B0604020202020204" pitchFamily="34" charset="0"/>
                <a:sym typeface="Symbol" panose="05050102010706020507" pitchFamily="18" charset="2"/>
              </a:rPr>
              <a:t>U</a:t>
            </a:r>
            <a:r>
              <a:rPr lang="en-US" altLang="en-US" sz="2400"/>
              <a:t>(</a:t>
            </a:r>
            <a:r>
              <a:rPr lang="en-US" altLang="en-US" sz="2400" i="1"/>
              <a:t>u</a:t>
            </a:r>
            <a:r>
              <a:rPr lang="en-US" altLang="en-US" sz="1200" i="1"/>
              <a:t>i</a:t>
            </a:r>
            <a:r>
              <a:rPr lang="en-US" altLang="en-US" sz="2400" i="1"/>
              <a:t>+v</a:t>
            </a:r>
            <a:r>
              <a:rPr lang="en-US" altLang="en-US" sz="2400"/>
              <a:t>)</a:t>
            </a:r>
            <a:r>
              <a:rPr lang="en-US" altLang="en-US" sz="2400" i="1" baseline="30000"/>
              <a:t>u</a:t>
            </a:r>
            <a:r>
              <a:rPr lang="en-US" altLang="en-US" sz="1600" i="1" baseline="30000"/>
              <a:t>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 	[ 0.1, 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 	[ 0.282, 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 	[ 0.398, 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 	[ 0.473, 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 	[ 0.525, 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 	[ 0.624, 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100	[ 0.686, 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1,000	[ 0.692, 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10,000	[ 0.692, 2]</a:t>
            </a:r>
          </a:p>
        </p:txBody>
      </p:sp>
    </p:spTree>
    <p:extLst>
      <p:ext uri="{BB962C8B-B14F-4D97-AF65-F5344CB8AC3E}">
        <p14:creationId xmlns:p14="http://schemas.microsoft.com/office/powerpoint/2010/main" val="342460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930" grpId="0" animBg="1"/>
      <p:bldP spid="758931" grpId="0" animBg="1"/>
      <p:bldP spid="758933" grpId="0" animBg="1"/>
      <p:bldP spid="758934" grpId="0" animBg="1"/>
      <p:bldP spid="758935" grpId="0" animBg="1"/>
      <p:bldP spid="758936" grpId="0" animBg="1"/>
      <p:bldP spid="758937" grpId="0" animBg="1"/>
      <p:bldP spid="758938" grpId="0" animBg="1"/>
      <p:bldP spid="7589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9144000" y="304800"/>
            <a:ext cx="4572000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>
                <a:latin typeface="Arial" panose="020B0604020202020204" pitchFamily="34" charset="0"/>
              </a:rPr>
              <a:t>clear</a:t>
            </a:r>
          </a:p>
          <a:p>
            <a:pPr algn="l"/>
            <a:r>
              <a:rPr lang="en-US" altLang="en-US" sz="1800">
                <a:latin typeface="Arial" panose="020B0604020202020204" pitchFamily="34" charset="0"/>
              </a:rPr>
              <a:t>show Y1.4 in blue</a:t>
            </a:r>
          </a:p>
          <a:p>
            <a:pPr algn="l"/>
            <a:r>
              <a:rPr lang="en-US" altLang="en-US" sz="1800">
                <a:latin typeface="Arial" panose="020B0604020202020204" pitchFamily="34" charset="0"/>
              </a:rPr>
              <a:t>show Y1.6 in blue; show Y1.4 in gray</a:t>
            </a:r>
          </a:p>
          <a:p>
            <a:pPr algn="l"/>
            <a:r>
              <a:rPr lang="en-US" altLang="en-US" sz="1800">
                <a:latin typeface="Arial" panose="020B0604020202020204" pitchFamily="34" charset="0"/>
              </a:rPr>
              <a:t>show Y1.7 in blue; show Y1.6 in gray</a:t>
            </a:r>
            <a:endParaRPr lang="en-US" altLang="en-US" sz="1800" b="1">
              <a:latin typeface="Arial" panose="020B0604020202020204" pitchFamily="34" charset="0"/>
            </a:endParaRPr>
          </a:p>
          <a:p>
            <a:pPr algn="l"/>
            <a:r>
              <a:rPr lang="en-US" altLang="en-US" sz="1800">
                <a:latin typeface="Arial" panose="020B0604020202020204" pitchFamily="34" charset="0"/>
              </a:rPr>
              <a:t>show Y1.8 in blue; show Y1.7 in gray</a:t>
            </a:r>
            <a:endParaRPr lang="en-US" altLang="en-US" sz="1800" b="1">
              <a:latin typeface="Arial" panose="020B0604020202020204" pitchFamily="34" charset="0"/>
            </a:endParaRPr>
          </a:p>
          <a:p>
            <a:pPr algn="l"/>
            <a:endParaRPr lang="en-US" altLang="en-US" sz="1800" b="1">
              <a:latin typeface="Arial" panose="020B0604020202020204" pitchFamily="34" charset="0"/>
            </a:endParaRPr>
          </a:p>
          <a:p>
            <a:pPr algn="l"/>
            <a:r>
              <a:rPr lang="en-US" altLang="en-US" sz="1800">
                <a:latin typeface="Arial" panose="020B0604020202020204" pitchFamily="34" charset="0"/>
              </a:rPr>
              <a:t>clear</a:t>
            </a:r>
          </a:p>
          <a:p>
            <a:pPr algn="l"/>
            <a:r>
              <a:rPr lang="en-US" altLang="en-US" sz="1800">
                <a:latin typeface="Arial" panose="020B0604020202020204" pitchFamily="34" charset="0"/>
              </a:rPr>
              <a:t>show Y2.4 in blue</a:t>
            </a:r>
          </a:p>
          <a:p>
            <a:pPr algn="l"/>
            <a:r>
              <a:rPr lang="en-US" altLang="en-US" sz="1800">
                <a:latin typeface="Arial" panose="020B0604020202020204" pitchFamily="34" charset="0"/>
              </a:rPr>
              <a:t>show Y2.6 in blue; show Y2.4 in gray</a:t>
            </a:r>
          </a:p>
          <a:p>
            <a:pPr algn="l"/>
            <a:r>
              <a:rPr lang="en-US" altLang="en-US" sz="1800">
                <a:latin typeface="Arial" panose="020B0604020202020204" pitchFamily="34" charset="0"/>
              </a:rPr>
              <a:t>show Y2.7 in blue; show Y2.6 in gray</a:t>
            </a:r>
            <a:endParaRPr lang="en-US" altLang="en-US" sz="1800" b="1">
              <a:latin typeface="Arial" panose="020B0604020202020204" pitchFamily="34" charset="0"/>
            </a:endParaRPr>
          </a:p>
          <a:p>
            <a:pPr algn="l"/>
            <a:r>
              <a:rPr lang="en-US" altLang="en-US" sz="1800">
                <a:latin typeface="Arial" panose="020B0604020202020204" pitchFamily="34" charset="0"/>
              </a:rPr>
              <a:t>show Y2.8 in blue; show Y2.7 in gray</a:t>
            </a:r>
            <a:endParaRPr lang="en-US" altLang="en-US" sz="1800" b="1">
              <a:latin typeface="Arial" panose="020B0604020202020204" pitchFamily="34" charset="0"/>
            </a:endParaRPr>
          </a:p>
          <a:p>
            <a:pPr algn="l"/>
            <a:endParaRPr lang="en-US" altLang="en-US" sz="1800" b="1">
              <a:latin typeface="Arial" panose="020B0604020202020204" pitchFamily="34" charset="0"/>
            </a:endParaRPr>
          </a:p>
          <a:p>
            <a:pPr algn="l"/>
            <a:r>
              <a:rPr lang="en-US" altLang="en-US" sz="1800">
                <a:latin typeface="Arial" panose="020B0604020202020204" pitchFamily="34" charset="0"/>
              </a:rPr>
              <a:t>import Y2.8</a:t>
            </a:r>
          </a:p>
          <a:p>
            <a:pPr algn="l"/>
            <a:r>
              <a:rPr lang="en-US" altLang="en-US" sz="1800" b="1">
                <a:latin typeface="Arial" panose="020B0604020202020204" pitchFamily="34" charset="0"/>
              </a:rPr>
              <a:t>Importing variable from Y2-8.prn</a:t>
            </a:r>
          </a:p>
          <a:p>
            <a:pPr algn="l">
              <a:spcBef>
                <a:spcPct val="50000"/>
              </a:spcBef>
            </a:pPr>
            <a:endParaRPr lang="en-US" altLang="en-US" sz="1800" b="1">
              <a:latin typeface="Arial" panose="020B0604020202020204" pitchFamily="34" charset="0"/>
            </a:endParaRP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5154613" y="5649913"/>
            <a:ext cx="32273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5154613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5154613" y="5649913"/>
            <a:ext cx="1587" cy="17621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4865688" y="5826125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600"/>
              <a:t>0.87</a:t>
            </a:r>
            <a:endParaRPr lang="en-US" alt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5260975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5368925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5476875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5584825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5691188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5799138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5907088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6013450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6121400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6229350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6229350" y="5649913"/>
            <a:ext cx="1588" cy="17621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5940425" y="5826125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600"/>
              <a:t>0.88</a:t>
            </a:r>
            <a:endParaRPr lang="en-US" altLang="en-US"/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6337300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>
            <a:off x="6445250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6551613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>
            <a:off x="6659563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>
            <a:off x="6767513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6875463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53" name="Line 25"/>
          <p:cNvSpPr>
            <a:spLocks noChangeShapeType="1"/>
          </p:cNvSpPr>
          <p:nvPr/>
        </p:nvSpPr>
        <p:spPr bwMode="auto">
          <a:xfrm>
            <a:off x="6981825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54" name="Line 26"/>
          <p:cNvSpPr>
            <a:spLocks noChangeShapeType="1"/>
          </p:cNvSpPr>
          <p:nvPr/>
        </p:nvSpPr>
        <p:spPr bwMode="auto">
          <a:xfrm>
            <a:off x="7089775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>
            <a:off x="7197725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56" name="Line 28"/>
          <p:cNvSpPr>
            <a:spLocks noChangeShapeType="1"/>
          </p:cNvSpPr>
          <p:nvPr/>
        </p:nvSpPr>
        <p:spPr bwMode="auto">
          <a:xfrm>
            <a:off x="7305675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57" name="Line 29"/>
          <p:cNvSpPr>
            <a:spLocks noChangeShapeType="1"/>
          </p:cNvSpPr>
          <p:nvPr/>
        </p:nvSpPr>
        <p:spPr bwMode="auto">
          <a:xfrm>
            <a:off x="7305675" y="5649913"/>
            <a:ext cx="1588" cy="17621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58" name="Rectangle 30"/>
          <p:cNvSpPr>
            <a:spLocks noChangeArrowheads="1"/>
          </p:cNvSpPr>
          <p:nvPr/>
        </p:nvSpPr>
        <p:spPr bwMode="auto">
          <a:xfrm>
            <a:off x="7016750" y="5826125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600"/>
              <a:t>0.89</a:t>
            </a:r>
            <a:endParaRPr lang="en-US" altLang="en-US"/>
          </a:p>
        </p:txBody>
      </p:sp>
      <p:sp>
        <p:nvSpPr>
          <p:cNvPr id="48159" name="Line 31"/>
          <p:cNvSpPr>
            <a:spLocks noChangeShapeType="1"/>
          </p:cNvSpPr>
          <p:nvPr/>
        </p:nvSpPr>
        <p:spPr bwMode="auto">
          <a:xfrm>
            <a:off x="7413625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60" name="Line 32"/>
          <p:cNvSpPr>
            <a:spLocks noChangeShapeType="1"/>
          </p:cNvSpPr>
          <p:nvPr/>
        </p:nvSpPr>
        <p:spPr bwMode="auto">
          <a:xfrm>
            <a:off x="7519988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61" name="Line 33"/>
          <p:cNvSpPr>
            <a:spLocks noChangeShapeType="1"/>
          </p:cNvSpPr>
          <p:nvPr/>
        </p:nvSpPr>
        <p:spPr bwMode="auto">
          <a:xfrm>
            <a:off x="7627938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>
            <a:off x="7735888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63" name="Line 35"/>
          <p:cNvSpPr>
            <a:spLocks noChangeShapeType="1"/>
          </p:cNvSpPr>
          <p:nvPr/>
        </p:nvSpPr>
        <p:spPr bwMode="auto">
          <a:xfrm>
            <a:off x="7843838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>
            <a:off x="7950200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65" name="Line 37"/>
          <p:cNvSpPr>
            <a:spLocks noChangeShapeType="1"/>
          </p:cNvSpPr>
          <p:nvPr/>
        </p:nvSpPr>
        <p:spPr bwMode="auto">
          <a:xfrm>
            <a:off x="8058150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66" name="Line 38"/>
          <p:cNvSpPr>
            <a:spLocks noChangeShapeType="1"/>
          </p:cNvSpPr>
          <p:nvPr/>
        </p:nvSpPr>
        <p:spPr bwMode="auto">
          <a:xfrm>
            <a:off x="8166100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67" name="Line 39"/>
          <p:cNvSpPr>
            <a:spLocks noChangeShapeType="1"/>
          </p:cNvSpPr>
          <p:nvPr/>
        </p:nvSpPr>
        <p:spPr bwMode="auto">
          <a:xfrm>
            <a:off x="8274050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68" name="Line 40"/>
          <p:cNvSpPr>
            <a:spLocks noChangeShapeType="1"/>
          </p:cNvSpPr>
          <p:nvPr/>
        </p:nvSpPr>
        <p:spPr bwMode="auto">
          <a:xfrm>
            <a:off x="8382000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69" name="Line 41"/>
          <p:cNvSpPr>
            <a:spLocks noChangeShapeType="1"/>
          </p:cNvSpPr>
          <p:nvPr/>
        </p:nvSpPr>
        <p:spPr bwMode="auto">
          <a:xfrm>
            <a:off x="8382000" y="5649913"/>
            <a:ext cx="1588" cy="17621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70" name="Rectangle 42"/>
          <p:cNvSpPr>
            <a:spLocks noChangeArrowheads="1"/>
          </p:cNvSpPr>
          <p:nvPr/>
        </p:nvSpPr>
        <p:spPr bwMode="auto">
          <a:xfrm>
            <a:off x="8175625" y="5826125"/>
            <a:ext cx="41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600"/>
              <a:t>0.9</a:t>
            </a:r>
            <a:endParaRPr lang="en-US" altLang="en-US"/>
          </a:p>
        </p:txBody>
      </p:sp>
      <p:sp>
        <p:nvSpPr>
          <p:cNvPr id="48171" name="Line 43"/>
          <p:cNvSpPr>
            <a:spLocks noChangeShapeType="1"/>
          </p:cNvSpPr>
          <p:nvPr/>
        </p:nvSpPr>
        <p:spPr bwMode="auto">
          <a:xfrm flipV="1">
            <a:off x="5154613" y="1954213"/>
            <a:ext cx="1587" cy="36957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72" name="Line 44"/>
          <p:cNvSpPr>
            <a:spLocks noChangeShapeType="1"/>
          </p:cNvSpPr>
          <p:nvPr/>
        </p:nvSpPr>
        <p:spPr bwMode="auto">
          <a:xfrm flipH="1">
            <a:off x="5032375" y="5649913"/>
            <a:ext cx="12223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73" name="Line 45"/>
          <p:cNvSpPr>
            <a:spLocks noChangeShapeType="1"/>
          </p:cNvSpPr>
          <p:nvPr/>
        </p:nvSpPr>
        <p:spPr bwMode="auto">
          <a:xfrm flipH="1">
            <a:off x="5000625" y="5649913"/>
            <a:ext cx="15398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74" name="Rectangle 46"/>
          <p:cNvSpPr>
            <a:spLocks noChangeArrowheads="1"/>
          </p:cNvSpPr>
          <p:nvPr/>
        </p:nvSpPr>
        <p:spPr bwMode="auto">
          <a:xfrm>
            <a:off x="4740275" y="5457825"/>
            <a:ext cx="165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600"/>
              <a:t>0</a:t>
            </a:r>
            <a:endParaRPr lang="en-US" altLang="en-US"/>
          </a:p>
        </p:txBody>
      </p:sp>
      <p:sp>
        <p:nvSpPr>
          <p:cNvPr id="48175" name="Line 47"/>
          <p:cNvSpPr>
            <a:spLocks noChangeShapeType="1"/>
          </p:cNvSpPr>
          <p:nvPr/>
        </p:nvSpPr>
        <p:spPr bwMode="auto">
          <a:xfrm flipH="1">
            <a:off x="5032375" y="5281613"/>
            <a:ext cx="12223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76" name="Line 48"/>
          <p:cNvSpPr>
            <a:spLocks noChangeShapeType="1"/>
          </p:cNvSpPr>
          <p:nvPr/>
        </p:nvSpPr>
        <p:spPr bwMode="auto">
          <a:xfrm flipH="1">
            <a:off x="5032375" y="4911725"/>
            <a:ext cx="12223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77" name="Line 49"/>
          <p:cNvSpPr>
            <a:spLocks noChangeShapeType="1"/>
          </p:cNvSpPr>
          <p:nvPr/>
        </p:nvSpPr>
        <p:spPr bwMode="auto">
          <a:xfrm flipH="1">
            <a:off x="5032375" y="4541838"/>
            <a:ext cx="12223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78" name="Line 50"/>
          <p:cNvSpPr>
            <a:spLocks noChangeShapeType="1"/>
          </p:cNvSpPr>
          <p:nvPr/>
        </p:nvSpPr>
        <p:spPr bwMode="auto">
          <a:xfrm flipH="1">
            <a:off x="5032375" y="4171950"/>
            <a:ext cx="12223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79" name="Line 51"/>
          <p:cNvSpPr>
            <a:spLocks noChangeShapeType="1"/>
          </p:cNvSpPr>
          <p:nvPr/>
        </p:nvSpPr>
        <p:spPr bwMode="auto">
          <a:xfrm flipH="1">
            <a:off x="5032375" y="3802063"/>
            <a:ext cx="12223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80" name="Line 52"/>
          <p:cNvSpPr>
            <a:spLocks noChangeShapeType="1"/>
          </p:cNvSpPr>
          <p:nvPr/>
        </p:nvSpPr>
        <p:spPr bwMode="auto">
          <a:xfrm flipH="1">
            <a:off x="5000625" y="3802063"/>
            <a:ext cx="15398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81" name="Line 53"/>
          <p:cNvSpPr>
            <a:spLocks noChangeShapeType="1"/>
          </p:cNvSpPr>
          <p:nvPr/>
        </p:nvSpPr>
        <p:spPr bwMode="auto">
          <a:xfrm flipH="1">
            <a:off x="5032375" y="3432175"/>
            <a:ext cx="12223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82" name="Line 54"/>
          <p:cNvSpPr>
            <a:spLocks noChangeShapeType="1"/>
          </p:cNvSpPr>
          <p:nvPr/>
        </p:nvSpPr>
        <p:spPr bwMode="auto">
          <a:xfrm flipH="1">
            <a:off x="5032375" y="3063875"/>
            <a:ext cx="12223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83" name="Line 55"/>
          <p:cNvSpPr>
            <a:spLocks noChangeShapeType="1"/>
          </p:cNvSpPr>
          <p:nvPr/>
        </p:nvSpPr>
        <p:spPr bwMode="auto">
          <a:xfrm flipH="1">
            <a:off x="5032375" y="2693988"/>
            <a:ext cx="12223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84" name="Line 56"/>
          <p:cNvSpPr>
            <a:spLocks noChangeShapeType="1"/>
          </p:cNvSpPr>
          <p:nvPr/>
        </p:nvSpPr>
        <p:spPr bwMode="auto">
          <a:xfrm flipH="1">
            <a:off x="5032375" y="2324100"/>
            <a:ext cx="12223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85" name="Line 57"/>
          <p:cNvSpPr>
            <a:spLocks noChangeShapeType="1"/>
          </p:cNvSpPr>
          <p:nvPr/>
        </p:nvSpPr>
        <p:spPr bwMode="auto">
          <a:xfrm flipH="1">
            <a:off x="5032375" y="1954213"/>
            <a:ext cx="12223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86" name="Line 58"/>
          <p:cNvSpPr>
            <a:spLocks noChangeShapeType="1"/>
          </p:cNvSpPr>
          <p:nvPr/>
        </p:nvSpPr>
        <p:spPr bwMode="auto">
          <a:xfrm flipH="1">
            <a:off x="5000625" y="1954213"/>
            <a:ext cx="15398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87" name="Rectangle 59"/>
          <p:cNvSpPr>
            <a:spLocks noChangeArrowheads="1"/>
          </p:cNvSpPr>
          <p:nvPr/>
        </p:nvSpPr>
        <p:spPr bwMode="auto">
          <a:xfrm>
            <a:off x="4740275" y="1762125"/>
            <a:ext cx="165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600"/>
              <a:t>1</a:t>
            </a:r>
            <a:endParaRPr lang="en-US" altLang="en-US"/>
          </a:p>
        </p:txBody>
      </p:sp>
      <p:sp>
        <p:nvSpPr>
          <p:cNvPr id="48188" name="Line 60"/>
          <p:cNvSpPr>
            <a:spLocks noChangeShapeType="1"/>
          </p:cNvSpPr>
          <p:nvPr/>
        </p:nvSpPr>
        <p:spPr bwMode="auto">
          <a:xfrm>
            <a:off x="992188" y="5649913"/>
            <a:ext cx="32273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89" name="Line 61"/>
          <p:cNvSpPr>
            <a:spLocks noChangeShapeType="1"/>
          </p:cNvSpPr>
          <p:nvPr/>
        </p:nvSpPr>
        <p:spPr bwMode="auto">
          <a:xfrm>
            <a:off x="992188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90" name="Line 62"/>
          <p:cNvSpPr>
            <a:spLocks noChangeShapeType="1"/>
          </p:cNvSpPr>
          <p:nvPr/>
        </p:nvSpPr>
        <p:spPr bwMode="auto">
          <a:xfrm>
            <a:off x="992188" y="5649913"/>
            <a:ext cx="1587" cy="17621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91" name="Rectangle 63"/>
          <p:cNvSpPr>
            <a:spLocks noChangeArrowheads="1"/>
          </p:cNvSpPr>
          <p:nvPr/>
        </p:nvSpPr>
        <p:spPr bwMode="auto">
          <a:xfrm>
            <a:off x="703263" y="5826125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600"/>
              <a:t>1.12</a:t>
            </a:r>
            <a:endParaRPr lang="en-US" altLang="en-US"/>
          </a:p>
        </p:txBody>
      </p:sp>
      <p:sp>
        <p:nvSpPr>
          <p:cNvPr id="48192" name="Line 64"/>
          <p:cNvSpPr>
            <a:spLocks noChangeShapeType="1"/>
          </p:cNvSpPr>
          <p:nvPr/>
        </p:nvSpPr>
        <p:spPr bwMode="auto">
          <a:xfrm>
            <a:off x="1055688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93" name="Line 65"/>
          <p:cNvSpPr>
            <a:spLocks noChangeShapeType="1"/>
          </p:cNvSpPr>
          <p:nvPr/>
        </p:nvSpPr>
        <p:spPr bwMode="auto">
          <a:xfrm>
            <a:off x="1120775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94" name="Line 66"/>
          <p:cNvSpPr>
            <a:spLocks noChangeShapeType="1"/>
          </p:cNvSpPr>
          <p:nvPr/>
        </p:nvSpPr>
        <p:spPr bwMode="auto">
          <a:xfrm>
            <a:off x="1184275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95" name="Line 67"/>
          <p:cNvSpPr>
            <a:spLocks noChangeShapeType="1"/>
          </p:cNvSpPr>
          <p:nvPr/>
        </p:nvSpPr>
        <p:spPr bwMode="auto">
          <a:xfrm>
            <a:off x="1249363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96" name="Line 68"/>
          <p:cNvSpPr>
            <a:spLocks noChangeShapeType="1"/>
          </p:cNvSpPr>
          <p:nvPr/>
        </p:nvSpPr>
        <p:spPr bwMode="auto">
          <a:xfrm>
            <a:off x="1314450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97" name="Line 69"/>
          <p:cNvSpPr>
            <a:spLocks noChangeShapeType="1"/>
          </p:cNvSpPr>
          <p:nvPr/>
        </p:nvSpPr>
        <p:spPr bwMode="auto">
          <a:xfrm>
            <a:off x="1377950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98" name="Line 70"/>
          <p:cNvSpPr>
            <a:spLocks noChangeShapeType="1"/>
          </p:cNvSpPr>
          <p:nvPr/>
        </p:nvSpPr>
        <p:spPr bwMode="auto">
          <a:xfrm>
            <a:off x="1443038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99" name="Line 71"/>
          <p:cNvSpPr>
            <a:spLocks noChangeShapeType="1"/>
          </p:cNvSpPr>
          <p:nvPr/>
        </p:nvSpPr>
        <p:spPr bwMode="auto">
          <a:xfrm>
            <a:off x="1508125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00" name="Line 72"/>
          <p:cNvSpPr>
            <a:spLocks noChangeShapeType="1"/>
          </p:cNvSpPr>
          <p:nvPr/>
        </p:nvSpPr>
        <p:spPr bwMode="auto">
          <a:xfrm>
            <a:off x="1571625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01" name="Line 73"/>
          <p:cNvSpPr>
            <a:spLocks noChangeShapeType="1"/>
          </p:cNvSpPr>
          <p:nvPr/>
        </p:nvSpPr>
        <p:spPr bwMode="auto">
          <a:xfrm>
            <a:off x="1636713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02" name="Line 74"/>
          <p:cNvSpPr>
            <a:spLocks noChangeShapeType="1"/>
          </p:cNvSpPr>
          <p:nvPr/>
        </p:nvSpPr>
        <p:spPr bwMode="auto">
          <a:xfrm>
            <a:off x="1701800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03" name="Line 75"/>
          <p:cNvSpPr>
            <a:spLocks noChangeShapeType="1"/>
          </p:cNvSpPr>
          <p:nvPr/>
        </p:nvSpPr>
        <p:spPr bwMode="auto">
          <a:xfrm>
            <a:off x="1765300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04" name="Line 76"/>
          <p:cNvSpPr>
            <a:spLocks noChangeShapeType="1"/>
          </p:cNvSpPr>
          <p:nvPr/>
        </p:nvSpPr>
        <p:spPr bwMode="auto">
          <a:xfrm>
            <a:off x="1830388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05" name="Line 77"/>
          <p:cNvSpPr>
            <a:spLocks noChangeShapeType="1"/>
          </p:cNvSpPr>
          <p:nvPr/>
        </p:nvSpPr>
        <p:spPr bwMode="auto">
          <a:xfrm>
            <a:off x="1895475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06" name="Line 78"/>
          <p:cNvSpPr>
            <a:spLocks noChangeShapeType="1"/>
          </p:cNvSpPr>
          <p:nvPr/>
        </p:nvSpPr>
        <p:spPr bwMode="auto">
          <a:xfrm>
            <a:off x="1958975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07" name="Line 79"/>
          <p:cNvSpPr>
            <a:spLocks noChangeShapeType="1"/>
          </p:cNvSpPr>
          <p:nvPr/>
        </p:nvSpPr>
        <p:spPr bwMode="auto">
          <a:xfrm>
            <a:off x="2024063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08" name="Line 80"/>
          <p:cNvSpPr>
            <a:spLocks noChangeShapeType="1"/>
          </p:cNvSpPr>
          <p:nvPr/>
        </p:nvSpPr>
        <p:spPr bwMode="auto">
          <a:xfrm>
            <a:off x="2089150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09" name="Line 81"/>
          <p:cNvSpPr>
            <a:spLocks noChangeShapeType="1"/>
          </p:cNvSpPr>
          <p:nvPr/>
        </p:nvSpPr>
        <p:spPr bwMode="auto">
          <a:xfrm>
            <a:off x="2152650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10" name="Line 82"/>
          <p:cNvSpPr>
            <a:spLocks noChangeShapeType="1"/>
          </p:cNvSpPr>
          <p:nvPr/>
        </p:nvSpPr>
        <p:spPr bwMode="auto">
          <a:xfrm>
            <a:off x="2217738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11" name="Line 83"/>
          <p:cNvSpPr>
            <a:spLocks noChangeShapeType="1"/>
          </p:cNvSpPr>
          <p:nvPr/>
        </p:nvSpPr>
        <p:spPr bwMode="auto">
          <a:xfrm>
            <a:off x="2282825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12" name="Line 84"/>
          <p:cNvSpPr>
            <a:spLocks noChangeShapeType="1"/>
          </p:cNvSpPr>
          <p:nvPr/>
        </p:nvSpPr>
        <p:spPr bwMode="auto">
          <a:xfrm>
            <a:off x="2282825" y="5649913"/>
            <a:ext cx="1588" cy="17621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13" name="Rectangle 85"/>
          <p:cNvSpPr>
            <a:spLocks noChangeArrowheads="1"/>
          </p:cNvSpPr>
          <p:nvPr/>
        </p:nvSpPr>
        <p:spPr bwMode="auto">
          <a:xfrm>
            <a:off x="1993900" y="5826125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600"/>
              <a:t>1.14</a:t>
            </a:r>
            <a:endParaRPr lang="en-US" altLang="en-US"/>
          </a:p>
        </p:txBody>
      </p:sp>
      <p:sp>
        <p:nvSpPr>
          <p:cNvPr id="48214" name="Line 86"/>
          <p:cNvSpPr>
            <a:spLocks noChangeShapeType="1"/>
          </p:cNvSpPr>
          <p:nvPr/>
        </p:nvSpPr>
        <p:spPr bwMode="auto">
          <a:xfrm>
            <a:off x="2346325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15" name="Line 87"/>
          <p:cNvSpPr>
            <a:spLocks noChangeShapeType="1"/>
          </p:cNvSpPr>
          <p:nvPr/>
        </p:nvSpPr>
        <p:spPr bwMode="auto">
          <a:xfrm>
            <a:off x="2411413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16" name="Line 88"/>
          <p:cNvSpPr>
            <a:spLocks noChangeShapeType="1"/>
          </p:cNvSpPr>
          <p:nvPr/>
        </p:nvSpPr>
        <p:spPr bwMode="auto">
          <a:xfrm>
            <a:off x="2476500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17" name="Line 89"/>
          <p:cNvSpPr>
            <a:spLocks noChangeShapeType="1"/>
          </p:cNvSpPr>
          <p:nvPr/>
        </p:nvSpPr>
        <p:spPr bwMode="auto">
          <a:xfrm>
            <a:off x="2540000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18" name="Line 90"/>
          <p:cNvSpPr>
            <a:spLocks noChangeShapeType="1"/>
          </p:cNvSpPr>
          <p:nvPr/>
        </p:nvSpPr>
        <p:spPr bwMode="auto">
          <a:xfrm>
            <a:off x="2605088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19" name="Line 91"/>
          <p:cNvSpPr>
            <a:spLocks noChangeShapeType="1"/>
          </p:cNvSpPr>
          <p:nvPr/>
        </p:nvSpPr>
        <p:spPr bwMode="auto">
          <a:xfrm>
            <a:off x="2668588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20" name="Line 92"/>
          <p:cNvSpPr>
            <a:spLocks noChangeShapeType="1"/>
          </p:cNvSpPr>
          <p:nvPr/>
        </p:nvSpPr>
        <p:spPr bwMode="auto">
          <a:xfrm>
            <a:off x="2733675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21" name="Line 93"/>
          <p:cNvSpPr>
            <a:spLocks noChangeShapeType="1"/>
          </p:cNvSpPr>
          <p:nvPr/>
        </p:nvSpPr>
        <p:spPr bwMode="auto">
          <a:xfrm>
            <a:off x="2798763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22" name="Line 94"/>
          <p:cNvSpPr>
            <a:spLocks noChangeShapeType="1"/>
          </p:cNvSpPr>
          <p:nvPr/>
        </p:nvSpPr>
        <p:spPr bwMode="auto">
          <a:xfrm>
            <a:off x="2863850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23" name="Line 95"/>
          <p:cNvSpPr>
            <a:spLocks noChangeShapeType="1"/>
          </p:cNvSpPr>
          <p:nvPr/>
        </p:nvSpPr>
        <p:spPr bwMode="auto">
          <a:xfrm>
            <a:off x="2927350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24" name="Line 96"/>
          <p:cNvSpPr>
            <a:spLocks noChangeShapeType="1"/>
          </p:cNvSpPr>
          <p:nvPr/>
        </p:nvSpPr>
        <p:spPr bwMode="auto">
          <a:xfrm>
            <a:off x="2992438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25" name="Line 97"/>
          <p:cNvSpPr>
            <a:spLocks noChangeShapeType="1"/>
          </p:cNvSpPr>
          <p:nvPr/>
        </p:nvSpPr>
        <p:spPr bwMode="auto">
          <a:xfrm>
            <a:off x="3055938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26" name="Line 98"/>
          <p:cNvSpPr>
            <a:spLocks noChangeShapeType="1"/>
          </p:cNvSpPr>
          <p:nvPr/>
        </p:nvSpPr>
        <p:spPr bwMode="auto">
          <a:xfrm>
            <a:off x="3121025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27" name="Line 99"/>
          <p:cNvSpPr>
            <a:spLocks noChangeShapeType="1"/>
          </p:cNvSpPr>
          <p:nvPr/>
        </p:nvSpPr>
        <p:spPr bwMode="auto">
          <a:xfrm>
            <a:off x="3186113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28" name="Line 100"/>
          <p:cNvSpPr>
            <a:spLocks noChangeShapeType="1"/>
          </p:cNvSpPr>
          <p:nvPr/>
        </p:nvSpPr>
        <p:spPr bwMode="auto">
          <a:xfrm>
            <a:off x="3249613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29" name="Line 101"/>
          <p:cNvSpPr>
            <a:spLocks noChangeShapeType="1"/>
          </p:cNvSpPr>
          <p:nvPr/>
        </p:nvSpPr>
        <p:spPr bwMode="auto">
          <a:xfrm>
            <a:off x="3314700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30" name="Line 102"/>
          <p:cNvSpPr>
            <a:spLocks noChangeShapeType="1"/>
          </p:cNvSpPr>
          <p:nvPr/>
        </p:nvSpPr>
        <p:spPr bwMode="auto">
          <a:xfrm>
            <a:off x="3379788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31" name="Line 103"/>
          <p:cNvSpPr>
            <a:spLocks noChangeShapeType="1"/>
          </p:cNvSpPr>
          <p:nvPr/>
        </p:nvSpPr>
        <p:spPr bwMode="auto">
          <a:xfrm>
            <a:off x="3443288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32" name="Line 104"/>
          <p:cNvSpPr>
            <a:spLocks noChangeShapeType="1"/>
          </p:cNvSpPr>
          <p:nvPr/>
        </p:nvSpPr>
        <p:spPr bwMode="auto">
          <a:xfrm>
            <a:off x="3508375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33" name="Line 105"/>
          <p:cNvSpPr>
            <a:spLocks noChangeShapeType="1"/>
          </p:cNvSpPr>
          <p:nvPr/>
        </p:nvSpPr>
        <p:spPr bwMode="auto">
          <a:xfrm>
            <a:off x="3573463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34" name="Line 106"/>
          <p:cNvSpPr>
            <a:spLocks noChangeShapeType="1"/>
          </p:cNvSpPr>
          <p:nvPr/>
        </p:nvSpPr>
        <p:spPr bwMode="auto">
          <a:xfrm>
            <a:off x="3573463" y="5649913"/>
            <a:ext cx="1587" cy="17621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35" name="Rectangle 107"/>
          <p:cNvSpPr>
            <a:spLocks noChangeArrowheads="1"/>
          </p:cNvSpPr>
          <p:nvPr/>
        </p:nvSpPr>
        <p:spPr bwMode="auto">
          <a:xfrm>
            <a:off x="3284538" y="5826125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600"/>
              <a:t>1.16</a:t>
            </a:r>
            <a:endParaRPr lang="en-US" altLang="en-US"/>
          </a:p>
        </p:txBody>
      </p:sp>
      <p:sp>
        <p:nvSpPr>
          <p:cNvPr id="48236" name="Line 108"/>
          <p:cNvSpPr>
            <a:spLocks noChangeShapeType="1"/>
          </p:cNvSpPr>
          <p:nvPr/>
        </p:nvSpPr>
        <p:spPr bwMode="auto">
          <a:xfrm>
            <a:off x="3636963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37" name="Line 109"/>
          <p:cNvSpPr>
            <a:spLocks noChangeShapeType="1"/>
          </p:cNvSpPr>
          <p:nvPr/>
        </p:nvSpPr>
        <p:spPr bwMode="auto">
          <a:xfrm>
            <a:off x="3702050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38" name="Line 110"/>
          <p:cNvSpPr>
            <a:spLocks noChangeShapeType="1"/>
          </p:cNvSpPr>
          <p:nvPr/>
        </p:nvSpPr>
        <p:spPr bwMode="auto">
          <a:xfrm>
            <a:off x="3767138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39" name="Line 111"/>
          <p:cNvSpPr>
            <a:spLocks noChangeShapeType="1"/>
          </p:cNvSpPr>
          <p:nvPr/>
        </p:nvSpPr>
        <p:spPr bwMode="auto">
          <a:xfrm>
            <a:off x="3830638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40" name="Line 112"/>
          <p:cNvSpPr>
            <a:spLocks noChangeShapeType="1"/>
          </p:cNvSpPr>
          <p:nvPr/>
        </p:nvSpPr>
        <p:spPr bwMode="auto">
          <a:xfrm>
            <a:off x="3895725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41" name="Line 113"/>
          <p:cNvSpPr>
            <a:spLocks noChangeShapeType="1"/>
          </p:cNvSpPr>
          <p:nvPr/>
        </p:nvSpPr>
        <p:spPr bwMode="auto">
          <a:xfrm>
            <a:off x="3960813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42" name="Line 114"/>
          <p:cNvSpPr>
            <a:spLocks noChangeShapeType="1"/>
          </p:cNvSpPr>
          <p:nvPr/>
        </p:nvSpPr>
        <p:spPr bwMode="auto">
          <a:xfrm>
            <a:off x="4024313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43" name="Line 115"/>
          <p:cNvSpPr>
            <a:spLocks noChangeShapeType="1"/>
          </p:cNvSpPr>
          <p:nvPr/>
        </p:nvSpPr>
        <p:spPr bwMode="auto">
          <a:xfrm>
            <a:off x="4089400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44" name="Line 116"/>
          <p:cNvSpPr>
            <a:spLocks noChangeShapeType="1"/>
          </p:cNvSpPr>
          <p:nvPr/>
        </p:nvSpPr>
        <p:spPr bwMode="auto">
          <a:xfrm>
            <a:off x="4154488" y="56499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45" name="Line 117"/>
          <p:cNvSpPr>
            <a:spLocks noChangeShapeType="1"/>
          </p:cNvSpPr>
          <p:nvPr/>
        </p:nvSpPr>
        <p:spPr bwMode="auto">
          <a:xfrm>
            <a:off x="4219575" y="56499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46" name="Line 118"/>
          <p:cNvSpPr>
            <a:spLocks noChangeShapeType="1"/>
          </p:cNvSpPr>
          <p:nvPr/>
        </p:nvSpPr>
        <p:spPr bwMode="auto">
          <a:xfrm flipV="1">
            <a:off x="992188" y="1954213"/>
            <a:ext cx="1587" cy="36957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47" name="Line 119"/>
          <p:cNvSpPr>
            <a:spLocks noChangeShapeType="1"/>
          </p:cNvSpPr>
          <p:nvPr/>
        </p:nvSpPr>
        <p:spPr bwMode="auto">
          <a:xfrm flipH="1">
            <a:off x="869950" y="5649913"/>
            <a:ext cx="12223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48" name="Line 120"/>
          <p:cNvSpPr>
            <a:spLocks noChangeShapeType="1"/>
          </p:cNvSpPr>
          <p:nvPr/>
        </p:nvSpPr>
        <p:spPr bwMode="auto">
          <a:xfrm flipH="1">
            <a:off x="838200" y="5649913"/>
            <a:ext cx="15398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49" name="Rectangle 121"/>
          <p:cNvSpPr>
            <a:spLocks noChangeArrowheads="1"/>
          </p:cNvSpPr>
          <p:nvPr/>
        </p:nvSpPr>
        <p:spPr bwMode="auto">
          <a:xfrm>
            <a:off x="577850" y="5457825"/>
            <a:ext cx="165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600"/>
              <a:t>0</a:t>
            </a:r>
            <a:endParaRPr lang="en-US" altLang="en-US"/>
          </a:p>
        </p:txBody>
      </p:sp>
      <p:sp>
        <p:nvSpPr>
          <p:cNvPr id="48250" name="Line 122"/>
          <p:cNvSpPr>
            <a:spLocks noChangeShapeType="1"/>
          </p:cNvSpPr>
          <p:nvPr/>
        </p:nvSpPr>
        <p:spPr bwMode="auto">
          <a:xfrm flipH="1">
            <a:off x="869950" y="5281613"/>
            <a:ext cx="12223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51" name="Line 123"/>
          <p:cNvSpPr>
            <a:spLocks noChangeShapeType="1"/>
          </p:cNvSpPr>
          <p:nvPr/>
        </p:nvSpPr>
        <p:spPr bwMode="auto">
          <a:xfrm flipH="1">
            <a:off x="869950" y="4911725"/>
            <a:ext cx="12223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52" name="Line 124"/>
          <p:cNvSpPr>
            <a:spLocks noChangeShapeType="1"/>
          </p:cNvSpPr>
          <p:nvPr/>
        </p:nvSpPr>
        <p:spPr bwMode="auto">
          <a:xfrm flipH="1">
            <a:off x="869950" y="4541838"/>
            <a:ext cx="12223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53" name="Line 125"/>
          <p:cNvSpPr>
            <a:spLocks noChangeShapeType="1"/>
          </p:cNvSpPr>
          <p:nvPr/>
        </p:nvSpPr>
        <p:spPr bwMode="auto">
          <a:xfrm flipH="1">
            <a:off x="869950" y="4171950"/>
            <a:ext cx="12223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54" name="Line 126"/>
          <p:cNvSpPr>
            <a:spLocks noChangeShapeType="1"/>
          </p:cNvSpPr>
          <p:nvPr/>
        </p:nvSpPr>
        <p:spPr bwMode="auto">
          <a:xfrm flipH="1">
            <a:off x="869950" y="3802063"/>
            <a:ext cx="12223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55" name="Line 127"/>
          <p:cNvSpPr>
            <a:spLocks noChangeShapeType="1"/>
          </p:cNvSpPr>
          <p:nvPr/>
        </p:nvSpPr>
        <p:spPr bwMode="auto">
          <a:xfrm flipH="1">
            <a:off x="838200" y="3802063"/>
            <a:ext cx="15398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56" name="Line 128"/>
          <p:cNvSpPr>
            <a:spLocks noChangeShapeType="1"/>
          </p:cNvSpPr>
          <p:nvPr/>
        </p:nvSpPr>
        <p:spPr bwMode="auto">
          <a:xfrm flipH="1">
            <a:off x="869950" y="3432175"/>
            <a:ext cx="12223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57" name="Line 129"/>
          <p:cNvSpPr>
            <a:spLocks noChangeShapeType="1"/>
          </p:cNvSpPr>
          <p:nvPr/>
        </p:nvSpPr>
        <p:spPr bwMode="auto">
          <a:xfrm flipH="1">
            <a:off x="869950" y="3063875"/>
            <a:ext cx="12223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58" name="Line 130"/>
          <p:cNvSpPr>
            <a:spLocks noChangeShapeType="1"/>
          </p:cNvSpPr>
          <p:nvPr/>
        </p:nvSpPr>
        <p:spPr bwMode="auto">
          <a:xfrm flipH="1">
            <a:off x="869950" y="2693988"/>
            <a:ext cx="12223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59" name="Line 131"/>
          <p:cNvSpPr>
            <a:spLocks noChangeShapeType="1"/>
          </p:cNvSpPr>
          <p:nvPr/>
        </p:nvSpPr>
        <p:spPr bwMode="auto">
          <a:xfrm flipH="1">
            <a:off x="869950" y="2324100"/>
            <a:ext cx="122238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60" name="Line 132"/>
          <p:cNvSpPr>
            <a:spLocks noChangeShapeType="1"/>
          </p:cNvSpPr>
          <p:nvPr/>
        </p:nvSpPr>
        <p:spPr bwMode="auto">
          <a:xfrm flipH="1">
            <a:off x="869950" y="1954213"/>
            <a:ext cx="12223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61" name="Line 133"/>
          <p:cNvSpPr>
            <a:spLocks noChangeShapeType="1"/>
          </p:cNvSpPr>
          <p:nvPr/>
        </p:nvSpPr>
        <p:spPr bwMode="auto">
          <a:xfrm flipH="1">
            <a:off x="838200" y="1954213"/>
            <a:ext cx="15398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62" name="Rectangle 134"/>
          <p:cNvSpPr>
            <a:spLocks noChangeArrowheads="1"/>
          </p:cNvSpPr>
          <p:nvPr/>
        </p:nvSpPr>
        <p:spPr bwMode="auto">
          <a:xfrm>
            <a:off x="577850" y="1762125"/>
            <a:ext cx="165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600"/>
              <a:t>1</a:t>
            </a:r>
            <a:endParaRPr lang="en-US" altLang="en-US"/>
          </a:p>
        </p:txBody>
      </p:sp>
      <p:sp>
        <p:nvSpPr>
          <p:cNvPr id="870535" name="Freeform 135"/>
          <p:cNvSpPr>
            <a:spLocks/>
          </p:cNvSpPr>
          <p:nvPr/>
        </p:nvSpPr>
        <p:spPr bwMode="auto">
          <a:xfrm>
            <a:off x="5873750" y="1954213"/>
            <a:ext cx="1660525" cy="3695700"/>
          </a:xfrm>
          <a:custGeom>
            <a:avLst/>
            <a:gdLst>
              <a:gd name="T0" fmla="*/ 50403114 w 1046"/>
              <a:gd name="T1" fmla="*/ 2147483647 h 2328"/>
              <a:gd name="T2" fmla="*/ 110886873 w 1046"/>
              <a:gd name="T3" fmla="*/ 2147483647 h 2328"/>
              <a:gd name="T4" fmla="*/ 166330284 w 1046"/>
              <a:gd name="T5" fmla="*/ 2147483647 h 2328"/>
              <a:gd name="T6" fmla="*/ 219252797 w 1046"/>
              <a:gd name="T7" fmla="*/ 2147483647 h 2328"/>
              <a:gd name="T8" fmla="*/ 292338088 w 1046"/>
              <a:gd name="T9" fmla="*/ 2147483647 h 2328"/>
              <a:gd name="T10" fmla="*/ 345260551 w 1046"/>
              <a:gd name="T11" fmla="*/ 2147483647 h 2328"/>
              <a:gd name="T12" fmla="*/ 418345941 w 1046"/>
              <a:gd name="T13" fmla="*/ 2147483647 h 2328"/>
              <a:gd name="T14" fmla="*/ 471268403 w 1046"/>
              <a:gd name="T15" fmla="*/ 2147483647 h 2328"/>
              <a:gd name="T16" fmla="*/ 541832746 w 1046"/>
              <a:gd name="T17" fmla="*/ 2147483647 h 2328"/>
              <a:gd name="T18" fmla="*/ 597276157 w 1046"/>
              <a:gd name="T19" fmla="*/ 2147483647 h 2328"/>
              <a:gd name="T20" fmla="*/ 667840499 w 1046"/>
              <a:gd name="T21" fmla="*/ 2147483647 h 2328"/>
              <a:gd name="T22" fmla="*/ 723283911 w 1046"/>
              <a:gd name="T23" fmla="*/ 2147483647 h 2328"/>
              <a:gd name="T24" fmla="*/ 793848253 w 1046"/>
              <a:gd name="T25" fmla="*/ 2147483647 h 2328"/>
              <a:gd name="T26" fmla="*/ 849291863 w 1046"/>
              <a:gd name="T27" fmla="*/ 2147483647 h 2328"/>
              <a:gd name="T28" fmla="*/ 917336844 w 1046"/>
              <a:gd name="T29" fmla="*/ 2147483647 h 2328"/>
              <a:gd name="T30" fmla="*/ 960178686 w 1046"/>
              <a:gd name="T31" fmla="*/ 2147483647 h 2328"/>
              <a:gd name="T32" fmla="*/ 1018143047 w 1046"/>
              <a:gd name="T33" fmla="*/ 2147483647 h 2328"/>
              <a:gd name="T34" fmla="*/ 1060984889 w 1046"/>
              <a:gd name="T35" fmla="*/ 2147483647 h 2328"/>
              <a:gd name="T36" fmla="*/ 1118949250 w 1046"/>
              <a:gd name="T37" fmla="*/ 2053926482 h 2328"/>
              <a:gd name="T38" fmla="*/ 1161791092 w 1046"/>
              <a:gd name="T39" fmla="*/ 1819552843 h 2328"/>
              <a:gd name="T40" fmla="*/ 1219755452 w 1046"/>
              <a:gd name="T41" fmla="*/ 1643141583 h 2328"/>
              <a:gd name="T42" fmla="*/ 1262597295 w 1046"/>
              <a:gd name="T43" fmla="*/ 1408767943 h 2328"/>
              <a:gd name="T44" fmla="*/ 1320561655 w 1046"/>
              <a:gd name="T45" fmla="*/ 1232355492 h 2328"/>
              <a:gd name="T46" fmla="*/ 1363403498 w 1046"/>
              <a:gd name="T47" fmla="*/ 997981853 h 2328"/>
              <a:gd name="T48" fmla="*/ 1421367858 w 1046"/>
              <a:gd name="T49" fmla="*/ 821570791 h 2328"/>
              <a:gd name="T50" fmla="*/ 1464209701 w 1046"/>
              <a:gd name="T51" fmla="*/ 587195565 h 2328"/>
              <a:gd name="T52" fmla="*/ 1522174061 w 1046"/>
              <a:gd name="T53" fmla="*/ 410784602 h 2328"/>
              <a:gd name="T54" fmla="*/ 1565015904 w 1046"/>
              <a:gd name="T55" fmla="*/ 176410913 h 2328"/>
              <a:gd name="T56" fmla="*/ 2147483647 w 1046"/>
              <a:gd name="T57" fmla="*/ 0 h 2328"/>
              <a:gd name="T58" fmla="*/ 2147483647 w 1046"/>
              <a:gd name="T59" fmla="*/ 234373738 h 2328"/>
              <a:gd name="T60" fmla="*/ 2147483647 w 1046"/>
              <a:gd name="T61" fmla="*/ 410784602 h 2328"/>
              <a:gd name="T62" fmla="*/ 2147483647 w 1046"/>
              <a:gd name="T63" fmla="*/ 645159928 h 2328"/>
              <a:gd name="T64" fmla="*/ 2147483647 w 1046"/>
              <a:gd name="T65" fmla="*/ 821570791 h 2328"/>
              <a:gd name="T66" fmla="*/ 2147483647 w 1046"/>
              <a:gd name="T67" fmla="*/ 1055944629 h 2328"/>
              <a:gd name="T68" fmla="*/ 2147483647 w 1046"/>
              <a:gd name="T69" fmla="*/ 1232355492 h 2328"/>
              <a:gd name="T70" fmla="*/ 2147483647 w 1046"/>
              <a:gd name="T71" fmla="*/ 1466730719 h 2328"/>
              <a:gd name="T72" fmla="*/ 2134571347 w 1046"/>
              <a:gd name="T73" fmla="*/ 1643141583 h 2328"/>
              <a:gd name="T74" fmla="*/ 2079127936 w 1046"/>
              <a:gd name="T75" fmla="*/ 1877515619 h 2328"/>
              <a:gd name="T76" fmla="*/ 2008563594 w 1046"/>
              <a:gd name="T77" fmla="*/ 2053926482 h 2328"/>
              <a:gd name="T78" fmla="*/ 1953120182 w 1046"/>
              <a:gd name="T79" fmla="*/ 2147483647 h 2328"/>
              <a:gd name="T80" fmla="*/ 1882555840 w 1046"/>
              <a:gd name="T81" fmla="*/ 2147483647 h 2328"/>
              <a:gd name="T82" fmla="*/ 1827112428 w 1046"/>
              <a:gd name="T83" fmla="*/ 2147483647 h 2328"/>
              <a:gd name="T84" fmla="*/ 1756548086 w 1046"/>
              <a:gd name="T85" fmla="*/ 2147483647 h 2328"/>
              <a:gd name="T86" fmla="*/ 1708665934 w 1046"/>
              <a:gd name="T87" fmla="*/ 2147483647 h 2328"/>
              <a:gd name="T88" fmla="*/ 1650701176 w 1046"/>
              <a:gd name="T89" fmla="*/ 2147483647 h 2328"/>
              <a:gd name="T90" fmla="*/ 1607859334 w 1046"/>
              <a:gd name="T91" fmla="*/ 2147483647 h 2328"/>
              <a:gd name="T92" fmla="*/ 1552415922 w 1046"/>
              <a:gd name="T93" fmla="*/ 2147483647 h 2328"/>
              <a:gd name="T94" fmla="*/ 1507053131 w 1046"/>
              <a:gd name="T95" fmla="*/ 2147483647 h 2328"/>
              <a:gd name="T96" fmla="*/ 1449088770 w 1046"/>
              <a:gd name="T97" fmla="*/ 2147483647 h 2328"/>
              <a:gd name="T98" fmla="*/ 1406246928 w 1046"/>
              <a:gd name="T99" fmla="*/ 2147483647 h 2328"/>
              <a:gd name="T100" fmla="*/ 1350803516 w 1046"/>
              <a:gd name="T101" fmla="*/ 2147483647 h 2328"/>
              <a:gd name="T102" fmla="*/ 1305440725 w 1046"/>
              <a:gd name="T103" fmla="*/ 2147483647 h 2328"/>
              <a:gd name="T104" fmla="*/ 1247476365 w 1046"/>
              <a:gd name="T105" fmla="*/ 2147483647 h 2328"/>
              <a:gd name="T106" fmla="*/ 1204634522 w 1046"/>
              <a:gd name="T107" fmla="*/ 2147483647 h 2328"/>
              <a:gd name="T108" fmla="*/ 1149191110 w 1046"/>
              <a:gd name="T109" fmla="*/ 2147483647 h 2328"/>
              <a:gd name="T110" fmla="*/ 1103828319 w 1046"/>
              <a:gd name="T111" fmla="*/ 2147483647 h 2328"/>
              <a:gd name="T112" fmla="*/ 1048384907 w 1046"/>
              <a:gd name="T113" fmla="*/ 2147483647 h 232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046"/>
              <a:gd name="T172" fmla="*/ 0 h 2328"/>
              <a:gd name="T173" fmla="*/ 1046 w 1046"/>
              <a:gd name="T174" fmla="*/ 2328 h 2328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046" h="2328">
                <a:moveTo>
                  <a:pt x="53" y="2327"/>
                </a:moveTo>
                <a:lnTo>
                  <a:pt x="0" y="2327"/>
                </a:lnTo>
                <a:lnTo>
                  <a:pt x="6" y="2305"/>
                </a:lnTo>
                <a:lnTo>
                  <a:pt x="12" y="2299"/>
                </a:lnTo>
                <a:lnTo>
                  <a:pt x="16" y="2283"/>
                </a:lnTo>
                <a:lnTo>
                  <a:pt x="16" y="2279"/>
                </a:lnTo>
                <a:lnTo>
                  <a:pt x="20" y="2275"/>
                </a:lnTo>
                <a:lnTo>
                  <a:pt x="20" y="2259"/>
                </a:lnTo>
                <a:lnTo>
                  <a:pt x="22" y="2257"/>
                </a:lnTo>
                <a:lnTo>
                  <a:pt x="24" y="2235"/>
                </a:lnTo>
                <a:lnTo>
                  <a:pt x="30" y="2227"/>
                </a:lnTo>
                <a:lnTo>
                  <a:pt x="30" y="2213"/>
                </a:lnTo>
                <a:lnTo>
                  <a:pt x="42" y="2199"/>
                </a:lnTo>
                <a:lnTo>
                  <a:pt x="44" y="2185"/>
                </a:lnTo>
                <a:lnTo>
                  <a:pt x="40" y="2189"/>
                </a:lnTo>
                <a:lnTo>
                  <a:pt x="53" y="2165"/>
                </a:lnTo>
                <a:lnTo>
                  <a:pt x="53" y="2142"/>
                </a:lnTo>
                <a:lnTo>
                  <a:pt x="58" y="2142"/>
                </a:lnTo>
                <a:lnTo>
                  <a:pt x="58" y="2119"/>
                </a:lnTo>
                <a:lnTo>
                  <a:pt x="66" y="2119"/>
                </a:lnTo>
                <a:lnTo>
                  <a:pt x="66" y="2095"/>
                </a:lnTo>
                <a:lnTo>
                  <a:pt x="73" y="2095"/>
                </a:lnTo>
                <a:lnTo>
                  <a:pt x="73" y="2072"/>
                </a:lnTo>
                <a:lnTo>
                  <a:pt x="80" y="2072"/>
                </a:lnTo>
                <a:lnTo>
                  <a:pt x="80" y="2049"/>
                </a:lnTo>
                <a:lnTo>
                  <a:pt x="87" y="2049"/>
                </a:lnTo>
                <a:lnTo>
                  <a:pt x="87" y="2025"/>
                </a:lnTo>
                <a:lnTo>
                  <a:pt x="94" y="2025"/>
                </a:lnTo>
                <a:lnTo>
                  <a:pt x="94" y="2002"/>
                </a:lnTo>
                <a:lnTo>
                  <a:pt x="101" y="2002"/>
                </a:lnTo>
                <a:lnTo>
                  <a:pt x="101" y="1979"/>
                </a:lnTo>
                <a:lnTo>
                  <a:pt x="108" y="1979"/>
                </a:lnTo>
                <a:lnTo>
                  <a:pt x="108" y="1956"/>
                </a:lnTo>
                <a:lnTo>
                  <a:pt x="116" y="1956"/>
                </a:lnTo>
                <a:lnTo>
                  <a:pt x="116" y="1932"/>
                </a:lnTo>
                <a:lnTo>
                  <a:pt x="123" y="1932"/>
                </a:lnTo>
                <a:lnTo>
                  <a:pt x="123" y="1909"/>
                </a:lnTo>
                <a:lnTo>
                  <a:pt x="130" y="1909"/>
                </a:lnTo>
                <a:lnTo>
                  <a:pt x="130" y="1886"/>
                </a:lnTo>
                <a:lnTo>
                  <a:pt x="137" y="1886"/>
                </a:lnTo>
                <a:lnTo>
                  <a:pt x="137" y="1863"/>
                </a:lnTo>
                <a:lnTo>
                  <a:pt x="144" y="1863"/>
                </a:lnTo>
                <a:lnTo>
                  <a:pt x="144" y="1839"/>
                </a:lnTo>
                <a:lnTo>
                  <a:pt x="151" y="1839"/>
                </a:lnTo>
                <a:lnTo>
                  <a:pt x="151" y="1816"/>
                </a:lnTo>
                <a:lnTo>
                  <a:pt x="158" y="1816"/>
                </a:lnTo>
                <a:lnTo>
                  <a:pt x="158" y="1793"/>
                </a:lnTo>
                <a:lnTo>
                  <a:pt x="166" y="1793"/>
                </a:lnTo>
                <a:lnTo>
                  <a:pt x="166" y="1769"/>
                </a:lnTo>
                <a:lnTo>
                  <a:pt x="172" y="1769"/>
                </a:lnTo>
                <a:lnTo>
                  <a:pt x="172" y="1746"/>
                </a:lnTo>
                <a:lnTo>
                  <a:pt x="180" y="1746"/>
                </a:lnTo>
                <a:lnTo>
                  <a:pt x="180" y="1723"/>
                </a:lnTo>
                <a:lnTo>
                  <a:pt x="187" y="1723"/>
                </a:lnTo>
                <a:lnTo>
                  <a:pt x="187" y="1700"/>
                </a:lnTo>
                <a:lnTo>
                  <a:pt x="194" y="1700"/>
                </a:lnTo>
                <a:lnTo>
                  <a:pt x="194" y="1676"/>
                </a:lnTo>
                <a:lnTo>
                  <a:pt x="201" y="1676"/>
                </a:lnTo>
                <a:lnTo>
                  <a:pt x="201" y="1653"/>
                </a:lnTo>
                <a:lnTo>
                  <a:pt x="208" y="1653"/>
                </a:lnTo>
                <a:lnTo>
                  <a:pt x="208" y="1630"/>
                </a:lnTo>
                <a:lnTo>
                  <a:pt x="215" y="1630"/>
                </a:lnTo>
                <a:lnTo>
                  <a:pt x="215" y="1607"/>
                </a:lnTo>
                <a:lnTo>
                  <a:pt x="222" y="1607"/>
                </a:lnTo>
                <a:lnTo>
                  <a:pt x="222" y="1583"/>
                </a:lnTo>
                <a:lnTo>
                  <a:pt x="230" y="1583"/>
                </a:lnTo>
                <a:lnTo>
                  <a:pt x="230" y="1560"/>
                </a:lnTo>
                <a:lnTo>
                  <a:pt x="237" y="1560"/>
                </a:lnTo>
                <a:lnTo>
                  <a:pt x="237" y="1537"/>
                </a:lnTo>
                <a:lnTo>
                  <a:pt x="244" y="1537"/>
                </a:lnTo>
                <a:lnTo>
                  <a:pt x="244" y="1513"/>
                </a:lnTo>
                <a:lnTo>
                  <a:pt x="251" y="1513"/>
                </a:lnTo>
                <a:lnTo>
                  <a:pt x="251" y="1490"/>
                </a:lnTo>
                <a:lnTo>
                  <a:pt x="258" y="1490"/>
                </a:lnTo>
                <a:lnTo>
                  <a:pt x="258" y="1467"/>
                </a:lnTo>
                <a:lnTo>
                  <a:pt x="265" y="1467"/>
                </a:lnTo>
                <a:lnTo>
                  <a:pt x="265" y="1443"/>
                </a:lnTo>
                <a:lnTo>
                  <a:pt x="272" y="1443"/>
                </a:lnTo>
                <a:lnTo>
                  <a:pt x="272" y="1420"/>
                </a:lnTo>
                <a:lnTo>
                  <a:pt x="280" y="1420"/>
                </a:lnTo>
                <a:lnTo>
                  <a:pt x="280" y="1397"/>
                </a:lnTo>
                <a:lnTo>
                  <a:pt x="287" y="1397"/>
                </a:lnTo>
                <a:lnTo>
                  <a:pt x="287" y="1374"/>
                </a:lnTo>
                <a:lnTo>
                  <a:pt x="294" y="1374"/>
                </a:lnTo>
                <a:lnTo>
                  <a:pt x="294" y="1350"/>
                </a:lnTo>
                <a:lnTo>
                  <a:pt x="301" y="1350"/>
                </a:lnTo>
                <a:lnTo>
                  <a:pt x="301" y="1327"/>
                </a:lnTo>
                <a:lnTo>
                  <a:pt x="308" y="1327"/>
                </a:lnTo>
                <a:lnTo>
                  <a:pt x="308" y="1304"/>
                </a:lnTo>
                <a:lnTo>
                  <a:pt x="315" y="1304"/>
                </a:lnTo>
                <a:lnTo>
                  <a:pt x="315" y="1281"/>
                </a:lnTo>
                <a:lnTo>
                  <a:pt x="322" y="1281"/>
                </a:lnTo>
                <a:lnTo>
                  <a:pt x="322" y="1257"/>
                </a:lnTo>
                <a:lnTo>
                  <a:pt x="330" y="1257"/>
                </a:lnTo>
                <a:lnTo>
                  <a:pt x="330" y="1234"/>
                </a:lnTo>
                <a:lnTo>
                  <a:pt x="337" y="1234"/>
                </a:lnTo>
                <a:lnTo>
                  <a:pt x="337" y="1211"/>
                </a:lnTo>
                <a:lnTo>
                  <a:pt x="344" y="1211"/>
                </a:lnTo>
                <a:lnTo>
                  <a:pt x="344" y="1187"/>
                </a:lnTo>
                <a:lnTo>
                  <a:pt x="351" y="1187"/>
                </a:lnTo>
                <a:lnTo>
                  <a:pt x="351" y="1164"/>
                </a:lnTo>
                <a:lnTo>
                  <a:pt x="358" y="1164"/>
                </a:lnTo>
                <a:lnTo>
                  <a:pt x="358" y="1141"/>
                </a:lnTo>
                <a:lnTo>
                  <a:pt x="364" y="1141"/>
                </a:lnTo>
                <a:lnTo>
                  <a:pt x="364" y="1117"/>
                </a:lnTo>
                <a:lnTo>
                  <a:pt x="370" y="1117"/>
                </a:lnTo>
                <a:lnTo>
                  <a:pt x="370" y="1094"/>
                </a:lnTo>
                <a:lnTo>
                  <a:pt x="375" y="1094"/>
                </a:lnTo>
                <a:lnTo>
                  <a:pt x="375" y="1071"/>
                </a:lnTo>
                <a:lnTo>
                  <a:pt x="381" y="1071"/>
                </a:lnTo>
                <a:lnTo>
                  <a:pt x="381" y="1048"/>
                </a:lnTo>
                <a:lnTo>
                  <a:pt x="387" y="1048"/>
                </a:lnTo>
                <a:lnTo>
                  <a:pt x="387" y="1024"/>
                </a:lnTo>
                <a:lnTo>
                  <a:pt x="392" y="1024"/>
                </a:lnTo>
                <a:lnTo>
                  <a:pt x="392" y="1001"/>
                </a:lnTo>
                <a:lnTo>
                  <a:pt x="398" y="1001"/>
                </a:lnTo>
                <a:lnTo>
                  <a:pt x="398" y="978"/>
                </a:lnTo>
                <a:lnTo>
                  <a:pt x="404" y="978"/>
                </a:lnTo>
                <a:lnTo>
                  <a:pt x="404" y="955"/>
                </a:lnTo>
                <a:lnTo>
                  <a:pt x="410" y="955"/>
                </a:lnTo>
                <a:lnTo>
                  <a:pt x="410" y="931"/>
                </a:lnTo>
                <a:lnTo>
                  <a:pt x="415" y="931"/>
                </a:lnTo>
                <a:lnTo>
                  <a:pt x="415" y="908"/>
                </a:lnTo>
                <a:lnTo>
                  <a:pt x="421" y="908"/>
                </a:lnTo>
                <a:lnTo>
                  <a:pt x="421" y="885"/>
                </a:lnTo>
                <a:lnTo>
                  <a:pt x="427" y="885"/>
                </a:lnTo>
                <a:lnTo>
                  <a:pt x="427" y="862"/>
                </a:lnTo>
                <a:lnTo>
                  <a:pt x="432" y="862"/>
                </a:lnTo>
                <a:lnTo>
                  <a:pt x="432" y="838"/>
                </a:lnTo>
                <a:lnTo>
                  <a:pt x="438" y="838"/>
                </a:lnTo>
                <a:lnTo>
                  <a:pt x="438" y="815"/>
                </a:lnTo>
                <a:lnTo>
                  <a:pt x="444" y="815"/>
                </a:lnTo>
                <a:lnTo>
                  <a:pt x="444" y="792"/>
                </a:lnTo>
                <a:lnTo>
                  <a:pt x="450" y="792"/>
                </a:lnTo>
                <a:lnTo>
                  <a:pt x="450" y="768"/>
                </a:lnTo>
                <a:lnTo>
                  <a:pt x="455" y="768"/>
                </a:lnTo>
                <a:lnTo>
                  <a:pt x="455" y="745"/>
                </a:lnTo>
                <a:lnTo>
                  <a:pt x="461" y="745"/>
                </a:lnTo>
                <a:lnTo>
                  <a:pt x="461" y="722"/>
                </a:lnTo>
                <a:lnTo>
                  <a:pt x="467" y="722"/>
                </a:lnTo>
                <a:lnTo>
                  <a:pt x="467" y="699"/>
                </a:lnTo>
                <a:lnTo>
                  <a:pt x="472" y="699"/>
                </a:lnTo>
                <a:lnTo>
                  <a:pt x="472" y="675"/>
                </a:lnTo>
                <a:lnTo>
                  <a:pt x="478" y="675"/>
                </a:lnTo>
                <a:lnTo>
                  <a:pt x="478" y="652"/>
                </a:lnTo>
                <a:lnTo>
                  <a:pt x="484" y="652"/>
                </a:lnTo>
                <a:lnTo>
                  <a:pt x="484" y="629"/>
                </a:lnTo>
                <a:lnTo>
                  <a:pt x="489" y="629"/>
                </a:lnTo>
                <a:lnTo>
                  <a:pt x="489" y="606"/>
                </a:lnTo>
                <a:lnTo>
                  <a:pt x="495" y="606"/>
                </a:lnTo>
                <a:lnTo>
                  <a:pt x="495" y="582"/>
                </a:lnTo>
                <a:lnTo>
                  <a:pt x="501" y="582"/>
                </a:lnTo>
                <a:lnTo>
                  <a:pt x="501" y="559"/>
                </a:lnTo>
                <a:lnTo>
                  <a:pt x="507" y="559"/>
                </a:lnTo>
                <a:lnTo>
                  <a:pt x="507" y="536"/>
                </a:lnTo>
                <a:lnTo>
                  <a:pt x="513" y="536"/>
                </a:lnTo>
                <a:lnTo>
                  <a:pt x="513" y="512"/>
                </a:lnTo>
                <a:lnTo>
                  <a:pt x="518" y="512"/>
                </a:lnTo>
                <a:lnTo>
                  <a:pt x="518" y="489"/>
                </a:lnTo>
                <a:lnTo>
                  <a:pt x="524" y="489"/>
                </a:lnTo>
                <a:lnTo>
                  <a:pt x="524" y="466"/>
                </a:lnTo>
                <a:lnTo>
                  <a:pt x="530" y="466"/>
                </a:lnTo>
                <a:lnTo>
                  <a:pt x="530" y="442"/>
                </a:lnTo>
                <a:lnTo>
                  <a:pt x="535" y="442"/>
                </a:lnTo>
                <a:lnTo>
                  <a:pt x="535" y="419"/>
                </a:lnTo>
                <a:lnTo>
                  <a:pt x="541" y="419"/>
                </a:lnTo>
                <a:lnTo>
                  <a:pt x="541" y="396"/>
                </a:lnTo>
                <a:lnTo>
                  <a:pt x="547" y="396"/>
                </a:lnTo>
                <a:lnTo>
                  <a:pt x="547" y="373"/>
                </a:lnTo>
                <a:lnTo>
                  <a:pt x="552" y="373"/>
                </a:lnTo>
                <a:lnTo>
                  <a:pt x="552" y="349"/>
                </a:lnTo>
                <a:lnTo>
                  <a:pt x="558" y="349"/>
                </a:lnTo>
                <a:lnTo>
                  <a:pt x="558" y="326"/>
                </a:lnTo>
                <a:lnTo>
                  <a:pt x="564" y="326"/>
                </a:lnTo>
                <a:lnTo>
                  <a:pt x="564" y="303"/>
                </a:lnTo>
                <a:lnTo>
                  <a:pt x="569" y="303"/>
                </a:lnTo>
                <a:lnTo>
                  <a:pt x="569" y="280"/>
                </a:lnTo>
                <a:lnTo>
                  <a:pt x="575" y="280"/>
                </a:lnTo>
                <a:lnTo>
                  <a:pt x="575" y="256"/>
                </a:lnTo>
                <a:lnTo>
                  <a:pt x="581" y="256"/>
                </a:lnTo>
                <a:lnTo>
                  <a:pt x="581" y="233"/>
                </a:lnTo>
                <a:lnTo>
                  <a:pt x="586" y="233"/>
                </a:lnTo>
                <a:lnTo>
                  <a:pt x="586" y="210"/>
                </a:lnTo>
                <a:lnTo>
                  <a:pt x="592" y="210"/>
                </a:lnTo>
                <a:lnTo>
                  <a:pt x="592" y="186"/>
                </a:lnTo>
                <a:lnTo>
                  <a:pt x="598" y="186"/>
                </a:lnTo>
                <a:lnTo>
                  <a:pt x="598" y="163"/>
                </a:lnTo>
                <a:lnTo>
                  <a:pt x="604" y="163"/>
                </a:lnTo>
                <a:lnTo>
                  <a:pt x="604" y="140"/>
                </a:lnTo>
                <a:lnTo>
                  <a:pt x="610" y="140"/>
                </a:lnTo>
                <a:lnTo>
                  <a:pt x="610" y="116"/>
                </a:lnTo>
                <a:lnTo>
                  <a:pt x="615" y="116"/>
                </a:lnTo>
                <a:lnTo>
                  <a:pt x="615" y="93"/>
                </a:lnTo>
                <a:lnTo>
                  <a:pt x="621" y="93"/>
                </a:lnTo>
                <a:lnTo>
                  <a:pt x="621" y="70"/>
                </a:lnTo>
                <a:lnTo>
                  <a:pt x="627" y="70"/>
                </a:lnTo>
                <a:lnTo>
                  <a:pt x="627" y="47"/>
                </a:lnTo>
                <a:lnTo>
                  <a:pt x="632" y="47"/>
                </a:lnTo>
                <a:lnTo>
                  <a:pt x="632" y="23"/>
                </a:lnTo>
                <a:lnTo>
                  <a:pt x="638" y="23"/>
                </a:lnTo>
                <a:lnTo>
                  <a:pt x="638" y="0"/>
                </a:lnTo>
                <a:lnTo>
                  <a:pt x="1046" y="0"/>
                </a:lnTo>
                <a:lnTo>
                  <a:pt x="1046" y="23"/>
                </a:lnTo>
                <a:lnTo>
                  <a:pt x="1039" y="23"/>
                </a:lnTo>
                <a:lnTo>
                  <a:pt x="1039" y="47"/>
                </a:lnTo>
                <a:lnTo>
                  <a:pt x="1032" y="47"/>
                </a:lnTo>
                <a:lnTo>
                  <a:pt x="1032" y="70"/>
                </a:lnTo>
                <a:lnTo>
                  <a:pt x="1025" y="70"/>
                </a:lnTo>
                <a:lnTo>
                  <a:pt x="1025" y="93"/>
                </a:lnTo>
                <a:lnTo>
                  <a:pt x="1018" y="93"/>
                </a:lnTo>
                <a:lnTo>
                  <a:pt x="1018" y="116"/>
                </a:lnTo>
                <a:lnTo>
                  <a:pt x="1011" y="116"/>
                </a:lnTo>
                <a:lnTo>
                  <a:pt x="1011" y="140"/>
                </a:lnTo>
                <a:lnTo>
                  <a:pt x="1004" y="140"/>
                </a:lnTo>
                <a:lnTo>
                  <a:pt x="1004" y="163"/>
                </a:lnTo>
                <a:lnTo>
                  <a:pt x="997" y="163"/>
                </a:lnTo>
                <a:lnTo>
                  <a:pt x="997" y="186"/>
                </a:lnTo>
                <a:lnTo>
                  <a:pt x="989" y="186"/>
                </a:lnTo>
                <a:lnTo>
                  <a:pt x="989" y="210"/>
                </a:lnTo>
                <a:lnTo>
                  <a:pt x="983" y="210"/>
                </a:lnTo>
                <a:lnTo>
                  <a:pt x="983" y="233"/>
                </a:lnTo>
                <a:lnTo>
                  <a:pt x="975" y="233"/>
                </a:lnTo>
                <a:lnTo>
                  <a:pt x="975" y="256"/>
                </a:lnTo>
                <a:lnTo>
                  <a:pt x="968" y="256"/>
                </a:lnTo>
                <a:lnTo>
                  <a:pt x="968" y="280"/>
                </a:lnTo>
                <a:lnTo>
                  <a:pt x="961" y="280"/>
                </a:lnTo>
                <a:lnTo>
                  <a:pt x="961" y="303"/>
                </a:lnTo>
                <a:lnTo>
                  <a:pt x="954" y="303"/>
                </a:lnTo>
                <a:lnTo>
                  <a:pt x="954" y="326"/>
                </a:lnTo>
                <a:lnTo>
                  <a:pt x="947" y="326"/>
                </a:lnTo>
                <a:lnTo>
                  <a:pt x="947" y="349"/>
                </a:lnTo>
                <a:lnTo>
                  <a:pt x="939" y="349"/>
                </a:lnTo>
                <a:lnTo>
                  <a:pt x="939" y="373"/>
                </a:lnTo>
                <a:lnTo>
                  <a:pt x="932" y="373"/>
                </a:lnTo>
                <a:lnTo>
                  <a:pt x="932" y="396"/>
                </a:lnTo>
                <a:lnTo>
                  <a:pt x="925" y="396"/>
                </a:lnTo>
                <a:lnTo>
                  <a:pt x="925" y="419"/>
                </a:lnTo>
                <a:lnTo>
                  <a:pt x="918" y="419"/>
                </a:lnTo>
                <a:lnTo>
                  <a:pt x="918" y="442"/>
                </a:lnTo>
                <a:lnTo>
                  <a:pt x="911" y="442"/>
                </a:lnTo>
                <a:lnTo>
                  <a:pt x="911" y="466"/>
                </a:lnTo>
                <a:lnTo>
                  <a:pt x="904" y="466"/>
                </a:lnTo>
                <a:lnTo>
                  <a:pt x="904" y="489"/>
                </a:lnTo>
                <a:lnTo>
                  <a:pt x="897" y="489"/>
                </a:lnTo>
                <a:lnTo>
                  <a:pt x="897" y="512"/>
                </a:lnTo>
                <a:lnTo>
                  <a:pt x="889" y="512"/>
                </a:lnTo>
                <a:lnTo>
                  <a:pt x="889" y="536"/>
                </a:lnTo>
                <a:lnTo>
                  <a:pt x="883" y="536"/>
                </a:lnTo>
                <a:lnTo>
                  <a:pt x="883" y="559"/>
                </a:lnTo>
                <a:lnTo>
                  <a:pt x="875" y="559"/>
                </a:lnTo>
                <a:lnTo>
                  <a:pt x="875" y="582"/>
                </a:lnTo>
                <a:lnTo>
                  <a:pt x="868" y="582"/>
                </a:lnTo>
                <a:lnTo>
                  <a:pt x="868" y="606"/>
                </a:lnTo>
                <a:lnTo>
                  <a:pt x="861" y="606"/>
                </a:lnTo>
                <a:lnTo>
                  <a:pt x="861" y="629"/>
                </a:lnTo>
                <a:lnTo>
                  <a:pt x="854" y="629"/>
                </a:lnTo>
                <a:lnTo>
                  <a:pt x="854" y="652"/>
                </a:lnTo>
                <a:lnTo>
                  <a:pt x="847" y="652"/>
                </a:lnTo>
                <a:lnTo>
                  <a:pt x="847" y="675"/>
                </a:lnTo>
                <a:lnTo>
                  <a:pt x="839" y="675"/>
                </a:lnTo>
                <a:lnTo>
                  <a:pt x="839" y="699"/>
                </a:lnTo>
                <a:lnTo>
                  <a:pt x="833" y="699"/>
                </a:lnTo>
                <a:lnTo>
                  <a:pt x="833" y="722"/>
                </a:lnTo>
                <a:lnTo>
                  <a:pt x="825" y="722"/>
                </a:lnTo>
                <a:lnTo>
                  <a:pt x="825" y="745"/>
                </a:lnTo>
                <a:lnTo>
                  <a:pt x="818" y="745"/>
                </a:lnTo>
                <a:lnTo>
                  <a:pt x="818" y="768"/>
                </a:lnTo>
                <a:lnTo>
                  <a:pt x="811" y="768"/>
                </a:lnTo>
                <a:lnTo>
                  <a:pt x="811" y="792"/>
                </a:lnTo>
                <a:lnTo>
                  <a:pt x="804" y="792"/>
                </a:lnTo>
                <a:lnTo>
                  <a:pt x="804" y="815"/>
                </a:lnTo>
                <a:lnTo>
                  <a:pt x="797" y="815"/>
                </a:lnTo>
                <a:lnTo>
                  <a:pt x="797" y="838"/>
                </a:lnTo>
                <a:lnTo>
                  <a:pt x="790" y="838"/>
                </a:lnTo>
                <a:lnTo>
                  <a:pt x="790" y="862"/>
                </a:lnTo>
                <a:lnTo>
                  <a:pt x="783" y="862"/>
                </a:lnTo>
                <a:lnTo>
                  <a:pt x="783" y="885"/>
                </a:lnTo>
                <a:lnTo>
                  <a:pt x="775" y="885"/>
                </a:lnTo>
                <a:lnTo>
                  <a:pt x="775" y="908"/>
                </a:lnTo>
                <a:lnTo>
                  <a:pt x="768" y="908"/>
                </a:lnTo>
                <a:lnTo>
                  <a:pt x="768" y="931"/>
                </a:lnTo>
                <a:lnTo>
                  <a:pt x="761" y="931"/>
                </a:lnTo>
                <a:lnTo>
                  <a:pt x="761" y="955"/>
                </a:lnTo>
                <a:lnTo>
                  <a:pt x="754" y="955"/>
                </a:lnTo>
                <a:lnTo>
                  <a:pt x="754" y="978"/>
                </a:lnTo>
                <a:lnTo>
                  <a:pt x="747" y="978"/>
                </a:lnTo>
                <a:lnTo>
                  <a:pt x="747" y="1001"/>
                </a:lnTo>
                <a:lnTo>
                  <a:pt x="740" y="1001"/>
                </a:lnTo>
                <a:lnTo>
                  <a:pt x="740" y="1024"/>
                </a:lnTo>
                <a:lnTo>
                  <a:pt x="733" y="1024"/>
                </a:lnTo>
                <a:lnTo>
                  <a:pt x="733" y="1048"/>
                </a:lnTo>
                <a:lnTo>
                  <a:pt x="725" y="1048"/>
                </a:lnTo>
                <a:lnTo>
                  <a:pt x="725" y="1071"/>
                </a:lnTo>
                <a:lnTo>
                  <a:pt x="718" y="1071"/>
                </a:lnTo>
                <a:lnTo>
                  <a:pt x="718" y="1094"/>
                </a:lnTo>
                <a:lnTo>
                  <a:pt x="711" y="1094"/>
                </a:lnTo>
                <a:lnTo>
                  <a:pt x="711" y="1117"/>
                </a:lnTo>
                <a:lnTo>
                  <a:pt x="704" y="1117"/>
                </a:lnTo>
                <a:lnTo>
                  <a:pt x="704" y="1141"/>
                </a:lnTo>
                <a:lnTo>
                  <a:pt x="697" y="1141"/>
                </a:lnTo>
                <a:lnTo>
                  <a:pt x="697" y="1164"/>
                </a:lnTo>
                <a:lnTo>
                  <a:pt x="690" y="1164"/>
                </a:lnTo>
                <a:lnTo>
                  <a:pt x="690" y="1187"/>
                </a:lnTo>
                <a:lnTo>
                  <a:pt x="684" y="1187"/>
                </a:lnTo>
                <a:lnTo>
                  <a:pt x="684" y="1211"/>
                </a:lnTo>
                <a:lnTo>
                  <a:pt x="678" y="1211"/>
                </a:lnTo>
                <a:lnTo>
                  <a:pt x="678" y="1234"/>
                </a:lnTo>
                <a:lnTo>
                  <a:pt x="672" y="1234"/>
                </a:lnTo>
                <a:lnTo>
                  <a:pt x="672" y="1257"/>
                </a:lnTo>
                <a:lnTo>
                  <a:pt x="667" y="1257"/>
                </a:lnTo>
                <a:lnTo>
                  <a:pt x="667" y="1281"/>
                </a:lnTo>
                <a:lnTo>
                  <a:pt x="661" y="1281"/>
                </a:lnTo>
                <a:lnTo>
                  <a:pt x="661" y="1304"/>
                </a:lnTo>
                <a:lnTo>
                  <a:pt x="655" y="1304"/>
                </a:lnTo>
                <a:lnTo>
                  <a:pt x="655" y="1327"/>
                </a:lnTo>
                <a:lnTo>
                  <a:pt x="650" y="1327"/>
                </a:lnTo>
                <a:lnTo>
                  <a:pt x="650" y="1350"/>
                </a:lnTo>
                <a:lnTo>
                  <a:pt x="644" y="1350"/>
                </a:lnTo>
                <a:lnTo>
                  <a:pt x="644" y="1374"/>
                </a:lnTo>
                <a:lnTo>
                  <a:pt x="638" y="1374"/>
                </a:lnTo>
                <a:lnTo>
                  <a:pt x="638" y="1397"/>
                </a:lnTo>
                <a:lnTo>
                  <a:pt x="633" y="1397"/>
                </a:lnTo>
                <a:lnTo>
                  <a:pt x="633" y="1420"/>
                </a:lnTo>
                <a:lnTo>
                  <a:pt x="627" y="1420"/>
                </a:lnTo>
                <a:lnTo>
                  <a:pt x="627" y="1443"/>
                </a:lnTo>
                <a:lnTo>
                  <a:pt x="621" y="1443"/>
                </a:lnTo>
                <a:lnTo>
                  <a:pt x="621" y="1467"/>
                </a:lnTo>
                <a:lnTo>
                  <a:pt x="616" y="1467"/>
                </a:lnTo>
                <a:lnTo>
                  <a:pt x="616" y="1490"/>
                </a:lnTo>
                <a:lnTo>
                  <a:pt x="610" y="1490"/>
                </a:lnTo>
                <a:lnTo>
                  <a:pt x="610" y="1513"/>
                </a:lnTo>
                <a:lnTo>
                  <a:pt x="604" y="1513"/>
                </a:lnTo>
                <a:lnTo>
                  <a:pt x="604" y="1537"/>
                </a:lnTo>
                <a:lnTo>
                  <a:pt x="598" y="1537"/>
                </a:lnTo>
                <a:lnTo>
                  <a:pt x="598" y="1560"/>
                </a:lnTo>
                <a:lnTo>
                  <a:pt x="592" y="1560"/>
                </a:lnTo>
                <a:lnTo>
                  <a:pt x="592" y="1583"/>
                </a:lnTo>
                <a:lnTo>
                  <a:pt x="587" y="1583"/>
                </a:lnTo>
                <a:lnTo>
                  <a:pt x="587" y="1607"/>
                </a:lnTo>
                <a:lnTo>
                  <a:pt x="581" y="1607"/>
                </a:lnTo>
                <a:lnTo>
                  <a:pt x="581" y="1630"/>
                </a:lnTo>
                <a:lnTo>
                  <a:pt x="575" y="1630"/>
                </a:lnTo>
                <a:lnTo>
                  <a:pt x="575" y="1653"/>
                </a:lnTo>
                <a:lnTo>
                  <a:pt x="570" y="1653"/>
                </a:lnTo>
                <a:lnTo>
                  <a:pt x="570" y="1676"/>
                </a:lnTo>
                <a:lnTo>
                  <a:pt x="564" y="1676"/>
                </a:lnTo>
                <a:lnTo>
                  <a:pt x="564" y="1700"/>
                </a:lnTo>
                <a:lnTo>
                  <a:pt x="558" y="1700"/>
                </a:lnTo>
                <a:lnTo>
                  <a:pt x="558" y="1723"/>
                </a:lnTo>
                <a:lnTo>
                  <a:pt x="553" y="1723"/>
                </a:lnTo>
                <a:lnTo>
                  <a:pt x="553" y="1746"/>
                </a:lnTo>
                <a:lnTo>
                  <a:pt x="547" y="1746"/>
                </a:lnTo>
                <a:lnTo>
                  <a:pt x="547" y="1769"/>
                </a:lnTo>
                <a:lnTo>
                  <a:pt x="541" y="1769"/>
                </a:lnTo>
                <a:lnTo>
                  <a:pt x="541" y="1793"/>
                </a:lnTo>
                <a:lnTo>
                  <a:pt x="536" y="1793"/>
                </a:lnTo>
                <a:lnTo>
                  <a:pt x="536" y="1816"/>
                </a:lnTo>
                <a:lnTo>
                  <a:pt x="530" y="1816"/>
                </a:lnTo>
                <a:lnTo>
                  <a:pt x="530" y="1839"/>
                </a:lnTo>
                <a:lnTo>
                  <a:pt x="524" y="1839"/>
                </a:lnTo>
                <a:lnTo>
                  <a:pt x="524" y="1863"/>
                </a:lnTo>
                <a:lnTo>
                  <a:pt x="518" y="1863"/>
                </a:lnTo>
                <a:lnTo>
                  <a:pt x="518" y="1886"/>
                </a:lnTo>
                <a:lnTo>
                  <a:pt x="513" y="1886"/>
                </a:lnTo>
                <a:lnTo>
                  <a:pt x="513" y="1909"/>
                </a:lnTo>
                <a:lnTo>
                  <a:pt x="507" y="1909"/>
                </a:lnTo>
                <a:lnTo>
                  <a:pt x="507" y="1932"/>
                </a:lnTo>
                <a:lnTo>
                  <a:pt x="501" y="1932"/>
                </a:lnTo>
                <a:lnTo>
                  <a:pt x="501" y="1956"/>
                </a:lnTo>
                <a:lnTo>
                  <a:pt x="495" y="1956"/>
                </a:lnTo>
                <a:lnTo>
                  <a:pt x="495" y="1979"/>
                </a:lnTo>
                <a:lnTo>
                  <a:pt x="490" y="1979"/>
                </a:lnTo>
                <a:lnTo>
                  <a:pt x="490" y="2002"/>
                </a:lnTo>
                <a:lnTo>
                  <a:pt x="484" y="2002"/>
                </a:lnTo>
                <a:lnTo>
                  <a:pt x="484" y="2025"/>
                </a:lnTo>
                <a:lnTo>
                  <a:pt x="478" y="2025"/>
                </a:lnTo>
                <a:lnTo>
                  <a:pt x="478" y="2049"/>
                </a:lnTo>
                <a:lnTo>
                  <a:pt x="473" y="2049"/>
                </a:lnTo>
                <a:lnTo>
                  <a:pt x="473" y="2072"/>
                </a:lnTo>
                <a:lnTo>
                  <a:pt x="467" y="2072"/>
                </a:lnTo>
                <a:lnTo>
                  <a:pt x="467" y="2095"/>
                </a:lnTo>
                <a:lnTo>
                  <a:pt x="461" y="2095"/>
                </a:lnTo>
                <a:lnTo>
                  <a:pt x="461" y="2119"/>
                </a:lnTo>
                <a:lnTo>
                  <a:pt x="456" y="2119"/>
                </a:lnTo>
                <a:lnTo>
                  <a:pt x="456" y="2142"/>
                </a:lnTo>
                <a:lnTo>
                  <a:pt x="450" y="2142"/>
                </a:lnTo>
                <a:lnTo>
                  <a:pt x="450" y="2165"/>
                </a:lnTo>
                <a:lnTo>
                  <a:pt x="444" y="2165"/>
                </a:lnTo>
                <a:lnTo>
                  <a:pt x="444" y="2189"/>
                </a:lnTo>
                <a:lnTo>
                  <a:pt x="438" y="2189"/>
                </a:lnTo>
                <a:lnTo>
                  <a:pt x="438" y="2212"/>
                </a:lnTo>
                <a:lnTo>
                  <a:pt x="433" y="2212"/>
                </a:lnTo>
                <a:lnTo>
                  <a:pt x="433" y="2235"/>
                </a:lnTo>
                <a:lnTo>
                  <a:pt x="427" y="2235"/>
                </a:lnTo>
                <a:lnTo>
                  <a:pt x="427" y="2258"/>
                </a:lnTo>
                <a:lnTo>
                  <a:pt x="421" y="2258"/>
                </a:lnTo>
                <a:lnTo>
                  <a:pt x="421" y="2282"/>
                </a:lnTo>
                <a:lnTo>
                  <a:pt x="416" y="2282"/>
                </a:lnTo>
                <a:lnTo>
                  <a:pt x="416" y="2305"/>
                </a:lnTo>
                <a:lnTo>
                  <a:pt x="410" y="2305"/>
                </a:lnTo>
                <a:lnTo>
                  <a:pt x="410" y="2328"/>
                </a:lnTo>
                <a:lnTo>
                  <a:pt x="53" y="232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536" name="Freeform 136"/>
          <p:cNvSpPr>
            <a:spLocks/>
          </p:cNvSpPr>
          <p:nvPr/>
        </p:nvSpPr>
        <p:spPr bwMode="auto">
          <a:xfrm flipV="1">
            <a:off x="5964238" y="1954213"/>
            <a:ext cx="1570037" cy="3695700"/>
          </a:xfrm>
          <a:custGeom>
            <a:avLst/>
            <a:gdLst>
              <a:gd name="T0" fmla="*/ 0 w 3303"/>
              <a:gd name="T1" fmla="*/ 52617037 h 7777"/>
              <a:gd name="T2" fmla="*/ 0 w 3303"/>
              <a:gd name="T3" fmla="*/ 105233600 h 7777"/>
              <a:gd name="T4" fmla="*/ 6326256 w 3303"/>
              <a:gd name="T5" fmla="*/ 175464742 h 7777"/>
              <a:gd name="T6" fmla="*/ 56711940 w 3303"/>
              <a:gd name="T7" fmla="*/ 228307489 h 7777"/>
              <a:gd name="T8" fmla="*/ 56711940 w 3303"/>
              <a:gd name="T9" fmla="*/ 298538661 h 7777"/>
              <a:gd name="T10" fmla="*/ 65524219 w 3303"/>
              <a:gd name="T11" fmla="*/ 351155684 h 7777"/>
              <a:gd name="T12" fmla="*/ 81792136 w 3303"/>
              <a:gd name="T13" fmla="*/ 421386797 h 7777"/>
              <a:gd name="T14" fmla="*/ 111165081 w 3303"/>
              <a:gd name="T15" fmla="*/ 474003819 h 7777"/>
              <a:gd name="T16" fmla="*/ 119299040 w 3303"/>
              <a:gd name="T17" fmla="*/ 544235051 h 7777"/>
              <a:gd name="T18" fmla="*/ 150479244 w 3303"/>
              <a:gd name="T19" fmla="*/ 597077798 h 7777"/>
              <a:gd name="T20" fmla="*/ 157031758 w 3303"/>
              <a:gd name="T21" fmla="*/ 667308911 h 7777"/>
              <a:gd name="T22" fmla="*/ 178722314 w 3303"/>
              <a:gd name="T23" fmla="*/ 719925458 h 7777"/>
              <a:gd name="T24" fmla="*/ 194764446 w 3303"/>
              <a:gd name="T25" fmla="*/ 790156571 h 7777"/>
              <a:gd name="T26" fmla="*/ 216455478 w 3303"/>
              <a:gd name="T27" fmla="*/ 842773594 h 7777"/>
              <a:gd name="T28" fmla="*/ 231593520 w 3303"/>
              <a:gd name="T29" fmla="*/ 913230431 h 7777"/>
              <a:gd name="T30" fmla="*/ 248765527 w 3303"/>
              <a:gd name="T31" fmla="*/ 965847453 h 7777"/>
              <a:gd name="T32" fmla="*/ 271359758 w 3303"/>
              <a:gd name="T33" fmla="*/ 1036078329 h 7777"/>
              <a:gd name="T34" fmla="*/ 278816362 w 3303"/>
              <a:gd name="T35" fmla="*/ 1088695351 h 7777"/>
              <a:gd name="T36" fmla="*/ 291920914 w 3303"/>
              <a:gd name="T37" fmla="*/ 1158926464 h 7777"/>
              <a:gd name="T38" fmla="*/ 309092922 w 3303"/>
              <a:gd name="T39" fmla="*/ 1211769686 h 7777"/>
              <a:gd name="T40" fmla="*/ 321971689 w 3303"/>
              <a:gd name="T41" fmla="*/ 1281999849 h 7777"/>
              <a:gd name="T42" fmla="*/ 339143221 w 3303"/>
              <a:gd name="T43" fmla="*/ 1334616871 h 7777"/>
              <a:gd name="T44" fmla="*/ 370323871 w 3303"/>
              <a:gd name="T45" fmla="*/ 1404847984 h 7777"/>
              <a:gd name="T46" fmla="*/ 370323871 w 3303"/>
              <a:gd name="T47" fmla="*/ 1457465007 h 7777"/>
              <a:gd name="T48" fmla="*/ 382299024 w 3303"/>
              <a:gd name="T49" fmla="*/ 1527696120 h 7777"/>
              <a:gd name="T50" fmla="*/ 434040355 w 3303"/>
              <a:gd name="T51" fmla="*/ 1580539342 h 7777"/>
              <a:gd name="T52" fmla="*/ 434040355 w 3303"/>
              <a:gd name="T53" fmla="*/ 1650769504 h 7777"/>
              <a:gd name="T54" fmla="*/ 434040355 w 3303"/>
              <a:gd name="T55" fmla="*/ 1703386527 h 7777"/>
              <a:gd name="T56" fmla="*/ 746296166 w 3303"/>
              <a:gd name="T57" fmla="*/ 1738615658 h 7777"/>
              <a:gd name="T58" fmla="*/ 725283440 w 3303"/>
              <a:gd name="T59" fmla="*/ 1685772436 h 7777"/>
              <a:gd name="T60" fmla="*/ 709015048 w 3303"/>
              <a:gd name="T61" fmla="*/ 1615541323 h 7777"/>
              <a:gd name="T62" fmla="*/ 687550752 w 3303"/>
              <a:gd name="T63" fmla="*/ 1562924301 h 7777"/>
              <a:gd name="T64" fmla="*/ 666311765 w 3303"/>
              <a:gd name="T65" fmla="*/ 1492693188 h 7777"/>
              <a:gd name="T66" fmla="*/ 649817588 w 3303"/>
              <a:gd name="T67" fmla="*/ 1440077116 h 7777"/>
              <a:gd name="T68" fmla="*/ 633549670 w 3303"/>
              <a:gd name="T69" fmla="*/ 1369846003 h 7777"/>
              <a:gd name="T70" fmla="*/ 598076256 w 3303"/>
              <a:gd name="T71" fmla="*/ 1317002781 h 7777"/>
              <a:gd name="T72" fmla="*/ 595816982 w 3303"/>
              <a:gd name="T73" fmla="*/ 1246771668 h 7777"/>
              <a:gd name="T74" fmla="*/ 574352211 w 3303"/>
              <a:gd name="T75" fmla="*/ 1194154645 h 7777"/>
              <a:gd name="T76" fmla="*/ 539556626 w 3303"/>
              <a:gd name="T77" fmla="*/ 1123923532 h 7777"/>
              <a:gd name="T78" fmla="*/ 536619522 w 3303"/>
              <a:gd name="T79" fmla="*/ 1071081261 h 7777"/>
              <a:gd name="T80" fmla="*/ 520577390 w 3303"/>
              <a:gd name="T81" fmla="*/ 1000850148 h 7777"/>
              <a:gd name="T82" fmla="*/ 465220530 w 3303"/>
              <a:gd name="T83" fmla="*/ 948233363 h 7777"/>
              <a:gd name="T84" fmla="*/ 465220530 w 3303"/>
              <a:gd name="T85" fmla="*/ 878001775 h 7777"/>
              <a:gd name="T86" fmla="*/ 464316915 w 3303"/>
              <a:gd name="T87" fmla="*/ 825385227 h 7777"/>
              <a:gd name="T88" fmla="*/ 401956091 w 3303"/>
              <a:gd name="T89" fmla="*/ 755154114 h 7777"/>
              <a:gd name="T90" fmla="*/ 401956091 w 3303"/>
              <a:gd name="T91" fmla="*/ 702311368 h 7777"/>
              <a:gd name="T92" fmla="*/ 401956091 w 3303"/>
              <a:gd name="T93" fmla="*/ 632080255 h 7777"/>
              <a:gd name="T94" fmla="*/ 372808931 w 3303"/>
              <a:gd name="T95" fmla="*/ 579463232 h 7777"/>
              <a:gd name="T96" fmla="*/ 372808931 w 3303"/>
              <a:gd name="T97" fmla="*/ 509232119 h 7777"/>
              <a:gd name="T98" fmla="*/ 372808931 w 3303"/>
              <a:gd name="T99" fmla="*/ 456614978 h 7777"/>
              <a:gd name="T100" fmla="*/ 361060038 w 3303"/>
              <a:gd name="T101" fmla="*/ 386158141 h 7777"/>
              <a:gd name="T102" fmla="*/ 303218238 w 3303"/>
              <a:gd name="T103" fmla="*/ 333541593 h 7777"/>
              <a:gd name="T104" fmla="*/ 303218238 w 3303"/>
              <a:gd name="T105" fmla="*/ 263310480 h 7777"/>
              <a:gd name="T106" fmla="*/ 303218238 w 3303"/>
              <a:gd name="T107" fmla="*/ 210693398 h 7777"/>
              <a:gd name="T108" fmla="*/ 244246503 w 3303"/>
              <a:gd name="T109" fmla="*/ 140462285 h 7777"/>
              <a:gd name="T110" fmla="*/ 244246503 w 3303"/>
              <a:gd name="T111" fmla="*/ 87619509 h 7777"/>
              <a:gd name="T112" fmla="*/ 244246503 w 3303"/>
              <a:gd name="T113" fmla="*/ 17388374 h 77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303"/>
              <a:gd name="T172" fmla="*/ 0 h 7777"/>
              <a:gd name="T173" fmla="*/ 3303 w 3303"/>
              <a:gd name="T174" fmla="*/ 7777 h 777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303" h="7777">
                <a:moveTo>
                  <a:pt x="0" y="0"/>
                </a:moveTo>
                <a:lnTo>
                  <a:pt x="0" y="0"/>
                </a:lnTo>
                <a:lnTo>
                  <a:pt x="0" y="77"/>
                </a:lnTo>
                <a:lnTo>
                  <a:pt x="0" y="155"/>
                </a:lnTo>
                <a:lnTo>
                  <a:pt x="0" y="233"/>
                </a:lnTo>
                <a:lnTo>
                  <a:pt x="0" y="311"/>
                </a:lnTo>
                <a:lnTo>
                  <a:pt x="0" y="388"/>
                </a:lnTo>
                <a:lnTo>
                  <a:pt x="0" y="466"/>
                </a:lnTo>
                <a:lnTo>
                  <a:pt x="0" y="544"/>
                </a:lnTo>
                <a:lnTo>
                  <a:pt x="0" y="622"/>
                </a:lnTo>
                <a:lnTo>
                  <a:pt x="4" y="622"/>
                </a:lnTo>
                <a:lnTo>
                  <a:pt x="4" y="699"/>
                </a:lnTo>
                <a:lnTo>
                  <a:pt x="28" y="699"/>
                </a:lnTo>
                <a:lnTo>
                  <a:pt x="28" y="777"/>
                </a:lnTo>
                <a:lnTo>
                  <a:pt x="52" y="777"/>
                </a:lnTo>
                <a:lnTo>
                  <a:pt x="52" y="855"/>
                </a:lnTo>
                <a:lnTo>
                  <a:pt x="75" y="855"/>
                </a:lnTo>
                <a:lnTo>
                  <a:pt x="75" y="933"/>
                </a:lnTo>
                <a:lnTo>
                  <a:pt x="251" y="933"/>
                </a:lnTo>
                <a:lnTo>
                  <a:pt x="251" y="1011"/>
                </a:lnTo>
                <a:lnTo>
                  <a:pt x="251" y="1088"/>
                </a:lnTo>
                <a:lnTo>
                  <a:pt x="251" y="1166"/>
                </a:lnTo>
                <a:lnTo>
                  <a:pt x="251" y="1244"/>
                </a:lnTo>
                <a:lnTo>
                  <a:pt x="251" y="1322"/>
                </a:lnTo>
                <a:lnTo>
                  <a:pt x="251" y="1399"/>
                </a:lnTo>
                <a:lnTo>
                  <a:pt x="251" y="1477"/>
                </a:lnTo>
                <a:lnTo>
                  <a:pt x="266" y="1477"/>
                </a:lnTo>
                <a:lnTo>
                  <a:pt x="266" y="1555"/>
                </a:lnTo>
                <a:lnTo>
                  <a:pt x="290" y="1555"/>
                </a:lnTo>
                <a:lnTo>
                  <a:pt x="290" y="1633"/>
                </a:lnTo>
                <a:lnTo>
                  <a:pt x="314" y="1633"/>
                </a:lnTo>
                <a:lnTo>
                  <a:pt x="314" y="1710"/>
                </a:lnTo>
                <a:lnTo>
                  <a:pt x="338" y="1710"/>
                </a:lnTo>
                <a:lnTo>
                  <a:pt x="338" y="1788"/>
                </a:lnTo>
                <a:lnTo>
                  <a:pt x="362" y="1788"/>
                </a:lnTo>
                <a:lnTo>
                  <a:pt x="362" y="1866"/>
                </a:lnTo>
                <a:lnTo>
                  <a:pt x="492" y="1866"/>
                </a:lnTo>
                <a:lnTo>
                  <a:pt x="492" y="1944"/>
                </a:lnTo>
                <a:lnTo>
                  <a:pt x="492" y="2022"/>
                </a:lnTo>
                <a:lnTo>
                  <a:pt x="492" y="2099"/>
                </a:lnTo>
                <a:lnTo>
                  <a:pt x="492" y="2177"/>
                </a:lnTo>
                <a:lnTo>
                  <a:pt x="492" y="2255"/>
                </a:lnTo>
                <a:lnTo>
                  <a:pt x="505" y="2255"/>
                </a:lnTo>
                <a:lnTo>
                  <a:pt x="505" y="2333"/>
                </a:lnTo>
                <a:lnTo>
                  <a:pt x="528" y="2333"/>
                </a:lnTo>
                <a:lnTo>
                  <a:pt x="528" y="2410"/>
                </a:lnTo>
                <a:lnTo>
                  <a:pt x="552" y="2410"/>
                </a:lnTo>
                <a:lnTo>
                  <a:pt x="552" y="2488"/>
                </a:lnTo>
                <a:lnTo>
                  <a:pt x="576" y="2488"/>
                </a:lnTo>
                <a:lnTo>
                  <a:pt x="576" y="2566"/>
                </a:lnTo>
                <a:lnTo>
                  <a:pt x="600" y="2566"/>
                </a:lnTo>
                <a:lnTo>
                  <a:pt x="600" y="2644"/>
                </a:lnTo>
                <a:lnTo>
                  <a:pt x="666" y="2644"/>
                </a:lnTo>
                <a:lnTo>
                  <a:pt x="666" y="2721"/>
                </a:lnTo>
                <a:lnTo>
                  <a:pt x="666" y="2799"/>
                </a:lnTo>
                <a:lnTo>
                  <a:pt x="672" y="2799"/>
                </a:lnTo>
                <a:lnTo>
                  <a:pt x="672" y="2877"/>
                </a:lnTo>
                <a:lnTo>
                  <a:pt x="695" y="2877"/>
                </a:lnTo>
                <a:lnTo>
                  <a:pt x="695" y="2955"/>
                </a:lnTo>
                <a:lnTo>
                  <a:pt x="719" y="2955"/>
                </a:lnTo>
                <a:lnTo>
                  <a:pt x="719" y="3033"/>
                </a:lnTo>
                <a:lnTo>
                  <a:pt x="743" y="3033"/>
                </a:lnTo>
                <a:lnTo>
                  <a:pt x="743" y="3110"/>
                </a:lnTo>
                <a:lnTo>
                  <a:pt x="767" y="3110"/>
                </a:lnTo>
                <a:lnTo>
                  <a:pt x="767" y="3188"/>
                </a:lnTo>
                <a:lnTo>
                  <a:pt x="791" y="3188"/>
                </a:lnTo>
                <a:lnTo>
                  <a:pt x="791" y="3266"/>
                </a:lnTo>
                <a:lnTo>
                  <a:pt x="815" y="3266"/>
                </a:lnTo>
                <a:lnTo>
                  <a:pt x="815" y="3344"/>
                </a:lnTo>
                <a:lnTo>
                  <a:pt x="838" y="3344"/>
                </a:lnTo>
                <a:lnTo>
                  <a:pt x="838" y="3421"/>
                </a:lnTo>
                <a:lnTo>
                  <a:pt x="862" y="3421"/>
                </a:lnTo>
                <a:lnTo>
                  <a:pt x="862" y="3499"/>
                </a:lnTo>
                <a:lnTo>
                  <a:pt x="886" y="3499"/>
                </a:lnTo>
                <a:lnTo>
                  <a:pt x="886" y="3577"/>
                </a:lnTo>
                <a:lnTo>
                  <a:pt x="939" y="3577"/>
                </a:lnTo>
                <a:lnTo>
                  <a:pt x="939" y="3655"/>
                </a:lnTo>
                <a:lnTo>
                  <a:pt x="939" y="3732"/>
                </a:lnTo>
                <a:lnTo>
                  <a:pt x="958" y="3732"/>
                </a:lnTo>
                <a:lnTo>
                  <a:pt x="958" y="3810"/>
                </a:lnTo>
                <a:lnTo>
                  <a:pt x="982" y="3810"/>
                </a:lnTo>
                <a:lnTo>
                  <a:pt x="982" y="3888"/>
                </a:lnTo>
                <a:lnTo>
                  <a:pt x="1006" y="3888"/>
                </a:lnTo>
                <a:lnTo>
                  <a:pt x="1006" y="3966"/>
                </a:lnTo>
                <a:lnTo>
                  <a:pt x="1025" y="3966"/>
                </a:lnTo>
                <a:lnTo>
                  <a:pt x="1025" y="4044"/>
                </a:lnTo>
                <a:lnTo>
                  <a:pt x="1044" y="4044"/>
                </a:lnTo>
                <a:lnTo>
                  <a:pt x="1044" y="4121"/>
                </a:lnTo>
                <a:lnTo>
                  <a:pt x="1063" y="4121"/>
                </a:lnTo>
                <a:lnTo>
                  <a:pt x="1063" y="4199"/>
                </a:lnTo>
                <a:lnTo>
                  <a:pt x="1082" y="4199"/>
                </a:lnTo>
                <a:lnTo>
                  <a:pt x="1082" y="4277"/>
                </a:lnTo>
                <a:lnTo>
                  <a:pt x="1101" y="4277"/>
                </a:lnTo>
                <a:lnTo>
                  <a:pt x="1101" y="4355"/>
                </a:lnTo>
                <a:lnTo>
                  <a:pt x="1201" y="4355"/>
                </a:lnTo>
                <a:lnTo>
                  <a:pt x="1201" y="4432"/>
                </a:lnTo>
                <a:lnTo>
                  <a:pt x="1201" y="4510"/>
                </a:lnTo>
                <a:lnTo>
                  <a:pt x="1201" y="4588"/>
                </a:lnTo>
                <a:lnTo>
                  <a:pt x="1201" y="4666"/>
                </a:lnTo>
                <a:lnTo>
                  <a:pt x="1201" y="4743"/>
                </a:lnTo>
                <a:lnTo>
                  <a:pt x="1215" y="4743"/>
                </a:lnTo>
                <a:lnTo>
                  <a:pt x="1215" y="4821"/>
                </a:lnTo>
                <a:lnTo>
                  <a:pt x="1234" y="4821"/>
                </a:lnTo>
                <a:lnTo>
                  <a:pt x="1234" y="4899"/>
                </a:lnTo>
                <a:lnTo>
                  <a:pt x="1253" y="4899"/>
                </a:lnTo>
                <a:lnTo>
                  <a:pt x="1253" y="4977"/>
                </a:lnTo>
                <a:lnTo>
                  <a:pt x="1273" y="4977"/>
                </a:lnTo>
                <a:lnTo>
                  <a:pt x="1273" y="5055"/>
                </a:lnTo>
                <a:lnTo>
                  <a:pt x="1292" y="5055"/>
                </a:lnTo>
                <a:lnTo>
                  <a:pt x="1292" y="5132"/>
                </a:lnTo>
                <a:lnTo>
                  <a:pt x="1311" y="5132"/>
                </a:lnTo>
                <a:lnTo>
                  <a:pt x="1311" y="5210"/>
                </a:lnTo>
                <a:lnTo>
                  <a:pt x="1330" y="5210"/>
                </a:lnTo>
                <a:lnTo>
                  <a:pt x="1330" y="5288"/>
                </a:lnTo>
                <a:lnTo>
                  <a:pt x="1349" y="5288"/>
                </a:lnTo>
                <a:lnTo>
                  <a:pt x="1349" y="5366"/>
                </a:lnTo>
                <a:lnTo>
                  <a:pt x="1368" y="5366"/>
                </a:lnTo>
                <a:lnTo>
                  <a:pt x="1368" y="5443"/>
                </a:lnTo>
                <a:lnTo>
                  <a:pt x="1387" y="5443"/>
                </a:lnTo>
                <a:lnTo>
                  <a:pt x="1387" y="5521"/>
                </a:lnTo>
                <a:lnTo>
                  <a:pt x="1406" y="5521"/>
                </a:lnTo>
                <a:lnTo>
                  <a:pt x="1406" y="5599"/>
                </a:lnTo>
                <a:lnTo>
                  <a:pt x="1425" y="5599"/>
                </a:lnTo>
                <a:lnTo>
                  <a:pt x="1425" y="5677"/>
                </a:lnTo>
                <a:lnTo>
                  <a:pt x="1444" y="5677"/>
                </a:lnTo>
                <a:lnTo>
                  <a:pt x="1444" y="5754"/>
                </a:lnTo>
                <a:lnTo>
                  <a:pt x="1463" y="5754"/>
                </a:lnTo>
                <a:lnTo>
                  <a:pt x="1463" y="5832"/>
                </a:lnTo>
                <a:lnTo>
                  <a:pt x="1482" y="5832"/>
                </a:lnTo>
                <a:lnTo>
                  <a:pt x="1482" y="5910"/>
                </a:lnTo>
                <a:lnTo>
                  <a:pt x="1501" y="5910"/>
                </a:lnTo>
                <a:lnTo>
                  <a:pt x="1501" y="5988"/>
                </a:lnTo>
                <a:lnTo>
                  <a:pt x="1521" y="5988"/>
                </a:lnTo>
                <a:lnTo>
                  <a:pt x="1521" y="6066"/>
                </a:lnTo>
                <a:lnTo>
                  <a:pt x="1639" y="6066"/>
                </a:lnTo>
                <a:lnTo>
                  <a:pt x="1639" y="6143"/>
                </a:lnTo>
                <a:lnTo>
                  <a:pt x="1639" y="6221"/>
                </a:lnTo>
                <a:lnTo>
                  <a:pt x="1639" y="6299"/>
                </a:lnTo>
                <a:lnTo>
                  <a:pt x="1639" y="6377"/>
                </a:lnTo>
                <a:lnTo>
                  <a:pt x="1639" y="6454"/>
                </a:lnTo>
                <a:lnTo>
                  <a:pt x="1639" y="6532"/>
                </a:lnTo>
                <a:lnTo>
                  <a:pt x="1654" y="6532"/>
                </a:lnTo>
                <a:lnTo>
                  <a:pt x="1654" y="6610"/>
                </a:lnTo>
                <a:lnTo>
                  <a:pt x="1673" y="6610"/>
                </a:lnTo>
                <a:lnTo>
                  <a:pt x="1673" y="6688"/>
                </a:lnTo>
                <a:lnTo>
                  <a:pt x="1692" y="6688"/>
                </a:lnTo>
                <a:lnTo>
                  <a:pt x="1692" y="6765"/>
                </a:lnTo>
                <a:lnTo>
                  <a:pt x="1711" y="6765"/>
                </a:lnTo>
                <a:lnTo>
                  <a:pt x="1711" y="6843"/>
                </a:lnTo>
                <a:lnTo>
                  <a:pt x="1730" y="6843"/>
                </a:lnTo>
                <a:lnTo>
                  <a:pt x="1730" y="6921"/>
                </a:lnTo>
                <a:lnTo>
                  <a:pt x="1749" y="6921"/>
                </a:lnTo>
                <a:lnTo>
                  <a:pt x="1749" y="6999"/>
                </a:lnTo>
                <a:lnTo>
                  <a:pt x="1921" y="6999"/>
                </a:lnTo>
                <a:lnTo>
                  <a:pt x="1921" y="7077"/>
                </a:lnTo>
                <a:lnTo>
                  <a:pt x="1921" y="7154"/>
                </a:lnTo>
                <a:lnTo>
                  <a:pt x="1921" y="7232"/>
                </a:lnTo>
                <a:lnTo>
                  <a:pt x="1921" y="7310"/>
                </a:lnTo>
                <a:lnTo>
                  <a:pt x="1921" y="7388"/>
                </a:lnTo>
                <a:lnTo>
                  <a:pt x="1921" y="7465"/>
                </a:lnTo>
                <a:lnTo>
                  <a:pt x="1921" y="7543"/>
                </a:lnTo>
                <a:lnTo>
                  <a:pt x="1921" y="7621"/>
                </a:lnTo>
                <a:lnTo>
                  <a:pt x="1921" y="7699"/>
                </a:lnTo>
                <a:lnTo>
                  <a:pt x="1940" y="7699"/>
                </a:lnTo>
                <a:lnTo>
                  <a:pt x="1940" y="7777"/>
                </a:lnTo>
                <a:lnTo>
                  <a:pt x="3303" y="7777"/>
                </a:lnTo>
                <a:lnTo>
                  <a:pt x="3303" y="7699"/>
                </a:lnTo>
                <a:lnTo>
                  <a:pt x="3281" y="7699"/>
                </a:lnTo>
                <a:lnTo>
                  <a:pt x="3281" y="7621"/>
                </a:lnTo>
                <a:lnTo>
                  <a:pt x="3257" y="7621"/>
                </a:lnTo>
                <a:lnTo>
                  <a:pt x="3257" y="7543"/>
                </a:lnTo>
                <a:lnTo>
                  <a:pt x="3234" y="7543"/>
                </a:lnTo>
                <a:lnTo>
                  <a:pt x="3234" y="7465"/>
                </a:lnTo>
                <a:lnTo>
                  <a:pt x="3210" y="7465"/>
                </a:lnTo>
                <a:lnTo>
                  <a:pt x="3210" y="7388"/>
                </a:lnTo>
                <a:lnTo>
                  <a:pt x="3186" y="7388"/>
                </a:lnTo>
                <a:lnTo>
                  <a:pt x="3186" y="7310"/>
                </a:lnTo>
                <a:lnTo>
                  <a:pt x="3162" y="7310"/>
                </a:lnTo>
                <a:lnTo>
                  <a:pt x="3162" y="7232"/>
                </a:lnTo>
                <a:lnTo>
                  <a:pt x="3138" y="7232"/>
                </a:lnTo>
                <a:lnTo>
                  <a:pt x="3138" y="7154"/>
                </a:lnTo>
                <a:lnTo>
                  <a:pt x="3114" y="7154"/>
                </a:lnTo>
                <a:lnTo>
                  <a:pt x="3114" y="7077"/>
                </a:lnTo>
                <a:lnTo>
                  <a:pt x="3091" y="7077"/>
                </a:lnTo>
                <a:lnTo>
                  <a:pt x="3091" y="6999"/>
                </a:lnTo>
                <a:lnTo>
                  <a:pt x="3067" y="6999"/>
                </a:lnTo>
                <a:lnTo>
                  <a:pt x="3067" y="6921"/>
                </a:lnTo>
                <a:lnTo>
                  <a:pt x="3043" y="6921"/>
                </a:lnTo>
                <a:lnTo>
                  <a:pt x="3043" y="6843"/>
                </a:lnTo>
                <a:lnTo>
                  <a:pt x="2949" y="6843"/>
                </a:lnTo>
                <a:lnTo>
                  <a:pt x="2949" y="6765"/>
                </a:lnTo>
                <a:lnTo>
                  <a:pt x="2949" y="6688"/>
                </a:lnTo>
                <a:lnTo>
                  <a:pt x="2949" y="6610"/>
                </a:lnTo>
                <a:lnTo>
                  <a:pt x="2947" y="6610"/>
                </a:lnTo>
                <a:lnTo>
                  <a:pt x="2947" y="6532"/>
                </a:lnTo>
                <a:lnTo>
                  <a:pt x="2923" y="6532"/>
                </a:lnTo>
                <a:lnTo>
                  <a:pt x="2923" y="6454"/>
                </a:lnTo>
                <a:lnTo>
                  <a:pt x="2900" y="6454"/>
                </a:lnTo>
                <a:lnTo>
                  <a:pt x="2900" y="6377"/>
                </a:lnTo>
                <a:lnTo>
                  <a:pt x="2876" y="6377"/>
                </a:lnTo>
                <a:lnTo>
                  <a:pt x="2876" y="6299"/>
                </a:lnTo>
                <a:lnTo>
                  <a:pt x="2852" y="6299"/>
                </a:lnTo>
                <a:lnTo>
                  <a:pt x="2852" y="6221"/>
                </a:lnTo>
                <a:lnTo>
                  <a:pt x="2828" y="6221"/>
                </a:lnTo>
                <a:lnTo>
                  <a:pt x="2828" y="6143"/>
                </a:lnTo>
                <a:lnTo>
                  <a:pt x="2804" y="6143"/>
                </a:lnTo>
                <a:lnTo>
                  <a:pt x="2804" y="6066"/>
                </a:lnTo>
                <a:lnTo>
                  <a:pt x="2780" y="6066"/>
                </a:lnTo>
                <a:lnTo>
                  <a:pt x="2780" y="5988"/>
                </a:lnTo>
                <a:lnTo>
                  <a:pt x="2647" y="5988"/>
                </a:lnTo>
                <a:lnTo>
                  <a:pt x="2647" y="5910"/>
                </a:lnTo>
                <a:lnTo>
                  <a:pt x="2647" y="5832"/>
                </a:lnTo>
                <a:lnTo>
                  <a:pt x="2647" y="5754"/>
                </a:lnTo>
                <a:lnTo>
                  <a:pt x="2647" y="5677"/>
                </a:lnTo>
                <a:lnTo>
                  <a:pt x="2647" y="5599"/>
                </a:lnTo>
                <a:lnTo>
                  <a:pt x="2637" y="5599"/>
                </a:lnTo>
                <a:lnTo>
                  <a:pt x="2637" y="5521"/>
                </a:lnTo>
                <a:lnTo>
                  <a:pt x="2613" y="5521"/>
                </a:lnTo>
                <a:lnTo>
                  <a:pt x="2613" y="5443"/>
                </a:lnTo>
                <a:lnTo>
                  <a:pt x="2590" y="5443"/>
                </a:lnTo>
                <a:lnTo>
                  <a:pt x="2590" y="5366"/>
                </a:lnTo>
                <a:lnTo>
                  <a:pt x="2566" y="5366"/>
                </a:lnTo>
                <a:lnTo>
                  <a:pt x="2566" y="5288"/>
                </a:lnTo>
                <a:lnTo>
                  <a:pt x="2542" y="5288"/>
                </a:lnTo>
                <a:lnTo>
                  <a:pt x="2542" y="5210"/>
                </a:lnTo>
                <a:lnTo>
                  <a:pt x="2518" y="5210"/>
                </a:lnTo>
                <a:lnTo>
                  <a:pt x="2518" y="5132"/>
                </a:lnTo>
                <a:lnTo>
                  <a:pt x="2388" y="5132"/>
                </a:lnTo>
                <a:lnTo>
                  <a:pt x="2388" y="5055"/>
                </a:lnTo>
                <a:lnTo>
                  <a:pt x="2388" y="4977"/>
                </a:lnTo>
                <a:lnTo>
                  <a:pt x="2388" y="4899"/>
                </a:lnTo>
                <a:lnTo>
                  <a:pt x="2388" y="4821"/>
                </a:lnTo>
                <a:lnTo>
                  <a:pt x="2388" y="4743"/>
                </a:lnTo>
                <a:lnTo>
                  <a:pt x="2375" y="4743"/>
                </a:lnTo>
                <a:lnTo>
                  <a:pt x="2375" y="4666"/>
                </a:lnTo>
                <a:lnTo>
                  <a:pt x="2351" y="4666"/>
                </a:lnTo>
                <a:lnTo>
                  <a:pt x="2351" y="4588"/>
                </a:lnTo>
                <a:lnTo>
                  <a:pt x="2327" y="4588"/>
                </a:lnTo>
                <a:lnTo>
                  <a:pt x="2327" y="4510"/>
                </a:lnTo>
                <a:lnTo>
                  <a:pt x="2304" y="4510"/>
                </a:lnTo>
                <a:lnTo>
                  <a:pt x="2304" y="4432"/>
                </a:lnTo>
                <a:lnTo>
                  <a:pt x="2280" y="4432"/>
                </a:lnTo>
                <a:lnTo>
                  <a:pt x="2280" y="4355"/>
                </a:lnTo>
                <a:lnTo>
                  <a:pt x="2256" y="4355"/>
                </a:lnTo>
                <a:lnTo>
                  <a:pt x="2256" y="4277"/>
                </a:lnTo>
                <a:lnTo>
                  <a:pt x="2059" y="4277"/>
                </a:lnTo>
                <a:lnTo>
                  <a:pt x="2059" y="4199"/>
                </a:lnTo>
                <a:lnTo>
                  <a:pt x="2059" y="4121"/>
                </a:lnTo>
                <a:lnTo>
                  <a:pt x="2059" y="4044"/>
                </a:lnTo>
                <a:lnTo>
                  <a:pt x="2059" y="3966"/>
                </a:lnTo>
                <a:lnTo>
                  <a:pt x="2059" y="3888"/>
                </a:lnTo>
                <a:lnTo>
                  <a:pt x="2059" y="3810"/>
                </a:lnTo>
                <a:lnTo>
                  <a:pt x="2059" y="3732"/>
                </a:lnTo>
                <a:lnTo>
                  <a:pt x="2059" y="3655"/>
                </a:lnTo>
                <a:lnTo>
                  <a:pt x="2055" y="3655"/>
                </a:lnTo>
                <a:lnTo>
                  <a:pt x="2055" y="3577"/>
                </a:lnTo>
                <a:lnTo>
                  <a:pt x="2036" y="3577"/>
                </a:lnTo>
                <a:lnTo>
                  <a:pt x="2036" y="3499"/>
                </a:lnTo>
                <a:lnTo>
                  <a:pt x="2017" y="3499"/>
                </a:lnTo>
                <a:lnTo>
                  <a:pt x="2017" y="3421"/>
                </a:lnTo>
                <a:lnTo>
                  <a:pt x="1779" y="3421"/>
                </a:lnTo>
                <a:lnTo>
                  <a:pt x="1779" y="3344"/>
                </a:lnTo>
                <a:lnTo>
                  <a:pt x="1779" y="3266"/>
                </a:lnTo>
                <a:lnTo>
                  <a:pt x="1779" y="3188"/>
                </a:lnTo>
                <a:lnTo>
                  <a:pt x="1779" y="3110"/>
                </a:lnTo>
                <a:lnTo>
                  <a:pt x="1779" y="3033"/>
                </a:lnTo>
                <a:lnTo>
                  <a:pt x="1779" y="2955"/>
                </a:lnTo>
                <a:lnTo>
                  <a:pt x="1779" y="2877"/>
                </a:lnTo>
                <a:lnTo>
                  <a:pt x="1779" y="2799"/>
                </a:lnTo>
                <a:lnTo>
                  <a:pt x="1779" y="2721"/>
                </a:lnTo>
                <a:lnTo>
                  <a:pt x="1779" y="2644"/>
                </a:lnTo>
                <a:lnTo>
                  <a:pt x="1779" y="2566"/>
                </a:lnTo>
                <a:lnTo>
                  <a:pt x="1650" y="2566"/>
                </a:lnTo>
                <a:lnTo>
                  <a:pt x="1650" y="2488"/>
                </a:lnTo>
                <a:lnTo>
                  <a:pt x="1650" y="2410"/>
                </a:lnTo>
                <a:lnTo>
                  <a:pt x="1650" y="2333"/>
                </a:lnTo>
                <a:lnTo>
                  <a:pt x="1650" y="2255"/>
                </a:lnTo>
                <a:lnTo>
                  <a:pt x="1650" y="2177"/>
                </a:lnTo>
                <a:lnTo>
                  <a:pt x="1650" y="2099"/>
                </a:lnTo>
                <a:lnTo>
                  <a:pt x="1650" y="2022"/>
                </a:lnTo>
                <a:lnTo>
                  <a:pt x="1650" y="1944"/>
                </a:lnTo>
                <a:lnTo>
                  <a:pt x="1636" y="1944"/>
                </a:lnTo>
                <a:lnTo>
                  <a:pt x="1636" y="1866"/>
                </a:lnTo>
                <a:lnTo>
                  <a:pt x="1617" y="1866"/>
                </a:lnTo>
                <a:lnTo>
                  <a:pt x="1617" y="1788"/>
                </a:lnTo>
                <a:lnTo>
                  <a:pt x="1598" y="1788"/>
                </a:lnTo>
                <a:lnTo>
                  <a:pt x="1598" y="1710"/>
                </a:lnTo>
                <a:lnTo>
                  <a:pt x="1342" y="1710"/>
                </a:lnTo>
                <a:lnTo>
                  <a:pt x="1342" y="1633"/>
                </a:lnTo>
                <a:lnTo>
                  <a:pt x="1342" y="1555"/>
                </a:lnTo>
                <a:lnTo>
                  <a:pt x="1342" y="1477"/>
                </a:lnTo>
                <a:lnTo>
                  <a:pt x="1342" y="1399"/>
                </a:lnTo>
                <a:lnTo>
                  <a:pt x="1342" y="1322"/>
                </a:lnTo>
                <a:lnTo>
                  <a:pt x="1342" y="1244"/>
                </a:lnTo>
                <a:lnTo>
                  <a:pt x="1342" y="1166"/>
                </a:lnTo>
                <a:lnTo>
                  <a:pt x="1342" y="1088"/>
                </a:lnTo>
                <a:lnTo>
                  <a:pt x="1342" y="1011"/>
                </a:lnTo>
                <a:lnTo>
                  <a:pt x="1342" y="933"/>
                </a:lnTo>
                <a:lnTo>
                  <a:pt x="1342" y="855"/>
                </a:lnTo>
                <a:lnTo>
                  <a:pt x="1081" y="855"/>
                </a:lnTo>
                <a:lnTo>
                  <a:pt x="1081" y="777"/>
                </a:lnTo>
                <a:lnTo>
                  <a:pt x="1081" y="699"/>
                </a:lnTo>
                <a:lnTo>
                  <a:pt x="1081" y="622"/>
                </a:lnTo>
                <a:lnTo>
                  <a:pt x="1081" y="544"/>
                </a:lnTo>
                <a:lnTo>
                  <a:pt x="1081" y="466"/>
                </a:lnTo>
                <a:lnTo>
                  <a:pt x="1081" y="388"/>
                </a:lnTo>
                <a:lnTo>
                  <a:pt x="1081" y="311"/>
                </a:lnTo>
                <a:lnTo>
                  <a:pt x="1081" y="233"/>
                </a:lnTo>
                <a:lnTo>
                  <a:pt x="1081" y="155"/>
                </a:lnTo>
                <a:lnTo>
                  <a:pt x="1081" y="77"/>
                </a:lnTo>
                <a:lnTo>
                  <a:pt x="1081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537" name="Freeform 137"/>
          <p:cNvSpPr>
            <a:spLocks/>
          </p:cNvSpPr>
          <p:nvPr/>
        </p:nvSpPr>
        <p:spPr bwMode="auto">
          <a:xfrm flipV="1">
            <a:off x="5965825" y="1954213"/>
            <a:ext cx="1568450" cy="3695700"/>
          </a:xfrm>
          <a:custGeom>
            <a:avLst/>
            <a:gdLst>
              <a:gd name="T0" fmla="*/ 0 w 3300"/>
              <a:gd name="T1" fmla="*/ 52617037 h 7777"/>
              <a:gd name="T2" fmla="*/ 56474654 w 3300"/>
              <a:gd name="T3" fmla="*/ 105233600 h 7777"/>
              <a:gd name="T4" fmla="*/ 56474654 w 3300"/>
              <a:gd name="T5" fmla="*/ 175464742 h 7777"/>
              <a:gd name="T6" fmla="*/ 87196793 w 3300"/>
              <a:gd name="T7" fmla="*/ 228307489 h 7777"/>
              <a:gd name="T8" fmla="*/ 102558093 w 3300"/>
              <a:gd name="T9" fmla="*/ 298538661 h 7777"/>
              <a:gd name="T10" fmla="*/ 132376725 w 3300"/>
              <a:gd name="T11" fmla="*/ 351155684 h 7777"/>
              <a:gd name="T12" fmla="*/ 132376725 w 3300"/>
              <a:gd name="T13" fmla="*/ 421386797 h 7777"/>
              <a:gd name="T14" fmla="*/ 149996592 w 3300"/>
              <a:gd name="T15" fmla="*/ 474003819 h 7777"/>
              <a:gd name="T16" fmla="*/ 164454370 w 3300"/>
              <a:gd name="T17" fmla="*/ 544235051 h 7777"/>
              <a:gd name="T18" fmla="*/ 189077126 w 3300"/>
              <a:gd name="T19" fmla="*/ 597077798 h 7777"/>
              <a:gd name="T20" fmla="*/ 189077126 w 3300"/>
              <a:gd name="T21" fmla="*/ 667308911 h 7777"/>
              <a:gd name="T22" fmla="*/ 215281165 w 3300"/>
              <a:gd name="T23" fmla="*/ 719925458 h 7777"/>
              <a:gd name="T24" fmla="*/ 235612073 w 3300"/>
              <a:gd name="T25" fmla="*/ 790156571 h 7777"/>
              <a:gd name="T26" fmla="*/ 267464016 w 3300"/>
              <a:gd name="T27" fmla="*/ 842773594 h 7777"/>
              <a:gd name="T28" fmla="*/ 270852342 w 3300"/>
              <a:gd name="T29" fmla="*/ 913230431 h 7777"/>
              <a:gd name="T30" fmla="*/ 297960378 w 3300"/>
              <a:gd name="T31" fmla="*/ 965847453 h 7777"/>
              <a:gd name="T32" fmla="*/ 299767422 w 3300"/>
              <a:gd name="T33" fmla="*/ 1036078329 h 7777"/>
              <a:gd name="T34" fmla="*/ 334555633 w 3300"/>
              <a:gd name="T35" fmla="*/ 1088695351 h 7777"/>
              <a:gd name="T36" fmla="*/ 336363152 w 3300"/>
              <a:gd name="T37" fmla="*/ 1158926464 h 7777"/>
              <a:gd name="T38" fmla="*/ 361437907 w 3300"/>
              <a:gd name="T39" fmla="*/ 1211769686 h 7777"/>
              <a:gd name="T40" fmla="*/ 369570081 w 3300"/>
              <a:gd name="T41" fmla="*/ 1281999849 h 7777"/>
              <a:gd name="T42" fmla="*/ 389675227 w 3300"/>
              <a:gd name="T43" fmla="*/ 1334616871 h 7777"/>
              <a:gd name="T44" fmla="*/ 405488050 w 3300"/>
              <a:gd name="T45" fmla="*/ 1404847984 h 7777"/>
              <a:gd name="T46" fmla="*/ 410683421 w 3300"/>
              <a:gd name="T47" fmla="*/ 1457465007 h 7777"/>
              <a:gd name="T48" fmla="*/ 433273371 w 3300"/>
              <a:gd name="T49" fmla="*/ 1527696120 h 7777"/>
              <a:gd name="T50" fmla="*/ 462414213 w 3300"/>
              <a:gd name="T51" fmla="*/ 1580539342 h 7777"/>
              <a:gd name="T52" fmla="*/ 482293598 w 3300"/>
              <a:gd name="T53" fmla="*/ 1650769504 h 7777"/>
              <a:gd name="T54" fmla="*/ 510756799 w 3300"/>
              <a:gd name="T55" fmla="*/ 1703386527 h 7777"/>
              <a:gd name="T56" fmla="*/ 745465291 w 3300"/>
              <a:gd name="T57" fmla="*/ 1738615658 h 7777"/>
              <a:gd name="T58" fmla="*/ 705255473 w 3300"/>
              <a:gd name="T59" fmla="*/ 1685772436 h 7777"/>
              <a:gd name="T60" fmla="*/ 665497178 w 3300"/>
              <a:gd name="T61" fmla="*/ 1615541323 h 7777"/>
              <a:gd name="T62" fmla="*/ 640196661 w 3300"/>
              <a:gd name="T63" fmla="*/ 1562924301 h 7777"/>
              <a:gd name="T64" fmla="*/ 601341889 w 3300"/>
              <a:gd name="T65" fmla="*/ 1492693188 h 7777"/>
              <a:gd name="T66" fmla="*/ 597275802 w 3300"/>
              <a:gd name="T67" fmla="*/ 1440077116 h 7777"/>
              <a:gd name="T68" fmla="*/ 568134960 w 3300"/>
              <a:gd name="T69" fmla="*/ 1369846003 h 7777"/>
              <a:gd name="T70" fmla="*/ 538768357 w 3300"/>
              <a:gd name="T71" fmla="*/ 1317002781 h 7777"/>
              <a:gd name="T72" fmla="*/ 527247382 w 3300"/>
              <a:gd name="T73" fmla="*/ 1246771668 h 7777"/>
              <a:gd name="T74" fmla="*/ 501494866 w 3300"/>
              <a:gd name="T75" fmla="*/ 1194154645 h 7777"/>
              <a:gd name="T76" fmla="*/ 497202899 w 3300"/>
              <a:gd name="T77" fmla="*/ 1123923532 h 7777"/>
              <a:gd name="T78" fmla="*/ 464447494 w 3300"/>
              <a:gd name="T79" fmla="*/ 1071081261 h 7777"/>
              <a:gd name="T80" fmla="*/ 447053389 w 3300"/>
              <a:gd name="T81" fmla="*/ 1000850148 h 7777"/>
              <a:gd name="T82" fmla="*/ 429885045 w 3300"/>
              <a:gd name="T83" fmla="*/ 948233363 h 7777"/>
              <a:gd name="T84" fmla="*/ 410909658 w 3300"/>
              <a:gd name="T85" fmla="*/ 878001775 h 7777"/>
              <a:gd name="T86" fmla="*/ 375217450 w 3300"/>
              <a:gd name="T87" fmla="*/ 825385227 h 7777"/>
              <a:gd name="T88" fmla="*/ 374088166 w 3300"/>
              <a:gd name="T89" fmla="*/ 755154114 h 7777"/>
              <a:gd name="T90" fmla="*/ 371829123 w 3300"/>
              <a:gd name="T91" fmla="*/ 702311368 h 7777"/>
              <a:gd name="T92" fmla="*/ 342010521 w 3300"/>
              <a:gd name="T93" fmla="*/ 632080255 h 7777"/>
              <a:gd name="T94" fmla="*/ 314224725 w 3300"/>
              <a:gd name="T95" fmla="*/ 579463232 h 7777"/>
              <a:gd name="T96" fmla="*/ 303607747 w 3300"/>
              <a:gd name="T97" fmla="*/ 509232119 h 7777"/>
              <a:gd name="T98" fmla="*/ 302252227 w 3300"/>
              <a:gd name="T99" fmla="*/ 456614978 h 7777"/>
              <a:gd name="T100" fmla="*/ 288246448 w 3300"/>
              <a:gd name="T101" fmla="*/ 386158141 h 7777"/>
              <a:gd name="T102" fmla="*/ 269497297 w 3300"/>
              <a:gd name="T103" fmla="*/ 333541593 h 7777"/>
              <a:gd name="T104" fmla="*/ 243292723 w 3300"/>
              <a:gd name="T105" fmla="*/ 263310480 h 7777"/>
              <a:gd name="T106" fmla="*/ 236064072 w 3300"/>
              <a:gd name="T107" fmla="*/ 210693398 h 7777"/>
              <a:gd name="T108" fmla="*/ 218217968 w 3300"/>
              <a:gd name="T109" fmla="*/ 140462285 h 7777"/>
              <a:gd name="T110" fmla="*/ 178911672 w 3300"/>
              <a:gd name="T111" fmla="*/ 87619509 h 7777"/>
              <a:gd name="T112" fmla="*/ 154740439 w 3300"/>
              <a:gd name="T113" fmla="*/ 17388374 h 77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300"/>
              <a:gd name="T172" fmla="*/ 0 h 7777"/>
              <a:gd name="T173" fmla="*/ 3300 w 3300"/>
              <a:gd name="T174" fmla="*/ 7777 h 777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300" h="7777">
                <a:moveTo>
                  <a:pt x="0" y="0"/>
                </a:moveTo>
                <a:lnTo>
                  <a:pt x="0" y="0"/>
                </a:lnTo>
                <a:lnTo>
                  <a:pt x="0" y="77"/>
                </a:lnTo>
                <a:lnTo>
                  <a:pt x="0" y="155"/>
                </a:lnTo>
                <a:lnTo>
                  <a:pt x="0" y="233"/>
                </a:lnTo>
                <a:lnTo>
                  <a:pt x="0" y="311"/>
                </a:lnTo>
                <a:lnTo>
                  <a:pt x="124" y="311"/>
                </a:lnTo>
                <a:lnTo>
                  <a:pt x="124" y="388"/>
                </a:lnTo>
                <a:lnTo>
                  <a:pt x="124" y="466"/>
                </a:lnTo>
                <a:lnTo>
                  <a:pt x="250" y="466"/>
                </a:lnTo>
                <a:lnTo>
                  <a:pt x="250" y="544"/>
                </a:lnTo>
                <a:lnTo>
                  <a:pt x="250" y="622"/>
                </a:lnTo>
                <a:lnTo>
                  <a:pt x="250" y="699"/>
                </a:lnTo>
                <a:lnTo>
                  <a:pt x="250" y="777"/>
                </a:lnTo>
                <a:lnTo>
                  <a:pt x="324" y="777"/>
                </a:lnTo>
                <a:lnTo>
                  <a:pt x="324" y="855"/>
                </a:lnTo>
                <a:lnTo>
                  <a:pt x="324" y="933"/>
                </a:lnTo>
                <a:lnTo>
                  <a:pt x="386" y="933"/>
                </a:lnTo>
                <a:lnTo>
                  <a:pt x="386" y="1011"/>
                </a:lnTo>
                <a:lnTo>
                  <a:pt x="386" y="1088"/>
                </a:lnTo>
                <a:lnTo>
                  <a:pt x="454" y="1088"/>
                </a:lnTo>
                <a:lnTo>
                  <a:pt x="454" y="1166"/>
                </a:lnTo>
                <a:lnTo>
                  <a:pt x="454" y="1244"/>
                </a:lnTo>
                <a:lnTo>
                  <a:pt x="454" y="1322"/>
                </a:lnTo>
                <a:lnTo>
                  <a:pt x="454" y="1399"/>
                </a:lnTo>
                <a:lnTo>
                  <a:pt x="491" y="1399"/>
                </a:lnTo>
                <a:lnTo>
                  <a:pt x="491" y="1477"/>
                </a:lnTo>
                <a:lnTo>
                  <a:pt x="491" y="1555"/>
                </a:lnTo>
                <a:lnTo>
                  <a:pt x="586" y="1555"/>
                </a:lnTo>
                <a:lnTo>
                  <a:pt x="586" y="1633"/>
                </a:lnTo>
                <a:lnTo>
                  <a:pt x="586" y="1710"/>
                </a:lnTo>
                <a:lnTo>
                  <a:pt x="586" y="1788"/>
                </a:lnTo>
                <a:lnTo>
                  <a:pt x="586" y="1866"/>
                </a:lnTo>
                <a:lnTo>
                  <a:pt x="601" y="1866"/>
                </a:lnTo>
                <a:lnTo>
                  <a:pt x="601" y="1944"/>
                </a:lnTo>
                <a:lnTo>
                  <a:pt x="601" y="2022"/>
                </a:lnTo>
                <a:lnTo>
                  <a:pt x="664" y="2022"/>
                </a:lnTo>
                <a:lnTo>
                  <a:pt x="664" y="2099"/>
                </a:lnTo>
                <a:lnTo>
                  <a:pt x="664" y="2177"/>
                </a:lnTo>
                <a:lnTo>
                  <a:pt x="728" y="2177"/>
                </a:lnTo>
                <a:lnTo>
                  <a:pt x="728" y="2255"/>
                </a:lnTo>
                <a:lnTo>
                  <a:pt x="728" y="2333"/>
                </a:lnTo>
                <a:lnTo>
                  <a:pt x="728" y="2410"/>
                </a:lnTo>
                <a:lnTo>
                  <a:pt x="728" y="2488"/>
                </a:lnTo>
                <a:lnTo>
                  <a:pt x="800" y="2488"/>
                </a:lnTo>
                <a:lnTo>
                  <a:pt x="800" y="2566"/>
                </a:lnTo>
                <a:lnTo>
                  <a:pt x="800" y="2644"/>
                </a:lnTo>
                <a:lnTo>
                  <a:pt x="837" y="2644"/>
                </a:lnTo>
                <a:lnTo>
                  <a:pt x="837" y="2721"/>
                </a:lnTo>
                <a:lnTo>
                  <a:pt x="837" y="2799"/>
                </a:lnTo>
                <a:lnTo>
                  <a:pt x="837" y="2877"/>
                </a:lnTo>
                <a:lnTo>
                  <a:pt x="837" y="2955"/>
                </a:lnTo>
                <a:lnTo>
                  <a:pt x="937" y="2955"/>
                </a:lnTo>
                <a:lnTo>
                  <a:pt x="937" y="3033"/>
                </a:lnTo>
                <a:lnTo>
                  <a:pt x="937" y="3110"/>
                </a:lnTo>
                <a:lnTo>
                  <a:pt x="953" y="3110"/>
                </a:lnTo>
                <a:lnTo>
                  <a:pt x="953" y="3188"/>
                </a:lnTo>
                <a:lnTo>
                  <a:pt x="953" y="3266"/>
                </a:lnTo>
                <a:lnTo>
                  <a:pt x="1043" y="3266"/>
                </a:lnTo>
                <a:lnTo>
                  <a:pt x="1043" y="3344"/>
                </a:lnTo>
                <a:lnTo>
                  <a:pt x="1043" y="3421"/>
                </a:lnTo>
                <a:lnTo>
                  <a:pt x="1043" y="3499"/>
                </a:lnTo>
                <a:lnTo>
                  <a:pt x="1043" y="3577"/>
                </a:lnTo>
                <a:lnTo>
                  <a:pt x="1085" y="3577"/>
                </a:lnTo>
                <a:lnTo>
                  <a:pt x="1085" y="3655"/>
                </a:lnTo>
                <a:lnTo>
                  <a:pt x="1085" y="3732"/>
                </a:lnTo>
                <a:lnTo>
                  <a:pt x="1184" y="3732"/>
                </a:lnTo>
                <a:lnTo>
                  <a:pt x="1184" y="3810"/>
                </a:lnTo>
                <a:lnTo>
                  <a:pt x="1184" y="3888"/>
                </a:lnTo>
                <a:lnTo>
                  <a:pt x="1199" y="3888"/>
                </a:lnTo>
                <a:lnTo>
                  <a:pt x="1199" y="3966"/>
                </a:lnTo>
                <a:lnTo>
                  <a:pt x="1199" y="4044"/>
                </a:lnTo>
                <a:lnTo>
                  <a:pt x="1199" y="4121"/>
                </a:lnTo>
                <a:lnTo>
                  <a:pt x="1199" y="4199"/>
                </a:lnTo>
                <a:lnTo>
                  <a:pt x="1319" y="4199"/>
                </a:lnTo>
                <a:lnTo>
                  <a:pt x="1319" y="4277"/>
                </a:lnTo>
                <a:lnTo>
                  <a:pt x="1319" y="4355"/>
                </a:lnTo>
                <a:lnTo>
                  <a:pt x="1327" y="4355"/>
                </a:lnTo>
                <a:lnTo>
                  <a:pt x="1327" y="4432"/>
                </a:lnTo>
                <a:lnTo>
                  <a:pt x="1327" y="4510"/>
                </a:lnTo>
                <a:lnTo>
                  <a:pt x="1327" y="4588"/>
                </a:lnTo>
                <a:lnTo>
                  <a:pt x="1327" y="4666"/>
                </a:lnTo>
                <a:lnTo>
                  <a:pt x="1343" y="4666"/>
                </a:lnTo>
                <a:lnTo>
                  <a:pt x="1343" y="4743"/>
                </a:lnTo>
                <a:lnTo>
                  <a:pt x="1343" y="4821"/>
                </a:lnTo>
                <a:lnTo>
                  <a:pt x="1481" y="4821"/>
                </a:lnTo>
                <a:lnTo>
                  <a:pt x="1481" y="4899"/>
                </a:lnTo>
                <a:lnTo>
                  <a:pt x="1481" y="4977"/>
                </a:lnTo>
                <a:lnTo>
                  <a:pt x="1489" y="4977"/>
                </a:lnTo>
                <a:lnTo>
                  <a:pt x="1489" y="5055"/>
                </a:lnTo>
                <a:lnTo>
                  <a:pt x="1489" y="5132"/>
                </a:lnTo>
                <a:lnTo>
                  <a:pt x="1489" y="5210"/>
                </a:lnTo>
                <a:lnTo>
                  <a:pt x="1489" y="5288"/>
                </a:lnTo>
                <a:lnTo>
                  <a:pt x="1600" y="5288"/>
                </a:lnTo>
                <a:lnTo>
                  <a:pt x="1600" y="5366"/>
                </a:lnTo>
                <a:lnTo>
                  <a:pt x="1600" y="5443"/>
                </a:lnTo>
                <a:lnTo>
                  <a:pt x="1636" y="5443"/>
                </a:lnTo>
                <a:lnTo>
                  <a:pt x="1636" y="5521"/>
                </a:lnTo>
                <a:lnTo>
                  <a:pt x="1636" y="5599"/>
                </a:lnTo>
                <a:lnTo>
                  <a:pt x="1636" y="5677"/>
                </a:lnTo>
                <a:lnTo>
                  <a:pt x="1636" y="5754"/>
                </a:lnTo>
                <a:lnTo>
                  <a:pt x="1667" y="5754"/>
                </a:lnTo>
                <a:lnTo>
                  <a:pt x="1667" y="5832"/>
                </a:lnTo>
                <a:lnTo>
                  <a:pt x="1667" y="5910"/>
                </a:lnTo>
                <a:lnTo>
                  <a:pt x="1725" y="5910"/>
                </a:lnTo>
                <a:lnTo>
                  <a:pt x="1725" y="5988"/>
                </a:lnTo>
                <a:lnTo>
                  <a:pt x="1725" y="6066"/>
                </a:lnTo>
                <a:lnTo>
                  <a:pt x="1795" y="6066"/>
                </a:lnTo>
                <a:lnTo>
                  <a:pt x="1795" y="6143"/>
                </a:lnTo>
                <a:lnTo>
                  <a:pt x="1795" y="6221"/>
                </a:lnTo>
                <a:lnTo>
                  <a:pt x="1795" y="6299"/>
                </a:lnTo>
                <a:lnTo>
                  <a:pt x="1795" y="6377"/>
                </a:lnTo>
                <a:lnTo>
                  <a:pt x="1818" y="6377"/>
                </a:lnTo>
                <a:lnTo>
                  <a:pt x="1818" y="6454"/>
                </a:lnTo>
                <a:lnTo>
                  <a:pt x="1818" y="6532"/>
                </a:lnTo>
                <a:lnTo>
                  <a:pt x="1918" y="6532"/>
                </a:lnTo>
                <a:lnTo>
                  <a:pt x="1918" y="6610"/>
                </a:lnTo>
                <a:lnTo>
                  <a:pt x="1918" y="6688"/>
                </a:lnTo>
                <a:lnTo>
                  <a:pt x="1918" y="6765"/>
                </a:lnTo>
                <a:lnTo>
                  <a:pt x="1918" y="6843"/>
                </a:lnTo>
                <a:lnTo>
                  <a:pt x="1971" y="6843"/>
                </a:lnTo>
                <a:lnTo>
                  <a:pt x="1971" y="6921"/>
                </a:lnTo>
                <a:lnTo>
                  <a:pt x="1971" y="6999"/>
                </a:lnTo>
                <a:lnTo>
                  <a:pt x="2047" y="6999"/>
                </a:lnTo>
                <a:lnTo>
                  <a:pt x="2047" y="7077"/>
                </a:lnTo>
                <a:lnTo>
                  <a:pt x="2047" y="7154"/>
                </a:lnTo>
                <a:lnTo>
                  <a:pt x="2135" y="7154"/>
                </a:lnTo>
                <a:lnTo>
                  <a:pt x="2135" y="7232"/>
                </a:lnTo>
                <a:lnTo>
                  <a:pt x="2135" y="7310"/>
                </a:lnTo>
                <a:lnTo>
                  <a:pt x="2135" y="7388"/>
                </a:lnTo>
                <a:lnTo>
                  <a:pt x="2135" y="7465"/>
                </a:lnTo>
                <a:lnTo>
                  <a:pt x="2261" y="7465"/>
                </a:lnTo>
                <a:lnTo>
                  <a:pt x="2261" y="7543"/>
                </a:lnTo>
                <a:lnTo>
                  <a:pt x="2261" y="7621"/>
                </a:lnTo>
                <a:lnTo>
                  <a:pt x="2394" y="7621"/>
                </a:lnTo>
                <a:lnTo>
                  <a:pt x="2394" y="7699"/>
                </a:lnTo>
                <a:lnTo>
                  <a:pt x="2394" y="7777"/>
                </a:lnTo>
                <a:lnTo>
                  <a:pt x="3300" y="7777"/>
                </a:lnTo>
                <a:lnTo>
                  <a:pt x="3300" y="7699"/>
                </a:lnTo>
                <a:lnTo>
                  <a:pt x="3278" y="7699"/>
                </a:lnTo>
                <a:lnTo>
                  <a:pt x="3278" y="7621"/>
                </a:lnTo>
                <a:lnTo>
                  <a:pt x="3254" y="7621"/>
                </a:lnTo>
                <a:lnTo>
                  <a:pt x="3254" y="7543"/>
                </a:lnTo>
                <a:lnTo>
                  <a:pt x="3122" y="7543"/>
                </a:lnTo>
                <a:lnTo>
                  <a:pt x="3122" y="7465"/>
                </a:lnTo>
                <a:lnTo>
                  <a:pt x="3122" y="7388"/>
                </a:lnTo>
                <a:lnTo>
                  <a:pt x="3122" y="7310"/>
                </a:lnTo>
                <a:lnTo>
                  <a:pt x="2946" y="7310"/>
                </a:lnTo>
                <a:lnTo>
                  <a:pt x="2946" y="7232"/>
                </a:lnTo>
                <a:lnTo>
                  <a:pt x="2946" y="7154"/>
                </a:lnTo>
                <a:lnTo>
                  <a:pt x="2946" y="7077"/>
                </a:lnTo>
                <a:lnTo>
                  <a:pt x="2834" y="7077"/>
                </a:lnTo>
                <a:lnTo>
                  <a:pt x="2834" y="6999"/>
                </a:lnTo>
                <a:lnTo>
                  <a:pt x="2834" y="6921"/>
                </a:lnTo>
                <a:lnTo>
                  <a:pt x="2834" y="6843"/>
                </a:lnTo>
                <a:lnTo>
                  <a:pt x="2782" y="6843"/>
                </a:lnTo>
                <a:lnTo>
                  <a:pt x="2782" y="6765"/>
                </a:lnTo>
                <a:lnTo>
                  <a:pt x="2782" y="6688"/>
                </a:lnTo>
                <a:lnTo>
                  <a:pt x="2662" y="6688"/>
                </a:lnTo>
                <a:lnTo>
                  <a:pt x="2662" y="6610"/>
                </a:lnTo>
                <a:lnTo>
                  <a:pt x="2662" y="6532"/>
                </a:lnTo>
                <a:lnTo>
                  <a:pt x="2662" y="6454"/>
                </a:lnTo>
                <a:lnTo>
                  <a:pt x="2644" y="6454"/>
                </a:lnTo>
                <a:lnTo>
                  <a:pt x="2644" y="6377"/>
                </a:lnTo>
                <a:lnTo>
                  <a:pt x="2644" y="6299"/>
                </a:lnTo>
                <a:lnTo>
                  <a:pt x="2644" y="6221"/>
                </a:lnTo>
                <a:lnTo>
                  <a:pt x="2515" y="6221"/>
                </a:lnTo>
                <a:lnTo>
                  <a:pt x="2515" y="6143"/>
                </a:lnTo>
                <a:lnTo>
                  <a:pt x="2515" y="6066"/>
                </a:lnTo>
                <a:lnTo>
                  <a:pt x="2515" y="5988"/>
                </a:lnTo>
                <a:lnTo>
                  <a:pt x="2492" y="5988"/>
                </a:lnTo>
                <a:lnTo>
                  <a:pt x="2492" y="5910"/>
                </a:lnTo>
                <a:lnTo>
                  <a:pt x="2492" y="5832"/>
                </a:lnTo>
                <a:lnTo>
                  <a:pt x="2385" y="5832"/>
                </a:lnTo>
                <a:lnTo>
                  <a:pt x="2385" y="5754"/>
                </a:lnTo>
                <a:lnTo>
                  <a:pt x="2385" y="5677"/>
                </a:lnTo>
                <a:lnTo>
                  <a:pt x="2385" y="5599"/>
                </a:lnTo>
                <a:lnTo>
                  <a:pt x="2334" y="5599"/>
                </a:lnTo>
                <a:lnTo>
                  <a:pt x="2334" y="5521"/>
                </a:lnTo>
                <a:lnTo>
                  <a:pt x="2334" y="5443"/>
                </a:lnTo>
                <a:lnTo>
                  <a:pt x="2334" y="5366"/>
                </a:lnTo>
                <a:lnTo>
                  <a:pt x="2220" y="5366"/>
                </a:lnTo>
                <a:lnTo>
                  <a:pt x="2220" y="5288"/>
                </a:lnTo>
                <a:lnTo>
                  <a:pt x="2220" y="5210"/>
                </a:lnTo>
                <a:lnTo>
                  <a:pt x="2220" y="5132"/>
                </a:lnTo>
                <a:lnTo>
                  <a:pt x="2201" y="5132"/>
                </a:lnTo>
                <a:lnTo>
                  <a:pt x="2201" y="5055"/>
                </a:lnTo>
                <a:lnTo>
                  <a:pt x="2201" y="4977"/>
                </a:lnTo>
                <a:lnTo>
                  <a:pt x="2201" y="4899"/>
                </a:lnTo>
                <a:lnTo>
                  <a:pt x="2077" y="4899"/>
                </a:lnTo>
                <a:lnTo>
                  <a:pt x="2077" y="4821"/>
                </a:lnTo>
                <a:lnTo>
                  <a:pt x="2077" y="4743"/>
                </a:lnTo>
                <a:lnTo>
                  <a:pt x="2056" y="4743"/>
                </a:lnTo>
                <a:lnTo>
                  <a:pt x="2056" y="4666"/>
                </a:lnTo>
                <a:lnTo>
                  <a:pt x="2056" y="4588"/>
                </a:lnTo>
                <a:lnTo>
                  <a:pt x="2056" y="4510"/>
                </a:lnTo>
                <a:lnTo>
                  <a:pt x="1979" y="4510"/>
                </a:lnTo>
                <a:lnTo>
                  <a:pt x="1979" y="4432"/>
                </a:lnTo>
                <a:lnTo>
                  <a:pt x="1979" y="4355"/>
                </a:lnTo>
                <a:lnTo>
                  <a:pt x="1979" y="4277"/>
                </a:lnTo>
                <a:lnTo>
                  <a:pt x="1903" y="4277"/>
                </a:lnTo>
                <a:lnTo>
                  <a:pt x="1903" y="4199"/>
                </a:lnTo>
                <a:lnTo>
                  <a:pt x="1903" y="4121"/>
                </a:lnTo>
                <a:lnTo>
                  <a:pt x="1903" y="4044"/>
                </a:lnTo>
                <a:lnTo>
                  <a:pt x="1819" y="4044"/>
                </a:lnTo>
                <a:lnTo>
                  <a:pt x="1819" y="3966"/>
                </a:lnTo>
                <a:lnTo>
                  <a:pt x="1819" y="3888"/>
                </a:lnTo>
                <a:lnTo>
                  <a:pt x="1775" y="3888"/>
                </a:lnTo>
                <a:lnTo>
                  <a:pt x="1775" y="3810"/>
                </a:lnTo>
                <a:lnTo>
                  <a:pt x="1775" y="3732"/>
                </a:lnTo>
                <a:lnTo>
                  <a:pt x="1775" y="3655"/>
                </a:lnTo>
                <a:lnTo>
                  <a:pt x="1661" y="3655"/>
                </a:lnTo>
                <a:lnTo>
                  <a:pt x="1661" y="3577"/>
                </a:lnTo>
                <a:lnTo>
                  <a:pt x="1661" y="3499"/>
                </a:lnTo>
                <a:lnTo>
                  <a:pt x="1661" y="3421"/>
                </a:lnTo>
                <a:lnTo>
                  <a:pt x="1656" y="3421"/>
                </a:lnTo>
                <a:lnTo>
                  <a:pt x="1656" y="3344"/>
                </a:lnTo>
                <a:lnTo>
                  <a:pt x="1656" y="3266"/>
                </a:lnTo>
                <a:lnTo>
                  <a:pt x="1656" y="3188"/>
                </a:lnTo>
                <a:lnTo>
                  <a:pt x="1646" y="3188"/>
                </a:lnTo>
                <a:lnTo>
                  <a:pt x="1646" y="3110"/>
                </a:lnTo>
                <a:lnTo>
                  <a:pt x="1646" y="3033"/>
                </a:lnTo>
                <a:lnTo>
                  <a:pt x="1646" y="2955"/>
                </a:lnTo>
                <a:lnTo>
                  <a:pt x="1514" y="2955"/>
                </a:lnTo>
                <a:lnTo>
                  <a:pt x="1514" y="2877"/>
                </a:lnTo>
                <a:lnTo>
                  <a:pt x="1514" y="2799"/>
                </a:lnTo>
                <a:lnTo>
                  <a:pt x="1491" y="2799"/>
                </a:lnTo>
                <a:lnTo>
                  <a:pt x="1491" y="2721"/>
                </a:lnTo>
                <a:lnTo>
                  <a:pt x="1491" y="2644"/>
                </a:lnTo>
                <a:lnTo>
                  <a:pt x="1491" y="2566"/>
                </a:lnTo>
                <a:lnTo>
                  <a:pt x="1391" y="2566"/>
                </a:lnTo>
                <a:lnTo>
                  <a:pt x="1391" y="2488"/>
                </a:lnTo>
                <a:lnTo>
                  <a:pt x="1391" y="2410"/>
                </a:lnTo>
                <a:lnTo>
                  <a:pt x="1391" y="2333"/>
                </a:lnTo>
                <a:lnTo>
                  <a:pt x="1344" y="2333"/>
                </a:lnTo>
                <a:lnTo>
                  <a:pt x="1344" y="2255"/>
                </a:lnTo>
                <a:lnTo>
                  <a:pt x="1344" y="2177"/>
                </a:lnTo>
                <a:lnTo>
                  <a:pt x="1344" y="2099"/>
                </a:lnTo>
                <a:lnTo>
                  <a:pt x="1338" y="2099"/>
                </a:lnTo>
                <a:lnTo>
                  <a:pt x="1338" y="2022"/>
                </a:lnTo>
                <a:lnTo>
                  <a:pt x="1338" y="1944"/>
                </a:lnTo>
                <a:lnTo>
                  <a:pt x="1276" y="1944"/>
                </a:lnTo>
                <a:lnTo>
                  <a:pt x="1276" y="1866"/>
                </a:lnTo>
                <a:lnTo>
                  <a:pt x="1276" y="1788"/>
                </a:lnTo>
                <a:lnTo>
                  <a:pt x="1276" y="1710"/>
                </a:lnTo>
                <a:lnTo>
                  <a:pt x="1196" y="1710"/>
                </a:lnTo>
                <a:lnTo>
                  <a:pt x="1196" y="1633"/>
                </a:lnTo>
                <a:lnTo>
                  <a:pt x="1196" y="1555"/>
                </a:lnTo>
                <a:lnTo>
                  <a:pt x="1196" y="1477"/>
                </a:lnTo>
                <a:lnTo>
                  <a:pt x="1193" y="1477"/>
                </a:lnTo>
                <a:lnTo>
                  <a:pt x="1193" y="1399"/>
                </a:lnTo>
                <a:lnTo>
                  <a:pt x="1193" y="1322"/>
                </a:lnTo>
                <a:lnTo>
                  <a:pt x="1193" y="1244"/>
                </a:lnTo>
                <a:lnTo>
                  <a:pt x="1077" y="1244"/>
                </a:lnTo>
                <a:lnTo>
                  <a:pt x="1077" y="1166"/>
                </a:lnTo>
                <a:lnTo>
                  <a:pt x="1077" y="1088"/>
                </a:lnTo>
                <a:lnTo>
                  <a:pt x="1077" y="1011"/>
                </a:lnTo>
                <a:lnTo>
                  <a:pt x="1045" y="1011"/>
                </a:lnTo>
                <a:lnTo>
                  <a:pt x="1045" y="933"/>
                </a:lnTo>
                <a:lnTo>
                  <a:pt x="1045" y="855"/>
                </a:lnTo>
                <a:lnTo>
                  <a:pt x="966" y="855"/>
                </a:lnTo>
                <a:lnTo>
                  <a:pt x="966" y="777"/>
                </a:lnTo>
                <a:lnTo>
                  <a:pt x="966" y="699"/>
                </a:lnTo>
                <a:lnTo>
                  <a:pt x="966" y="622"/>
                </a:lnTo>
                <a:lnTo>
                  <a:pt x="908" y="622"/>
                </a:lnTo>
                <a:lnTo>
                  <a:pt x="908" y="544"/>
                </a:lnTo>
                <a:lnTo>
                  <a:pt x="908" y="466"/>
                </a:lnTo>
                <a:lnTo>
                  <a:pt x="908" y="388"/>
                </a:lnTo>
                <a:lnTo>
                  <a:pt x="792" y="388"/>
                </a:lnTo>
                <a:lnTo>
                  <a:pt x="792" y="311"/>
                </a:lnTo>
                <a:lnTo>
                  <a:pt x="792" y="233"/>
                </a:lnTo>
                <a:lnTo>
                  <a:pt x="792" y="155"/>
                </a:lnTo>
                <a:lnTo>
                  <a:pt x="685" y="155"/>
                </a:lnTo>
                <a:lnTo>
                  <a:pt x="685" y="77"/>
                </a:lnTo>
                <a:lnTo>
                  <a:pt x="685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538" name="Freeform 138"/>
          <p:cNvSpPr>
            <a:spLocks/>
          </p:cNvSpPr>
          <p:nvPr/>
        </p:nvSpPr>
        <p:spPr bwMode="auto">
          <a:xfrm flipV="1">
            <a:off x="5965825" y="1954213"/>
            <a:ext cx="1568450" cy="3695700"/>
          </a:xfrm>
          <a:custGeom>
            <a:avLst/>
            <a:gdLst>
              <a:gd name="T0" fmla="*/ 33433180 w 3300"/>
              <a:gd name="T1" fmla="*/ 52617037 h 7777"/>
              <a:gd name="T2" fmla="*/ 56926653 w 3300"/>
              <a:gd name="T3" fmla="*/ 105233600 h 7777"/>
              <a:gd name="T4" fmla="*/ 74998534 w 3300"/>
              <a:gd name="T5" fmla="*/ 175464742 h 7777"/>
              <a:gd name="T6" fmla="*/ 102106094 w 3300"/>
              <a:gd name="T7" fmla="*/ 228307489 h 7777"/>
              <a:gd name="T8" fmla="*/ 122662764 w 3300"/>
              <a:gd name="T9" fmla="*/ 298538661 h 7777"/>
              <a:gd name="T10" fmla="*/ 141412420 w 3300"/>
              <a:gd name="T11" fmla="*/ 351155684 h 7777"/>
              <a:gd name="T12" fmla="*/ 152481396 w 3300"/>
              <a:gd name="T13" fmla="*/ 421386797 h 7777"/>
              <a:gd name="T14" fmla="*/ 175523346 w 3300"/>
              <a:gd name="T15" fmla="*/ 474003819 h 7777"/>
              <a:gd name="T16" fmla="*/ 190884170 w 3300"/>
              <a:gd name="T17" fmla="*/ 544235051 h 7777"/>
              <a:gd name="T18" fmla="*/ 210311557 w 3300"/>
              <a:gd name="T19" fmla="*/ 597077798 h 7777"/>
              <a:gd name="T20" fmla="*/ 225898618 w 3300"/>
              <a:gd name="T21" fmla="*/ 667308911 h 7777"/>
              <a:gd name="T22" fmla="*/ 241711441 w 3300"/>
              <a:gd name="T23" fmla="*/ 719925458 h 7777"/>
              <a:gd name="T24" fmla="*/ 261590410 w 3300"/>
              <a:gd name="T25" fmla="*/ 790156571 h 7777"/>
              <a:gd name="T26" fmla="*/ 278080993 w 3300"/>
              <a:gd name="T27" fmla="*/ 842773594 h 7777"/>
              <a:gd name="T28" fmla="*/ 293442293 w 3300"/>
              <a:gd name="T29" fmla="*/ 913230431 h 7777"/>
              <a:gd name="T30" fmla="*/ 313998963 w 3300"/>
              <a:gd name="T31" fmla="*/ 965847453 h 7777"/>
              <a:gd name="T32" fmla="*/ 330489546 w 3300"/>
              <a:gd name="T33" fmla="*/ 1036078329 h 7777"/>
              <a:gd name="T34" fmla="*/ 346754368 w 3300"/>
              <a:gd name="T35" fmla="*/ 1088695351 h 7777"/>
              <a:gd name="T36" fmla="*/ 358275343 w 3300"/>
              <a:gd name="T37" fmla="*/ 1158926464 h 7777"/>
              <a:gd name="T38" fmla="*/ 379057774 w 3300"/>
              <a:gd name="T39" fmla="*/ 1211769686 h 7777"/>
              <a:gd name="T40" fmla="*/ 396226118 w 3300"/>
              <a:gd name="T41" fmla="*/ 1281999849 h 7777"/>
              <a:gd name="T42" fmla="*/ 413168700 w 3300"/>
              <a:gd name="T43" fmla="*/ 1334616871 h 7777"/>
              <a:gd name="T44" fmla="*/ 425141198 w 3300"/>
              <a:gd name="T45" fmla="*/ 1404847984 h 7777"/>
              <a:gd name="T46" fmla="*/ 446827152 w 3300"/>
              <a:gd name="T47" fmla="*/ 1457465007 h 7777"/>
              <a:gd name="T48" fmla="*/ 468513581 w 3300"/>
              <a:gd name="T49" fmla="*/ 1527696120 h 7777"/>
              <a:gd name="T50" fmla="*/ 492459052 w 3300"/>
              <a:gd name="T51" fmla="*/ 1580539342 h 7777"/>
              <a:gd name="T52" fmla="*/ 503979671 w 3300"/>
              <a:gd name="T53" fmla="*/ 1650769504 h 7777"/>
              <a:gd name="T54" fmla="*/ 539219880 w 3300"/>
              <a:gd name="T55" fmla="*/ 1703386527 h 7777"/>
              <a:gd name="T56" fmla="*/ 745465291 w 3300"/>
              <a:gd name="T57" fmla="*/ 1738615658 h 7777"/>
              <a:gd name="T58" fmla="*/ 674759110 w 3300"/>
              <a:gd name="T59" fmla="*/ 1685772436 h 7777"/>
              <a:gd name="T60" fmla="*/ 636808335 w 3300"/>
              <a:gd name="T61" fmla="*/ 1615541323 h 7777"/>
              <a:gd name="T62" fmla="*/ 609926060 w 3300"/>
              <a:gd name="T63" fmla="*/ 1562924301 h 7777"/>
              <a:gd name="T64" fmla="*/ 590950673 w 3300"/>
              <a:gd name="T65" fmla="*/ 1492693188 h 7777"/>
              <a:gd name="T66" fmla="*/ 562487591 w 3300"/>
              <a:gd name="T67" fmla="*/ 1440077116 h 7777"/>
              <a:gd name="T68" fmla="*/ 550515093 w 3300"/>
              <a:gd name="T69" fmla="*/ 1369846003 h 7777"/>
              <a:gd name="T70" fmla="*/ 517985450 w 3300"/>
              <a:gd name="T71" fmla="*/ 1317002781 h 7777"/>
              <a:gd name="T72" fmla="*/ 503979671 w 3300"/>
              <a:gd name="T73" fmla="*/ 1246771668 h 7777"/>
              <a:gd name="T74" fmla="*/ 482293598 w 3300"/>
              <a:gd name="T75" fmla="*/ 1194154645 h 7777"/>
              <a:gd name="T76" fmla="*/ 460607169 w 3300"/>
              <a:gd name="T77" fmla="*/ 1123923532 h 7777"/>
              <a:gd name="T78" fmla="*/ 440050499 w 3300"/>
              <a:gd name="T79" fmla="*/ 1071081261 h 7777"/>
              <a:gd name="T80" fmla="*/ 425818959 w 3300"/>
              <a:gd name="T81" fmla="*/ 1000850148 h 7777"/>
              <a:gd name="T82" fmla="*/ 402551247 w 3300"/>
              <a:gd name="T83" fmla="*/ 948233363 h 7777"/>
              <a:gd name="T84" fmla="*/ 384253620 w 3300"/>
              <a:gd name="T85" fmla="*/ 878001775 h 7777"/>
              <a:gd name="T86" fmla="*/ 363019190 w 3300"/>
              <a:gd name="T87" fmla="*/ 825385227 h 7777"/>
              <a:gd name="T88" fmla="*/ 358726866 w 3300"/>
              <a:gd name="T89" fmla="*/ 755154114 h 7777"/>
              <a:gd name="T90" fmla="*/ 338395958 w 3300"/>
              <a:gd name="T91" fmla="*/ 702311368 h 7777"/>
              <a:gd name="T92" fmla="*/ 319872569 w 3300"/>
              <a:gd name="T93" fmla="*/ 632080255 h 7777"/>
              <a:gd name="T94" fmla="*/ 299541661 w 3300"/>
              <a:gd name="T95" fmla="*/ 579463232 h 7777"/>
              <a:gd name="T96" fmla="*/ 293216531 w 3300"/>
              <a:gd name="T97" fmla="*/ 509232119 h 7777"/>
              <a:gd name="T98" fmla="*/ 276048188 w 3300"/>
              <a:gd name="T99" fmla="*/ 456614978 h 7777"/>
              <a:gd name="T100" fmla="*/ 257750560 w 3300"/>
              <a:gd name="T101" fmla="*/ 386158141 h 7777"/>
              <a:gd name="T102" fmla="*/ 242163440 w 3300"/>
              <a:gd name="T103" fmla="*/ 333541593 h 7777"/>
              <a:gd name="T104" fmla="*/ 234934313 w 3300"/>
              <a:gd name="T105" fmla="*/ 263310480 h 7777"/>
              <a:gd name="T106" fmla="*/ 210763555 w 3300"/>
              <a:gd name="T107" fmla="*/ 210693398 h 7777"/>
              <a:gd name="T108" fmla="*/ 195402255 w 3300"/>
              <a:gd name="T109" fmla="*/ 140462285 h 7777"/>
              <a:gd name="T110" fmla="*/ 171005261 w 3300"/>
              <a:gd name="T111" fmla="*/ 87619509 h 7777"/>
              <a:gd name="T112" fmla="*/ 132150488 w 3300"/>
              <a:gd name="T113" fmla="*/ 17388374 h 77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300"/>
              <a:gd name="T172" fmla="*/ 0 h 7777"/>
              <a:gd name="T173" fmla="*/ 3300 w 3300"/>
              <a:gd name="T174" fmla="*/ 7777 h 777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300" h="7777">
                <a:moveTo>
                  <a:pt x="0" y="0"/>
                </a:moveTo>
                <a:lnTo>
                  <a:pt x="0" y="0"/>
                </a:lnTo>
                <a:lnTo>
                  <a:pt x="0" y="77"/>
                </a:lnTo>
                <a:lnTo>
                  <a:pt x="0" y="155"/>
                </a:lnTo>
                <a:lnTo>
                  <a:pt x="148" y="155"/>
                </a:lnTo>
                <a:lnTo>
                  <a:pt x="148" y="233"/>
                </a:lnTo>
                <a:lnTo>
                  <a:pt x="148" y="311"/>
                </a:lnTo>
                <a:lnTo>
                  <a:pt x="227" y="311"/>
                </a:lnTo>
                <a:lnTo>
                  <a:pt x="227" y="388"/>
                </a:lnTo>
                <a:lnTo>
                  <a:pt x="227" y="466"/>
                </a:lnTo>
                <a:lnTo>
                  <a:pt x="252" y="466"/>
                </a:lnTo>
                <a:lnTo>
                  <a:pt x="252" y="544"/>
                </a:lnTo>
                <a:lnTo>
                  <a:pt x="252" y="622"/>
                </a:lnTo>
                <a:lnTo>
                  <a:pt x="332" y="622"/>
                </a:lnTo>
                <a:lnTo>
                  <a:pt x="332" y="699"/>
                </a:lnTo>
                <a:lnTo>
                  <a:pt x="332" y="777"/>
                </a:lnTo>
                <a:lnTo>
                  <a:pt x="387" y="777"/>
                </a:lnTo>
                <a:lnTo>
                  <a:pt x="387" y="855"/>
                </a:lnTo>
                <a:lnTo>
                  <a:pt x="387" y="933"/>
                </a:lnTo>
                <a:lnTo>
                  <a:pt x="452" y="933"/>
                </a:lnTo>
                <a:lnTo>
                  <a:pt x="452" y="1011"/>
                </a:lnTo>
                <a:lnTo>
                  <a:pt x="452" y="1088"/>
                </a:lnTo>
                <a:lnTo>
                  <a:pt x="494" y="1088"/>
                </a:lnTo>
                <a:lnTo>
                  <a:pt x="494" y="1166"/>
                </a:lnTo>
                <a:lnTo>
                  <a:pt x="494" y="1244"/>
                </a:lnTo>
                <a:lnTo>
                  <a:pt x="543" y="1244"/>
                </a:lnTo>
                <a:lnTo>
                  <a:pt x="543" y="1322"/>
                </a:lnTo>
                <a:lnTo>
                  <a:pt x="543" y="1399"/>
                </a:lnTo>
                <a:lnTo>
                  <a:pt x="582" y="1399"/>
                </a:lnTo>
                <a:lnTo>
                  <a:pt x="582" y="1477"/>
                </a:lnTo>
                <a:lnTo>
                  <a:pt x="582" y="1555"/>
                </a:lnTo>
                <a:lnTo>
                  <a:pt x="626" y="1555"/>
                </a:lnTo>
                <a:lnTo>
                  <a:pt x="626" y="1633"/>
                </a:lnTo>
                <a:lnTo>
                  <a:pt x="626" y="1710"/>
                </a:lnTo>
                <a:lnTo>
                  <a:pt x="675" y="1710"/>
                </a:lnTo>
                <a:lnTo>
                  <a:pt x="675" y="1788"/>
                </a:lnTo>
                <a:lnTo>
                  <a:pt x="675" y="1866"/>
                </a:lnTo>
                <a:lnTo>
                  <a:pt x="710" y="1866"/>
                </a:lnTo>
                <a:lnTo>
                  <a:pt x="710" y="1944"/>
                </a:lnTo>
                <a:lnTo>
                  <a:pt x="710" y="2022"/>
                </a:lnTo>
                <a:lnTo>
                  <a:pt x="777" y="2022"/>
                </a:lnTo>
                <a:lnTo>
                  <a:pt x="777" y="2099"/>
                </a:lnTo>
                <a:lnTo>
                  <a:pt x="777" y="2177"/>
                </a:lnTo>
                <a:lnTo>
                  <a:pt x="818" y="2177"/>
                </a:lnTo>
                <a:lnTo>
                  <a:pt x="818" y="2255"/>
                </a:lnTo>
                <a:lnTo>
                  <a:pt x="818" y="2333"/>
                </a:lnTo>
                <a:lnTo>
                  <a:pt x="845" y="2333"/>
                </a:lnTo>
                <a:lnTo>
                  <a:pt x="845" y="2410"/>
                </a:lnTo>
                <a:lnTo>
                  <a:pt x="845" y="2488"/>
                </a:lnTo>
                <a:lnTo>
                  <a:pt x="896" y="2488"/>
                </a:lnTo>
                <a:lnTo>
                  <a:pt x="896" y="2566"/>
                </a:lnTo>
                <a:lnTo>
                  <a:pt x="896" y="2644"/>
                </a:lnTo>
                <a:lnTo>
                  <a:pt x="931" y="2644"/>
                </a:lnTo>
                <a:lnTo>
                  <a:pt x="931" y="2721"/>
                </a:lnTo>
                <a:lnTo>
                  <a:pt x="931" y="2799"/>
                </a:lnTo>
                <a:lnTo>
                  <a:pt x="1000" y="2799"/>
                </a:lnTo>
                <a:lnTo>
                  <a:pt x="1000" y="2877"/>
                </a:lnTo>
                <a:lnTo>
                  <a:pt x="1000" y="2955"/>
                </a:lnTo>
                <a:lnTo>
                  <a:pt x="1043" y="2955"/>
                </a:lnTo>
                <a:lnTo>
                  <a:pt x="1043" y="3033"/>
                </a:lnTo>
                <a:lnTo>
                  <a:pt x="1043" y="3110"/>
                </a:lnTo>
                <a:lnTo>
                  <a:pt x="1070" y="3110"/>
                </a:lnTo>
                <a:lnTo>
                  <a:pt x="1070" y="3188"/>
                </a:lnTo>
                <a:lnTo>
                  <a:pt x="1070" y="3266"/>
                </a:lnTo>
                <a:lnTo>
                  <a:pt x="1122" y="3266"/>
                </a:lnTo>
                <a:lnTo>
                  <a:pt x="1122" y="3344"/>
                </a:lnTo>
                <a:lnTo>
                  <a:pt x="1122" y="3421"/>
                </a:lnTo>
                <a:lnTo>
                  <a:pt x="1158" y="3421"/>
                </a:lnTo>
                <a:lnTo>
                  <a:pt x="1158" y="3499"/>
                </a:lnTo>
                <a:lnTo>
                  <a:pt x="1158" y="3577"/>
                </a:lnTo>
                <a:lnTo>
                  <a:pt x="1211" y="3577"/>
                </a:lnTo>
                <a:lnTo>
                  <a:pt x="1211" y="3655"/>
                </a:lnTo>
                <a:lnTo>
                  <a:pt x="1211" y="3732"/>
                </a:lnTo>
                <a:lnTo>
                  <a:pt x="1231" y="3732"/>
                </a:lnTo>
                <a:lnTo>
                  <a:pt x="1231" y="3810"/>
                </a:lnTo>
                <a:lnTo>
                  <a:pt x="1231" y="3888"/>
                </a:lnTo>
                <a:lnTo>
                  <a:pt x="1299" y="3888"/>
                </a:lnTo>
                <a:lnTo>
                  <a:pt x="1299" y="3966"/>
                </a:lnTo>
                <a:lnTo>
                  <a:pt x="1299" y="4044"/>
                </a:lnTo>
                <a:lnTo>
                  <a:pt x="1312" y="4044"/>
                </a:lnTo>
                <a:lnTo>
                  <a:pt x="1312" y="4121"/>
                </a:lnTo>
                <a:lnTo>
                  <a:pt x="1312" y="4199"/>
                </a:lnTo>
                <a:lnTo>
                  <a:pt x="1390" y="4199"/>
                </a:lnTo>
                <a:lnTo>
                  <a:pt x="1390" y="4277"/>
                </a:lnTo>
                <a:lnTo>
                  <a:pt x="1390" y="4355"/>
                </a:lnTo>
                <a:lnTo>
                  <a:pt x="1402" y="4355"/>
                </a:lnTo>
                <a:lnTo>
                  <a:pt x="1402" y="4432"/>
                </a:lnTo>
                <a:lnTo>
                  <a:pt x="1402" y="4510"/>
                </a:lnTo>
                <a:lnTo>
                  <a:pt x="1463" y="4510"/>
                </a:lnTo>
                <a:lnTo>
                  <a:pt x="1463" y="4588"/>
                </a:lnTo>
                <a:lnTo>
                  <a:pt x="1463" y="4666"/>
                </a:lnTo>
                <a:lnTo>
                  <a:pt x="1494" y="4666"/>
                </a:lnTo>
                <a:lnTo>
                  <a:pt x="1494" y="4743"/>
                </a:lnTo>
                <a:lnTo>
                  <a:pt x="1494" y="4821"/>
                </a:lnTo>
                <a:lnTo>
                  <a:pt x="1535" y="4821"/>
                </a:lnTo>
                <a:lnTo>
                  <a:pt x="1535" y="4899"/>
                </a:lnTo>
                <a:lnTo>
                  <a:pt x="1535" y="4977"/>
                </a:lnTo>
                <a:lnTo>
                  <a:pt x="1586" y="4977"/>
                </a:lnTo>
                <a:lnTo>
                  <a:pt x="1586" y="5055"/>
                </a:lnTo>
                <a:lnTo>
                  <a:pt x="1586" y="5132"/>
                </a:lnTo>
                <a:lnTo>
                  <a:pt x="1609" y="5132"/>
                </a:lnTo>
                <a:lnTo>
                  <a:pt x="1609" y="5210"/>
                </a:lnTo>
                <a:lnTo>
                  <a:pt x="1609" y="5288"/>
                </a:lnTo>
                <a:lnTo>
                  <a:pt x="1678" y="5288"/>
                </a:lnTo>
                <a:lnTo>
                  <a:pt x="1678" y="5366"/>
                </a:lnTo>
                <a:lnTo>
                  <a:pt x="1678" y="5443"/>
                </a:lnTo>
                <a:lnTo>
                  <a:pt x="1694" y="5443"/>
                </a:lnTo>
                <a:lnTo>
                  <a:pt x="1694" y="5521"/>
                </a:lnTo>
                <a:lnTo>
                  <a:pt x="1694" y="5599"/>
                </a:lnTo>
                <a:lnTo>
                  <a:pt x="1754" y="5599"/>
                </a:lnTo>
                <a:lnTo>
                  <a:pt x="1754" y="5677"/>
                </a:lnTo>
                <a:lnTo>
                  <a:pt x="1754" y="5754"/>
                </a:lnTo>
                <a:lnTo>
                  <a:pt x="1788" y="5754"/>
                </a:lnTo>
                <a:lnTo>
                  <a:pt x="1788" y="5832"/>
                </a:lnTo>
                <a:lnTo>
                  <a:pt x="1788" y="5910"/>
                </a:lnTo>
                <a:lnTo>
                  <a:pt x="1829" y="5910"/>
                </a:lnTo>
                <a:lnTo>
                  <a:pt x="1829" y="5988"/>
                </a:lnTo>
                <a:lnTo>
                  <a:pt x="1829" y="6066"/>
                </a:lnTo>
                <a:lnTo>
                  <a:pt x="1882" y="6066"/>
                </a:lnTo>
                <a:lnTo>
                  <a:pt x="1882" y="6143"/>
                </a:lnTo>
                <a:lnTo>
                  <a:pt x="1882" y="6221"/>
                </a:lnTo>
                <a:lnTo>
                  <a:pt x="1904" y="6221"/>
                </a:lnTo>
                <a:lnTo>
                  <a:pt x="1904" y="6299"/>
                </a:lnTo>
                <a:lnTo>
                  <a:pt x="1904" y="6377"/>
                </a:lnTo>
                <a:lnTo>
                  <a:pt x="1978" y="6377"/>
                </a:lnTo>
                <a:lnTo>
                  <a:pt x="1978" y="6454"/>
                </a:lnTo>
                <a:lnTo>
                  <a:pt x="1978" y="6532"/>
                </a:lnTo>
                <a:lnTo>
                  <a:pt x="1986" y="6532"/>
                </a:lnTo>
                <a:lnTo>
                  <a:pt x="1986" y="6610"/>
                </a:lnTo>
                <a:lnTo>
                  <a:pt x="1986" y="6688"/>
                </a:lnTo>
                <a:lnTo>
                  <a:pt x="2074" y="6688"/>
                </a:lnTo>
                <a:lnTo>
                  <a:pt x="2074" y="6765"/>
                </a:lnTo>
                <a:lnTo>
                  <a:pt x="2074" y="6843"/>
                </a:lnTo>
                <a:lnTo>
                  <a:pt x="2105" y="6843"/>
                </a:lnTo>
                <a:lnTo>
                  <a:pt x="2105" y="6921"/>
                </a:lnTo>
                <a:lnTo>
                  <a:pt x="2105" y="6999"/>
                </a:lnTo>
                <a:lnTo>
                  <a:pt x="2180" y="6999"/>
                </a:lnTo>
                <a:lnTo>
                  <a:pt x="2180" y="7077"/>
                </a:lnTo>
                <a:lnTo>
                  <a:pt x="2180" y="7154"/>
                </a:lnTo>
                <a:lnTo>
                  <a:pt x="2231" y="7154"/>
                </a:lnTo>
                <a:lnTo>
                  <a:pt x="2231" y="7232"/>
                </a:lnTo>
                <a:lnTo>
                  <a:pt x="2231" y="7310"/>
                </a:lnTo>
                <a:lnTo>
                  <a:pt x="2309" y="7310"/>
                </a:lnTo>
                <a:lnTo>
                  <a:pt x="2309" y="7388"/>
                </a:lnTo>
                <a:lnTo>
                  <a:pt x="2309" y="7465"/>
                </a:lnTo>
                <a:lnTo>
                  <a:pt x="2387" y="7465"/>
                </a:lnTo>
                <a:lnTo>
                  <a:pt x="2387" y="7543"/>
                </a:lnTo>
                <a:lnTo>
                  <a:pt x="2387" y="7621"/>
                </a:lnTo>
                <a:lnTo>
                  <a:pt x="2517" y="7621"/>
                </a:lnTo>
                <a:lnTo>
                  <a:pt x="2517" y="7699"/>
                </a:lnTo>
                <a:lnTo>
                  <a:pt x="2517" y="7777"/>
                </a:lnTo>
                <a:lnTo>
                  <a:pt x="3300" y="7777"/>
                </a:lnTo>
                <a:lnTo>
                  <a:pt x="3300" y="7699"/>
                </a:lnTo>
                <a:lnTo>
                  <a:pt x="3195" y="7699"/>
                </a:lnTo>
                <a:lnTo>
                  <a:pt x="3195" y="7621"/>
                </a:lnTo>
                <a:lnTo>
                  <a:pt x="3091" y="7621"/>
                </a:lnTo>
                <a:lnTo>
                  <a:pt x="3091" y="7543"/>
                </a:lnTo>
                <a:lnTo>
                  <a:pt x="3024" y="7543"/>
                </a:lnTo>
                <a:lnTo>
                  <a:pt x="3024" y="7465"/>
                </a:lnTo>
                <a:lnTo>
                  <a:pt x="2987" y="7465"/>
                </a:lnTo>
                <a:lnTo>
                  <a:pt x="2987" y="7388"/>
                </a:lnTo>
                <a:lnTo>
                  <a:pt x="2921" y="7388"/>
                </a:lnTo>
                <a:lnTo>
                  <a:pt x="2921" y="7310"/>
                </a:lnTo>
                <a:lnTo>
                  <a:pt x="2884" y="7310"/>
                </a:lnTo>
                <a:lnTo>
                  <a:pt x="2884" y="7232"/>
                </a:lnTo>
                <a:lnTo>
                  <a:pt x="2819" y="7232"/>
                </a:lnTo>
                <a:lnTo>
                  <a:pt x="2819" y="7154"/>
                </a:lnTo>
                <a:lnTo>
                  <a:pt x="2782" y="7154"/>
                </a:lnTo>
                <a:lnTo>
                  <a:pt x="2782" y="7077"/>
                </a:lnTo>
                <a:lnTo>
                  <a:pt x="2754" y="7077"/>
                </a:lnTo>
                <a:lnTo>
                  <a:pt x="2754" y="6999"/>
                </a:lnTo>
                <a:lnTo>
                  <a:pt x="2717" y="6999"/>
                </a:lnTo>
                <a:lnTo>
                  <a:pt x="2717" y="6921"/>
                </a:lnTo>
                <a:lnTo>
                  <a:pt x="2700" y="6921"/>
                </a:lnTo>
                <a:lnTo>
                  <a:pt x="2700" y="6843"/>
                </a:lnTo>
                <a:lnTo>
                  <a:pt x="2653" y="6843"/>
                </a:lnTo>
                <a:lnTo>
                  <a:pt x="2653" y="6765"/>
                </a:lnTo>
                <a:lnTo>
                  <a:pt x="2619" y="6765"/>
                </a:lnTo>
                <a:lnTo>
                  <a:pt x="2619" y="6688"/>
                </a:lnTo>
                <a:lnTo>
                  <a:pt x="2616" y="6688"/>
                </a:lnTo>
                <a:lnTo>
                  <a:pt x="2616" y="6610"/>
                </a:lnTo>
                <a:lnTo>
                  <a:pt x="2553" y="6610"/>
                </a:lnTo>
                <a:lnTo>
                  <a:pt x="2553" y="6532"/>
                </a:lnTo>
                <a:lnTo>
                  <a:pt x="2539" y="6532"/>
                </a:lnTo>
                <a:lnTo>
                  <a:pt x="2539" y="6454"/>
                </a:lnTo>
                <a:lnTo>
                  <a:pt x="2516" y="6454"/>
                </a:lnTo>
                <a:lnTo>
                  <a:pt x="2516" y="6377"/>
                </a:lnTo>
                <a:lnTo>
                  <a:pt x="2490" y="6377"/>
                </a:lnTo>
                <a:lnTo>
                  <a:pt x="2490" y="6299"/>
                </a:lnTo>
                <a:lnTo>
                  <a:pt x="2459" y="6299"/>
                </a:lnTo>
                <a:lnTo>
                  <a:pt x="2459" y="6221"/>
                </a:lnTo>
                <a:lnTo>
                  <a:pt x="2454" y="6221"/>
                </a:lnTo>
                <a:lnTo>
                  <a:pt x="2454" y="6143"/>
                </a:lnTo>
                <a:lnTo>
                  <a:pt x="2437" y="6143"/>
                </a:lnTo>
                <a:lnTo>
                  <a:pt x="2437" y="6066"/>
                </a:lnTo>
                <a:lnTo>
                  <a:pt x="2391" y="6066"/>
                </a:lnTo>
                <a:lnTo>
                  <a:pt x="2391" y="5988"/>
                </a:lnTo>
                <a:lnTo>
                  <a:pt x="2357" y="5988"/>
                </a:lnTo>
                <a:lnTo>
                  <a:pt x="2357" y="5910"/>
                </a:lnTo>
                <a:lnTo>
                  <a:pt x="2355" y="5910"/>
                </a:lnTo>
                <a:lnTo>
                  <a:pt x="2355" y="5832"/>
                </a:lnTo>
                <a:lnTo>
                  <a:pt x="2293" y="5832"/>
                </a:lnTo>
                <a:lnTo>
                  <a:pt x="2293" y="5754"/>
                </a:lnTo>
                <a:lnTo>
                  <a:pt x="2279" y="5754"/>
                </a:lnTo>
                <a:lnTo>
                  <a:pt x="2279" y="5677"/>
                </a:lnTo>
                <a:lnTo>
                  <a:pt x="2257" y="5677"/>
                </a:lnTo>
                <a:lnTo>
                  <a:pt x="2257" y="5599"/>
                </a:lnTo>
                <a:lnTo>
                  <a:pt x="2231" y="5599"/>
                </a:lnTo>
                <a:lnTo>
                  <a:pt x="2231" y="5521"/>
                </a:lnTo>
                <a:lnTo>
                  <a:pt x="2201" y="5521"/>
                </a:lnTo>
                <a:lnTo>
                  <a:pt x="2201" y="5443"/>
                </a:lnTo>
                <a:lnTo>
                  <a:pt x="2196" y="5443"/>
                </a:lnTo>
                <a:lnTo>
                  <a:pt x="2196" y="5366"/>
                </a:lnTo>
                <a:lnTo>
                  <a:pt x="2179" y="5366"/>
                </a:lnTo>
                <a:lnTo>
                  <a:pt x="2179" y="5288"/>
                </a:lnTo>
                <a:lnTo>
                  <a:pt x="2135" y="5288"/>
                </a:lnTo>
                <a:lnTo>
                  <a:pt x="2135" y="5210"/>
                </a:lnTo>
                <a:lnTo>
                  <a:pt x="2101" y="5210"/>
                </a:lnTo>
                <a:lnTo>
                  <a:pt x="2101" y="5132"/>
                </a:lnTo>
                <a:lnTo>
                  <a:pt x="2099" y="5132"/>
                </a:lnTo>
                <a:lnTo>
                  <a:pt x="2099" y="5055"/>
                </a:lnTo>
                <a:lnTo>
                  <a:pt x="2039" y="5055"/>
                </a:lnTo>
                <a:lnTo>
                  <a:pt x="2039" y="4977"/>
                </a:lnTo>
                <a:lnTo>
                  <a:pt x="2024" y="4977"/>
                </a:lnTo>
                <a:lnTo>
                  <a:pt x="2024" y="4899"/>
                </a:lnTo>
                <a:lnTo>
                  <a:pt x="2024" y="4821"/>
                </a:lnTo>
                <a:lnTo>
                  <a:pt x="1979" y="4821"/>
                </a:lnTo>
                <a:lnTo>
                  <a:pt x="1979" y="4743"/>
                </a:lnTo>
                <a:lnTo>
                  <a:pt x="1948" y="4743"/>
                </a:lnTo>
                <a:lnTo>
                  <a:pt x="1948" y="4666"/>
                </a:lnTo>
                <a:lnTo>
                  <a:pt x="1948" y="4588"/>
                </a:lnTo>
                <a:lnTo>
                  <a:pt x="1927" y="4588"/>
                </a:lnTo>
                <a:lnTo>
                  <a:pt x="1927" y="4510"/>
                </a:lnTo>
                <a:lnTo>
                  <a:pt x="1885" y="4510"/>
                </a:lnTo>
                <a:lnTo>
                  <a:pt x="1885" y="4432"/>
                </a:lnTo>
                <a:lnTo>
                  <a:pt x="1851" y="4432"/>
                </a:lnTo>
                <a:lnTo>
                  <a:pt x="1851" y="4355"/>
                </a:lnTo>
                <a:lnTo>
                  <a:pt x="1851" y="4277"/>
                </a:lnTo>
                <a:lnTo>
                  <a:pt x="1791" y="4277"/>
                </a:lnTo>
                <a:lnTo>
                  <a:pt x="1791" y="4199"/>
                </a:lnTo>
                <a:lnTo>
                  <a:pt x="1782" y="4199"/>
                </a:lnTo>
                <a:lnTo>
                  <a:pt x="1782" y="4121"/>
                </a:lnTo>
                <a:lnTo>
                  <a:pt x="1776" y="4121"/>
                </a:lnTo>
                <a:lnTo>
                  <a:pt x="1776" y="4044"/>
                </a:lnTo>
                <a:lnTo>
                  <a:pt x="1776" y="3966"/>
                </a:lnTo>
                <a:lnTo>
                  <a:pt x="1701" y="3966"/>
                </a:lnTo>
                <a:lnTo>
                  <a:pt x="1701" y="3888"/>
                </a:lnTo>
                <a:lnTo>
                  <a:pt x="1701" y="3810"/>
                </a:lnTo>
                <a:lnTo>
                  <a:pt x="1689" y="3810"/>
                </a:lnTo>
                <a:lnTo>
                  <a:pt x="1689" y="3732"/>
                </a:lnTo>
                <a:lnTo>
                  <a:pt x="1681" y="3732"/>
                </a:lnTo>
                <a:lnTo>
                  <a:pt x="1681" y="3655"/>
                </a:lnTo>
                <a:lnTo>
                  <a:pt x="1607" y="3655"/>
                </a:lnTo>
                <a:lnTo>
                  <a:pt x="1607" y="3577"/>
                </a:lnTo>
                <a:lnTo>
                  <a:pt x="1606" y="3577"/>
                </a:lnTo>
                <a:lnTo>
                  <a:pt x="1606" y="3499"/>
                </a:lnTo>
                <a:lnTo>
                  <a:pt x="1597" y="3499"/>
                </a:lnTo>
                <a:lnTo>
                  <a:pt x="1597" y="3421"/>
                </a:lnTo>
                <a:lnTo>
                  <a:pt x="1588" y="3421"/>
                </a:lnTo>
                <a:lnTo>
                  <a:pt x="1588" y="3344"/>
                </a:lnTo>
                <a:lnTo>
                  <a:pt x="1534" y="3344"/>
                </a:lnTo>
                <a:lnTo>
                  <a:pt x="1534" y="3266"/>
                </a:lnTo>
                <a:lnTo>
                  <a:pt x="1514" y="3266"/>
                </a:lnTo>
                <a:lnTo>
                  <a:pt x="1514" y="3188"/>
                </a:lnTo>
                <a:lnTo>
                  <a:pt x="1506" y="3188"/>
                </a:lnTo>
                <a:lnTo>
                  <a:pt x="1506" y="3110"/>
                </a:lnTo>
                <a:lnTo>
                  <a:pt x="1498" y="3110"/>
                </a:lnTo>
                <a:lnTo>
                  <a:pt x="1498" y="3033"/>
                </a:lnTo>
                <a:lnTo>
                  <a:pt x="1461" y="3033"/>
                </a:lnTo>
                <a:lnTo>
                  <a:pt x="1461" y="2955"/>
                </a:lnTo>
                <a:lnTo>
                  <a:pt x="1461" y="2877"/>
                </a:lnTo>
                <a:lnTo>
                  <a:pt x="1416" y="2877"/>
                </a:lnTo>
                <a:lnTo>
                  <a:pt x="1416" y="2799"/>
                </a:lnTo>
                <a:lnTo>
                  <a:pt x="1408" y="2799"/>
                </a:lnTo>
                <a:lnTo>
                  <a:pt x="1408" y="2721"/>
                </a:lnTo>
                <a:lnTo>
                  <a:pt x="1399" y="2721"/>
                </a:lnTo>
                <a:lnTo>
                  <a:pt x="1399" y="2644"/>
                </a:lnTo>
                <a:lnTo>
                  <a:pt x="1369" y="2644"/>
                </a:lnTo>
                <a:lnTo>
                  <a:pt x="1369" y="2566"/>
                </a:lnTo>
                <a:lnTo>
                  <a:pt x="1326" y="2566"/>
                </a:lnTo>
                <a:lnTo>
                  <a:pt x="1326" y="2488"/>
                </a:lnTo>
                <a:lnTo>
                  <a:pt x="1318" y="2488"/>
                </a:lnTo>
                <a:lnTo>
                  <a:pt x="1318" y="2410"/>
                </a:lnTo>
                <a:lnTo>
                  <a:pt x="1310" y="2410"/>
                </a:lnTo>
                <a:lnTo>
                  <a:pt x="1310" y="2333"/>
                </a:lnTo>
                <a:lnTo>
                  <a:pt x="1298" y="2333"/>
                </a:lnTo>
                <a:lnTo>
                  <a:pt x="1298" y="2255"/>
                </a:lnTo>
                <a:lnTo>
                  <a:pt x="1254" y="2255"/>
                </a:lnTo>
                <a:lnTo>
                  <a:pt x="1254" y="2177"/>
                </a:lnTo>
                <a:lnTo>
                  <a:pt x="1229" y="2177"/>
                </a:lnTo>
                <a:lnTo>
                  <a:pt x="1229" y="2099"/>
                </a:lnTo>
                <a:lnTo>
                  <a:pt x="1226" y="2099"/>
                </a:lnTo>
                <a:lnTo>
                  <a:pt x="1226" y="2022"/>
                </a:lnTo>
                <a:lnTo>
                  <a:pt x="1222" y="2022"/>
                </a:lnTo>
                <a:lnTo>
                  <a:pt x="1222" y="1944"/>
                </a:lnTo>
                <a:lnTo>
                  <a:pt x="1214" y="1944"/>
                </a:lnTo>
                <a:lnTo>
                  <a:pt x="1214" y="1866"/>
                </a:lnTo>
                <a:lnTo>
                  <a:pt x="1184" y="1866"/>
                </a:lnTo>
                <a:lnTo>
                  <a:pt x="1184" y="1788"/>
                </a:lnTo>
                <a:lnTo>
                  <a:pt x="1141" y="1788"/>
                </a:lnTo>
                <a:lnTo>
                  <a:pt x="1141" y="1710"/>
                </a:lnTo>
                <a:lnTo>
                  <a:pt x="1134" y="1710"/>
                </a:lnTo>
                <a:lnTo>
                  <a:pt x="1134" y="1633"/>
                </a:lnTo>
                <a:lnTo>
                  <a:pt x="1127" y="1633"/>
                </a:lnTo>
                <a:lnTo>
                  <a:pt x="1127" y="1555"/>
                </a:lnTo>
                <a:lnTo>
                  <a:pt x="1113" y="1555"/>
                </a:lnTo>
                <a:lnTo>
                  <a:pt x="1113" y="1477"/>
                </a:lnTo>
                <a:lnTo>
                  <a:pt x="1072" y="1477"/>
                </a:lnTo>
                <a:lnTo>
                  <a:pt x="1072" y="1399"/>
                </a:lnTo>
                <a:lnTo>
                  <a:pt x="1047" y="1399"/>
                </a:lnTo>
                <a:lnTo>
                  <a:pt x="1047" y="1322"/>
                </a:lnTo>
                <a:lnTo>
                  <a:pt x="1043" y="1322"/>
                </a:lnTo>
                <a:lnTo>
                  <a:pt x="1043" y="1244"/>
                </a:lnTo>
                <a:lnTo>
                  <a:pt x="1040" y="1244"/>
                </a:lnTo>
                <a:lnTo>
                  <a:pt x="1040" y="1166"/>
                </a:lnTo>
                <a:lnTo>
                  <a:pt x="1002" y="1166"/>
                </a:lnTo>
                <a:lnTo>
                  <a:pt x="1002" y="1088"/>
                </a:lnTo>
                <a:lnTo>
                  <a:pt x="1002" y="1011"/>
                </a:lnTo>
                <a:lnTo>
                  <a:pt x="961" y="1011"/>
                </a:lnTo>
                <a:lnTo>
                  <a:pt x="961" y="933"/>
                </a:lnTo>
                <a:lnTo>
                  <a:pt x="933" y="933"/>
                </a:lnTo>
                <a:lnTo>
                  <a:pt x="933" y="855"/>
                </a:lnTo>
                <a:lnTo>
                  <a:pt x="933" y="777"/>
                </a:lnTo>
                <a:lnTo>
                  <a:pt x="893" y="777"/>
                </a:lnTo>
                <a:lnTo>
                  <a:pt x="893" y="699"/>
                </a:lnTo>
                <a:lnTo>
                  <a:pt x="865" y="699"/>
                </a:lnTo>
                <a:lnTo>
                  <a:pt x="865" y="622"/>
                </a:lnTo>
                <a:lnTo>
                  <a:pt x="865" y="544"/>
                </a:lnTo>
                <a:lnTo>
                  <a:pt x="825" y="544"/>
                </a:lnTo>
                <a:lnTo>
                  <a:pt x="825" y="466"/>
                </a:lnTo>
                <a:lnTo>
                  <a:pt x="757" y="466"/>
                </a:lnTo>
                <a:lnTo>
                  <a:pt x="757" y="388"/>
                </a:lnTo>
                <a:lnTo>
                  <a:pt x="757" y="311"/>
                </a:lnTo>
                <a:lnTo>
                  <a:pt x="690" y="311"/>
                </a:lnTo>
                <a:lnTo>
                  <a:pt x="690" y="233"/>
                </a:lnTo>
                <a:lnTo>
                  <a:pt x="690" y="155"/>
                </a:lnTo>
                <a:lnTo>
                  <a:pt x="585" y="155"/>
                </a:lnTo>
                <a:lnTo>
                  <a:pt x="585" y="77"/>
                </a:lnTo>
                <a:lnTo>
                  <a:pt x="519" y="77"/>
                </a:lnTo>
                <a:lnTo>
                  <a:pt x="519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539" name="Freeform 139"/>
          <p:cNvSpPr>
            <a:spLocks/>
          </p:cNvSpPr>
          <p:nvPr/>
        </p:nvSpPr>
        <p:spPr bwMode="auto">
          <a:xfrm flipV="1">
            <a:off x="1292225" y="1954213"/>
            <a:ext cx="2914650" cy="3695700"/>
          </a:xfrm>
          <a:custGeom>
            <a:avLst/>
            <a:gdLst>
              <a:gd name="T0" fmla="*/ 17407547 w 6130"/>
              <a:gd name="T1" fmla="*/ 52617037 h 7777"/>
              <a:gd name="T2" fmla="*/ 58327230 w 6130"/>
              <a:gd name="T3" fmla="*/ 105233600 h 7777"/>
              <a:gd name="T4" fmla="*/ 88621052 w 6130"/>
              <a:gd name="T5" fmla="*/ 175464742 h 7777"/>
              <a:gd name="T6" fmla="*/ 129540758 w 6130"/>
              <a:gd name="T7" fmla="*/ 228307489 h 7777"/>
              <a:gd name="T8" fmla="*/ 160286739 w 6130"/>
              <a:gd name="T9" fmla="*/ 298538661 h 7777"/>
              <a:gd name="T10" fmla="*/ 200754241 w 6130"/>
              <a:gd name="T11" fmla="*/ 351155684 h 7777"/>
              <a:gd name="T12" fmla="*/ 231500698 w 6130"/>
              <a:gd name="T13" fmla="*/ 421386797 h 7777"/>
              <a:gd name="T14" fmla="*/ 272194108 w 6130"/>
              <a:gd name="T15" fmla="*/ 474003819 h 7777"/>
              <a:gd name="T16" fmla="*/ 302713765 w 6130"/>
              <a:gd name="T17" fmla="*/ 544235051 h 7777"/>
              <a:gd name="T18" fmla="*/ 343407591 w 6130"/>
              <a:gd name="T19" fmla="*/ 597077798 h 7777"/>
              <a:gd name="T20" fmla="*/ 374153573 w 6130"/>
              <a:gd name="T21" fmla="*/ 667308911 h 7777"/>
              <a:gd name="T22" fmla="*/ 414621074 w 6130"/>
              <a:gd name="T23" fmla="*/ 719925458 h 7777"/>
              <a:gd name="T24" fmla="*/ 445367055 w 6130"/>
              <a:gd name="T25" fmla="*/ 790156571 h 7777"/>
              <a:gd name="T26" fmla="*/ 486286731 w 6130"/>
              <a:gd name="T27" fmla="*/ 842773594 h 7777"/>
              <a:gd name="T28" fmla="*/ 514771958 w 6130"/>
              <a:gd name="T29" fmla="*/ 913230431 h 7777"/>
              <a:gd name="T30" fmla="*/ 547326639 w 6130"/>
              <a:gd name="T31" fmla="*/ 965847453 h 7777"/>
              <a:gd name="T32" fmla="*/ 571516800 w 6130"/>
              <a:gd name="T33" fmla="*/ 1036078329 h 7777"/>
              <a:gd name="T34" fmla="*/ 604523655 w 6130"/>
              <a:gd name="T35" fmla="*/ 1088695351 h 7777"/>
              <a:gd name="T36" fmla="*/ 628713816 w 6130"/>
              <a:gd name="T37" fmla="*/ 1158926464 h 7777"/>
              <a:gd name="T38" fmla="*/ 661494346 w 6130"/>
              <a:gd name="T39" fmla="*/ 1211769686 h 7777"/>
              <a:gd name="T40" fmla="*/ 685684507 w 6130"/>
              <a:gd name="T41" fmla="*/ 1281999849 h 7777"/>
              <a:gd name="T42" fmla="*/ 718239188 w 6130"/>
              <a:gd name="T43" fmla="*/ 1334616871 h 7777"/>
              <a:gd name="T44" fmla="*/ 742881524 w 6130"/>
              <a:gd name="T45" fmla="*/ 1404847984 h 7777"/>
              <a:gd name="T46" fmla="*/ 775436204 w 6130"/>
              <a:gd name="T47" fmla="*/ 1457465007 h 7777"/>
              <a:gd name="T48" fmla="*/ 800078064 w 6130"/>
              <a:gd name="T49" fmla="*/ 1527696120 h 7777"/>
              <a:gd name="T50" fmla="*/ 832632745 w 6130"/>
              <a:gd name="T51" fmla="*/ 1580539342 h 7777"/>
              <a:gd name="T52" fmla="*/ 857048756 w 6130"/>
              <a:gd name="T53" fmla="*/ 1650769504 h 7777"/>
              <a:gd name="T54" fmla="*/ 889603436 w 6130"/>
              <a:gd name="T55" fmla="*/ 1703386527 h 7777"/>
              <a:gd name="T56" fmla="*/ 1385837656 w 6130"/>
              <a:gd name="T57" fmla="*/ 1738615658 h 7777"/>
              <a:gd name="T58" fmla="*/ 1367751616 w 6130"/>
              <a:gd name="T59" fmla="*/ 1685772436 h 7777"/>
              <a:gd name="T60" fmla="*/ 1337005635 w 6130"/>
              <a:gd name="T61" fmla="*/ 1615541323 h 7777"/>
              <a:gd name="T62" fmla="*/ 1296085483 w 6130"/>
              <a:gd name="T63" fmla="*/ 1562924301 h 7777"/>
              <a:gd name="T64" fmla="*/ 1265792152 w 6130"/>
              <a:gd name="T65" fmla="*/ 1492693188 h 7777"/>
              <a:gd name="T66" fmla="*/ 1224872001 w 6130"/>
              <a:gd name="T67" fmla="*/ 1440077116 h 7777"/>
              <a:gd name="T68" fmla="*/ 1194578669 w 6130"/>
              <a:gd name="T69" fmla="*/ 1369846003 h 7777"/>
              <a:gd name="T70" fmla="*/ 1153658518 w 6130"/>
              <a:gd name="T71" fmla="*/ 1317002781 h 7777"/>
              <a:gd name="T72" fmla="*/ 1122912536 w 6130"/>
              <a:gd name="T73" fmla="*/ 1246771668 h 7777"/>
              <a:gd name="T74" fmla="*/ 1082219661 w 6130"/>
              <a:gd name="T75" fmla="*/ 1194154645 h 7777"/>
              <a:gd name="T76" fmla="*/ 1051699053 w 6130"/>
              <a:gd name="T77" fmla="*/ 1123923532 h 7777"/>
              <a:gd name="T78" fmla="*/ 1011006178 w 6130"/>
              <a:gd name="T79" fmla="*/ 1071081261 h 7777"/>
              <a:gd name="T80" fmla="*/ 980485808 w 6130"/>
              <a:gd name="T81" fmla="*/ 1000850148 h 7777"/>
              <a:gd name="T82" fmla="*/ 939792457 w 6130"/>
              <a:gd name="T83" fmla="*/ 948233363 h 7777"/>
              <a:gd name="T84" fmla="*/ 909046000 w 6130"/>
              <a:gd name="T85" fmla="*/ 878001775 h 7777"/>
              <a:gd name="T86" fmla="*/ 874230446 w 6130"/>
              <a:gd name="T87" fmla="*/ 825385227 h 7777"/>
              <a:gd name="T88" fmla="*/ 850040760 w 6130"/>
              <a:gd name="T89" fmla="*/ 755154114 h 7777"/>
              <a:gd name="T90" fmla="*/ 817486079 w 6130"/>
              <a:gd name="T91" fmla="*/ 702311368 h 7777"/>
              <a:gd name="T92" fmla="*/ 792843744 w 6130"/>
              <a:gd name="T93" fmla="*/ 632080255 h 7777"/>
              <a:gd name="T94" fmla="*/ 760289063 w 6130"/>
              <a:gd name="T95" fmla="*/ 579463232 h 7777"/>
              <a:gd name="T96" fmla="*/ 735873053 w 6130"/>
              <a:gd name="T97" fmla="*/ 509232119 h 7777"/>
              <a:gd name="T98" fmla="*/ 703318372 w 6130"/>
              <a:gd name="T99" fmla="*/ 456614978 h 7777"/>
              <a:gd name="T100" fmla="*/ 678676036 w 6130"/>
              <a:gd name="T101" fmla="*/ 386158141 h 7777"/>
              <a:gd name="T102" fmla="*/ 646121356 w 6130"/>
              <a:gd name="T103" fmla="*/ 333541593 h 7777"/>
              <a:gd name="T104" fmla="*/ 621705345 w 6130"/>
              <a:gd name="T105" fmla="*/ 263310480 h 7777"/>
              <a:gd name="T106" fmla="*/ 589150664 w 6130"/>
              <a:gd name="T107" fmla="*/ 210693398 h 7777"/>
              <a:gd name="T108" fmla="*/ 564734654 w 6130"/>
              <a:gd name="T109" fmla="*/ 140462285 h 7777"/>
              <a:gd name="T110" fmla="*/ 531953648 w 6130"/>
              <a:gd name="T111" fmla="*/ 87619509 h 7777"/>
              <a:gd name="T112" fmla="*/ 507763963 w 6130"/>
              <a:gd name="T113" fmla="*/ 17388374 h 77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6130"/>
              <a:gd name="T172" fmla="*/ 0 h 7777"/>
              <a:gd name="T173" fmla="*/ 6130 w 6130"/>
              <a:gd name="T174" fmla="*/ 7777 h 777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6130" h="7777">
                <a:moveTo>
                  <a:pt x="0" y="0"/>
                </a:moveTo>
                <a:lnTo>
                  <a:pt x="0" y="0"/>
                </a:lnTo>
                <a:lnTo>
                  <a:pt x="0" y="77"/>
                </a:lnTo>
                <a:lnTo>
                  <a:pt x="32" y="77"/>
                </a:lnTo>
                <a:lnTo>
                  <a:pt x="32" y="155"/>
                </a:lnTo>
                <a:lnTo>
                  <a:pt x="77" y="155"/>
                </a:lnTo>
                <a:lnTo>
                  <a:pt x="77" y="233"/>
                </a:lnTo>
                <a:lnTo>
                  <a:pt x="122" y="233"/>
                </a:lnTo>
                <a:lnTo>
                  <a:pt x="122" y="311"/>
                </a:lnTo>
                <a:lnTo>
                  <a:pt x="167" y="311"/>
                </a:lnTo>
                <a:lnTo>
                  <a:pt x="167" y="388"/>
                </a:lnTo>
                <a:lnTo>
                  <a:pt x="213" y="388"/>
                </a:lnTo>
                <a:lnTo>
                  <a:pt x="213" y="466"/>
                </a:lnTo>
                <a:lnTo>
                  <a:pt x="258" y="466"/>
                </a:lnTo>
                <a:lnTo>
                  <a:pt x="258" y="544"/>
                </a:lnTo>
                <a:lnTo>
                  <a:pt x="303" y="544"/>
                </a:lnTo>
                <a:lnTo>
                  <a:pt x="303" y="622"/>
                </a:lnTo>
                <a:lnTo>
                  <a:pt x="347" y="622"/>
                </a:lnTo>
                <a:lnTo>
                  <a:pt x="347" y="699"/>
                </a:lnTo>
                <a:lnTo>
                  <a:pt x="392" y="699"/>
                </a:lnTo>
                <a:lnTo>
                  <a:pt x="392" y="777"/>
                </a:lnTo>
                <a:lnTo>
                  <a:pt x="438" y="777"/>
                </a:lnTo>
                <a:lnTo>
                  <a:pt x="438" y="855"/>
                </a:lnTo>
                <a:lnTo>
                  <a:pt x="483" y="855"/>
                </a:lnTo>
                <a:lnTo>
                  <a:pt x="483" y="933"/>
                </a:lnTo>
                <a:lnTo>
                  <a:pt x="528" y="933"/>
                </a:lnTo>
                <a:lnTo>
                  <a:pt x="528" y="1011"/>
                </a:lnTo>
                <a:lnTo>
                  <a:pt x="573" y="1011"/>
                </a:lnTo>
                <a:lnTo>
                  <a:pt x="573" y="1088"/>
                </a:lnTo>
                <a:lnTo>
                  <a:pt x="618" y="1088"/>
                </a:lnTo>
                <a:lnTo>
                  <a:pt x="618" y="1166"/>
                </a:lnTo>
                <a:lnTo>
                  <a:pt x="664" y="1166"/>
                </a:lnTo>
                <a:lnTo>
                  <a:pt x="664" y="1244"/>
                </a:lnTo>
                <a:lnTo>
                  <a:pt x="709" y="1244"/>
                </a:lnTo>
                <a:lnTo>
                  <a:pt x="709" y="1322"/>
                </a:lnTo>
                <a:lnTo>
                  <a:pt x="753" y="1322"/>
                </a:lnTo>
                <a:lnTo>
                  <a:pt x="753" y="1399"/>
                </a:lnTo>
                <a:lnTo>
                  <a:pt x="798" y="1399"/>
                </a:lnTo>
                <a:lnTo>
                  <a:pt x="798" y="1477"/>
                </a:lnTo>
                <a:lnTo>
                  <a:pt x="843" y="1477"/>
                </a:lnTo>
                <a:lnTo>
                  <a:pt x="843" y="1555"/>
                </a:lnTo>
                <a:lnTo>
                  <a:pt x="888" y="1555"/>
                </a:lnTo>
                <a:lnTo>
                  <a:pt x="888" y="1633"/>
                </a:lnTo>
                <a:lnTo>
                  <a:pt x="934" y="1633"/>
                </a:lnTo>
                <a:lnTo>
                  <a:pt x="934" y="1710"/>
                </a:lnTo>
                <a:lnTo>
                  <a:pt x="979" y="1710"/>
                </a:lnTo>
                <a:lnTo>
                  <a:pt x="979" y="1788"/>
                </a:lnTo>
                <a:lnTo>
                  <a:pt x="1024" y="1788"/>
                </a:lnTo>
                <a:lnTo>
                  <a:pt x="1024" y="1866"/>
                </a:lnTo>
                <a:lnTo>
                  <a:pt x="1068" y="1866"/>
                </a:lnTo>
                <a:lnTo>
                  <a:pt x="1068" y="1944"/>
                </a:lnTo>
                <a:lnTo>
                  <a:pt x="1113" y="1944"/>
                </a:lnTo>
                <a:lnTo>
                  <a:pt x="1113" y="2022"/>
                </a:lnTo>
                <a:lnTo>
                  <a:pt x="1159" y="2022"/>
                </a:lnTo>
                <a:lnTo>
                  <a:pt x="1159" y="2099"/>
                </a:lnTo>
                <a:lnTo>
                  <a:pt x="1204" y="2099"/>
                </a:lnTo>
                <a:lnTo>
                  <a:pt x="1204" y="2177"/>
                </a:lnTo>
                <a:lnTo>
                  <a:pt x="1249" y="2177"/>
                </a:lnTo>
                <a:lnTo>
                  <a:pt x="1249" y="2255"/>
                </a:lnTo>
                <a:lnTo>
                  <a:pt x="1294" y="2255"/>
                </a:lnTo>
                <a:lnTo>
                  <a:pt x="1294" y="2333"/>
                </a:lnTo>
                <a:lnTo>
                  <a:pt x="1339" y="2333"/>
                </a:lnTo>
                <a:lnTo>
                  <a:pt x="1339" y="2410"/>
                </a:lnTo>
                <a:lnTo>
                  <a:pt x="1385" y="2410"/>
                </a:lnTo>
                <a:lnTo>
                  <a:pt x="1385" y="2488"/>
                </a:lnTo>
                <a:lnTo>
                  <a:pt x="1430" y="2488"/>
                </a:lnTo>
                <a:lnTo>
                  <a:pt x="1430" y="2566"/>
                </a:lnTo>
                <a:lnTo>
                  <a:pt x="1474" y="2566"/>
                </a:lnTo>
                <a:lnTo>
                  <a:pt x="1474" y="2644"/>
                </a:lnTo>
                <a:lnTo>
                  <a:pt x="1519" y="2644"/>
                </a:lnTo>
                <a:lnTo>
                  <a:pt x="1519" y="2721"/>
                </a:lnTo>
                <a:lnTo>
                  <a:pt x="1564" y="2721"/>
                </a:lnTo>
                <a:lnTo>
                  <a:pt x="1564" y="2799"/>
                </a:lnTo>
                <a:lnTo>
                  <a:pt x="1609" y="2799"/>
                </a:lnTo>
                <a:lnTo>
                  <a:pt x="1609" y="2877"/>
                </a:lnTo>
                <a:lnTo>
                  <a:pt x="1655" y="2877"/>
                </a:lnTo>
                <a:lnTo>
                  <a:pt x="1655" y="2955"/>
                </a:lnTo>
                <a:lnTo>
                  <a:pt x="1700" y="2955"/>
                </a:lnTo>
                <a:lnTo>
                  <a:pt x="1700" y="3033"/>
                </a:lnTo>
                <a:lnTo>
                  <a:pt x="1745" y="3033"/>
                </a:lnTo>
                <a:lnTo>
                  <a:pt x="1745" y="3110"/>
                </a:lnTo>
                <a:lnTo>
                  <a:pt x="1790" y="3110"/>
                </a:lnTo>
                <a:lnTo>
                  <a:pt x="1790" y="3188"/>
                </a:lnTo>
                <a:lnTo>
                  <a:pt x="1834" y="3188"/>
                </a:lnTo>
                <a:lnTo>
                  <a:pt x="1834" y="3266"/>
                </a:lnTo>
                <a:lnTo>
                  <a:pt x="1881" y="3266"/>
                </a:lnTo>
                <a:lnTo>
                  <a:pt x="1881" y="3344"/>
                </a:lnTo>
                <a:lnTo>
                  <a:pt x="1925" y="3344"/>
                </a:lnTo>
                <a:lnTo>
                  <a:pt x="1925" y="3421"/>
                </a:lnTo>
                <a:lnTo>
                  <a:pt x="1970" y="3421"/>
                </a:lnTo>
                <a:lnTo>
                  <a:pt x="1970" y="3499"/>
                </a:lnTo>
                <a:lnTo>
                  <a:pt x="2015" y="3499"/>
                </a:lnTo>
                <a:lnTo>
                  <a:pt x="2015" y="3577"/>
                </a:lnTo>
                <a:lnTo>
                  <a:pt x="2060" y="3577"/>
                </a:lnTo>
                <a:lnTo>
                  <a:pt x="2060" y="3655"/>
                </a:lnTo>
                <a:lnTo>
                  <a:pt x="2106" y="3655"/>
                </a:lnTo>
                <a:lnTo>
                  <a:pt x="2106" y="3732"/>
                </a:lnTo>
                <a:lnTo>
                  <a:pt x="2151" y="3732"/>
                </a:lnTo>
                <a:lnTo>
                  <a:pt x="2151" y="3810"/>
                </a:lnTo>
                <a:lnTo>
                  <a:pt x="2196" y="3810"/>
                </a:lnTo>
                <a:lnTo>
                  <a:pt x="2196" y="3888"/>
                </a:lnTo>
                <a:lnTo>
                  <a:pt x="2240" y="3888"/>
                </a:lnTo>
                <a:lnTo>
                  <a:pt x="2240" y="3966"/>
                </a:lnTo>
                <a:lnTo>
                  <a:pt x="2277" y="3966"/>
                </a:lnTo>
                <a:lnTo>
                  <a:pt x="2277" y="4044"/>
                </a:lnTo>
                <a:lnTo>
                  <a:pt x="2312" y="4044"/>
                </a:lnTo>
                <a:lnTo>
                  <a:pt x="2312" y="4121"/>
                </a:lnTo>
                <a:lnTo>
                  <a:pt x="2349" y="4121"/>
                </a:lnTo>
                <a:lnTo>
                  <a:pt x="2349" y="4199"/>
                </a:lnTo>
                <a:lnTo>
                  <a:pt x="2384" y="4199"/>
                </a:lnTo>
                <a:lnTo>
                  <a:pt x="2384" y="4277"/>
                </a:lnTo>
                <a:lnTo>
                  <a:pt x="2421" y="4277"/>
                </a:lnTo>
                <a:lnTo>
                  <a:pt x="2421" y="4355"/>
                </a:lnTo>
                <a:lnTo>
                  <a:pt x="2456" y="4355"/>
                </a:lnTo>
                <a:lnTo>
                  <a:pt x="2456" y="4432"/>
                </a:lnTo>
                <a:lnTo>
                  <a:pt x="2493" y="4432"/>
                </a:lnTo>
                <a:lnTo>
                  <a:pt x="2493" y="4510"/>
                </a:lnTo>
                <a:lnTo>
                  <a:pt x="2528" y="4510"/>
                </a:lnTo>
                <a:lnTo>
                  <a:pt x="2528" y="4588"/>
                </a:lnTo>
                <a:lnTo>
                  <a:pt x="2565" y="4588"/>
                </a:lnTo>
                <a:lnTo>
                  <a:pt x="2565" y="4666"/>
                </a:lnTo>
                <a:lnTo>
                  <a:pt x="2602" y="4666"/>
                </a:lnTo>
                <a:lnTo>
                  <a:pt x="2602" y="4743"/>
                </a:lnTo>
                <a:lnTo>
                  <a:pt x="2637" y="4743"/>
                </a:lnTo>
                <a:lnTo>
                  <a:pt x="2637" y="4821"/>
                </a:lnTo>
                <a:lnTo>
                  <a:pt x="2674" y="4821"/>
                </a:lnTo>
                <a:lnTo>
                  <a:pt x="2674" y="4899"/>
                </a:lnTo>
                <a:lnTo>
                  <a:pt x="2709" y="4899"/>
                </a:lnTo>
                <a:lnTo>
                  <a:pt x="2709" y="4977"/>
                </a:lnTo>
                <a:lnTo>
                  <a:pt x="2746" y="4977"/>
                </a:lnTo>
                <a:lnTo>
                  <a:pt x="2746" y="5055"/>
                </a:lnTo>
                <a:lnTo>
                  <a:pt x="2781" y="5055"/>
                </a:lnTo>
                <a:lnTo>
                  <a:pt x="2781" y="5132"/>
                </a:lnTo>
                <a:lnTo>
                  <a:pt x="2818" y="5132"/>
                </a:lnTo>
                <a:lnTo>
                  <a:pt x="2818" y="5210"/>
                </a:lnTo>
                <a:lnTo>
                  <a:pt x="2853" y="5210"/>
                </a:lnTo>
                <a:lnTo>
                  <a:pt x="2853" y="5288"/>
                </a:lnTo>
                <a:lnTo>
                  <a:pt x="2890" y="5288"/>
                </a:lnTo>
                <a:lnTo>
                  <a:pt x="2890" y="5366"/>
                </a:lnTo>
                <a:lnTo>
                  <a:pt x="2926" y="5366"/>
                </a:lnTo>
                <a:lnTo>
                  <a:pt x="2926" y="5443"/>
                </a:lnTo>
                <a:lnTo>
                  <a:pt x="2961" y="5443"/>
                </a:lnTo>
                <a:lnTo>
                  <a:pt x="2961" y="5521"/>
                </a:lnTo>
                <a:lnTo>
                  <a:pt x="2998" y="5521"/>
                </a:lnTo>
                <a:lnTo>
                  <a:pt x="2998" y="5599"/>
                </a:lnTo>
                <a:lnTo>
                  <a:pt x="3033" y="5599"/>
                </a:lnTo>
                <a:lnTo>
                  <a:pt x="3033" y="5677"/>
                </a:lnTo>
                <a:lnTo>
                  <a:pt x="3070" y="5677"/>
                </a:lnTo>
                <a:lnTo>
                  <a:pt x="3070" y="5754"/>
                </a:lnTo>
                <a:lnTo>
                  <a:pt x="3105" y="5754"/>
                </a:lnTo>
                <a:lnTo>
                  <a:pt x="3105" y="5832"/>
                </a:lnTo>
                <a:lnTo>
                  <a:pt x="3142" y="5832"/>
                </a:lnTo>
                <a:lnTo>
                  <a:pt x="3142" y="5910"/>
                </a:lnTo>
                <a:lnTo>
                  <a:pt x="3177" y="5910"/>
                </a:lnTo>
                <a:lnTo>
                  <a:pt x="3177" y="5988"/>
                </a:lnTo>
                <a:lnTo>
                  <a:pt x="3214" y="5988"/>
                </a:lnTo>
                <a:lnTo>
                  <a:pt x="3214" y="6066"/>
                </a:lnTo>
                <a:lnTo>
                  <a:pt x="3249" y="6066"/>
                </a:lnTo>
                <a:lnTo>
                  <a:pt x="3249" y="6143"/>
                </a:lnTo>
                <a:lnTo>
                  <a:pt x="3286" y="6143"/>
                </a:lnTo>
                <a:lnTo>
                  <a:pt x="3286" y="6221"/>
                </a:lnTo>
                <a:lnTo>
                  <a:pt x="3323" y="6221"/>
                </a:lnTo>
                <a:lnTo>
                  <a:pt x="3323" y="6299"/>
                </a:lnTo>
                <a:lnTo>
                  <a:pt x="3358" y="6299"/>
                </a:lnTo>
                <a:lnTo>
                  <a:pt x="3358" y="6377"/>
                </a:lnTo>
                <a:lnTo>
                  <a:pt x="3395" y="6377"/>
                </a:lnTo>
                <a:lnTo>
                  <a:pt x="3395" y="6454"/>
                </a:lnTo>
                <a:lnTo>
                  <a:pt x="3430" y="6454"/>
                </a:lnTo>
                <a:lnTo>
                  <a:pt x="3430" y="6532"/>
                </a:lnTo>
                <a:lnTo>
                  <a:pt x="3467" y="6532"/>
                </a:lnTo>
                <a:lnTo>
                  <a:pt x="3467" y="6610"/>
                </a:lnTo>
                <a:lnTo>
                  <a:pt x="3502" y="6610"/>
                </a:lnTo>
                <a:lnTo>
                  <a:pt x="3502" y="6688"/>
                </a:lnTo>
                <a:lnTo>
                  <a:pt x="3539" y="6688"/>
                </a:lnTo>
                <a:lnTo>
                  <a:pt x="3539" y="6765"/>
                </a:lnTo>
                <a:lnTo>
                  <a:pt x="3574" y="6765"/>
                </a:lnTo>
                <a:lnTo>
                  <a:pt x="3574" y="6843"/>
                </a:lnTo>
                <a:lnTo>
                  <a:pt x="3611" y="6843"/>
                </a:lnTo>
                <a:lnTo>
                  <a:pt x="3611" y="6921"/>
                </a:lnTo>
                <a:lnTo>
                  <a:pt x="3647" y="6921"/>
                </a:lnTo>
                <a:lnTo>
                  <a:pt x="3647" y="6999"/>
                </a:lnTo>
                <a:lnTo>
                  <a:pt x="3683" y="6999"/>
                </a:lnTo>
                <a:lnTo>
                  <a:pt x="3683" y="7077"/>
                </a:lnTo>
                <a:lnTo>
                  <a:pt x="3719" y="7077"/>
                </a:lnTo>
                <a:lnTo>
                  <a:pt x="3719" y="7154"/>
                </a:lnTo>
                <a:lnTo>
                  <a:pt x="3755" y="7154"/>
                </a:lnTo>
                <a:lnTo>
                  <a:pt x="3755" y="7232"/>
                </a:lnTo>
                <a:lnTo>
                  <a:pt x="3791" y="7232"/>
                </a:lnTo>
                <a:lnTo>
                  <a:pt x="3791" y="7310"/>
                </a:lnTo>
                <a:lnTo>
                  <a:pt x="3827" y="7310"/>
                </a:lnTo>
                <a:lnTo>
                  <a:pt x="3827" y="7388"/>
                </a:lnTo>
                <a:lnTo>
                  <a:pt x="3863" y="7388"/>
                </a:lnTo>
                <a:lnTo>
                  <a:pt x="3863" y="7465"/>
                </a:lnTo>
                <a:lnTo>
                  <a:pt x="3899" y="7465"/>
                </a:lnTo>
                <a:lnTo>
                  <a:pt x="3899" y="7543"/>
                </a:lnTo>
                <a:lnTo>
                  <a:pt x="3935" y="7543"/>
                </a:lnTo>
                <a:lnTo>
                  <a:pt x="3935" y="7621"/>
                </a:lnTo>
                <a:lnTo>
                  <a:pt x="3970" y="7621"/>
                </a:lnTo>
                <a:lnTo>
                  <a:pt x="3970" y="7699"/>
                </a:lnTo>
                <a:lnTo>
                  <a:pt x="4007" y="7699"/>
                </a:lnTo>
                <a:lnTo>
                  <a:pt x="4007" y="7777"/>
                </a:lnTo>
                <a:lnTo>
                  <a:pt x="6130" y="7777"/>
                </a:lnTo>
                <a:lnTo>
                  <a:pt x="6130" y="7699"/>
                </a:lnTo>
                <a:lnTo>
                  <a:pt x="6130" y="7621"/>
                </a:lnTo>
                <a:lnTo>
                  <a:pt x="6130" y="7543"/>
                </a:lnTo>
                <a:lnTo>
                  <a:pt x="6094" y="7543"/>
                </a:lnTo>
                <a:lnTo>
                  <a:pt x="6094" y="7465"/>
                </a:lnTo>
                <a:lnTo>
                  <a:pt x="6050" y="7465"/>
                </a:lnTo>
                <a:lnTo>
                  <a:pt x="6050" y="7388"/>
                </a:lnTo>
                <a:lnTo>
                  <a:pt x="6005" y="7388"/>
                </a:lnTo>
                <a:lnTo>
                  <a:pt x="6005" y="7310"/>
                </a:lnTo>
                <a:lnTo>
                  <a:pt x="5959" y="7310"/>
                </a:lnTo>
                <a:lnTo>
                  <a:pt x="5959" y="7232"/>
                </a:lnTo>
                <a:lnTo>
                  <a:pt x="5914" y="7232"/>
                </a:lnTo>
                <a:lnTo>
                  <a:pt x="5914" y="7154"/>
                </a:lnTo>
                <a:lnTo>
                  <a:pt x="5869" y="7154"/>
                </a:lnTo>
                <a:lnTo>
                  <a:pt x="5869" y="7077"/>
                </a:lnTo>
                <a:lnTo>
                  <a:pt x="5824" y="7077"/>
                </a:lnTo>
                <a:lnTo>
                  <a:pt x="5824" y="6999"/>
                </a:lnTo>
                <a:lnTo>
                  <a:pt x="5779" y="6999"/>
                </a:lnTo>
                <a:lnTo>
                  <a:pt x="5779" y="6921"/>
                </a:lnTo>
                <a:lnTo>
                  <a:pt x="5733" y="6921"/>
                </a:lnTo>
                <a:lnTo>
                  <a:pt x="5733" y="6843"/>
                </a:lnTo>
                <a:lnTo>
                  <a:pt x="5688" y="6843"/>
                </a:lnTo>
                <a:lnTo>
                  <a:pt x="5688" y="6765"/>
                </a:lnTo>
                <a:lnTo>
                  <a:pt x="5644" y="6765"/>
                </a:lnTo>
                <a:lnTo>
                  <a:pt x="5644" y="6688"/>
                </a:lnTo>
                <a:lnTo>
                  <a:pt x="5599" y="6688"/>
                </a:lnTo>
                <a:lnTo>
                  <a:pt x="5599" y="6610"/>
                </a:lnTo>
                <a:lnTo>
                  <a:pt x="5554" y="6610"/>
                </a:lnTo>
                <a:lnTo>
                  <a:pt x="5554" y="6532"/>
                </a:lnTo>
                <a:lnTo>
                  <a:pt x="5508" y="6532"/>
                </a:lnTo>
                <a:lnTo>
                  <a:pt x="5508" y="6454"/>
                </a:lnTo>
                <a:lnTo>
                  <a:pt x="5463" y="6454"/>
                </a:lnTo>
                <a:lnTo>
                  <a:pt x="5463" y="6377"/>
                </a:lnTo>
                <a:lnTo>
                  <a:pt x="5418" y="6377"/>
                </a:lnTo>
                <a:lnTo>
                  <a:pt x="5418" y="6299"/>
                </a:lnTo>
                <a:lnTo>
                  <a:pt x="5373" y="6299"/>
                </a:lnTo>
                <a:lnTo>
                  <a:pt x="5373" y="6221"/>
                </a:lnTo>
                <a:lnTo>
                  <a:pt x="5328" y="6221"/>
                </a:lnTo>
                <a:lnTo>
                  <a:pt x="5328" y="6143"/>
                </a:lnTo>
                <a:lnTo>
                  <a:pt x="5284" y="6143"/>
                </a:lnTo>
                <a:lnTo>
                  <a:pt x="5284" y="6066"/>
                </a:lnTo>
                <a:lnTo>
                  <a:pt x="5237" y="6066"/>
                </a:lnTo>
                <a:lnTo>
                  <a:pt x="5237" y="5988"/>
                </a:lnTo>
                <a:lnTo>
                  <a:pt x="5193" y="5988"/>
                </a:lnTo>
                <a:lnTo>
                  <a:pt x="5193" y="5910"/>
                </a:lnTo>
                <a:lnTo>
                  <a:pt x="5148" y="5910"/>
                </a:lnTo>
                <a:lnTo>
                  <a:pt x="5148" y="5832"/>
                </a:lnTo>
                <a:lnTo>
                  <a:pt x="5103" y="5832"/>
                </a:lnTo>
                <a:lnTo>
                  <a:pt x="5103" y="5754"/>
                </a:lnTo>
                <a:lnTo>
                  <a:pt x="5058" y="5754"/>
                </a:lnTo>
                <a:lnTo>
                  <a:pt x="5058" y="5677"/>
                </a:lnTo>
                <a:lnTo>
                  <a:pt x="5012" y="5677"/>
                </a:lnTo>
                <a:lnTo>
                  <a:pt x="5012" y="5599"/>
                </a:lnTo>
                <a:lnTo>
                  <a:pt x="4967" y="5599"/>
                </a:lnTo>
                <a:lnTo>
                  <a:pt x="4967" y="5521"/>
                </a:lnTo>
                <a:lnTo>
                  <a:pt x="4922" y="5521"/>
                </a:lnTo>
                <a:lnTo>
                  <a:pt x="4922" y="5443"/>
                </a:lnTo>
                <a:lnTo>
                  <a:pt x="4878" y="5443"/>
                </a:lnTo>
                <a:lnTo>
                  <a:pt x="4878" y="5366"/>
                </a:lnTo>
                <a:lnTo>
                  <a:pt x="4833" y="5366"/>
                </a:lnTo>
                <a:lnTo>
                  <a:pt x="4833" y="5288"/>
                </a:lnTo>
                <a:lnTo>
                  <a:pt x="4787" y="5288"/>
                </a:lnTo>
                <a:lnTo>
                  <a:pt x="4787" y="5210"/>
                </a:lnTo>
                <a:lnTo>
                  <a:pt x="4742" y="5210"/>
                </a:lnTo>
                <a:lnTo>
                  <a:pt x="4742" y="5132"/>
                </a:lnTo>
                <a:lnTo>
                  <a:pt x="4697" y="5132"/>
                </a:lnTo>
                <a:lnTo>
                  <a:pt x="4697" y="5055"/>
                </a:lnTo>
                <a:lnTo>
                  <a:pt x="4652" y="5055"/>
                </a:lnTo>
                <a:lnTo>
                  <a:pt x="4652" y="4977"/>
                </a:lnTo>
                <a:lnTo>
                  <a:pt x="4607" y="4977"/>
                </a:lnTo>
                <a:lnTo>
                  <a:pt x="4607" y="4899"/>
                </a:lnTo>
                <a:lnTo>
                  <a:pt x="4563" y="4899"/>
                </a:lnTo>
                <a:lnTo>
                  <a:pt x="4563" y="4821"/>
                </a:lnTo>
                <a:lnTo>
                  <a:pt x="4516" y="4821"/>
                </a:lnTo>
                <a:lnTo>
                  <a:pt x="4516" y="4743"/>
                </a:lnTo>
                <a:lnTo>
                  <a:pt x="4472" y="4743"/>
                </a:lnTo>
                <a:lnTo>
                  <a:pt x="4472" y="4666"/>
                </a:lnTo>
                <a:lnTo>
                  <a:pt x="4427" y="4666"/>
                </a:lnTo>
                <a:lnTo>
                  <a:pt x="4427" y="4588"/>
                </a:lnTo>
                <a:lnTo>
                  <a:pt x="4382" y="4588"/>
                </a:lnTo>
                <a:lnTo>
                  <a:pt x="4382" y="4510"/>
                </a:lnTo>
                <a:lnTo>
                  <a:pt x="4337" y="4510"/>
                </a:lnTo>
                <a:lnTo>
                  <a:pt x="4337" y="4432"/>
                </a:lnTo>
                <a:lnTo>
                  <a:pt x="4291" y="4432"/>
                </a:lnTo>
                <a:lnTo>
                  <a:pt x="4291" y="4355"/>
                </a:lnTo>
                <a:lnTo>
                  <a:pt x="4246" y="4355"/>
                </a:lnTo>
                <a:lnTo>
                  <a:pt x="4246" y="4277"/>
                </a:lnTo>
                <a:lnTo>
                  <a:pt x="4201" y="4277"/>
                </a:lnTo>
                <a:lnTo>
                  <a:pt x="4201" y="4199"/>
                </a:lnTo>
                <a:lnTo>
                  <a:pt x="4157" y="4199"/>
                </a:lnTo>
                <a:lnTo>
                  <a:pt x="4157" y="4121"/>
                </a:lnTo>
                <a:lnTo>
                  <a:pt x="4112" y="4121"/>
                </a:lnTo>
                <a:lnTo>
                  <a:pt x="4112" y="4044"/>
                </a:lnTo>
                <a:lnTo>
                  <a:pt x="4066" y="4044"/>
                </a:lnTo>
                <a:lnTo>
                  <a:pt x="4066" y="3966"/>
                </a:lnTo>
                <a:lnTo>
                  <a:pt x="4021" y="3966"/>
                </a:lnTo>
                <a:lnTo>
                  <a:pt x="4021" y="3888"/>
                </a:lnTo>
                <a:lnTo>
                  <a:pt x="3976" y="3888"/>
                </a:lnTo>
                <a:lnTo>
                  <a:pt x="3976" y="3810"/>
                </a:lnTo>
                <a:lnTo>
                  <a:pt x="3941" y="3810"/>
                </a:lnTo>
                <a:lnTo>
                  <a:pt x="3941" y="3732"/>
                </a:lnTo>
                <a:lnTo>
                  <a:pt x="3904" y="3732"/>
                </a:lnTo>
                <a:lnTo>
                  <a:pt x="3904" y="3655"/>
                </a:lnTo>
                <a:lnTo>
                  <a:pt x="3867" y="3655"/>
                </a:lnTo>
                <a:lnTo>
                  <a:pt x="3867" y="3577"/>
                </a:lnTo>
                <a:lnTo>
                  <a:pt x="3832" y="3577"/>
                </a:lnTo>
                <a:lnTo>
                  <a:pt x="3832" y="3499"/>
                </a:lnTo>
                <a:lnTo>
                  <a:pt x="3795" y="3499"/>
                </a:lnTo>
                <a:lnTo>
                  <a:pt x="3795" y="3421"/>
                </a:lnTo>
                <a:lnTo>
                  <a:pt x="3760" y="3421"/>
                </a:lnTo>
                <a:lnTo>
                  <a:pt x="3760" y="3344"/>
                </a:lnTo>
                <a:lnTo>
                  <a:pt x="3723" y="3344"/>
                </a:lnTo>
                <a:lnTo>
                  <a:pt x="3723" y="3266"/>
                </a:lnTo>
                <a:lnTo>
                  <a:pt x="3688" y="3266"/>
                </a:lnTo>
                <a:lnTo>
                  <a:pt x="3688" y="3188"/>
                </a:lnTo>
                <a:lnTo>
                  <a:pt x="3651" y="3188"/>
                </a:lnTo>
                <a:lnTo>
                  <a:pt x="3651" y="3110"/>
                </a:lnTo>
                <a:lnTo>
                  <a:pt x="3616" y="3110"/>
                </a:lnTo>
                <a:lnTo>
                  <a:pt x="3616" y="3033"/>
                </a:lnTo>
                <a:lnTo>
                  <a:pt x="3579" y="3033"/>
                </a:lnTo>
                <a:lnTo>
                  <a:pt x="3579" y="2955"/>
                </a:lnTo>
                <a:lnTo>
                  <a:pt x="3544" y="2955"/>
                </a:lnTo>
                <a:lnTo>
                  <a:pt x="3544" y="2877"/>
                </a:lnTo>
                <a:lnTo>
                  <a:pt x="3507" y="2877"/>
                </a:lnTo>
                <a:lnTo>
                  <a:pt x="3507" y="2799"/>
                </a:lnTo>
                <a:lnTo>
                  <a:pt x="3471" y="2799"/>
                </a:lnTo>
                <a:lnTo>
                  <a:pt x="3471" y="2721"/>
                </a:lnTo>
                <a:lnTo>
                  <a:pt x="3435" y="2721"/>
                </a:lnTo>
                <a:lnTo>
                  <a:pt x="3435" y="2644"/>
                </a:lnTo>
                <a:lnTo>
                  <a:pt x="3399" y="2644"/>
                </a:lnTo>
                <a:lnTo>
                  <a:pt x="3399" y="2566"/>
                </a:lnTo>
                <a:lnTo>
                  <a:pt x="3363" y="2566"/>
                </a:lnTo>
                <a:lnTo>
                  <a:pt x="3363" y="2488"/>
                </a:lnTo>
                <a:lnTo>
                  <a:pt x="3327" y="2488"/>
                </a:lnTo>
                <a:lnTo>
                  <a:pt x="3327" y="2410"/>
                </a:lnTo>
                <a:lnTo>
                  <a:pt x="3291" y="2410"/>
                </a:lnTo>
                <a:lnTo>
                  <a:pt x="3291" y="2333"/>
                </a:lnTo>
                <a:lnTo>
                  <a:pt x="3255" y="2333"/>
                </a:lnTo>
                <a:lnTo>
                  <a:pt x="3255" y="2255"/>
                </a:lnTo>
                <a:lnTo>
                  <a:pt x="3220" y="2255"/>
                </a:lnTo>
                <a:lnTo>
                  <a:pt x="3220" y="2177"/>
                </a:lnTo>
                <a:lnTo>
                  <a:pt x="3183" y="2177"/>
                </a:lnTo>
                <a:lnTo>
                  <a:pt x="3183" y="2099"/>
                </a:lnTo>
                <a:lnTo>
                  <a:pt x="3146" y="2099"/>
                </a:lnTo>
                <a:lnTo>
                  <a:pt x="3146" y="2022"/>
                </a:lnTo>
                <a:lnTo>
                  <a:pt x="3111" y="2022"/>
                </a:lnTo>
                <a:lnTo>
                  <a:pt x="3111" y="1944"/>
                </a:lnTo>
                <a:lnTo>
                  <a:pt x="3074" y="1944"/>
                </a:lnTo>
                <a:lnTo>
                  <a:pt x="3074" y="1866"/>
                </a:lnTo>
                <a:lnTo>
                  <a:pt x="3039" y="1866"/>
                </a:lnTo>
                <a:lnTo>
                  <a:pt x="3039" y="1788"/>
                </a:lnTo>
                <a:lnTo>
                  <a:pt x="3002" y="1788"/>
                </a:lnTo>
                <a:lnTo>
                  <a:pt x="3002" y="1710"/>
                </a:lnTo>
                <a:lnTo>
                  <a:pt x="2967" y="1710"/>
                </a:lnTo>
                <a:lnTo>
                  <a:pt x="2967" y="1633"/>
                </a:lnTo>
                <a:lnTo>
                  <a:pt x="2930" y="1633"/>
                </a:lnTo>
                <a:lnTo>
                  <a:pt x="2930" y="1555"/>
                </a:lnTo>
                <a:lnTo>
                  <a:pt x="2895" y="1555"/>
                </a:lnTo>
                <a:lnTo>
                  <a:pt x="2895" y="1477"/>
                </a:lnTo>
                <a:lnTo>
                  <a:pt x="2858" y="1477"/>
                </a:lnTo>
                <a:lnTo>
                  <a:pt x="2858" y="1399"/>
                </a:lnTo>
                <a:lnTo>
                  <a:pt x="2823" y="1399"/>
                </a:lnTo>
                <a:lnTo>
                  <a:pt x="2823" y="1322"/>
                </a:lnTo>
                <a:lnTo>
                  <a:pt x="2786" y="1322"/>
                </a:lnTo>
                <a:lnTo>
                  <a:pt x="2786" y="1244"/>
                </a:lnTo>
                <a:lnTo>
                  <a:pt x="2750" y="1244"/>
                </a:lnTo>
                <a:lnTo>
                  <a:pt x="2750" y="1166"/>
                </a:lnTo>
                <a:lnTo>
                  <a:pt x="2714" y="1166"/>
                </a:lnTo>
                <a:lnTo>
                  <a:pt x="2714" y="1088"/>
                </a:lnTo>
                <a:lnTo>
                  <a:pt x="2678" y="1088"/>
                </a:lnTo>
                <a:lnTo>
                  <a:pt x="2678" y="1011"/>
                </a:lnTo>
                <a:lnTo>
                  <a:pt x="2642" y="1011"/>
                </a:lnTo>
                <a:lnTo>
                  <a:pt x="2642" y="933"/>
                </a:lnTo>
                <a:lnTo>
                  <a:pt x="2606" y="933"/>
                </a:lnTo>
                <a:lnTo>
                  <a:pt x="2606" y="855"/>
                </a:lnTo>
                <a:lnTo>
                  <a:pt x="2570" y="855"/>
                </a:lnTo>
                <a:lnTo>
                  <a:pt x="2570" y="777"/>
                </a:lnTo>
                <a:lnTo>
                  <a:pt x="2534" y="777"/>
                </a:lnTo>
                <a:lnTo>
                  <a:pt x="2534" y="699"/>
                </a:lnTo>
                <a:lnTo>
                  <a:pt x="2498" y="699"/>
                </a:lnTo>
                <a:lnTo>
                  <a:pt x="2498" y="622"/>
                </a:lnTo>
                <a:lnTo>
                  <a:pt x="2462" y="622"/>
                </a:lnTo>
                <a:lnTo>
                  <a:pt x="2462" y="544"/>
                </a:lnTo>
                <a:lnTo>
                  <a:pt x="2425" y="544"/>
                </a:lnTo>
                <a:lnTo>
                  <a:pt x="2425" y="466"/>
                </a:lnTo>
                <a:lnTo>
                  <a:pt x="2390" y="466"/>
                </a:lnTo>
                <a:lnTo>
                  <a:pt x="2390" y="388"/>
                </a:lnTo>
                <a:lnTo>
                  <a:pt x="2353" y="388"/>
                </a:lnTo>
                <a:lnTo>
                  <a:pt x="2353" y="311"/>
                </a:lnTo>
                <a:lnTo>
                  <a:pt x="2318" y="311"/>
                </a:lnTo>
                <a:lnTo>
                  <a:pt x="2318" y="233"/>
                </a:lnTo>
                <a:lnTo>
                  <a:pt x="2281" y="233"/>
                </a:lnTo>
                <a:lnTo>
                  <a:pt x="2281" y="155"/>
                </a:lnTo>
                <a:lnTo>
                  <a:pt x="2246" y="155"/>
                </a:lnTo>
                <a:lnTo>
                  <a:pt x="2246" y="77"/>
                </a:lnTo>
                <a:lnTo>
                  <a:pt x="2209" y="77"/>
                </a:lnTo>
                <a:lnTo>
                  <a:pt x="2209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540" name="Freeform 140"/>
          <p:cNvSpPr>
            <a:spLocks/>
          </p:cNvSpPr>
          <p:nvPr/>
        </p:nvSpPr>
        <p:spPr bwMode="auto">
          <a:xfrm flipV="1">
            <a:off x="1293813" y="1954213"/>
            <a:ext cx="2908300" cy="3695700"/>
          </a:xfrm>
          <a:custGeom>
            <a:avLst/>
            <a:gdLst>
              <a:gd name="T0" fmla="*/ 17157119 w 6121"/>
              <a:gd name="T1" fmla="*/ 52617037 h 7777"/>
              <a:gd name="T2" fmla="*/ 58018705 w 6121"/>
              <a:gd name="T3" fmla="*/ 105233600 h 7777"/>
              <a:gd name="T4" fmla="*/ 88269591 w 6121"/>
              <a:gd name="T5" fmla="*/ 175464742 h 7777"/>
              <a:gd name="T6" fmla="*/ 129130724 w 6121"/>
              <a:gd name="T7" fmla="*/ 228307489 h 7777"/>
              <a:gd name="T8" fmla="*/ 159832973 w 6121"/>
              <a:gd name="T9" fmla="*/ 298538661 h 7777"/>
              <a:gd name="T10" fmla="*/ 200243174 w 6121"/>
              <a:gd name="T11" fmla="*/ 351155684 h 7777"/>
              <a:gd name="T12" fmla="*/ 230945423 w 6121"/>
              <a:gd name="T13" fmla="*/ 421386797 h 7777"/>
              <a:gd name="T14" fmla="*/ 271580897 w 6121"/>
              <a:gd name="T15" fmla="*/ 474003819 h 7777"/>
              <a:gd name="T16" fmla="*/ 302057457 w 6121"/>
              <a:gd name="T17" fmla="*/ 544235051 h 7777"/>
              <a:gd name="T18" fmla="*/ 342693347 w 6121"/>
              <a:gd name="T19" fmla="*/ 597077798 h 7777"/>
              <a:gd name="T20" fmla="*/ 373395596 w 6121"/>
              <a:gd name="T21" fmla="*/ 667308911 h 7777"/>
              <a:gd name="T22" fmla="*/ 413805321 w 6121"/>
              <a:gd name="T23" fmla="*/ 719925458 h 7777"/>
              <a:gd name="T24" fmla="*/ 444507571 w 6121"/>
              <a:gd name="T25" fmla="*/ 790156571 h 7777"/>
              <a:gd name="T26" fmla="*/ 485369149 w 6121"/>
              <a:gd name="T27" fmla="*/ 842773594 h 7777"/>
              <a:gd name="T28" fmla="*/ 513814153 w 6121"/>
              <a:gd name="T29" fmla="*/ 913230431 h 7777"/>
              <a:gd name="T30" fmla="*/ 546322389 w 6121"/>
              <a:gd name="T31" fmla="*/ 965847453 h 7777"/>
              <a:gd name="T32" fmla="*/ 570478234 w 6121"/>
              <a:gd name="T33" fmla="*/ 1036078329 h 7777"/>
              <a:gd name="T34" fmla="*/ 603437848 w 6121"/>
              <a:gd name="T35" fmla="*/ 1088695351 h 7777"/>
              <a:gd name="T36" fmla="*/ 627593692 w 6121"/>
              <a:gd name="T37" fmla="*/ 1158926464 h 7777"/>
              <a:gd name="T38" fmla="*/ 660327618 w 6121"/>
              <a:gd name="T39" fmla="*/ 1211769686 h 7777"/>
              <a:gd name="T40" fmla="*/ 684483462 w 6121"/>
              <a:gd name="T41" fmla="*/ 1281999849 h 7777"/>
              <a:gd name="T42" fmla="*/ 716991698 w 6121"/>
              <a:gd name="T43" fmla="*/ 1334616871 h 7777"/>
              <a:gd name="T44" fmla="*/ 763045548 w 6121"/>
              <a:gd name="T45" fmla="*/ 1404847984 h 7777"/>
              <a:gd name="T46" fmla="*/ 774107157 w 6121"/>
              <a:gd name="T47" fmla="*/ 1457465007 h 7777"/>
              <a:gd name="T48" fmla="*/ 798714380 w 6121"/>
              <a:gd name="T49" fmla="*/ 1527696120 h 7777"/>
              <a:gd name="T50" fmla="*/ 872309883 w 6121"/>
              <a:gd name="T51" fmla="*/ 1580539342 h 7777"/>
              <a:gd name="T52" fmla="*/ 872309883 w 6121"/>
              <a:gd name="T53" fmla="*/ 1650769504 h 7777"/>
              <a:gd name="T54" fmla="*/ 888112386 w 6121"/>
              <a:gd name="T55" fmla="*/ 1703386527 h 7777"/>
              <a:gd name="T56" fmla="*/ 1381834520 w 6121"/>
              <a:gd name="T57" fmla="*/ 1738615658 h 7777"/>
              <a:gd name="T58" fmla="*/ 1365580165 w 6121"/>
              <a:gd name="T59" fmla="*/ 1685772436 h 7777"/>
              <a:gd name="T60" fmla="*/ 1334877915 w 6121"/>
              <a:gd name="T61" fmla="*/ 1615541323 h 7777"/>
              <a:gd name="T62" fmla="*/ 1294016337 w 6121"/>
              <a:gd name="T63" fmla="*/ 1562924301 h 7777"/>
              <a:gd name="T64" fmla="*/ 1262185168 w 6121"/>
              <a:gd name="T65" fmla="*/ 1492693188 h 7777"/>
              <a:gd name="T66" fmla="*/ 1222903887 w 6121"/>
              <a:gd name="T67" fmla="*/ 1440077116 h 7777"/>
              <a:gd name="T68" fmla="*/ 1192653015 w 6121"/>
              <a:gd name="T69" fmla="*/ 1369846003 h 7777"/>
              <a:gd name="T70" fmla="*/ 1151792388 w 6121"/>
              <a:gd name="T71" fmla="*/ 1317002781 h 7777"/>
              <a:gd name="T72" fmla="*/ 1121090138 w 6121"/>
              <a:gd name="T73" fmla="*/ 1246771668 h 7777"/>
              <a:gd name="T74" fmla="*/ 1080453774 w 6121"/>
              <a:gd name="T75" fmla="*/ 1194154645 h 7777"/>
              <a:gd name="T76" fmla="*/ 1049751524 w 6121"/>
              <a:gd name="T77" fmla="*/ 1123923532 h 7777"/>
              <a:gd name="T78" fmla="*/ 1009342274 w 6121"/>
              <a:gd name="T79" fmla="*/ 1071081261 h 7777"/>
              <a:gd name="T80" fmla="*/ 978865476 w 6121"/>
              <a:gd name="T81" fmla="*/ 1000850148 h 7777"/>
              <a:gd name="T82" fmla="*/ 927393666 w 6121"/>
              <a:gd name="T83" fmla="*/ 948233363 h 7777"/>
              <a:gd name="T84" fmla="*/ 907527337 w 6121"/>
              <a:gd name="T85" fmla="*/ 878001775 h 7777"/>
              <a:gd name="T86" fmla="*/ 872761261 w 6121"/>
              <a:gd name="T87" fmla="*/ 825385227 h 7777"/>
              <a:gd name="T88" fmla="*/ 819709154 w 6121"/>
              <a:gd name="T89" fmla="*/ 755154114 h 7777"/>
              <a:gd name="T90" fmla="*/ 816097180 w 6121"/>
              <a:gd name="T91" fmla="*/ 702311368 h 7777"/>
              <a:gd name="T92" fmla="*/ 791489958 w 6121"/>
              <a:gd name="T93" fmla="*/ 632080255 h 7777"/>
              <a:gd name="T94" fmla="*/ 751983463 w 6121"/>
              <a:gd name="T95" fmla="*/ 579463232 h 7777"/>
              <a:gd name="T96" fmla="*/ 734600663 w 6121"/>
              <a:gd name="T97" fmla="*/ 509232119 h 7777"/>
              <a:gd name="T98" fmla="*/ 702091952 w 6121"/>
              <a:gd name="T99" fmla="*/ 456614978 h 7777"/>
              <a:gd name="T100" fmla="*/ 677484729 w 6121"/>
              <a:gd name="T101" fmla="*/ 386158141 h 7777"/>
              <a:gd name="T102" fmla="*/ 627368003 w 6121"/>
              <a:gd name="T103" fmla="*/ 333541593 h 7777"/>
              <a:gd name="T104" fmla="*/ 620595434 w 6121"/>
              <a:gd name="T105" fmla="*/ 263310480 h 7777"/>
              <a:gd name="T106" fmla="*/ 588086723 w 6121"/>
              <a:gd name="T107" fmla="*/ 210693398 h 7777"/>
              <a:gd name="T108" fmla="*/ 518103193 w 6121"/>
              <a:gd name="T109" fmla="*/ 140462285 h 7777"/>
              <a:gd name="T110" fmla="*/ 518103193 w 6121"/>
              <a:gd name="T111" fmla="*/ 87619509 h 7777"/>
              <a:gd name="T112" fmla="*/ 506815895 w 6121"/>
              <a:gd name="T113" fmla="*/ 17388374 h 77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6121"/>
              <a:gd name="T172" fmla="*/ 0 h 7777"/>
              <a:gd name="T173" fmla="*/ 6121 w 6121"/>
              <a:gd name="T174" fmla="*/ 7777 h 777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6121" h="7777">
                <a:moveTo>
                  <a:pt x="0" y="0"/>
                </a:moveTo>
                <a:lnTo>
                  <a:pt x="0" y="0"/>
                </a:lnTo>
                <a:lnTo>
                  <a:pt x="0" y="77"/>
                </a:lnTo>
                <a:lnTo>
                  <a:pt x="31" y="77"/>
                </a:lnTo>
                <a:lnTo>
                  <a:pt x="31" y="155"/>
                </a:lnTo>
                <a:lnTo>
                  <a:pt x="76" y="155"/>
                </a:lnTo>
                <a:lnTo>
                  <a:pt x="76" y="233"/>
                </a:lnTo>
                <a:lnTo>
                  <a:pt x="121" y="233"/>
                </a:lnTo>
                <a:lnTo>
                  <a:pt x="121" y="311"/>
                </a:lnTo>
                <a:lnTo>
                  <a:pt x="166" y="311"/>
                </a:lnTo>
                <a:lnTo>
                  <a:pt x="166" y="388"/>
                </a:lnTo>
                <a:lnTo>
                  <a:pt x="212" y="388"/>
                </a:lnTo>
                <a:lnTo>
                  <a:pt x="212" y="466"/>
                </a:lnTo>
                <a:lnTo>
                  <a:pt x="257" y="466"/>
                </a:lnTo>
                <a:lnTo>
                  <a:pt x="257" y="544"/>
                </a:lnTo>
                <a:lnTo>
                  <a:pt x="302" y="544"/>
                </a:lnTo>
                <a:lnTo>
                  <a:pt x="302" y="622"/>
                </a:lnTo>
                <a:lnTo>
                  <a:pt x="346" y="622"/>
                </a:lnTo>
                <a:lnTo>
                  <a:pt x="346" y="699"/>
                </a:lnTo>
                <a:lnTo>
                  <a:pt x="391" y="699"/>
                </a:lnTo>
                <a:lnTo>
                  <a:pt x="391" y="777"/>
                </a:lnTo>
                <a:lnTo>
                  <a:pt x="437" y="777"/>
                </a:lnTo>
                <a:lnTo>
                  <a:pt x="437" y="855"/>
                </a:lnTo>
                <a:lnTo>
                  <a:pt x="482" y="855"/>
                </a:lnTo>
                <a:lnTo>
                  <a:pt x="482" y="933"/>
                </a:lnTo>
                <a:lnTo>
                  <a:pt x="535" y="933"/>
                </a:lnTo>
                <a:lnTo>
                  <a:pt x="535" y="1011"/>
                </a:lnTo>
                <a:lnTo>
                  <a:pt x="572" y="1011"/>
                </a:lnTo>
                <a:lnTo>
                  <a:pt x="572" y="1088"/>
                </a:lnTo>
                <a:lnTo>
                  <a:pt x="617" y="1088"/>
                </a:lnTo>
                <a:lnTo>
                  <a:pt x="617" y="1166"/>
                </a:lnTo>
                <a:lnTo>
                  <a:pt x="663" y="1166"/>
                </a:lnTo>
                <a:lnTo>
                  <a:pt x="663" y="1244"/>
                </a:lnTo>
                <a:lnTo>
                  <a:pt x="708" y="1244"/>
                </a:lnTo>
                <a:lnTo>
                  <a:pt x="708" y="1322"/>
                </a:lnTo>
                <a:lnTo>
                  <a:pt x="752" y="1322"/>
                </a:lnTo>
                <a:lnTo>
                  <a:pt x="752" y="1399"/>
                </a:lnTo>
                <a:lnTo>
                  <a:pt x="797" y="1399"/>
                </a:lnTo>
                <a:lnTo>
                  <a:pt x="797" y="1477"/>
                </a:lnTo>
                <a:lnTo>
                  <a:pt x="842" y="1477"/>
                </a:lnTo>
                <a:lnTo>
                  <a:pt x="842" y="1555"/>
                </a:lnTo>
                <a:lnTo>
                  <a:pt x="887" y="1555"/>
                </a:lnTo>
                <a:lnTo>
                  <a:pt x="887" y="1633"/>
                </a:lnTo>
                <a:lnTo>
                  <a:pt x="933" y="1633"/>
                </a:lnTo>
                <a:lnTo>
                  <a:pt x="933" y="1710"/>
                </a:lnTo>
                <a:lnTo>
                  <a:pt x="978" y="1710"/>
                </a:lnTo>
                <a:lnTo>
                  <a:pt x="978" y="1788"/>
                </a:lnTo>
                <a:lnTo>
                  <a:pt x="1023" y="1788"/>
                </a:lnTo>
                <a:lnTo>
                  <a:pt x="1023" y="1866"/>
                </a:lnTo>
                <a:lnTo>
                  <a:pt x="1067" y="1866"/>
                </a:lnTo>
                <a:lnTo>
                  <a:pt x="1067" y="1944"/>
                </a:lnTo>
                <a:lnTo>
                  <a:pt x="1112" y="1944"/>
                </a:lnTo>
                <a:lnTo>
                  <a:pt x="1112" y="2022"/>
                </a:lnTo>
                <a:lnTo>
                  <a:pt x="1158" y="2022"/>
                </a:lnTo>
                <a:lnTo>
                  <a:pt x="1158" y="2099"/>
                </a:lnTo>
                <a:lnTo>
                  <a:pt x="1203" y="2099"/>
                </a:lnTo>
                <a:lnTo>
                  <a:pt x="1203" y="2177"/>
                </a:lnTo>
                <a:lnTo>
                  <a:pt x="1248" y="2177"/>
                </a:lnTo>
                <a:lnTo>
                  <a:pt x="1248" y="2255"/>
                </a:lnTo>
                <a:lnTo>
                  <a:pt x="1293" y="2255"/>
                </a:lnTo>
                <a:lnTo>
                  <a:pt x="1293" y="2333"/>
                </a:lnTo>
                <a:lnTo>
                  <a:pt x="1338" y="2333"/>
                </a:lnTo>
                <a:lnTo>
                  <a:pt x="1338" y="2410"/>
                </a:lnTo>
                <a:lnTo>
                  <a:pt x="1384" y="2410"/>
                </a:lnTo>
                <a:lnTo>
                  <a:pt x="1384" y="2488"/>
                </a:lnTo>
                <a:lnTo>
                  <a:pt x="1429" y="2488"/>
                </a:lnTo>
                <a:lnTo>
                  <a:pt x="1429" y="2566"/>
                </a:lnTo>
                <a:lnTo>
                  <a:pt x="1473" y="2566"/>
                </a:lnTo>
                <a:lnTo>
                  <a:pt x="1473" y="2644"/>
                </a:lnTo>
                <a:lnTo>
                  <a:pt x="1518" y="2644"/>
                </a:lnTo>
                <a:lnTo>
                  <a:pt x="1518" y="2721"/>
                </a:lnTo>
                <a:lnTo>
                  <a:pt x="1563" y="2721"/>
                </a:lnTo>
                <a:lnTo>
                  <a:pt x="1563" y="2799"/>
                </a:lnTo>
                <a:lnTo>
                  <a:pt x="1608" y="2799"/>
                </a:lnTo>
                <a:lnTo>
                  <a:pt x="1608" y="2877"/>
                </a:lnTo>
                <a:lnTo>
                  <a:pt x="1654" y="2877"/>
                </a:lnTo>
                <a:lnTo>
                  <a:pt x="1654" y="2955"/>
                </a:lnTo>
                <a:lnTo>
                  <a:pt x="1699" y="2955"/>
                </a:lnTo>
                <a:lnTo>
                  <a:pt x="1699" y="3033"/>
                </a:lnTo>
                <a:lnTo>
                  <a:pt x="1744" y="3033"/>
                </a:lnTo>
                <a:lnTo>
                  <a:pt x="1744" y="3110"/>
                </a:lnTo>
                <a:lnTo>
                  <a:pt x="1789" y="3110"/>
                </a:lnTo>
                <a:lnTo>
                  <a:pt x="1789" y="3188"/>
                </a:lnTo>
                <a:lnTo>
                  <a:pt x="1833" y="3188"/>
                </a:lnTo>
                <a:lnTo>
                  <a:pt x="1833" y="3266"/>
                </a:lnTo>
                <a:lnTo>
                  <a:pt x="1880" y="3266"/>
                </a:lnTo>
                <a:lnTo>
                  <a:pt x="1880" y="3344"/>
                </a:lnTo>
                <a:lnTo>
                  <a:pt x="1924" y="3344"/>
                </a:lnTo>
                <a:lnTo>
                  <a:pt x="1924" y="3421"/>
                </a:lnTo>
                <a:lnTo>
                  <a:pt x="1969" y="3421"/>
                </a:lnTo>
                <a:lnTo>
                  <a:pt x="1969" y="3499"/>
                </a:lnTo>
                <a:lnTo>
                  <a:pt x="2014" y="3499"/>
                </a:lnTo>
                <a:lnTo>
                  <a:pt x="2014" y="3577"/>
                </a:lnTo>
                <a:lnTo>
                  <a:pt x="2059" y="3577"/>
                </a:lnTo>
                <a:lnTo>
                  <a:pt x="2059" y="3655"/>
                </a:lnTo>
                <a:lnTo>
                  <a:pt x="2105" y="3655"/>
                </a:lnTo>
                <a:lnTo>
                  <a:pt x="2105" y="3732"/>
                </a:lnTo>
                <a:lnTo>
                  <a:pt x="2150" y="3732"/>
                </a:lnTo>
                <a:lnTo>
                  <a:pt x="2150" y="3810"/>
                </a:lnTo>
                <a:lnTo>
                  <a:pt x="2195" y="3810"/>
                </a:lnTo>
                <a:lnTo>
                  <a:pt x="2195" y="3888"/>
                </a:lnTo>
                <a:lnTo>
                  <a:pt x="2239" y="3888"/>
                </a:lnTo>
                <a:lnTo>
                  <a:pt x="2239" y="3966"/>
                </a:lnTo>
                <a:lnTo>
                  <a:pt x="2276" y="3966"/>
                </a:lnTo>
                <a:lnTo>
                  <a:pt x="2276" y="4044"/>
                </a:lnTo>
                <a:lnTo>
                  <a:pt x="2311" y="4044"/>
                </a:lnTo>
                <a:lnTo>
                  <a:pt x="2311" y="4121"/>
                </a:lnTo>
                <a:lnTo>
                  <a:pt x="2348" y="4121"/>
                </a:lnTo>
                <a:lnTo>
                  <a:pt x="2348" y="4199"/>
                </a:lnTo>
                <a:lnTo>
                  <a:pt x="2383" y="4199"/>
                </a:lnTo>
                <a:lnTo>
                  <a:pt x="2383" y="4277"/>
                </a:lnTo>
                <a:lnTo>
                  <a:pt x="2420" y="4277"/>
                </a:lnTo>
                <a:lnTo>
                  <a:pt x="2420" y="4355"/>
                </a:lnTo>
                <a:lnTo>
                  <a:pt x="2512" y="4355"/>
                </a:lnTo>
                <a:lnTo>
                  <a:pt x="2512" y="4432"/>
                </a:lnTo>
                <a:lnTo>
                  <a:pt x="2512" y="4510"/>
                </a:lnTo>
                <a:lnTo>
                  <a:pt x="2527" y="4510"/>
                </a:lnTo>
                <a:lnTo>
                  <a:pt x="2527" y="4588"/>
                </a:lnTo>
                <a:lnTo>
                  <a:pt x="2564" y="4588"/>
                </a:lnTo>
                <a:lnTo>
                  <a:pt x="2564" y="4666"/>
                </a:lnTo>
                <a:lnTo>
                  <a:pt x="2601" y="4666"/>
                </a:lnTo>
                <a:lnTo>
                  <a:pt x="2601" y="4743"/>
                </a:lnTo>
                <a:lnTo>
                  <a:pt x="2636" y="4743"/>
                </a:lnTo>
                <a:lnTo>
                  <a:pt x="2636" y="4821"/>
                </a:lnTo>
                <a:lnTo>
                  <a:pt x="2673" y="4821"/>
                </a:lnTo>
                <a:lnTo>
                  <a:pt x="2673" y="4899"/>
                </a:lnTo>
                <a:lnTo>
                  <a:pt x="2708" y="4899"/>
                </a:lnTo>
                <a:lnTo>
                  <a:pt x="2708" y="4977"/>
                </a:lnTo>
                <a:lnTo>
                  <a:pt x="2745" y="4977"/>
                </a:lnTo>
                <a:lnTo>
                  <a:pt x="2745" y="5055"/>
                </a:lnTo>
                <a:lnTo>
                  <a:pt x="2780" y="5055"/>
                </a:lnTo>
                <a:lnTo>
                  <a:pt x="2780" y="5132"/>
                </a:lnTo>
                <a:lnTo>
                  <a:pt x="2817" y="5132"/>
                </a:lnTo>
                <a:lnTo>
                  <a:pt x="2817" y="5210"/>
                </a:lnTo>
                <a:lnTo>
                  <a:pt x="2852" y="5210"/>
                </a:lnTo>
                <a:lnTo>
                  <a:pt x="2852" y="5288"/>
                </a:lnTo>
                <a:lnTo>
                  <a:pt x="2889" y="5288"/>
                </a:lnTo>
                <a:lnTo>
                  <a:pt x="2889" y="5366"/>
                </a:lnTo>
                <a:lnTo>
                  <a:pt x="2925" y="5366"/>
                </a:lnTo>
                <a:lnTo>
                  <a:pt x="2925" y="5443"/>
                </a:lnTo>
                <a:lnTo>
                  <a:pt x="2960" y="5443"/>
                </a:lnTo>
                <a:lnTo>
                  <a:pt x="2960" y="5521"/>
                </a:lnTo>
                <a:lnTo>
                  <a:pt x="2997" y="5521"/>
                </a:lnTo>
                <a:lnTo>
                  <a:pt x="2997" y="5599"/>
                </a:lnTo>
                <a:lnTo>
                  <a:pt x="3032" y="5599"/>
                </a:lnTo>
                <a:lnTo>
                  <a:pt x="3032" y="5677"/>
                </a:lnTo>
                <a:lnTo>
                  <a:pt x="3069" y="5677"/>
                </a:lnTo>
                <a:lnTo>
                  <a:pt x="3069" y="5754"/>
                </a:lnTo>
                <a:lnTo>
                  <a:pt x="3104" y="5754"/>
                </a:lnTo>
                <a:lnTo>
                  <a:pt x="3104" y="5832"/>
                </a:lnTo>
                <a:lnTo>
                  <a:pt x="3141" y="5832"/>
                </a:lnTo>
                <a:lnTo>
                  <a:pt x="3141" y="5910"/>
                </a:lnTo>
                <a:lnTo>
                  <a:pt x="3176" y="5910"/>
                </a:lnTo>
                <a:lnTo>
                  <a:pt x="3176" y="5988"/>
                </a:lnTo>
                <a:lnTo>
                  <a:pt x="3213" y="5988"/>
                </a:lnTo>
                <a:lnTo>
                  <a:pt x="3213" y="6066"/>
                </a:lnTo>
                <a:lnTo>
                  <a:pt x="3380" y="6066"/>
                </a:lnTo>
                <a:lnTo>
                  <a:pt x="3380" y="6143"/>
                </a:lnTo>
                <a:lnTo>
                  <a:pt x="3380" y="6221"/>
                </a:lnTo>
                <a:lnTo>
                  <a:pt x="3380" y="6299"/>
                </a:lnTo>
                <a:lnTo>
                  <a:pt x="3380" y="6377"/>
                </a:lnTo>
                <a:lnTo>
                  <a:pt x="3394" y="6377"/>
                </a:lnTo>
                <a:lnTo>
                  <a:pt x="3394" y="6454"/>
                </a:lnTo>
                <a:lnTo>
                  <a:pt x="3429" y="6454"/>
                </a:lnTo>
                <a:lnTo>
                  <a:pt x="3429" y="6532"/>
                </a:lnTo>
                <a:lnTo>
                  <a:pt x="3466" y="6532"/>
                </a:lnTo>
                <a:lnTo>
                  <a:pt x="3466" y="6610"/>
                </a:lnTo>
                <a:lnTo>
                  <a:pt x="3501" y="6610"/>
                </a:lnTo>
                <a:lnTo>
                  <a:pt x="3501" y="6688"/>
                </a:lnTo>
                <a:lnTo>
                  <a:pt x="3538" y="6688"/>
                </a:lnTo>
                <a:lnTo>
                  <a:pt x="3538" y="6765"/>
                </a:lnTo>
                <a:lnTo>
                  <a:pt x="3573" y="6765"/>
                </a:lnTo>
                <a:lnTo>
                  <a:pt x="3573" y="6843"/>
                </a:lnTo>
                <a:lnTo>
                  <a:pt x="3610" y="6843"/>
                </a:lnTo>
                <a:lnTo>
                  <a:pt x="3610" y="6921"/>
                </a:lnTo>
                <a:lnTo>
                  <a:pt x="3646" y="6921"/>
                </a:lnTo>
                <a:lnTo>
                  <a:pt x="3646" y="6999"/>
                </a:lnTo>
                <a:lnTo>
                  <a:pt x="3864" y="6999"/>
                </a:lnTo>
                <a:lnTo>
                  <a:pt x="3864" y="7077"/>
                </a:lnTo>
                <a:lnTo>
                  <a:pt x="3864" y="7154"/>
                </a:lnTo>
                <a:lnTo>
                  <a:pt x="3864" y="7232"/>
                </a:lnTo>
                <a:lnTo>
                  <a:pt x="3864" y="7310"/>
                </a:lnTo>
                <a:lnTo>
                  <a:pt x="3864" y="7388"/>
                </a:lnTo>
                <a:lnTo>
                  <a:pt x="3864" y="7465"/>
                </a:lnTo>
                <a:lnTo>
                  <a:pt x="3898" y="7465"/>
                </a:lnTo>
                <a:lnTo>
                  <a:pt x="3898" y="7543"/>
                </a:lnTo>
                <a:lnTo>
                  <a:pt x="3934" y="7543"/>
                </a:lnTo>
                <a:lnTo>
                  <a:pt x="3934" y="7621"/>
                </a:lnTo>
                <a:lnTo>
                  <a:pt x="3969" y="7621"/>
                </a:lnTo>
                <a:lnTo>
                  <a:pt x="3969" y="7699"/>
                </a:lnTo>
                <a:lnTo>
                  <a:pt x="4006" y="7699"/>
                </a:lnTo>
                <a:lnTo>
                  <a:pt x="4006" y="7777"/>
                </a:lnTo>
                <a:lnTo>
                  <a:pt x="6121" y="7777"/>
                </a:lnTo>
                <a:lnTo>
                  <a:pt x="6121" y="7699"/>
                </a:lnTo>
                <a:lnTo>
                  <a:pt x="6121" y="7621"/>
                </a:lnTo>
                <a:lnTo>
                  <a:pt x="6121" y="7543"/>
                </a:lnTo>
                <a:lnTo>
                  <a:pt x="6093" y="7543"/>
                </a:lnTo>
                <a:lnTo>
                  <a:pt x="6093" y="7465"/>
                </a:lnTo>
                <a:lnTo>
                  <a:pt x="6049" y="7465"/>
                </a:lnTo>
                <a:lnTo>
                  <a:pt x="6049" y="7388"/>
                </a:lnTo>
                <a:lnTo>
                  <a:pt x="6004" y="7388"/>
                </a:lnTo>
                <a:lnTo>
                  <a:pt x="6004" y="7310"/>
                </a:lnTo>
                <a:lnTo>
                  <a:pt x="5958" y="7310"/>
                </a:lnTo>
                <a:lnTo>
                  <a:pt x="5958" y="7232"/>
                </a:lnTo>
                <a:lnTo>
                  <a:pt x="5913" y="7232"/>
                </a:lnTo>
                <a:lnTo>
                  <a:pt x="5913" y="7154"/>
                </a:lnTo>
                <a:lnTo>
                  <a:pt x="5868" y="7154"/>
                </a:lnTo>
                <a:lnTo>
                  <a:pt x="5868" y="7077"/>
                </a:lnTo>
                <a:lnTo>
                  <a:pt x="5823" y="7077"/>
                </a:lnTo>
                <a:lnTo>
                  <a:pt x="5823" y="6999"/>
                </a:lnTo>
                <a:lnTo>
                  <a:pt x="5778" y="6999"/>
                </a:lnTo>
                <a:lnTo>
                  <a:pt x="5778" y="6921"/>
                </a:lnTo>
                <a:lnTo>
                  <a:pt x="5732" y="6921"/>
                </a:lnTo>
                <a:lnTo>
                  <a:pt x="5732" y="6843"/>
                </a:lnTo>
                <a:lnTo>
                  <a:pt x="5591" y="6843"/>
                </a:lnTo>
                <a:lnTo>
                  <a:pt x="5591" y="6765"/>
                </a:lnTo>
                <a:lnTo>
                  <a:pt x="5591" y="6688"/>
                </a:lnTo>
                <a:lnTo>
                  <a:pt x="5591" y="6610"/>
                </a:lnTo>
                <a:lnTo>
                  <a:pt x="5553" y="6610"/>
                </a:lnTo>
                <a:lnTo>
                  <a:pt x="5553" y="6532"/>
                </a:lnTo>
                <a:lnTo>
                  <a:pt x="5507" y="6532"/>
                </a:lnTo>
                <a:lnTo>
                  <a:pt x="5507" y="6454"/>
                </a:lnTo>
                <a:lnTo>
                  <a:pt x="5462" y="6454"/>
                </a:lnTo>
                <a:lnTo>
                  <a:pt x="5462" y="6377"/>
                </a:lnTo>
                <a:lnTo>
                  <a:pt x="5417" y="6377"/>
                </a:lnTo>
                <a:lnTo>
                  <a:pt x="5417" y="6299"/>
                </a:lnTo>
                <a:lnTo>
                  <a:pt x="5372" y="6299"/>
                </a:lnTo>
                <a:lnTo>
                  <a:pt x="5372" y="6221"/>
                </a:lnTo>
                <a:lnTo>
                  <a:pt x="5327" y="6221"/>
                </a:lnTo>
                <a:lnTo>
                  <a:pt x="5327" y="6143"/>
                </a:lnTo>
                <a:lnTo>
                  <a:pt x="5283" y="6143"/>
                </a:lnTo>
                <a:lnTo>
                  <a:pt x="5283" y="6066"/>
                </a:lnTo>
                <a:lnTo>
                  <a:pt x="5236" y="6066"/>
                </a:lnTo>
                <a:lnTo>
                  <a:pt x="5236" y="5988"/>
                </a:lnTo>
                <a:lnTo>
                  <a:pt x="5126" y="5988"/>
                </a:lnTo>
                <a:lnTo>
                  <a:pt x="5126" y="5910"/>
                </a:lnTo>
                <a:lnTo>
                  <a:pt x="5126" y="5832"/>
                </a:lnTo>
                <a:lnTo>
                  <a:pt x="5102" y="5832"/>
                </a:lnTo>
                <a:lnTo>
                  <a:pt x="5102" y="5754"/>
                </a:lnTo>
                <a:lnTo>
                  <a:pt x="5057" y="5754"/>
                </a:lnTo>
                <a:lnTo>
                  <a:pt x="5057" y="5677"/>
                </a:lnTo>
                <a:lnTo>
                  <a:pt x="5011" y="5677"/>
                </a:lnTo>
                <a:lnTo>
                  <a:pt x="5011" y="5599"/>
                </a:lnTo>
                <a:lnTo>
                  <a:pt x="4966" y="5599"/>
                </a:lnTo>
                <a:lnTo>
                  <a:pt x="4966" y="5521"/>
                </a:lnTo>
                <a:lnTo>
                  <a:pt x="4921" y="5521"/>
                </a:lnTo>
                <a:lnTo>
                  <a:pt x="4921" y="5443"/>
                </a:lnTo>
                <a:lnTo>
                  <a:pt x="4877" y="5443"/>
                </a:lnTo>
                <a:lnTo>
                  <a:pt x="4877" y="5366"/>
                </a:lnTo>
                <a:lnTo>
                  <a:pt x="4832" y="5366"/>
                </a:lnTo>
                <a:lnTo>
                  <a:pt x="4832" y="5288"/>
                </a:lnTo>
                <a:lnTo>
                  <a:pt x="4786" y="5288"/>
                </a:lnTo>
                <a:lnTo>
                  <a:pt x="4786" y="5210"/>
                </a:lnTo>
                <a:lnTo>
                  <a:pt x="4741" y="5210"/>
                </a:lnTo>
                <a:lnTo>
                  <a:pt x="4741" y="5132"/>
                </a:lnTo>
                <a:lnTo>
                  <a:pt x="4650" y="5132"/>
                </a:lnTo>
                <a:lnTo>
                  <a:pt x="4650" y="5055"/>
                </a:lnTo>
                <a:lnTo>
                  <a:pt x="4650" y="4977"/>
                </a:lnTo>
                <a:lnTo>
                  <a:pt x="4606" y="4977"/>
                </a:lnTo>
                <a:lnTo>
                  <a:pt x="4606" y="4899"/>
                </a:lnTo>
                <a:lnTo>
                  <a:pt x="4562" y="4899"/>
                </a:lnTo>
                <a:lnTo>
                  <a:pt x="4562" y="4821"/>
                </a:lnTo>
                <a:lnTo>
                  <a:pt x="4515" y="4821"/>
                </a:lnTo>
                <a:lnTo>
                  <a:pt x="4515" y="4743"/>
                </a:lnTo>
                <a:lnTo>
                  <a:pt x="4471" y="4743"/>
                </a:lnTo>
                <a:lnTo>
                  <a:pt x="4471" y="4666"/>
                </a:lnTo>
                <a:lnTo>
                  <a:pt x="4426" y="4666"/>
                </a:lnTo>
                <a:lnTo>
                  <a:pt x="4426" y="4588"/>
                </a:lnTo>
                <a:lnTo>
                  <a:pt x="4381" y="4588"/>
                </a:lnTo>
                <a:lnTo>
                  <a:pt x="4381" y="4510"/>
                </a:lnTo>
                <a:lnTo>
                  <a:pt x="4336" y="4510"/>
                </a:lnTo>
                <a:lnTo>
                  <a:pt x="4336" y="4432"/>
                </a:lnTo>
                <a:lnTo>
                  <a:pt x="4290" y="4432"/>
                </a:lnTo>
                <a:lnTo>
                  <a:pt x="4290" y="4355"/>
                </a:lnTo>
                <a:lnTo>
                  <a:pt x="4245" y="4355"/>
                </a:lnTo>
                <a:lnTo>
                  <a:pt x="4245" y="4277"/>
                </a:lnTo>
                <a:lnTo>
                  <a:pt x="4108" y="4277"/>
                </a:lnTo>
                <a:lnTo>
                  <a:pt x="4108" y="4199"/>
                </a:lnTo>
                <a:lnTo>
                  <a:pt x="4108" y="4121"/>
                </a:lnTo>
                <a:lnTo>
                  <a:pt x="4108" y="4044"/>
                </a:lnTo>
                <a:lnTo>
                  <a:pt x="4065" y="4044"/>
                </a:lnTo>
                <a:lnTo>
                  <a:pt x="4065" y="3966"/>
                </a:lnTo>
                <a:lnTo>
                  <a:pt x="4020" y="3966"/>
                </a:lnTo>
                <a:lnTo>
                  <a:pt x="4020" y="3888"/>
                </a:lnTo>
                <a:lnTo>
                  <a:pt x="3975" y="3888"/>
                </a:lnTo>
                <a:lnTo>
                  <a:pt x="3975" y="3810"/>
                </a:lnTo>
                <a:lnTo>
                  <a:pt x="3940" y="3810"/>
                </a:lnTo>
                <a:lnTo>
                  <a:pt x="3940" y="3732"/>
                </a:lnTo>
                <a:lnTo>
                  <a:pt x="3903" y="3732"/>
                </a:lnTo>
                <a:lnTo>
                  <a:pt x="3903" y="3655"/>
                </a:lnTo>
                <a:lnTo>
                  <a:pt x="3866" y="3655"/>
                </a:lnTo>
                <a:lnTo>
                  <a:pt x="3866" y="3577"/>
                </a:lnTo>
                <a:lnTo>
                  <a:pt x="3831" y="3577"/>
                </a:lnTo>
                <a:lnTo>
                  <a:pt x="3831" y="3499"/>
                </a:lnTo>
                <a:lnTo>
                  <a:pt x="3794" y="3499"/>
                </a:lnTo>
                <a:lnTo>
                  <a:pt x="3794" y="3421"/>
                </a:lnTo>
                <a:lnTo>
                  <a:pt x="3631" y="3421"/>
                </a:lnTo>
                <a:lnTo>
                  <a:pt x="3631" y="3344"/>
                </a:lnTo>
                <a:lnTo>
                  <a:pt x="3631" y="3266"/>
                </a:lnTo>
                <a:lnTo>
                  <a:pt x="3631" y="3188"/>
                </a:lnTo>
                <a:lnTo>
                  <a:pt x="3631" y="3110"/>
                </a:lnTo>
                <a:lnTo>
                  <a:pt x="3615" y="3110"/>
                </a:lnTo>
                <a:lnTo>
                  <a:pt x="3615" y="3033"/>
                </a:lnTo>
                <a:lnTo>
                  <a:pt x="3578" y="3033"/>
                </a:lnTo>
                <a:lnTo>
                  <a:pt x="3578" y="2955"/>
                </a:lnTo>
                <a:lnTo>
                  <a:pt x="3543" y="2955"/>
                </a:lnTo>
                <a:lnTo>
                  <a:pt x="3543" y="2877"/>
                </a:lnTo>
                <a:lnTo>
                  <a:pt x="3506" y="2877"/>
                </a:lnTo>
                <a:lnTo>
                  <a:pt x="3506" y="2799"/>
                </a:lnTo>
                <a:lnTo>
                  <a:pt x="3470" y="2799"/>
                </a:lnTo>
                <a:lnTo>
                  <a:pt x="3470" y="2721"/>
                </a:lnTo>
                <a:lnTo>
                  <a:pt x="3434" y="2721"/>
                </a:lnTo>
                <a:lnTo>
                  <a:pt x="3434" y="2644"/>
                </a:lnTo>
                <a:lnTo>
                  <a:pt x="3398" y="2644"/>
                </a:lnTo>
                <a:lnTo>
                  <a:pt x="3398" y="2566"/>
                </a:lnTo>
                <a:lnTo>
                  <a:pt x="3331" y="2566"/>
                </a:lnTo>
                <a:lnTo>
                  <a:pt x="3331" y="2488"/>
                </a:lnTo>
                <a:lnTo>
                  <a:pt x="3326" y="2488"/>
                </a:lnTo>
                <a:lnTo>
                  <a:pt x="3326" y="2410"/>
                </a:lnTo>
                <a:lnTo>
                  <a:pt x="3290" y="2410"/>
                </a:lnTo>
                <a:lnTo>
                  <a:pt x="3290" y="2333"/>
                </a:lnTo>
                <a:lnTo>
                  <a:pt x="3254" y="2333"/>
                </a:lnTo>
                <a:lnTo>
                  <a:pt x="3254" y="2255"/>
                </a:lnTo>
                <a:lnTo>
                  <a:pt x="3219" y="2255"/>
                </a:lnTo>
                <a:lnTo>
                  <a:pt x="3219" y="2177"/>
                </a:lnTo>
                <a:lnTo>
                  <a:pt x="3182" y="2177"/>
                </a:lnTo>
                <a:lnTo>
                  <a:pt x="3182" y="2099"/>
                </a:lnTo>
                <a:lnTo>
                  <a:pt x="3145" y="2099"/>
                </a:lnTo>
                <a:lnTo>
                  <a:pt x="3145" y="2022"/>
                </a:lnTo>
                <a:lnTo>
                  <a:pt x="3110" y="2022"/>
                </a:lnTo>
                <a:lnTo>
                  <a:pt x="3110" y="1944"/>
                </a:lnTo>
                <a:lnTo>
                  <a:pt x="3073" y="1944"/>
                </a:lnTo>
                <a:lnTo>
                  <a:pt x="3073" y="1866"/>
                </a:lnTo>
                <a:lnTo>
                  <a:pt x="3038" y="1866"/>
                </a:lnTo>
                <a:lnTo>
                  <a:pt x="3038" y="1788"/>
                </a:lnTo>
                <a:lnTo>
                  <a:pt x="3001" y="1788"/>
                </a:lnTo>
                <a:lnTo>
                  <a:pt x="3001" y="1710"/>
                </a:lnTo>
                <a:lnTo>
                  <a:pt x="2779" y="1710"/>
                </a:lnTo>
                <a:lnTo>
                  <a:pt x="2779" y="1633"/>
                </a:lnTo>
                <a:lnTo>
                  <a:pt x="2779" y="1555"/>
                </a:lnTo>
                <a:lnTo>
                  <a:pt x="2779" y="1477"/>
                </a:lnTo>
                <a:lnTo>
                  <a:pt x="2779" y="1399"/>
                </a:lnTo>
                <a:lnTo>
                  <a:pt x="2779" y="1322"/>
                </a:lnTo>
                <a:lnTo>
                  <a:pt x="2779" y="1244"/>
                </a:lnTo>
                <a:lnTo>
                  <a:pt x="2749" y="1244"/>
                </a:lnTo>
                <a:lnTo>
                  <a:pt x="2749" y="1166"/>
                </a:lnTo>
                <a:lnTo>
                  <a:pt x="2713" y="1166"/>
                </a:lnTo>
                <a:lnTo>
                  <a:pt x="2713" y="1088"/>
                </a:lnTo>
                <a:lnTo>
                  <a:pt x="2677" y="1088"/>
                </a:lnTo>
                <a:lnTo>
                  <a:pt x="2677" y="1011"/>
                </a:lnTo>
                <a:lnTo>
                  <a:pt x="2641" y="1011"/>
                </a:lnTo>
                <a:lnTo>
                  <a:pt x="2641" y="933"/>
                </a:lnTo>
                <a:lnTo>
                  <a:pt x="2605" y="933"/>
                </a:lnTo>
                <a:lnTo>
                  <a:pt x="2605" y="855"/>
                </a:lnTo>
                <a:lnTo>
                  <a:pt x="2295" y="855"/>
                </a:lnTo>
                <a:lnTo>
                  <a:pt x="2295" y="777"/>
                </a:lnTo>
                <a:lnTo>
                  <a:pt x="2295" y="699"/>
                </a:lnTo>
                <a:lnTo>
                  <a:pt x="2295" y="622"/>
                </a:lnTo>
                <a:lnTo>
                  <a:pt x="2295" y="544"/>
                </a:lnTo>
                <a:lnTo>
                  <a:pt x="2295" y="466"/>
                </a:lnTo>
                <a:lnTo>
                  <a:pt x="2295" y="388"/>
                </a:lnTo>
                <a:lnTo>
                  <a:pt x="2295" y="311"/>
                </a:lnTo>
                <a:lnTo>
                  <a:pt x="2295" y="233"/>
                </a:lnTo>
                <a:lnTo>
                  <a:pt x="2280" y="233"/>
                </a:lnTo>
                <a:lnTo>
                  <a:pt x="2280" y="155"/>
                </a:lnTo>
                <a:lnTo>
                  <a:pt x="2245" y="155"/>
                </a:lnTo>
                <a:lnTo>
                  <a:pt x="2245" y="77"/>
                </a:lnTo>
                <a:lnTo>
                  <a:pt x="2208" y="77"/>
                </a:lnTo>
                <a:lnTo>
                  <a:pt x="2208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541" name="Freeform 141"/>
          <p:cNvSpPr>
            <a:spLocks/>
          </p:cNvSpPr>
          <p:nvPr/>
        </p:nvSpPr>
        <p:spPr bwMode="auto">
          <a:xfrm flipV="1">
            <a:off x="1293813" y="1954213"/>
            <a:ext cx="2908300" cy="3695700"/>
          </a:xfrm>
          <a:custGeom>
            <a:avLst/>
            <a:gdLst>
              <a:gd name="T0" fmla="*/ 17168430 w 6119"/>
              <a:gd name="T1" fmla="*/ 52617037 h 7777"/>
              <a:gd name="T2" fmla="*/ 120856753 w 6119"/>
              <a:gd name="T3" fmla="*/ 105233600 h 7777"/>
              <a:gd name="T4" fmla="*/ 120856753 w 6119"/>
              <a:gd name="T5" fmla="*/ 175464742 h 7777"/>
              <a:gd name="T6" fmla="*/ 184786605 w 6119"/>
              <a:gd name="T7" fmla="*/ 228307489 h 7777"/>
              <a:gd name="T8" fmla="*/ 229515189 w 6119"/>
              <a:gd name="T9" fmla="*/ 298538661 h 7777"/>
              <a:gd name="T10" fmla="*/ 284408859 w 6119"/>
              <a:gd name="T11" fmla="*/ 351155684 h 7777"/>
              <a:gd name="T12" fmla="*/ 284408859 w 6119"/>
              <a:gd name="T13" fmla="*/ 421386797 h 7777"/>
              <a:gd name="T14" fmla="*/ 337043892 w 6119"/>
              <a:gd name="T15" fmla="*/ 474003819 h 7777"/>
              <a:gd name="T16" fmla="*/ 353082550 w 6119"/>
              <a:gd name="T17" fmla="*/ 544235051 h 7777"/>
              <a:gd name="T18" fmla="*/ 401651477 w 6119"/>
              <a:gd name="T19" fmla="*/ 597077798 h 7777"/>
              <a:gd name="T20" fmla="*/ 401651477 w 6119"/>
              <a:gd name="T21" fmla="*/ 667308911 h 7777"/>
              <a:gd name="T22" fmla="*/ 456545088 w 6119"/>
              <a:gd name="T23" fmla="*/ 719925458 h 7777"/>
              <a:gd name="T24" fmla="*/ 513246344 w 6119"/>
              <a:gd name="T25" fmla="*/ 790156571 h 7777"/>
              <a:gd name="T26" fmla="*/ 567462667 w 6119"/>
              <a:gd name="T27" fmla="*/ 842773594 h 7777"/>
              <a:gd name="T28" fmla="*/ 572432298 w 6119"/>
              <a:gd name="T29" fmla="*/ 913230431 h 7777"/>
              <a:gd name="T30" fmla="*/ 617612408 w 6119"/>
              <a:gd name="T31" fmla="*/ 965847453 h 7777"/>
              <a:gd name="T32" fmla="*/ 631618252 w 6119"/>
              <a:gd name="T33" fmla="*/ 1036078329 h 7777"/>
              <a:gd name="T34" fmla="*/ 693966784 w 6119"/>
              <a:gd name="T35" fmla="*/ 1088695351 h 7777"/>
              <a:gd name="T36" fmla="*/ 705035812 w 6119"/>
              <a:gd name="T37" fmla="*/ 1158926464 h 7777"/>
              <a:gd name="T38" fmla="*/ 741405947 w 6119"/>
              <a:gd name="T39" fmla="*/ 1211769686 h 7777"/>
              <a:gd name="T40" fmla="*/ 763544002 w 6119"/>
              <a:gd name="T41" fmla="*/ 1281999849 h 7777"/>
              <a:gd name="T42" fmla="*/ 791104164 w 6119"/>
              <a:gd name="T43" fmla="*/ 1334616871 h 7777"/>
              <a:gd name="T44" fmla="*/ 825441009 w 6119"/>
              <a:gd name="T45" fmla="*/ 1404847984 h 7777"/>
              <a:gd name="T46" fmla="*/ 842157431 w 6119"/>
              <a:gd name="T47" fmla="*/ 1457465007 h 7777"/>
              <a:gd name="T48" fmla="*/ 872880172 w 6119"/>
              <a:gd name="T49" fmla="*/ 1527696120 h 7777"/>
              <a:gd name="T50" fmla="*/ 922126388 w 6119"/>
              <a:gd name="T51" fmla="*/ 1580539342 h 7777"/>
              <a:gd name="T52" fmla="*/ 961659103 w 6119"/>
              <a:gd name="T53" fmla="*/ 1650769504 h 7777"/>
              <a:gd name="T54" fmla="*/ 1008420265 w 6119"/>
              <a:gd name="T55" fmla="*/ 1703386527 h 7777"/>
              <a:gd name="T56" fmla="*/ 1382286174 w 6119"/>
              <a:gd name="T57" fmla="*/ 1738615658 h 7777"/>
              <a:gd name="T58" fmla="*/ 1322873982 w 6119"/>
              <a:gd name="T59" fmla="*/ 1685772436 h 7777"/>
              <a:gd name="T60" fmla="*/ 1262784978 w 6119"/>
              <a:gd name="T61" fmla="*/ 1615541323 h 7777"/>
              <a:gd name="T62" fmla="*/ 1217604868 w 6119"/>
              <a:gd name="T63" fmla="*/ 1562924301 h 7777"/>
              <a:gd name="T64" fmla="*/ 1157741151 w 6119"/>
              <a:gd name="T65" fmla="*/ 1492693188 h 7777"/>
              <a:gd name="T66" fmla="*/ 1157514913 w 6119"/>
              <a:gd name="T67" fmla="*/ 1440077116 h 7777"/>
              <a:gd name="T68" fmla="*/ 1112108565 w 6119"/>
              <a:gd name="T69" fmla="*/ 1369846003 h 7777"/>
              <a:gd name="T70" fmla="*/ 1050437795 w 6119"/>
              <a:gd name="T71" fmla="*/ 1317002781 h 7777"/>
              <a:gd name="T72" fmla="*/ 1039369244 w 6119"/>
              <a:gd name="T73" fmla="*/ 1246771668 h 7777"/>
              <a:gd name="T74" fmla="*/ 990348553 w 6119"/>
              <a:gd name="T75" fmla="*/ 1194154645 h 7777"/>
              <a:gd name="T76" fmla="*/ 988993026 w 6119"/>
              <a:gd name="T77" fmla="*/ 1123923532 h 7777"/>
              <a:gd name="T78" fmla="*/ 927774258 w 6119"/>
              <a:gd name="T79" fmla="*/ 1071081261 h 7777"/>
              <a:gd name="T80" fmla="*/ 890274358 w 6119"/>
              <a:gd name="T81" fmla="*/ 1000850148 h 7777"/>
              <a:gd name="T82" fmla="*/ 869717593 w 6119"/>
              <a:gd name="T83" fmla="*/ 948233363 h 7777"/>
              <a:gd name="T84" fmla="*/ 828603588 w 6119"/>
              <a:gd name="T85" fmla="*/ 878001775 h 7777"/>
              <a:gd name="T86" fmla="*/ 773709503 w 6119"/>
              <a:gd name="T87" fmla="*/ 825385227 h 7777"/>
              <a:gd name="T88" fmla="*/ 766255056 w 6119"/>
              <a:gd name="T89" fmla="*/ 755154114 h 7777"/>
              <a:gd name="T90" fmla="*/ 752474975 w 6119"/>
              <a:gd name="T91" fmla="*/ 702311368 h 7777"/>
              <a:gd name="T92" fmla="*/ 707746865 w 6119"/>
              <a:gd name="T93" fmla="*/ 632080255 h 7777"/>
              <a:gd name="T94" fmla="*/ 658048649 w 6119"/>
              <a:gd name="T95" fmla="*/ 579463232 h 7777"/>
              <a:gd name="T96" fmla="*/ 627777909 w 6119"/>
              <a:gd name="T97" fmla="*/ 509232119 h 7777"/>
              <a:gd name="T98" fmla="*/ 621226988 w 6119"/>
              <a:gd name="T99" fmla="*/ 456614978 h 7777"/>
              <a:gd name="T100" fmla="*/ 610835249 w 6119"/>
              <a:gd name="T101" fmla="*/ 386158141 h 7777"/>
              <a:gd name="T102" fmla="*/ 558652217 w 6119"/>
              <a:gd name="T103" fmla="*/ 333541593 h 7777"/>
              <a:gd name="T104" fmla="*/ 518442214 w 6119"/>
              <a:gd name="T105" fmla="*/ 263310480 h 7777"/>
              <a:gd name="T106" fmla="*/ 495852040 w 6119"/>
              <a:gd name="T107" fmla="*/ 210693398 h 7777"/>
              <a:gd name="T108" fmla="*/ 471002932 w 6119"/>
              <a:gd name="T109" fmla="*/ 140462285 h 7777"/>
              <a:gd name="T110" fmla="*/ 385612344 w 6119"/>
              <a:gd name="T111" fmla="*/ 87619509 h 7777"/>
              <a:gd name="T112" fmla="*/ 337721655 w 6119"/>
              <a:gd name="T113" fmla="*/ 17388374 h 77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6119"/>
              <a:gd name="T172" fmla="*/ 0 h 7777"/>
              <a:gd name="T173" fmla="*/ 6119 w 6119"/>
              <a:gd name="T174" fmla="*/ 7777 h 777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6119" h="7777">
                <a:moveTo>
                  <a:pt x="0" y="0"/>
                </a:moveTo>
                <a:lnTo>
                  <a:pt x="0" y="0"/>
                </a:lnTo>
                <a:lnTo>
                  <a:pt x="0" y="77"/>
                </a:lnTo>
                <a:lnTo>
                  <a:pt x="31" y="77"/>
                </a:lnTo>
                <a:lnTo>
                  <a:pt x="31" y="155"/>
                </a:lnTo>
                <a:lnTo>
                  <a:pt x="76" y="155"/>
                </a:lnTo>
                <a:lnTo>
                  <a:pt x="76" y="233"/>
                </a:lnTo>
                <a:lnTo>
                  <a:pt x="121" y="233"/>
                </a:lnTo>
                <a:lnTo>
                  <a:pt x="121" y="311"/>
                </a:lnTo>
                <a:lnTo>
                  <a:pt x="268" y="311"/>
                </a:lnTo>
                <a:lnTo>
                  <a:pt x="268" y="388"/>
                </a:lnTo>
                <a:lnTo>
                  <a:pt x="268" y="466"/>
                </a:lnTo>
                <a:lnTo>
                  <a:pt x="535" y="466"/>
                </a:lnTo>
                <a:lnTo>
                  <a:pt x="535" y="544"/>
                </a:lnTo>
                <a:lnTo>
                  <a:pt x="535" y="622"/>
                </a:lnTo>
                <a:lnTo>
                  <a:pt x="535" y="699"/>
                </a:lnTo>
                <a:lnTo>
                  <a:pt x="535" y="777"/>
                </a:lnTo>
                <a:lnTo>
                  <a:pt x="750" y="777"/>
                </a:lnTo>
                <a:lnTo>
                  <a:pt x="750" y="855"/>
                </a:lnTo>
                <a:lnTo>
                  <a:pt x="750" y="933"/>
                </a:lnTo>
                <a:lnTo>
                  <a:pt x="818" y="933"/>
                </a:lnTo>
                <a:lnTo>
                  <a:pt x="818" y="1011"/>
                </a:lnTo>
                <a:lnTo>
                  <a:pt x="818" y="1088"/>
                </a:lnTo>
                <a:lnTo>
                  <a:pt x="1016" y="1088"/>
                </a:lnTo>
                <a:lnTo>
                  <a:pt x="1016" y="1166"/>
                </a:lnTo>
                <a:lnTo>
                  <a:pt x="1016" y="1244"/>
                </a:lnTo>
                <a:lnTo>
                  <a:pt x="1016" y="1322"/>
                </a:lnTo>
                <a:lnTo>
                  <a:pt x="1016" y="1399"/>
                </a:lnTo>
                <a:lnTo>
                  <a:pt x="1033" y="1399"/>
                </a:lnTo>
                <a:lnTo>
                  <a:pt x="1033" y="1477"/>
                </a:lnTo>
                <a:lnTo>
                  <a:pt x="1033" y="1555"/>
                </a:lnTo>
                <a:lnTo>
                  <a:pt x="1259" y="1555"/>
                </a:lnTo>
                <a:lnTo>
                  <a:pt x="1259" y="1633"/>
                </a:lnTo>
                <a:lnTo>
                  <a:pt x="1259" y="1710"/>
                </a:lnTo>
                <a:lnTo>
                  <a:pt x="1259" y="1788"/>
                </a:lnTo>
                <a:lnTo>
                  <a:pt x="1259" y="1866"/>
                </a:lnTo>
                <a:lnTo>
                  <a:pt x="1282" y="1866"/>
                </a:lnTo>
                <a:lnTo>
                  <a:pt x="1282" y="1944"/>
                </a:lnTo>
                <a:lnTo>
                  <a:pt x="1282" y="2022"/>
                </a:lnTo>
                <a:lnTo>
                  <a:pt x="1492" y="2022"/>
                </a:lnTo>
                <a:lnTo>
                  <a:pt x="1492" y="2099"/>
                </a:lnTo>
                <a:lnTo>
                  <a:pt x="1492" y="2177"/>
                </a:lnTo>
                <a:lnTo>
                  <a:pt x="1563" y="2177"/>
                </a:lnTo>
                <a:lnTo>
                  <a:pt x="1563" y="2255"/>
                </a:lnTo>
                <a:lnTo>
                  <a:pt x="1563" y="2333"/>
                </a:lnTo>
                <a:lnTo>
                  <a:pt x="1563" y="2410"/>
                </a:lnTo>
                <a:lnTo>
                  <a:pt x="1563" y="2488"/>
                </a:lnTo>
                <a:lnTo>
                  <a:pt x="1757" y="2488"/>
                </a:lnTo>
                <a:lnTo>
                  <a:pt x="1757" y="2566"/>
                </a:lnTo>
                <a:lnTo>
                  <a:pt x="1757" y="2644"/>
                </a:lnTo>
                <a:lnTo>
                  <a:pt x="1778" y="2644"/>
                </a:lnTo>
                <a:lnTo>
                  <a:pt x="1778" y="2721"/>
                </a:lnTo>
                <a:lnTo>
                  <a:pt x="1778" y="2799"/>
                </a:lnTo>
                <a:lnTo>
                  <a:pt x="1778" y="2877"/>
                </a:lnTo>
                <a:lnTo>
                  <a:pt x="1778" y="2955"/>
                </a:lnTo>
                <a:lnTo>
                  <a:pt x="2002" y="2955"/>
                </a:lnTo>
                <a:lnTo>
                  <a:pt x="2002" y="3033"/>
                </a:lnTo>
                <a:lnTo>
                  <a:pt x="2002" y="3110"/>
                </a:lnTo>
                <a:lnTo>
                  <a:pt x="2021" y="3110"/>
                </a:lnTo>
                <a:lnTo>
                  <a:pt x="2021" y="3188"/>
                </a:lnTo>
                <a:lnTo>
                  <a:pt x="2021" y="3266"/>
                </a:lnTo>
                <a:lnTo>
                  <a:pt x="2272" y="3266"/>
                </a:lnTo>
                <a:lnTo>
                  <a:pt x="2272" y="3344"/>
                </a:lnTo>
                <a:lnTo>
                  <a:pt x="2272" y="3421"/>
                </a:lnTo>
                <a:lnTo>
                  <a:pt x="2272" y="3499"/>
                </a:lnTo>
                <a:lnTo>
                  <a:pt x="2272" y="3577"/>
                </a:lnTo>
                <a:lnTo>
                  <a:pt x="2299" y="3577"/>
                </a:lnTo>
                <a:lnTo>
                  <a:pt x="2299" y="3655"/>
                </a:lnTo>
                <a:lnTo>
                  <a:pt x="2299" y="3732"/>
                </a:lnTo>
                <a:lnTo>
                  <a:pt x="2512" y="3732"/>
                </a:lnTo>
                <a:lnTo>
                  <a:pt x="2512" y="3810"/>
                </a:lnTo>
                <a:lnTo>
                  <a:pt x="2512" y="3888"/>
                </a:lnTo>
                <a:lnTo>
                  <a:pt x="2534" y="3888"/>
                </a:lnTo>
                <a:lnTo>
                  <a:pt x="2534" y="3966"/>
                </a:lnTo>
                <a:lnTo>
                  <a:pt x="2534" y="4044"/>
                </a:lnTo>
                <a:lnTo>
                  <a:pt x="2534" y="4121"/>
                </a:lnTo>
                <a:lnTo>
                  <a:pt x="2534" y="4199"/>
                </a:lnTo>
                <a:lnTo>
                  <a:pt x="2734" y="4199"/>
                </a:lnTo>
                <a:lnTo>
                  <a:pt x="2734" y="4277"/>
                </a:lnTo>
                <a:lnTo>
                  <a:pt x="2734" y="4355"/>
                </a:lnTo>
                <a:lnTo>
                  <a:pt x="2796" y="4355"/>
                </a:lnTo>
                <a:lnTo>
                  <a:pt x="2796" y="4432"/>
                </a:lnTo>
                <a:lnTo>
                  <a:pt x="2796" y="4510"/>
                </a:lnTo>
                <a:lnTo>
                  <a:pt x="2796" y="4588"/>
                </a:lnTo>
                <a:lnTo>
                  <a:pt x="2796" y="4666"/>
                </a:lnTo>
                <a:lnTo>
                  <a:pt x="2860" y="4666"/>
                </a:lnTo>
                <a:lnTo>
                  <a:pt x="2860" y="4743"/>
                </a:lnTo>
                <a:lnTo>
                  <a:pt x="2860" y="4821"/>
                </a:lnTo>
                <a:lnTo>
                  <a:pt x="3072" y="4821"/>
                </a:lnTo>
                <a:lnTo>
                  <a:pt x="3072" y="4899"/>
                </a:lnTo>
                <a:lnTo>
                  <a:pt x="3072" y="4977"/>
                </a:lnTo>
                <a:lnTo>
                  <a:pt x="3121" y="4977"/>
                </a:lnTo>
                <a:lnTo>
                  <a:pt x="3121" y="5055"/>
                </a:lnTo>
                <a:lnTo>
                  <a:pt x="3121" y="5132"/>
                </a:lnTo>
                <a:lnTo>
                  <a:pt x="3121" y="5210"/>
                </a:lnTo>
                <a:lnTo>
                  <a:pt x="3121" y="5288"/>
                </a:lnTo>
                <a:lnTo>
                  <a:pt x="3282" y="5288"/>
                </a:lnTo>
                <a:lnTo>
                  <a:pt x="3282" y="5366"/>
                </a:lnTo>
                <a:lnTo>
                  <a:pt x="3282" y="5443"/>
                </a:lnTo>
                <a:lnTo>
                  <a:pt x="3380" y="5443"/>
                </a:lnTo>
                <a:lnTo>
                  <a:pt x="3380" y="5521"/>
                </a:lnTo>
                <a:lnTo>
                  <a:pt x="3380" y="5599"/>
                </a:lnTo>
                <a:lnTo>
                  <a:pt x="3380" y="5677"/>
                </a:lnTo>
                <a:lnTo>
                  <a:pt x="3380" y="5754"/>
                </a:lnTo>
                <a:lnTo>
                  <a:pt x="3470" y="5754"/>
                </a:lnTo>
                <a:lnTo>
                  <a:pt x="3470" y="5832"/>
                </a:lnTo>
                <a:lnTo>
                  <a:pt x="3470" y="5910"/>
                </a:lnTo>
                <a:lnTo>
                  <a:pt x="3502" y="5910"/>
                </a:lnTo>
                <a:lnTo>
                  <a:pt x="3502" y="5988"/>
                </a:lnTo>
                <a:lnTo>
                  <a:pt x="3502" y="6066"/>
                </a:lnTo>
                <a:lnTo>
                  <a:pt x="3654" y="6066"/>
                </a:lnTo>
                <a:lnTo>
                  <a:pt x="3654" y="6143"/>
                </a:lnTo>
                <a:lnTo>
                  <a:pt x="3654" y="6221"/>
                </a:lnTo>
                <a:lnTo>
                  <a:pt x="3654" y="6299"/>
                </a:lnTo>
                <a:lnTo>
                  <a:pt x="3654" y="6377"/>
                </a:lnTo>
                <a:lnTo>
                  <a:pt x="3728" y="6377"/>
                </a:lnTo>
                <a:lnTo>
                  <a:pt x="3728" y="6454"/>
                </a:lnTo>
                <a:lnTo>
                  <a:pt x="3728" y="6532"/>
                </a:lnTo>
                <a:lnTo>
                  <a:pt x="3864" y="6532"/>
                </a:lnTo>
                <a:lnTo>
                  <a:pt x="3864" y="6610"/>
                </a:lnTo>
                <a:lnTo>
                  <a:pt x="3864" y="6688"/>
                </a:lnTo>
                <a:lnTo>
                  <a:pt x="3864" y="6765"/>
                </a:lnTo>
                <a:lnTo>
                  <a:pt x="3864" y="6843"/>
                </a:lnTo>
                <a:lnTo>
                  <a:pt x="3984" y="6843"/>
                </a:lnTo>
                <a:lnTo>
                  <a:pt x="3984" y="6921"/>
                </a:lnTo>
                <a:lnTo>
                  <a:pt x="3984" y="6999"/>
                </a:lnTo>
                <a:lnTo>
                  <a:pt x="4082" y="6999"/>
                </a:lnTo>
                <a:lnTo>
                  <a:pt x="4082" y="7077"/>
                </a:lnTo>
                <a:lnTo>
                  <a:pt x="4082" y="7154"/>
                </a:lnTo>
                <a:lnTo>
                  <a:pt x="4257" y="7154"/>
                </a:lnTo>
                <a:lnTo>
                  <a:pt x="4257" y="7232"/>
                </a:lnTo>
                <a:lnTo>
                  <a:pt x="4257" y="7310"/>
                </a:lnTo>
                <a:lnTo>
                  <a:pt x="4257" y="7388"/>
                </a:lnTo>
                <a:lnTo>
                  <a:pt x="4257" y="7465"/>
                </a:lnTo>
                <a:lnTo>
                  <a:pt x="4464" y="7465"/>
                </a:lnTo>
                <a:lnTo>
                  <a:pt x="4464" y="7543"/>
                </a:lnTo>
                <a:lnTo>
                  <a:pt x="4464" y="7621"/>
                </a:lnTo>
                <a:lnTo>
                  <a:pt x="4680" y="7621"/>
                </a:lnTo>
                <a:lnTo>
                  <a:pt x="4680" y="7699"/>
                </a:lnTo>
                <a:lnTo>
                  <a:pt x="4680" y="7777"/>
                </a:lnTo>
                <a:lnTo>
                  <a:pt x="6119" y="7777"/>
                </a:lnTo>
                <a:lnTo>
                  <a:pt x="6119" y="7699"/>
                </a:lnTo>
                <a:lnTo>
                  <a:pt x="6119" y="7621"/>
                </a:lnTo>
                <a:lnTo>
                  <a:pt x="6119" y="7543"/>
                </a:lnTo>
                <a:lnTo>
                  <a:pt x="5856" y="7543"/>
                </a:lnTo>
                <a:lnTo>
                  <a:pt x="5856" y="7465"/>
                </a:lnTo>
                <a:lnTo>
                  <a:pt x="5856" y="7388"/>
                </a:lnTo>
                <a:lnTo>
                  <a:pt x="5856" y="7310"/>
                </a:lnTo>
                <a:lnTo>
                  <a:pt x="5590" y="7310"/>
                </a:lnTo>
                <a:lnTo>
                  <a:pt x="5590" y="7232"/>
                </a:lnTo>
                <a:lnTo>
                  <a:pt x="5590" y="7154"/>
                </a:lnTo>
                <a:lnTo>
                  <a:pt x="5590" y="7077"/>
                </a:lnTo>
                <a:lnTo>
                  <a:pt x="5390" y="7077"/>
                </a:lnTo>
                <a:lnTo>
                  <a:pt x="5390" y="6999"/>
                </a:lnTo>
                <a:lnTo>
                  <a:pt x="5390" y="6921"/>
                </a:lnTo>
                <a:lnTo>
                  <a:pt x="5390" y="6843"/>
                </a:lnTo>
                <a:lnTo>
                  <a:pt x="5338" y="6843"/>
                </a:lnTo>
                <a:lnTo>
                  <a:pt x="5338" y="6765"/>
                </a:lnTo>
                <a:lnTo>
                  <a:pt x="5338" y="6688"/>
                </a:lnTo>
                <a:lnTo>
                  <a:pt x="5125" y="6688"/>
                </a:lnTo>
                <a:lnTo>
                  <a:pt x="5125" y="6610"/>
                </a:lnTo>
                <a:lnTo>
                  <a:pt x="5125" y="6532"/>
                </a:lnTo>
                <a:lnTo>
                  <a:pt x="5125" y="6454"/>
                </a:lnTo>
                <a:lnTo>
                  <a:pt x="5124" y="6454"/>
                </a:lnTo>
                <a:lnTo>
                  <a:pt x="5124" y="6377"/>
                </a:lnTo>
                <a:lnTo>
                  <a:pt x="5124" y="6299"/>
                </a:lnTo>
                <a:lnTo>
                  <a:pt x="5124" y="6221"/>
                </a:lnTo>
                <a:lnTo>
                  <a:pt x="4923" y="6221"/>
                </a:lnTo>
                <a:lnTo>
                  <a:pt x="4923" y="6143"/>
                </a:lnTo>
                <a:lnTo>
                  <a:pt x="4923" y="6066"/>
                </a:lnTo>
                <a:lnTo>
                  <a:pt x="4923" y="5988"/>
                </a:lnTo>
                <a:lnTo>
                  <a:pt x="4855" y="5988"/>
                </a:lnTo>
                <a:lnTo>
                  <a:pt x="4855" y="5910"/>
                </a:lnTo>
                <a:lnTo>
                  <a:pt x="4855" y="5832"/>
                </a:lnTo>
                <a:lnTo>
                  <a:pt x="4650" y="5832"/>
                </a:lnTo>
                <a:lnTo>
                  <a:pt x="4650" y="5754"/>
                </a:lnTo>
                <a:lnTo>
                  <a:pt x="4650" y="5677"/>
                </a:lnTo>
                <a:lnTo>
                  <a:pt x="4650" y="5599"/>
                </a:lnTo>
                <a:lnTo>
                  <a:pt x="4601" y="5599"/>
                </a:lnTo>
                <a:lnTo>
                  <a:pt x="4601" y="5521"/>
                </a:lnTo>
                <a:lnTo>
                  <a:pt x="4601" y="5443"/>
                </a:lnTo>
                <a:lnTo>
                  <a:pt x="4601" y="5366"/>
                </a:lnTo>
                <a:lnTo>
                  <a:pt x="4384" y="5366"/>
                </a:lnTo>
                <a:lnTo>
                  <a:pt x="4384" y="5288"/>
                </a:lnTo>
                <a:lnTo>
                  <a:pt x="4384" y="5210"/>
                </a:lnTo>
                <a:lnTo>
                  <a:pt x="4384" y="5132"/>
                </a:lnTo>
                <a:lnTo>
                  <a:pt x="4378" y="5132"/>
                </a:lnTo>
                <a:lnTo>
                  <a:pt x="4378" y="5055"/>
                </a:lnTo>
                <a:lnTo>
                  <a:pt x="4378" y="4977"/>
                </a:lnTo>
                <a:lnTo>
                  <a:pt x="4378" y="4899"/>
                </a:lnTo>
                <a:lnTo>
                  <a:pt x="4180" y="4899"/>
                </a:lnTo>
                <a:lnTo>
                  <a:pt x="4180" y="4821"/>
                </a:lnTo>
                <a:lnTo>
                  <a:pt x="4180" y="4743"/>
                </a:lnTo>
                <a:lnTo>
                  <a:pt x="4107" y="4743"/>
                </a:lnTo>
                <a:lnTo>
                  <a:pt x="4107" y="4666"/>
                </a:lnTo>
                <a:lnTo>
                  <a:pt x="4107" y="4588"/>
                </a:lnTo>
                <a:lnTo>
                  <a:pt x="4107" y="4510"/>
                </a:lnTo>
                <a:lnTo>
                  <a:pt x="3941" y="4510"/>
                </a:lnTo>
                <a:lnTo>
                  <a:pt x="3941" y="4432"/>
                </a:lnTo>
                <a:lnTo>
                  <a:pt x="3941" y="4355"/>
                </a:lnTo>
                <a:lnTo>
                  <a:pt x="3941" y="4277"/>
                </a:lnTo>
                <a:lnTo>
                  <a:pt x="3850" y="4277"/>
                </a:lnTo>
                <a:lnTo>
                  <a:pt x="3850" y="4199"/>
                </a:lnTo>
                <a:lnTo>
                  <a:pt x="3850" y="4121"/>
                </a:lnTo>
                <a:lnTo>
                  <a:pt x="3850" y="4044"/>
                </a:lnTo>
                <a:lnTo>
                  <a:pt x="3668" y="4044"/>
                </a:lnTo>
                <a:lnTo>
                  <a:pt x="3668" y="3966"/>
                </a:lnTo>
                <a:lnTo>
                  <a:pt x="3668" y="3888"/>
                </a:lnTo>
                <a:lnTo>
                  <a:pt x="3631" y="3888"/>
                </a:lnTo>
                <a:lnTo>
                  <a:pt x="3631" y="3810"/>
                </a:lnTo>
                <a:lnTo>
                  <a:pt x="3631" y="3732"/>
                </a:lnTo>
                <a:lnTo>
                  <a:pt x="3631" y="3655"/>
                </a:lnTo>
                <a:lnTo>
                  <a:pt x="3425" y="3655"/>
                </a:lnTo>
                <a:lnTo>
                  <a:pt x="3425" y="3577"/>
                </a:lnTo>
                <a:lnTo>
                  <a:pt x="3425" y="3499"/>
                </a:lnTo>
                <a:lnTo>
                  <a:pt x="3425" y="3421"/>
                </a:lnTo>
                <a:lnTo>
                  <a:pt x="3392" y="3421"/>
                </a:lnTo>
                <a:lnTo>
                  <a:pt x="3392" y="3344"/>
                </a:lnTo>
                <a:lnTo>
                  <a:pt x="3392" y="3266"/>
                </a:lnTo>
                <a:lnTo>
                  <a:pt x="3392" y="3188"/>
                </a:lnTo>
                <a:lnTo>
                  <a:pt x="3331" y="3188"/>
                </a:lnTo>
                <a:lnTo>
                  <a:pt x="3331" y="3110"/>
                </a:lnTo>
                <a:lnTo>
                  <a:pt x="3331" y="3033"/>
                </a:lnTo>
                <a:lnTo>
                  <a:pt x="3331" y="2955"/>
                </a:lnTo>
                <a:lnTo>
                  <a:pt x="3133" y="2955"/>
                </a:lnTo>
                <a:lnTo>
                  <a:pt x="3133" y="2877"/>
                </a:lnTo>
                <a:lnTo>
                  <a:pt x="3133" y="2799"/>
                </a:lnTo>
                <a:lnTo>
                  <a:pt x="3056" y="2799"/>
                </a:lnTo>
                <a:lnTo>
                  <a:pt x="3056" y="2721"/>
                </a:lnTo>
                <a:lnTo>
                  <a:pt x="3056" y="2644"/>
                </a:lnTo>
                <a:lnTo>
                  <a:pt x="3056" y="2566"/>
                </a:lnTo>
                <a:lnTo>
                  <a:pt x="2913" y="2566"/>
                </a:lnTo>
                <a:lnTo>
                  <a:pt x="2913" y="2488"/>
                </a:lnTo>
                <a:lnTo>
                  <a:pt x="2913" y="2410"/>
                </a:lnTo>
                <a:lnTo>
                  <a:pt x="2913" y="2333"/>
                </a:lnTo>
                <a:lnTo>
                  <a:pt x="2779" y="2333"/>
                </a:lnTo>
                <a:lnTo>
                  <a:pt x="2779" y="2255"/>
                </a:lnTo>
                <a:lnTo>
                  <a:pt x="2779" y="2177"/>
                </a:lnTo>
                <a:lnTo>
                  <a:pt x="2779" y="2099"/>
                </a:lnTo>
                <a:lnTo>
                  <a:pt x="2750" y="2099"/>
                </a:lnTo>
                <a:lnTo>
                  <a:pt x="2750" y="2022"/>
                </a:lnTo>
                <a:lnTo>
                  <a:pt x="2750" y="1944"/>
                </a:lnTo>
                <a:lnTo>
                  <a:pt x="2704" y="1944"/>
                </a:lnTo>
                <a:lnTo>
                  <a:pt x="2704" y="1866"/>
                </a:lnTo>
                <a:lnTo>
                  <a:pt x="2704" y="1788"/>
                </a:lnTo>
                <a:lnTo>
                  <a:pt x="2704" y="1710"/>
                </a:lnTo>
                <a:lnTo>
                  <a:pt x="2516" y="1710"/>
                </a:lnTo>
                <a:lnTo>
                  <a:pt x="2516" y="1633"/>
                </a:lnTo>
                <a:lnTo>
                  <a:pt x="2516" y="1555"/>
                </a:lnTo>
                <a:lnTo>
                  <a:pt x="2516" y="1477"/>
                </a:lnTo>
                <a:lnTo>
                  <a:pt x="2473" y="1477"/>
                </a:lnTo>
                <a:lnTo>
                  <a:pt x="2473" y="1399"/>
                </a:lnTo>
                <a:lnTo>
                  <a:pt x="2473" y="1322"/>
                </a:lnTo>
                <a:lnTo>
                  <a:pt x="2473" y="1244"/>
                </a:lnTo>
                <a:lnTo>
                  <a:pt x="2295" y="1244"/>
                </a:lnTo>
                <a:lnTo>
                  <a:pt x="2295" y="1166"/>
                </a:lnTo>
                <a:lnTo>
                  <a:pt x="2295" y="1088"/>
                </a:lnTo>
                <a:lnTo>
                  <a:pt x="2295" y="1011"/>
                </a:lnTo>
                <a:lnTo>
                  <a:pt x="2195" y="1011"/>
                </a:lnTo>
                <a:lnTo>
                  <a:pt x="2195" y="933"/>
                </a:lnTo>
                <a:lnTo>
                  <a:pt x="2195" y="855"/>
                </a:lnTo>
                <a:lnTo>
                  <a:pt x="2085" y="855"/>
                </a:lnTo>
                <a:lnTo>
                  <a:pt x="2085" y="777"/>
                </a:lnTo>
                <a:lnTo>
                  <a:pt x="2085" y="699"/>
                </a:lnTo>
                <a:lnTo>
                  <a:pt x="2085" y="622"/>
                </a:lnTo>
                <a:lnTo>
                  <a:pt x="1931" y="622"/>
                </a:lnTo>
                <a:lnTo>
                  <a:pt x="1931" y="544"/>
                </a:lnTo>
                <a:lnTo>
                  <a:pt x="1931" y="466"/>
                </a:lnTo>
                <a:lnTo>
                  <a:pt x="1931" y="388"/>
                </a:lnTo>
                <a:lnTo>
                  <a:pt x="1707" y="388"/>
                </a:lnTo>
                <a:lnTo>
                  <a:pt x="1707" y="311"/>
                </a:lnTo>
                <a:lnTo>
                  <a:pt x="1707" y="233"/>
                </a:lnTo>
                <a:lnTo>
                  <a:pt x="1707" y="155"/>
                </a:lnTo>
                <a:lnTo>
                  <a:pt x="1495" y="155"/>
                </a:lnTo>
                <a:lnTo>
                  <a:pt x="1495" y="77"/>
                </a:lnTo>
                <a:lnTo>
                  <a:pt x="1495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0542" name="Freeform 142"/>
          <p:cNvSpPr>
            <a:spLocks/>
          </p:cNvSpPr>
          <p:nvPr/>
        </p:nvSpPr>
        <p:spPr bwMode="auto">
          <a:xfrm flipV="1">
            <a:off x="1293813" y="1954213"/>
            <a:ext cx="2908300" cy="3695700"/>
          </a:xfrm>
          <a:custGeom>
            <a:avLst/>
            <a:gdLst>
              <a:gd name="T0" fmla="*/ 71836300 w 6119"/>
              <a:gd name="T1" fmla="*/ 52617037 h 7777"/>
              <a:gd name="T2" fmla="*/ 129440994 w 6119"/>
              <a:gd name="T3" fmla="*/ 105233600 h 7777"/>
              <a:gd name="T4" fmla="*/ 167166657 w 6119"/>
              <a:gd name="T5" fmla="*/ 175464742 h 7777"/>
              <a:gd name="T6" fmla="*/ 215735108 w 6119"/>
              <a:gd name="T7" fmla="*/ 228307489 h 7777"/>
              <a:gd name="T8" fmla="*/ 272436306 w 6119"/>
              <a:gd name="T9" fmla="*/ 298538661 h 7777"/>
              <a:gd name="T10" fmla="*/ 305869625 w 6119"/>
              <a:gd name="T11" fmla="*/ 351155684 h 7777"/>
              <a:gd name="T12" fmla="*/ 339528707 w 6119"/>
              <a:gd name="T13" fmla="*/ 421386797 h 7777"/>
              <a:gd name="T14" fmla="*/ 377028132 w 6119"/>
              <a:gd name="T15" fmla="*/ 474003819 h 7777"/>
              <a:gd name="T16" fmla="*/ 414076031 w 6119"/>
              <a:gd name="T17" fmla="*/ 544235051 h 7777"/>
              <a:gd name="T18" fmla="*/ 451349694 w 6119"/>
              <a:gd name="T19" fmla="*/ 597077798 h 7777"/>
              <a:gd name="T20" fmla="*/ 480716432 w 6119"/>
              <a:gd name="T21" fmla="*/ 667308911 h 7777"/>
              <a:gd name="T22" fmla="*/ 517764450 w 6119"/>
              <a:gd name="T23" fmla="*/ 719925458 h 7777"/>
              <a:gd name="T24" fmla="*/ 554586112 w 6119"/>
              <a:gd name="T25" fmla="*/ 790156571 h 7777"/>
              <a:gd name="T26" fmla="*/ 591859774 w 6119"/>
              <a:gd name="T27" fmla="*/ 842773594 h 7777"/>
              <a:gd name="T28" fmla="*/ 607446907 w 6119"/>
              <a:gd name="T29" fmla="*/ 913230431 h 7777"/>
              <a:gd name="T30" fmla="*/ 651271490 w 6119"/>
              <a:gd name="T31" fmla="*/ 965847453 h 7777"/>
              <a:gd name="T32" fmla="*/ 680638704 w 6119"/>
              <a:gd name="T33" fmla="*/ 1036078329 h 7777"/>
              <a:gd name="T34" fmla="*/ 711812971 w 6119"/>
              <a:gd name="T35" fmla="*/ 1088695351 h 7777"/>
              <a:gd name="T36" fmla="*/ 740502421 w 6119"/>
              <a:gd name="T37" fmla="*/ 1158926464 h 7777"/>
              <a:gd name="T38" fmla="*/ 777324083 w 6119"/>
              <a:gd name="T39" fmla="*/ 1211769686 h 7777"/>
              <a:gd name="T40" fmla="*/ 807142822 w 6119"/>
              <a:gd name="T41" fmla="*/ 1281999849 h 7777"/>
              <a:gd name="T42" fmla="*/ 839898378 w 6119"/>
              <a:gd name="T43" fmla="*/ 1334616871 h 7777"/>
              <a:gd name="T44" fmla="*/ 865425250 w 6119"/>
              <a:gd name="T45" fmla="*/ 1404847984 h 7777"/>
              <a:gd name="T46" fmla="*/ 894340463 w 6119"/>
              <a:gd name="T47" fmla="*/ 1457465007 h 7777"/>
              <a:gd name="T48" fmla="*/ 937713521 w 6119"/>
              <a:gd name="T49" fmla="*/ 1527696120 h 7777"/>
              <a:gd name="T50" fmla="*/ 974309419 w 6119"/>
              <a:gd name="T51" fmla="*/ 1580539342 h 7777"/>
              <a:gd name="T52" fmla="*/ 995995948 w 6119"/>
              <a:gd name="T53" fmla="*/ 1650769504 h 7777"/>
              <a:gd name="T54" fmla="*/ 1053826613 w 6119"/>
              <a:gd name="T55" fmla="*/ 1703386527 h 7777"/>
              <a:gd name="T56" fmla="*/ 1382286174 w 6119"/>
              <a:gd name="T57" fmla="*/ 1738615658 h 7777"/>
              <a:gd name="T58" fmla="*/ 1276790821 w 6119"/>
              <a:gd name="T59" fmla="*/ 1685772436 h 7777"/>
              <a:gd name="T60" fmla="*/ 1215119102 w 6119"/>
              <a:gd name="T61" fmla="*/ 1615541323 h 7777"/>
              <a:gd name="T62" fmla="*/ 1177619677 w 6119"/>
              <a:gd name="T63" fmla="*/ 1562924301 h 7777"/>
              <a:gd name="T64" fmla="*/ 1143960595 w 6119"/>
              <a:gd name="T65" fmla="*/ 1492693188 h 7777"/>
              <a:gd name="T66" fmla="*/ 1092230039 w 6119"/>
              <a:gd name="T67" fmla="*/ 1440077116 h 7777"/>
              <a:gd name="T68" fmla="*/ 1079578771 w 6119"/>
              <a:gd name="T69" fmla="*/ 1369846003 h 7777"/>
              <a:gd name="T70" fmla="*/ 1022200821 w 6119"/>
              <a:gd name="T71" fmla="*/ 1317002781 h 7777"/>
              <a:gd name="T72" fmla="*/ 993285370 w 6119"/>
              <a:gd name="T73" fmla="*/ 1246771668 h 7777"/>
              <a:gd name="T74" fmla="*/ 954430418 w 6119"/>
              <a:gd name="T75" fmla="*/ 1194154645 h 7777"/>
              <a:gd name="T76" fmla="*/ 922804151 w 6119"/>
              <a:gd name="T77" fmla="*/ 1123923532 h 7777"/>
              <a:gd name="T78" fmla="*/ 893888938 w 6119"/>
              <a:gd name="T79" fmla="*/ 1071081261 h 7777"/>
              <a:gd name="T80" fmla="*/ 853678459 w 6119"/>
              <a:gd name="T81" fmla="*/ 1000850148 h 7777"/>
              <a:gd name="T82" fmla="*/ 822729955 w 6119"/>
              <a:gd name="T83" fmla="*/ 948233363 h 7777"/>
              <a:gd name="T84" fmla="*/ 793588979 w 6119"/>
              <a:gd name="T85" fmla="*/ 878001775 h 7777"/>
              <a:gd name="T86" fmla="*/ 750893685 w 6119"/>
              <a:gd name="T87" fmla="*/ 825385227 h 7777"/>
              <a:gd name="T88" fmla="*/ 728077867 w 6119"/>
              <a:gd name="T89" fmla="*/ 755154114 h 7777"/>
              <a:gd name="T90" fmla="*/ 692159732 w 6119"/>
              <a:gd name="T91" fmla="*/ 702311368 h 7777"/>
              <a:gd name="T92" fmla="*/ 663018281 w 6119"/>
              <a:gd name="T93" fmla="*/ 632080255 h 7777"/>
              <a:gd name="T94" fmla="*/ 626196619 w 6119"/>
              <a:gd name="T95" fmla="*/ 579463232 h 7777"/>
              <a:gd name="T96" fmla="*/ 609253959 w 6119"/>
              <a:gd name="T97" fmla="*/ 509232119 h 7777"/>
              <a:gd name="T98" fmla="*/ 572206535 w 6119"/>
              <a:gd name="T99" fmla="*/ 456614978 h 7777"/>
              <a:gd name="T100" fmla="*/ 543969085 w 6119"/>
              <a:gd name="T101" fmla="*/ 386158141 h 7777"/>
              <a:gd name="T102" fmla="*/ 514149871 w 6119"/>
              <a:gd name="T103" fmla="*/ 333541593 h 7777"/>
              <a:gd name="T104" fmla="*/ 489300644 w 6119"/>
              <a:gd name="T105" fmla="*/ 263310480 h 7777"/>
              <a:gd name="T106" fmla="*/ 454963798 w 6119"/>
              <a:gd name="T107" fmla="*/ 210693398 h 7777"/>
              <a:gd name="T108" fmla="*/ 425145059 w 6119"/>
              <a:gd name="T109" fmla="*/ 140462285 h 7777"/>
              <a:gd name="T110" fmla="*/ 371832263 w 6119"/>
              <a:gd name="T111" fmla="*/ 87619509 h 7777"/>
              <a:gd name="T112" fmla="*/ 288023439 w 6119"/>
              <a:gd name="T113" fmla="*/ 17388374 h 77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6119"/>
              <a:gd name="T172" fmla="*/ 0 h 7777"/>
              <a:gd name="T173" fmla="*/ 6119 w 6119"/>
              <a:gd name="T174" fmla="*/ 7777 h 777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6119" h="7777">
                <a:moveTo>
                  <a:pt x="0" y="0"/>
                </a:moveTo>
                <a:lnTo>
                  <a:pt x="0" y="0"/>
                </a:lnTo>
                <a:lnTo>
                  <a:pt x="0" y="77"/>
                </a:lnTo>
                <a:lnTo>
                  <a:pt x="31" y="77"/>
                </a:lnTo>
                <a:lnTo>
                  <a:pt x="31" y="155"/>
                </a:lnTo>
                <a:lnTo>
                  <a:pt x="318" y="155"/>
                </a:lnTo>
                <a:lnTo>
                  <a:pt x="318" y="233"/>
                </a:lnTo>
                <a:lnTo>
                  <a:pt x="318" y="311"/>
                </a:lnTo>
                <a:lnTo>
                  <a:pt x="485" y="311"/>
                </a:lnTo>
                <a:lnTo>
                  <a:pt x="485" y="388"/>
                </a:lnTo>
                <a:lnTo>
                  <a:pt x="485" y="466"/>
                </a:lnTo>
                <a:lnTo>
                  <a:pt x="573" y="466"/>
                </a:lnTo>
                <a:lnTo>
                  <a:pt x="573" y="544"/>
                </a:lnTo>
                <a:lnTo>
                  <a:pt x="573" y="622"/>
                </a:lnTo>
                <a:lnTo>
                  <a:pt x="740" y="622"/>
                </a:lnTo>
                <a:lnTo>
                  <a:pt x="740" y="699"/>
                </a:lnTo>
                <a:lnTo>
                  <a:pt x="740" y="777"/>
                </a:lnTo>
                <a:lnTo>
                  <a:pt x="890" y="777"/>
                </a:lnTo>
                <a:lnTo>
                  <a:pt x="890" y="855"/>
                </a:lnTo>
                <a:lnTo>
                  <a:pt x="890" y="933"/>
                </a:lnTo>
                <a:lnTo>
                  <a:pt x="955" y="933"/>
                </a:lnTo>
                <a:lnTo>
                  <a:pt x="955" y="1011"/>
                </a:lnTo>
                <a:lnTo>
                  <a:pt x="955" y="1088"/>
                </a:lnTo>
                <a:lnTo>
                  <a:pt x="1073" y="1088"/>
                </a:lnTo>
                <a:lnTo>
                  <a:pt x="1073" y="1166"/>
                </a:lnTo>
                <a:lnTo>
                  <a:pt x="1073" y="1244"/>
                </a:lnTo>
                <a:lnTo>
                  <a:pt x="1206" y="1244"/>
                </a:lnTo>
                <a:lnTo>
                  <a:pt x="1206" y="1322"/>
                </a:lnTo>
                <a:lnTo>
                  <a:pt x="1206" y="1399"/>
                </a:lnTo>
                <a:lnTo>
                  <a:pt x="1239" y="1399"/>
                </a:lnTo>
                <a:lnTo>
                  <a:pt x="1239" y="1477"/>
                </a:lnTo>
                <a:lnTo>
                  <a:pt x="1239" y="1555"/>
                </a:lnTo>
                <a:lnTo>
                  <a:pt x="1354" y="1555"/>
                </a:lnTo>
                <a:lnTo>
                  <a:pt x="1354" y="1633"/>
                </a:lnTo>
                <a:lnTo>
                  <a:pt x="1354" y="1710"/>
                </a:lnTo>
                <a:lnTo>
                  <a:pt x="1503" y="1710"/>
                </a:lnTo>
                <a:lnTo>
                  <a:pt x="1503" y="1788"/>
                </a:lnTo>
                <a:lnTo>
                  <a:pt x="1503" y="1866"/>
                </a:lnTo>
                <a:lnTo>
                  <a:pt x="1537" y="1866"/>
                </a:lnTo>
                <a:lnTo>
                  <a:pt x="1537" y="1944"/>
                </a:lnTo>
                <a:lnTo>
                  <a:pt x="1537" y="2022"/>
                </a:lnTo>
                <a:lnTo>
                  <a:pt x="1669" y="2022"/>
                </a:lnTo>
                <a:lnTo>
                  <a:pt x="1669" y="2099"/>
                </a:lnTo>
                <a:lnTo>
                  <a:pt x="1669" y="2177"/>
                </a:lnTo>
                <a:lnTo>
                  <a:pt x="1770" y="2177"/>
                </a:lnTo>
                <a:lnTo>
                  <a:pt x="1770" y="2255"/>
                </a:lnTo>
                <a:lnTo>
                  <a:pt x="1770" y="2333"/>
                </a:lnTo>
                <a:lnTo>
                  <a:pt x="1833" y="2333"/>
                </a:lnTo>
                <a:lnTo>
                  <a:pt x="1833" y="2410"/>
                </a:lnTo>
                <a:lnTo>
                  <a:pt x="1833" y="2488"/>
                </a:lnTo>
                <a:lnTo>
                  <a:pt x="1964" y="2488"/>
                </a:lnTo>
                <a:lnTo>
                  <a:pt x="1964" y="2566"/>
                </a:lnTo>
                <a:lnTo>
                  <a:pt x="1964" y="2644"/>
                </a:lnTo>
                <a:lnTo>
                  <a:pt x="1998" y="2644"/>
                </a:lnTo>
                <a:lnTo>
                  <a:pt x="1998" y="2721"/>
                </a:lnTo>
                <a:lnTo>
                  <a:pt x="1998" y="2799"/>
                </a:lnTo>
                <a:lnTo>
                  <a:pt x="2128" y="2799"/>
                </a:lnTo>
                <a:lnTo>
                  <a:pt x="2128" y="2877"/>
                </a:lnTo>
                <a:lnTo>
                  <a:pt x="2128" y="2955"/>
                </a:lnTo>
                <a:lnTo>
                  <a:pt x="2231" y="2955"/>
                </a:lnTo>
                <a:lnTo>
                  <a:pt x="2231" y="3033"/>
                </a:lnTo>
                <a:lnTo>
                  <a:pt x="2231" y="3110"/>
                </a:lnTo>
                <a:lnTo>
                  <a:pt x="2292" y="3110"/>
                </a:lnTo>
                <a:lnTo>
                  <a:pt x="2292" y="3188"/>
                </a:lnTo>
                <a:lnTo>
                  <a:pt x="2292" y="3266"/>
                </a:lnTo>
                <a:lnTo>
                  <a:pt x="2420" y="3266"/>
                </a:lnTo>
                <a:lnTo>
                  <a:pt x="2420" y="3344"/>
                </a:lnTo>
                <a:lnTo>
                  <a:pt x="2420" y="3421"/>
                </a:lnTo>
                <a:lnTo>
                  <a:pt x="2455" y="3421"/>
                </a:lnTo>
                <a:lnTo>
                  <a:pt x="2455" y="3499"/>
                </a:lnTo>
                <a:lnTo>
                  <a:pt x="2455" y="3577"/>
                </a:lnTo>
                <a:lnTo>
                  <a:pt x="2559" y="3577"/>
                </a:lnTo>
                <a:lnTo>
                  <a:pt x="2559" y="3655"/>
                </a:lnTo>
                <a:lnTo>
                  <a:pt x="2559" y="3732"/>
                </a:lnTo>
                <a:lnTo>
                  <a:pt x="2620" y="3732"/>
                </a:lnTo>
                <a:lnTo>
                  <a:pt x="2620" y="3810"/>
                </a:lnTo>
                <a:lnTo>
                  <a:pt x="2620" y="3888"/>
                </a:lnTo>
                <a:lnTo>
                  <a:pt x="2689" y="3888"/>
                </a:lnTo>
                <a:lnTo>
                  <a:pt x="2689" y="3966"/>
                </a:lnTo>
                <a:lnTo>
                  <a:pt x="2689" y="4044"/>
                </a:lnTo>
                <a:lnTo>
                  <a:pt x="2753" y="4044"/>
                </a:lnTo>
                <a:lnTo>
                  <a:pt x="2753" y="4121"/>
                </a:lnTo>
                <a:lnTo>
                  <a:pt x="2753" y="4199"/>
                </a:lnTo>
                <a:lnTo>
                  <a:pt x="2883" y="4199"/>
                </a:lnTo>
                <a:lnTo>
                  <a:pt x="2883" y="4277"/>
                </a:lnTo>
                <a:lnTo>
                  <a:pt x="2883" y="4355"/>
                </a:lnTo>
                <a:lnTo>
                  <a:pt x="2954" y="4355"/>
                </a:lnTo>
                <a:lnTo>
                  <a:pt x="2954" y="4432"/>
                </a:lnTo>
                <a:lnTo>
                  <a:pt x="2954" y="4510"/>
                </a:lnTo>
                <a:lnTo>
                  <a:pt x="3013" y="4510"/>
                </a:lnTo>
                <a:lnTo>
                  <a:pt x="3013" y="4588"/>
                </a:lnTo>
                <a:lnTo>
                  <a:pt x="3013" y="4666"/>
                </a:lnTo>
                <a:lnTo>
                  <a:pt x="3117" y="4666"/>
                </a:lnTo>
                <a:lnTo>
                  <a:pt x="3117" y="4743"/>
                </a:lnTo>
                <a:lnTo>
                  <a:pt x="3117" y="4821"/>
                </a:lnTo>
                <a:lnTo>
                  <a:pt x="3151" y="4821"/>
                </a:lnTo>
                <a:lnTo>
                  <a:pt x="3151" y="4899"/>
                </a:lnTo>
                <a:lnTo>
                  <a:pt x="3151" y="4977"/>
                </a:lnTo>
                <a:lnTo>
                  <a:pt x="3278" y="4977"/>
                </a:lnTo>
                <a:lnTo>
                  <a:pt x="3278" y="5055"/>
                </a:lnTo>
                <a:lnTo>
                  <a:pt x="3278" y="5132"/>
                </a:lnTo>
                <a:lnTo>
                  <a:pt x="3335" y="5132"/>
                </a:lnTo>
                <a:lnTo>
                  <a:pt x="3335" y="5210"/>
                </a:lnTo>
                <a:lnTo>
                  <a:pt x="3335" y="5288"/>
                </a:lnTo>
                <a:lnTo>
                  <a:pt x="3441" y="5288"/>
                </a:lnTo>
                <a:lnTo>
                  <a:pt x="3441" y="5366"/>
                </a:lnTo>
                <a:lnTo>
                  <a:pt x="3441" y="5443"/>
                </a:lnTo>
                <a:lnTo>
                  <a:pt x="3475" y="5443"/>
                </a:lnTo>
                <a:lnTo>
                  <a:pt x="3475" y="5521"/>
                </a:lnTo>
                <a:lnTo>
                  <a:pt x="3475" y="5599"/>
                </a:lnTo>
                <a:lnTo>
                  <a:pt x="3573" y="5599"/>
                </a:lnTo>
                <a:lnTo>
                  <a:pt x="3573" y="5677"/>
                </a:lnTo>
                <a:lnTo>
                  <a:pt x="3573" y="5754"/>
                </a:lnTo>
                <a:lnTo>
                  <a:pt x="3669" y="5754"/>
                </a:lnTo>
                <a:lnTo>
                  <a:pt x="3669" y="5832"/>
                </a:lnTo>
                <a:lnTo>
                  <a:pt x="3669" y="5910"/>
                </a:lnTo>
                <a:lnTo>
                  <a:pt x="3718" y="5910"/>
                </a:lnTo>
                <a:lnTo>
                  <a:pt x="3718" y="5988"/>
                </a:lnTo>
                <a:lnTo>
                  <a:pt x="3718" y="6066"/>
                </a:lnTo>
                <a:lnTo>
                  <a:pt x="3831" y="6066"/>
                </a:lnTo>
                <a:lnTo>
                  <a:pt x="3831" y="6143"/>
                </a:lnTo>
                <a:lnTo>
                  <a:pt x="3831" y="6221"/>
                </a:lnTo>
                <a:lnTo>
                  <a:pt x="3862" y="6221"/>
                </a:lnTo>
                <a:lnTo>
                  <a:pt x="3862" y="6299"/>
                </a:lnTo>
                <a:lnTo>
                  <a:pt x="3862" y="6377"/>
                </a:lnTo>
                <a:lnTo>
                  <a:pt x="3959" y="6377"/>
                </a:lnTo>
                <a:lnTo>
                  <a:pt x="3959" y="6454"/>
                </a:lnTo>
                <a:lnTo>
                  <a:pt x="3959" y="6532"/>
                </a:lnTo>
                <a:lnTo>
                  <a:pt x="4024" y="6532"/>
                </a:lnTo>
                <a:lnTo>
                  <a:pt x="4024" y="6610"/>
                </a:lnTo>
                <a:lnTo>
                  <a:pt x="4024" y="6688"/>
                </a:lnTo>
                <a:lnTo>
                  <a:pt x="4151" y="6688"/>
                </a:lnTo>
                <a:lnTo>
                  <a:pt x="4151" y="6765"/>
                </a:lnTo>
                <a:lnTo>
                  <a:pt x="4151" y="6843"/>
                </a:lnTo>
                <a:lnTo>
                  <a:pt x="4185" y="6843"/>
                </a:lnTo>
                <a:lnTo>
                  <a:pt x="4185" y="6921"/>
                </a:lnTo>
                <a:lnTo>
                  <a:pt x="4185" y="6999"/>
                </a:lnTo>
                <a:lnTo>
                  <a:pt x="4313" y="6999"/>
                </a:lnTo>
                <a:lnTo>
                  <a:pt x="4313" y="7077"/>
                </a:lnTo>
                <a:lnTo>
                  <a:pt x="4313" y="7154"/>
                </a:lnTo>
                <a:lnTo>
                  <a:pt x="4409" y="7154"/>
                </a:lnTo>
                <a:lnTo>
                  <a:pt x="4409" y="7232"/>
                </a:lnTo>
                <a:lnTo>
                  <a:pt x="4409" y="7310"/>
                </a:lnTo>
                <a:lnTo>
                  <a:pt x="4537" y="7310"/>
                </a:lnTo>
                <a:lnTo>
                  <a:pt x="4537" y="7388"/>
                </a:lnTo>
                <a:lnTo>
                  <a:pt x="4537" y="7465"/>
                </a:lnTo>
                <a:lnTo>
                  <a:pt x="4665" y="7465"/>
                </a:lnTo>
                <a:lnTo>
                  <a:pt x="4665" y="7543"/>
                </a:lnTo>
                <a:lnTo>
                  <a:pt x="4665" y="7621"/>
                </a:lnTo>
                <a:lnTo>
                  <a:pt x="4886" y="7621"/>
                </a:lnTo>
                <a:lnTo>
                  <a:pt x="4886" y="7699"/>
                </a:lnTo>
                <a:lnTo>
                  <a:pt x="4886" y="7777"/>
                </a:lnTo>
                <a:lnTo>
                  <a:pt x="6119" y="7777"/>
                </a:lnTo>
                <a:lnTo>
                  <a:pt x="6119" y="7699"/>
                </a:lnTo>
                <a:lnTo>
                  <a:pt x="5964" y="7699"/>
                </a:lnTo>
                <a:lnTo>
                  <a:pt x="5964" y="7621"/>
                </a:lnTo>
                <a:lnTo>
                  <a:pt x="5808" y="7621"/>
                </a:lnTo>
                <a:lnTo>
                  <a:pt x="5808" y="7543"/>
                </a:lnTo>
                <a:lnTo>
                  <a:pt x="5691" y="7543"/>
                </a:lnTo>
                <a:lnTo>
                  <a:pt x="5691" y="7465"/>
                </a:lnTo>
                <a:lnTo>
                  <a:pt x="5652" y="7465"/>
                </a:lnTo>
                <a:lnTo>
                  <a:pt x="5652" y="7388"/>
                </a:lnTo>
                <a:lnTo>
                  <a:pt x="5535" y="7388"/>
                </a:lnTo>
                <a:lnTo>
                  <a:pt x="5535" y="7310"/>
                </a:lnTo>
                <a:lnTo>
                  <a:pt x="5496" y="7310"/>
                </a:lnTo>
                <a:lnTo>
                  <a:pt x="5496" y="7232"/>
                </a:lnTo>
                <a:lnTo>
                  <a:pt x="5379" y="7232"/>
                </a:lnTo>
                <a:lnTo>
                  <a:pt x="5379" y="7154"/>
                </a:lnTo>
                <a:lnTo>
                  <a:pt x="5338" y="7154"/>
                </a:lnTo>
                <a:lnTo>
                  <a:pt x="5338" y="7077"/>
                </a:lnTo>
                <a:lnTo>
                  <a:pt x="5261" y="7077"/>
                </a:lnTo>
                <a:lnTo>
                  <a:pt x="5261" y="6999"/>
                </a:lnTo>
                <a:lnTo>
                  <a:pt x="5222" y="6999"/>
                </a:lnTo>
                <a:lnTo>
                  <a:pt x="5222" y="6921"/>
                </a:lnTo>
                <a:lnTo>
                  <a:pt x="5213" y="6921"/>
                </a:lnTo>
                <a:lnTo>
                  <a:pt x="5213" y="6843"/>
                </a:lnTo>
                <a:lnTo>
                  <a:pt x="5103" y="6843"/>
                </a:lnTo>
                <a:lnTo>
                  <a:pt x="5103" y="6765"/>
                </a:lnTo>
                <a:lnTo>
                  <a:pt x="5087" y="6765"/>
                </a:lnTo>
                <a:lnTo>
                  <a:pt x="5087" y="6688"/>
                </a:lnTo>
                <a:lnTo>
                  <a:pt x="5064" y="6688"/>
                </a:lnTo>
                <a:lnTo>
                  <a:pt x="5064" y="6610"/>
                </a:lnTo>
                <a:lnTo>
                  <a:pt x="4961" y="6610"/>
                </a:lnTo>
                <a:lnTo>
                  <a:pt x="4961" y="6532"/>
                </a:lnTo>
                <a:lnTo>
                  <a:pt x="4945" y="6532"/>
                </a:lnTo>
                <a:lnTo>
                  <a:pt x="4945" y="6454"/>
                </a:lnTo>
                <a:lnTo>
                  <a:pt x="4906" y="6454"/>
                </a:lnTo>
                <a:lnTo>
                  <a:pt x="4906" y="6377"/>
                </a:lnTo>
                <a:lnTo>
                  <a:pt x="4835" y="6377"/>
                </a:lnTo>
                <a:lnTo>
                  <a:pt x="4835" y="6299"/>
                </a:lnTo>
                <a:lnTo>
                  <a:pt x="4825" y="6299"/>
                </a:lnTo>
                <a:lnTo>
                  <a:pt x="4825" y="6221"/>
                </a:lnTo>
                <a:lnTo>
                  <a:pt x="4787" y="6221"/>
                </a:lnTo>
                <a:lnTo>
                  <a:pt x="4787" y="6143"/>
                </a:lnTo>
                <a:lnTo>
                  <a:pt x="4779" y="6143"/>
                </a:lnTo>
                <a:lnTo>
                  <a:pt x="4779" y="6066"/>
                </a:lnTo>
                <a:lnTo>
                  <a:pt x="4666" y="6066"/>
                </a:lnTo>
                <a:lnTo>
                  <a:pt x="4666" y="5988"/>
                </a:lnTo>
                <a:lnTo>
                  <a:pt x="4653" y="5988"/>
                </a:lnTo>
                <a:lnTo>
                  <a:pt x="4653" y="5910"/>
                </a:lnTo>
                <a:lnTo>
                  <a:pt x="4628" y="5910"/>
                </a:lnTo>
                <a:lnTo>
                  <a:pt x="4628" y="5832"/>
                </a:lnTo>
                <a:lnTo>
                  <a:pt x="4525" y="5832"/>
                </a:lnTo>
                <a:lnTo>
                  <a:pt x="4525" y="5754"/>
                </a:lnTo>
                <a:lnTo>
                  <a:pt x="4507" y="5754"/>
                </a:lnTo>
                <a:lnTo>
                  <a:pt x="4507" y="5677"/>
                </a:lnTo>
                <a:lnTo>
                  <a:pt x="4469" y="5677"/>
                </a:lnTo>
                <a:lnTo>
                  <a:pt x="4469" y="5599"/>
                </a:lnTo>
                <a:lnTo>
                  <a:pt x="4397" y="5599"/>
                </a:lnTo>
                <a:lnTo>
                  <a:pt x="4397" y="5521"/>
                </a:lnTo>
                <a:lnTo>
                  <a:pt x="4385" y="5521"/>
                </a:lnTo>
                <a:lnTo>
                  <a:pt x="4385" y="5443"/>
                </a:lnTo>
                <a:lnTo>
                  <a:pt x="4348" y="5443"/>
                </a:lnTo>
                <a:lnTo>
                  <a:pt x="4348" y="5366"/>
                </a:lnTo>
                <a:lnTo>
                  <a:pt x="4342" y="5366"/>
                </a:lnTo>
                <a:lnTo>
                  <a:pt x="4342" y="5288"/>
                </a:lnTo>
                <a:lnTo>
                  <a:pt x="4225" y="5288"/>
                </a:lnTo>
                <a:lnTo>
                  <a:pt x="4225" y="5210"/>
                </a:lnTo>
                <a:lnTo>
                  <a:pt x="4214" y="5210"/>
                </a:lnTo>
                <a:lnTo>
                  <a:pt x="4214" y="5132"/>
                </a:lnTo>
                <a:lnTo>
                  <a:pt x="4188" y="5132"/>
                </a:lnTo>
                <a:lnTo>
                  <a:pt x="4188" y="5055"/>
                </a:lnTo>
                <a:lnTo>
                  <a:pt x="4085" y="5055"/>
                </a:lnTo>
                <a:lnTo>
                  <a:pt x="4085" y="4977"/>
                </a:lnTo>
                <a:lnTo>
                  <a:pt x="4065" y="4977"/>
                </a:lnTo>
                <a:lnTo>
                  <a:pt x="4065" y="4899"/>
                </a:lnTo>
                <a:lnTo>
                  <a:pt x="4028" y="4899"/>
                </a:lnTo>
                <a:lnTo>
                  <a:pt x="4028" y="4821"/>
                </a:lnTo>
                <a:lnTo>
                  <a:pt x="3957" y="4821"/>
                </a:lnTo>
                <a:lnTo>
                  <a:pt x="3957" y="4743"/>
                </a:lnTo>
                <a:lnTo>
                  <a:pt x="3957" y="4666"/>
                </a:lnTo>
                <a:lnTo>
                  <a:pt x="3904" y="4666"/>
                </a:lnTo>
                <a:lnTo>
                  <a:pt x="3904" y="4588"/>
                </a:lnTo>
                <a:lnTo>
                  <a:pt x="3899" y="4588"/>
                </a:lnTo>
                <a:lnTo>
                  <a:pt x="3899" y="4510"/>
                </a:lnTo>
                <a:lnTo>
                  <a:pt x="3779" y="4510"/>
                </a:lnTo>
                <a:lnTo>
                  <a:pt x="3779" y="4432"/>
                </a:lnTo>
                <a:lnTo>
                  <a:pt x="3771" y="4432"/>
                </a:lnTo>
                <a:lnTo>
                  <a:pt x="3771" y="4355"/>
                </a:lnTo>
                <a:lnTo>
                  <a:pt x="3771" y="4277"/>
                </a:lnTo>
                <a:lnTo>
                  <a:pt x="3642" y="4277"/>
                </a:lnTo>
                <a:lnTo>
                  <a:pt x="3642" y="4199"/>
                </a:lnTo>
                <a:lnTo>
                  <a:pt x="3642" y="4121"/>
                </a:lnTo>
                <a:lnTo>
                  <a:pt x="3582" y="4121"/>
                </a:lnTo>
                <a:lnTo>
                  <a:pt x="3582" y="4044"/>
                </a:lnTo>
                <a:lnTo>
                  <a:pt x="3582" y="3966"/>
                </a:lnTo>
                <a:lnTo>
                  <a:pt x="3513" y="3966"/>
                </a:lnTo>
                <a:lnTo>
                  <a:pt x="3513" y="3888"/>
                </a:lnTo>
                <a:lnTo>
                  <a:pt x="3513" y="3810"/>
                </a:lnTo>
                <a:lnTo>
                  <a:pt x="3453" y="3810"/>
                </a:lnTo>
                <a:lnTo>
                  <a:pt x="3453" y="3732"/>
                </a:lnTo>
                <a:lnTo>
                  <a:pt x="3421" y="3732"/>
                </a:lnTo>
                <a:lnTo>
                  <a:pt x="3421" y="3655"/>
                </a:lnTo>
                <a:lnTo>
                  <a:pt x="3324" y="3655"/>
                </a:lnTo>
                <a:lnTo>
                  <a:pt x="3324" y="3577"/>
                </a:lnTo>
                <a:lnTo>
                  <a:pt x="3296" y="3577"/>
                </a:lnTo>
                <a:lnTo>
                  <a:pt x="3296" y="3499"/>
                </a:lnTo>
                <a:lnTo>
                  <a:pt x="3259" y="3499"/>
                </a:lnTo>
                <a:lnTo>
                  <a:pt x="3259" y="3421"/>
                </a:lnTo>
                <a:lnTo>
                  <a:pt x="3223" y="3421"/>
                </a:lnTo>
                <a:lnTo>
                  <a:pt x="3223" y="3344"/>
                </a:lnTo>
                <a:lnTo>
                  <a:pt x="3194" y="3344"/>
                </a:lnTo>
                <a:lnTo>
                  <a:pt x="3194" y="3266"/>
                </a:lnTo>
                <a:lnTo>
                  <a:pt x="3133" y="3266"/>
                </a:lnTo>
                <a:lnTo>
                  <a:pt x="3133" y="3188"/>
                </a:lnTo>
                <a:lnTo>
                  <a:pt x="3098" y="3188"/>
                </a:lnTo>
                <a:lnTo>
                  <a:pt x="3098" y="3110"/>
                </a:lnTo>
                <a:lnTo>
                  <a:pt x="3064" y="3110"/>
                </a:lnTo>
                <a:lnTo>
                  <a:pt x="3064" y="3033"/>
                </a:lnTo>
                <a:lnTo>
                  <a:pt x="3064" y="2955"/>
                </a:lnTo>
                <a:lnTo>
                  <a:pt x="3004" y="2955"/>
                </a:lnTo>
                <a:lnTo>
                  <a:pt x="3004" y="2877"/>
                </a:lnTo>
                <a:lnTo>
                  <a:pt x="2935" y="2877"/>
                </a:lnTo>
                <a:lnTo>
                  <a:pt x="2935" y="2799"/>
                </a:lnTo>
                <a:lnTo>
                  <a:pt x="2898" y="2799"/>
                </a:lnTo>
                <a:lnTo>
                  <a:pt x="2898" y="2721"/>
                </a:lnTo>
                <a:lnTo>
                  <a:pt x="2874" y="2721"/>
                </a:lnTo>
                <a:lnTo>
                  <a:pt x="2874" y="2644"/>
                </a:lnTo>
                <a:lnTo>
                  <a:pt x="2860" y="2644"/>
                </a:lnTo>
                <a:lnTo>
                  <a:pt x="2860" y="2566"/>
                </a:lnTo>
                <a:lnTo>
                  <a:pt x="2772" y="2566"/>
                </a:lnTo>
                <a:lnTo>
                  <a:pt x="2772" y="2488"/>
                </a:lnTo>
                <a:lnTo>
                  <a:pt x="2743" y="2488"/>
                </a:lnTo>
                <a:lnTo>
                  <a:pt x="2743" y="2410"/>
                </a:lnTo>
                <a:lnTo>
                  <a:pt x="2735" y="2410"/>
                </a:lnTo>
                <a:lnTo>
                  <a:pt x="2735" y="2333"/>
                </a:lnTo>
                <a:lnTo>
                  <a:pt x="2697" y="2333"/>
                </a:lnTo>
                <a:lnTo>
                  <a:pt x="2697" y="2255"/>
                </a:lnTo>
                <a:lnTo>
                  <a:pt x="2641" y="2255"/>
                </a:lnTo>
                <a:lnTo>
                  <a:pt x="2641" y="2177"/>
                </a:lnTo>
                <a:lnTo>
                  <a:pt x="2613" y="2177"/>
                </a:lnTo>
                <a:lnTo>
                  <a:pt x="2613" y="2099"/>
                </a:lnTo>
                <a:lnTo>
                  <a:pt x="2571" y="2099"/>
                </a:lnTo>
                <a:lnTo>
                  <a:pt x="2571" y="2022"/>
                </a:lnTo>
                <a:lnTo>
                  <a:pt x="2533" y="2022"/>
                </a:lnTo>
                <a:lnTo>
                  <a:pt x="2533" y="1944"/>
                </a:lnTo>
                <a:lnTo>
                  <a:pt x="2511" y="1944"/>
                </a:lnTo>
                <a:lnTo>
                  <a:pt x="2511" y="1866"/>
                </a:lnTo>
                <a:lnTo>
                  <a:pt x="2495" y="1866"/>
                </a:lnTo>
                <a:lnTo>
                  <a:pt x="2495" y="1788"/>
                </a:lnTo>
                <a:lnTo>
                  <a:pt x="2408" y="1788"/>
                </a:lnTo>
                <a:lnTo>
                  <a:pt x="2408" y="1710"/>
                </a:lnTo>
                <a:lnTo>
                  <a:pt x="2379" y="1710"/>
                </a:lnTo>
                <a:lnTo>
                  <a:pt x="2379" y="1633"/>
                </a:lnTo>
                <a:lnTo>
                  <a:pt x="2370" y="1633"/>
                </a:lnTo>
                <a:lnTo>
                  <a:pt x="2370" y="1555"/>
                </a:lnTo>
                <a:lnTo>
                  <a:pt x="2330" y="1555"/>
                </a:lnTo>
                <a:lnTo>
                  <a:pt x="2330" y="1477"/>
                </a:lnTo>
                <a:lnTo>
                  <a:pt x="2276" y="1477"/>
                </a:lnTo>
                <a:lnTo>
                  <a:pt x="2276" y="1399"/>
                </a:lnTo>
                <a:lnTo>
                  <a:pt x="2249" y="1399"/>
                </a:lnTo>
                <a:lnTo>
                  <a:pt x="2249" y="1322"/>
                </a:lnTo>
                <a:lnTo>
                  <a:pt x="2205" y="1322"/>
                </a:lnTo>
                <a:lnTo>
                  <a:pt x="2205" y="1244"/>
                </a:lnTo>
                <a:lnTo>
                  <a:pt x="2166" y="1244"/>
                </a:lnTo>
                <a:lnTo>
                  <a:pt x="2166" y="1166"/>
                </a:lnTo>
                <a:lnTo>
                  <a:pt x="2146" y="1166"/>
                </a:lnTo>
                <a:lnTo>
                  <a:pt x="2146" y="1088"/>
                </a:lnTo>
                <a:lnTo>
                  <a:pt x="2146" y="1011"/>
                </a:lnTo>
                <a:lnTo>
                  <a:pt x="2041" y="1011"/>
                </a:lnTo>
                <a:lnTo>
                  <a:pt x="2041" y="933"/>
                </a:lnTo>
                <a:lnTo>
                  <a:pt x="2014" y="933"/>
                </a:lnTo>
                <a:lnTo>
                  <a:pt x="2014" y="855"/>
                </a:lnTo>
                <a:lnTo>
                  <a:pt x="1909" y="855"/>
                </a:lnTo>
                <a:lnTo>
                  <a:pt x="1909" y="777"/>
                </a:lnTo>
                <a:lnTo>
                  <a:pt x="1909" y="699"/>
                </a:lnTo>
                <a:lnTo>
                  <a:pt x="1882" y="699"/>
                </a:lnTo>
                <a:lnTo>
                  <a:pt x="1882" y="622"/>
                </a:lnTo>
                <a:lnTo>
                  <a:pt x="1778" y="622"/>
                </a:lnTo>
                <a:lnTo>
                  <a:pt x="1778" y="544"/>
                </a:lnTo>
                <a:lnTo>
                  <a:pt x="1778" y="466"/>
                </a:lnTo>
                <a:lnTo>
                  <a:pt x="1646" y="466"/>
                </a:lnTo>
                <a:lnTo>
                  <a:pt x="1646" y="388"/>
                </a:lnTo>
                <a:lnTo>
                  <a:pt x="1646" y="311"/>
                </a:lnTo>
                <a:lnTo>
                  <a:pt x="1514" y="311"/>
                </a:lnTo>
                <a:lnTo>
                  <a:pt x="1514" y="233"/>
                </a:lnTo>
                <a:lnTo>
                  <a:pt x="1514" y="155"/>
                </a:lnTo>
                <a:lnTo>
                  <a:pt x="1275" y="155"/>
                </a:lnTo>
                <a:lnTo>
                  <a:pt x="1275" y="77"/>
                </a:lnTo>
                <a:lnTo>
                  <a:pt x="1143" y="77"/>
                </a:lnTo>
                <a:lnTo>
                  <a:pt x="1143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271" name="Text Box 143"/>
          <p:cNvSpPr txBox="1">
            <a:spLocks noChangeArrowheads="1"/>
          </p:cNvSpPr>
          <p:nvPr/>
        </p:nvSpPr>
        <p:spPr bwMode="auto">
          <a:xfrm>
            <a:off x="2447925" y="6142038"/>
            <a:ext cx="53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i="1"/>
              <a:t>x</a:t>
            </a:r>
            <a:r>
              <a:rPr lang="en-US" altLang="en-US" sz="3600" baseline="-25000"/>
              <a:t>1</a:t>
            </a:r>
          </a:p>
        </p:txBody>
      </p:sp>
      <p:sp>
        <p:nvSpPr>
          <p:cNvPr id="48272" name="Text Box 144"/>
          <p:cNvSpPr txBox="1">
            <a:spLocks noChangeArrowheads="1"/>
          </p:cNvSpPr>
          <p:nvPr/>
        </p:nvSpPr>
        <p:spPr bwMode="auto">
          <a:xfrm>
            <a:off x="6535738" y="6142038"/>
            <a:ext cx="53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i="1"/>
              <a:t>x</a:t>
            </a:r>
            <a:r>
              <a:rPr lang="en-US" altLang="en-US" sz="3600" baseline="-25000"/>
              <a:t>2</a:t>
            </a:r>
          </a:p>
        </p:txBody>
      </p:sp>
      <p:sp>
        <p:nvSpPr>
          <p:cNvPr id="48273" name="Rectangle 1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Contraction from SIR</a:t>
            </a:r>
          </a:p>
        </p:txBody>
      </p:sp>
      <p:sp>
        <p:nvSpPr>
          <p:cNvPr id="48274" name="Text Box 146"/>
          <p:cNvSpPr txBox="1">
            <a:spLocks noChangeArrowheads="1"/>
          </p:cNvSpPr>
          <p:nvPr/>
        </p:nvSpPr>
        <p:spPr bwMode="auto">
          <a:xfrm rot="-5400000">
            <a:off x="-633412" y="3429000"/>
            <a:ext cx="221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/>
              <a:t>Probability</a:t>
            </a:r>
            <a:endParaRPr lang="en-US" altLang="en-US" sz="3600" baseline="-25000"/>
          </a:p>
        </p:txBody>
      </p:sp>
      <p:sp>
        <p:nvSpPr>
          <p:cNvPr id="870547" name="Text Box 147"/>
          <p:cNvSpPr txBox="1">
            <a:spLocks noChangeArrowheads="1"/>
          </p:cNvSpPr>
          <p:nvPr/>
        </p:nvSpPr>
        <p:spPr bwMode="auto">
          <a:xfrm>
            <a:off x="6858000" y="4495800"/>
            <a:ext cx="2819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chemeClr val="tx2"/>
                </a:solidFill>
              </a:rPr>
              <a:t>Best possible bounds reveal the authentic uncertainty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5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5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5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5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5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5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35" grpId="0" animBg="1"/>
      <p:bldP spid="870536" grpId="0" animBg="1"/>
      <p:bldP spid="870537" grpId="0" animBg="1"/>
      <p:bldP spid="870538" grpId="0" animBg="1"/>
      <p:bldP spid="870539" grpId="0" animBg="1"/>
      <p:bldP spid="870540" grpId="0" animBg="1"/>
      <p:bldP spid="870541" grpId="0" animBg="1"/>
      <p:bldP spid="870542" grpId="0" animBg="1"/>
      <p:bldP spid="8705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Uncertainty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8768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Artifactual</a:t>
            </a:r>
            <a:r>
              <a:rPr lang="en-US" altLang="en-US" dirty="0" smtClean="0"/>
              <a:t> uncertainty</a:t>
            </a:r>
          </a:p>
          <a:p>
            <a:pPr lvl="1" eaLnBrk="1" hangingPunct="1"/>
            <a:r>
              <a:rPr lang="en-US" altLang="en-US" dirty="0" smtClean="0">
                <a:solidFill>
                  <a:srgbClr val="33CC33"/>
                </a:solidFill>
              </a:rPr>
              <a:t>Perhaps too </a:t>
            </a:r>
            <a:r>
              <a:rPr lang="en-US" altLang="en-US" dirty="0" smtClean="0">
                <a:solidFill>
                  <a:srgbClr val="33CC33"/>
                </a:solidFill>
              </a:rPr>
              <a:t>few polynomial terms</a:t>
            </a:r>
          </a:p>
          <a:p>
            <a:pPr lvl="1" eaLnBrk="1" hangingPunct="1"/>
            <a:r>
              <a:rPr lang="en-US" altLang="en-US" dirty="0" smtClean="0">
                <a:solidFill>
                  <a:srgbClr val="33CC33"/>
                </a:solidFill>
              </a:rPr>
              <a:t>Numerical instability</a:t>
            </a:r>
          </a:p>
          <a:p>
            <a:pPr lvl="1" eaLnBrk="1" hangingPunct="1"/>
            <a:r>
              <a:rPr lang="en-US" altLang="en-US" dirty="0" smtClean="0">
                <a:solidFill>
                  <a:srgbClr val="33CC33"/>
                </a:solidFill>
              </a:rPr>
              <a:t>Can be reduced by a better analysis</a:t>
            </a:r>
          </a:p>
          <a:p>
            <a:pPr lvl="4" eaLnBrk="1" hangingPunct="1"/>
            <a:endParaRPr lang="en-US" altLang="en-US" sz="1400" dirty="0" smtClean="0"/>
          </a:p>
          <a:p>
            <a:pPr eaLnBrk="1" hangingPunct="1"/>
            <a:r>
              <a:rPr lang="en-US" altLang="en-US" dirty="0" smtClean="0"/>
              <a:t>Authentic uncertainty</a:t>
            </a:r>
          </a:p>
          <a:p>
            <a:pPr lvl="1" eaLnBrk="1" hangingPunct="1"/>
            <a:r>
              <a:rPr lang="en-US" altLang="en-US" dirty="0" smtClean="0">
                <a:solidFill>
                  <a:srgbClr val="33CC33"/>
                </a:solidFill>
              </a:rPr>
              <a:t>Genuine unpredictability due to input uncertainty</a:t>
            </a:r>
          </a:p>
          <a:p>
            <a:pPr lvl="1" eaLnBrk="1" hangingPunct="1"/>
            <a:r>
              <a:rPr lang="en-US" altLang="en-US" dirty="0" smtClean="0">
                <a:solidFill>
                  <a:srgbClr val="33CC33"/>
                </a:solidFill>
              </a:rPr>
              <a:t>Cannot be reduced by a better analysis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743200" y="6096000"/>
            <a:ext cx="596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Only by more information, data or assumptions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Precise distributions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Uniform distributions (iid)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Can be estimated with Monte Carlo simulation</a:t>
            </a:r>
          </a:p>
          <a:p>
            <a:pPr lvl="1" eaLnBrk="1" hangingPunct="1"/>
            <a:r>
              <a:rPr lang="en-US" altLang="en-US" smtClean="0">
                <a:solidFill>
                  <a:srgbClr val="33CC33"/>
                </a:solidFill>
              </a:rPr>
              <a:t>5000 replications</a:t>
            </a:r>
          </a:p>
          <a:p>
            <a:pPr lvl="4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Result is a p-box even though inputs are precise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Results are (narrow) p-boxes</a:t>
            </a:r>
          </a:p>
        </p:txBody>
      </p:sp>
      <p:sp>
        <p:nvSpPr>
          <p:cNvPr id="78851" name="AutoShape 10"/>
          <p:cNvSpPr>
            <a:spLocks noChangeAspect="1" noChangeArrowheads="1" noTextEdit="1"/>
          </p:cNvSpPr>
          <p:nvPr/>
        </p:nvSpPr>
        <p:spPr bwMode="auto">
          <a:xfrm>
            <a:off x="609600" y="2667000"/>
            <a:ext cx="4005263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2" name="Rectangle 14"/>
          <p:cNvSpPr>
            <a:spLocks noChangeArrowheads="1"/>
          </p:cNvSpPr>
          <p:nvPr/>
        </p:nvSpPr>
        <p:spPr bwMode="auto">
          <a:xfrm>
            <a:off x="1054100" y="2919413"/>
            <a:ext cx="3500438" cy="23209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3" name="Line 15"/>
          <p:cNvSpPr>
            <a:spLocks noChangeShapeType="1"/>
          </p:cNvSpPr>
          <p:nvPr/>
        </p:nvSpPr>
        <p:spPr bwMode="auto">
          <a:xfrm>
            <a:off x="1054100" y="2919413"/>
            <a:ext cx="1588" cy="23209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4" name="Line 16"/>
          <p:cNvSpPr>
            <a:spLocks noChangeShapeType="1"/>
          </p:cNvSpPr>
          <p:nvPr/>
        </p:nvSpPr>
        <p:spPr bwMode="auto">
          <a:xfrm>
            <a:off x="1028700" y="5240338"/>
            <a:ext cx="254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5" name="Line 17"/>
          <p:cNvSpPr>
            <a:spLocks noChangeShapeType="1"/>
          </p:cNvSpPr>
          <p:nvPr/>
        </p:nvSpPr>
        <p:spPr bwMode="auto">
          <a:xfrm>
            <a:off x="1028700" y="4775200"/>
            <a:ext cx="25400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6" name="Line 18"/>
          <p:cNvSpPr>
            <a:spLocks noChangeShapeType="1"/>
          </p:cNvSpPr>
          <p:nvPr/>
        </p:nvSpPr>
        <p:spPr bwMode="auto">
          <a:xfrm>
            <a:off x="1028700" y="4311650"/>
            <a:ext cx="25400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7" name="Line 19"/>
          <p:cNvSpPr>
            <a:spLocks noChangeShapeType="1"/>
          </p:cNvSpPr>
          <p:nvPr/>
        </p:nvSpPr>
        <p:spPr bwMode="auto">
          <a:xfrm>
            <a:off x="1028700" y="3846513"/>
            <a:ext cx="254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8" name="Line 20"/>
          <p:cNvSpPr>
            <a:spLocks noChangeShapeType="1"/>
          </p:cNvSpPr>
          <p:nvPr/>
        </p:nvSpPr>
        <p:spPr bwMode="auto">
          <a:xfrm>
            <a:off x="1028700" y="3382963"/>
            <a:ext cx="254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9" name="Line 21"/>
          <p:cNvSpPr>
            <a:spLocks noChangeShapeType="1"/>
          </p:cNvSpPr>
          <p:nvPr/>
        </p:nvSpPr>
        <p:spPr bwMode="auto">
          <a:xfrm>
            <a:off x="1028700" y="2919413"/>
            <a:ext cx="254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0" name="Line 22"/>
          <p:cNvSpPr>
            <a:spLocks noChangeShapeType="1"/>
          </p:cNvSpPr>
          <p:nvPr/>
        </p:nvSpPr>
        <p:spPr bwMode="auto">
          <a:xfrm>
            <a:off x="1054100" y="5240338"/>
            <a:ext cx="3500438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1" name="Line 23"/>
          <p:cNvSpPr>
            <a:spLocks noChangeShapeType="1"/>
          </p:cNvSpPr>
          <p:nvPr/>
        </p:nvSpPr>
        <p:spPr bwMode="auto">
          <a:xfrm flipV="1">
            <a:off x="1054100" y="5240338"/>
            <a:ext cx="1588" cy="38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2" name="Line 24"/>
          <p:cNvSpPr>
            <a:spLocks noChangeShapeType="1"/>
          </p:cNvSpPr>
          <p:nvPr/>
        </p:nvSpPr>
        <p:spPr bwMode="auto">
          <a:xfrm flipV="1">
            <a:off x="1373188" y="5240338"/>
            <a:ext cx="1587" cy="38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3" name="Line 25"/>
          <p:cNvSpPr>
            <a:spLocks noChangeShapeType="1"/>
          </p:cNvSpPr>
          <p:nvPr/>
        </p:nvSpPr>
        <p:spPr bwMode="auto">
          <a:xfrm flipV="1">
            <a:off x="1692275" y="5240338"/>
            <a:ext cx="1588" cy="38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4" name="Line 26"/>
          <p:cNvSpPr>
            <a:spLocks noChangeShapeType="1"/>
          </p:cNvSpPr>
          <p:nvPr/>
        </p:nvSpPr>
        <p:spPr bwMode="auto">
          <a:xfrm flipV="1">
            <a:off x="2011363" y="5240338"/>
            <a:ext cx="0" cy="38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5" name="Line 27"/>
          <p:cNvSpPr>
            <a:spLocks noChangeShapeType="1"/>
          </p:cNvSpPr>
          <p:nvPr/>
        </p:nvSpPr>
        <p:spPr bwMode="auto">
          <a:xfrm flipV="1">
            <a:off x="2328863" y="5240338"/>
            <a:ext cx="1587" cy="38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6" name="Line 28"/>
          <p:cNvSpPr>
            <a:spLocks noChangeShapeType="1"/>
          </p:cNvSpPr>
          <p:nvPr/>
        </p:nvSpPr>
        <p:spPr bwMode="auto">
          <a:xfrm flipV="1">
            <a:off x="2647950" y="5240338"/>
            <a:ext cx="1588" cy="38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7" name="Line 29"/>
          <p:cNvSpPr>
            <a:spLocks noChangeShapeType="1"/>
          </p:cNvSpPr>
          <p:nvPr/>
        </p:nvSpPr>
        <p:spPr bwMode="auto">
          <a:xfrm flipV="1">
            <a:off x="2960688" y="5240338"/>
            <a:ext cx="1587" cy="38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8" name="Line 30"/>
          <p:cNvSpPr>
            <a:spLocks noChangeShapeType="1"/>
          </p:cNvSpPr>
          <p:nvPr/>
        </p:nvSpPr>
        <p:spPr bwMode="auto">
          <a:xfrm flipV="1">
            <a:off x="3279775" y="5240338"/>
            <a:ext cx="0" cy="38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9" name="Line 31"/>
          <p:cNvSpPr>
            <a:spLocks noChangeShapeType="1"/>
          </p:cNvSpPr>
          <p:nvPr/>
        </p:nvSpPr>
        <p:spPr bwMode="auto">
          <a:xfrm flipV="1">
            <a:off x="3597275" y="5240338"/>
            <a:ext cx="1588" cy="38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70" name="Line 32"/>
          <p:cNvSpPr>
            <a:spLocks noChangeShapeType="1"/>
          </p:cNvSpPr>
          <p:nvPr/>
        </p:nvSpPr>
        <p:spPr bwMode="auto">
          <a:xfrm flipV="1">
            <a:off x="3916363" y="5240338"/>
            <a:ext cx="1587" cy="38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71" name="Line 33"/>
          <p:cNvSpPr>
            <a:spLocks noChangeShapeType="1"/>
          </p:cNvSpPr>
          <p:nvPr/>
        </p:nvSpPr>
        <p:spPr bwMode="auto">
          <a:xfrm flipV="1">
            <a:off x="4235450" y="5240338"/>
            <a:ext cx="1588" cy="38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72" name="Line 34"/>
          <p:cNvSpPr>
            <a:spLocks noChangeShapeType="1"/>
          </p:cNvSpPr>
          <p:nvPr/>
        </p:nvSpPr>
        <p:spPr bwMode="auto">
          <a:xfrm flipV="1">
            <a:off x="4554538" y="5240338"/>
            <a:ext cx="0" cy="38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73" name="Freeform 35"/>
          <p:cNvSpPr>
            <a:spLocks/>
          </p:cNvSpPr>
          <p:nvPr/>
        </p:nvSpPr>
        <p:spPr bwMode="auto">
          <a:xfrm>
            <a:off x="1450975" y="2919413"/>
            <a:ext cx="2725738" cy="2320925"/>
          </a:xfrm>
          <a:custGeom>
            <a:avLst/>
            <a:gdLst>
              <a:gd name="T0" fmla="*/ 931031570 w 419"/>
              <a:gd name="T1" fmla="*/ 2147483647 h 240"/>
              <a:gd name="T2" fmla="*/ 1438864384 w 419"/>
              <a:gd name="T3" fmla="*/ 2147483647 h 240"/>
              <a:gd name="T4" fmla="*/ 1904373867 w 419"/>
              <a:gd name="T5" fmla="*/ 2147483647 h 240"/>
              <a:gd name="T6" fmla="*/ 2147483647 w 419"/>
              <a:gd name="T7" fmla="*/ 2147483647 h 240"/>
              <a:gd name="T8" fmla="*/ 2147483647 w 419"/>
              <a:gd name="T9" fmla="*/ 2147483647 h 240"/>
              <a:gd name="T10" fmla="*/ 2147483647 w 419"/>
              <a:gd name="T11" fmla="*/ 2147483647 h 240"/>
              <a:gd name="T12" fmla="*/ 2147483647 w 419"/>
              <a:gd name="T13" fmla="*/ 2147483647 h 240"/>
              <a:gd name="T14" fmla="*/ 2147483647 w 419"/>
              <a:gd name="T15" fmla="*/ 2147483647 h 240"/>
              <a:gd name="T16" fmla="*/ 2147483647 w 419"/>
              <a:gd name="T17" fmla="*/ 2147483647 h 240"/>
              <a:gd name="T18" fmla="*/ 2147483647 w 419"/>
              <a:gd name="T19" fmla="*/ 2147483647 h 240"/>
              <a:gd name="T20" fmla="*/ 2147483647 w 419"/>
              <a:gd name="T21" fmla="*/ 2147483647 h 240"/>
              <a:gd name="T22" fmla="*/ 2147483647 w 419"/>
              <a:gd name="T23" fmla="*/ 2147483647 h 240"/>
              <a:gd name="T24" fmla="*/ 2147483647 w 419"/>
              <a:gd name="T25" fmla="*/ 2147483647 h 240"/>
              <a:gd name="T26" fmla="*/ 2147483647 w 419"/>
              <a:gd name="T27" fmla="*/ 2147483647 h 240"/>
              <a:gd name="T28" fmla="*/ 2147483647 w 419"/>
              <a:gd name="T29" fmla="*/ 2147483647 h 240"/>
              <a:gd name="T30" fmla="*/ 2147483647 w 419"/>
              <a:gd name="T31" fmla="*/ 2147483647 h 240"/>
              <a:gd name="T32" fmla="*/ 2147483647 w 419"/>
              <a:gd name="T33" fmla="*/ 2147483647 h 240"/>
              <a:gd name="T34" fmla="*/ 2147483647 w 419"/>
              <a:gd name="T35" fmla="*/ 2147483647 h 240"/>
              <a:gd name="T36" fmla="*/ 2147483647 w 419"/>
              <a:gd name="T37" fmla="*/ 2147483647 h 240"/>
              <a:gd name="T38" fmla="*/ 2147483647 w 419"/>
              <a:gd name="T39" fmla="*/ 2147483647 h 240"/>
              <a:gd name="T40" fmla="*/ 2147483647 w 419"/>
              <a:gd name="T41" fmla="*/ 2147483647 h 240"/>
              <a:gd name="T42" fmla="*/ 2147483647 w 419"/>
              <a:gd name="T43" fmla="*/ 2147483647 h 240"/>
              <a:gd name="T44" fmla="*/ 2147483647 w 419"/>
              <a:gd name="T45" fmla="*/ 2147483647 h 240"/>
              <a:gd name="T46" fmla="*/ 2147483647 w 419"/>
              <a:gd name="T47" fmla="*/ 2147483647 h 240"/>
              <a:gd name="T48" fmla="*/ 2147483647 w 419"/>
              <a:gd name="T49" fmla="*/ 2147483647 h 240"/>
              <a:gd name="T50" fmla="*/ 2147483647 w 419"/>
              <a:gd name="T51" fmla="*/ 2147483647 h 240"/>
              <a:gd name="T52" fmla="*/ 2147483647 w 419"/>
              <a:gd name="T53" fmla="*/ 2147483647 h 240"/>
              <a:gd name="T54" fmla="*/ 2147483647 w 419"/>
              <a:gd name="T55" fmla="*/ 2147483647 h 240"/>
              <a:gd name="T56" fmla="*/ 2147483647 w 419"/>
              <a:gd name="T57" fmla="*/ 2147483647 h 240"/>
              <a:gd name="T58" fmla="*/ 2147483647 w 419"/>
              <a:gd name="T59" fmla="*/ 2147483647 h 240"/>
              <a:gd name="T60" fmla="*/ 2147483647 w 419"/>
              <a:gd name="T61" fmla="*/ 2147483647 h 240"/>
              <a:gd name="T62" fmla="*/ 2147483647 w 419"/>
              <a:gd name="T63" fmla="*/ 2147483647 h 240"/>
              <a:gd name="T64" fmla="*/ 2147483647 w 419"/>
              <a:gd name="T65" fmla="*/ 2147483647 h 240"/>
              <a:gd name="T66" fmla="*/ 2147483647 w 419"/>
              <a:gd name="T67" fmla="*/ 2147483647 h 240"/>
              <a:gd name="T68" fmla="*/ 2147483647 w 419"/>
              <a:gd name="T69" fmla="*/ 2147483647 h 240"/>
              <a:gd name="T70" fmla="*/ 2147483647 w 419"/>
              <a:gd name="T71" fmla="*/ 2147483647 h 240"/>
              <a:gd name="T72" fmla="*/ 2147483647 w 419"/>
              <a:gd name="T73" fmla="*/ 2147483647 h 240"/>
              <a:gd name="T74" fmla="*/ 2147483647 w 419"/>
              <a:gd name="T75" fmla="*/ 2147483647 h 240"/>
              <a:gd name="T76" fmla="*/ 2147483647 w 419"/>
              <a:gd name="T77" fmla="*/ 2147483647 h 240"/>
              <a:gd name="T78" fmla="*/ 2147483647 w 419"/>
              <a:gd name="T79" fmla="*/ 2147483647 h 240"/>
              <a:gd name="T80" fmla="*/ 2147483647 w 419"/>
              <a:gd name="T81" fmla="*/ 2147483647 h 240"/>
              <a:gd name="T82" fmla="*/ 2147483647 w 419"/>
              <a:gd name="T83" fmla="*/ 2147483647 h 240"/>
              <a:gd name="T84" fmla="*/ 2147483647 w 419"/>
              <a:gd name="T85" fmla="*/ 2147483647 h 240"/>
              <a:gd name="T86" fmla="*/ 2147483647 w 419"/>
              <a:gd name="T87" fmla="*/ 2147483647 h 240"/>
              <a:gd name="T88" fmla="*/ 2147483647 w 419"/>
              <a:gd name="T89" fmla="*/ 2147483647 h 240"/>
              <a:gd name="T90" fmla="*/ 2147483647 w 419"/>
              <a:gd name="T91" fmla="*/ 2147483647 h 240"/>
              <a:gd name="T92" fmla="*/ 2147483647 w 419"/>
              <a:gd name="T93" fmla="*/ 2147483647 h 240"/>
              <a:gd name="T94" fmla="*/ 2147483647 w 419"/>
              <a:gd name="T95" fmla="*/ 2147483647 h 240"/>
              <a:gd name="T96" fmla="*/ 2147483647 w 419"/>
              <a:gd name="T97" fmla="*/ 2147483647 h 240"/>
              <a:gd name="T98" fmla="*/ 2147483647 w 419"/>
              <a:gd name="T99" fmla="*/ 2147483647 h 240"/>
              <a:gd name="T100" fmla="*/ 2147483647 w 419"/>
              <a:gd name="T101" fmla="*/ 2147483647 h 240"/>
              <a:gd name="T102" fmla="*/ 2147483647 w 419"/>
              <a:gd name="T103" fmla="*/ 2147483647 h 240"/>
              <a:gd name="T104" fmla="*/ 2147483647 w 419"/>
              <a:gd name="T105" fmla="*/ 2147483647 h 240"/>
              <a:gd name="T106" fmla="*/ 2147483647 w 419"/>
              <a:gd name="T107" fmla="*/ 2147483647 h 240"/>
              <a:gd name="T108" fmla="*/ 2147483647 w 419"/>
              <a:gd name="T109" fmla="*/ 2147483647 h 240"/>
              <a:gd name="T110" fmla="*/ 2147483647 w 419"/>
              <a:gd name="T111" fmla="*/ 2147483647 h 240"/>
              <a:gd name="T112" fmla="*/ 2147483647 w 419"/>
              <a:gd name="T113" fmla="*/ 2147483647 h 240"/>
              <a:gd name="T114" fmla="*/ 2147483647 w 419"/>
              <a:gd name="T115" fmla="*/ 1776861650 h 240"/>
              <a:gd name="T116" fmla="*/ 2147483647 w 419"/>
              <a:gd name="T117" fmla="*/ 1402786659 h 240"/>
              <a:gd name="T118" fmla="*/ 2147483647 w 419"/>
              <a:gd name="T119" fmla="*/ 1122225277 h 240"/>
              <a:gd name="T120" fmla="*/ 2147483647 w 419"/>
              <a:gd name="T121" fmla="*/ 748150286 h 240"/>
              <a:gd name="T122" fmla="*/ 2147483647 w 419"/>
              <a:gd name="T123" fmla="*/ 374075143 h 240"/>
              <a:gd name="T124" fmla="*/ 2147483647 w 419"/>
              <a:gd name="T125" fmla="*/ 0 h 24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19"/>
              <a:gd name="T190" fmla="*/ 0 h 240"/>
              <a:gd name="T191" fmla="*/ 419 w 419"/>
              <a:gd name="T192" fmla="*/ 240 h 24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19" h="240">
                <a:moveTo>
                  <a:pt x="0" y="240"/>
                </a:moveTo>
                <a:lnTo>
                  <a:pt x="3" y="240"/>
                </a:lnTo>
                <a:lnTo>
                  <a:pt x="6" y="240"/>
                </a:lnTo>
                <a:lnTo>
                  <a:pt x="7" y="240"/>
                </a:lnTo>
                <a:lnTo>
                  <a:pt x="7" y="239"/>
                </a:lnTo>
                <a:lnTo>
                  <a:pt x="8" y="239"/>
                </a:lnTo>
                <a:lnTo>
                  <a:pt x="9" y="239"/>
                </a:lnTo>
                <a:lnTo>
                  <a:pt x="10" y="239"/>
                </a:lnTo>
                <a:lnTo>
                  <a:pt x="11" y="239"/>
                </a:lnTo>
                <a:lnTo>
                  <a:pt x="12" y="239"/>
                </a:lnTo>
                <a:lnTo>
                  <a:pt x="12" y="238"/>
                </a:lnTo>
                <a:lnTo>
                  <a:pt x="13" y="238"/>
                </a:lnTo>
                <a:lnTo>
                  <a:pt x="14" y="238"/>
                </a:lnTo>
                <a:lnTo>
                  <a:pt x="15" y="238"/>
                </a:lnTo>
                <a:lnTo>
                  <a:pt x="16" y="238"/>
                </a:lnTo>
                <a:lnTo>
                  <a:pt x="16" y="237"/>
                </a:lnTo>
                <a:lnTo>
                  <a:pt x="17" y="237"/>
                </a:lnTo>
                <a:lnTo>
                  <a:pt x="18" y="237"/>
                </a:lnTo>
                <a:lnTo>
                  <a:pt x="19" y="237"/>
                </a:lnTo>
                <a:lnTo>
                  <a:pt x="20" y="237"/>
                </a:lnTo>
                <a:lnTo>
                  <a:pt x="22" y="236"/>
                </a:lnTo>
                <a:lnTo>
                  <a:pt x="23" y="236"/>
                </a:lnTo>
                <a:lnTo>
                  <a:pt x="24" y="236"/>
                </a:lnTo>
                <a:lnTo>
                  <a:pt x="25" y="235"/>
                </a:lnTo>
                <a:lnTo>
                  <a:pt x="26" y="235"/>
                </a:lnTo>
                <a:lnTo>
                  <a:pt x="27" y="235"/>
                </a:lnTo>
                <a:lnTo>
                  <a:pt x="27" y="234"/>
                </a:lnTo>
                <a:lnTo>
                  <a:pt x="28" y="234"/>
                </a:lnTo>
                <a:lnTo>
                  <a:pt x="30" y="234"/>
                </a:lnTo>
                <a:lnTo>
                  <a:pt x="31" y="233"/>
                </a:lnTo>
                <a:lnTo>
                  <a:pt x="32" y="233"/>
                </a:lnTo>
                <a:lnTo>
                  <a:pt x="33" y="233"/>
                </a:lnTo>
                <a:lnTo>
                  <a:pt x="34" y="233"/>
                </a:lnTo>
                <a:lnTo>
                  <a:pt x="35" y="232"/>
                </a:lnTo>
                <a:lnTo>
                  <a:pt x="36" y="232"/>
                </a:lnTo>
                <a:lnTo>
                  <a:pt x="37" y="232"/>
                </a:lnTo>
                <a:lnTo>
                  <a:pt x="38" y="231"/>
                </a:lnTo>
                <a:lnTo>
                  <a:pt x="39" y="231"/>
                </a:lnTo>
                <a:lnTo>
                  <a:pt x="40" y="231"/>
                </a:lnTo>
                <a:lnTo>
                  <a:pt x="40" y="230"/>
                </a:lnTo>
                <a:lnTo>
                  <a:pt x="41" y="230"/>
                </a:lnTo>
                <a:lnTo>
                  <a:pt x="42" y="230"/>
                </a:lnTo>
                <a:lnTo>
                  <a:pt x="43" y="230"/>
                </a:lnTo>
                <a:lnTo>
                  <a:pt x="43" y="229"/>
                </a:lnTo>
                <a:lnTo>
                  <a:pt x="44" y="229"/>
                </a:lnTo>
                <a:lnTo>
                  <a:pt x="45" y="229"/>
                </a:lnTo>
                <a:lnTo>
                  <a:pt x="46" y="229"/>
                </a:lnTo>
                <a:lnTo>
                  <a:pt x="46" y="228"/>
                </a:lnTo>
                <a:lnTo>
                  <a:pt x="47" y="228"/>
                </a:lnTo>
                <a:lnTo>
                  <a:pt x="48" y="228"/>
                </a:lnTo>
                <a:lnTo>
                  <a:pt x="48" y="227"/>
                </a:lnTo>
                <a:lnTo>
                  <a:pt x="49" y="227"/>
                </a:lnTo>
                <a:lnTo>
                  <a:pt x="50" y="227"/>
                </a:lnTo>
                <a:lnTo>
                  <a:pt x="50" y="226"/>
                </a:lnTo>
                <a:lnTo>
                  <a:pt x="51" y="226"/>
                </a:lnTo>
                <a:lnTo>
                  <a:pt x="52" y="226"/>
                </a:lnTo>
                <a:lnTo>
                  <a:pt x="52" y="225"/>
                </a:lnTo>
                <a:lnTo>
                  <a:pt x="53" y="225"/>
                </a:lnTo>
                <a:lnTo>
                  <a:pt x="54" y="225"/>
                </a:lnTo>
                <a:lnTo>
                  <a:pt x="54" y="224"/>
                </a:lnTo>
                <a:lnTo>
                  <a:pt x="55" y="224"/>
                </a:lnTo>
                <a:lnTo>
                  <a:pt x="56" y="224"/>
                </a:lnTo>
                <a:lnTo>
                  <a:pt x="56" y="223"/>
                </a:lnTo>
                <a:lnTo>
                  <a:pt x="58" y="223"/>
                </a:lnTo>
                <a:lnTo>
                  <a:pt x="59" y="222"/>
                </a:lnTo>
                <a:lnTo>
                  <a:pt x="60" y="222"/>
                </a:lnTo>
                <a:lnTo>
                  <a:pt x="61" y="222"/>
                </a:lnTo>
                <a:lnTo>
                  <a:pt x="61" y="221"/>
                </a:lnTo>
                <a:lnTo>
                  <a:pt x="62" y="221"/>
                </a:lnTo>
                <a:lnTo>
                  <a:pt x="63" y="221"/>
                </a:lnTo>
                <a:lnTo>
                  <a:pt x="63" y="220"/>
                </a:lnTo>
                <a:lnTo>
                  <a:pt x="64" y="220"/>
                </a:lnTo>
                <a:lnTo>
                  <a:pt x="65" y="220"/>
                </a:lnTo>
                <a:lnTo>
                  <a:pt x="66" y="219"/>
                </a:lnTo>
                <a:lnTo>
                  <a:pt x="67" y="219"/>
                </a:lnTo>
                <a:lnTo>
                  <a:pt x="68" y="219"/>
                </a:lnTo>
                <a:lnTo>
                  <a:pt x="68" y="218"/>
                </a:lnTo>
                <a:lnTo>
                  <a:pt x="69" y="218"/>
                </a:lnTo>
                <a:lnTo>
                  <a:pt x="70" y="218"/>
                </a:lnTo>
                <a:lnTo>
                  <a:pt x="70" y="217"/>
                </a:lnTo>
                <a:lnTo>
                  <a:pt x="71" y="217"/>
                </a:lnTo>
                <a:lnTo>
                  <a:pt x="72" y="217"/>
                </a:lnTo>
                <a:lnTo>
                  <a:pt x="72" y="216"/>
                </a:lnTo>
                <a:lnTo>
                  <a:pt x="73" y="216"/>
                </a:lnTo>
                <a:lnTo>
                  <a:pt x="74" y="216"/>
                </a:lnTo>
                <a:lnTo>
                  <a:pt x="74" y="215"/>
                </a:lnTo>
                <a:lnTo>
                  <a:pt x="75" y="215"/>
                </a:lnTo>
                <a:lnTo>
                  <a:pt x="76" y="215"/>
                </a:lnTo>
                <a:lnTo>
                  <a:pt x="77" y="214"/>
                </a:lnTo>
                <a:lnTo>
                  <a:pt x="78" y="213"/>
                </a:lnTo>
                <a:lnTo>
                  <a:pt x="79" y="212"/>
                </a:lnTo>
                <a:lnTo>
                  <a:pt x="80" y="212"/>
                </a:lnTo>
                <a:lnTo>
                  <a:pt x="80" y="211"/>
                </a:lnTo>
                <a:lnTo>
                  <a:pt x="81" y="211"/>
                </a:lnTo>
                <a:lnTo>
                  <a:pt x="82" y="211"/>
                </a:lnTo>
                <a:lnTo>
                  <a:pt x="82" y="210"/>
                </a:lnTo>
                <a:lnTo>
                  <a:pt x="83" y="210"/>
                </a:lnTo>
                <a:lnTo>
                  <a:pt x="84" y="210"/>
                </a:lnTo>
                <a:lnTo>
                  <a:pt x="85" y="210"/>
                </a:lnTo>
                <a:lnTo>
                  <a:pt x="85" y="209"/>
                </a:lnTo>
                <a:lnTo>
                  <a:pt x="86" y="209"/>
                </a:lnTo>
                <a:lnTo>
                  <a:pt x="86" y="208"/>
                </a:lnTo>
                <a:lnTo>
                  <a:pt x="87" y="208"/>
                </a:lnTo>
                <a:lnTo>
                  <a:pt x="87" y="207"/>
                </a:lnTo>
                <a:lnTo>
                  <a:pt x="88" y="207"/>
                </a:lnTo>
                <a:lnTo>
                  <a:pt x="89" y="207"/>
                </a:lnTo>
                <a:lnTo>
                  <a:pt x="89" y="206"/>
                </a:lnTo>
                <a:lnTo>
                  <a:pt x="90" y="206"/>
                </a:lnTo>
                <a:lnTo>
                  <a:pt x="91" y="205"/>
                </a:lnTo>
                <a:lnTo>
                  <a:pt x="92" y="205"/>
                </a:lnTo>
                <a:lnTo>
                  <a:pt x="92" y="204"/>
                </a:lnTo>
                <a:lnTo>
                  <a:pt x="93" y="204"/>
                </a:lnTo>
                <a:lnTo>
                  <a:pt x="93" y="203"/>
                </a:lnTo>
                <a:lnTo>
                  <a:pt x="94" y="203"/>
                </a:lnTo>
                <a:lnTo>
                  <a:pt x="94" y="202"/>
                </a:lnTo>
                <a:lnTo>
                  <a:pt x="95" y="202"/>
                </a:lnTo>
                <a:lnTo>
                  <a:pt x="96" y="202"/>
                </a:lnTo>
                <a:lnTo>
                  <a:pt x="97" y="201"/>
                </a:lnTo>
                <a:lnTo>
                  <a:pt x="98" y="201"/>
                </a:lnTo>
                <a:lnTo>
                  <a:pt x="98" y="200"/>
                </a:lnTo>
                <a:lnTo>
                  <a:pt x="99" y="200"/>
                </a:lnTo>
                <a:lnTo>
                  <a:pt x="100" y="200"/>
                </a:lnTo>
                <a:lnTo>
                  <a:pt x="101" y="200"/>
                </a:lnTo>
                <a:lnTo>
                  <a:pt x="102" y="199"/>
                </a:lnTo>
                <a:lnTo>
                  <a:pt x="103" y="199"/>
                </a:lnTo>
                <a:lnTo>
                  <a:pt x="103" y="198"/>
                </a:lnTo>
                <a:lnTo>
                  <a:pt x="104" y="198"/>
                </a:lnTo>
                <a:lnTo>
                  <a:pt x="104" y="197"/>
                </a:lnTo>
                <a:lnTo>
                  <a:pt x="105" y="197"/>
                </a:lnTo>
                <a:lnTo>
                  <a:pt x="105" y="196"/>
                </a:lnTo>
                <a:lnTo>
                  <a:pt x="106" y="196"/>
                </a:lnTo>
                <a:lnTo>
                  <a:pt x="106" y="195"/>
                </a:lnTo>
                <a:lnTo>
                  <a:pt x="107" y="195"/>
                </a:lnTo>
                <a:lnTo>
                  <a:pt x="108" y="195"/>
                </a:lnTo>
                <a:lnTo>
                  <a:pt x="108" y="194"/>
                </a:lnTo>
                <a:lnTo>
                  <a:pt x="108" y="193"/>
                </a:lnTo>
                <a:lnTo>
                  <a:pt x="109" y="193"/>
                </a:lnTo>
                <a:lnTo>
                  <a:pt x="110" y="193"/>
                </a:lnTo>
                <a:lnTo>
                  <a:pt x="110" y="192"/>
                </a:lnTo>
                <a:lnTo>
                  <a:pt x="111" y="192"/>
                </a:lnTo>
                <a:lnTo>
                  <a:pt x="111" y="191"/>
                </a:lnTo>
                <a:lnTo>
                  <a:pt x="112" y="191"/>
                </a:lnTo>
                <a:lnTo>
                  <a:pt x="112" y="190"/>
                </a:lnTo>
                <a:lnTo>
                  <a:pt x="113" y="190"/>
                </a:lnTo>
                <a:lnTo>
                  <a:pt x="114" y="189"/>
                </a:lnTo>
                <a:lnTo>
                  <a:pt x="115" y="189"/>
                </a:lnTo>
                <a:lnTo>
                  <a:pt x="115" y="188"/>
                </a:lnTo>
                <a:lnTo>
                  <a:pt x="116" y="188"/>
                </a:lnTo>
                <a:lnTo>
                  <a:pt x="116" y="187"/>
                </a:lnTo>
                <a:lnTo>
                  <a:pt x="117" y="187"/>
                </a:lnTo>
                <a:lnTo>
                  <a:pt x="118" y="186"/>
                </a:lnTo>
                <a:lnTo>
                  <a:pt x="119" y="186"/>
                </a:lnTo>
                <a:lnTo>
                  <a:pt x="120" y="186"/>
                </a:lnTo>
                <a:lnTo>
                  <a:pt x="120" y="185"/>
                </a:lnTo>
                <a:lnTo>
                  <a:pt x="121" y="185"/>
                </a:lnTo>
                <a:lnTo>
                  <a:pt x="121" y="184"/>
                </a:lnTo>
                <a:lnTo>
                  <a:pt x="122" y="184"/>
                </a:lnTo>
                <a:lnTo>
                  <a:pt x="122" y="183"/>
                </a:lnTo>
                <a:lnTo>
                  <a:pt x="123" y="183"/>
                </a:lnTo>
                <a:lnTo>
                  <a:pt x="124" y="183"/>
                </a:lnTo>
                <a:lnTo>
                  <a:pt x="124" y="182"/>
                </a:lnTo>
                <a:lnTo>
                  <a:pt x="125" y="182"/>
                </a:lnTo>
                <a:lnTo>
                  <a:pt x="125" y="181"/>
                </a:lnTo>
                <a:lnTo>
                  <a:pt x="126" y="181"/>
                </a:lnTo>
                <a:lnTo>
                  <a:pt x="126" y="180"/>
                </a:lnTo>
                <a:lnTo>
                  <a:pt x="127" y="180"/>
                </a:lnTo>
                <a:lnTo>
                  <a:pt x="128" y="180"/>
                </a:lnTo>
                <a:lnTo>
                  <a:pt x="128" y="179"/>
                </a:lnTo>
                <a:lnTo>
                  <a:pt x="129" y="179"/>
                </a:lnTo>
                <a:lnTo>
                  <a:pt x="129" y="178"/>
                </a:lnTo>
                <a:lnTo>
                  <a:pt x="130" y="178"/>
                </a:lnTo>
                <a:lnTo>
                  <a:pt x="131" y="178"/>
                </a:lnTo>
                <a:lnTo>
                  <a:pt x="132" y="177"/>
                </a:lnTo>
                <a:lnTo>
                  <a:pt x="132" y="176"/>
                </a:lnTo>
                <a:lnTo>
                  <a:pt x="133" y="176"/>
                </a:lnTo>
                <a:lnTo>
                  <a:pt x="134" y="176"/>
                </a:lnTo>
                <a:lnTo>
                  <a:pt x="134" y="175"/>
                </a:lnTo>
                <a:lnTo>
                  <a:pt x="135" y="175"/>
                </a:lnTo>
                <a:lnTo>
                  <a:pt x="135" y="174"/>
                </a:lnTo>
                <a:lnTo>
                  <a:pt x="136" y="174"/>
                </a:lnTo>
                <a:lnTo>
                  <a:pt x="136" y="173"/>
                </a:lnTo>
                <a:lnTo>
                  <a:pt x="137" y="173"/>
                </a:lnTo>
                <a:lnTo>
                  <a:pt x="137" y="172"/>
                </a:lnTo>
                <a:lnTo>
                  <a:pt x="138" y="172"/>
                </a:lnTo>
                <a:lnTo>
                  <a:pt x="139" y="171"/>
                </a:lnTo>
                <a:lnTo>
                  <a:pt x="140" y="171"/>
                </a:lnTo>
                <a:lnTo>
                  <a:pt x="140" y="170"/>
                </a:lnTo>
                <a:lnTo>
                  <a:pt x="141" y="170"/>
                </a:lnTo>
                <a:lnTo>
                  <a:pt x="141" y="169"/>
                </a:lnTo>
                <a:lnTo>
                  <a:pt x="142" y="169"/>
                </a:lnTo>
                <a:lnTo>
                  <a:pt x="142" y="168"/>
                </a:lnTo>
                <a:lnTo>
                  <a:pt x="143" y="168"/>
                </a:lnTo>
                <a:lnTo>
                  <a:pt x="143" y="167"/>
                </a:lnTo>
                <a:lnTo>
                  <a:pt x="144" y="167"/>
                </a:lnTo>
                <a:lnTo>
                  <a:pt x="145" y="167"/>
                </a:lnTo>
                <a:lnTo>
                  <a:pt x="145" y="166"/>
                </a:lnTo>
                <a:lnTo>
                  <a:pt x="146" y="166"/>
                </a:lnTo>
                <a:lnTo>
                  <a:pt x="146" y="165"/>
                </a:lnTo>
                <a:lnTo>
                  <a:pt x="147" y="165"/>
                </a:lnTo>
                <a:lnTo>
                  <a:pt x="148" y="164"/>
                </a:lnTo>
                <a:lnTo>
                  <a:pt x="149" y="164"/>
                </a:lnTo>
                <a:lnTo>
                  <a:pt x="149" y="163"/>
                </a:lnTo>
                <a:lnTo>
                  <a:pt x="150" y="163"/>
                </a:lnTo>
                <a:lnTo>
                  <a:pt x="151" y="163"/>
                </a:lnTo>
                <a:lnTo>
                  <a:pt x="151" y="162"/>
                </a:lnTo>
                <a:lnTo>
                  <a:pt x="152" y="162"/>
                </a:lnTo>
                <a:lnTo>
                  <a:pt x="152" y="161"/>
                </a:lnTo>
                <a:lnTo>
                  <a:pt x="153" y="161"/>
                </a:lnTo>
                <a:lnTo>
                  <a:pt x="153" y="160"/>
                </a:lnTo>
                <a:lnTo>
                  <a:pt x="154" y="160"/>
                </a:lnTo>
                <a:lnTo>
                  <a:pt x="154" y="159"/>
                </a:lnTo>
                <a:lnTo>
                  <a:pt x="155" y="159"/>
                </a:lnTo>
                <a:lnTo>
                  <a:pt x="155" y="158"/>
                </a:lnTo>
                <a:lnTo>
                  <a:pt x="156" y="158"/>
                </a:lnTo>
                <a:lnTo>
                  <a:pt x="156" y="157"/>
                </a:lnTo>
                <a:lnTo>
                  <a:pt x="157" y="157"/>
                </a:lnTo>
                <a:lnTo>
                  <a:pt x="158" y="156"/>
                </a:lnTo>
                <a:lnTo>
                  <a:pt x="159" y="156"/>
                </a:lnTo>
                <a:lnTo>
                  <a:pt x="159" y="155"/>
                </a:lnTo>
                <a:lnTo>
                  <a:pt x="160" y="155"/>
                </a:lnTo>
                <a:lnTo>
                  <a:pt x="160" y="154"/>
                </a:lnTo>
                <a:lnTo>
                  <a:pt x="161" y="154"/>
                </a:lnTo>
                <a:lnTo>
                  <a:pt x="162" y="153"/>
                </a:lnTo>
                <a:lnTo>
                  <a:pt x="163" y="153"/>
                </a:lnTo>
                <a:lnTo>
                  <a:pt x="163" y="152"/>
                </a:lnTo>
                <a:lnTo>
                  <a:pt x="164" y="152"/>
                </a:lnTo>
                <a:lnTo>
                  <a:pt x="164" y="151"/>
                </a:lnTo>
                <a:lnTo>
                  <a:pt x="165" y="151"/>
                </a:lnTo>
                <a:lnTo>
                  <a:pt x="166" y="151"/>
                </a:lnTo>
                <a:lnTo>
                  <a:pt x="166" y="150"/>
                </a:lnTo>
                <a:lnTo>
                  <a:pt x="167" y="150"/>
                </a:lnTo>
                <a:lnTo>
                  <a:pt x="167" y="149"/>
                </a:lnTo>
                <a:lnTo>
                  <a:pt x="168" y="149"/>
                </a:lnTo>
                <a:lnTo>
                  <a:pt x="168" y="148"/>
                </a:lnTo>
                <a:lnTo>
                  <a:pt x="169" y="148"/>
                </a:lnTo>
                <a:lnTo>
                  <a:pt x="170" y="147"/>
                </a:lnTo>
                <a:lnTo>
                  <a:pt x="171" y="147"/>
                </a:lnTo>
                <a:lnTo>
                  <a:pt x="171" y="146"/>
                </a:lnTo>
                <a:lnTo>
                  <a:pt x="172" y="146"/>
                </a:lnTo>
                <a:lnTo>
                  <a:pt x="173" y="146"/>
                </a:lnTo>
                <a:lnTo>
                  <a:pt x="173" y="145"/>
                </a:lnTo>
                <a:lnTo>
                  <a:pt x="174" y="144"/>
                </a:lnTo>
                <a:lnTo>
                  <a:pt x="175" y="144"/>
                </a:lnTo>
                <a:lnTo>
                  <a:pt x="175" y="143"/>
                </a:lnTo>
                <a:lnTo>
                  <a:pt x="176" y="143"/>
                </a:lnTo>
                <a:lnTo>
                  <a:pt x="176" y="142"/>
                </a:lnTo>
                <a:lnTo>
                  <a:pt x="177" y="142"/>
                </a:lnTo>
                <a:lnTo>
                  <a:pt x="178" y="142"/>
                </a:lnTo>
                <a:lnTo>
                  <a:pt x="178" y="141"/>
                </a:lnTo>
                <a:lnTo>
                  <a:pt x="179" y="141"/>
                </a:lnTo>
                <a:lnTo>
                  <a:pt x="179" y="140"/>
                </a:lnTo>
                <a:lnTo>
                  <a:pt x="180" y="140"/>
                </a:lnTo>
                <a:lnTo>
                  <a:pt x="180" y="139"/>
                </a:lnTo>
                <a:lnTo>
                  <a:pt x="181" y="139"/>
                </a:lnTo>
                <a:lnTo>
                  <a:pt x="181" y="138"/>
                </a:lnTo>
                <a:lnTo>
                  <a:pt x="182" y="138"/>
                </a:lnTo>
                <a:lnTo>
                  <a:pt x="183" y="138"/>
                </a:lnTo>
                <a:lnTo>
                  <a:pt x="183" y="137"/>
                </a:lnTo>
                <a:lnTo>
                  <a:pt x="184" y="137"/>
                </a:lnTo>
                <a:lnTo>
                  <a:pt x="184" y="136"/>
                </a:lnTo>
                <a:lnTo>
                  <a:pt x="185" y="136"/>
                </a:lnTo>
                <a:lnTo>
                  <a:pt x="185" y="135"/>
                </a:lnTo>
                <a:lnTo>
                  <a:pt x="186" y="135"/>
                </a:lnTo>
                <a:lnTo>
                  <a:pt x="187" y="134"/>
                </a:lnTo>
                <a:lnTo>
                  <a:pt x="188" y="133"/>
                </a:lnTo>
                <a:lnTo>
                  <a:pt x="189" y="133"/>
                </a:lnTo>
                <a:lnTo>
                  <a:pt x="189" y="132"/>
                </a:lnTo>
                <a:lnTo>
                  <a:pt x="190" y="132"/>
                </a:lnTo>
                <a:lnTo>
                  <a:pt x="190" y="131"/>
                </a:lnTo>
                <a:lnTo>
                  <a:pt x="191" y="131"/>
                </a:lnTo>
                <a:lnTo>
                  <a:pt x="191" y="130"/>
                </a:lnTo>
                <a:lnTo>
                  <a:pt x="192" y="130"/>
                </a:lnTo>
                <a:lnTo>
                  <a:pt x="193" y="129"/>
                </a:lnTo>
                <a:lnTo>
                  <a:pt x="193" y="128"/>
                </a:lnTo>
                <a:lnTo>
                  <a:pt x="194" y="128"/>
                </a:lnTo>
                <a:lnTo>
                  <a:pt x="195" y="127"/>
                </a:lnTo>
                <a:lnTo>
                  <a:pt x="195" y="126"/>
                </a:lnTo>
                <a:lnTo>
                  <a:pt x="196" y="126"/>
                </a:lnTo>
                <a:lnTo>
                  <a:pt x="197" y="126"/>
                </a:lnTo>
                <a:lnTo>
                  <a:pt x="197" y="125"/>
                </a:lnTo>
                <a:lnTo>
                  <a:pt x="198" y="125"/>
                </a:lnTo>
                <a:lnTo>
                  <a:pt x="198" y="124"/>
                </a:lnTo>
                <a:lnTo>
                  <a:pt x="199" y="124"/>
                </a:lnTo>
                <a:lnTo>
                  <a:pt x="199" y="123"/>
                </a:lnTo>
                <a:lnTo>
                  <a:pt x="200" y="123"/>
                </a:lnTo>
                <a:lnTo>
                  <a:pt x="200" y="122"/>
                </a:lnTo>
                <a:lnTo>
                  <a:pt x="201" y="122"/>
                </a:lnTo>
                <a:lnTo>
                  <a:pt x="202" y="121"/>
                </a:lnTo>
                <a:lnTo>
                  <a:pt x="203" y="121"/>
                </a:lnTo>
                <a:lnTo>
                  <a:pt x="203" y="120"/>
                </a:lnTo>
                <a:lnTo>
                  <a:pt x="204" y="120"/>
                </a:lnTo>
                <a:lnTo>
                  <a:pt x="205" y="120"/>
                </a:lnTo>
                <a:lnTo>
                  <a:pt x="205" y="119"/>
                </a:lnTo>
                <a:lnTo>
                  <a:pt x="206" y="118"/>
                </a:lnTo>
                <a:lnTo>
                  <a:pt x="207" y="118"/>
                </a:lnTo>
                <a:lnTo>
                  <a:pt x="207" y="117"/>
                </a:lnTo>
                <a:lnTo>
                  <a:pt x="208" y="117"/>
                </a:lnTo>
                <a:lnTo>
                  <a:pt x="209" y="117"/>
                </a:lnTo>
                <a:lnTo>
                  <a:pt x="209" y="116"/>
                </a:lnTo>
                <a:lnTo>
                  <a:pt x="210" y="116"/>
                </a:lnTo>
                <a:lnTo>
                  <a:pt x="210" y="115"/>
                </a:lnTo>
                <a:lnTo>
                  <a:pt x="211" y="115"/>
                </a:lnTo>
                <a:lnTo>
                  <a:pt x="211" y="114"/>
                </a:lnTo>
                <a:lnTo>
                  <a:pt x="212" y="114"/>
                </a:lnTo>
                <a:lnTo>
                  <a:pt x="212" y="113"/>
                </a:lnTo>
                <a:lnTo>
                  <a:pt x="213" y="113"/>
                </a:lnTo>
                <a:lnTo>
                  <a:pt x="214" y="112"/>
                </a:lnTo>
                <a:lnTo>
                  <a:pt x="215" y="112"/>
                </a:lnTo>
                <a:lnTo>
                  <a:pt x="215" y="111"/>
                </a:lnTo>
                <a:lnTo>
                  <a:pt x="216" y="111"/>
                </a:lnTo>
                <a:lnTo>
                  <a:pt x="216" y="110"/>
                </a:lnTo>
                <a:lnTo>
                  <a:pt x="217" y="110"/>
                </a:lnTo>
                <a:lnTo>
                  <a:pt x="217" y="109"/>
                </a:lnTo>
                <a:lnTo>
                  <a:pt x="218" y="109"/>
                </a:lnTo>
                <a:lnTo>
                  <a:pt x="218" y="108"/>
                </a:lnTo>
                <a:lnTo>
                  <a:pt x="219" y="108"/>
                </a:lnTo>
                <a:lnTo>
                  <a:pt x="219" y="107"/>
                </a:lnTo>
                <a:lnTo>
                  <a:pt x="220" y="107"/>
                </a:lnTo>
                <a:lnTo>
                  <a:pt x="221" y="107"/>
                </a:lnTo>
                <a:lnTo>
                  <a:pt x="221" y="106"/>
                </a:lnTo>
                <a:lnTo>
                  <a:pt x="222" y="106"/>
                </a:lnTo>
                <a:lnTo>
                  <a:pt x="222" y="105"/>
                </a:lnTo>
                <a:lnTo>
                  <a:pt x="223" y="105"/>
                </a:lnTo>
                <a:lnTo>
                  <a:pt x="223" y="104"/>
                </a:lnTo>
                <a:lnTo>
                  <a:pt x="224" y="104"/>
                </a:lnTo>
                <a:lnTo>
                  <a:pt x="225" y="103"/>
                </a:lnTo>
                <a:lnTo>
                  <a:pt x="226" y="103"/>
                </a:lnTo>
                <a:lnTo>
                  <a:pt x="226" y="102"/>
                </a:lnTo>
                <a:lnTo>
                  <a:pt x="227" y="102"/>
                </a:lnTo>
                <a:lnTo>
                  <a:pt x="227" y="101"/>
                </a:lnTo>
                <a:lnTo>
                  <a:pt x="228" y="101"/>
                </a:lnTo>
                <a:lnTo>
                  <a:pt x="229" y="101"/>
                </a:lnTo>
                <a:lnTo>
                  <a:pt x="229" y="100"/>
                </a:lnTo>
                <a:lnTo>
                  <a:pt x="230" y="100"/>
                </a:lnTo>
                <a:lnTo>
                  <a:pt x="231" y="99"/>
                </a:lnTo>
                <a:lnTo>
                  <a:pt x="232" y="99"/>
                </a:lnTo>
                <a:lnTo>
                  <a:pt x="232" y="98"/>
                </a:lnTo>
                <a:lnTo>
                  <a:pt x="233" y="98"/>
                </a:lnTo>
                <a:lnTo>
                  <a:pt x="234" y="98"/>
                </a:lnTo>
                <a:lnTo>
                  <a:pt x="234" y="97"/>
                </a:lnTo>
                <a:lnTo>
                  <a:pt x="235" y="97"/>
                </a:lnTo>
                <a:lnTo>
                  <a:pt x="235" y="96"/>
                </a:lnTo>
                <a:lnTo>
                  <a:pt x="236" y="96"/>
                </a:lnTo>
                <a:lnTo>
                  <a:pt x="237" y="96"/>
                </a:lnTo>
                <a:lnTo>
                  <a:pt x="237" y="95"/>
                </a:lnTo>
                <a:lnTo>
                  <a:pt x="238" y="95"/>
                </a:lnTo>
                <a:lnTo>
                  <a:pt x="239" y="95"/>
                </a:lnTo>
                <a:lnTo>
                  <a:pt x="239" y="94"/>
                </a:lnTo>
                <a:lnTo>
                  <a:pt x="240" y="94"/>
                </a:lnTo>
                <a:lnTo>
                  <a:pt x="240" y="93"/>
                </a:lnTo>
                <a:lnTo>
                  <a:pt x="241" y="93"/>
                </a:lnTo>
                <a:lnTo>
                  <a:pt x="241" y="92"/>
                </a:lnTo>
                <a:lnTo>
                  <a:pt x="242" y="92"/>
                </a:lnTo>
                <a:lnTo>
                  <a:pt x="243" y="91"/>
                </a:lnTo>
                <a:lnTo>
                  <a:pt x="244" y="91"/>
                </a:lnTo>
                <a:lnTo>
                  <a:pt x="245" y="90"/>
                </a:lnTo>
                <a:lnTo>
                  <a:pt x="246" y="90"/>
                </a:lnTo>
                <a:lnTo>
                  <a:pt x="246" y="89"/>
                </a:lnTo>
                <a:lnTo>
                  <a:pt x="247" y="89"/>
                </a:lnTo>
                <a:lnTo>
                  <a:pt x="247" y="88"/>
                </a:lnTo>
                <a:lnTo>
                  <a:pt x="248" y="88"/>
                </a:lnTo>
                <a:lnTo>
                  <a:pt x="249" y="88"/>
                </a:lnTo>
                <a:lnTo>
                  <a:pt x="249" y="87"/>
                </a:lnTo>
                <a:lnTo>
                  <a:pt x="250" y="87"/>
                </a:lnTo>
                <a:lnTo>
                  <a:pt x="250" y="86"/>
                </a:lnTo>
                <a:lnTo>
                  <a:pt x="251" y="86"/>
                </a:lnTo>
                <a:lnTo>
                  <a:pt x="251" y="85"/>
                </a:lnTo>
                <a:lnTo>
                  <a:pt x="252" y="85"/>
                </a:lnTo>
                <a:lnTo>
                  <a:pt x="252" y="84"/>
                </a:lnTo>
                <a:lnTo>
                  <a:pt x="253" y="84"/>
                </a:lnTo>
                <a:lnTo>
                  <a:pt x="254" y="84"/>
                </a:lnTo>
                <a:lnTo>
                  <a:pt x="254" y="83"/>
                </a:lnTo>
                <a:lnTo>
                  <a:pt x="254" y="82"/>
                </a:lnTo>
                <a:lnTo>
                  <a:pt x="255" y="82"/>
                </a:lnTo>
                <a:lnTo>
                  <a:pt x="255" y="81"/>
                </a:lnTo>
                <a:lnTo>
                  <a:pt x="256" y="81"/>
                </a:lnTo>
                <a:lnTo>
                  <a:pt x="256" y="80"/>
                </a:lnTo>
                <a:lnTo>
                  <a:pt x="257" y="80"/>
                </a:lnTo>
                <a:lnTo>
                  <a:pt x="257" y="79"/>
                </a:lnTo>
                <a:lnTo>
                  <a:pt x="258" y="79"/>
                </a:lnTo>
                <a:lnTo>
                  <a:pt x="258" y="78"/>
                </a:lnTo>
                <a:lnTo>
                  <a:pt x="259" y="78"/>
                </a:lnTo>
                <a:lnTo>
                  <a:pt x="260" y="78"/>
                </a:lnTo>
                <a:lnTo>
                  <a:pt x="261" y="78"/>
                </a:lnTo>
                <a:lnTo>
                  <a:pt x="261" y="77"/>
                </a:lnTo>
                <a:lnTo>
                  <a:pt x="262" y="77"/>
                </a:lnTo>
                <a:lnTo>
                  <a:pt x="262" y="76"/>
                </a:lnTo>
                <a:lnTo>
                  <a:pt x="263" y="76"/>
                </a:lnTo>
                <a:lnTo>
                  <a:pt x="264" y="76"/>
                </a:lnTo>
                <a:lnTo>
                  <a:pt x="264" y="75"/>
                </a:lnTo>
                <a:lnTo>
                  <a:pt x="265" y="75"/>
                </a:lnTo>
                <a:lnTo>
                  <a:pt x="266" y="75"/>
                </a:lnTo>
                <a:lnTo>
                  <a:pt x="266" y="74"/>
                </a:lnTo>
                <a:lnTo>
                  <a:pt x="267" y="74"/>
                </a:lnTo>
                <a:lnTo>
                  <a:pt x="267" y="73"/>
                </a:lnTo>
                <a:lnTo>
                  <a:pt x="268" y="73"/>
                </a:lnTo>
                <a:lnTo>
                  <a:pt x="269" y="73"/>
                </a:lnTo>
                <a:lnTo>
                  <a:pt x="269" y="72"/>
                </a:lnTo>
                <a:lnTo>
                  <a:pt x="270" y="72"/>
                </a:lnTo>
                <a:lnTo>
                  <a:pt x="271" y="71"/>
                </a:lnTo>
                <a:lnTo>
                  <a:pt x="272" y="71"/>
                </a:lnTo>
                <a:lnTo>
                  <a:pt x="272" y="70"/>
                </a:lnTo>
                <a:lnTo>
                  <a:pt x="273" y="70"/>
                </a:lnTo>
                <a:lnTo>
                  <a:pt x="274" y="70"/>
                </a:lnTo>
                <a:lnTo>
                  <a:pt x="274" y="69"/>
                </a:lnTo>
                <a:lnTo>
                  <a:pt x="275" y="69"/>
                </a:lnTo>
                <a:lnTo>
                  <a:pt x="275" y="68"/>
                </a:lnTo>
                <a:lnTo>
                  <a:pt x="276" y="68"/>
                </a:lnTo>
                <a:lnTo>
                  <a:pt x="276" y="67"/>
                </a:lnTo>
                <a:lnTo>
                  <a:pt x="277" y="67"/>
                </a:lnTo>
                <a:lnTo>
                  <a:pt x="278" y="67"/>
                </a:lnTo>
                <a:lnTo>
                  <a:pt x="279" y="67"/>
                </a:lnTo>
                <a:lnTo>
                  <a:pt x="279" y="66"/>
                </a:lnTo>
                <a:lnTo>
                  <a:pt x="280" y="66"/>
                </a:lnTo>
                <a:lnTo>
                  <a:pt x="280" y="65"/>
                </a:lnTo>
                <a:lnTo>
                  <a:pt x="281" y="65"/>
                </a:lnTo>
                <a:lnTo>
                  <a:pt x="281" y="64"/>
                </a:lnTo>
                <a:lnTo>
                  <a:pt x="282" y="64"/>
                </a:lnTo>
                <a:lnTo>
                  <a:pt x="282" y="63"/>
                </a:lnTo>
                <a:lnTo>
                  <a:pt x="283" y="63"/>
                </a:lnTo>
                <a:lnTo>
                  <a:pt x="283" y="62"/>
                </a:lnTo>
                <a:lnTo>
                  <a:pt x="284" y="62"/>
                </a:lnTo>
                <a:lnTo>
                  <a:pt x="285" y="62"/>
                </a:lnTo>
                <a:lnTo>
                  <a:pt x="285" y="61"/>
                </a:lnTo>
                <a:lnTo>
                  <a:pt x="286" y="61"/>
                </a:lnTo>
                <a:lnTo>
                  <a:pt x="286" y="60"/>
                </a:lnTo>
                <a:lnTo>
                  <a:pt x="287" y="60"/>
                </a:lnTo>
                <a:lnTo>
                  <a:pt x="287" y="59"/>
                </a:lnTo>
                <a:lnTo>
                  <a:pt x="288" y="59"/>
                </a:lnTo>
                <a:lnTo>
                  <a:pt x="288" y="58"/>
                </a:lnTo>
                <a:lnTo>
                  <a:pt x="289" y="58"/>
                </a:lnTo>
                <a:lnTo>
                  <a:pt x="289" y="57"/>
                </a:lnTo>
                <a:lnTo>
                  <a:pt x="290" y="57"/>
                </a:lnTo>
                <a:lnTo>
                  <a:pt x="290" y="56"/>
                </a:lnTo>
                <a:lnTo>
                  <a:pt x="291" y="56"/>
                </a:lnTo>
                <a:lnTo>
                  <a:pt x="291" y="55"/>
                </a:lnTo>
                <a:lnTo>
                  <a:pt x="292" y="55"/>
                </a:lnTo>
                <a:lnTo>
                  <a:pt x="292" y="54"/>
                </a:lnTo>
                <a:lnTo>
                  <a:pt x="293" y="54"/>
                </a:lnTo>
                <a:lnTo>
                  <a:pt x="294" y="54"/>
                </a:lnTo>
                <a:lnTo>
                  <a:pt x="294" y="53"/>
                </a:lnTo>
                <a:lnTo>
                  <a:pt x="295" y="53"/>
                </a:lnTo>
                <a:lnTo>
                  <a:pt x="296" y="53"/>
                </a:lnTo>
                <a:lnTo>
                  <a:pt x="296" y="52"/>
                </a:lnTo>
                <a:lnTo>
                  <a:pt x="297" y="52"/>
                </a:lnTo>
                <a:lnTo>
                  <a:pt x="297" y="51"/>
                </a:lnTo>
                <a:lnTo>
                  <a:pt x="298" y="51"/>
                </a:lnTo>
                <a:lnTo>
                  <a:pt x="298" y="50"/>
                </a:lnTo>
                <a:lnTo>
                  <a:pt x="299" y="50"/>
                </a:lnTo>
                <a:lnTo>
                  <a:pt x="299" y="49"/>
                </a:lnTo>
                <a:lnTo>
                  <a:pt x="300" y="49"/>
                </a:lnTo>
                <a:lnTo>
                  <a:pt x="301" y="49"/>
                </a:lnTo>
                <a:lnTo>
                  <a:pt x="301" y="48"/>
                </a:lnTo>
                <a:lnTo>
                  <a:pt x="302" y="48"/>
                </a:lnTo>
                <a:lnTo>
                  <a:pt x="303" y="48"/>
                </a:lnTo>
                <a:lnTo>
                  <a:pt x="303" y="47"/>
                </a:lnTo>
                <a:lnTo>
                  <a:pt x="304" y="47"/>
                </a:lnTo>
                <a:lnTo>
                  <a:pt x="304" y="46"/>
                </a:lnTo>
                <a:lnTo>
                  <a:pt x="305" y="46"/>
                </a:lnTo>
                <a:lnTo>
                  <a:pt x="305" y="45"/>
                </a:lnTo>
                <a:lnTo>
                  <a:pt x="306" y="45"/>
                </a:lnTo>
                <a:lnTo>
                  <a:pt x="307" y="45"/>
                </a:lnTo>
                <a:lnTo>
                  <a:pt x="307" y="44"/>
                </a:lnTo>
                <a:lnTo>
                  <a:pt x="308" y="44"/>
                </a:lnTo>
                <a:lnTo>
                  <a:pt x="308" y="43"/>
                </a:lnTo>
                <a:lnTo>
                  <a:pt x="309" y="43"/>
                </a:lnTo>
                <a:lnTo>
                  <a:pt x="310" y="43"/>
                </a:lnTo>
                <a:lnTo>
                  <a:pt x="310" y="42"/>
                </a:lnTo>
                <a:lnTo>
                  <a:pt x="311" y="42"/>
                </a:lnTo>
                <a:lnTo>
                  <a:pt x="311" y="41"/>
                </a:lnTo>
                <a:lnTo>
                  <a:pt x="312" y="41"/>
                </a:lnTo>
                <a:lnTo>
                  <a:pt x="312" y="40"/>
                </a:lnTo>
                <a:lnTo>
                  <a:pt x="313" y="40"/>
                </a:lnTo>
                <a:lnTo>
                  <a:pt x="313" y="39"/>
                </a:lnTo>
                <a:lnTo>
                  <a:pt x="314" y="39"/>
                </a:lnTo>
                <a:lnTo>
                  <a:pt x="314" y="38"/>
                </a:lnTo>
                <a:lnTo>
                  <a:pt x="315" y="38"/>
                </a:lnTo>
                <a:lnTo>
                  <a:pt x="316" y="38"/>
                </a:lnTo>
                <a:lnTo>
                  <a:pt x="317" y="38"/>
                </a:lnTo>
                <a:lnTo>
                  <a:pt x="317" y="37"/>
                </a:lnTo>
                <a:lnTo>
                  <a:pt x="318" y="37"/>
                </a:lnTo>
                <a:lnTo>
                  <a:pt x="319" y="37"/>
                </a:lnTo>
                <a:lnTo>
                  <a:pt x="319" y="36"/>
                </a:lnTo>
                <a:lnTo>
                  <a:pt x="320" y="36"/>
                </a:lnTo>
                <a:lnTo>
                  <a:pt x="320" y="35"/>
                </a:lnTo>
                <a:lnTo>
                  <a:pt x="321" y="35"/>
                </a:lnTo>
                <a:lnTo>
                  <a:pt x="322" y="35"/>
                </a:lnTo>
                <a:lnTo>
                  <a:pt x="322" y="34"/>
                </a:lnTo>
                <a:lnTo>
                  <a:pt x="323" y="34"/>
                </a:lnTo>
                <a:lnTo>
                  <a:pt x="323" y="33"/>
                </a:lnTo>
                <a:lnTo>
                  <a:pt x="324" y="33"/>
                </a:lnTo>
                <a:lnTo>
                  <a:pt x="325" y="32"/>
                </a:lnTo>
                <a:lnTo>
                  <a:pt x="326" y="32"/>
                </a:lnTo>
                <a:lnTo>
                  <a:pt x="326" y="31"/>
                </a:lnTo>
                <a:lnTo>
                  <a:pt x="327" y="31"/>
                </a:lnTo>
                <a:lnTo>
                  <a:pt x="328" y="31"/>
                </a:lnTo>
                <a:lnTo>
                  <a:pt x="329" y="30"/>
                </a:lnTo>
                <a:lnTo>
                  <a:pt x="330" y="30"/>
                </a:lnTo>
                <a:lnTo>
                  <a:pt x="330" y="29"/>
                </a:lnTo>
                <a:lnTo>
                  <a:pt x="331" y="29"/>
                </a:lnTo>
                <a:lnTo>
                  <a:pt x="332" y="29"/>
                </a:lnTo>
                <a:lnTo>
                  <a:pt x="332" y="28"/>
                </a:lnTo>
                <a:lnTo>
                  <a:pt x="333" y="28"/>
                </a:lnTo>
                <a:lnTo>
                  <a:pt x="334" y="27"/>
                </a:lnTo>
                <a:lnTo>
                  <a:pt x="335" y="27"/>
                </a:lnTo>
                <a:lnTo>
                  <a:pt x="335" y="26"/>
                </a:lnTo>
                <a:lnTo>
                  <a:pt x="336" y="26"/>
                </a:lnTo>
                <a:lnTo>
                  <a:pt x="337" y="26"/>
                </a:lnTo>
                <a:lnTo>
                  <a:pt x="338" y="25"/>
                </a:lnTo>
                <a:lnTo>
                  <a:pt x="339" y="25"/>
                </a:lnTo>
                <a:lnTo>
                  <a:pt x="339" y="24"/>
                </a:lnTo>
                <a:lnTo>
                  <a:pt x="340" y="24"/>
                </a:lnTo>
                <a:lnTo>
                  <a:pt x="340" y="23"/>
                </a:lnTo>
                <a:lnTo>
                  <a:pt x="341" y="23"/>
                </a:lnTo>
                <a:lnTo>
                  <a:pt x="342" y="23"/>
                </a:lnTo>
                <a:lnTo>
                  <a:pt x="342" y="22"/>
                </a:lnTo>
                <a:lnTo>
                  <a:pt x="343" y="22"/>
                </a:lnTo>
                <a:lnTo>
                  <a:pt x="344" y="22"/>
                </a:lnTo>
                <a:lnTo>
                  <a:pt x="345" y="21"/>
                </a:lnTo>
                <a:lnTo>
                  <a:pt x="346" y="21"/>
                </a:lnTo>
                <a:lnTo>
                  <a:pt x="347" y="21"/>
                </a:lnTo>
                <a:lnTo>
                  <a:pt x="348" y="21"/>
                </a:lnTo>
                <a:lnTo>
                  <a:pt x="348" y="20"/>
                </a:lnTo>
                <a:lnTo>
                  <a:pt x="349" y="20"/>
                </a:lnTo>
                <a:lnTo>
                  <a:pt x="349" y="19"/>
                </a:lnTo>
                <a:lnTo>
                  <a:pt x="350" y="19"/>
                </a:lnTo>
                <a:lnTo>
                  <a:pt x="351" y="19"/>
                </a:lnTo>
                <a:lnTo>
                  <a:pt x="351" y="18"/>
                </a:lnTo>
                <a:lnTo>
                  <a:pt x="352" y="18"/>
                </a:lnTo>
                <a:lnTo>
                  <a:pt x="352" y="17"/>
                </a:lnTo>
                <a:lnTo>
                  <a:pt x="353" y="17"/>
                </a:lnTo>
                <a:lnTo>
                  <a:pt x="354" y="17"/>
                </a:lnTo>
                <a:lnTo>
                  <a:pt x="355" y="16"/>
                </a:lnTo>
                <a:lnTo>
                  <a:pt x="356" y="16"/>
                </a:lnTo>
                <a:lnTo>
                  <a:pt x="357" y="16"/>
                </a:lnTo>
                <a:lnTo>
                  <a:pt x="357" y="15"/>
                </a:lnTo>
                <a:lnTo>
                  <a:pt x="358" y="15"/>
                </a:lnTo>
                <a:lnTo>
                  <a:pt x="359" y="15"/>
                </a:lnTo>
                <a:lnTo>
                  <a:pt x="360" y="14"/>
                </a:lnTo>
                <a:lnTo>
                  <a:pt x="361" y="14"/>
                </a:lnTo>
                <a:lnTo>
                  <a:pt x="361" y="13"/>
                </a:lnTo>
                <a:lnTo>
                  <a:pt x="362" y="13"/>
                </a:lnTo>
                <a:lnTo>
                  <a:pt x="363" y="13"/>
                </a:lnTo>
                <a:lnTo>
                  <a:pt x="363" y="12"/>
                </a:lnTo>
                <a:lnTo>
                  <a:pt x="364" y="12"/>
                </a:lnTo>
                <a:lnTo>
                  <a:pt x="365" y="12"/>
                </a:lnTo>
                <a:lnTo>
                  <a:pt x="366" y="12"/>
                </a:lnTo>
                <a:lnTo>
                  <a:pt x="367" y="12"/>
                </a:lnTo>
                <a:lnTo>
                  <a:pt x="367" y="11"/>
                </a:lnTo>
                <a:lnTo>
                  <a:pt x="368" y="11"/>
                </a:lnTo>
                <a:lnTo>
                  <a:pt x="369" y="11"/>
                </a:lnTo>
                <a:lnTo>
                  <a:pt x="370" y="11"/>
                </a:lnTo>
                <a:lnTo>
                  <a:pt x="370" y="10"/>
                </a:lnTo>
                <a:lnTo>
                  <a:pt x="371" y="10"/>
                </a:lnTo>
                <a:lnTo>
                  <a:pt x="372" y="10"/>
                </a:lnTo>
                <a:lnTo>
                  <a:pt x="373" y="10"/>
                </a:lnTo>
                <a:lnTo>
                  <a:pt x="373" y="9"/>
                </a:lnTo>
                <a:lnTo>
                  <a:pt x="374" y="9"/>
                </a:lnTo>
                <a:lnTo>
                  <a:pt x="374" y="8"/>
                </a:lnTo>
                <a:lnTo>
                  <a:pt x="375" y="8"/>
                </a:lnTo>
                <a:lnTo>
                  <a:pt x="376" y="8"/>
                </a:lnTo>
                <a:lnTo>
                  <a:pt x="377" y="8"/>
                </a:lnTo>
                <a:lnTo>
                  <a:pt x="377" y="7"/>
                </a:lnTo>
                <a:lnTo>
                  <a:pt x="378" y="7"/>
                </a:lnTo>
                <a:lnTo>
                  <a:pt x="379" y="7"/>
                </a:lnTo>
                <a:lnTo>
                  <a:pt x="379" y="6"/>
                </a:lnTo>
                <a:lnTo>
                  <a:pt x="381" y="6"/>
                </a:lnTo>
                <a:lnTo>
                  <a:pt x="383" y="6"/>
                </a:lnTo>
                <a:lnTo>
                  <a:pt x="383" y="5"/>
                </a:lnTo>
                <a:lnTo>
                  <a:pt x="384" y="5"/>
                </a:lnTo>
                <a:lnTo>
                  <a:pt x="385" y="5"/>
                </a:lnTo>
                <a:lnTo>
                  <a:pt x="386" y="5"/>
                </a:lnTo>
                <a:lnTo>
                  <a:pt x="387" y="5"/>
                </a:lnTo>
                <a:lnTo>
                  <a:pt x="387" y="4"/>
                </a:lnTo>
                <a:lnTo>
                  <a:pt x="388" y="4"/>
                </a:lnTo>
                <a:lnTo>
                  <a:pt x="391" y="4"/>
                </a:lnTo>
                <a:lnTo>
                  <a:pt x="393" y="4"/>
                </a:lnTo>
                <a:lnTo>
                  <a:pt x="393" y="3"/>
                </a:lnTo>
                <a:lnTo>
                  <a:pt x="394" y="3"/>
                </a:lnTo>
                <a:lnTo>
                  <a:pt x="395" y="3"/>
                </a:lnTo>
                <a:lnTo>
                  <a:pt x="398" y="3"/>
                </a:lnTo>
                <a:lnTo>
                  <a:pt x="399" y="3"/>
                </a:lnTo>
                <a:lnTo>
                  <a:pt x="400" y="2"/>
                </a:lnTo>
                <a:lnTo>
                  <a:pt x="401" y="2"/>
                </a:lnTo>
                <a:lnTo>
                  <a:pt x="403" y="2"/>
                </a:lnTo>
                <a:lnTo>
                  <a:pt x="404" y="2"/>
                </a:lnTo>
                <a:lnTo>
                  <a:pt x="405" y="1"/>
                </a:lnTo>
                <a:lnTo>
                  <a:pt x="406" y="1"/>
                </a:lnTo>
                <a:lnTo>
                  <a:pt x="408" y="1"/>
                </a:lnTo>
                <a:lnTo>
                  <a:pt x="410" y="1"/>
                </a:lnTo>
                <a:lnTo>
                  <a:pt x="411" y="1"/>
                </a:lnTo>
                <a:lnTo>
                  <a:pt x="412" y="1"/>
                </a:lnTo>
                <a:lnTo>
                  <a:pt x="412" y="0"/>
                </a:lnTo>
                <a:lnTo>
                  <a:pt x="414" y="0"/>
                </a:lnTo>
                <a:lnTo>
                  <a:pt x="416" y="0"/>
                </a:lnTo>
                <a:lnTo>
                  <a:pt x="419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74" name="Rectangle 36"/>
          <p:cNvSpPr>
            <a:spLocks noChangeArrowheads="1"/>
          </p:cNvSpPr>
          <p:nvPr/>
        </p:nvSpPr>
        <p:spPr bwMode="auto">
          <a:xfrm>
            <a:off x="838200" y="5065713"/>
            <a:ext cx="173038" cy="3683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78875" name="Rectangle 41"/>
          <p:cNvSpPr>
            <a:spLocks noChangeArrowheads="1"/>
          </p:cNvSpPr>
          <p:nvPr/>
        </p:nvSpPr>
        <p:spPr bwMode="auto">
          <a:xfrm>
            <a:off x="838200" y="2744788"/>
            <a:ext cx="173038" cy="3683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78876" name="Rectangle 42"/>
          <p:cNvSpPr>
            <a:spLocks noChangeArrowheads="1"/>
          </p:cNvSpPr>
          <p:nvPr/>
        </p:nvSpPr>
        <p:spPr bwMode="auto">
          <a:xfrm>
            <a:off x="779463" y="5346700"/>
            <a:ext cx="596900" cy="3683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1.12</a:t>
            </a:r>
            <a:endParaRPr lang="en-US" altLang="en-US"/>
          </a:p>
        </p:txBody>
      </p:sp>
      <p:sp>
        <p:nvSpPr>
          <p:cNvPr id="78877" name="Rectangle 44"/>
          <p:cNvSpPr>
            <a:spLocks noChangeArrowheads="1"/>
          </p:cNvSpPr>
          <p:nvPr/>
        </p:nvSpPr>
        <p:spPr bwMode="auto">
          <a:xfrm>
            <a:off x="1417638" y="5346700"/>
            <a:ext cx="596900" cy="3683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1.13</a:t>
            </a:r>
            <a:endParaRPr lang="en-US" altLang="en-US"/>
          </a:p>
        </p:txBody>
      </p:sp>
      <p:sp>
        <p:nvSpPr>
          <p:cNvPr id="78878" name="Rectangle 46"/>
          <p:cNvSpPr>
            <a:spLocks noChangeArrowheads="1"/>
          </p:cNvSpPr>
          <p:nvPr/>
        </p:nvSpPr>
        <p:spPr bwMode="auto">
          <a:xfrm>
            <a:off x="2054225" y="5346700"/>
            <a:ext cx="596900" cy="3683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1.14</a:t>
            </a:r>
            <a:endParaRPr lang="en-US" altLang="en-US"/>
          </a:p>
        </p:txBody>
      </p:sp>
      <p:sp>
        <p:nvSpPr>
          <p:cNvPr id="78879" name="Rectangle 48"/>
          <p:cNvSpPr>
            <a:spLocks noChangeArrowheads="1"/>
          </p:cNvSpPr>
          <p:nvPr/>
        </p:nvSpPr>
        <p:spPr bwMode="auto">
          <a:xfrm>
            <a:off x="2686050" y="5346700"/>
            <a:ext cx="596900" cy="3683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1.15</a:t>
            </a:r>
            <a:endParaRPr lang="en-US" altLang="en-US"/>
          </a:p>
        </p:txBody>
      </p:sp>
      <p:sp>
        <p:nvSpPr>
          <p:cNvPr id="78880" name="Rectangle 50"/>
          <p:cNvSpPr>
            <a:spLocks noChangeArrowheads="1"/>
          </p:cNvSpPr>
          <p:nvPr/>
        </p:nvSpPr>
        <p:spPr bwMode="auto">
          <a:xfrm>
            <a:off x="3324225" y="5346700"/>
            <a:ext cx="596900" cy="3683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1.16</a:t>
            </a:r>
            <a:endParaRPr lang="en-US" altLang="en-US"/>
          </a:p>
        </p:txBody>
      </p:sp>
      <p:sp>
        <p:nvSpPr>
          <p:cNvPr id="78881" name="Rectangle 52"/>
          <p:cNvSpPr>
            <a:spLocks noChangeArrowheads="1"/>
          </p:cNvSpPr>
          <p:nvPr/>
        </p:nvSpPr>
        <p:spPr bwMode="auto">
          <a:xfrm>
            <a:off x="3959225" y="5346700"/>
            <a:ext cx="596900" cy="3683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1.17</a:t>
            </a:r>
            <a:endParaRPr lang="en-US" altLang="en-US"/>
          </a:p>
        </p:txBody>
      </p:sp>
      <p:sp>
        <p:nvSpPr>
          <p:cNvPr id="78882" name="Rectangle 150"/>
          <p:cNvSpPr>
            <a:spLocks noChangeArrowheads="1"/>
          </p:cNvSpPr>
          <p:nvPr/>
        </p:nvSpPr>
        <p:spPr bwMode="auto">
          <a:xfrm>
            <a:off x="5410200" y="2919413"/>
            <a:ext cx="3492500" cy="23209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83" name="Line 151"/>
          <p:cNvSpPr>
            <a:spLocks noChangeShapeType="1"/>
          </p:cNvSpPr>
          <p:nvPr/>
        </p:nvSpPr>
        <p:spPr bwMode="auto">
          <a:xfrm>
            <a:off x="5410200" y="2919413"/>
            <a:ext cx="1588" cy="23209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84" name="Line 152"/>
          <p:cNvSpPr>
            <a:spLocks noChangeShapeType="1"/>
          </p:cNvSpPr>
          <p:nvPr/>
        </p:nvSpPr>
        <p:spPr bwMode="auto">
          <a:xfrm>
            <a:off x="5384800" y="5240338"/>
            <a:ext cx="254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85" name="Line 153"/>
          <p:cNvSpPr>
            <a:spLocks noChangeShapeType="1"/>
          </p:cNvSpPr>
          <p:nvPr/>
        </p:nvSpPr>
        <p:spPr bwMode="auto">
          <a:xfrm>
            <a:off x="5384800" y="4775200"/>
            <a:ext cx="254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86" name="Line 154"/>
          <p:cNvSpPr>
            <a:spLocks noChangeShapeType="1"/>
          </p:cNvSpPr>
          <p:nvPr/>
        </p:nvSpPr>
        <p:spPr bwMode="auto">
          <a:xfrm>
            <a:off x="5384800" y="4311650"/>
            <a:ext cx="254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87" name="Line 155"/>
          <p:cNvSpPr>
            <a:spLocks noChangeShapeType="1"/>
          </p:cNvSpPr>
          <p:nvPr/>
        </p:nvSpPr>
        <p:spPr bwMode="auto">
          <a:xfrm>
            <a:off x="5384800" y="3846513"/>
            <a:ext cx="254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88" name="Line 156"/>
          <p:cNvSpPr>
            <a:spLocks noChangeShapeType="1"/>
          </p:cNvSpPr>
          <p:nvPr/>
        </p:nvSpPr>
        <p:spPr bwMode="auto">
          <a:xfrm>
            <a:off x="5384800" y="3382963"/>
            <a:ext cx="254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89" name="Line 157"/>
          <p:cNvSpPr>
            <a:spLocks noChangeShapeType="1"/>
          </p:cNvSpPr>
          <p:nvPr/>
        </p:nvSpPr>
        <p:spPr bwMode="auto">
          <a:xfrm>
            <a:off x="5384800" y="2919413"/>
            <a:ext cx="254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90" name="Line 158"/>
          <p:cNvSpPr>
            <a:spLocks noChangeShapeType="1"/>
          </p:cNvSpPr>
          <p:nvPr/>
        </p:nvSpPr>
        <p:spPr bwMode="auto">
          <a:xfrm>
            <a:off x="5410200" y="5240338"/>
            <a:ext cx="34925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91" name="Line 159"/>
          <p:cNvSpPr>
            <a:spLocks noChangeShapeType="1"/>
          </p:cNvSpPr>
          <p:nvPr/>
        </p:nvSpPr>
        <p:spPr bwMode="auto">
          <a:xfrm flipV="1">
            <a:off x="5410200" y="5240338"/>
            <a:ext cx="1588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92" name="Line 160"/>
          <p:cNvSpPr>
            <a:spLocks noChangeShapeType="1"/>
          </p:cNvSpPr>
          <p:nvPr/>
        </p:nvSpPr>
        <p:spPr bwMode="auto">
          <a:xfrm flipV="1">
            <a:off x="5800725" y="5240338"/>
            <a:ext cx="1588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93" name="Line 161"/>
          <p:cNvSpPr>
            <a:spLocks noChangeShapeType="1"/>
          </p:cNvSpPr>
          <p:nvPr/>
        </p:nvSpPr>
        <p:spPr bwMode="auto">
          <a:xfrm flipV="1">
            <a:off x="6184900" y="5240338"/>
            <a:ext cx="1588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94" name="Line 162"/>
          <p:cNvSpPr>
            <a:spLocks noChangeShapeType="1"/>
          </p:cNvSpPr>
          <p:nvPr/>
        </p:nvSpPr>
        <p:spPr bwMode="auto">
          <a:xfrm flipV="1">
            <a:off x="6575425" y="5240338"/>
            <a:ext cx="0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95" name="Line 163"/>
          <p:cNvSpPr>
            <a:spLocks noChangeShapeType="1"/>
          </p:cNvSpPr>
          <p:nvPr/>
        </p:nvSpPr>
        <p:spPr bwMode="auto">
          <a:xfrm flipV="1">
            <a:off x="6965950" y="5240338"/>
            <a:ext cx="0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96" name="Line 164"/>
          <p:cNvSpPr>
            <a:spLocks noChangeShapeType="1"/>
          </p:cNvSpPr>
          <p:nvPr/>
        </p:nvSpPr>
        <p:spPr bwMode="auto">
          <a:xfrm flipV="1">
            <a:off x="7348538" y="5240338"/>
            <a:ext cx="1587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97" name="Line 165"/>
          <p:cNvSpPr>
            <a:spLocks noChangeShapeType="1"/>
          </p:cNvSpPr>
          <p:nvPr/>
        </p:nvSpPr>
        <p:spPr bwMode="auto">
          <a:xfrm flipV="1">
            <a:off x="7739063" y="5240338"/>
            <a:ext cx="1587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98" name="Line 166"/>
          <p:cNvSpPr>
            <a:spLocks noChangeShapeType="1"/>
          </p:cNvSpPr>
          <p:nvPr/>
        </p:nvSpPr>
        <p:spPr bwMode="auto">
          <a:xfrm flipV="1">
            <a:off x="8129588" y="5240338"/>
            <a:ext cx="1587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99" name="Line 167"/>
          <p:cNvSpPr>
            <a:spLocks noChangeShapeType="1"/>
          </p:cNvSpPr>
          <p:nvPr/>
        </p:nvSpPr>
        <p:spPr bwMode="auto">
          <a:xfrm flipV="1">
            <a:off x="8513763" y="5240338"/>
            <a:ext cx="0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900" name="Line 168"/>
          <p:cNvSpPr>
            <a:spLocks noChangeShapeType="1"/>
          </p:cNvSpPr>
          <p:nvPr/>
        </p:nvSpPr>
        <p:spPr bwMode="auto">
          <a:xfrm flipV="1">
            <a:off x="8902700" y="5240338"/>
            <a:ext cx="1588" cy="381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901" name="Freeform 169"/>
          <p:cNvSpPr>
            <a:spLocks/>
          </p:cNvSpPr>
          <p:nvPr/>
        </p:nvSpPr>
        <p:spPr bwMode="auto">
          <a:xfrm>
            <a:off x="5748338" y="2919413"/>
            <a:ext cx="2765425" cy="2320925"/>
          </a:xfrm>
          <a:custGeom>
            <a:avLst/>
            <a:gdLst>
              <a:gd name="T0" fmla="*/ 973807126 w 425"/>
              <a:gd name="T1" fmla="*/ 2147483647 h 240"/>
              <a:gd name="T2" fmla="*/ 1439543604 w 425"/>
              <a:gd name="T3" fmla="*/ 2147483647 h 240"/>
              <a:gd name="T4" fmla="*/ 1862940217 w 425"/>
              <a:gd name="T5" fmla="*/ 2147483647 h 240"/>
              <a:gd name="T6" fmla="*/ 2147483647 w 425"/>
              <a:gd name="T7" fmla="*/ 2147483647 h 240"/>
              <a:gd name="T8" fmla="*/ 2147483647 w 425"/>
              <a:gd name="T9" fmla="*/ 2147483647 h 240"/>
              <a:gd name="T10" fmla="*/ 2147483647 w 425"/>
              <a:gd name="T11" fmla="*/ 2147483647 h 240"/>
              <a:gd name="T12" fmla="*/ 2147483647 w 425"/>
              <a:gd name="T13" fmla="*/ 2147483647 h 240"/>
              <a:gd name="T14" fmla="*/ 2147483647 w 425"/>
              <a:gd name="T15" fmla="*/ 2147483647 h 240"/>
              <a:gd name="T16" fmla="*/ 2147483647 w 425"/>
              <a:gd name="T17" fmla="*/ 2147483647 h 240"/>
              <a:gd name="T18" fmla="*/ 2147483647 w 425"/>
              <a:gd name="T19" fmla="*/ 2147483647 h 240"/>
              <a:gd name="T20" fmla="*/ 2147483647 w 425"/>
              <a:gd name="T21" fmla="*/ 2147483647 h 240"/>
              <a:gd name="T22" fmla="*/ 2147483647 w 425"/>
              <a:gd name="T23" fmla="*/ 2147483647 h 240"/>
              <a:gd name="T24" fmla="*/ 2147483647 w 425"/>
              <a:gd name="T25" fmla="*/ 2147483647 h 240"/>
              <a:gd name="T26" fmla="*/ 2147483647 w 425"/>
              <a:gd name="T27" fmla="*/ 2147483647 h 240"/>
              <a:gd name="T28" fmla="*/ 2147483647 w 425"/>
              <a:gd name="T29" fmla="*/ 2147483647 h 240"/>
              <a:gd name="T30" fmla="*/ 2147483647 w 425"/>
              <a:gd name="T31" fmla="*/ 2147483647 h 240"/>
              <a:gd name="T32" fmla="*/ 2147483647 w 425"/>
              <a:gd name="T33" fmla="*/ 2147483647 h 240"/>
              <a:gd name="T34" fmla="*/ 2147483647 w 425"/>
              <a:gd name="T35" fmla="*/ 2147483647 h 240"/>
              <a:gd name="T36" fmla="*/ 2147483647 w 425"/>
              <a:gd name="T37" fmla="*/ 2147483647 h 240"/>
              <a:gd name="T38" fmla="*/ 2147483647 w 425"/>
              <a:gd name="T39" fmla="*/ 2147483647 h 240"/>
              <a:gd name="T40" fmla="*/ 2147483647 w 425"/>
              <a:gd name="T41" fmla="*/ 2147483647 h 240"/>
              <a:gd name="T42" fmla="*/ 2147483647 w 425"/>
              <a:gd name="T43" fmla="*/ 2147483647 h 240"/>
              <a:gd name="T44" fmla="*/ 2147483647 w 425"/>
              <a:gd name="T45" fmla="*/ 2147483647 h 240"/>
              <a:gd name="T46" fmla="*/ 2147483647 w 425"/>
              <a:gd name="T47" fmla="*/ 2147483647 h 240"/>
              <a:gd name="T48" fmla="*/ 2147483647 w 425"/>
              <a:gd name="T49" fmla="*/ 2147483647 h 240"/>
              <a:gd name="T50" fmla="*/ 2147483647 w 425"/>
              <a:gd name="T51" fmla="*/ 2147483647 h 240"/>
              <a:gd name="T52" fmla="*/ 2147483647 w 425"/>
              <a:gd name="T53" fmla="*/ 2147483647 h 240"/>
              <a:gd name="T54" fmla="*/ 2147483647 w 425"/>
              <a:gd name="T55" fmla="*/ 2147483647 h 240"/>
              <a:gd name="T56" fmla="*/ 2147483647 w 425"/>
              <a:gd name="T57" fmla="*/ 2147483647 h 240"/>
              <a:gd name="T58" fmla="*/ 2147483647 w 425"/>
              <a:gd name="T59" fmla="*/ 2147483647 h 240"/>
              <a:gd name="T60" fmla="*/ 2147483647 w 425"/>
              <a:gd name="T61" fmla="*/ 2147483647 h 240"/>
              <a:gd name="T62" fmla="*/ 2147483647 w 425"/>
              <a:gd name="T63" fmla="*/ 2147483647 h 240"/>
              <a:gd name="T64" fmla="*/ 2147483647 w 425"/>
              <a:gd name="T65" fmla="*/ 2147483647 h 240"/>
              <a:gd name="T66" fmla="*/ 2147483647 w 425"/>
              <a:gd name="T67" fmla="*/ 2147483647 h 240"/>
              <a:gd name="T68" fmla="*/ 2147483647 w 425"/>
              <a:gd name="T69" fmla="*/ 2147483647 h 240"/>
              <a:gd name="T70" fmla="*/ 2147483647 w 425"/>
              <a:gd name="T71" fmla="*/ 2147483647 h 240"/>
              <a:gd name="T72" fmla="*/ 2147483647 w 425"/>
              <a:gd name="T73" fmla="*/ 2147483647 h 240"/>
              <a:gd name="T74" fmla="*/ 2147483647 w 425"/>
              <a:gd name="T75" fmla="*/ 2147483647 h 240"/>
              <a:gd name="T76" fmla="*/ 2147483647 w 425"/>
              <a:gd name="T77" fmla="*/ 2147483647 h 240"/>
              <a:gd name="T78" fmla="*/ 2147483647 w 425"/>
              <a:gd name="T79" fmla="*/ 2147483647 h 240"/>
              <a:gd name="T80" fmla="*/ 2147483647 w 425"/>
              <a:gd name="T81" fmla="*/ 2147483647 h 240"/>
              <a:gd name="T82" fmla="*/ 2147483647 w 425"/>
              <a:gd name="T83" fmla="*/ 2147483647 h 240"/>
              <a:gd name="T84" fmla="*/ 2147483647 w 425"/>
              <a:gd name="T85" fmla="*/ 2147483647 h 240"/>
              <a:gd name="T86" fmla="*/ 2147483647 w 425"/>
              <a:gd name="T87" fmla="*/ 2147483647 h 240"/>
              <a:gd name="T88" fmla="*/ 2147483647 w 425"/>
              <a:gd name="T89" fmla="*/ 2147483647 h 240"/>
              <a:gd name="T90" fmla="*/ 2147483647 w 425"/>
              <a:gd name="T91" fmla="*/ 2147483647 h 240"/>
              <a:gd name="T92" fmla="*/ 2147483647 w 425"/>
              <a:gd name="T93" fmla="*/ 2147483647 h 240"/>
              <a:gd name="T94" fmla="*/ 2147483647 w 425"/>
              <a:gd name="T95" fmla="*/ 2147483647 h 240"/>
              <a:gd name="T96" fmla="*/ 2147483647 w 425"/>
              <a:gd name="T97" fmla="*/ 2147483647 h 240"/>
              <a:gd name="T98" fmla="*/ 2147483647 w 425"/>
              <a:gd name="T99" fmla="*/ 2147483647 h 240"/>
              <a:gd name="T100" fmla="*/ 2147483647 w 425"/>
              <a:gd name="T101" fmla="*/ 2147483647 h 240"/>
              <a:gd name="T102" fmla="*/ 2147483647 w 425"/>
              <a:gd name="T103" fmla="*/ 2147483647 h 240"/>
              <a:gd name="T104" fmla="*/ 2147483647 w 425"/>
              <a:gd name="T105" fmla="*/ 2147483647 h 240"/>
              <a:gd name="T106" fmla="*/ 2147483647 w 425"/>
              <a:gd name="T107" fmla="*/ 2147483647 h 240"/>
              <a:gd name="T108" fmla="*/ 2147483647 w 425"/>
              <a:gd name="T109" fmla="*/ 2147483647 h 240"/>
              <a:gd name="T110" fmla="*/ 2147483647 w 425"/>
              <a:gd name="T111" fmla="*/ 2147483647 h 240"/>
              <a:gd name="T112" fmla="*/ 2147483647 w 425"/>
              <a:gd name="T113" fmla="*/ 2147483647 h 240"/>
              <a:gd name="T114" fmla="*/ 2147483647 w 425"/>
              <a:gd name="T115" fmla="*/ 1870375563 h 240"/>
              <a:gd name="T116" fmla="*/ 2147483647 w 425"/>
              <a:gd name="T117" fmla="*/ 1589824155 h 240"/>
              <a:gd name="T118" fmla="*/ 2147483647 w 425"/>
              <a:gd name="T119" fmla="*/ 1215748861 h 240"/>
              <a:gd name="T120" fmla="*/ 2147483647 w 425"/>
              <a:gd name="T121" fmla="*/ 841673869 h 240"/>
              <a:gd name="T122" fmla="*/ 2147483647 w 425"/>
              <a:gd name="T123" fmla="*/ 467598726 h 240"/>
              <a:gd name="T124" fmla="*/ 2147483647 w 425"/>
              <a:gd name="T125" fmla="*/ 93523621 h 24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25"/>
              <a:gd name="T190" fmla="*/ 0 h 240"/>
              <a:gd name="T191" fmla="*/ 425 w 425"/>
              <a:gd name="T192" fmla="*/ 240 h 24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25" h="240">
                <a:moveTo>
                  <a:pt x="0" y="240"/>
                </a:moveTo>
                <a:lnTo>
                  <a:pt x="1" y="240"/>
                </a:lnTo>
                <a:lnTo>
                  <a:pt x="2" y="240"/>
                </a:lnTo>
                <a:lnTo>
                  <a:pt x="3" y="240"/>
                </a:lnTo>
                <a:lnTo>
                  <a:pt x="4" y="240"/>
                </a:lnTo>
                <a:lnTo>
                  <a:pt x="5" y="240"/>
                </a:lnTo>
                <a:lnTo>
                  <a:pt x="5" y="239"/>
                </a:lnTo>
                <a:lnTo>
                  <a:pt x="6" y="239"/>
                </a:lnTo>
                <a:lnTo>
                  <a:pt x="7" y="239"/>
                </a:lnTo>
                <a:lnTo>
                  <a:pt x="8" y="239"/>
                </a:lnTo>
                <a:lnTo>
                  <a:pt x="9" y="239"/>
                </a:lnTo>
                <a:lnTo>
                  <a:pt x="10" y="239"/>
                </a:lnTo>
                <a:lnTo>
                  <a:pt x="11" y="239"/>
                </a:lnTo>
                <a:lnTo>
                  <a:pt x="12" y="239"/>
                </a:lnTo>
                <a:lnTo>
                  <a:pt x="13" y="238"/>
                </a:lnTo>
                <a:lnTo>
                  <a:pt x="14" y="238"/>
                </a:lnTo>
                <a:lnTo>
                  <a:pt x="15" y="238"/>
                </a:lnTo>
                <a:lnTo>
                  <a:pt x="16" y="238"/>
                </a:lnTo>
                <a:lnTo>
                  <a:pt x="17" y="238"/>
                </a:lnTo>
                <a:lnTo>
                  <a:pt x="17" y="237"/>
                </a:lnTo>
                <a:lnTo>
                  <a:pt x="18" y="237"/>
                </a:lnTo>
                <a:lnTo>
                  <a:pt x="19" y="237"/>
                </a:lnTo>
                <a:lnTo>
                  <a:pt x="20" y="237"/>
                </a:lnTo>
                <a:lnTo>
                  <a:pt x="21" y="237"/>
                </a:lnTo>
                <a:lnTo>
                  <a:pt x="22" y="237"/>
                </a:lnTo>
                <a:lnTo>
                  <a:pt x="22" y="236"/>
                </a:lnTo>
                <a:lnTo>
                  <a:pt x="23" y="236"/>
                </a:lnTo>
                <a:lnTo>
                  <a:pt x="24" y="236"/>
                </a:lnTo>
                <a:lnTo>
                  <a:pt x="25" y="236"/>
                </a:lnTo>
                <a:lnTo>
                  <a:pt x="25" y="235"/>
                </a:lnTo>
                <a:lnTo>
                  <a:pt x="26" y="235"/>
                </a:lnTo>
                <a:lnTo>
                  <a:pt x="27" y="235"/>
                </a:lnTo>
                <a:lnTo>
                  <a:pt x="28" y="235"/>
                </a:lnTo>
                <a:lnTo>
                  <a:pt x="28" y="234"/>
                </a:lnTo>
                <a:lnTo>
                  <a:pt x="29" y="234"/>
                </a:lnTo>
                <a:lnTo>
                  <a:pt x="30" y="234"/>
                </a:lnTo>
                <a:lnTo>
                  <a:pt x="31" y="234"/>
                </a:lnTo>
                <a:lnTo>
                  <a:pt x="31" y="233"/>
                </a:lnTo>
                <a:lnTo>
                  <a:pt x="32" y="233"/>
                </a:lnTo>
                <a:lnTo>
                  <a:pt x="33" y="233"/>
                </a:lnTo>
                <a:lnTo>
                  <a:pt x="34" y="233"/>
                </a:lnTo>
                <a:lnTo>
                  <a:pt x="34" y="232"/>
                </a:lnTo>
                <a:lnTo>
                  <a:pt x="35" y="232"/>
                </a:lnTo>
                <a:lnTo>
                  <a:pt x="36" y="232"/>
                </a:lnTo>
                <a:lnTo>
                  <a:pt x="37" y="232"/>
                </a:lnTo>
                <a:lnTo>
                  <a:pt x="37" y="231"/>
                </a:lnTo>
                <a:lnTo>
                  <a:pt x="38" y="231"/>
                </a:lnTo>
                <a:lnTo>
                  <a:pt x="39" y="231"/>
                </a:lnTo>
                <a:lnTo>
                  <a:pt x="40" y="231"/>
                </a:lnTo>
                <a:lnTo>
                  <a:pt x="40" y="230"/>
                </a:lnTo>
                <a:lnTo>
                  <a:pt x="41" y="230"/>
                </a:lnTo>
                <a:lnTo>
                  <a:pt x="42" y="230"/>
                </a:lnTo>
                <a:lnTo>
                  <a:pt x="43" y="229"/>
                </a:lnTo>
                <a:lnTo>
                  <a:pt x="44" y="229"/>
                </a:lnTo>
                <a:lnTo>
                  <a:pt x="45" y="229"/>
                </a:lnTo>
                <a:lnTo>
                  <a:pt x="45" y="228"/>
                </a:lnTo>
                <a:lnTo>
                  <a:pt x="46" y="228"/>
                </a:lnTo>
                <a:lnTo>
                  <a:pt x="47" y="228"/>
                </a:lnTo>
                <a:lnTo>
                  <a:pt x="47" y="227"/>
                </a:lnTo>
                <a:lnTo>
                  <a:pt x="48" y="227"/>
                </a:lnTo>
                <a:lnTo>
                  <a:pt x="49" y="227"/>
                </a:lnTo>
                <a:lnTo>
                  <a:pt x="49" y="226"/>
                </a:lnTo>
                <a:lnTo>
                  <a:pt x="50" y="226"/>
                </a:lnTo>
                <a:lnTo>
                  <a:pt x="51" y="226"/>
                </a:lnTo>
                <a:lnTo>
                  <a:pt x="51" y="225"/>
                </a:lnTo>
                <a:lnTo>
                  <a:pt x="52" y="225"/>
                </a:lnTo>
                <a:lnTo>
                  <a:pt x="53" y="225"/>
                </a:lnTo>
                <a:lnTo>
                  <a:pt x="53" y="224"/>
                </a:lnTo>
                <a:lnTo>
                  <a:pt x="54" y="224"/>
                </a:lnTo>
                <a:lnTo>
                  <a:pt x="55" y="224"/>
                </a:lnTo>
                <a:lnTo>
                  <a:pt x="55" y="223"/>
                </a:lnTo>
                <a:lnTo>
                  <a:pt x="56" y="223"/>
                </a:lnTo>
                <a:lnTo>
                  <a:pt x="57" y="223"/>
                </a:lnTo>
                <a:lnTo>
                  <a:pt x="58" y="223"/>
                </a:lnTo>
                <a:lnTo>
                  <a:pt x="58" y="222"/>
                </a:lnTo>
                <a:lnTo>
                  <a:pt x="59" y="222"/>
                </a:lnTo>
                <a:lnTo>
                  <a:pt x="59" y="221"/>
                </a:lnTo>
                <a:lnTo>
                  <a:pt x="60" y="221"/>
                </a:lnTo>
                <a:lnTo>
                  <a:pt x="60" y="220"/>
                </a:lnTo>
                <a:lnTo>
                  <a:pt x="61" y="220"/>
                </a:lnTo>
                <a:lnTo>
                  <a:pt x="62" y="220"/>
                </a:lnTo>
                <a:lnTo>
                  <a:pt x="63" y="219"/>
                </a:lnTo>
                <a:lnTo>
                  <a:pt x="64" y="219"/>
                </a:lnTo>
                <a:lnTo>
                  <a:pt x="64" y="218"/>
                </a:lnTo>
                <a:lnTo>
                  <a:pt x="65" y="218"/>
                </a:lnTo>
                <a:lnTo>
                  <a:pt x="66" y="218"/>
                </a:lnTo>
                <a:lnTo>
                  <a:pt x="66" y="217"/>
                </a:lnTo>
                <a:lnTo>
                  <a:pt x="67" y="217"/>
                </a:lnTo>
                <a:lnTo>
                  <a:pt x="68" y="217"/>
                </a:lnTo>
                <a:lnTo>
                  <a:pt x="68" y="216"/>
                </a:lnTo>
                <a:lnTo>
                  <a:pt x="69" y="216"/>
                </a:lnTo>
                <a:lnTo>
                  <a:pt x="69" y="215"/>
                </a:lnTo>
                <a:lnTo>
                  <a:pt x="70" y="215"/>
                </a:lnTo>
                <a:lnTo>
                  <a:pt x="71" y="215"/>
                </a:lnTo>
                <a:lnTo>
                  <a:pt x="71" y="214"/>
                </a:lnTo>
                <a:lnTo>
                  <a:pt x="72" y="214"/>
                </a:lnTo>
                <a:lnTo>
                  <a:pt x="73" y="214"/>
                </a:lnTo>
                <a:lnTo>
                  <a:pt x="73" y="213"/>
                </a:lnTo>
                <a:lnTo>
                  <a:pt x="74" y="213"/>
                </a:lnTo>
                <a:lnTo>
                  <a:pt x="75" y="213"/>
                </a:lnTo>
                <a:lnTo>
                  <a:pt x="75" y="212"/>
                </a:lnTo>
                <a:lnTo>
                  <a:pt x="76" y="212"/>
                </a:lnTo>
                <a:lnTo>
                  <a:pt x="77" y="212"/>
                </a:lnTo>
                <a:lnTo>
                  <a:pt x="77" y="211"/>
                </a:lnTo>
                <a:lnTo>
                  <a:pt x="78" y="211"/>
                </a:lnTo>
                <a:lnTo>
                  <a:pt x="79" y="211"/>
                </a:lnTo>
                <a:lnTo>
                  <a:pt x="79" y="210"/>
                </a:lnTo>
                <a:lnTo>
                  <a:pt x="80" y="210"/>
                </a:lnTo>
                <a:lnTo>
                  <a:pt x="81" y="209"/>
                </a:lnTo>
                <a:lnTo>
                  <a:pt x="82" y="209"/>
                </a:lnTo>
                <a:lnTo>
                  <a:pt x="82" y="208"/>
                </a:lnTo>
                <a:lnTo>
                  <a:pt x="83" y="208"/>
                </a:lnTo>
                <a:lnTo>
                  <a:pt x="84" y="208"/>
                </a:lnTo>
                <a:lnTo>
                  <a:pt x="84" y="207"/>
                </a:lnTo>
                <a:lnTo>
                  <a:pt x="85" y="207"/>
                </a:lnTo>
                <a:lnTo>
                  <a:pt x="86" y="207"/>
                </a:lnTo>
                <a:lnTo>
                  <a:pt x="86" y="206"/>
                </a:lnTo>
                <a:lnTo>
                  <a:pt x="87" y="206"/>
                </a:lnTo>
                <a:lnTo>
                  <a:pt x="87" y="205"/>
                </a:lnTo>
                <a:lnTo>
                  <a:pt x="88" y="205"/>
                </a:lnTo>
                <a:lnTo>
                  <a:pt x="88" y="204"/>
                </a:lnTo>
                <a:lnTo>
                  <a:pt x="89" y="204"/>
                </a:lnTo>
                <a:lnTo>
                  <a:pt x="89" y="203"/>
                </a:lnTo>
                <a:lnTo>
                  <a:pt x="90" y="203"/>
                </a:lnTo>
                <a:lnTo>
                  <a:pt x="90" y="202"/>
                </a:lnTo>
                <a:lnTo>
                  <a:pt x="91" y="202"/>
                </a:lnTo>
                <a:lnTo>
                  <a:pt x="92" y="202"/>
                </a:lnTo>
                <a:lnTo>
                  <a:pt x="92" y="201"/>
                </a:lnTo>
                <a:lnTo>
                  <a:pt x="93" y="201"/>
                </a:lnTo>
                <a:lnTo>
                  <a:pt x="93" y="200"/>
                </a:lnTo>
                <a:lnTo>
                  <a:pt x="94" y="200"/>
                </a:lnTo>
                <a:lnTo>
                  <a:pt x="94" y="199"/>
                </a:lnTo>
                <a:lnTo>
                  <a:pt x="95" y="199"/>
                </a:lnTo>
                <a:lnTo>
                  <a:pt x="95" y="198"/>
                </a:lnTo>
                <a:lnTo>
                  <a:pt x="96" y="198"/>
                </a:lnTo>
                <a:lnTo>
                  <a:pt x="96" y="197"/>
                </a:lnTo>
                <a:lnTo>
                  <a:pt x="97" y="197"/>
                </a:lnTo>
                <a:lnTo>
                  <a:pt x="97" y="196"/>
                </a:lnTo>
                <a:lnTo>
                  <a:pt x="98" y="196"/>
                </a:lnTo>
                <a:lnTo>
                  <a:pt x="98" y="195"/>
                </a:lnTo>
                <a:lnTo>
                  <a:pt x="99" y="195"/>
                </a:lnTo>
                <a:lnTo>
                  <a:pt x="100" y="195"/>
                </a:lnTo>
                <a:lnTo>
                  <a:pt x="100" y="194"/>
                </a:lnTo>
                <a:lnTo>
                  <a:pt x="100" y="193"/>
                </a:lnTo>
                <a:lnTo>
                  <a:pt x="101" y="193"/>
                </a:lnTo>
                <a:lnTo>
                  <a:pt x="101" y="192"/>
                </a:lnTo>
                <a:lnTo>
                  <a:pt x="102" y="192"/>
                </a:lnTo>
                <a:lnTo>
                  <a:pt x="103" y="192"/>
                </a:lnTo>
                <a:lnTo>
                  <a:pt x="103" y="191"/>
                </a:lnTo>
                <a:lnTo>
                  <a:pt x="104" y="191"/>
                </a:lnTo>
                <a:lnTo>
                  <a:pt x="104" y="190"/>
                </a:lnTo>
                <a:lnTo>
                  <a:pt x="105" y="190"/>
                </a:lnTo>
                <a:lnTo>
                  <a:pt x="105" y="189"/>
                </a:lnTo>
                <a:lnTo>
                  <a:pt x="106" y="189"/>
                </a:lnTo>
                <a:lnTo>
                  <a:pt x="106" y="188"/>
                </a:lnTo>
                <a:lnTo>
                  <a:pt x="107" y="188"/>
                </a:lnTo>
                <a:lnTo>
                  <a:pt x="107" y="187"/>
                </a:lnTo>
                <a:lnTo>
                  <a:pt x="108" y="187"/>
                </a:lnTo>
                <a:lnTo>
                  <a:pt x="108" y="186"/>
                </a:lnTo>
                <a:lnTo>
                  <a:pt x="109" y="186"/>
                </a:lnTo>
                <a:lnTo>
                  <a:pt x="110" y="186"/>
                </a:lnTo>
                <a:lnTo>
                  <a:pt x="110" y="185"/>
                </a:lnTo>
                <a:lnTo>
                  <a:pt x="111" y="185"/>
                </a:lnTo>
                <a:lnTo>
                  <a:pt x="112" y="185"/>
                </a:lnTo>
                <a:lnTo>
                  <a:pt x="112" y="184"/>
                </a:lnTo>
                <a:lnTo>
                  <a:pt x="113" y="184"/>
                </a:lnTo>
                <a:lnTo>
                  <a:pt x="113" y="183"/>
                </a:lnTo>
                <a:lnTo>
                  <a:pt x="114" y="183"/>
                </a:lnTo>
                <a:lnTo>
                  <a:pt x="114" y="182"/>
                </a:lnTo>
                <a:lnTo>
                  <a:pt x="115" y="182"/>
                </a:lnTo>
                <a:lnTo>
                  <a:pt x="115" y="181"/>
                </a:lnTo>
                <a:lnTo>
                  <a:pt x="116" y="181"/>
                </a:lnTo>
                <a:lnTo>
                  <a:pt x="117" y="181"/>
                </a:lnTo>
                <a:lnTo>
                  <a:pt x="117" y="180"/>
                </a:lnTo>
                <a:lnTo>
                  <a:pt x="118" y="180"/>
                </a:lnTo>
                <a:lnTo>
                  <a:pt x="118" y="179"/>
                </a:lnTo>
                <a:lnTo>
                  <a:pt x="119" y="179"/>
                </a:lnTo>
                <a:lnTo>
                  <a:pt x="120" y="179"/>
                </a:lnTo>
                <a:lnTo>
                  <a:pt x="120" y="178"/>
                </a:lnTo>
                <a:lnTo>
                  <a:pt x="121" y="178"/>
                </a:lnTo>
                <a:lnTo>
                  <a:pt x="121" y="177"/>
                </a:lnTo>
                <a:lnTo>
                  <a:pt x="122" y="177"/>
                </a:lnTo>
                <a:lnTo>
                  <a:pt x="123" y="177"/>
                </a:lnTo>
                <a:lnTo>
                  <a:pt x="123" y="176"/>
                </a:lnTo>
                <a:lnTo>
                  <a:pt x="124" y="176"/>
                </a:lnTo>
                <a:lnTo>
                  <a:pt x="124" y="175"/>
                </a:lnTo>
                <a:lnTo>
                  <a:pt x="125" y="175"/>
                </a:lnTo>
                <a:lnTo>
                  <a:pt x="125" y="174"/>
                </a:lnTo>
                <a:lnTo>
                  <a:pt x="126" y="174"/>
                </a:lnTo>
                <a:lnTo>
                  <a:pt x="126" y="173"/>
                </a:lnTo>
                <a:lnTo>
                  <a:pt x="127" y="173"/>
                </a:lnTo>
                <a:lnTo>
                  <a:pt x="127" y="172"/>
                </a:lnTo>
                <a:lnTo>
                  <a:pt x="128" y="172"/>
                </a:lnTo>
                <a:lnTo>
                  <a:pt x="129" y="172"/>
                </a:lnTo>
                <a:lnTo>
                  <a:pt x="129" y="171"/>
                </a:lnTo>
                <a:lnTo>
                  <a:pt x="130" y="171"/>
                </a:lnTo>
                <a:lnTo>
                  <a:pt x="131" y="171"/>
                </a:lnTo>
                <a:lnTo>
                  <a:pt x="131" y="170"/>
                </a:lnTo>
                <a:lnTo>
                  <a:pt x="132" y="170"/>
                </a:lnTo>
                <a:lnTo>
                  <a:pt x="132" y="169"/>
                </a:lnTo>
                <a:lnTo>
                  <a:pt x="133" y="169"/>
                </a:lnTo>
                <a:lnTo>
                  <a:pt x="133" y="168"/>
                </a:lnTo>
                <a:lnTo>
                  <a:pt x="134" y="168"/>
                </a:lnTo>
                <a:lnTo>
                  <a:pt x="135" y="168"/>
                </a:lnTo>
                <a:lnTo>
                  <a:pt x="135" y="167"/>
                </a:lnTo>
                <a:lnTo>
                  <a:pt x="136" y="167"/>
                </a:lnTo>
                <a:lnTo>
                  <a:pt x="136" y="166"/>
                </a:lnTo>
                <a:lnTo>
                  <a:pt x="137" y="166"/>
                </a:lnTo>
                <a:lnTo>
                  <a:pt x="137" y="165"/>
                </a:lnTo>
                <a:lnTo>
                  <a:pt x="138" y="165"/>
                </a:lnTo>
                <a:lnTo>
                  <a:pt x="138" y="164"/>
                </a:lnTo>
                <a:lnTo>
                  <a:pt x="139" y="164"/>
                </a:lnTo>
                <a:lnTo>
                  <a:pt x="139" y="163"/>
                </a:lnTo>
                <a:lnTo>
                  <a:pt x="140" y="163"/>
                </a:lnTo>
                <a:lnTo>
                  <a:pt x="141" y="163"/>
                </a:lnTo>
                <a:lnTo>
                  <a:pt x="141" y="162"/>
                </a:lnTo>
                <a:lnTo>
                  <a:pt x="142" y="162"/>
                </a:lnTo>
                <a:lnTo>
                  <a:pt x="142" y="161"/>
                </a:lnTo>
                <a:lnTo>
                  <a:pt x="143" y="161"/>
                </a:lnTo>
                <a:lnTo>
                  <a:pt x="143" y="160"/>
                </a:lnTo>
                <a:lnTo>
                  <a:pt x="144" y="160"/>
                </a:lnTo>
                <a:lnTo>
                  <a:pt x="144" y="159"/>
                </a:lnTo>
                <a:lnTo>
                  <a:pt x="145" y="159"/>
                </a:lnTo>
                <a:lnTo>
                  <a:pt x="145" y="158"/>
                </a:lnTo>
                <a:lnTo>
                  <a:pt x="146" y="158"/>
                </a:lnTo>
                <a:lnTo>
                  <a:pt x="146" y="157"/>
                </a:lnTo>
                <a:lnTo>
                  <a:pt x="147" y="157"/>
                </a:lnTo>
                <a:lnTo>
                  <a:pt x="147" y="156"/>
                </a:lnTo>
                <a:lnTo>
                  <a:pt x="148" y="156"/>
                </a:lnTo>
                <a:lnTo>
                  <a:pt x="149" y="156"/>
                </a:lnTo>
                <a:lnTo>
                  <a:pt x="149" y="155"/>
                </a:lnTo>
                <a:lnTo>
                  <a:pt x="150" y="155"/>
                </a:lnTo>
                <a:lnTo>
                  <a:pt x="150" y="154"/>
                </a:lnTo>
                <a:lnTo>
                  <a:pt x="151" y="154"/>
                </a:lnTo>
                <a:lnTo>
                  <a:pt x="152" y="154"/>
                </a:lnTo>
                <a:lnTo>
                  <a:pt x="152" y="153"/>
                </a:lnTo>
                <a:lnTo>
                  <a:pt x="153" y="153"/>
                </a:lnTo>
                <a:lnTo>
                  <a:pt x="153" y="152"/>
                </a:lnTo>
                <a:lnTo>
                  <a:pt x="154" y="152"/>
                </a:lnTo>
                <a:lnTo>
                  <a:pt x="154" y="151"/>
                </a:lnTo>
                <a:lnTo>
                  <a:pt x="155" y="151"/>
                </a:lnTo>
                <a:lnTo>
                  <a:pt x="156" y="151"/>
                </a:lnTo>
                <a:lnTo>
                  <a:pt x="156" y="150"/>
                </a:lnTo>
                <a:lnTo>
                  <a:pt x="157" y="150"/>
                </a:lnTo>
                <a:lnTo>
                  <a:pt x="157" y="149"/>
                </a:lnTo>
                <a:lnTo>
                  <a:pt x="158" y="149"/>
                </a:lnTo>
                <a:lnTo>
                  <a:pt x="158" y="148"/>
                </a:lnTo>
                <a:lnTo>
                  <a:pt x="159" y="148"/>
                </a:lnTo>
                <a:lnTo>
                  <a:pt x="159" y="147"/>
                </a:lnTo>
                <a:lnTo>
                  <a:pt x="160" y="147"/>
                </a:lnTo>
                <a:lnTo>
                  <a:pt x="161" y="147"/>
                </a:lnTo>
                <a:lnTo>
                  <a:pt x="161" y="146"/>
                </a:lnTo>
                <a:lnTo>
                  <a:pt x="161" y="145"/>
                </a:lnTo>
                <a:lnTo>
                  <a:pt x="162" y="145"/>
                </a:lnTo>
                <a:lnTo>
                  <a:pt x="162" y="144"/>
                </a:lnTo>
                <a:lnTo>
                  <a:pt x="163" y="144"/>
                </a:lnTo>
                <a:lnTo>
                  <a:pt x="164" y="144"/>
                </a:lnTo>
                <a:lnTo>
                  <a:pt x="165" y="143"/>
                </a:lnTo>
                <a:lnTo>
                  <a:pt x="166" y="143"/>
                </a:lnTo>
                <a:lnTo>
                  <a:pt x="166" y="142"/>
                </a:lnTo>
                <a:lnTo>
                  <a:pt x="166" y="141"/>
                </a:lnTo>
                <a:lnTo>
                  <a:pt x="167" y="141"/>
                </a:lnTo>
                <a:lnTo>
                  <a:pt x="168" y="140"/>
                </a:lnTo>
                <a:lnTo>
                  <a:pt x="168" y="139"/>
                </a:lnTo>
                <a:lnTo>
                  <a:pt x="169" y="139"/>
                </a:lnTo>
                <a:lnTo>
                  <a:pt x="169" y="138"/>
                </a:lnTo>
                <a:lnTo>
                  <a:pt x="170" y="138"/>
                </a:lnTo>
                <a:lnTo>
                  <a:pt x="170" y="137"/>
                </a:lnTo>
                <a:lnTo>
                  <a:pt x="171" y="137"/>
                </a:lnTo>
                <a:lnTo>
                  <a:pt x="171" y="136"/>
                </a:lnTo>
                <a:lnTo>
                  <a:pt x="172" y="136"/>
                </a:lnTo>
                <a:lnTo>
                  <a:pt x="173" y="136"/>
                </a:lnTo>
                <a:lnTo>
                  <a:pt x="173" y="135"/>
                </a:lnTo>
                <a:lnTo>
                  <a:pt x="174" y="135"/>
                </a:lnTo>
                <a:lnTo>
                  <a:pt x="174" y="134"/>
                </a:lnTo>
                <a:lnTo>
                  <a:pt x="175" y="134"/>
                </a:lnTo>
                <a:lnTo>
                  <a:pt x="175" y="133"/>
                </a:lnTo>
                <a:lnTo>
                  <a:pt x="176" y="133"/>
                </a:lnTo>
                <a:lnTo>
                  <a:pt x="177" y="133"/>
                </a:lnTo>
                <a:lnTo>
                  <a:pt x="177" y="132"/>
                </a:lnTo>
                <a:lnTo>
                  <a:pt x="178" y="132"/>
                </a:lnTo>
                <a:lnTo>
                  <a:pt x="179" y="132"/>
                </a:lnTo>
                <a:lnTo>
                  <a:pt x="179" y="131"/>
                </a:lnTo>
                <a:lnTo>
                  <a:pt x="179" y="130"/>
                </a:lnTo>
                <a:lnTo>
                  <a:pt x="180" y="130"/>
                </a:lnTo>
                <a:lnTo>
                  <a:pt x="181" y="130"/>
                </a:lnTo>
                <a:lnTo>
                  <a:pt x="181" y="129"/>
                </a:lnTo>
                <a:lnTo>
                  <a:pt x="182" y="129"/>
                </a:lnTo>
                <a:lnTo>
                  <a:pt x="183" y="129"/>
                </a:lnTo>
                <a:lnTo>
                  <a:pt x="183" y="128"/>
                </a:lnTo>
                <a:lnTo>
                  <a:pt x="184" y="127"/>
                </a:lnTo>
                <a:lnTo>
                  <a:pt x="185" y="127"/>
                </a:lnTo>
                <a:lnTo>
                  <a:pt x="185" y="126"/>
                </a:lnTo>
                <a:lnTo>
                  <a:pt x="186" y="126"/>
                </a:lnTo>
                <a:lnTo>
                  <a:pt x="186" y="125"/>
                </a:lnTo>
                <a:lnTo>
                  <a:pt x="187" y="125"/>
                </a:lnTo>
                <a:lnTo>
                  <a:pt x="187" y="124"/>
                </a:lnTo>
                <a:lnTo>
                  <a:pt x="188" y="124"/>
                </a:lnTo>
                <a:lnTo>
                  <a:pt x="189" y="124"/>
                </a:lnTo>
                <a:lnTo>
                  <a:pt x="189" y="123"/>
                </a:lnTo>
                <a:lnTo>
                  <a:pt x="190" y="123"/>
                </a:lnTo>
                <a:lnTo>
                  <a:pt x="190" y="122"/>
                </a:lnTo>
                <a:lnTo>
                  <a:pt x="191" y="122"/>
                </a:lnTo>
                <a:lnTo>
                  <a:pt x="191" y="121"/>
                </a:lnTo>
                <a:lnTo>
                  <a:pt x="192" y="121"/>
                </a:lnTo>
                <a:lnTo>
                  <a:pt x="193" y="121"/>
                </a:lnTo>
                <a:lnTo>
                  <a:pt x="193" y="120"/>
                </a:lnTo>
                <a:lnTo>
                  <a:pt x="194" y="120"/>
                </a:lnTo>
                <a:lnTo>
                  <a:pt x="194" y="119"/>
                </a:lnTo>
                <a:lnTo>
                  <a:pt x="195" y="119"/>
                </a:lnTo>
                <a:lnTo>
                  <a:pt x="195" y="118"/>
                </a:lnTo>
                <a:lnTo>
                  <a:pt x="196" y="118"/>
                </a:lnTo>
                <a:lnTo>
                  <a:pt x="196" y="117"/>
                </a:lnTo>
                <a:lnTo>
                  <a:pt x="197" y="117"/>
                </a:lnTo>
                <a:lnTo>
                  <a:pt x="198" y="117"/>
                </a:lnTo>
                <a:lnTo>
                  <a:pt x="198" y="116"/>
                </a:lnTo>
                <a:lnTo>
                  <a:pt x="199" y="116"/>
                </a:lnTo>
                <a:lnTo>
                  <a:pt x="200" y="116"/>
                </a:lnTo>
                <a:lnTo>
                  <a:pt x="200" y="115"/>
                </a:lnTo>
                <a:lnTo>
                  <a:pt x="201" y="115"/>
                </a:lnTo>
                <a:lnTo>
                  <a:pt x="201" y="114"/>
                </a:lnTo>
                <a:lnTo>
                  <a:pt x="202" y="114"/>
                </a:lnTo>
                <a:lnTo>
                  <a:pt x="203" y="114"/>
                </a:lnTo>
                <a:lnTo>
                  <a:pt x="203" y="113"/>
                </a:lnTo>
                <a:lnTo>
                  <a:pt x="204" y="113"/>
                </a:lnTo>
                <a:lnTo>
                  <a:pt x="204" y="112"/>
                </a:lnTo>
                <a:lnTo>
                  <a:pt x="205" y="112"/>
                </a:lnTo>
                <a:lnTo>
                  <a:pt x="205" y="111"/>
                </a:lnTo>
                <a:lnTo>
                  <a:pt x="206" y="111"/>
                </a:lnTo>
                <a:lnTo>
                  <a:pt x="207" y="111"/>
                </a:lnTo>
                <a:lnTo>
                  <a:pt x="207" y="110"/>
                </a:lnTo>
                <a:lnTo>
                  <a:pt x="208" y="110"/>
                </a:lnTo>
                <a:lnTo>
                  <a:pt x="208" y="109"/>
                </a:lnTo>
                <a:lnTo>
                  <a:pt x="209" y="109"/>
                </a:lnTo>
                <a:lnTo>
                  <a:pt x="209" y="108"/>
                </a:lnTo>
                <a:lnTo>
                  <a:pt x="210" y="108"/>
                </a:lnTo>
                <a:lnTo>
                  <a:pt x="211" y="108"/>
                </a:lnTo>
                <a:lnTo>
                  <a:pt x="211" y="107"/>
                </a:lnTo>
                <a:lnTo>
                  <a:pt x="212" y="107"/>
                </a:lnTo>
                <a:lnTo>
                  <a:pt x="212" y="106"/>
                </a:lnTo>
                <a:lnTo>
                  <a:pt x="213" y="106"/>
                </a:lnTo>
                <a:lnTo>
                  <a:pt x="213" y="105"/>
                </a:lnTo>
                <a:lnTo>
                  <a:pt x="214" y="105"/>
                </a:lnTo>
                <a:lnTo>
                  <a:pt x="215" y="105"/>
                </a:lnTo>
                <a:lnTo>
                  <a:pt x="215" y="104"/>
                </a:lnTo>
                <a:lnTo>
                  <a:pt x="216" y="104"/>
                </a:lnTo>
                <a:lnTo>
                  <a:pt x="216" y="103"/>
                </a:lnTo>
                <a:lnTo>
                  <a:pt x="217" y="103"/>
                </a:lnTo>
                <a:lnTo>
                  <a:pt x="217" y="102"/>
                </a:lnTo>
                <a:lnTo>
                  <a:pt x="218" y="102"/>
                </a:lnTo>
                <a:lnTo>
                  <a:pt x="218" y="101"/>
                </a:lnTo>
                <a:lnTo>
                  <a:pt x="219" y="101"/>
                </a:lnTo>
                <a:lnTo>
                  <a:pt x="219" y="100"/>
                </a:lnTo>
                <a:lnTo>
                  <a:pt x="220" y="100"/>
                </a:lnTo>
                <a:lnTo>
                  <a:pt x="221" y="100"/>
                </a:lnTo>
                <a:lnTo>
                  <a:pt x="221" y="99"/>
                </a:lnTo>
                <a:lnTo>
                  <a:pt x="222" y="99"/>
                </a:lnTo>
                <a:lnTo>
                  <a:pt x="222" y="98"/>
                </a:lnTo>
                <a:lnTo>
                  <a:pt x="223" y="98"/>
                </a:lnTo>
                <a:lnTo>
                  <a:pt x="224" y="98"/>
                </a:lnTo>
                <a:lnTo>
                  <a:pt x="224" y="97"/>
                </a:lnTo>
                <a:lnTo>
                  <a:pt x="225" y="97"/>
                </a:lnTo>
                <a:lnTo>
                  <a:pt x="225" y="96"/>
                </a:lnTo>
                <a:lnTo>
                  <a:pt x="226" y="96"/>
                </a:lnTo>
                <a:lnTo>
                  <a:pt x="226" y="95"/>
                </a:lnTo>
                <a:lnTo>
                  <a:pt x="227" y="95"/>
                </a:lnTo>
                <a:lnTo>
                  <a:pt x="227" y="94"/>
                </a:lnTo>
                <a:lnTo>
                  <a:pt x="228" y="94"/>
                </a:lnTo>
                <a:lnTo>
                  <a:pt x="229" y="94"/>
                </a:lnTo>
                <a:lnTo>
                  <a:pt x="229" y="93"/>
                </a:lnTo>
                <a:lnTo>
                  <a:pt x="230" y="93"/>
                </a:lnTo>
                <a:lnTo>
                  <a:pt x="230" y="92"/>
                </a:lnTo>
                <a:lnTo>
                  <a:pt x="231" y="92"/>
                </a:lnTo>
                <a:lnTo>
                  <a:pt x="232" y="92"/>
                </a:lnTo>
                <a:lnTo>
                  <a:pt x="232" y="91"/>
                </a:lnTo>
                <a:lnTo>
                  <a:pt x="233" y="91"/>
                </a:lnTo>
                <a:lnTo>
                  <a:pt x="233" y="90"/>
                </a:lnTo>
                <a:lnTo>
                  <a:pt x="234" y="90"/>
                </a:lnTo>
                <a:lnTo>
                  <a:pt x="234" y="89"/>
                </a:lnTo>
                <a:lnTo>
                  <a:pt x="235" y="89"/>
                </a:lnTo>
                <a:lnTo>
                  <a:pt x="236" y="89"/>
                </a:lnTo>
                <a:lnTo>
                  <a:pt x="236" y="88"/>
                </a:lnTo>
                <a:lnTo>
                  <a:pt x="237" y="88"/>
                </a:lnTo>
                <a:lnTo>
                  <a:pt x="237" y="87"/>
                </a:lnTo>
                <a:lnTo>
                  <a:pt x="238" y="87"/>
                </a:lnTo>
                <a:lnTo>
                  <a:pt x="239" y="87"/>
                </a:lnTo>
                <a:lnTo>
                  <a:pt x="239" y="86"/>
                </a:lnTo>
                <a:lnTo>
                  <a:pt x="240" y="86"/>
                </a:lnTo>
                <a:lnTo>
                  <a:pt x="240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4"/>
                </a:lnTo>
                <a:lnTo>
                  <a:pt x="242" y="83"/>
                </a:lnTo>
                <a:lnTo>
                  <a:pt x="243" y="83"/>
                </a:lnTo>
                <a:lnTo>
                  <a:pt x="243" y="82"/>
                </a:lnTo>
                <a:lnTo>
                  <a:pt x="244" y="82"/>
                </a:lnTo>
                <a:lnTo>
                  <a:pt x="245" y="81"/>
                </a:lnTo>
                <a:lnTo>
                  <a:pt x="246" y="81"/>
                </a:lnTo>
                <a:lnTo>
                  <a:pt x="246" y="80"/>
                </a:lnTo>
                <a:lnTo>
                  <a:pt x="247" y="80"/>
                </a:lnTo>
                <a:lnTo>
                  <a:pt x="247" y="79"/>
                </a:lnTo>
                <a:lnTo>
                  <a:pt x="248" y="79"/>
                </a:lnTo>
                <a:lnTo>
                  <a:pt x="248" y="78"/>
                </a:lnTo>
                <a:lnTo>
                  <a:pt x="249" y="78"/>
                </a:lnTo>
                <a:lnTo>
                  <a:pt x="250" y="78"/>
                </a:lnTo>
                <a:lnTo>
                  <a:pt x="250" y="77"/>
                </a:lnTo>
                <a:lnTo>
                  <a:pt x="251" y="77"/>
                </a:lnTo>
                <a:lnTo>
                  <a:pt x="251" y="76"/>
                </a:lnTo>
                <a:lnTo>
                  <a:pt x="252" y="76"/>
                </a:lnTo>
                <a:lnTo>
                  <a:pt x="252" y="75"/>
                </a:lnTo>
                <a:lnTo>
                  <a:pt x="253" y="75"/>
                </a:lnTo>
                <a:lnTo>
                  <a:pt x="253" y="74"/>
                </a:lnTo>
                <a:lnTo>
                  <a:pt x="254" y="74"/>
                </a:lnTo>
                <a:lnTo>
                  <a:pt x="255" y="74"/>
                </a:lnTo>
                <a:lnTo>
                  <a:pt x="255" y="73"/>
                </a:lnTo>
                <a:lnTo>
                  <a:pt x="256" y="73"/>
                </a:lnTo>
                <a:lnTo>
                  <a:pt x="256" y="72"/>
                </a:lnTo>
                <a:lnTo>
                  <a:pt x="257" y="72"/>
                </a:lnTo>
                <a:lnTo>
                  <a:pt x="258" y="72"/>
                </a:lnTo>
                <a:lnTo>
                  <a:pt x="258" y="71"/>
                </a:lnTo>
                <a:lnTo>
                  <a:pt x="259" y="71"/>
                </a:lnTo>
                <a:lnTo>
                  <a:pt x="259" y="70"/>
                </a:lnTo>
                <a:lnTo>
                  <a:pt x="260" y="70"/>
                </a:lnTo>
                <a:lnTo>
                  <a:pt x="260" y="69"/>
                </a:lnTo>
                <a:lnTo>
                  <a:pt x="261" y="69"/>
                </a:lnTo>
                <a:lnTo>
                  <a:pt x="262" y="69"/>
                </a:lnTo>
                <a:lnTo>
                  <a:pt x="262" y="68"/>
                </a:lnTo>
                <a:lnTo>
                  <a:pt x="263" y="68"/>
                </a:lnTo>
                <a:lnTo>
                  <a:pt x="263" y="67"/>
                </a:lnTo>
                <a:lnTo>
                  <a:pt x="264" y="67"/>
                </a:lnTo>
                <a:lnTo>
                  <a:pt x="264" y="66"/>
                </a:lnTo>
                <a:lnTo>
                  <a:pt x="265" y="66"/>
                </a:lnTo>
                <a:lnTo>
                  <a:pt x="265" y="65"/>
                </a:lnTo>
                <a:lnTo>
                  <a:pt x="266" y="65"/>
                </a:lnTo>
                <a:lnTo>
                  <a:pt x="266" y="64"/>
                </a:lnTo>
                <a:lnTo>
                  <a:pt x="267" y="64"/>
                </a:lnTo>
                <a:lnTo>
                  <a:pt x="267" y="63"/>
                </a:lnTo>
                <a:lnTo>
                  <a:pt x="268" y="63"/>
                </a:lnTo>
                <a:lnTo>
                  <a:pt x="269" y="63"/>
                </a:lnTo>
                <a:lnTo>
                  <a:pt x="269" y="62"/>
                </a:lnTo>
                <a:lnTo>
                  <a:pt x="270" y="62"/>
                </a:lnTo>
                <a:lnTo>
                  <a:pt x="270" y="61"/>
                </a:lnTo>
                <a:lnTo>
                  <a:pt x="271" y="61"/>
                </a:lnTo>
                <a:lnTo>
                  <a:pt x="271" y="60"/>
                </a:lnTo>
                <a:lnTo>
                  <a:pt x="272" y="60"/>
                </a:lnTo>
                <a:lnTo>
                  <a:pt x="273" y="59"/>
                </a:lnTo>
                <a:lnTo>
                  <a:pt x="274" y="59"/>
                </a:lnTo>
                <a:lnTo>
                  <a:pt x="274" y="58"/>
                </a:lnTo>
                <a:lnTo>
                  <a:pt x="275" y="58"/>
                </a:lnTo>
                <a:lnTo>
                  <a:pt x="275" y="57"/>
                </a:lnTo>
                <a:lnTo>
                  <a:pt x="276" y="57"/>
                </a:lnTo>
                <a:lnTo>
                  <a:pt x="276" y="56"/>
                </a:lnTo>
                <a:lnTo>
                  <a:pt x="277" y="56"/>
                </a:lnTo>
                <a:lnTo>
                  <a:pt x="278" y="56"/>
                </a:lnTo>
                <a:lnTo>
                  <a:pt x="278" y="55"/>
                </a:lnTo>
                <a:lnTo>
                  <a:pt x="279" y="55"/>
                </a:lnTo>
                <a:lnTo>
                  <a:pt x="280" y="55"/>
                </a:lnTo>
                <a:lnTo>
                  <a:pt x="280" y="54"/>
                </a:lnTo>
                <a:lnTo>
                  <a:pt x="281" y="54"/>
                </a:lnTo>
                <a:lnTo>
                  <a:pt x="282" y="54"/>
                </a:lnTo>
                <a:lnTo>
                  <a:pt x="282" y="53"/>
                </a:lnTo>
                <a:lnTo>
                  <a:pt x="283" y="53"/>
                </a:lnTo>
                <a:lnTo>
                  <a:pt x="283" y="52"/>
                </a:lnTo>
                <a:lnTo>
                  <a:pt x="284" y="52"/>
                </a:lnTo>
                <a:lnTo>
                  <a:pt x="285" y="52"/>
                </a:lnTo>
                <a:lnTo>
                  <a:pt x="285" y="51"/>
                </a:lnTo>
                <a:lnTo>
                  <a:pt x="286" y="51"/>
                </a:lnTo>
                <a:lnTo>
                  <a:pt x="286" y="50"/>
                </a:lnTo>
                <a:lnTo>
                  <a:pt x="287" y="50"/>
                </a:lnTo>
                <a:lnTo>
                  <a:pt x="288" y="50"/>
                </a:lnTo>
                <a:lnTo>
                  <a:pt x="288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8"/>
                </a:lnTo>
                <a:lnTo>
                  <a:pt x="291" y="48"/>
                </a:lnTo>
                <a:lnTo>
                  <a:pt x="291" y="47"/>
                </a:lnTo>
                <a:lnTo>
                  <a:pt x="292" y="47"/>
                </a:lnTo>
                <a:lnTo>
                  <a:pt x="293" y="47"/>
                </a:lnTo>
                <a:lnTo>
                  <a:pt x="293" y="46"/>
                </a:lnTo>
                <a:lnTo>
                  <a:pt x="294" y="46"/>
                </a:lnTo>
                <a:lnTo>
                  <a:pt x="294" y="45"/>
                </a:lnTo>
                <a:lnTo>
                  <a:pt x="295" y="45"/>
                </a:lnTo>
                <a:lnTo>
                  <a:pt x="296" y="44"/>
                </a:lnTo>
                <a:lnTo>
                  <a:pt x="297" y="44"/>
                </a:lnTo>
                <a:lnTo>
                  <a:pt x="297" y="43"/>
                </a:lnTo>
                <a:lnTo>
                  <a:pt x="298" y="43"/>
                </a:lnTo>
                <a:lnTo>
                  <a:pt x="298" y="42"/>
                </a:lnTo>
                <a:lnTo>
                  <a:pt x="299" y="42"/>
                </a:lnTo>
                <a:lnTo>
                  <a:pt x="300" y="42"/>
                </a:lnTo>
                <a:lnTo>
                  <a:pt x="301" y="42"/>
                </a:lnTo>
                <a:lnTo>
                  <a:pt x="301" y="41"/>
                </a:lnTo>
                <a:lnTo>
                  <a:pt x="302" y="41"/>
                </a:lnTo>
                <a:lnTo>
                  <a:pt x="302" y="40"/>
                </a:lnTo>
                <a:lnTo>
                  <a:pt x="303" y="40"/>
                </a:lnTo>
                <a:lnTo>
                  <a:pt x="304" y="39"/>
                </a:lnTo>
                <a:lnTo>
                  <a:pt x="305" y="39"/>
                </a:lnTo>
                <a:lnTo>
                  <a:pt x="305" y="38"/>
                </a:lnTo>
                <a:lnTo>
                  <a:pt x="306" y="38"/>
                </a:lnTo>
                <a:lnTo>
                  <a:pt x="307" y="38"/>
                </a:lnTo>
                <a:lnTo>
                  <a:pt x="307" y="37"/>
                </a:lnTo>
                <a:lnTo>
                  <a:pt x="308" y="37"/>
                </a:lnTo>
                <a:lnTo>
                  <a:pt x="308" y="36"/>
                </a:lnTo>
                <a:lnTo>
                  <a:pt x="309" y="36"/>
                </a:lnTo>
                <a:lnTo>
                  <a:pt x="310" y="36"/>
                </a:lnTo>
                <a:lnTo>
                  <a:pt x="310" y="35"/>
                </a:lnTo>
                <a:lnTo>
                  <a:pt x="311" y="35"/>
                </a:lnTo>
                <a:lnTo>
                  <a:pt x="312" y="35"/>
                </a:lnTo>
                <a:lnTo>
                  <a:pt x="312" y="34"/>
                </a:lnTo>
                <a:lnTo>
                  <a:pt x="313" y="34"/>
                </a:lnTo>
                <a:lnTo>
                  <a:pt x="313" y="33"/>
                </a:lnTo>
                <a:lnTo>
                  <a:pt x="314" y="33"/>
                </a:lnTo>
                <a:lnTo>
                  <a:pt x="315" y="33"/>
                </a:lnTo>
                <a:lnTo>
                  <a:pt x="315" y="32"/>
                </a:lnTo>
                <a:lnTo>
                  <a:pt x="316" y="32"/>
                </a:lnTo>
                <a:lnTo>
                  <a:pt x="317" y="32"/>
                </a:lnTo>
                <a:lnTo>
                  <a:pt x="317" y="31"/>
                </a:lnTo>
                <a:lnTo>
                  <a:pt x="318" y="31"/>
                </a:lnTo>
                <a:lnTo>
                  <a:pt x="318" y="30"/>
                </a:lnTo>
                <a:lnTo>
                  <a:pt x="319" y="30"/>
                </a:lnTo>
                <a:lnTo>
                  <a:pt x="320" y="30"/>
                </a:lnTo>
                <a:lnTo>
                  <a:pt x="320" y="29"/>
                </a:lnTo>
                <a:lnTo>
                  <a:pt x="321" y="29"/>
                </a:lnTo>
                <a:lnTo>
                  <a:pt x="321" y="28"/>
                </a:lnTo>
                <a:lnTo>
                  <a:pt x="322" y="28"/>
                </a:lnTo>
                <a:lnTo>
                  <a:pt x="323" y="28"/>
                </a:lnTo>
                <a:lnTo>
                  <a:pt x="323" y="27"/>
                </a:lnTo>
                <a:lnTo>
                  <a:pt x="324" y="27"/>
                </a:lnTo>
                <a:lnTo>
                  <a:pt x="325" y="27"/>
                </a:lnTo>
                <a:lnTo>
                  <a:pt x="326" y="26"/>
                </a:lnTo>
                <a:lnTo>
                  <a:pt x="327" y="26"/>
                </a:lnTo>
                <a:lnTo>
                  <a:pt x="327" y="25"/>
                </a:lnTo>
                <a:lnTo>
                  <a:pt x="328" y="25"/>
                </a:lnTo>
                <a:lnTo>
                  <a:pt x="329" y="25"/>
                </a:lnTo>
                <a:lnTo>
                  <a:pt x="330" y="25"/>
                </a:lnTo>
                <a:lnTo>
                  <a:pt x="330" y="24"/>
                </a:lnTo>
                <a:lnTo>
                  <a:pt x="331" y="24"/>
                </a:lnTo>
                <a:lnTo>
                  <a:pt x="332" y="24"/>
                </a:lnTo>
                <a:lnTo>
                  <a:pt x="332" y="23"/>
                </a:lnTo>
                <a:lnTo>
                  <a:pt x="333" y="23"/>
                </a:lnTo>
                <a:lnTo>
                  <a:pt x="334" y="23"/>
                </a:lnTo>
                <a:lnTo>
                  <a:pt x="335" y="23"/>
                </a:lnTo>
                <a:lnTo>
                  <a:pt x="335" y="22"/>
                </a:lnTo>
                <a:lnTo>
                  <a:pt x="336" y="22"/>
                </a:lnTo>
                <a:lnTo>
                  <a:pt x="337" y="22"/>
                </a:lnTo>
                <a:lnTo>
                  <a:pt x="337" y="21"/>
                </a:lnTo>
                <a:lnTo>
                  <a:pt x="338" y="21"/>
                </a:lnTo>
                <a:lnTo>
                  <a:pt x="339" y="21"/>
                </a:lnTo>
                <a:lnTo>
                  <a:pt x="340" y="20"/>
                </a:lnTo>
                <a:lnTo>
                  <a:pt x="341" y="20"/>
                </a:lnTo>
                <a:lnTo>
                  <a:pt x="342" y="20"/>
                </a:lnTo>
                <a:lnTo>
                  <a:pt x="343" y="20"/>
                </a:lnTo>
                <a:lnTo>
                  <a:pt x="343" y="19"/>
                </a:lnTo>
                <a:lnTo>
                  <a:pt x="344" y="19"/>
                </a:lnTo>
                <a:lnTo>
                  <a:pt x="345" y="19"/>
                </a:lnTo>
                <a:lnTo>
                  <a:pt x="345" y="18"/>
                </a:lnTo>
                <a:lnTo>
                  <a:pt x="346" y="18"/>
                </a:lnTo>
                <a:lnTo>
                  <a:pt x="347" y="18"/>
                </a:lnTo>
                <a:lnTo>
                  <a:pt x="348" y="18"/>
                </a:lnTo>
                <a:lnTo>
                  <a:pt x="348" y="17"/>
                </a:lnTo>
                <a:lnTo>
                  <a:pt x="349" y="17"/>
                </a:lnTo>
                <a:lnTo>
                  <a:pt x="350" y="17"/>
                </a:lnTo>
                <a:lnTo>
                  <a:pt x="350" y="16"/>
                </a:lnTo>
                <a:lnTo>
                  <a:pt x="351" y="16"/>
                </a:lnTo>
                <a:lnTo>
                  <a:pt x="352" y="16"/>
                </a:lnTo>
                <a:lnTo>
                  <a:pt x="352" y="15"/>
                </a:lnTo>
                <a:lnTo>
                  <a:pt x="353" y="15"/>
                </a:lnTo>
                <a:lnTo>
                  <a:pt x="354" y="15"/>
                </a:lnTo>
                <a:lnTo>
                  <a:pt x="354" y="14"/>
                </a:lnTo>
                <a:lnTo>
                  <a:pt x="355" y="14"/>
                </a:lnTo>
                <a:lnTo>
                  <a:pt x="356" y="14"/>
                </a:lnTo>
                <a:lnTo>
                  <a:pt x="356" y="13"/>
                </a:lnTo>
                <a:lnTo>
                  <a:pt x="357" y="13"/>
                </a:lnTo>
                <a:lnTo>
                  <a:pt x="358" y="13"/>
                </a:lnTo>
                <a:lnTo>
                  <a:pt x="359" y="12"/>
                </a:lnTo>
                <a:lnTo>
                  <a:pt x="360" y="12"/>
                </a:lnTo>
                <a:lnTo>
                  <a:pt x="361" y="12"/>
                </a:lnTo>
                <a:lnTo>
                  <a:pt x="362" y="12"/>
                </a:lnTo>
                <a:lnTo>
                  <a:pt x="363" y="12"/>
                </a:lnTo>
                <a:lnTo>
                  <a:pt x="363" y="11"/>
                </a:lnTo>
                <a:lnTo>
                  <a:pt x="364" y="11"/>
                </a:lnTo>
                <a:lnTo>
                  <a:pt x="365" y="10"/>
                </a:lnTo>
                <a:lnTo>
                  <a:pt x="366" y="10"/>
                </a:lnTo>
                <a:lnTo>
                  <a:pt x="367" y="10"/>
                </a:lnTo>
                <a:lnTo>
                  <a:pt x="368" y="10"/>
                </a:lnTo>
                <a:lnTo>
                  <a:pt x="368" y="9"/>
                </a:lnTo>
                <a:lnTo>
                  <a:pt x="369" y="9"/>
                </a:lnTo>
                <a:lnTo>
                  <a:pt x="370" y="9"/>
                </a:lnTo>
                <a:lnTo>
                  <a:pt x="371" y="9"/>
                </a:lnTo>
                <a:lnTo>
                  <a:pt x="371" y="8"/>
                </a:lnTo>
                <a:lnTo>
                  <a:pt x="372" y="8"/>
                </a:lnTo>
                <a:lnTo>
                  <a:pt x="373" y="8"/>
                </a:lnTo>
                <a:lnTo>
                  <a:pt x="374" y="8"/>
                </a:lnTo>
                <a:lnTo>
                  <a:pt x="375" y="8"/>
                </a:lnTo>
                <a:lnTo>
                  <a:pt x="376" y="8"/>
                </a:lnTo>
                <a:lnTo>
                  <a:pt x="377" y="7"/>
                </a:lnTo>
                <a:lnTo>
                  <a:pt x="378" y="7"/>
                </a:lnTo>
                <a:lnTo>
                  <a:pt x="379" y="7"/>
                </a:lnTo>
                <a:lnTo>
                  <a:pt x="380" y="7"/>
                </a:lnTo>
                <a:lnTo>
                  <a:pt x="380" y="6"/>
                </a:lnTo>
                <a:lnTo>
                  <a:pt x="381" y="6"/>
                </a:lnTo>
                <a:lnTo>
                  <a:pt x="382" y="6"/>
                </a:lnTo>
                <a:lnTo>
                  <a:pt x="383" y="6"/>
                </a:lnTo>
                <a:lnTo>
                  <a:pt x="383" y="5"/>
                </a:lnTo>
                <a:lnTo>
                  <a:pt x="384" y="5"/>
                </a:lnTo>
                <a:lnTo>
                  <a:pt x="385" y="5"/>
                </a:lnTo>
                <a:lnTo>
                  <a:pt x="386" y="5"/>
                </a:lnTo>
                <a:lnTo>
                  <a:pt x="387" y="5"/>
                </a:lnTo>
                <a:lnTo>
                  <a:pt x="387" y="4"/>
                </a:lnTo>
                <a:lnTo>
                  <a:pt x="388" y="4"/>
                </a:lnTo>
                <a:lnTo>
                  <a:pt x="389" y="4"/>
                </a:lnTo>
                <a:lnTo>
                  <a:pt x="390" y="4"/>
                </a:lnTo>
                <a:lnTo>
                  <a:pt x="390" y="3"/>
                </a:lnTo>
                <a:lnTo>
                  <a:pt x="391" y="3"/>
                </a:lnTo>
                <a:lnTo>
                  <a:pt x="392" y="3"/>
                </a:lnTo>
                <a:lnTo>
                  <a:pt x="393" y="3"/>
                </a:lnTo>
                <a:lnTo>
                  <a:pt x="394" y="3"/>
                </a:lnTo>
                <a:lnTo>
                  <a:pt x="395" y="3"/>
                </a:lnTo>
                <a:lnTo>
                  <a:pt x="396" y="3"/>
                </a:lnTo>
                <a:lnTo>
                  <a:pt x="396" y="2"/>
                </a:lnTo>
                <a:lnTo>
                  <a:pt x="397" y="2"/>
                </a:lnTo>
                <a:lnTo>
                  <a:pt x="398" y="2"/>
                </a:lnTo>
                <a:lnTo>
                  <a:pt x="399" y="2"/>
                </a:lnTo>
                <a:lnTo>
                  <a:pt x="400" y="2"/>
                </a:lnTo>
                <a:lnTo>
                  <a:pt x="401" y="2"/>
                </a:lnTo>
                <a:lnTo>
                  <a:pt x="402" y="2"/>
                </a:lnTo>
                <a:lnTo>
                  <a:pt x="403" y="2"/>
                </a:lnTo>
                <a:lnTo>
                  <a:pt x="404" y="2"/>
                </a:lnTo>
                <a:lnTo>
                  <a:pt x="404" y="1"/>
                </a:lnTo>
                <a:lnTo>
                  <a:pt x="405" y="1"/>
                </a:lnTo>
                <a:lnTo>
                  <a:pt x="406" y="1"/>
                </a:lnTo>
                <a:lnTo>
                  <a:pt x="407" y="1"/>
                </a:lnTo>
                <a:lnTo>
                  <a:pt x="408" y="1"/>
                </a:lnTo>
                <a:lnTo>
                  <a:pt x="409" y="1"/>
                </a:lnTo>
                <a:lnTo>
                  <a:pt x="410" y="1"/>
                </a:lnTo>
                <a:lnTo>
                  <a:pt x="411" y="1"/>
                </a:lnTo>
                <a:lnTo>
                  <a:pt x="412" y="1"/>
                </a:lnTo>
                <a:lnTo>
                  <a:pt x="413" y="1"/>
                </a:lnTo>
                <a:lnTo>
                  <a:pt x="416" y="1"/>
                </a:lnTo>
                <a:lnTo>
                  <a:pt x="416" y="0"/>
                </a:lnTo>
                <a:lnTo>
                  <a:pt x="417" y="0"/>
                </a:lnTo>
                <a:lnTo>
                  <a:pt x="418" y="0"/>
                </a:lnTo>
                <a:lnTo>
                  <a:pt x="420" y="0"/>
                </a:lnTo>
                <a:lnTo>
                  <a:pt x="422" y="0"/>
                </a:lnTo>
                <a:lnTo>
                  <a:pt x="424" y="0"/>
                </a:lnTo>
                <a:lnTo>
                  <a:pt x="4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902" name="Freeform 170"/>
          <p:cNvSpPr>
            <a:spLocks/>
          </p:cNvSpPr>
          <p:nvPr/>
        </p:nvSpPr>
        <p:spPr bwMode="auto">
          <a:xfrm>
            <a:off x="5748338" y="2919413"/>
            <a:ext cx="2765425" cy="2320925"/>
          </a:xfrm>
          <a:custGeom>
            <a:avLst/>
            <a:gdLst>
              <a:gd name="T0" fmla="*/ 973807126 w 425"/>
              <a:gd name="T1" fmla="*/ 2147483647 h 240"/>
              <a:gd name="T2" fmla="*/ 1439543604 w 425"/>
              <a:gd name="T3" fmla="*/ 2147483647 h 240"/>
              <a:gd name="T4" fmla="*/ 1862940217 w 425"/>
              <a:gd name="T5" fmla="*/ 2147483647 h 240"/>
              <a:gd name="T6" fmla="*/ 2147483647 w 425"/>
              <a:gd name="T7" fmla="*/ 2147483647 h 240"/>
              <a:gd name="T8" fmla="*/ 2147483647 w 425"/>
              <a:gd name="T9" fmla="*/ 2147483647 h 240"/>
              <a:gd name="T10" fmla="*/ 2147483647 w 425"/>
              <a:gd name="T11" fmla="*/ 2147483647 h 240"/>
              <a:gd name="T12" fmla="*/ 2147483647 w 425"/>
              <a:gd name="T13" fmla="*/ 2147483647 h 240"/>
              <a:gd name="T14" fmla="*/ 2147483647 w 425"/>
              <a:gd name="T15" fmla="*/ 2147483647 h 240"/>
              <a:gd name="T16" fmla="*/ 2147483647 w 425"/>
              <a:gd name="T17" fmla="*/ 2147483647 h 240"/>
              <a:gd name="T18" fmla="*/ 2147483647 w 425"/>
              <a:gd name="T19" fmla="*/ 2147483647 h 240"/>
              <a:gd name="T20" fmla="*/ 2147483647 w 425"/>
              <a:gd name="T21" fmla="*/ 2147483647 h 240"/>
              <a:gd name="T22" fmla="*/ 2147483647 w 425"/>
              <a:gd name="T23" fmla="*/ 2147483647 h 240"/>
              <a:gd name="T24" fmla="*/ 2147483647 w 425"/>
              <a:gd name="T25" fmla="*/ 2147483647 h 240"/>
              <a:gd name="T26" fmla="*/ 2147483647 w 425"/>
              <a:gd name="T27" fmla="*/ 2147483647 h 240"/>
              <a:gd name="T28" fmla="*/ 2147483647 w 425"/>
              <a:gd name="T29" fmla="*/ 2147483647 h 240"/>
              <a:gd name="T30" fmla="*/ 2147483647 w 425"/>
              <a:gd name="T31" fmla="*/ 2147483647 h 240"/>
              <a:gd name="T32" fmla="*/ 2147483647 w 425"/>
              <a:gd name="T33" fmla="*/ 2147483647 h 240"/>
              <a:gd name="T34" fmla="*/ 2147483647 w 425"/>
              <a:gd name="T35" fmla="*/ 2147483647 h 240"/>
              <a:gd name="T36" fmla="*/ 2147483647 w 425"/>
              <a:gd name="T37" fmla="*/ 2147483647 h 240"/>
              <a:gd name="T38" fmla="*/ 2147483647 w 425"/>
              <a:gd name="T39" fmla="*/ 2147483647 h 240"/>
              <a:gd name="T40" fmla="*/ 2147483647 w 425"/>
              <a:gd name="T41" fmla="*/ 2147483647 h 240"/>
              <a:gd name="T42" fmla="*/ 2147483647 w 425"/>
              <a:gd name="T43" fmla="*/ 2147483647 h 240"/>
              <a:gd name="T44" fmla="*/ 2147483647 w 425"/>
              <a:gd name="T45" fmla="*/ 2147483647 h 240"/>
              <a:gd name="T46" fmla="*/ 2147483647 w 425"/>
              <a:gd name="T47" fmla="*/ 2147483647 h 240"/>
              <a:gd name="T48" fmla="*/ 2147483647 w 425"/>
              <a:gd name="T49" fmla="*/ 2147483647 h 240"/>
              <a:gd name="T50" fmla="*/ 2147483647 w 425"/>
              <a:gd name="T51" fmla="*/ 2147483647 h 240"/>
              <a:gd name="T52" fmla="*/ 2147483647 w 425"/>
              <a:gd name="T53" fmla="*/ 2147483647 h 240"/>
              <a:gd name="T54" fmla="*/ 2147483647 w 425"/>
              <a:gd name="T55" fmla="*/ 2147483647 h 240"/>
              <a:gd name="T56" fmla="*/ 2147483647 w 425"/>
              <a:gd name="T57" fmla="*/ 2147483647 h 240"/>
              <a:gd name="T58" fmla="*/ 2147483647 w 425"/>
              <a:gd name="T59" fmla="*/ 2147483647 h 240"/>
              <a:gd name="T60" fmla="*/ 2147483647 w 425"/>
              <a:gd name="T61" fmla="*/ 2147483647 h 240"/>
              <a:gd name="T62" fmla="*/ 2147483647 w 425"/>
              <a:gd name="T63" fmla="*/ 2147483647 h 240"/>
              <a:gd name="T64" fmla="*/ 2147483647 w 425"/>
              <a:gd name="T65" fmla="*/ 2147483647 h 240"/>
              <a:gd name="T66" fmla="*/ 2147483647 w 425"/>
              <a:gd name="T67" fmla="*/ 2147483647 h 240"/>
              <a:gd name="T68" fmla="*/ 2147483647 w 425"/>
              <a:gd name="T69" fmla="*/ 2147483647 h 240"/>
              <a:gd name="T70" fmla="*/ 2147483647 w 425"/>
              <a:gd name="T71" fmla="*/ 2147483647 h 240"/>
              <a:gd name="T72" fmla="*/ 2147483647 w 425"/>
              <a:gd name="T73" fmla="*/ 2147483647 h 240"/>
              <a:gd name="T74" fmla="*/ 2147483647 w 425"/>
              <a:gd name="T75" fmla="*/ 2147483647 h 240"/>
              <a:gd name="T76" fmla="*/ 2147483647 w 425"/>
              <a:gd name="T77" fmla="*/ 2147483647 h 240"/>
              <a:gd name="T78" fmla="*/ 2147483647 w 425"/>
              <a:gd name="T79" fmla="*/ 2147483647 h 240"/>
              <a:gd name="T80" fmla="*/ 2147483647 w 425"/>
              <a:gd name="T81" fmla="*/ 2147483647 h 240"/>
              <a:gd name="T82" fmla="*/ 2147483647 w 425"/>
              <a:gd name="T83" fmla="*/ 2147483647 h 240"/>
              <a:gd name="T84" fmla="*/ 2147483647 w 425"/>
              <a:gd name="T85" fmla="*/ 2147483647 h 240"/>
              <a:gd name="T86" fmla="*/ 2147483647 w 425"/>
              <a:gd name="T87" fmla="*/ 2147483647 h 240"/>
              <a:gd name="T88" fmla="*/ 2147483647 w 425"/>
              <a:gd name="T89" fmla="*/ 2147483647 h 240"/>
              <a:gd name="T90" fmla="*/ 2147483647 w 425"/>
              <a:gd name="T91" fmla="*/ 2147483647 h 240"/>
              <a:gd name="T92" fmla="*/ 2147483647 w 425"/>
              <a:gd name="T93" fmla="*/ 2147483647 h 240"/>
              <a:gd name="T94" fmla="*/ 2147483647 w 425"/>
              <a:gd name="T95" fmla="*/ 2147483647 h 240"/>
              <a:gd name="T96" fmla="*/ 2147483647 w 425"/>
              <a:gd name="T97" fmla="*/ 2147483647 h 240"/>
              <a:gd name="T98" fmla="*/ 2147483647 w 425"/>
              <a:gd name="T99" fmla="*/ 2147483647 h 240"/>
              <a:gd name="T100" fmla="*/ 2147483647 w 425"/>
              <a:gd name="T101" fmla="*/ 2147483647 h 240"/>
              <a:gd name="T102" fmla="*/ 2147483647 w 425"/>
              <a:gd name="T103" fmla="*/ 2147483647 h 240"/>
              <a:gd name="T104" fmla="*/ 2147483647 w 425"/>
              <a:gd name="T105" fmla="*/ 2147483647 h 240"/>
              <a:gd name="T106" fmla="*/ 2147483647 w 425"/>
              <a:gd name="T107" fmla="*/ 2147483647 h 240"/>
              <a:gd name="T108" fmla="*/ 2147483647 w 425"/>
              <a:gd name="T109" fmla="*/ 2147483647 h 240"/>
              <a:gd name="T110" fmla="*/ 2147483647 w 425"/>
              <a:gd name="T111" fmla="*/ 2147483647 h 240"/>
              <a:gd name="T112" fmla="*/ 2147483647 w 425"/>
              <a:gd name="T113" fmla="*/ 2147483647 h 240"/>
              <a:gd name="T114" fmla="*/ 2147483647 w 425"/>
              <a:gd name="T115" fmla="*/ 1870375563 h 240"/>
              <a:gd name="T116" fmla="*/ 2147483647 w 425"/>
              <a:gd name="T117" fmla="*/ 1589824155 h 240"/>
              <a:gd name="T118" fmla="*/ 2147483647 w 425"/>
              <a:gd name="T119" fmla="*/ 1215748861 h 240"/>
              <a:gd name="T120" fmla="*/ 2147483647 w 425"/>
              <a:gd name="T121" fmla="*/ 841673869 h 240"/>
              <a:gd name="T122" fmla="*/ 2147483647 w 425"/>
              <a:gd name="T123" fmla="*/ 467598726 h 240"/>
              <a:gd name="T124" fmla="*/ 2147483647 w 425"/>
              <a:gd name="T125" fmla="*/ 93523621 h 24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25"/>
              <a:gd name="T190" fmla="*/ 0 h 240"/>
              <a:gd name="T191" fmla="*/ 425 w 425"/>
              <a:gd name="T192" fmla="*/ 240 h 24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25" h="240">
                <a:moveTo>
                  <a:pt x="0" y="240"/>
                </a:moveTo>
                <a:lnTo>
                  <a:pt x="1" y="240"/>
                </a:lnTo>
                <a:lnTo>
                  <a:pt x="2" y="240"/>
                </a:lnTo>
                <a:lnTo>
                  <a:pt x="3" y="240"/>
                </a:lnTo>
                <a:lnTo>
                  <a:pt x="4" y="240"/>
                </a:lnTo>
                <a:lnTo>
                  <a:pt x="5" y="240"/>
                </a:lnTo>
                <a:lnTo>
                  <a:pt x="5" y="239"/>
                </a:lnTo>
                <a:lnTo>
                  <a:pt x="6" y="239"/>
                </a:lnTo>
                <a:lnTo>
                  <a:pt x="7" y="239"/>
                </a:lnTo>
                <a:lnTo>
                  <a:pt x="8" y="239"/>
                </a:lnTo>
                <a:lnTo>
                  <a:pt x="9" y="239"/>
                </a:lnTo>
                <a:lnTo>
                  <a:pt x="10" y="239"/>
                </a:lnTo>
                <a:lnTo>
                  <a:pt x="11" y="239"/>
                </a:lnTo>
                <a:lnTo>
                  <a:pt x="12" y="239"/>
                </a:lnTo>
                <a:lnTo>
                  <a:pt x="13" y="238"/>
                </a:lnTo>
                <a:lnTo>
                  <a:pt x="14" y="238"/>
                </a:lnTo>
                <a:lnTo>
                  <a:pt x="15" y="238"/>
                </a:lnTo>
                <a:lnTo>
                  <a:pt x="16" y="238"/>
                </a:lnTo>
                <a:lnTo>
                  <a:pt x="17" y="238"/>
                </a:lnTo>
                <a:lnTo>
                  <a:pt x="17" y="237"/>
                </a:lnTo>
                <a:lnTo>
                  <a:pt x="18" y="237"/>
                </a:lnTo>
                <a:lnTo>
                  <a:pt x="19" y="237"/>
                </a:lnTo>
                <a:lnTo>
                  <a:pt x="20" y="237"/>
                </a:lnTo>
                <a:lnTo>
                  <a:pt x="21" y="237"/>
                </a:lnTo>
                <a:lnTo>
                  <a:pt x="22" y="237"/>
                </a:lnTo>
                <a:lnTo>
                  <a:pt x="22" y="236"/>
                </a:lnTo>
                <a:lnTo>
                  <a:pt x="23" y="236"/>
                </a:lnTo>
                <a:lnTo>
                  <a:pt x="24" y="236"/>
                </a:lnTo>
                <a:lnTo>
                  <a:pt x="25" y="236"/>
                </a:lnTo>
                <a:lnTo>
                  <a:pt x="25" y="235"/>
                </a:lnTo>
                <a:lnTo>
                  <a:pt x="26" y="235"/>
                </a:lnTo>
                <a:lnTo>
                  <a:pt x="27" y="235"/>
                </a:lnTo>
                <a:lnTo>
                  <a:pt x="28" y="235"/>
                </a:lnTo>
                <a:lnTo>
                  <a:pt x="28" y="234"/>
                </a:lnTo>
                <a:lnTo>
                  <a:pt x="29" y="234"/>
                </a:lnTo>
                <a:lnTo>
                  <a:pt x="30" y="234"/>
                </a:lnTo>
                <a:lnTo>
                  <a:pt x="31" y="234"/>
                </a:lnTo>
                <a:lnTo>
                  <a:pt x="31" y="233"/>
                </a:lnTo>
                <a:lnTo>
                  <a:pt x="32" y="233"/>
                </a:lnTo>
                <a:lnTo>
                  <a:pt x="33" y="233"/>
                </a:lnTo>
                <a:lnTo>
                  <a:pt x="34" y="233"/>
                </a:lnTo>
                <a:lnTo>
                  <a:pt x="34" y="232"/>
                </a:lnTo>
                <a:lnTo>
                  <a:pt x="35" y="232"/>
                </a:lnTo>
                <a:lnTo>
                  <a:pt x="36" y="232"/>
                </a:lnTo>
                <a:lnTo>
                  <a:pt x="37" y="232"/>
                </a:lnTo>
                <a:lnTo>
                  <a:pt x="37" y="231"/>
                </a:lnTo>
                <a:lnTo>
                  <a:pt x="38" y="231"/>
                </a:lnTo>
                <a:lnTo>
                  <a:pt x="39" y="231"/>
                </a:lnTo>
                <a:lnTo>
                  <a:pt x="40" y="231"/>
                </a:lnTo>
                <a:lnTo>
                  <a:pt x="40" y="230"/>
                </a:lnTo>
                <a:lnTo>
                  <a:pt x="41" y="230"/>
                </a:lnTo>
                <a:lnTo>
                  <a:pt x="42" y="230"/>
                </a:lnTo>
                <a:lnTo>
                  <a:pt x="43" y="229"/>
                </a:lnTo>
                <a:lnTo>
                  <a:pt x="44" y="229"/>
                </a:lnTo>
                <a:lnTo>
                  <a:pt x="45" y="229"/>
                </a:lnTo>
                <a:lnTo>
                  <a:pt x="45" y="228"/>
                </a:lnTo>
                <a:lnTo>
                  <a:pt x="46" y="228"/>
                </a:lnTo>
                <a:lnTo>
                  <a:pt x="47" y="228"/>
                </a:lnTo>
                <a:lnTo>
                  <a:pt x="47" y="227"/>
                </a:lnTo>
                <a:lnTo>
                  <a:pt x="48" y="227"/>
                </a:lnTo>
                <a:lnTo>
                  <a:pt x="49" y="227"/>
                </a:lnTo>
                <a:lnTo>
                  <a:pt x="49" y="226"/>
                </a:lnTo>
                <a:lnTo>
                  <a:pt x="50" y="226"/>
                </a:lnTo>
                <a:lnTo>
                  <a:pt x="51" y="226"/>
                </a:lnTo>
                <a:lnTo>
                  <a:pt x="51" y="225"/>
                </a:lnTo>
                <a:lnTo>
                  <a:pt x="52" y="225"/>
                </a:lnTo>
                <a:lnTo>
                  <a:pt x="53" y="225"/>
                </a:lnTo>
                <a:lnTo>
                  <a:pt x="53" y="224"/>
                </a:lnTo>
                <a:lnTo>
                  <a:pt x="54" y="224"/>
                </a:lnTo>
                <a:lnTo>
                  <a:pt x="55" y="224"/>
                </a:lnTo>
                <a:lnTo>
                  <a:pt x="55" y="223"/>
                </a:lnTo>
                <a:lnTo>
                  <a:pt x="56" y="223"/>
                </a:lnTo>
                <a:lnTo>
                  <a:pt x="57" y="223"/>
                </a:lnTo>
                <a:lnTo>
                  <a:pt x="58" y="223"/>
                </a:lnTo>
                <a:lnTo>
                  <a:pt x="58" y="222"/>
                </a:lnTo>
                <a:lnTo>
                  <a:pt x="59" y="222"/>
                </a:lnTo>
                <a:lnTo>
                  <a:pt x="59" y="221"/>
                </a:lnTo>
                <a:lnTo>
                  <a:pt x="60" y="221"/>
                </a:lnTo>
                <a:lnTo>
                  <a:pt x="60" y="220"/>
                </a:lnTo>
                <a:lnTo>
                  <a:pt x="61" y="220"/>
                </a:lnTo>
                <a:lnTo>
                  <a:pt x="62" y="220"/>
                </a:lnTo>
                <a:lnTo>
                  <a:pt x="63" y="219"/>
                </a:lnTo>
                <a:lnTo>
                  <a:pt x="64" y="219"/>
                </a:lnTo>
                <a:lnTo>
                  <a:pt x="64" y="218"/>
                </a:lnTo>
                <a:lnTo>
                  <a:pt x="65" y="218"/>
                </a:lnTo>
                <a:lnTo>
                  <a:pt x="66" y="218"/>
                </a:lnTo>
                <a:lnTo>
                  <a:pt x="66" y="217"/>
                </a:lnTo>
                <a:lnTo>
                  <a:pt x="67" y="217"/>
                </a:lnTo>
                <a:lnTo>
                  <a:pt x="68" y="217"/>
                </a:lnTo>
                <a:lnTo>
                  <a:pt x="68" y="216"/>
                </a:lnTo>
                <a:lnTo>
                  <a:pt x="69" y="216"/>
                </a:lnTo>
                <a:lnTo>
                  <a:pt x="69" y="215"/>
                </a:lnTo>
                <a:lnTo>
                  <a:pt x="70" y="215"/>
                </a:lnTo>
                <a:lnTo>
                  <a:pt x="71" y="215"/>
                </a:lnTo>
                <a:lnTo>
                  <a:pt x="71" y="214"/>
                </a:lnTo>
                <a:lnTo>
                  <a:pt x="72" y="214"/>
                </a:lnTo>
                <a:lnTo>
                  <a:pt x="73" y="214"/>
                </a:lnTo>
                <a:lnTo>
                  <a:pt x="73" y="213"/>
                </a:lnTo>
                <a:lnTo>
                  <a:pt x="74" y="213"/>
                </a:lnTo>
                <a:lnTo>
                  <a:pt x="75" y="213"/>
                </a:lnTo>
                <a:lnTo>
                  <a:pt x="75" y="212"/>
                </a:lnTo>
                <a:lnTo>
                  <a:pt x="76" y="212"/>
                </a:lnTo>
                <a:lnTo>
                  <a:pt x="77" y="212"/>
                </a:lnTo>
                <a:lnTo>
                  <a:pt x="77" y="211"/>
                </a:lnTo>
                <a:lnTo>
                  <a:pt x="78" y="211"/>
                </a:lnTo>
                <a:lnTo>
                  <a:pt x="79" y="211"/>
                </a:lnTo>
                <a:lnTo>
                  <a:pt x="79" y="210"/>
                </a:lnTo>
                <a:lnTo>
                  <a:pt x="80" y="210"/>
                </a:lnTo>
                <a:lnTo>
                  <a:pt x="81" y="209"/>
                </a:lnTo>
                <a:lnTo>
                  <a:pt x="82" y="209"/>
                </a:lnTo>
                <a:lnTo>
                  <a:pt x="82" y="208"/>
                </a:lnTo>
                <a:lnTo>
                  <a:pt x="83" y="208"/>
                </a:lnTo>
                <a:lnTo>
                  <a:pt x="84" y="208"/>
                </a:lnTo>
                <a:lnTo>
                  <a:pt x="84" y="207"/>
                </a:lnTo>
                <a:lnTo>
                  <a:pt x="85" y="207"/>
                </a:lnTo>
                <a:lnTo>
                  <a:pt x="86" y="207"/>
                </a:lnTo>
                <a:lnTo>
                  <a:pt x="86" y="206"/>
                </a:lnTo>
                <a:lnTo>
                  <a:pt x="87" y="206"/>
                </a:lnTo>
                <a:lnTo>
                  <a:pt x="87" y="205"/>
                </a:lnTo>
                <a:lnTo>
                  <a:pt x="88" y="205"/>
                </a:lnTo>
                <a:lnTo>
                  <a:pt x="88" y="204"/>
                </a:lnTo>
                <a:lnTo>
                  <a:pt x="89" y="204"/>
                </a:lnTo>
                <a:lnTo>
                  <a:pt x="89" y="203"/>
                </a:lnTo>
                <a:lnTo>
                  <a:pt x="90" y="203"/>
                </a:lnTo>
                <a:lnTo>
                  <a:pt x="90" y="202"/>
                </a:lnTo>
                <a:lnTo>
                  <a:pt x="91" y="202"/>
                </a:lnTo>
                <a:lnTo>
                  <a:pt x="92" y="202"/>
                </a:lnTo>
                <a:lnTo>
                  <a:pt x="92" y="201"/>
                </a:lnTo>
                <a:lnTo>
                  <a:pt x="93" y="201"/>
                </a:lnTo>
                <a:lnTo>
                  <a:pt x="93" y="200"/>
                </a:lnTo>
                <a:lnTo>
                  <a:pt x="94" y="200"/>
                </a:lnTo>
                <a:lnTo>
                  <a:pt x="94" y="199"/>
                </a:lnTo>
                <a:lnTo>
                  <a:pt x="95" y="199"/>
                </a:lnTo>
                <a:lnTo>
                  <a:pt x="95" y="198"/>
                </a:lnTo>
                <a:lnTo>
                  <a:pt x="96" y="198"/>
                </a:lnTo>
                <a:lnTo>
                  <a:pt x="96" y="197"/>
                </a:lnTo>
                <a:lnTo>
                  <a:pt x="97" y="197"/>
                </a:lnTo>
                <a:lnTo>
                  <a:pt x="97" y="196"/>
                </a:lnTo>
                <a:lnTo>
                  <a:pt x="98" y="196"/>
                </a:lnTo>
                <a:lnTo>
                  <a:pt x="98" y="195"/>
                </a:lnTo>
                <a:lnTo>
                  <a:pt x="99" y="195"/>
                </a:lnTo>
                <a:lnTo>
                  <a:pt x="100" y="194"/>
                </a:lnTo>
                <a:lnTo>
                  <a:pt x="100" y="193"/>
                </a:lnTo>
                <a:lnTo>
                  <a:pt x="101" y="193"/>
                </a:lnTo>
                <a:lnTo>
                  <a:pt x="101" y="192"/>
                </a:lnTo>
                <a:lnTo>
                  <a:pt x="102" y="192"/>
                </a:lnTo>
                <a:lnTo>
                  <a:pt x="103" y="192"/>
                </a:lnTo>
                <a:lnTo>
                  <a:pt x="103" y="191"/>
                </a:lnTo>
                <a:lnTo>
                  <a:pt x="104" y="191"/>
                </a:lnTo>
                <a:lnTo>
                  <a:pt x="104" y="190"/>
                </a:lnTo>
                <a:lnTo>
                  <a:pt x="105" y="190"/>
                </a:lnTo>
                <a:lnTo>
                  <a:pt x="105" y="189"/>
                </a:lnTo>
                <a:lnTo>
                  <a:pt x="106" y="189"/>
                </a:lnTo>
                <a:lnTo>
                  <a:pt x="106" y="188"/>
                </a:lnTo>
                <a:lnTo>
                  <a:pt x="107" y="188"/>
                </a:lnTo>
                <a:lnTo>
                  <a:pt x="107" y="187"/>
                </a:lnTo>
                <a:lnTo>
                  <a:pt x="108" y="187"/>
                </a:lnTo>
                <a:lnTo>
                  <a:pt x="108" y="186"/>
                </a:lnTo>
                <a:lnTo>
                  <a:pt x="109" y="186"/>
                </a:lnTo>
                <a:lnTo>
                  <a:pt x="110" y="186"/>
                </a:lnTo>
                <a:lnTo>
                  <a:pt x="110" y="185"/>
                </a:lnTo>
                <a:lnTo>
                  <a:pt x="111" y="185"/>
                </a:lnTo>
                <a:lnTo>
                  <a:pt x="112" y="185"/>
                </a:lnTo>
                <a:lnTo>
                  <a:pt x="112" y="184"/>
                </a:lnTo>
                <a:lnTo>
                  <a:pt x="113" y="184"/>
                </a:lnTo>
                <a:lnTo>
                  <a:pt x="113" y="183"/>
                </a:lnTo>
                <a:lnTo>
                  <a:pt x="114" y="183"/>
                </a:lnTo>
                <a:lnTo>
                  <a:pt x="114" y="182"/>
                </a:lnTo>
                <a:lnTo>
                  <a:pt x="115" y="182"/>
                </a:lnTo>
                <a:lnTo>
                  <a:pt x="115" y="181"/>
                </a:lnTo>
                <a:lnTo>
                  <a:pt x="116" y="181"/>
                </a:lnTo>
                <a:lnTo>
                  <a:pt x="117" y="181"/>
                </a:lnTo>
                <a:lnTo>
                  <a:pt x="117" y="180"/>
                </a:lnTo>
                <a:lnTo>
                  <a:pt x="118" y="180"/>
                </a:lnTo>
                <a:lnTo>
                  <a:pt x="118" y="179"/>
                </a:lnTo>
                <a:lnTo>
                  <a:pt x="119" y="179"/>
                </a:lnTo>
                <a:lnTo>
                  <a:pt x="120" y="179"/>
                </a:lnTo>
                <a:lnTo>
                  <a:pt x="120" y="178"/>
                </a:lnTo>
                <a:lnTo>
                  <a:pt x="121" y="178"/>
                </a:lnTo>
                <a:lnTo>
                  <a:pt x="121" y="177"/>
                </a:lnTo>
                <a:lnTo>
                  <a:pt x="122" y="177"/>
                </a:lnTo>
                <a:lnTo>
                  <a:pt x="123" y="177"/>
                </a:lnTo>
                <a:lnTo>
                  <a:pt x="123" y="176"/>
                </a:lnTo>
                <a:lnTo>
                  <a:pt x="124" y="176"/>
                </a:lnTo>
                <a:lnTo>
                  <a:pt x="124" y="175"/>
                </a:lnTo>
                <a:lnTo>
                  <a:pt x="125" y="175"/>
                </a:lnTo>
                <a:lnTo>
                  <a:pt x="125" y="174"/>
                </a:lnTo>
                <a:lnTo>
                  <a:pt x="126" y="174"/>
                </a:lnTo>
                <a:lnTo>
                  <a:pt x="126" y="173"/>
                </a:lnTo>
                <a:lnTo>
                  <a:pt x="127" y="173"/>
                </a:lnTo>
                <a:lnTo>
                  <a:pt x="127" y="172"/>
                </a:lnTo>
                <a:lnTo>
                  <a:pt x="128" y="172"/>
                </a:lnTo>
                <a:lnTo>
                  <a:pt x="129" y="172"/>
                </a:lnTo>
                <a:lnTo>
                  <a:pt x="129" y="171"/>
                </a:lnTo>
                <a:lnTo>
                  <a:pt x="130" y="171"/>
                </a:lnTo>
                <a:lnTo>
                  <a:pt x="131" y="171"/>
                </a:lnTo>
                <a:lnTo>
                  <a:pt x="131" y="170"/>
                </a:lnTo>
                <a:lnTo>
                  <a:pt x="132" y="170"/>
                </a:lnTo>
                <a:lnTo>
                  <a:pt x="132" y="169"/>
                </a:lnTo>
                <a:lnTo>
                  <a:pt x="133" y="169"/>
                </a:lnTo>
                <a:lnTo>
                  <a:pt x="133" y="168"/>
                </a:lnTo>
                <a:lnTo>
                  <a:pt x="134" y="168"/>
                </a:lnTo>
                <a:lnTo>
                  <a:pt x="135" y="168"/>
                </a:lnTo>
                <a:lnTo>
                  <a:pt x="135" y="167"/>
                </a:lnTo>
                <a:lnTo>
                  <a:pt x="136" y="167"/>
                </a:lnTo>
                <a:lnTo>
                  <a:pt x="136" y="166"/>
                </a:lnTo>
                <a:lnTo>
                  <a:pt x="137" y="166"/>
                </a:lnTo>
                <a:lnTo>
                  <a:pt x="137" y="165"/>
                </a:lnTo>
                <a:lnTo>
                  <a:pt x="138" y="165"/>
                </a:lnTo>
                <a:lnTo>
                  <a:pt x="138" y="164"/>
                </a:lnTo>
                <a:lnTo>
                  <a:pt x="139" y="164"/>
                </a:lnTo>
                <a:lnTo>
                  <a:pt x="139" y="163"/>
                </a:lnTo>
                <a:lnTo>
                  <a:pt x="140" y="163"/>
                </a:lnTo>
                <a:lnTo>
                  <a:pt x="141" y="163"/>
                </a:lnTo>
                <a:lnTo>
                  <a:pt x="141" y="162"/>
                </a:lnTo>
                <a:lnTo>
                  <a:pt x="142" y="162"/>
                </a:lnTo>
                <a:lnTo>
                  <a:pt x="142" y="161"/>
                </a:lnTo>
                <a:lnTo>
                  <a:pt x="143" y="161"/>
                </a:lnTo>
                <a:lnTo>
                  <a:pt x="143" y="160"/>
                </a:lnTo>
                <a:lnTo>
                  <a:pt x="144" y="160"/>
                </a:lnTo>
                <a:lnTo>
                  <a:pt x="144" y="159"/>
                </a:lnTo>
                <a:lnTo>
                  <a:pt x="145" y="159"/>
                </a:lnTo>
                <a:lnTo>
                  <a:pt x="145" y="158"/>
                </a:lnTo>
                <a:lnTo>
                  <a:pt x="146" y="158"/>
                </a:lnTo>
                <a:lnTo>
                  <a:pt x="146" y="157"/>
                </a:lnTo>
                <a:lnTo>
                  <a:pt x="147" y="157"/>
                </a:lnTo>
                <a:lnTo>
                  <a:pt x="147" y="156"/>
                </a:lnTo>
                <a:lnTo>
                  <a:pt x="148" y="156"/>
                </a:lnTo>
                <a:lnTo>
                  <a:pt x="149" y="156"/>
                </a:lnTo>
                <a:lnTo>
                  <a:pt x="149" y="155"/>
                </a:lnTo>
                <a:lnTo>
                  <a:pt x="150" y="155"/>
                </a:lnTo>
                <a:lnTo>
                  <a:pt x="150" y="154"/>
                </a:lnTo>
                <a:lnTo>
                  <a:pt x="151" y="154"/>
                </a:lnTo>
                <a:lnTo>
                  <a:pt x="152" y="153"/>
                </a:lnTo>
                <a:lnTo>
                  <a:pt x="153" y="153"/>
                </a:lnTo>
                <a:lnTo>
                  <a:pt x="153" y="152"/>
                </a:lnTo>
                <a:lnTo>
                  <a:pt x="154" y="152"/>
                </a:lnTo>
                <a:lnTo>
                  <a:pt x="154" y="151"/>
                </a:lnTo>
                <a:lnTo>
                  <a:pt x="155" y="151"/>
                </a:lnTo>
                <a:lnTo>
                  <a:pt x="156" y="151"/>
                </a:lnTo>
                <a:lnTo>
                  <a:pt x="156" y="150"/>
                </a:lnTo>
                <a:lnTo>
                  <a:pt x="157" y="150"/>
                </a:lnTo>
                <a:lnTo>
                  <a:pt x="157" y="149"/>
                </a:lnTo>
                <a:lnTo>
                  <a:pt x="158" y="149"/>
                </a:lnTo>
                <a:lnTo>
                  <a:pt x="158" y="148"/>
                </a:lnTo>
                <a:lnTo>
                  <a:pt x="159" y="148"/>
                </a:lnTo>
                <a:lnTo>
                  <a:pt x="159" y="147"/>
                </a:lnTo>
                <a:lnTo>
                  <a:pt x="160" y="147"/>
                </a:lnTo>
                <a:lnTo>
                  <a:pt x="161" y="147"/>
                </a:lnTo>
                <a:lnTo>
                  <a:pt x="161" y="146"/>
                </a:lnTo>
                <a:lnTo>
                  <a:pt x="161" y="145"/>
                </a:lnTo>
                <a:lnTo>
                  <a:pt x="162" y="145"/>
                </a:lnTo>
                <a:lnTo>
                  <a:pt x="162" y="144"/>
                </a:lnTo>
                <a:lnTo>
                  <a:pt x="163" y="144"/>
                </a:lnTo>
                <a:lnTo>
                  <a:pt x="164" y="144"/>
                </a:lnTo>
                <a:lnTo>
                  <a:pt x="165" y="143"/>
                </a:lnTo>
                <a:lnTo>
                  <a:pt x="166" y="143"/>
                </a:lnTo>
                <a:lnTo>
                  <a:pt x="166" y="142"/>
                </a:lnTo>
                <a:lnTo>
                  <a:pt x="166" y="141"/>
                </a:lnTo>
                <a:lnTo>
                  <a:pt x="167" y="141"/>
                </a:lnTo>
                <a:lnTo>
                  <a:pt x="167" y="140"/>
                </a:lnTo>
                <a:lnTo>
                  <a:pt x="168" y="140"/>
                </a:lnTo>
                <a:lnTo>
                  <a:pt x="168" y="139"/>
                </a:lnTo>
                <a:lnTo>
                  <a:pt x="169" y="139"/>
                </a:lnTo>
                <a:lnTo>
                  <a:pt x="169" y="138"/>
                </a:lnTo>
                <a:lnTo>
                  <a:pt x="170" y="138"/>
                </a:lnTo>
                <a:lnTo>
                  <a:pt x="170" y="137"/>
                </a:lnTo>
                <a:lnTo>
                  <a:pt x="171" y="137"/>
                </a:lnTo>
                <a:lnTo>
                  <a:pt x="171" y="136"/>
                </a:lnTo>
                <a:lnTo>
                  <a:pt x="172" y="136"/>
                </a:lnTo>
                <a:lnTo>
                  <a:pt x="173" y="136"/>
                </a:lnTo>
                <a:lnTo>
                  <a:pt x="173" y="135"/>
                </a:lnTo>
                <a:lnTo>
                  <a:pt x="174" y="135"/>
                </a:lnTo>
                <a:lnTo>
                  <a:pt x="174" y="134"/>
                </a:lnTo>
                <a:lnTo>
                  <a:pt x="175" y="134"/>
                </a:lnTo>
                <a:lnTo>
                  <a:pt x="175" y="133"/>
                </a:lnTo>
                <a:lnTo>
                  <a:pt x="176" y="133"/>
                </a:lnTo>
                <a:lnTo>
                  <a:pt x="177" y="133"/>
                </a:lnTo>
                <a:lnTo>
                  <a:pt x="177" y="132"/>
                </a:lnTo>
                <a:lnTo>
                  <a:pt x="178" y="132"/>
                </a:lnTo>
                <a:lnTo>
                  <a:pt x="179" y="132"/>
                </a:lnTo>
                <a:lnTo>
                  <a:pt x="179" y="131"/>
                </a:lnTo>
                <a:lnTo>
                  <a:pt x="179" y="130"/>
                </a:lnTo>
                <a:lnTo>
                  <a:pt x="180" y="130"/>
                </a:lnTo>
                <a:lnTo>
                  <a:pt x="181" y="130"/>
                </a:lnTo>
                <a:lnTo>
                  <a:pt x="181" y="129"/>
                </a:lnTo>
                <a:lnTo>
                  <a:pt x="182" y="129"/>
                </a:lnTo>
                <a:lnTo>
                  <a:pt x="183" y="129"/>
                </a:lnTo>
                <a:lnTo>
                  <a:pt x="183" y="128"/>
                </a:lnTo>
                <a:lnTo>
                  <a:pt x="183" y="127"/>
                </a:lnTo>
                <a:lnTo>
                  <a:pt x="184" y="127"/>
                </a:lnTo>
                <a:lnTo>
                  <a:pt x="185" y="127"/>
                </a:lnTo>
                <a:lnTo>
                  <a:pt x="185" y="126"/>
                </a:lnTo>
                <a:lnTo>
                  <a:pt x="186" y="126"/>
                </a:lnTo>
                <a:lnTo>
                  <a:pt x="186" y="125"/>
                </a:lnTo>
                <a:lnTo>
                  <a:pt x="187" y="125"/>
                </a:lnTo>
                <a:lnTo>
                  <a:pt x="187" y="124"/>
                </a:lnTo>
                <a:lnTo>
                  <a:pt x="188" y="124"/>
                </a:lnTo>
                <a:lnTo>
                  <a:pt x="189" y="124"/>
                </a:lnTo>
                <a:lnTo>
                  <a:pt x="189" y="123"/>
                </a:lnTo>
                <a:lnTo>
                  <a:pt x="190" y="123"/>
                </a:lnTo>
                <a:lnTo>
                  <a:pt x="190" y="122"/>
                </a:lnTo>
                <a:lnTo>
                  <a:pt x="191" y="122"/>
                </a:lnTo>
                <a:lnTo>
                  <a:pt x="191" y="121"/>
                </a:lnTo>
                <a:lnTo>
                  <a:pt x="192" y="121"/>
                </a:lnTo>
                <a:lnTo>
                  <a:pt x="193" y="121"/>
                </a:lnTo>
                <a:lnTo>
                  <a:pt x="193" y="120"/>
                </a:lnTo>
                <a:lnTo>
                  <a:pt x="194" y="120"/>
                </a:lnTo>
                <a:lnTo>
                  <a:pt x="194" y="119"/>
                </a:lnTo>
                <a:lnTo>
                  <a:pt x="195" y="119"/>
                </a:lnTo>
                <a:lnTo>
                  <a:pt x="195" y="118"/>
                </a:lnTo>
                <a:lnTo>
                  <a:pt x="196" y="118"/>
                </a:lnTo>
                <a:lnTo>
                  <a:pt x="196" y="117"/>
                </a:lnTo>
                <a:lnTo>
                  <a:pt x="197" y="117"/>
                </a:lnTo>
                <a:lnTo>
                  <a:pt x="198" y="117"/>
                </a:lnTo>
                <a:lnTo>
                  <a:pt x="198" y="116"/>
                </a:lnTo>
                <a:lnTo>
                  <a:pt x="199" y="116"/>
                </a:lnTo>
                <a:lnTo>
                  <a:pt x="200" y="116"/>
                </a:lnTo>
                <a:lnTo>
                  <a:pt x="200" y="115"/>
                </a:lnTo>
                <a:lnTo>
                  <a:pt x="201" y="115"/>
                </a:lnTo>
                <a:lnTo>
                  <a:pt x="201" y="114"/>
                </a:lnTo>
                <a:lnTo>
                  <a:pt x="202" y="114"/>
                </a:lnTo>
                <a:lnTo>
                  <a:pt x="203" y="114"/>
                </a:lnTo>
                <a:lnTo>
                  <a:pt x="203" y="113"/>
                </a:lnTo>
                <a:lnTo>
                  <a:pt x="204" y="113"/>
                </a:lnTo>
                <a:lnTo>
                  <a:pt x="204" y="112"/>
                </a:lnTo>
                <a:lnTo>
                  <a:pt x="205" y="112"/>
                </a:lnTo>
                <a:lnTo>
                  <a:pt x="205" y="111"/>
                </a:lnTo>
                <a:lnTo>
                  <a:pt x="206" y="111"/>
                </a:lnTo>
                <a:lnTo>
                  <a:pt x="207" y="111"/>
                </a:lnTo>
                <a:lnTo>
                  <a:pt x="207" y="110"/>
                </a:lnTo>
                <a:lnTo>
                  <a:pt x="208" y="110"/>
                </a:lnTo>
                <a:lnTo>
                  <a:pt x="208" y="109"/>
                </a:lnTo>
                <a:lnTo>
                  <a:pt x="209" y="109"/>
                </a:lnTo>
                <a:lnTo>
                  <a:pt x="209" y="108"/>
                </a:lnTo>
                <a:lnTo>
                  <a:pt x="210" y="108"/>
                </a:lnTo>
                <a:lnTo>
                  <a:pt x="211" y="108"/>
                </a:lnTo>
                <a:lnTo>
                  <a:pt x="211" y="107"/>
                </a:lnTo>
                <a:lnTo>
                  <a:pt x="212" y="107"/>
                </a:lnTo>
                <a:lnTo>
                  <a:pt x="212" y="106"/>
                </a:lnTo>
                <a:lnTo>
                  <a:pt x="213" y="106"/>
                </a:lnTo>
                <a:lnTo>
                  <a:pt x="213" y="105"/>
                </a:lnTo>
                <a:lnTo>
                  <a:pt x="214" y="105"/>
                </a:lnTo>
                <a:lnTo>
                  <a:pt x="215" y="105"/>
                </a:lnTo>
                <a:lnTo>
                  <a:pt x="215" y="104"/>
                </a:lnTo>
                <a:lnTo>
                  <a:pt x="216" y="104"/>
                </a:lnTo>
                <a:lnTo>
                  <a:pt x="216" y="103"/>
                </a:lnTo>
                <a:lnTo>
                  <a:pt x="217" y="103"/>
                </a:lnTo>
                <a:lnTo>
                  <a:pt x="217" y="102"/>
                </a:lnTo>
                <a:lnTo>
                  <a:pt x="218" y="102"/>
                </a:lnTo>
                <a:lnTo>
                  <a:pt x="218" y="101"/>
                </a:lnTo>
                <a:lnTo>
                  <a:pt x="219" y="101"/>
                </a:lnTo>
                <a:lnTo>
                  <a:pt x="219" y="100"/>
                </a:lnTo>
                <a:lnTo>
                  <a:pt x="220" y="100"/>
                </a:lnTo>
                <a:lnTo>
                  <a:pt x="221" y="100"/>
                </a:lnTo>
                <a:lnTo>
                  <a:pt x="221" y="99"/>
                </a:lnTo>
                <a:lnTo>
                  <a:pt x="222" y="99"/>
                </a:lnTo>
                <a:lnTo>
                  <a:pt x="222" y="98"/>
                </a:lnTo>
                <a:lnTo>
                  <a:pt x="223" y="98"/>
                </a:lnTo>
                <a:lnTo>
                  <a:pt x="224" y="98"/>
                </a:lnTo>
                <a:lnTo>
                  <a:pt x="224" y="97"/>
                </a:lnTo>
                <a:lnTo>
                  <a:pt x="225" y="97"/>
                </a:lnTo>
                <a:lnTo>
                  <a:pt x="225" y="96"/>
                </a:lnTo>
                <a:lnTo>
                  <a:pt x="226" y="96"/>
                </a:lnTo>
                <a:lnTo>
                  <a:pt x="226" y="95"/>
                </a:lnTo>
                <a:lnTo>
                  <a:pt x="227" y="95"/>
                </a:lnTo>
                <a:lnTo>
                  <a:pt x="227" y="94"/>
                </a:lnTo>
                <a:lnTo>
                  <a:pt x="228" y="94"/>
                </a:lnTo>
                <a:lnTo>
                  <a:pt x="229" y="94"/>
                </a:lnTo>
                <a:lnTo>
                  <a:pt x="229" y="93"/>
                </a:lnTo>
                <a:lnTo>
                  <a:pt x="230" y="93"/>
                </a:lnTo>
                <a:lnTo>
                  <a:pt x="230" y="92"/>
                </a:lnTo>
                <a:lnTo>
                  <a:pt x="231" y="92"/>
                </a:lnTo>
                <a:lnTo>
                  <a:pt x="232" y="92"/>
                </a:lnTo>
                <a:lnTo>
                  <a:pt x="232" y="91"/>
                </a:lnTo>
                <a:lnTo>
                  <a:pt x="233" y="91"/>
                </a:lnTo>
                <a:lnTo>
                  <a:pt x="233" y="90"/>
                </a:lnTo>
                <a:lnTo>
                  <a:pt x="234" y="90"/>
                </a:lnTo>
                <a:lnTo>
                  <a:pt x="234" y="89"/>
                </a:lnTo>
                <a:lnTo>
                  <a:pt x="235" y="89"/>
                </a:lnTo>
                <a:lnTo>
                  <a:pt x="236" y="89"/>
                </a:lnTo>
                <a:lnTo>
                  <a:pt x="236" y="88"/>
                </a:lnTo>
                <a:lnTo>
                  <a:pt x="237" y="88"/>
                </a:lnTo>
                <a:lnTo>
                  <a:pt x="237" y="87"/>
                </a:lnTo>
                <a:lnTo>
                  <a:pt x="238" y="87"/>
                </a:lnTo>
                <a:lnTo>
                  <a:pt x="239" y="87"/>
                </a:lnTo>
                <a:lnTo>
                  <a:pt x="239" y="86"/>
                </a:lnTo>
                <a:lnTo>
                  <a:pt x="240" y="86"/>
                </a:lnTo>
                <a:lnTo>
                  <a:pt x="240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4"/>
                </a:lnTo>
                <a:lnTo>
                  <a:pt x="242" y="83"/>
                </a:lnTo>
                <a:lnTo>
                  <a:pt x="243" y="83"/>
                </a:lnTo>
                <a:lnTo>
                  <a:pt x="243" y="82"/>
                </a:lnTo>
                <a:lnTo>
                  <a:pt x="244" y="82"/>
                </a:lnTo>
                <a:lnTo>
                  <a:pt x="245" y="81"/>
                </a:lnTo>
                <a:lnTo>
                  <a:pt x="246" y="81"/>
                </a:lnTo>
                <a:lnTo>
                  <a:pt x="246" y="80"/>
                </a:lnTo>
                <a:lnTo>
                  <a:pt x="247" y="80"/>
                </a:lnTo>
                <a:lnTo>
                  <a:pt x="247" y="79"/>
                </a:lnTo>
                <a:lnTo>
                  <a:pt x="248" y="79"/>
                </a:lnTo>
                <a:lnTo>
                  <a:pt x="248" y="78"/>
                </a:lnTo>
                <a:lnTo>
                  <a:pt x="249" y="78"/>
                </a:lnTo>
                <a:lnTo>
                  <a:pt x="250" y="78"/>
                </a:lnTo>
                <a:lnTo>
                  <a:pt x="250" y="77"/>
                </a:lnTo>
                <a:lnTo>
                  <a:pt x="251" y="77"/>
                </a:lnTo>
                <a:lnTo>
                  <a:pt x="251" y="76"/>
                </a:lnTo>
                <a:lnTo>
                  <a:pt x="252" y="76"/>
                </a:lnTo>
                <a:lnTo>
                  <a:pt x="252" y="75"/>
                </a:lnTo>
                <a:lnTo>
                  <a:pt x="253" y="75"/>
                </a:lnTo>
                <a:lnTo>
                  <a:pt x="253" y="74"/>
                </a:lnTo>
                <a:lnTo>
                  <a:pt x="254" y="74"/>
                </a:lnTo>
                <a:lnTo>
                  <a:pt x="255" y="74"/>
                </a:lnTo>
                <a:lnTo>
                  <a:pt x="255" y="73"/>
                </a:lnTo>
                <a:lnTo>
                  <a:pt x="256" y="73"/>
                </a:lnTo>
                <a:lnTo>
                  <a:pt x="256" y="72"/>
                </a:lnTo>
                <a:lnTo>
                  <a:pt x="257" y="72"/>
                </a:lnTo>
                <a:lnTo>
                  <a:pt x="258" y="72"/>
                </a:lnTo>
                <a:lnTo>
                  <a:pt x="258" y="71"/>
                </a:lnTo>
                <a:lnTo>
                  <a:pt x="259" y="71"/>
                </a:lnTo>
                <a:lnTo>
                  <a:pt x="259" y="70"/>
                </a:lnTo>
                <a:lnTo>
                  <a:pt x="260" y="70"/>
                </a:lnTo>
                <a:lnTo>
                  <a:pt x="260" y="69"/>
                </a:lnTo>
                <a:lnTo>
                  <a:pt x="261" y="69"/>
                </a:lnTo>
                <a:lnTo>
                  <a:pt x="262" y="69"/>
                </a:lnTo>
                <a:lnTo>
                  <a:pt x="262" y="68"/>
                </a:lnTo>
                <a:lnTo>
                  <a:pt x="263" y="68"/>
                </a:lnTo>
                <a:lnTo>
                  <a:pt x="263" y="67"/>
                </a:lnTo>
                <a:lnTo>
                  <a:pt x="264" y="67"/>
                </a:lnTo>
                <a:lnTo>
                  <a:pt x="264" y="66"/>
                </a:lnTo>
                <a:lnTo>
                  <a:pt x="265" y="66"/>
                </a:lnTo>
                <a:lnTo>
                  <a:pt x="265" y="65"/>
                </a:lnTo>
                <a:lnTo>
                  <a:pt x="266" y="65"/>
                </a:lnTo>
                <a:lnTo>
                  <a:pt x="266" y="64"/>
                </a:lnTo>
                <a:lnTo>
                  <a:pt x="267" y="64"/>
                </a:lnTo>
                <a:lnTo>
                  <a:pt x="267" y="63"/>
                </a:lnTo>
                <a:lnTo>
                  <a:pt x="268" y="63"/>
                </a:lnTo>
                <a:lnTo>
                  <a:pt x="269" y="63"/>
                </a:lnTo>
                <a:lnTo>
                  <a:pt x="269" y="62"/>
                </a:lnTo>
                <a:lnTo>
                  <a:pt x="270" y="62"/>
                </a:lnTo>
                <a:lnTo>
                  <a:pt x="270" y="61"/>
                </a:lnTo>
                <a:lnTo>
                  <a:pt x="271" y="61"/>
                </a:lnTo>
                <a:lnTo>
                  <a:pt x="271" y="60"/>
                </a:lnTo>
                <a:lnTo>
                  <a:pt x="272" y="60"/>
                </a:lnTo>
                <a:lnTo>
                  <a:pt x="273" y="59"/>
                </a:lnTo>
                <a:lnTo>
                  <a:pt x="274" y="59"/>
                </a:lnTo>
                <a:lnTo>
                  <a:pt x="274" y="58"/>
                </a:lnTo>
                <a:lnTo>
                  <a:pt x="275" y="58"/>
                </a:lnTo>
                <a:lnTo>
                  <a:pt x="275" y="57"/>
                </a:lnTo>
                <a:lnTo>
                  <a:pt x="276" y="57"/>
                </a:lnTo>
                <a:lnTo>
                  <a:pt x="276" y="56"/>
                </a:lnTo>
                <a:lnTo>
                  <a:pt x="277" y="56"/>
                </a:lnTo>
                <a:lnTo>
                  <a:pt x="278" y="56"/>
                </a:lnTo>
                <a:lnTo>
                  <a:pt x="278" y="55"/>
                </a:lnTo>
                <a:lnTo>
                  <a:pt x="279" y="55"/>
                </a:lnTo>
                <a:lnTo>
                  <a:pt x="280" y="55"/>
                </a:lnTo>
                <a:lnTo>
                  <a:pt x="280" y="54"/>
                </a:lnTo>
                <a:lnTo>
                  <a:pt x="281" y="54"/>
                </a:lnTo>
                <a:lnTo>
                  <a:pt x="282" y="54"/>
                </a:lnTo>
                <a:lnTo>
                  <a:pt x="282" y="53"/>
                </a:lnTo>
                <a:lnTo>
                  <a:pt x="283" y="53"/>
                </a:lnTo>
                <a:lnTo>
                  <a:pt x="283" y="52"/>
                </a:lnTo>
                <a:lnTo>
                  <a:pt x="284" y="52"/>
                </a:lnTo>
                <a:lnTo>
                  <a:pt x="285" y="52"/>
                </a:lnTo>
                <a:lnTo>
                  <a:pt x="285" y="51"/>
                </a:lnTo>
                <a:lnTo>
                  <a:pt x="286" y="51"/>
                </a:lnTo>
                <a:lnTo>
                  <a:pt x="286" y="50"/>
                </a:lnTo>
                <a:lnTo>
                  <a:pt x="287" y="50"/>
                </a:lnTo>
                <a:lnTo>
                  <a:pt x="288" y="50"/>
                </a:lnTo>
                <a:lnTo>
                  <a:pt x="288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8"/>
                </a:lnTo>
                <a:lnTo>
                  <a:pt x="291" y="48"/>
                </a:lnTo>
                <a:lnTo>
                  <a:pt x="291" y="47"/>
                </a:lnTo>
                <a:lnTo>
                  <a:pt x="292" y="47"/>
                </a:lnTo>
                <a:lnTo>
                  <a:pt x="293" y="47"/>
                </a:lnTo>
                <a:lnTo>
                  <a:pt x="293" y="46"/>
                </a:lnTo>
                <a:lnTo>
                  <a:pt x="294" y="46"/>
                </a:lnTo>
                <a:lnTo>
                  <a:pt x="294" y="45"/>
                </a:lnTo>
                <a:lnTo>
                  <a:pt x="295" y="45"/>
                </a:lnTo>
                <a:lnTo>
                  <a:pt x="296" y="44"/>
                </a:lnTo>
                <a:lnTo>
                  <a:pt x="297" y="44"/>
                </a:lnTo>
                <a:lnTo>
                  <a:pt x="297" y="43"/>
                </a:lnTo>
                <a:lnTo>
                  <a:pt x="298" y="43"/>
                </a:lnTo>
                <a:lnTo>
                  <a:pt x="298" y="42"/>
                </a:lnTo>
                <a:lnTo>
                  <a:pt x="299" y="42"/>
                </a:lnTo>
                <a:lnTo>
                  <a:pt x="300" y="42"/>
                </a:lnTo>
                <a:lnTo>
                  <a:pt x="301" y="42"/>
                </a:lnTo>
                <a:lnTo>
                  <a:pt x="301" y="41"/>
                </a:lnTo>
                <a:lnTo>
                  <a:pt x="302" y="41"/>
                </a:lnTo>
                <a:lnTo>
                  <a:pt x="302" y="40"/>
                </a:lnTo>
                <a:lnTo>
                  <a:pt x="303" y="40"/>
                </a:lnTo>
                <a:lnTo>
                  <a:pt x="304" y="39"/>
                </a:lnTo>
                <a:lnTo>
                  <a:pt x="305" y="39"/>
                </a:lnTo>
                <a:lnTo>
                  <a:pt x="305" y="38"/>
                </a:lnTo>
                <a:lnTo>
                  <a:pt x="306" y="38"/>
                </a:lnTo>
                <a:lnTo>
                  <a:pt x="307" y="38"/>
                </a:lnTo>
                <a:lnTo>
                  <a:pt x="307" y="37"/>
                </a:lnTo>
                <a:lnTo>
                  <a:pt x="308" y="37"/>
                </a:lnTo>
                <a:lnTo>
                  <a:pt x="308" y="36"/>
                </a:lnTo>
                <a:lnTo>
                  <a:pt x="309" y="36"/>
                </a:lnTo>
                <a:lnTo>
                  <a:pt x="310" y="36"/>
                </a:lnTo>
                <a:lnTo>
                  <a:pt x="310" y="35"/>
                </a:lnTo>
                <a:lnTo>
                  <a:pt x="311" y="35"/>
                </a:lnTo>
                <a:lnTo>
                  <a:pt x="312" y="35"/>
                </a:lnTo>
                <a:lnTo>
                  <a:pt x="312" y="34"/>
                </a:lnTo>
                <a:lnTo>
                  <a:pt x="313" y="34"/>
                </a:lnTo>
                <a:lnTo>
                  <a:pt x="313" y="33"/>
                </a:lnTo>
                <a:lnTo>
                  <a:pt x="314" y="33"/>
                </a:lnTo>
                <a:lnTo>
                  <a:pt x="315" y="33"/>
                </a:lnTo>
                <a:lnTo>
                  <a:pt x="315" y="32"/>
                </a:lnTo>
                <a:lnTo>
                  <a:pt x="316" y="32"/>
                </a:lnTo>
                <a:lnTo>
                  <a:pt x="317" y="32"/>
                </a:lnTo>
                <a:lnTo>
                  <a:pt x="317" y="31"/>
                </a:lnTo>
                <a:lnTo>
                  <a:pt x="318" y="31"/>
                </a:lnTo>
                <a:lnTo>
                  <a:pt x="318" y="30"/>
                </a:lnTo>
                <a:lnTo>
                  <a:pt x="319" y="30"/>
                </a:lnTo>
                <a:lnTo>
                  <a:pt x="320" y="30"/>
                </a:lnTo>
                <a:lnTo>
                  <a:pt x="320" y="29"/>
                </a:lnTo>
                <a:lnTo>
                  <a:pt x="321" y="29"/>
                </a:lnTo>
                <a:lnTo>
                  <a:pt x="321" y="28"/>
                </a:lnTo>
                <a:lnTo>
                  <a:pt x="322" y="28"/>
                </a:lnTo>
                <a:lnTo>
                  <a:pt x="323" y="28"/>
                </a:lnTo>
                <a:lnTo>
                  <a:pt x="323" y="27"/>
                </a:lnTo>
                <a:lnTo>
                  <a:pt x="324" y="27"/>
                </a:lnTo>
                <a:lnTo>
                  <a:pt x="325" y="27"/>
                </a:lnTo>
                <a:lnTo>
                  <a:pt x="326" y="26"/>
                </a:lnTo>
                <a:lnTo>
                  <a:pt x="327" y="26"/>
                </a:lnTo>
                <a:lnTo>
                  <a:pt x="327" y="25"/>
                </a:lnTo>
                <a:lnTo>
                  <a:pt x="328" y="25"/>
                </a:lnTo>
                <a:lnTo>
                  <a:pt x="329" y="25"/>
                </a:lnTo>
                <a:lnTo>
                  <a:pt x="330" y="25"/>
                </a:lnTo>
                <a:lnTo>
                  <a:pt x="330" y="24"/>
                </a:lnTo>
                <a:lnTo>
                  <a:pt x="331" y="24"/>
                </a:lnTo>
                <a:lnTo>
                  <a:pt x="332" y="24"/>
                </a:lnTo>
                <a:lnTo>
                  <a:pt x="332" y="23"/>
                </a:lnTo>
                <a:lnTo>
                  <a:pt x="333" y="23"/>
                </a:lnTo>
                <a:lnTo>
                  <a:pt x="334" y="23"/>
                </a:lnTo>
                <a:lnTo>
                  <a:pt x="335" y="23"/>
                </a:lnTo>
                <a:lnTo>
                  <a:pt x="335" y="22"/>
                </a:lnTo>
                <a:lnTo>
                  <a:pt x="336" y="22"/>
                </a:lnTo>
                <a:lnTo>
                  <a:pt x="337" y="22"/>
                </a:lnTo>
                <a:lnTo>
                  <a:pt x="337" y="21"/>
                </a:lnTo>
                <a:lnTo>
                  <a:pt x="338" y="21"/>
                </a:lnTo>
                <a:lnTo>
                  <a:pt x="339" y="21"/>
                </a:lnTo>
                <a:lnTo>
                  <a:pt x="340" y="20"/>
                </a:lnTo>
                <a:lnTo>
                  <a:pt x="341" y="20"/>
                </a:lnTo>
                <a:lnTo>
                  <a:pt x="342" y="20"/>
                </a:lnTo>
                <a:lnTo>
                  <a:pt x="343" y="20"/>
                </a:lnTo>
                <a:lnTo>
                  <a:pt x="343" y="19"/>
                </a:lnTo>
                <a:lnTo>
                  <a:pt x="344" y="19"/>
                </a:lnTo>
                <a:lnTo>
                  <a:pt x="345" y="19"/>
                </a:lnTo>
                <a:lnTo>
                  <a:pt x="345" y="18"/>
                </a:lnTo>
                <a:lnTo>
                  <a:pt x="346" y="18"/>
                </a:lnTo>
                <a:lnTo>
                  <a:pt x="347" y="18"/>
                </a:lnTo>
                <a:lnTo>
                  <a:pt x="348" y="18"/>
                </a:lnTo>
                <a:lnTo>
                  <a:pt x="348" y="17"/>
                </a:lnTo>
                <a:lnTo>
                  <a:pt x="349" y="17"/>
                </a:lnTo>
                <a:lnTo>
                  <a:pt x="350" y="17"/>
                </a:lnTo>
                <a:lnTo>
                  <a:pt x="350" y="16"/>
                </a:lnTo>
                <a:lnTo>
                  <a:pt x="351" y="16"/>
                </a:lnTo>
                <a:lnTo>
                  <a:pt x="352" y="16"/>
                </a:lnTo>
                <a:lnTo>
                  <a:pt x="352" y="15"/>
                </a:lnTo>
                <a:lnTo>
                  <a:pt x="353" y="15"/>
                </a:lnTo>
                <a:lnTo>
                  <a:pt x="354" y="15"/>
                </a:lnTo>
                <a:lnTo>
                  <a:pt x="354" y="14"/>
                </a:lnTo>
                <a:lnTo>
                  <a:pt x="355" y="14"/>
                </a:lnTo>
                <a:lnTo>
                  <a:pt x="356" y="14"/>
                </a:lnTo>
                <a:lnTo>
                  <a:pt x="356" y="13"/>
                </a:lnTo>
                <a:lnTo>
                  <a:pt x="357" y="13"/>
                </a:lnTo>
                <a:lnTo>
                  <a:pt x="358" y="13"/>
                </a:lnTo>
                <a:lnTo>
                  <a:pt x="359" y="12"/>
                </a:lnTo>
                <a:lnTo>
                  <a:pt x="360" y="12"/>
                </a:lnTo>
                <a:lnTo>
                  <a:pt x="361" y="12"/>
                </a:lnTo>
                <a:lnTo>
                  <a:pt x="362" y="12"/>
                </a:lnTo>
                <a:lnTo>
                  <a:pt x="363" y="12"/>
                </a:lnTo>
                <a:lnTo>
                  <a:pt x="363" y="11"/>
                </a:lnTo>
                <a:lnTo>
                  <a:pt x="364" y="11"/>
                </a:lnTo>
                <a:lnTo>
                  <a:pt x="365" y="10"/>
                </a:lnTo>
                <a:lnTo>
                  <a:pt x="366" y="10"/>
                </a:lnTo>
                <a:lnTo>
                  <a:pt x="367" y="10"/>
                </a:lnTo>
                <a:lnTo>
                  <a:pt x="368" y="10"/>
                </a:lnTo>
                <a:lnTo>
                  <a:pt x="368" y="9"/>
                </a:lnTo>
                <a:lnTo>
                  <a:pt x="369" y="9"/>
                </a:lnTo>
                <a:lnTo>
                  <a:pt x="370" y="9"/>
                </a:lnTo>
                <a:lnTo>
                  <a:pt x="371" y="9"/>
                </a:lnTo>
                <a:lnTo>
                  <a:pt x="371" y="8"/>
                </a:lnTo>
                <a:lnTo>
                  <a:pt x="372" y="8"/>
                </a:lnTo>
                <a:lnTo>
                  <a:pt x="373" y="8"/>
                </a:lnTo>
                <a:lnTo>
                  <a:pt x="374" y="8"/>
                </a:lnTo>
                <a:lnTo>
                  <a:pt x="375" y="8"/>
                </a:lnTo>
                <a:lnTo>
                  <a:pt x="376" y="8"/>
                </a:lnTo>
                <a:lnTo>
                  <a:pt x="377" y="7"/>
                </a:lnTo>
                <a:lnTo>
                  <a:pt x="378" y="7"/>
                </a:lnTo>
                <a:lnTo>
                  <a:pt x="379" y="7"/>
                </a:lnTo>
                <a:lnTo>
                  <a:pt x="380" y="7"/>
                </a:lnTo>
                <a:lnTo>
                  <a:pt x="380" y="6"/>
                </a:lnTo>
                <a:lnTo>
                  <a:pt x="381" y="6"/>
                </a:lnTo>
                <a:lnTo>
                  <a:pt x="382" y="6"/>
                </a:lnTo>
                <a:lnTo>
                  <a:pt x="383" y="6"/>
                </a:lnTo>
                <a:lnTo>
                  <a:pt x="383" y="5"/>
                </a:lnTo>
                <a:lnTo>
                  <a:pt x="384" y="5"/>
                </a:lnTo>
                <a:lnTo>
                  <a:pt x="385" y="5"/>
                </a:lnTo>
                <a:lnTo>
                  <a:pt x="386" y="5"/>
                </a:lnTo>
                <a:lnTo>
                  <a:pt x="387" y="5"/>
                </a:lnTo>
                <a:lnTo>
                  <a:pt x="387" y="4"/>
                </a:lnTo>
                <a:lnTo>
                  <a:pt x="388" y="4"/>
                </a:lnTo>
                <a:lnTo>
                  <a:pt x="389" y="4"/>
                </a:lnTo>
                <a:lnTo>
                  <a:pt x="390" y="4"/>
                </a:lnTo>
                <a:lnTo>
                  <a:pt x="390" y="3"/>
                </a:lnTo>
                <a:lnTo>
                  <a:pt x="391" y="3"/>
                </a:lnTo>
                <a:lnTo>
                  <a:pt x="392" y="3"/>
                </a:lnTo>
                <a:lnTo>
                  <a:pt x="393" y="3"/>
                </a:lnTo>
                <a:lnTo>
                  <a:pt x="394" y="3"/>
                </a:lnTo>
                <a:lnTo>
                  <a:pt x="395" y="3"/>
                </a:lnTo>
                <a:lnTo>
                  <a:pt x="396" y="3"/>
                </a:lnTo>
                <a:lnTo>
                  <a:pt x="396" y="2"/>
                </a:lnTo>
                <a:lnTo>
                  <a:pt x="397" y="2"/>
                </a:lnTo>
                <a:lnTo>
                  <a:pt x="398" y="2"/>
                </a:lnTo>
                <a:lnTo>
                  <a:pt x="399" y="2"/>
                </a:lnTo>
                <a:lnTo>
                  <a:pt x="400" y="2"/>
                </a:lnTo>
                <a:lnTo>
                  <a:pt x="401" y="2"/>
                </a:lnTo>
                <a:lnTo>
                  <a:pt x="402" y="2"/>
                </a:lnTo>
                <a:lnTo>
                  <a:pt x="403" y="2"/>
                </a:lnTo>
                <a:lnTo>
                  <a:pt x="404" y="2"/>
                </a:lnTo>
                <a:lnTo>
                  <a:pt x="404" y="1"/>
                </a:lnTo>
                <a:lnTo>
                  <a:pt x="405" y="1"/>
                </a:lnTo>
                <a:lnTo>
                  <a:pt x="406" y="1"/>
                </a:lnTo>
                <a:lnTo>
                  <a:pt x="407" y="1"/>
                </a:lnTo>
                <a:lnTo>
                  <a:pt x="408" y="1"/>
                </a:lnTo>
                <a:lnTo>
                  <a:pt x="409" y="1"/>
                </a:lnTo>
                <a:lnTo>
                  <a:pt x="410" y="1"/>
                </a:lnTo>
                <a:lnTo>
                  <a:pt x="411" y="1"/>
                </a:lnTo>
                <a:lnTo>
                  <a:pt x="412" y="1"/>
                </a:lnTo>
                <a:lnTo>
                  <a:pt x="413" y="1"/>
                </a:lnTo>
                <a:lnTo>
                  <a:pt x="416" y="1"/>
                </a:lnTo>
                <a:lnTo>
                  <a:pt x="416" y="0"/>
                </a:lnTo>
                <a:lnTo>
                  <a:pt x="417" y="0"/>
                </a:lnTo>
                <a:lnTo>
                  <a:pt x="418" y="0"/>
                </a:lnTo>
                <a:lnTo>
                  <a:pt x="420" y="0"/>
                </a:lnTo>
                <a:lnTo>
                  <a:pt x="422" y="0"/>
                </a:lnTo>
                <a:lnTo>
                  <a:pt x="424" y="0"/>
                </a:lnTo>
                <a:lnTo>
                  <a:pt x="425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903" name="Rectangle 171"/>
          <p:cNvSpPr>
            <a:spLocks noChangeArrowheads="1"/>
          </p:cNvSpPr>
          <p:nvPr/>
        </p:nvSpPr>
        <p:spPr bwMode="auto">
          <a:xfrm>
            <a:off x="5195888" y="5065713"/>
            <a:ext cx="169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</a:t>
            </a:r>
            <a:endParaRPr lang="en-US" altLang="en-US"/>
          </a:p>
        </p:txBody>
      </p:sp>
      <p:sp>
        <p:nvSpPr>
          <p:cNvPr id="78904" name="Rectangle 176"/>
          <p:cNvSpPr>
            <a:spLocks noChangeArrowheads="1"/>
          </p:cNvSpPr>
          <p:nvPr/>
        </p:nvSpPr>
        <p:spPr bwMode="auto">
          <a:xfrm>
            <a:off x="5195888" y="2744788"/>
            <a:ext cx="169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1</a:t>
            </a:r>
            <a:endParaRPr lang="en-US" altLang="en-US"/>
          </a:p>
        </p:txBody>
      </p:sp>
      <p:sp>
        <p:nvSpPr>
          <p:cNvPr id="78905" name="Rectangle 177"/>
          <p:cNvSpPr>
            <a:spLocks noChangeArrowheads="1"/>
          </p:cNvSpPr>
          <p:nvPr/>
        </p:nvSpPr>
        <p:spPr bwMode="auto">
          <a:xfrm>
            <a:off x="5049838" y="5346700"/>
            <a:ext cx="7635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0.876</a:t>
            </a:r>
            <a:endParaRPr lang="en-US" altLang="en-US"/>
          </a:p>
        </p:txBody>
      </p:sp>
      <p:sp>
        <p:nvSpPr>
          <p:cNvPr id="78906" name="Rectangle 179"/>
          <p:cNvSpPr>
            <a:spLocks noChangeArrowheads="1"/>
          </p:cNvSpPr>
          <p:nvPr/>
        </p:nvSpPr>
        <p:spPr bwMode="auto">
          <a:xfrm>
            <a:off x="5911850" y="5346700"/>
            <a:ext cx="593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0.88</a:t>
            </a:r>
            <a:endParaRPr lang="en-US" altLang="en-US"/>
          </a:p>
        </p:txBody>
      </p:sp>
      <p:sp>
        <p:nvSpPr>
          <p:cNvPr id="78907" name="Rectangle 181"/>
          <p:cNvSpPr>
            <a:spLocks noChangeArrowheads="1"/>
          </p:cNvSpPr>
          <p:nvPr/>
        </p:nvSpPr>
        <p:spPr bwMode="auto">
          <a:xfrm>
            <a:off x="6604000" y="5346700"/>
            <a:ext cx="763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0.884</a:t>
            </a:r>
            <a:endParaRPr lang="en-US" altLang="en-US"/>
          </a:p>
        </p:txBody>
      </p:sp>
      <p:sp>
        <p:nvSpPr>
          <p:cNvPr id="78908" name="Rectangle 183"/>
          <p:cNvSpPr>
            <a:spLocks noChangeArrowheads="1"/>
          </p:cNvSpPr>
          <p:nvPr/>
        </p:nvSpPr>
        <p:spPr bwMode="auto">
          <a:xfrm>
            <a:off x="7378700" y="5346700"/>
            <a:ext cx="763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0.888</a:t>
            </a:r>
            <a:endParaRPr lang="en-US" altLang="en-US"/>
          </a:p>
        </p:txBody>
      </p:sp>
      <p:sp>
        <p:nvSpPr>
          <p:cNvPr id="78909" name="Rectangle 185"/>
          <p:cNvSpPr>
            <a:spLocks noChangeArrowheads="1"/>
          </p:cNvSpPr>
          <p:nvPr/>
        </p:nvSpPr>
        <p:spPr bwMode="auto">
          <a:xfrm>
            <a:off x="8151813" y="5346700"/>
            <a:ext cx="7635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0.892</a:t>
            </a:r>
            <a:endParaRPr lang="en-US" altLang="en-US"/>
          </a:p>
        </p:txBody>
      </p:sp>
      <p:sp>
        <p:nvSpPr>
          <p:cNvPr id="78910" name="Text Box 188"/>
          <p:cNvSpPr txBox="1">
            <a:spLocks noChangeArrowheads="1"/>
          </p:cNvSpPr>
          <p:nvPr/>
        </p:nvSpPr>
        <p:spPr bwMode="auto">
          <a:xfrm>
            <a:off x="2438400" y="5638800"/>
            <a:ext cx="658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i="1">
                <a:latin typeface="Arial" panose="020B0604020202020204" pitchFamily="34" charset="0"/>
              </a:rPr>
              <a:t>X</a:t>
            </a:r>
            <a:r>
              <a:rPr lang="en-US" altLang="en-US" sz="3600" baseline="-25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8911" name="Text Box 189"/>
          <p:cNvSpPr txBox="1">
            <a:spLocks noChangeArrowheads="1"/>
          </p:cNvSpPr>
          <p:nvPr/>
        </p:nvSpPr>
        <p:spPr bwMode="auto">
          <a:xfrm>
            <a:off x="6934200" y="5638800"/>
            <a:ext cx="658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i="1">
                <a:latin typeface="Arial" panose="020B0604020202020204" pitchFamily="34" charset="0"/>
              </a:rPr>
              <a:t>X</a:t>
            </a:r>
            <a:r>
              <a:rPr lang="en-US" altLang="en-US" sz="3600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8912" name="Text Box 190"/>
          <p:cNvSpPr txBox="1">
            <a:spLocks noChangeArrowheads="1"/>
          </p:cNvSpPr>
          <p:nvPr/>
        </p:nvSpPr>
        <p:spPr bwMode="auto">
          <a:xfrm rot="-5400000">
            <a:off x="-685800" y="3702050"/>
            <a:ext cx="2317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>
                <a:latin typeface="Arial" panose="020B0604020202020204" pitchFamily="34" charset="0"/>
              </a:rPr>
              <a:t>Probability</a:t>
            </a:r>
            <a:endParaRPr lang="en-US" altLang="en-US" sz="3600" baseline="-25000">
              <a:latin typeface="Arial" panose="020B0604020202020204" pitchFamily="34" charset="0"/>
            </a:endParaRPr>
          </a:p>
        </p:txBody>
      </p:sp>
      <p:grpSp>
        <p:nvGrpSpPr>
          <p:cNvPr id="78913" name="Group 200"/>
          <p:cNvGrpSpPr>
            <a:grpSpLocks/>
          </p:cNvGrpSpPr>
          <p:nvPr/>
        </p:nvGrpSpPr>
        <p:grpSpPr bwMode="auto">
          <a:xfrm>
            <a:off x="9448800" y="381000"/>
            <a:ext cx="3490913" cy="2320925"/>
            <a:chOff x="666" y="240"/>
            <a:chExt cx="2199" cy="1462"/>
          </a:xfrm>
        </p:grpSpPr>
        <p:grpSp>
          <p:nvGrpSpPr>
            <p:cNvPr id="78920" name="Group 100"/>
            <p:cNvGrpSpPr>
              <a:grpSpLocks/>
            </p:cNvGrpSpPr>
            <p:nvPr/>
          </p:nvGrpSpPr>
          <p:grpSpPr bwMode="auto">
            <a:xfrm>
              <a:off x="666" y="240"/>
              <a:ext cx="2199" cy="1462"/>
              <a:chOff x="4446" y="1404"/>
              <a:chExt cx="3222" cy="1440"/>
            </a:xfrm>
          </p:grpSpPr>
          <p:sp>
            <p:nvSpPr>
              <p:cNvPr id="78922" name="Rectangle 57"/>
              <p:cNvSpPr>
                <a:spLocks noChangeArrowheads="1"/>
              </p:cNvSpPr>
              <p:nvPr/>
            </p:nvSpPr>
            <p:spPr bwMode="auto">
              <a:xfrm>
                <a:off x="4446" y="1404"/>
                <a:ext cx="3222" cy="14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8923" name="Rectangle 58"/>
              <p:cNvSpPr>
                <a:spLocks noChangeArrowheads="1"/>
              </p:cNvSpPr>
              <p:nvPr/>
            </p:nvSpPr>
            <p:spPr bwMode="auto">
              <a:xfrm>
                <a:off x="4446" y="1404"/>
                <a:ext cx="3222" cy="14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8924" name="Freeform 79"/>
              <p:cNvSpPr>
                <a:spLocks/>
              </p:cNvSpPr>
              <p:nvPr/>
            </p:nvSpPr>
            <p:spPr bwMode="auto">
              <a:xfrm>
                <a:off x="4734" y="1404"/>
                <a:ext cx="2598" cy="1440"/>
              </a:xfrm>
              <a:custGeom>
                <a:avLst/>
                <a:gdLst>
                  <a:gd name="T0" fmla="*/ 1224 w 433"/>
                  <a:gd name="T1" fmla="*/ 8496 h 240"/>
                  <a:gd name="T2" fmla="*/ 1836 w 433"/>
                  <a:gd name="T3" fmla="*/ 8352 h 240"/>
                  <a:gd name="T4" fmla="*/ 2232 w 433"/>
                  <a:gd name="T5" fmla="*/ 8244 h 240"/>
                  <a:gd name="T6" fmla="*/ 2520 w 433"/>
                  <a:gd name="T7" fmla="*/ 8100 h 240"/>
                  <a:gd name="T8" fmla="*/ 2772 w 433"/>
                  <a:gd name="T9" fmla="*/ 7956 h 240"/>
                  <a:gd name="T10" fmla="*/ 3060 w 433"/>
                  <a:gd name="T11" fmla="*/ 7812 h 240"/>
                  <a:gd name="T12" fmla="*/ 3348 w 433"/>
                  <a:gd name="T13" fmla="*/ 7704 h 240"/>
                  <a:gd name="T14" fmla="*/ 3564 w 433"/>
                  <a:gd name="T15" fmla="*/ 7560 h 240"/>
                  <a:gd name="T16" fmla="*/ 3816 w 433"/>
                  <a:gd name="T17" fmla="*/ 7416 h 240"/>
                  <a:gd name="T18" fmla="*/ 4032 w 433"/>
                  <a:gd name="T19" fmla="*/ 7272 h 240"/>
                  <a:gd name="T20" fmla="*/ 4248 w 433"/>
                  <a:gd name="T21" fmla="*/ 7128 h 240"/>
                  <a:gd name="T22" fmla="*/ 4392 w 433"/>
                  <a:gd name="T23" fmla="*/ 7020 h 240"/>
                  <a:gd name="T24" fmla="*/ 4572 w 433"/>
                  <a:gd name="T25" fmla="*/ 6876 h 240"/>
                  <a:gd name="T26" fmla="*/ 4752 w 433"/>
                  <a:gd name="T27" fmla="*/ 6732 h 240"/>
                  <a:gd name="T28" fmla="*/ 4896 w 433"/>
                  <a:gd name="T29" fmla="*/ 6588 h 240"/>
                  <a:gd name="T30" fmla="*/ 5112 w 433"/>
                  <a:gd name="T31" fmla="*/ 6444 h 240"/>
                  <a:gd name="T32" fmla="*/ 5292 w 433"/>
                  <a:gd name="T33" fmla="*/ 6336 h 240"/>
                  <a:gd name="T34" fmla="*/ 5436 w 433"/>
                  <a:gd name="T35" fmla="*/ 6192 h 240"/>
                  <a:gd name="T36" fmla="*/ 5652 w 433"/>
                  <a:gd name="T37" fmla="*/ 6048 h 240"/>
                  <a:gd name="T38" fmla="*/ 5832 w 433"/>
                  <a:gd name="T39" fmla="*/ 5904 h 240"/>
                  <a:gd name="T40" fmla="*/ 6012 w 433"/>
                  <a:gd name="T41" fmla="*/ 5796 h 240"/>
                  <a:gd name="T42" fmla="*/ 6192 w 433"/>
                  <a:gd name="T43" fmla="*/ 5652 h 240"/>
                  <a:gd name="T44" fmla="*/ 6336 w 433"/>
                  <a:gd name="T45" fmla="*/ 5508 h 240"/>
                  <a:gd name="T46" fmla="*/ 6552 w 433"/>
                  <a:gd name="T47" fmla="*/ 5364 h 240"/>
                  <a:gd name="T48" fmla="*/ 6732 w 433"/>
                  <a:gd name="T49" fmla="*/ 5220 h 240"/>
                  <a:gd name="T50" fmla="*/ 6912 w 433"/>
                  <a:gd name="T51" fmla="*/ 5112 h 240"/>
                  <a:gd name="T52" fmla="*/ 7164 w 433"/>
                  <a:gd name="T53" fmla="*/ 4968 h 240"/>
                  <a:gd name="T54" fmla="*/ 7308 w 433"/>
                  <a:gd name="T55" fmla="*/ 4824 h 240"/>
                  <a:gd name="T56" fmla="*/ 7524 w 433"/>
                  <a:gd name="T57" fmla="*/ 4680 h 240"/>
                  <a:gd name="T58" fmla="*/ 7668 w 433"/>
                  <a:gd name="T59" fmla="*/ 4536 h 240"/>
                  <a:gd name="T60" fmla="*/ 7848 w 433"/>
                  <a:gd name="T61" fmla="*/ 4428 h 240"/>
                  <a:gd name="T62" fmla="*/ 8028 w 433"/>
                  <a:gd name="T63" fmla="*/ 4284 h 240"/>
                  <a:gd name="T64" fmla="*/ 8208 w 433"/>
                  <a:gd name="T65" fmla="*/ 4140 h 240"/>
                  <a:gd name="T66" fmla="*/ 8388 w 433"/>
                  <a:gd name="T67" fmla="*/ 3996 h 240"/>
                  <a:gd name="T68" fmla="*/ 8568 w 433"/>
                  <a:gd name="T69" fmla="*/ 3852 h 240"/>
                  <a:gd name="T70" fmla="*/ 8784 w 433"/>
                  <a:gd name="T71" fmla="*/ 3744 h 240"/>
                  <a:gd name="T72" fmla="*/ 8928 w 433"/>
                  <a:gd name="T73" fmla="*/ 3600 h 240"/>
                  <a:gd name="T74" fmla="*/ 9144 w 433"/>
                  <a:gd name="T75" fmla="*/ 3456 h 240"/>
                  <a:gd name="T76" fmla="*/ 9360 w 433"/>
                  <a:gd name="T77" fmla="*/ 3312 h 240"/>
                  <a:gd name="T78" fmla="*/ 9540 w 433"/>
                  <a:gd name="T79" fmla="*/ 3204 h 240"/>
                  <a:gd name="T80" fmla="*/ 9684 w 433"/>
                  <a:gd name="T81" fmla="*/ 3060 h 240"/>
                  <a:gd name="T82" fmla="*/ 9864 w 433"/>
                  <a:gd name="T83" fmla="*/ 2916 h 240"/>
                  <a:gd name="T84" fmla="*/ 10008 w 433"/>
                  <a:gd name="T85" fmla="*/ 2772 h 240"/>
                  <a:gd name="T86" fmla="*/ 10188 w 433"/>
                  <a:gd name="T87" fmla="*/ 2628 h 240"/>
                  <a:gd name="T88" fmla="*/ 10368 w 433"/>
                  <a:gd name="T89" fmla="*/ 2520 h 240"/>
                  <a:gd name="T90" fmla="*/ 10584 w 433"/>
                  <a:gd name="T91" fmla="*/ 2376 h 240"/>
                  <a:gd name="T92" fmla="*/ 10764 w 433"/>
                  <a:gd name="T93" fmla="*/ 2232 h 240"/>
                  <a:gd name="T94" fmla="*/ 11016 w 433"/>
                  <a:gd name="T95" fmla="*/ 2088 h 240"/>
                  <a:gd name="T96" fmla="*/ 11196 w 433"/>
                  <a:gd name="T97" fmla="*/ 1944 h 240"/>
                  <a:gd name="T98" fmla="*/ 11376 w 433"/>
                  <a:gd name="T99" fmla="*/ 1836 h 240"/>
                  <a:gd name="T100" fmla="*/ 11592 w 433"/>
                  <a:gd name="T101" fmla="*/ 1692 h 240"/>
                  <a:gd name="T102" fmla="*/ 11736 w 433"/>
                  <a:gd name="T103" fmla="*/ 1548 h 240"/>
                  <a:gd name="T104" fmla="*/ 11916 w 433"/>
                  <a:gd name="T105" fmla="*/ 1404 h 240"/>
                  <a:gd name="T106" fmla="*/ 12096 w 433"/>
                  <a:gd name="T107" fmla="*/ 1296 h 240"/>
                  <a:gd name="T108" fmla="*/ 12276 w 433"/>
                  <a:gd name="T109" fmla="*/ 1152 h 240"/>
                  <a:gd name="T110" fmla="*/ 12528 w 433"/>
                  <a:gd name="T111" fmla="*/ 1008 h 240"/>
                  <a:gd name="T112" fmla="*/ 12744 w 433"/>
                  <a:gd name="T113" fmla="*/ 864 h 240"/>
                  <a:gd name="T114" fmla="*/ 13032 w 433"/>
                  <a:gd name="T115" fmla="*/ 720 h 240"/>
                  <a:gd name="T116" fmla="*/ 13320 w 433"/>
                  <a:gd name="T117" fmla="*/ 612 h 240"/>
                  <a:gd name="T118" fmla="*/ 13536 w 433"/>
                  <a:gd name="T119" fmla="*/ 468 h 240"/>
                  <a:gd name="T120" fmla="*/ 13932 w 433"/>
                  <a:gd name="T121" fmla="*/ 324 h 240"/>
                  <a:gd name="T122" fmla="*/ 14364 w 433"/>
                  <a:gd name="T123" fmla="*/ 180 h 240"/>
                  <a:gd name="T124" fmla="*/ 14976 w 433"/>
                  <a:gd name="T125" fmla="*/ 36 h 24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433"/>
                  <a:gd name="T190" fmla="*/ 0 h 240"/>
                  <a:gd name="T191" fmla="*/ 433 w 433"/>
                  <a:gd name="T192" fmla="*/ 240 h 24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433" h="240">
                    <a:moveTo>
                      <a:pt x="0" y="240"/>
                    </a:moveTo>
                    <a:lnTo>
                      <a:pt x="2" y="240"/>
                    </a:lnTo>
                    <a:lnTo>
                      <a:pt x="5" y="240"/>
                    </a:lnTo>
                    <a:lnTo>
                      <a:pt x="7" y="240"/>
                    </a:lnTo>
                    <a:lnTo>
                      <a:pt x="8" y="240"/>
                    </a:lnTo>
                    <a:lnTo>
                      <a:pt x="10" y="240"/>
                    </a:lnTo>
                    <a:lnTo>
                      <a:pt x="11" y="240"/>
                    </a:lnTo>
                    <a:lnTo>
                      <a:pt x="14" y="240"/>
                    </a:lnTo>
                    <a:lnTo>
                      <a:pt x="14" y="239"/>
                    </a:lnTo>
                    <a:lnTo>
                      <a:pt x="15" y="239"/>
                    </a:lnTo>
                    <a:lnTo>
                      <a:pt x="16" y="239"/>
                    </a:lnTo>
                    <a:lnTo>
                      <a:pt x="17" y="239"/>
                    </a:lnTo>
                    <a:lnTo>
                      <a:pt x="18" y="239"/>
                    </a:lnTo>
                    <a:lnTo>
                      <a:pt x="19" y="239"/>
                    </a:lnTo>
                    <a:lnTo>
                      <a:pt x="20" y="239"/>
                    </a:lnTo>
                    <a:lnTo>
                      <a:pt x="21" y="239"/>
                    </a:lnTo>
                    <a:lnTo>
                      <a:pt x="21" y="238"/>
                    </a:lnTo>
                    <a:lnTo>
                      <a:pt x="22" y="238"/>
                    </a:lnTo>
                    <a:lnTo>
                      <a:pt x="24" y="238"/>
                    </a:lnTo>
                    <a:lnTo>
                      <a:pt x="25" y="238"/>
                    </a:lnTo>
                    <a:lnTo>
                      <a:pt x="26" y="238"/>
                    </a:lnTo>
                    <a:lnTo>
                      <a:pt x="27" y="238"/>
                    </a:lnTo>
                    <a:lnTo>
                      <a:pt x="28" y="238"/>
                    </a:lnTo>
                    <a:lnTo>
                      <a:pt x="29" y="238"/>
                    </a:lnTo>
                    <a:lnTo>
                      <a:pt x="29" y="237"/>
                    </a:lnTo>
                    <a:lnTo>
                      <a:pt x="30" y="237"/>
                    </a:lnTo>
                    <a:lnTo>
                      <a:pt x="31" y="237"/>
                    </a:lnTo>
                    <a:lnTo>
                      <a:pt x="32" y="237"/>
                    </a:lnTo>
                    <a:lnTo>
                      <a:pt x="33" y="237"/>
                    </a:lnTo>
                    <a:lnTo>
                      <a:pt x="33" y="236"/>
                    </a:lnTo>
                    <a:lnTo>
                      <a:pt x="34" y="236"/>
                    </a:lnTo>
                    <a:lnTo>
                      <a:pt x="36" y="236"/>
                    </a:lnTo>
                    <a:lnTo>
                      <a:pt x="37" y="236"/>
                    </a:lnTo>
                    <a:lnTo>
                      <a:pt x="38" y="236"/>
                    </a:lnTo>
                    <a:lnTo>
                      <a:pt x="38" y="235"/>
                    </a:lnTo>
                    <a:lnTo>
                      <a:pt x="39" y="235"/>
                    </a:lnTo>
                    <a:lnTo>
                      <a:pt x="40" y="235"/>
                    </a:lnTo>
                    <a:lnTo>
                      <a:pt x="41" y="235"/>
                    </a:lnTo>
                    <a:lnTo>
                      <a:pt x="42" y="235"/>
                    </a:lnTo>
                    <a:lnTo>
                      <a:pt x="42" y="234"/>
                    </a:lnTo>
                    <a:lnTo>
                      <a:pt x="43" y="234"/>
                    </a:lnTo>
                    <a:lnTo>
                      <a:pt x="44" y="234"/>
                    </a:lnTo>
                    <a:lnTo>
                      <a:pt x="45" y="234"/>
                    </a:lnTo>
                    <a:lnTo>
                      <a:pt x="46" y="234"/>
                    </a:lnTo>
                    <a:lnTo>
                      <a:pt x="47" y="234"/>
                    </a:lnTo>
                    <a:lnTo>
                      <a:pt x="47" y="233"/>
                    </a:lnTo>
                    <a:lnTo>
                      <a:pt x="48" y="233"/>
                    </a:lnTo>
                    <a:lnTo>
                      <a:pt x="49" y="233"/>
                    </a:lnTo>
                    <a:lnTo>
                      <a:pt x="50" y="233"/>
                    </a:lnTo>
                    <a:lnTo>
                      <a:pt x="51" y="233"/>
                    </a:lnTo>
                    <a:lnTo>
                      <a:pt x="51" y="232"/>
                    </a:lnTo>
                    <a:lnTo>
                      <a:pt x="52" y="232"/>
                    </a:lnTo>
                    <a:lnTo>
                      <a:pt x="53" y="232"/>
                    </a:lnTo>
                    <a:lnTo>
                      <a:pt x="54" y="232"/>
                    </a:lnTo>
                    <a:lnTo>
                      <a:pt x="54" y="231"/>
                    </a:lnTo>
                    <a:lnTo>
                      <a:pt x="55" y="231"/>
                    </a:lnTo>
                    <a:lnTo>
                      <a:pt x="56" y="231"/>
                    </a:lnTo>
                    <a:lnTo>
                      <a:pt x="57" y="231"/>
                    </a:lnTo>
                    <a:lnTo>
                      <a:pt x="57" y="230"/>
                    </a:lnTo>
                    <a:lnTo>
                      <a:pt x="58" y="230"/>
                    </a:lnTo>
                    <a:lnTo>
                      <a:pt x="59" y="230"/>
                    </a:lnTo>
                    <a:lnTo>
                      <a:pt x="60" y="230"/>
                    </a:lnTo>
                    <a:lnTo>
                      <a:pt x="60" y="229"/>
                    </a:lnTo>
                    <a:lnTo>
                      <a:pt x="61" y="229"/>
                    </a:lnTo>
                    <a:lnTo>
                      <a:pt x="62" y="229"/>
                    </a:lnTo>
                    <a:lnTo>
                      <a:pt x="63" y="228"/>
                    </a:lnTo>
                    <a:lnTo>
                      <a:pt x="64" y="228"/>
                    </a:lnTo>
                    <a:lnTo>
                      <a:pt x="65" y="228"/>
                    </a:lnTo>
                    <a:lnTo>
                      <a:pt x="65" y="227"/>
                    </a:lnTo>
                    <a:lnTo>
                      <a:pt x="66" y="227"/>
                    </a:lnTo>
                    <a:lnTo>
                      <a:pt x="67" y="227"/>
                    </a:lnTo>
                    <a:lnTo>
                      <a:pt x="67" y="226"/>
                    </a:lnTo>
                    <a:lnTo>
                      <a:pt x="68" y="226"/>
                    </a:lnTo>
                    <a:lnTo>
                      <a:pt x="69" y="225"/>
                    </a:lnTo>
                    <a:lnTo>
                      <a:pt x="70" y="225"/>
                    </a:lnTo>
                    <a:lnTo>
                      <a:pt x="70" y="224"/>
                    </a:lnTo>
                    <a:lnTo>
                      <a:pt x="71" y="224"/>
                    </a:lnTo>
                    <a:lnTo>
                      <a:pt x="72" y="224"/>
                    </a:lnTo>
                    <a:lnTo>
                      <a:pt x="72" y="223"/>
                    </a:lnTo>
                    <a:lnTo>
                      <a:pt x="73" y="223"/>
                    </a:lnTo>
                    <a:lnTo>
                      <a:pt x="74" y="223"/>
                    </a:lnTo>
                    <a:lnTo>
                      <a:pt x="75" y="223"/>
                    </a:lnTo>
                    <a:lnTo>
                      <a:pt x="75" y="222"/>
                    </a:lnTo>
                    <a:lnTo>
                      <a:pt x="76" y="222"/>
                    </a:lnTo>
                    <a:lnTo>
                      <a:pt x="77" y="222"/>
                    </a:lnTo>
                    <a:lnTo>
                      <a:pt x="77" y="221"/>
                    </a:lnTo>
                    <a:lnTo>
                      <a:pt x="78" y="221"/>
                    </a:lnTo>
                    <a:lnTo>
                      <a:pt x="79" y="221"/>
                    </a:lnTo>
                    <a:lnTo>
                      <a:pt x="79" y="220"/>
                    </a:lnTo>
                    <a:lnTo>
                      <a:pt x="80" y="220"/>
                    </a:lnTo>
                    <a:lnTo>
                      <a:pt x="81" y="220"/>
                    </a:lnTo>
                    <a:lnTo>
                      <a:pt x="81" y="219"/>
                    </a:lnTo>
                    <a:lnTo>
                      <a:pt x="82" y="219"/>
                    </a:lnTo>
                    <a:lnTo>
                      <a:pt x="83" y="219"/>
                    </a:lnTo>
                    <a:lnTo>
                      <a:pt x="83" y="218"/>
                    </a:lnTo>
                    <a:lnTo>
                      <a:pt x="84" y="218"/>
                    </a:lnTo>
                    <a:lnTo>
                      <a:pt x="85" y="218"/>
                    </a:lnTo>
                    <a:lnTo>
                      <a:pt x="85" y="217"/>
                    </a:lnTo>
                    <a:lnTo>
                      <a:pt x="86" y="217"/>
                    </a:lnTo>
                    <a:lnTo>
                      <a:pt x="87" y="217"/>
                    </a:lnTo>
                    <a:lnTo>
                      <a:pt x="87" y="216"/>
                    </a:lnTo>
                    <a:lnTo>
                      <a:pt x="88" y="216"/>
                    </a:lnTo>
                    <a:lnTo>
                      <a:pt x="89" y="216"/>
                    </a:lnTo>
                    <a:lnTo>
                      <a:pt x="89" y="215"/>
                    </a:lnTo>
                    <a:lnTo>
                      <a:pt x="90" y="215"/>
                    </a:lnTo>
                    <a:lnTo>
                      <a:pt x="91" y="215"/>
                    </a:lnTo>
                    <a:lnTo>
                      <a:pt x="91" y="214"/>
                    </a:lnTo>
                    <a:lnTo>
                      <a:pt x="92" y="214"/>
                    </a:lnTo>
                    <a:lnTo>
                      <a:pt x="93" y="214"/>
                    </a:lnTo>
                    <a:lnTo>
                      <a:pt x="93" y="213"/>
                    </a:lnTo>
                    <a:lnTo>
                      <a:pt x="94" y="213"/>
                    </a:lnTo>
                    <a:lnTo>
                      <a:pt x="95" y="213"/>
                    </a:lnTo>
                    <a:lnTo>
                      <a:pt x="95" y="212"/>
                    </a:lnTo>
                    <a:lnTo>
                      <a:pt x="96" y="212"/>
                    </a:lnTo>
                    <a:lnTo>
                      <a:pt x="96" y="211"/>
                    </a:lnTo>
                    <a:lnTo>
                      <a:pt x="97" y="211"/>
                    </a:lnTo>
                    <a:lnTo>
                      <a:pt x="98" y="211"/>
                    </a:lnTo>
                    <a:lnTo>
                      <a:pt x="98" y="210"/>
                    </a:lnTo>
                    <a:lnTo>
                      <a:pt x="99" y="210"/>
                    </a:lnTo>
                    <a:lnTo>
                      <a:pt x="100" y="209"/>
                    </a:lnTo>
                    <a:lnTo>
                      <a:pt x="101" y="209"/>
                    </a:lnTo>
                    <a:lnTo>
                      <a:pt x="101" y="208"/>
                    </a:lnTo>
                    <a:lnTo>
                      <a:pt x="102" y="208"/>
                    </a:lnTo>
                    <a:lnTo>
                      <a:pt x="103" y="208"/>
                    </a:lnTo>
                    <a:lnTo>
                      <a:pt x="103" y="207"/>
                    </a:lnTo>
                    <a:lnTo>
                      <a:pt x="104" y="207"/>
                    </a:lnTo>
                    <a:lnTo>
                      <a:pt x="105" y="207"/>
                    </a:lnTo>
                    <a:lnTo>
                      <a:pt x="105" y="206"/>
                    </a:lnTo>
                    <a:lnTo>
                      <a:pt x="106" y="206"/>
                    </a:lnTo>
                    <a:lnTo>
                      <a:pt x="107" y="206"/>
                    </a:lnTo>
                    <a:lnTo>
                      <a:pt x="107" y="205"/>
                    </a:lnTo>
                    <a:lnTo>
                      <a:pt x="108" y="205"/>
                    </a:lnTo>
                    <a:lnTo>
                      <a:pt x="108" y="204"/>
                    </a:lnTo>
                    <a:lnTo>
                      <a:pt x="109" y="204"/>
                    </a:lnTo>
                    <a:lnTo>
                      <a:pt x="110" y="204"/>
                    </a:lnTo>
                    <a:lnTo>
                      <a:pt x="110" y="203"/>
                    </a:lnTo>
                    <a:lnTo>
                      <a:pt x="111" y="203"/>
                    </a:lnTo>
                    <a:lnTo>
                      <a:pt x="112" y="203"/>
                    </a:lnTo>
                    <a:lnTo>
                      <a:pt x="112" y="202"/>
                    </a:lnTo>
                    <a:lnTo>
                      <a:pt x="113" y="202"/>
                    </a:lnTo>
                    <a:lnTo>
                      <a:pt x="113" y="201"/>
                    </a:lnTo>
                    <a:lnTo>
                      <a:pt x="114" y="201"/>
                    </a:lnTo>
                    <a:lnTo>
                      <a:pt x="114" y="200"/>
                    </a:lnTo>
                    <a:lnTo>
                      <a:pt x="115" y="200"/>
                    </a:lnTo>
                    <a:lnTo>
                      <a:pt x="116" y="200"/>
                    </a:lnTo>
                    <a:lnTo>
                      <a:pt x="116" y="199"/>
                    </a:lnTo>
                    <a:lnTo>
                      <a:pt x="117" y="199"/>
                    </a:lnTo>
                    <a:lnTo>
                      <a:pt x="118" y="199"/>
                    </a:lnTo>
                    <a:lnTo>
                      <a:pt x="118" y="198"/>
                    </a:lnTo>
                    <a:lnTo>
                      <a:pt x="119" y="198"/>
                    </a:lnTo>
                    <a:lnTo>
                      <a:pt x="119" y="197"/>
                    </a:lnTo>
                    <a:lnTo>
                      <a:pt x="120" y="197"/>
                    </a:lnTo>
                    <a:lnTo>
                      <a:pt x="120" y="196"/>
                    </a:lnTo>
                    <a:lnTo>
                      <a:pt x="121" y="196"/>
                    </a:lnTo>
                    <a:lnTo>
                      <a:pt x="121" y="195"/>
                    </a:lnTo>
                    <a:lnTo>
                      <a:pt x="122" y="195"/>
                    </a:lnTo>
                    <a:lnTo>
                      <a:pt x="122" y="194"/>
                    </a:lnTo>
                    <a:lnTo>
                      <a:pt x="123" y="194"/>
                    </a:lnTo>
                    <a:lnTo>
                      <a:pt x="124" y="193"/>
                    </a:lnTo>
                    <a:lnTo>
                      <a:pt x="125" y="193"/>
                    </a:lnTo>
                    <a:lnTo>
                      <a:pt x="125" y="192"/>
                    </a:lnTo>
                    <a:lnTo>
                      <a:pt x="126" y="192"/>
                    </a:lnTo>
                    <a:lnTo>
                      <a:pt x="126" y="191"/>
                    </a:lnTo>
                    <a:lnTo>
                      <a:pt x="127" y="191"/>
                    </a:lnTo>
                    <a:lnTo>
                      <a:pt x="128" y="191"/>
                    </a:lnTo>
                    <a:lnTo>
                      <a:pt x="128" y="190"/>
                    </a:lnTo>
                    <a:lnTo>
                      <a:pt x="129" y="190"/>
                    </a:lnTo>
                    <a:lnTo>
                      <a:pt x="129" y="189"/>
                    </a:lnTo>
                    <a:lnTo>
                      <a:pt x="130" y="189"/>
                    </a:lnTo>
                    <a:lnTo>
                      <a:pt x="130" y="188"/>
                    </a:lnTo>
                    <a:lnTo>
                      <a:pt x="131" y="188"/>
                    </a:lnTo>
                    <a:lnTo>
                      <a:pt x="132" y="188"/>
                    </a:lnTo>
                    <a:lnTo>
                      <a:pt x="132" y="187"/>
                    </a:lnTo>
                    <a:lnTo>
                      <a:pt x="133" y="187"/>
                    </a:lnTo>
                    <a:lnTo>
                      <a:pt x="133" y="186"/>
                    </a:lnTo>
                    <a:lnTo>
                      <a:pt x="134" y="186"/>
                    </a:lnTo>
                    <a:lnTo>
                      <a:pt x="134" y="185"/>
                    </a:lnTo>
                    <a:lnTo>
                      <a:pt x="135" y="185"/>
                    </a:lnTo>
                    <a:lnTo>
                      <a:pt x="135" y="184"/>
                    </a:lnTo>
                    <a:lnTo>
                      <a:pt x="136" y="184"/>
                    </a:lnTo>
                    <a:lnTo>
                      <a:pt x="136" y="183"/>
                    </a:lnTo>
                    <a:lnTo>
                      <a:pt x="137" y="183"/>
                    </a:lnTo>
                    <a:lnTo>
                      <a:pt x="138" y="182"/>
                    </a:lnTo>
                    <a:lnTo>
                      <a:pt x="139" y="182"/>
                    </a:lnTo>
                    <a:lnTo>
                      <a:pt x="139" y="181"/>
                    </a:lnTo>
                    <a:lnTo>
                      <a:pt x="140" y="181"/>
                    </a:lnTo>
                    <a:lnTo>
                      <a:pt x="141" y="181"/>
                    </a:lnTo>
                    <a:lnTo>
                      <a:pt x="141" y="180"/>
                    </a:lnTo>
                    <a:lnTo>
                      <a:pt x="142" y="180"/>
                    </a:lnTo>
                    <a:lnTo>
                      <a:pt x="142" y="179"/>
                    </a:lnTo>
                    <a:lnTo>
                      <a:pt x="143" y="179"/>
                    </a:lnTo>
                    <a:lnTo>
                      <a:pt x="143" y="178"/>
                    </a:lnTo>
                    <a:lnTo>
                      <a:pt x="144" y="178"/>
                    </a:lnTo>
                    <a:lnTo>
                      <a:pt x="144" y="177"/>
                    </a:lnTo>
                    <a:lnTo>
                      <a:pt x="145" y="177"/>
                    </a:lnTo>
                    <a:lnTo>
                      <a:pt x="145" y="176"/>
                    </a:lnTo>
                    <a:lnTo>
                      <a:pt x="146" y="176"/>
                    </a:lnTo>
                    <a:lnTo>
                      <a:pt x="147" y="176"/>
                    </a:lnTo>
                    <a:lnTo>
                      <a:pt x="147" y="175"/>
                    </a:lnTo>
                    <a:lnTo>
                      <a:pt x="148" y="175"/>
                    </a:lnTo>
                    <a:lnTo>
                      <a:pt x="148" y="174"/>
                    </a:lnTo>
                    <a:lnTo>
                      <a:pt x="149" y="174"/>
                    </a:lnTo>
                    <a:lnTo>
                      <a:pt x="149" y="173"/>
                    </a:lnTo>
                    <a:lnTo>
                      <a:pt x="150" y="173"/>
                    </a:lnTo>
                    <a:lnTo>
                      <a:pt x="150" y="172"/>
                    </a:lnTo>
                    <a:lnTo>
                      <a:pt x="151" y="172"/>
                    </a:lnTo>
                    <a:lnTo>
                      <a:pt x="151" y="171"/>
                    </a:lnTo>
                    <a:lnTo>
                      <a:pt x="152" y="171"/>
                    </a:lnTo>
                    <a:lnTo>
                      <a:pt x="153" y="171"/>
                    </a:lnTo>
                    <a:lnTo>
                      <a:pt x="154" y="170"/>
                    </a:lnTo>
                    <a:lnTo>
                      <a:pt x="155" y="170"/>
                    </a:lnTo>
                    <a:lnTo>
                      <a:pt x="156" y="169"/>
                    </a:lnTo>
                    <a:lnTo>
                      <a:pt x="156" y="168"/>
                    </a:lnTo>
                    <a:lnTo>
                      <a:pt x="157" y="168"/>
                    </a:lnTo>
                    <a:lnTo>
                      <a:pt x="157" y="167"/>
                    </a:lnTo>
                    <a:lnTo>
                      <a:pt x="158" y="167"/>
                    </a:lnTo>
                    <a:lnTo>
                      <a:pt x="159" y="167"/>
                    </a:lnTo>
                    <a:lnTo>
                      <a:pt x="159" y="166"/>
                    </a:lnTo>
                    <a:lnTo>
                      <a:pt x="160" y="166"/>
                    </a:lnTo>
                    <a:lnTo>
                      <a:pt x="160" y="165"/>
                    </a:lnTo>
                    <a:lnTo>
                      <a:pt x="161" y="165"/>
                    </a:lnTo>
                    <a:lnTo>
                      <a:pt x="161" y="164"/>
                    </a:lnTo>
                    <a:lnTo>
                      <a:pt x="162" y="164"/>
                    </a:lnTo>
                    <a:lnTo>
                      <a:pt x="163" y="164"/>
                    </a:lnTo>
                    <a:lnTo>
                      <a:pt x="163" y="163"/>
                    </a:lnTo>
                    <a:lnTo>
                      <a:pt x="164" y="163"/>
                    </a:lnTo>
                    <a:lnTo>
                      <a:pt x="164" y="162"/>
                    </a:lnTo>
                    <a:lnTo>
                      <a:pt x="165" y="162"/>
                    </a:lnTo>
                    <a:lnTo>
                      <a:pt x="166" y="162"/>
                    </a:lnTo>
                    <a:lnTo>
                      <a:pt x="166" y="161"/>
                    </a:lnTo>
                    <a:lnTo>
                      <a:pt x="167" y="161"/>
                    </a:lnTo>
                    <a:lnTo>
                      <a:pt x="167" y="160"/>
                    </a:lnTo>
                    <a:lnTo>
                      <a:pt x="168" y="160"/>
                    </a:lnTo>
                    <a:lnTo>
                      <a:pt x="169" y="159"/>
                    </a:lnTo>
                    <a:lnTo>
                      <a:pt x="169" y="158"/>
                    </a:lnTo>
                    <a:lnTo>
                      <a:pt x="170" y="158"/>
                    </a:lnTo>
                    <a:lnTo>
                      <a:pt x="171" y="158"/>
                    </a:lnTo>
                    <a:lnTo>
                      <a:pt x="171" y="157"/>
                    </a:lnTo>
                    <a:lnTo>
                      <a:pt x="172" y="157"/>
                    </a:lnTo>
                    <a:lnTo>
                      <a:pt x="172" y="156"/>
                    </a:lnTo>
                    <a:lnTo>
                      <a:pt x="173" y="156"/>
                    </a:lnTo>
                    <a:lnTo>
                      <a:pt x="173" y="155"/>
                    </a:lnTo>
                    <a:lnTo>
                      <a:pt x="174" y="155"/>
                    </a:lnTo>
                    <a:lnTo>
                      <a:pt x="174" y="154"/>
                    </a:lnTo>
                    <a:lnTo>
                      <a:pt x="175" y="154"/>
                    </a:lnTo>
                    <a:lnTo>
                      <a:pt x="176" y="154"/>
                    </a:lnTo>
                    <a:lnTo>
                      <a:pt x="176" y="153"/>
                    </a:lnTo>
                    <a:lnTo>
                      <a:pt x="177" y="153"/>
                    </a:lnTo>
                    <a:lnTo>
                      <a:pt x="177" y="152"/>
                    </a:lnTo>
                    <a:lnTo>
                      <a:pt x="178" y="152"/>
                    </a:lnTo>
                    <a:lnTo>
                      <a:pt x="178" y="151"/>
                    </a:lnTo>
                    <a:lnTo>
                      <a:pt x="179" y="151"/>
                    </a:lnTo>
                    <a:lnTo>
                      <a:pt x="180" y="151"/>
                    </a:lnTo>
                    <a:lnTo>
                      <a:pt x="180" y="150"/>
                    </a:lnTo>
                    <a:lnTo>
                      <a:pt x="181" y="150"/>
                    </a:lnTo>
                    <a:lnTo>
                      <a:pt x="181" y="149"/>
                    </a:lnTo>
                    <a:lnTo>
                      <a:pt x="182" y="149"/>
                    </a:lnTo>
                    <a:lnTo>
                      <a:pt x="183" y="149"/>
                    </a:lnTo>
                    <a:lnTo>
                      <a:pt x="183" y="148"/>
                    </a:lnTo>
                    <a:lnTo>
                      <a:pt x="184" y="148"/>
                    </a:lnTo>
                    <a:lnTo>
                      <a:pt x="184" y="147"/>
                    </a:lnTo>
                    <a:lnTo>
                      <a:pt x="185" y="147"/>
                    </a:lnTo>
                    <a:lnTo>
                      <a:pt x="185" y="146"/>
                    </a:lnTo>
                    <a:lnTo>
                      <a:pt x="186" y="146"/>
                    </a:lnTo>
                    <a:lnTo>
                      <a:pt x="186" y="145"/>
                    </a:lnTo>
                    <a:lnTo>
                      <a:pt x="187" y="145"/>
                    </a:lnTo>
                    <a:lnTo>
                      <a:pt x="188" y="145"/>
                    </a:lnTo>
                    <a:lnTo>
                      <a:pt x="188" y="144"/>
                    </a:lnTo>
                    <a:lnTo>
                      <a:pt x="189" y="144"/>
                    </a:lnTo>
                    <a:lnTo>
                      <a:pt x="190" y="143"/>
                    </a:lnTo>
                    <a:lnTo>
                      <a:pt x="191" y="143"/>
                    </a:lnTo>
                    <a:lnTo>
                      <a:pt x="191" y="142"/>
                    </a:lnTo>
                    <a:lnTo>
                      <a:pt x="192" y="142"/>
                    </a:lnTo>
                    <a:lnTo>
                      <a:pt x="193" y="142"/>
                    </a:lnTo>
                    <a:lnTo>
                      <a:pt x="193" y="141"/>
                    </a:lnTo>
                    <a:lnTo>
                      <a:pt x="194" y="141"/>
                    </a:lnTo>
                    <a:lnTo>
                      <a:pt x="194" y="140"/>
                    </a:lnTo>
                    <a:lnTo>
                      <a:pt x="195" y="140"/>
                    </a:lnTo>
                    <a:lnTo>
                      <a:pt x="196" y="140"/>
                    </a:lnTo>
                    <a:lnTo>
                      <a:pt x="196" y="139"/>
                    </a:lnTo>
                    <a:lnTo>
                      <a:pt x="197" y="139"/>
                    </a:lnTo>
                    <a:lnTo>
                      <a:pt x="198" y="139"/>
                    </a:lnTo>
                    <a:lnTo>
                      <a:pt x="198" y="138"/>
                    </a:lnTo>
                    <a:lnTo>
                      <a:pt x="199" y="138"/>
                    </a:lnTo>
                    <a:lnTo>
                      <a:pt x="199" y="137"/>
                    </a:lnTo>
                    <a:lnTo>
                      <a:pt x="200" y="137"/>
                    </a:lnTo>
                    <a:lnTo>
                      <a:pt x="201" y="137"/>
                    </a:lnTo>
                    <a:lnTo>
                      <a:pt x="201" y="136"/>
                    </a:lnTo>
                    <a:lnTo>
                      <a:pt x="202" y="136"/>
                    </a:lnTo>
                    <a:lnTo>
                      <a:pt x="202" y="135"/>
                    </a:lnTo>
                    <a:lnTo>
                      <a:pt x="203" y="135"/>
                    </a:lnTo>
                    <a:lnTo>
                      <a:pt x="203" y="134"/>
                    </a:lnTo>
                    <a:lnTo>
                      <a:pt x="204" y="134"/>
                    </a:lnTo>
                    <a:lnTo>
                      <a:pt x="204" y="133"/>
                    </a:lnTo>
                    <a:lnTo>
                      <a:pt x="205" y="133"/>
                    </a:lnTo>
                    <a:lnTo>
                      <a:pt x="205" y="132"/>
                    </a:lnTo>
                    <a:lnTo>
                      <a:pt x="206" y="132"/>
                    </a:lnTo>
                    <a:lnTo>
                      <a:pt x="207" y="132"/>
                    </a:lnTo>
                    <a:lnTo>
                      <a:pt x="207" y="131"/>
                    </a:lnTo>
                    <a:lnTo>
                      <a:pt x="208" y="131"/>
                    </a:lnTo>
                    <a:lnTo>
                      <a:pt x="208" y="130"/>
                    </a:lnTo>
                    <a:lnTo>
                      <a:pt x="209" y="130"/>
                    </a:lnTo>
                    <a:lnTo>
                      <a:pt x="209" y="129"/>
                    </a:lnTo>
                    <a:lnTo>
                      <a:pt x="210" y="129"/>
                    </a:lnTo>
                    <a:lnTo>
                      <a:pt x="210" y="128"/>
                    </a:lnTo>
                    <a:lnTo>
                      <a:pt x="211" y="128"/>
                    </a:lnTo>
                    <a:lnTo>
                      <a:pt x="212" y="127"/>
                    </a:lnTo>
                    <a:lnTo>
                      <a:pt x="213" y="127"/>
                    </a:lnTo>
                    <a:lnTo>
                      <a:pt x="213" y="126"/>
                    </a:lnTo>
                    <a:lnTo>
                      <a:pt x="214" y="126"/>
                    </a:lnTo>
                    <a:lnTo>
                      <a:pt x="214" y="125"/>
                    </a:lnTo>
                    <a:lnTo>
                      <a:pt x="215" y="125"/>
                    </a:lnTo>
                    <a:lnTo>
                      <a:pt x="216" y="125"/>
                    </a:lnTo>
                    <a:lnTo>
                      <a:pt x="216" y="124"/>
                    </a:lnTo>
                    <a:lnTo>
                      <a:pt x="217" y="124"/>
                    </a:lnTo>
                    <a:lnTo>
                      <a:pt x="217" y="123"/>
                    </a:lnTo>
                    <a:lnTo>
                      <a:pt x="218" y="123"/>
                    </a:lnTo>
                    <a:lnTo>
                      <a:pt x="218" y="122"/>
                    </a:lnTo>
                    <a:lnTo>
                      <a:pt x="219" y="122"/>
                    </a:lnTo>
                    <a:lnTo>
                      <a:pt x="220" y="122"/>
                    </a:lnTo>
                    <a:lnTo>
                      <a:pt x="220" y="121"/>
                    </a:lnTo>
                    <a:lnTo>
                      <a:pt x="221" y="121"/>
                    </a:lnTo>
                    <a:lnTo>
                      <a:pt x="221" y="120"/>
                    </a:lnTo>
                    <a:lnTo>
                      <a:pt x="222" y="120"/>
                    </a:lnTo>
                    <a:lnTo>
                      <a:pt x="222" y="119"/>
                    </a:lnTo>
                    <a:lnTo>
                      <a:pt x="223" y="119"/>
                    </a:lnTo>
                    <a:lnTo>
                      <a:pt x="224" y="119"/>
                    </a:lnTo>
                    <a:lnTo>
                      <a:pt x="224" y="118"/>
                    </a:lnTo>
                    <a:lnTo>
                      <a:pt x="225" y="118"/>
                    </a:lnTo>
                    <a:lnTo>
                      <a:pt x="225" y="117"/>
                    </a:lnTo>
                    <a:lnTo>
                      <a:pt x="226" y="117"/>
                    </a:lnTo>
                    <a:lnTo>
                      <a:pt x="226" y="116"/>
                    </a:lnTo>
                    <a:lnTo>
                      <a:pt x="227" y="116"/>
                    </a:lnTo>
                    <a:lnTo>
                      <a:pt x="227" y="115"/>
                    </a:lnTo>
                    <a:lnTo>
                      <a:pt x="228" y="115"/>
                    </a:lnTo>
                    <a:lnTo>
                      <a:pt x="229" y="115"/>
                    </a:lnTo>
                    <a:lnTo>
                      <a:pt x="229" y="114"/>
                    </a:lnTo>
                    <a:lnTo>
                      <a:pt x="230" y="114"/>
                    </a:lnTo>
                    <a:lnTo>
                      <a:pt x="230" y="113"/>
                    </a:lnTo>
                    <a:lnTo>
                      <a:pt x="231" y="113"/>
                    </a:lnTo>
                    <a:lnTo>
                      <a:pt x="231" y="112"/>
                    </a:lnTo>
                    <a:lnTo>
                      <a:pt x="232" y="112"/>
                    </a:lnTo>
                    <a:lnTo>
                      <a:pt x="233" y="112"/>
                    </a:lnTo>
                    <a:lnTo>
                      <a:pt x="233" y="111"/>
                    </a:lnTo>
                    <a:lnTo>
                      <a:pt x="234" y="111"/>
                    </a:lnTo>
                    <a:lnTo>
                      <a:pt x="234" y="110"/>
                    </a:lnTo>
                    <a:lnTo>
                      <a:pt x="235" y="110"/>
                    </a:lnTo>
                    <a:lnTo>
                      <a:pt x="236" y="110"/>
                    </a:lnTo>
                    <a:lnTo>
                      <a:pt x="236" y="109"/>
                    </a:lnTo>
                    <a:lnTo>
                      <a:pt x="237" y="109"/>
                    </a:lnTo>
                    <a:lnTo>
                      <a:pt x="237" y="108"/>
                    </a:lnTo>
                    <a:lnTo>
                      <a:pt x="238" y="108"/>
                    </a:lnTo>
                    <a:lnTo>
                      <a:pt x="238" y="107"/>
                    </a:lnTo>
                    <a:lnTo>
                      <a:pt x="239" y="107"/>
                    </a:lnTo>
                    <a:lnTo>
                      <a:pt x="240" y="107"/>
                    </a:lnTo>
                    <a:lnTo>
                      <a:pt x="240" y="106"/>
                    </a:lnTo>
                    <a:lnTo>
                      <a:pt x="241" y="106"/>
                    </a:lnTo>
                    <a:lnTo>
                      <a:pt x="241" y="105"/>
                    </a:lnTo>
                    <a:lnTo>
                      <a:pt x="242" y="105"/>
                    </a:lnTo>
                    <a:lnTo>
                      <a:pt x="243" y="104"/>
                    </a:lnTo>
                    <a:lnTo>
                      <a:pt x="244" y="104"/>
                    </a:lnTo>
                    <a:lnTo>
                      <a:pt x="244" y="103"/>
                    </a:lnTo>
                    <a:lnTo>
                      <a:pt x="245" y="103"/>
                    </a:lnTo>
                    <a:lnTo>
                      <a:pt x="245" y="102"/>
                    </a:lnTo>
                    <a:lnTo>
                      <a:pt x="246" y="102"/>
                    </a:lnTo>
                    <a:lnTo>
                      <a:pt x="246" y="101"/>
                    </a:lnTo>
                    <a:lnTo>
                      <a:pt x="247" y="101"/>
                    </a:lnTo>
                    <a:lnTo>
                      <a:pt x="247" y="100"/>
                    </a:lnTo>
                    <a:lnTo>
                      <a:pt x="248" y="100"/>
                    </a:lnTo>
                    <a:lnTo>
                      <a:pt x="248" y="99"/>
                    </a:lnTo>
                    <a:lnTo>
                      <a:pt x="249" y="99"/>
                    </a:lnTo>
                    <a:lnTo>
                      <a:pt x="250" y="99"/>
                    </a:lnTo>
                    <a:lnTo>
                      <a:pt x="250" y="98"/>
                    </a:lnTo>
                    <a:lnTo>
                      <a:pt x="251" y="98"/>
                    </a:lnTo>
                    <a:lnTo>
                      <a:pt x="251" y="97"/>
                    </a:lnTo>
                    <a:lnTo>
                      <a:pt x="252" y="97"/>
                    </a:lnTo>
                    <a:lnTo>
                      <a:pt x="253" y="97"/>
                    </a:lnTo>
                    <a:lnTo>
                      <a:pt x="253" y="96"/>
                    </a:lnTo>
                    <a:lnTo>
                      <a:pt x="254" y="96"/>
                    </a:lnTo>
                    <a:lnTo>
                      <a:pt x="255" y="95"/>
                    </a:lnTo>
                    <a:lnTo>
                      <a:pt x="256" y="95"/>
                    </a:lnTo>
                    <a:lnTo>
                      <a:pt x="256" y="94"/>
                    </a:lnTo>
                    <a:lnTo>
                      <a:pt x="257" y="94"/>
                    </a:lnTo>
                    <a:lnTo>
                      <a:pt x="258" y="94"/>
                    </a:lnTo>
                    <a:lnTo>
                      <a:pt x="258" y="93"/>
                    </a:lnTo>
                    <a:lnTo>
                      <a:pt x="259" y="93"/>
                    </a:lnTo>
                    <a:lnTo>
                      <a:pt x="259" y="92"/>
                    </a:lnTo>
                    <a:lnTo>
                      <a:pt x="260" y="92"/>
                    </a:lnTo>
                    <a:lnTo>
                      <a:pt x="260" y="91"/>
                    </a:lnTo>
                    <a:lnTo>
                      <a:pt x="261" y="91"/>
                    </a:lnTo>
                    <a:lnTo>
                      <a:pt x="262" y="91"/>
                    </a:lnTo>
                    <a:lnTo>
                      <a:pt x="262" y="90"/>
                    </a:lnTo>
                    <a:lnTo>
                      <a:pt x="263" y="90"/>
                    </a:lnTo>
                    <a:lnTo>
                      <a:pt x="263" y="89"/>
                    </a:lnTo>
                    <a:lnTo>
                      <a:pt x="264" y="89"/>
                    </a:lnTo>
                    <a:lnTo>
                      <a:pt x="265" y="89"/>
                    </a:lnTo>
                    <a:lnTo>
                      <a:pt x="265" y="88"/>
                    </a:lnTo>
                    <a:lnTo>
                      <a:pt x="266" y="88"/>
                    </a:lnTo>
                    <a:lnTo>
                      <a:pt x="266" y="87"/>
                    </a:lnTo>
                    <a:lnTo>
                      <a:pt x="267" y="87"/>
                    </a:lnTo>
                    <a:lnTo>
                      <a:pt x="268" y="87"/>
                    </a:lnTo>
                    <a:lnTo>
                      <a:pt x="268" y="86"/>
                    </a:lnTo>
                    <a:lnTo>
                      <a:pt x="268" y="85"/>
                    </a:lnTo>
                    <a:lnTo>
                      <a:pt x="269" y="85"/>
                    </a:lnTo>
                    <a:lnTo>
                      <a:pt x="270" y="85"/>
                    </a:lnTo>
                    <a:lnTo>
                      <a:pt x="270" y="84"/>
                    </a:lnTo>
                    <a:lnTo>
                      <a:pt x="271" y="84"/>
                    </a:lnTo>
                    <a:lnTo>
                      <a:pt x="271" y="83"/>
                    </a:lnTo>
                    <a:lnTo>
                      <a:pt x="272" y="83"/>
                    </a:lnTo>
                    <a:lnTo>
                      <a:pt x="272" y="82"/>
                    </a:lnTo>
                    <a:lnTo>
                      <a:pt x="273" y="82"/>
                    </a:lnTo>
                    <a:lnTo>
                      <a:pt x="273" y="81"/>
                    </a:lnTo>
                    <a:lnTo>
                      <a:pt x="274" y="81"/>
                    </a:lnTo>
                    <a:lnTo>
                      <a:pt x="274" y="80"/>
                    </a:lnTo>
                    <a:lnTo>
                      <a:pt x="275" y="80"/>
                    </a:lnTo>
                    <a:lnTo>
                      <a:pt x="275" y="79"/>
                    </a:lnTo>
                    <a:lnTo>
                      <a:pt x="276" y="79"/>
                    </a:lnTo>
                    <a:lnTo>
                      <a:pt x="277" y="79"/>
                    </a:lnTo>
                    <a:lnTo>
                      <a:pt x="277" y="78"/>
                    </a:lnTo>
                    <a:lnTo>
                      <a:pt x="278" y="78"/>
                    </a:lnTo>
                    <a:lnTo>
                      <a:pt x="278" y="77"/>
                    </a:lnTo>
                    <a:lnTo>
                      <a:pt x="279" y="77"/>
                    </a:lnTo>
                    <a:lnTo>
                      <a:pt x="279" y="76"/>
                    </a:lnTo>
                    <a:lnTo>
                      <a:pt x="280" y="76"/>
                    </a:lnTo>
                    <a:lnTo>
                      <a:pt x="280" y="75"/>
                    </a:lnTo>
                    <a:lnTo>
                      <a:pt x="281" y="75"/>
                    </a:lnTo>
                    <a:lnTo>
                      <a:pt x="282" y="75"/>
                    </a:lnTo>
                    <a:lnTo>
                      <a:pt x="282" y="74"/>
                    </a:lnTo>
                    <a:lnTo>
                      <a:pt x="283" y="73"/>
                    </a:lnTo>
                    <a:lnTo>
                      <a:pt x="284" y="73"/>
                    </a:lnTo>
                    <a:lnTo>
                      <a:pt x="284" y="72"/>
                    </a:lnTo>
                    <a:lnTo>
                      <a:pt x="285" y="72"/>
                    </a:lnTo>
                    <a:lnTo>
                      <a:pt x="286" y="72"/>
                    </a:lnTo>
                    <a:lnTo>
                      <a:pt x="286" y="71"/>
                    </a:lnTo>
                    <a:lnTo>
                      <a:pt x="287" y="71"/>
                    </a:lnTo>
                    <a:lnTo>
                      <a:pt x="287" y="70"/>
                    </a:lnTo>
                    <a:lnTo>
                      <a:pt x="288" y="70"/>
                    </a:lnTo>
                    <a:lnTo>
                      <a:pt x="289" y="70"/>
                    </a:lnTo>
                    <a:lnTo>
                      <a:pt x="289" y="69"/>
                    </a:lnTo>
                    <a:lnTo>
                      <a:pt x="290" y="69"/>
                    </a:lnTo>
                    <a:lnTo>
                      <a:pt x="290" y="68"/>
                    </a:lnTo>
                    <a:lnTo>
                      <a:pt x="291" y="68"/>
                    </a:lnTo>
                    <a:lnTo>
                      <a:pt x="292" y="68"/>
                    </a:lnTo>
                    <a:lnTo>
                      <a:pt x="292" y="67"/>
                    </a:lnTo>
                    <a:lnTo>
                      <a:pt x="293" y="67"/>
                    </a:lnTo>
                    <a:lnTo>
                      <a:pt x="293" y="66"/>
                    </a:lnTo>
                    <a:lnTo>
                      <a:pt x="294" y="66"/>
                    </a:lnTo>
                    <a:lnTo>
                      <a:pt x="294" y="65"/>
                    </a:lnTo>
                    <a:lnTo>
                      <a:pt x="295" y="65"/>
                    </a:lnTo>
                    <a:lnTo>
                      <a:pt x="296" y="65"/>
                    </a:lnTo>
                    <a:lnTo>
                      <a:pt x="296" y="64"/>
                    </a:lnTo>
                    <a:lnTo>
                      <a:pt x="297" y="64"/>
                    </a:lnTo>
                    <a:lnTo>
                      <a:pt x="297" y="63"/>
                    </a:lnTo>
                    <a:lnTo>
                      <a:pt x="298" y="63"/>
                    </a:lnTo>
                    <a:lnTo>
                      <a:pt x="299" y="63"/>
                    </a:lnTo>
                    <a:lnTo>
                      <a:pt x="299" y="62"/>
                    </a:lnTo>
                    <a:lnTo>
                      <a:pt x="300" y="62"/>
                    </a:lnTo>
                    <a:lnTo>
                      <a:pt x="300" y="61"/>
                    </a:lnTo>
                    <a:lnTo>
                      <a:pt x="301" y="61"/>
                    </a:lnTo>
                    <a:lnTo>
                      <a:pt x="302" y="60"/>
                    </a:lnTo>
                    <a:lnTo>
                      <a:pt x="303" y="60"/>
                    </a:lnTo>
                    <a:lnTo>
                      <a:pt x="303" y="59"/>
                    </a:lnTo>
                    <a:lnTo>
                      <a:pt x="304" y="59"/>
                    </a:lnTo>
                    <a:lnTo>
                      <a:pt x="305" y="59"/>
                    </a:lnTo>
                    <a:lnTo>
                      <a:pt x="305" y="58"/>
                    </a:lnTo>
                    <a:lnTo>
                      <a:pt x="306" y="58"/>
                    </a:lnTo>
                    <a:lnTo>
                      <a:pt x="306" y="57"/>
                    </a:lnTo>
                    <a:lnTo>
                      <a:pt x="307" y="57"/>
                    </a:lnTo>
                    <a:lnTo>
                      <a:pt x="308" y="57"/>
                    </a:lnTo>
                    <a:lnTo>
                      <a:pt x="308" y="56"/>
                    </a:lnTo>
                    <a:lnTo>
                      <a:pt x="309" y="56"/>
                    </a:lnTo>
                    <a:lnTo>
                      <a:pt x="309" y="55"/>
                    </a:lnTo>
                    <a:lnTo>
                      <a:pt x="310" y="55"/>
                    </a:lnTo>
                    <a:lnTo>
                      <a:pt x="311" y="54"/>
                    </a:lnTo>
                    <a:lnTo>
                      <a:pt x="312" y="54"/>
                    </a:lnTo>
                    <a:lnTo>
                      <a:pt x="312" y="53"/>
                    </a:lnTo>
                    <a:lnTo>
                      <a:pt x="313" y="53"/>
                    </a:lnTo>
                    <a:lnTo>
                      <a:pt x="313" y="52"/>
                    </a:lnTo>
                    <a:lnTo>
                      <a:pt x="314" y="52"/>
                    </a:lnTo>
                    <a:lnTo>
                      <a:pt x="315" y="51"/>
                    </a:lnTo>
                    <a:lnTo>
                      <a:pt x="316" y="51"/>
                    </a:lnTo>
                    <a:lnTo>
                      <a:pt x="316" y="50"/>
                    </a:lnTo>
                    <a:lnTo>
                      <a:pt x="317" y="50"/>
                    </a:lnTo>
                    <a:lnTo>
                      <a:pt x="317" y="49"/>
                    </a:lnTo>
                    <a:lnTo>
                      <a:pt x="318" y="49"/>
                    </a:lnTo>
                    <a:lnTo>
                      <a:pt x="319" y="49"/>
                    </a:lnTo>
                    <a:lnTo>
                      <a:pt x="319" y="48"/>
                    </a:lnTo>
                    <a:lnTo>
                      <a:pt x="320" y="48"/>
                    </a:lnTo>
                    <a:lnTo>
                      <a:pt x="320" y="47"/>
                    </a:lnTo>
                    <a:lnTo>
                      <a:pt x="321" y="47"/>
                    </a:lnTo>
                    <a:lnTo>
                      <a:pt x="322" y="47"/>
                    </a:lnTo>
                    <a:lnTo>
                      <a:pt x="322" y="46"/>
                    </a:lnTo>
                    <a:lnTo>
                      <a:pt x="323" y="46"/>
                    </a:lnTo>
                    <a:lnTo>
                      <a:pt x="324" y="45"/>
                    </a:lnTo>
                    <a:lnTo>
                      <a:pt x="325" y="45"/>
                    </a:lnTo>
                    <a:lnTo>
                      <a:pt x="325" y="44"/>
                    </a:lnTo>
                    <a:lnTo>
                      <a:pt x="326" y="44"/>
                    </a:lnTo>
                    <a:lnTo>
                      <a:pt x="326" y="43"/>
                    </a:lnTo>
                    <a:lnTo>
                      <a:pt x="327" y="43"/>
                    </a:lnTo>
                    <a:lnTo>
                      <a:pt x="327" y="42"/>
                    </a:lnTo>
                    <a:lnTo>
                      <a:pt x="328" y="42"/>
                    </a:lnTo>
                    <a:lnTo>
                      <a:pt x="328" y="41"/>
                    </a:lnTo>
                    <a:lnTo>
                      <a:pt x="329" y="41"/>
                    </a:lnTo>
                    <a:lnTo>
                      <a:pt x="329" y="40"/>
                    </a:lnTo>
                    <a:lnTo>
                      <a:pt x="330" y="40"/>
                    </a:lnTo>
                    <a:lnTo>
                      <a:pt x="330" y="39"/>
                    </a:lnTo>
                    <a:lnTo>
                      <a:pt x="331" y="39"/>
                    </a:lnTo>
                    <a:lnTo>
                      <a:pt x="331" y="38"/>
                    </a:lnTo>
                    <a:lnTo>
                      <a:pt x="332" y="38"/>
                    </a:lnTo>
                    <a:lnTo>
                      <a:pt x="333" y="38"/>
                    </a:lnTo>
                    <a:lnTo>
                      <a:pt x="333" y="37"/>
                    </a:lnTo>
                    <a:lnTo>
                      <a:pt x="334" y="37"/>
                    </a:lnTo>
                    <a:lnTo>
                      <a:pt x="334" y="36"/>
                    </a:lnTo>
                    <a:lnTo>
                      <a:pt x="335" y="36"/>
                    </a:lnTo>
                    <a:lnTo>
                      <a:pt x="336" y="36"/>
                    </a:lnTo>
                    <a:lnTo>
                      <a:pt x="336" y="35"/>
                    </a:lnTo>
                    <a:lnTo>
                      <a:pt x="337" y="35"/>
                    </a:lnTo>
                    <a:lnTo>
                      <a:pt x="337" y="34"/>
                    </a:lnTo>
                    <a:lnTo>
                      <a:pt x="338" y="34"/>
                    </a:lnTo>
                    <a:lnTo>
                      <a:pt x="338" y="33"/>
                    </a:lnTo>
                    <a:lnTo>
                      <a:pt x="339" y="33"/>
                    </a:lnTo>
                    <a:lnTo>
                      <a:pt x="340" y="33"/>
                    </a:lnTo>
                    <a:lnTo>
                      <a:pt x="340" y="32"/>
                    </a:lnTo>
                    <a:lnTo>
                      <a:pt x="341" y="32"/>
                    </a:lnTo>
                    <a:lnTo>
                      <a:pt x="341" y="31"/>
                    </a:lnTo>
                    <a:lnTo>
                      <a:pt x="342" y="31"/>
                    </a:lnTo>
                    <a:lnTo>
                      <a:pt x="343" y="31"/>
                    </a:lnTo>
                    <a:lnTo>
                      <a:pt x="343" y="30"/>
                    </a:lnTo>
                    <a:lnTo>
                      <a:pt x="344" y="30"/>
                    </a:lnTo>
                    <a:lnTo>
                      <a:pt x="345" y="30"/>
                    </a:lnTo>
                    <a:lnTo>
                      <a:pt x="345" y="29"/>
                    </a:lnTo>
                    <a:lnTo>
                      <a:pt x="346" y="29"/>
                    </a:lnTo>
                    <a:lnTo>
                      <a:pt x="347" y="29"/>
                    </a:lnTo>
                    <a:lnTo>
                      <a:pt x="347" y="28"/>
                    </a:lnTo>
                    <a:lnTo>
                      <a:pt x="348" y="28"/>
                    </a:lnTo>
                    <a:lnTo>
                      <a:pt x="349" y="28"/>
                    </a:lnTo>
                    <a:lnTo>
                      <a:pt x="349" y="27"/>
                    </a:lnTo>
                    <a:lnTo>
                      <a:pt x="350" y="27"/>
                    </a:lnTo>
                    <a:lnTo>
                      <a:pt x="350" y="26"/>
                    </a:lnTo>
                    <a:lnTo>
                      <a:pt x="351" y="26"/>
                    </a:lnTo>
                    <a:lnTo>
                      <a:pt x="352" y="26"/>
                    </a:lnTo>
                    <a:lnTo>
                      <a:pt x="352" y="25"/>
                    </a:lnTo>
                    <a:lnTo>
                      <a:pt x="353" y="25"/>
                    </a:lnTo>
                    <a:lnTo>
                      <a:pt x="354" y="25"/>
                    </a:lnTo>
                    <a:lnTo>
                      <a:pt x="354" y="24"/>
                    </a:lnTo>
                    <a:lnTo>
                      <a:pt x="355" y="24"/>
                    </a:lnTo>
                    <a:lnTo>
                      <a:pt x="356" y="24"/>
                    </a:lnTo>
                    <a:lnTo>
                      <a:pt x="356" y="23"/>
                    </a:lnTo>
                    <a:lnTo>
                      <a:pt x="357" y="23"/>
                    </a:lnTo>
                    <a:lnTo>
                      <a:pt x="357" y="22"/>
                    </a:lnTo>
                    <a:lnTo>
                      <a:pt x="358" y="22"/>
                    </a:lnTo>
                    <a:lnTo>
                      <a:pt x="359" y="22"/>
                    </a:lnTo>
                    <a:lnTo>
                      <a:pt x="359" y="21"/>
                    </a:lnTo>
                    <a:lnTo>
                      <a:pt x="360" y="21"/>
                    </a:lnTo>
                    <a:lnTo>
                      <a:pt x="361" y="21"/>
                    </a:lnTo>
                    <a:lnTo>
                      <a:pt x="361" y="20"/>
                    </a:lnTo>
                    <a:lnTo>
                      <a:pt x="362" y="20"/>
                    </a:lnTo>
                    <a:lnTo>
                      <a:pt x="363" y="20"/>
                    </a:lnTo>
                    <a:lnTo>
                      <a:pt x="364" y="20"/>
                    </a:lnTo>
                    <a:lnTo>
                      <a:pt x="364" y="19"/>
                    </a:lnTo>
                    <a:lnTo>
                      <a:pt x="365" y="19"/>
                    </a:lnTo>
                    <a:lnTo>
                      <a:pt x="366" y="19"/>
                    </a:lnTo>
                    <a:lnTo>
                      <a:pt x="366" y="18"/>
                    </a:lnTo>
                    <a:lnTo>
                      <a:pt x="367" y="18"/>
                    </a:lnTo>
                    <a:lnTo>
                      <a:pt x="368" y="18"/>
                    </a:lnTo>
                    <a:lnTo>
                      <a:pt x="368" y="17"/>
                    </a:lnTo>
                    <a:lnTo>
                      <a:pt x="369" y="17"/>
                    </a:lnTo>
                    <a:lnTo>
                      <a:pt x="370" y="17"/>
                    </a:lnTo>
                    <a:lnTo>
                      <a:pt x="370" y="16"/>
                    </a:lnTo>
                    <a:lnTo>
                      <a:pt x="371" y="16"/>
                    </a:lnTo>
                    <a:lnTo>
                      <a:pt x="372" y="16"/>
                    </a:lnTo>
                    <a:lnTo>
                      <a:pt x="372" y="15"/>
                    </a:lnTo>
                    <a:lnTo>
                      <a:pt x="373" y="15"/>
                    </a:lnTo>
                    <a:lnTo>
                      <a:pt x="373" y="14"/>
                    </a:lnTo>
                    <a:lnTo>
                      <a:pt x="374" y="14"/>
                    </a:lnTo>
                    <a:lnTo>
                      <a:pt x="375" y="14"/>
                    </a:lnTo>
                    <a:lnTo>
                      <a:pt x="375" y="13"/>
                    </a:lnTo>
                    <a:lnTo>
                      <a:pt x="376" y="13"/>
                    </a:lnTo>
                    <a:lnTo>
                      <a:pt x="377" y="13"/>
                    </a:lnTo>
                    <a:lnTo>
                      <a:pt x="377" y="12"/>
                    </a:lnTo>
                    <a:lnTo>
                      <a:pt x="378" y="12"/>
                    </a:lnTo>
                    <a:lnTo>
                      <a:pt x="378" y="11"/>
                    </a:lnTo>
                    <a:lnTo>
                      <a:pt x="379" y="11"/>
                    </a:lnTo>
                    <a:lnTo>
                      <a:pt x="380" y="11"/>
                    </a:lnTo>
                    <a:lnTo>
                      <a:pt x="381" y="11"/>
                    </a:lnTo>
                    <a:lnTo>
                      <a:pt x="381" y="10"/>
                    </a:lnTo>
                    <a:lnTo>
                      <a:pt x="382" y="10"/>
                    </a:lnTo>
                    <a:lnTo>
                      <a:pt x="383" y="10"/>
                    </a:lnTo>
                    <a:lnTo>
                      <a:pt x="384" y="10"/>
                    </a:lnTo>
                    <a:lnTo>
                      <a:pt x="385" y="10"/>
                    </a:lnTo>
                    <a:lnTo>
                      <a:pt x="385" y="9"/>
                    </a:lnTo>
                    <a:lnTo>
                      <a:pt x="386" y="9"/>
                    </a:lnTo>
                    <a:lnTo>
                      <a:pt x="387" y="9"/>
                    </a:lnTo>
                    <a:lnTo>
                      <a:pt x="388" y="9"/>
                    </a:lnTo>
                    <a:lnTo>
                      <a:pt x="388" y="8"/>
                    </a:lnTo>
                    <a:lnTo>
                      <a:pt x="389" y="8"/>
                    </a:lnTo>
                    <a:lnTo>
                      <a:pt x="390" y="8"/>
                    </a:lnTo>
                    <a:lnTo>
                      <a:pt x="391" y="8"/>
                    </a:lnTo>
                    <a:lnTo>
                      <a:pt x="391" y="7"/>
                    </a:lnTo>
                    <a:lnTo>
                      <a:pt x="392" y="7"/>
                    </a:lnTo>
                    <a:lnTo>
                      <a:pt x="393" y="7"/>
                    </a:lnTo>
                    <a:lnTo>
                      <a:pt x="394" y="7"/>
                    </a:lnTo>
                    <a:lnTo>
                      <a:pt x="395" y="6"/>
                    </a:lnTo>
                    <a:lnTo>
                      <a:pt x="396" y="6"/>
                    </a:lnTo>
                    <a:lnTo>
                      <a:pt x="397" y="6"/>
                    </a:lnTo>
                    <a:lnTo>
                      <a:pt x="398" y="6"/>
                    </a:lnTo>
                    <a:lnTo>
                      <a:pt x="399" y="5"/>
                    </a:lnTo>
                    <a:lnTo>
                      <a:pt x="400" y="5"/>
                    </a:lnTo>
                    <a:lnTo>
                      <a:pt x="401" y="5"/>
                    </a:lnTo>
                    <a:lnTo>
                      <a:pt x="402" y="5"/>
                    </a:lnTo>
                    <a:lnTo>
                      <a:pt x="402" y="4"/>
                    </a:lnTo>
                    <a:lnTo>
                      <a:pt x="403" y="4"/>
                    </a:lnTo>
                    <a:lnTo>
                      <a:pt x="404" y="4"/>
                    </a:lnTo>
                    <a:lnTo>
                      <a:pt x="405" y="4"/>
                    </a:lnTo>
                    <a:lnTo>
                      <a:pt x="406" y="4"/>
                    </a:lnTo>
                    <a:lnTo>
                      <a:pt x="406" y="3"/>
                    </a:lnTo>
                    <a:lnTo>
                      <a:pt x="407" y="3"/>
                    </a:lnTo>
                    <a:lnTo>
                      <a:pt x="408" y="3"/>
                    </a:lnTo>
                    <a:lnTo>
                      <a:pt x="409" y="3"/>
                    </a:lnTo>
                    <a:lnTo>
                      <a:pt x="410" y="3"/>
                    </a:lnTo>
                    <a:lnTo>
                      <a:pt x="410" y="2"/>
                    </a:lnTo>
                    <a:lnTo>
                      <a:pt x="411" y="2"/>
                    </a:lnTo>
                    <a:lnTo>
                      <a:pt x="412" y="2"/>
                    </a:lnTo>
                    <a:lnTo>
                      <a:pt x="413" y="2"/>
                    </a:lnTo>
                    <a:lnTo>
                      <a:pt x="414" y="2"/>
                    </a:lnTo>
                    <a:lnTo>
                      <a:pt x="415" y="2"/>
                    </a:lnTo>
                    <a:lnTo>
                      <a:pt x="415" y="1"/>
                    </a:lnTo>
                    <a:lnTo>
                      <a:pt x="416" y="1"/>
                    </a:lnTo>
                    <a:lnTo>
                      <a:pt x="417" y="1"/>
                    </a:lnTo>
                    <a:lnTo>
                      <a:pt x="418" y="1"/>
                    </a:lnTo>
                    <a:lnTo>
                      <a:pt x="419" y="1"/>
                    </a:lnTo>
                    <a:lnTo>
                      <a:pt x="420" y="1"/>
                    </a:lnTo>
                    <a:lnTo>
                      <a:pt x="421" y="1"/>
                    </a:lnTo>
                    <a:lnTo>
                      <a:pt x="422" y="1"/>
                    </a:lnTo>
                    <a:lnTo>
                      <a:pt x="423" y="1"/>
                    </a:lnTo>
                    <a:lnTo>
                      <a:pt x="423" y="0"/>
                    </a:lnTo>
                    <a:lnTo>
                      <a:pt x="424" y="0"/>
                    </a:lnTo>
                    <a:lnTo>
                      <a:pt x="425" y="0"/>
                    </a:lnTo>
                    <a:lnTo>
                      <a:pt x="426" y="0"/>
                    </a:lnTo>
                    <a:lnTo>
                      <a:pt x="427" y="0"/>
                    </a:lnTo>
                    <a:lnTo>
                      <a:pt x="429" y="0"/>
                    </a:lnTo>
                    <a:lnTo>
                      <a:pt x="430" y="0"/>
                    </a:lnTo>
                    <a:lnTo>
                      <a:pt x="433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8925" name="Freeform 80"/>
              <p:cNvSpPr>
                <a:spLocks/>
              </p:cNvSpPr>
              <p:nvPr/>
            </p:nvSpPr>
            <p:spPr bwMode="auto">
              <a:xfrm>
                <a:off x="4734" y="1404"/>
                <a:ext cx="2598" cy="1440"/>
              </a:xfrm>
              <a:custGeom>
                <a:avLst/>
                <a:gdLst>
                  <a:gd name="T0" fmla="*/ 1224 w 433"/>
                  <a:gd name="T1" fmla="*/ 8496 h 240"/>
                  <a:gd name="T2" fmla="*/ 1836 w 433"/>
                  <a:gd name="T3" fmla="*/ 8352 h 240"/>
                  <a:gd name="T4" fmla="*/ 2232 w 433"/>
                  <a:gd name="T5" fmla="*/ 8244 h 240"/>
                  <a:gd name="T6" fmla="*/ 2520 w 433"/>
                  <a:gd name="T7" fmla="*/ 8100 h 240"/>
                  <a:gd name="T8" fmla="*/ 2772 w 433"/>
                  <a:gd name="T9" fmla="*/ 7956 h 240"/>
                  <a:gd name="T10" fmla="*/ 3060 w 433"/>
                  <a:gd name="T11" fmla="*/ 7812 h 240"/>
                  <a:gd name="T12" fmla="*/ 3348 w 433"/>
                  <a:gd name="T13" fmla="*/ 7704 h 240"/>
                  <a:gd name="T14" fmla="*/ 3564 w 433"/>
                  <a:gd name="T15" fmla="*/ 7560 h 240"/>
                  <a:gd name="T16" fmla="*/ 3816 w 433"/>
                  <a:gd name="T17" fmla="*/ 7416 h 240"/>
                  <a:gd name="T18" fmla="*/ 4032 w 433"/>
                  <a:gd name="T19" fmla="*/ 7272 h 240"/>
                  <a:gd name="T20" fmla="*/ 4248 w 433"/>
                  <a:gd name="T21" fmla="*/ 7128 h 240"/>
                  <a:gd name="T22" fmla="*/ 4392 w 433"/>
                  <a:gd name="T23" fmla="*/ 7020 h 240"/>
                  <a:gd name="T24" fmla="*/ 4572 w 433"/>
                  <a:gd name="T25" fmla="*/ 6876 h 240"/>
                  <a:gd name="T26" fmla="*/ 4752 w 433"/>
                  <a:gd name="T27" fmla="*/ 6732 h 240"/>
                  <a:gd name="T28" fmla="*/ 4896 w 433"/>
                  <a:gd name="T29" fmla="*/ 6588 h 240"/>
                  <a:gd name="T30" fmla="*/ 5112 w 433"/>
                  <a:gd name="T31" fmla="*/ 6444 h 240"/>
                  <a:gd name="T32" fmla="*/ 5292 w 433"/>
                  <a:gd name="T33" fmla="*/ 6336 h 240"/>
                  <a:gd name="T34" fmla="*/ 5436 w 433"/>
                  <a:gd name="T35" fmla="*/ 6192 h 240"/>
                  <a:gd name="T36" fmla="*/ 5652 w 433"/>
                  <a:gd name="T37" fmla="*/ 6048 h 240"/>
                  <a:gd name="T38" fmla="*/ 5832 w 433"/>
                  <a:gd name="T39" fmla="*/ 5904 h 240"/>
                  <a:gd name="T40" fmla="*/ 6012 w 433"/>
                  <a:gd name="T41" fmla="*/ 5796 h 240"/>
                  <a:gd name="T42" fmla="*/ 6192 w 433"/>
                  <a:gd name="T43" fmla="*/ 5652 h 240"/>
                  <a:gd name="T44" fmla="*/ 6336 w 433"/>
                  <a:gd name="T45" fmla="*/ 5508 h 240"/>
                  <a:gd name="T46" fmla="*/ 6552 w 433"/>
                  <a:gd name="T47" fmla="*/ 5364 h 240"/>
                  <a:gd name="T48" fmla="*/ 6732 w 433"/>
                  <a:gd name="T49" fmla="*/ 5220 h 240"/>
                  <a:gd name="T50" fmla="*/ 6912 w 433"/>
                  <a:gd name="T51" fmla="*/ 5112 h 240"/>
                  <a:gd name="T52" fmla="*/ 7164 w 433"/>
                  <a:gd name="T53" fmla="*/ 4968 h 240"/>
                  <a:gd name="T54" fmla="*/ 7308 w 433"/>
                  <a:gd name="T55" fmla="*/ 4824 h 240"/>
                  <a:gd name="T56" fmla="*/ 7524 w 433"/>
                  <a:gd name="T57" fmla="*/ 4680 h 240"/>
                  <a:gd name="T58" fmla="*/ 7668 w 433"/>
                  <a:gd name="T59" fmla="*/ 4536 h 240"/>
                  <a:gd name="T60" fmla="*/ 7848 w 433"/>
                  <a:gd name="T61" fmla="*/ 4428 h 240"/>
                  <a:gd name="T62" fmla="*/ 8028 w 433"/>
                  <a:gd name="T63" fmla="*/ 4284 h 240"/>
                  <a:gd name="T64" fmla="*/ 8208 w 433"/>
                  <a:gd name="T65" fmla="*/ 4140 h 240"/>
                  <a:gd name="T66" fmla="*/ 8388 w 433"/>
                  <a:gd name="T67" fmla="*/ 3996 h 240"/>
                  <a:gd name="T68" fmla="*/ 8568 w 433"/>
                  <a:gd name="T69" fmla="*/ 3852 h 240"/>
                  <a:gd name="T70" fmla="*/ 8784 w 433"/>
                  <a:gd name="T71" fmla="*/ 3744 h 240"/>
                  <a:gd name="T72" fmla="*/ 8928 w 433"/>
                  <a:gd name="T73" fmla="*/ 3600 h 240"/>
                  <a:gd name="T74" fmla="*/ 9144 w 433"/>
                  <a:gd name="T75" fmla="*/ 3456 h 240"/>
                  <a:gd name="T76" fmla="*/ 9360 w 433"/>
                  <a:gd name="T77" fmla="*/ 3312 h 240"/>
                  <a:gd name="T78" fmla="*/ 9540 w 433"/>
                  <a:gd name="T79" fmla="*/ 3204 h 240"/>
                  <a:gd name="T80" fmla="*/ 9684 w 433"/>
                  <a:gd name="T81" fmla="*/ 3060 h 240"/>
                  <a:gd name="T82" fmla="*/ 9864 w 433"/>
                  <a:gd name="T83" fmla="*/ 2916 h 240"/>
                  <a:gd name="T84" fmla="*/ 10008 w 433"/>
                  <a:gd name="T85" fmla="*/ 2772 h 240"/>
                  <a:gd name="T86" fmla="*/ 10188 w 433"/>
                  <a:gd name="T87" fmla="*/ 2628 h 240"/>
                  <a:gd name="T88" fmla="*/ 10368 w 433"/>
                  <a:gd name="T89" fmla="*/ 2520 h 240"/>
                  <a:gd name="T90" fmla="*/ 10584 w 433"/>
                  <a:gd name="T91" fmla="*/ 2376 h 240"/>
                  <a:gd name="T92" fmla="*/ 10764 w 433"/>
                  <a:gd name="T93" fmla="*/ 2232 h 240"/>
                  <a:gd name="T94" fmla="*/ 11016 w 433"/>
                  <a:gd name="T95" fmla="*/ 2088 h 240"/>
                  <a:gd name="T96" fmla="*/ 11196 w 433"/>
                  <a:gd name="T97" fmla="*/ 1944 h 240"/>
                  <a:gd name="T98" fmla="*/ 11376 w 433"/>
                  <a:gd name="T99" fmla="*/ 1836 h 240"/>
                  <a:gd name="T100" fmla="*/ 11592 w 433"/>
                  <a:gd name="T101" fmla="*/ 1692 h 240"/>
                  <a:gd name="T102" fmla="*/ 11736 w 433"/>
                  <a:gd name="T103" fmla="*/ 1548 h 240"/>
                  <a:gd name="T104" fmla="*/ 11916 w 433"/>
                  <a:gd name="T105" fmla="*/ 1404 h 240"/>
                  <a:gd name="T106" fmla="*/ 12096 w 433"/>
                  <a:gd name="T107" fmla="*/ 1296 h 240"/>
                  <a:gd name="T108" fmla="*/ 12276 w 433"/>
                  <a:gd name="T109" fmla="*/ 1152 h 240"/>
                  <a:gd name="T110" fmla="*/ 12528 w 433"/>
                  <a:gd name="T111" fmla="*/ 1008 h 240"/>
                  <a:gd name="T112" fmla="*/ 12744 w 433"/>
                  <a:gd name="T113" fmla="*/ 864 h 240"/>
                  <a:gd name="T114" fmla="*/ 13032 w 433"/>
                  <a:gd name="T115" fmla="*/ 720 h 240"/>
                  <a:gd name="T116" fmla="*/ 13320 w 433"/>
                  <a:gd name="T117" fmla="*/ 612 h 240"/>
                  <a:gd name="T118" fmla="*/ 13536 w 433"/>
                  <a:gd name="T119" fmla="*/ 468 h 240"/>
                  <a:gd name="T120" fmla="*/ 13932 w 433"/>
                  <a:gd name="T121" fmla="*/ 324 h 240"/>
                  <a:gd name="T122" fmla="*/ 14364 w 433"/>
                  <a:gd name="T123" fmla="*/ 180 h 240"/>
                  <a:gd name="T124" fmla="*/ 14976 w 433"/>
                  <a:gd name="T125" fmla="*/ 36 h 24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433"/>
                  <a:gd name="T190" fmla="*/ 0 h 240"/>
                  <a:gd name="T191" fmla="*/ 433 w 433"/>
                  <a:gd name="T192" fmla="*/ 240 h 24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433" h="240">
                    <a:moveTo>
                      <a:pt x="0" y="240"/>
                    </a:moveTo>
                    <a:lnTo>
                      <a:pt x="2" y="240"/>
                    </a:lnTo>
                    <a:lnTo>
                      <a:pt x="5" y="240"/>
                    </a:lnTo>
                    <a:lnTo>
                      <a:pt x="7" y="240"/>
                    </a:lnTo>
                    <a:lnTo>
                      <a:pt x="8" y="240"/>
                    </a:lnTo>
                    <a:lnTo>
                      <a:pt x="10" y="240"/>
                    </a:lnTo>
                    <a:lnTo>
                      <a:pt x="11" y="240"/>
                    </a:lnTo>
                    <a:lnTo>
                      <a:pt x="14" y="240"/>
                    </a:lnTo>
                    <a:lnTo>
                      <a:pt x="14" y="239"/>
                    </a:lnTo>
                    <a:lnTo>
                      <a:pt x="15" y="239"/>
                    </a:lnTo>
                    <a:lnTo>
                      <a:pt x="16" y="239"/>
                    </a:lnTo>
                    <a:lnTo>
                      <a:pt x="17" y="239"/>
                    </a:lnTo>
                    <a:lnTo>
                      <a:pt x="18" y="239"/>
                    </a:lnTo>
                    <a:lnTo>
                      <a:pt x="19" y="239"/>
                    </a:lnTo>
                    <a:lnTo>
                      <a:pt x="20" y="239"/>
                    </a:lnTo>
                    <a:lnTo>
                      <a:pt x="21" y="239"/>
                    </a:lnTo>
                    <a:lnTo>
                      <a:pt x="21" y="238"/>
                    </a:lnTo>
                    <a:lnTo>
                      <a:pt x="22" y="238"/>
                    </a:lnTo>
                    <a:lnTo>
                      <a:pt x="24" y="238"/>
                    </a:lnTo>
                    <a:lnTo>
                      <a:pt x="25" y="238"/>
                    </a:lnTo>
                    <a:lnTo>
                      <a:pt x="26" y="238"/>
                    </a:lnTo>
                    <a:lnTo>
                      <a:pt x="27" y="238"/>
                    </a:lnTo>
                    <a:lnTo>
                      <a:pt x="28" y="238"/>
                    </a:lnTo>
                    <a:lnTo>
                      <a:pt x="29" y="238"/>
                    </a:lnTo>
                    <a:lnTo>
                      <a:pt x="29" y="237"/>
                    </a:lnTo>
                    <a:lnTo>
                      <a:pt x="30" y="237"/>
                    </a:lnTo>
                    <a:lnTo>
                      <a:pt x="31" y="237"/>
                    </a:lnTo>
                    <a:lnTo>
                      <a:pt x="32" y="237"/>
                    </a:lnTo>
                    <a:lnTo>
                      <a:pt x="33" y="237"/>
                    </a:lnTo>
                    <a:lnTo>
                      <a:pt x="33" y="236"/>
                    </a:lnTo>
                    <a:lnTo>
                      <a:pt x="34" y="236"/>
                    </a:lnTo>
                    <a:lnTo>
                      <a:pt x="36" y="236"/>
                    </a:lnTo>
                    <a:lnTo>
                      <a:pt x="37" y="236"/>
                    </a:lnTo>
                    <a:lnTo>
                      <a:pt x="38" y="236"/>
                    </a:lnTo>
                    <a:lnTo>
                      <a:pt x="38" y="235"/>
                    </a:lnTo>
                    <a:lnTo>
                      <a:pt x="39" y="235"/>
                    </a:lnTo>
                    <a:lnTo>
                      <a:pt x="40" y="235"/>
                    </a:lnTo>
                    <a:lnTo>
                      <a:pt x="41" y="235"/>
                    </a:lnTo>
                    <a:lnTo>
                      <a:pt x="42" y="235"/>
                    </a:lnTo>
                    <a:lnTo>
                      <a:pt x="42" y="234"/>
                    </a:lnTo>
                    <a:lnTo>
                      <a:pt x="43" y="234"/>
                    </a:lnTo>
                    <a:lnTo>
                      <a:pt x="44" y="234"/>
                    </a:lnTo>
                    <a:lnTo>
                      <a:pt x="45" y="234"/>
                    </a:lnTo>
                    <a:lnTo>
                      <a:pt x="46" y="234"/>
                    </a:lnTo>
                    <a:lnTo>
                      <a:pt x="47" y="234"/>
                    </a:lnTo>
                    <a:lnTo>
                      <a:pt x="47" y="233"/>
                    </a:lnTo>
                    <a:lnTo>
                      <a:pt x="48" y="233"/>
                    </a:lnTo>
                    <a:lnTo>
                      <a:pt x="49" y="233"/>
                    </a:lnTo>
                    <a:lnTo>
                      <a:pt x="50" y="233"/>
                    </a:lnTo>
                    <a:lnTo>
                      <a:pt x="51" y="233"/>
                    </a:lnTo>
                    <a:lnTo>
                      <a:pt x="51" y="232"/>
                    </a:lnTo>
                    <a:lnTo>
                      <a:pt x="52" y="232"/>
                    </a:lnTo>
                    <a:lnTo>
                      <a:pt x="53" y="232"/>
                    </a:lnTo>
                    <a:lnTo>
                      <a:pt x="54" y="232"/>
                    </a:lnTo>
                    <a:lnTo>
                      <a:pt x="54" y="231"/>
                    </a:lnTo>
                    <a:lnTo>
                      <a:pt x="55" y="231"/>
                    </a:lnTo>
                    <a:lnTo>
                      <a:pt x="56" y="231"/>
                    </a:lnTo>
                    <a:lnTo>
                      <a:pt x="57" y="231"/>
                    </a:lnTo>
                    <a:lnTo>
                      <a:pt x="57" y="230"/>
                    </a:lnTo>
                    <a:lnTo>
                      <a:pt x="58" y="230"/>
                    </a:lnTo>
                    <a:lnTo>
                      <a:pt x="59" y="230"/>
                    </a:lnTo>
                    <a:lnTo>
                      <a:pt x="60" y="230"/>
                    </a:lnTo>
                    <a:lnTo>
                      <a:pt x="60" y="229"/>
                    </a:lnTo>
                    <a:lnTo>
                      <a:pt x="61" y="229"/>
                    </a:lnTo>
                    <a:lnTo>
                      <a:pt x="62" y="229"/>
                    </a:lnTo>
                    <a:lnTo>
                      <a:pt x="63" y="228"/>
                    </a:lnTo>
                    <a:lnTo>
                      <a:pt x="64" y="228"/>
                    </a:lnTo>
                    <a:lnTo>
                      <a:pt x="65" y="228"/>
                    </a:lnTo>
                    <a:lnTo>
                      <a:pt x="65" y="227"/>
                    </a:lnTo>
                    <a:lnTo>
                      <a:pt x="66" y="227"/>
                    </a:lnTo>
                    <a:lnTo>
                      <a:pt x="67" y="227"/>
                    </a:lnTo>
                    <a:lnTo>
                      <a:pt x="67" y="226"/>
                    </a:lnTo>
                    <a:lnTo>
                      <a:pt x="68" y="226"/>
                    </a:lnTo>
                    <a:lnTo>
                      <a:pt x="69" y="225"/>
                    </a:lnTo>
                    <a:lnTo>
                      <a:pt x="70" y="225"/>
                    </a:lnTo>
                    <a:lnTo>
                      <a:pt x="70" y="224"/>
                    </a:lnTo>
                    <a:lnTo>
                      <a:pt x="71" y="224"/>
                    </a:lnTo>
                    <a:lnTo>
                      <a:pt x="72" y="224"/>
                    </a:lnTo>
                    <a:lnTo>
                      <a:pt x="72" y="223"/>
                    </a:lnTo>
                    <a:lnTo>
                      <a:pt x="73" y="223"/>
                    </a:lnTo>
                    <a:lnTo>
                      <a:pt x="74" y="223"/>
                    </a:lnTo>
                    <a:lnTo>
                      <a:pt x="75" y="223"/>
                    </a:lnTo>
                    <a:lnTo>
                      <a:pt x="75" y="222"/>
                    </a:lnTo>
                    <a:lnTo>
                      <a:pt x="76" y="222"/>
                    </a:lnTo>
                    <a:lnTo>
                      <a:pt x="77" y="222"/>
                    </a:lnTo>
                    <a:lnTo>
                      <a:pt x="77" y="221"/>
                    </a:lnTo>
                    <a:lnTo>
                      <a:pt x="78" y="221"/>
                    </a:lnTo>
                    <a:lnTo>
                      <a:pt x="79" y="221"/>
                    </a:lnTo>
                    <a:lnTo>
                      <a:pt x="79" y="220"/>
                    </a:lnTo>
                    <a:lnTo>
                      <a:pt x="80" y="220"/>
                    </a:lnTo>
                    <a:lnTo>
                      <a:pt x="81" y="220"/>
                    </a:lnTo>
                    <a:lnTo>
                      <a:pt x="81" y="219"/>
                    </a:lnTo>
                    <a:lnTo>
                      <a:pt x="82" y="219"/>
                    </a:lnTo>
                    <a:lnTo>
                      <a:pt x="83" y="219"/>
                    </a:lnTo>
                    <a:lnTo>
                      <a:pt x="83" y="218"/>
                    </a:lnTo>
                    <a:lnTo>
                      <a:pt x="84" y="218"/>
                    </a:lnTo>
                    <a:lnTo>
                      <a:pt x="85" y="218"/>
                    </a:lnTo>
                    <a:lnTo>
                      <a:pt x="85" y="217"/>
                    </a:lnTo>
                    <a:lnTo>
                      <a:pt x="86" y="217"/>
                    </a:lnTo>
                    <a:lnTo>
                      <a:pt x="87" y="217"/>
                    </a:lnTo>
                    <a:lnTo>
                      <a:pt x="87" y="216"/>
                    </a:lnTo>
                    <a:lnTo>
                      <a:pt x="88" y="216"/>
                    </a:lnTo>
                    <a:lnTo>
                      <a:pt x="89" y="216"/>
                    </a:lnTo>
                    <a:lnTo>
                      <a:pt x="89" y="215"/>
                    </a:lnTo>
                    <a:lnTo>
                      <a:pt x="90" y="215"/>
                    </a:lnTo>
                    <a:lnTo>
                      <a:pt x="91" y="215"/>
                    </a:lnTo>
                    <a:lnTo>
                      <a:pt x="91" y="214"/>
                    </a:lnTo>
                    <a:lnTo>
                      <a:pt x="92" y="214"/>
                    </a:lnTo>
                    <a:lnTo>
                      <a:pt x="93" y="214"/>
                    </a:lnTo>
                    <a:lnTo>
                      <a:pt x="93" y="213"/>
                    </a:lnTo>
                    <a:lnTo>
                      <a:pt x="94" y="213"/>
                    </a:lnTo>
                    <a:lnTo>
                      <a:pt x="95" y="213"/>
                    </a:lnTo>
                    <a:lnTo>
                      <a:pt x="95" y="212"/>
                    </a:lnTo>
                    <a:lnTo>
                      <a:pt x="96" y="212"/>
                    </a:lnTo>
                    <a:lnTo>
                      <a:pt x="96" y="211"/>
                    </a:lnTo>
                    <a:lnTo>
                      <a:pt x="97" y="211"/>
                    </a:lnTo>
                    <a:lnTo>
                      <a:pt x="98" y="211"/>
                    </a:lnTo>
                    <a:lnTo>
                      <a:pt x="98" y="210"/>
                    </a:lnTo>
                    <a:lnTo>
                      <a:pt x="99" y="210"/>
                    </a:lnTo>
                    <a:lnTo>
                      <a:pt x="100" y="209"/>
                    </a:lnTo>
                    <a:lnTo>
                      <a:pt x="101" y="209"/>
                    </a:lnTo>
                    <a:lnTo>
                      <a:pt x="101" y="208"/>
                    </a:lnTo>
                    <a:lnTo>
                      <a:pt x="102" y="208"/>
                    </a:lnTo>
                    <a:lnTo>
                      <a:pt x="103" y="208"/>
                    </a:lnTo>
                    <a:lnTo>
                      <a:pt x="103" y="207"/>
                    </a:lnTo>
                    <a:lnTo>
                      <a:pt x="104" y="207"/>
                    </a:lnTo>
                    <a:lnTo>
                      <a:pt x="105" y="207"/>
                    </a:lnTo>
                    <a:lnTo>
                      <a:pt x="105" y="206"/>
                    </a:lnTo>
                    <a:lnTo>
                      <a:pt x="106" y="206"/>
                    </a:lnTo>
                    <a:lnTo>
                      <a:pt x="107" y="206"/>
                    </a:lnTo>
                    <a:lnTo>
                      <a:pt x="107" y="205"/>
                    </a:lnTo>
                    <a:lnTo>
                      <a:pt x="108" y="205"/>
                    </a:lnTo>
                    <a:lnTo>
                      <a:pt x="108" y="204"/>
                    </a:lnTo>
                    <a:lnTo>
                      <a:pt x="109" y="204"/>
                    </a:lnTo>
                    <a:lnTo>
                      <a:pt x="110" y="204"/>
                    </a:lnTo>
                    <a:lnTo>
                      <a:pt x="110" y="203"/>
                    </a:lnTo>
                    <a:lnTo>
                      <a:pt x="111" y="203"/>
                    </a:lnTo>
                    <a:lnTo>
                      <a:pt x="112" y="203"/>
                    </a:lnTo>
                    <a:lnTo>
                      <a:pt x="112" y="202"/>
                    </a:lnTo>
                    <a:lnTo>
                      <a:pt x="113" y="202"/>
                    </a:lnTo>
                    <a:lnTo>
                      <a:pt x="113" y="201"/>
                    </a:lnTo>
                    <a:lnTo>
                      <a:pt x="114" y="201"/>
                    </a:lnTo>
                    <a:lnTo>
                      <a:pt x="114" y="200"/>
                    </a:lnTo>
                    <a:lnTo>
                      <a:pt x="115" y="200"/>
                    </a:lnTo>
                    <a:lnTo>
                      <a:pt x="116" y="200"/>
                    </a:lnTo>
                    <a:lnTo>
                      <a:pt x="116" y="199"/>
                    </a:lnTo>
                    <a:lnTo>
                      <a:pt x="117" y="199"/>
                    </a:lnTo>
                    <a:lnTo>
                      <a:pt x="118" y="199"/>
                    </a:lnTo>
                    <a:lnTo>
                      <a:pt x="118" y="198"/>
                    </a:lnTo>
                    <a:lnTo>
                      <a:pt x="119" y="198"/>
                    </a:lnTo>
                    <a:lnTo>
                      <a:pt x="119" y="197"/>
                    </a:lnTo>
                    <a:lnTo>
                      <a:pt x="120" y="197"/>
                    </a:lnTo>
                    <a:lnTo>
                      <a:pt x="120" y="196"/>
                    </a:lnTo>
                    <a:lnTo>
                      <a:pt x="121" y="196"/>
                    </a:lnTo>
                    <a:lnTo>
                      <a:pt x="121" y="195"/>
                    </a:lnTo>
                    <a:lnTo>
                      <a:pt x="122" y="195"/>
                    </a:lnTo>
                    <a:lnTo>
                      <a:pt x="122" y="194"/>
                    </a:lnTo>
                    <a:lnTo>
                      <a:pt x="123" y="194"/>
                    </a:lnTo>
                    <a:lnTo>
                      <a:pt x="124" y="193"/>
                    </a:lnTo>
                    <a:lnTo>
                      <a:pt x="125" y="193"/>
                    </a:lnTo>
                    <a:lnTo>
                      <a:pt x="125" y="192"/>
                    </a:lnTo>
                    <a:lnTo>
                      <a:pt x="126" y="192"/>
                    </a:lnTo>
                    <a:lnTo>
                      <a:pt x="126" y="191"/>
                    </a:lnTo>
                    <a:lnTo>
                      <a:pt x="127" y="191"/>
                    </a:lnTo>
                    <a:lnTo>
                      <a:pt x="128" y="191"/>
                    </a:lnTo>
                    <a:lnTo>
                      <a:pt x="128" y="190"/>
                    </a:lnTo>
                    <a:lnTo>
                      <a:pt x="129" y="190"/>
                    </a:lnTo>
                    <a:lnTo>
                      <a:pt x="129" y="189"/>
                    </a:lnTo>
                    <a:lnTo>
                      <a:pt x="130" y="189"/>
                    </a:lnTo>
                    <a:lnTo>
                      <a:pt x="130" y="188"/>
                    </a:lnTo>
                    <a:lnTo>
                      <a:pt x="131" y="188"/>
                    </a:lnTo>
                    <a:lnTo>
                      <a:pt x="132" y="188"/>
                    </a:lnTo>
                    <a:lnTo>
                      <a:pt x="132" y="187"/>
                    </a:lnTo>
                    <a:lnTo>
                      <a:pt x="133" y="187"/>
                    </a:lnTo>
                    <a:lnTo>
                      <a:pt x="133" y="186"/>
                    </a:lnTo>
                    <a:lnTo>
                      <a:pt x="134" y="186"/>
                    </a:lnTo>
                    <a:lnTo>
                      <a:pt x="134" y="185"/>
                    </a:lnTo>
                    <a:lnTo>
                      <a:pt x="135" y="185"/>
                    </a:lnTo>
                    <a:lnTo>
                      <a:pt x="135" y="184"/>
                    </a:lnTo>
                    <a:lnTo>
                      <a:pt x="136" y="184"/>
                    </a:lnTo>
                    <a:lnTo>
                      <a:pt x="136" y="183"/>
                    </a:lnTo>
                    <a:lnTo>
                      <a:pt x="137" y="183"/>
                    </a:lnTo>
                    <a:lnTo>
                      <a:pt x="138" y="182"/>
                    </a:lnTo>
                    <a:lnTo>
                      <a:pt x="139" y="182"/>
                    </a:lnTo>
                    <a:lnTo>
                      <a:pt x="139" y="181"/>
                    </a:lnTo>
                    <a:lnTo>
                      <a:pt x="140" y="181"/>
                    </a:lnTo>
                    <a:lnTo>
                      <a:pt x="141" y="181"/>
                    </a:lnTo>
                    <a:lnTo>
                      <a:pt x="141" y="180"/>
                    </a:lnTo>
                    <a:lnTo>
                      <a:pt x="142" y="180"/>
                    </a:lnTo>
                    <a:lnTo>
                      <a:pt x="142" y="179"/>
                    </a:lnTo>
                    <a:lnTo>
                      <a:pt x="143" y="179"/>
                    </a:lnTo>
                    <a:lnTo>
                      <a:pt x="143" y="178"/>
                    </a:lnTo>
                    <a:lnTo>
                      <a:pt x="144" y="178"/>
                    </a:lnTo>
                    <a:lnTo>
                      <a:pt x="144" y="177"/>
                    </a:lnTo>
                    <a:lnTo>
                      <a:pt x="145" y="177"/>
                    </a:lnTo>
                    <a:lnTo>
                      <a:pt x="145" y="176"/>
                    </a:lnTo>
                    <a:lnTo>
                      <a:pt x="146" y="176"/>
                    </a:lnTo>
                    <a:lnTo>
                      <a:pt x="147" y="176"/>
                    </a:lnTo>
                    <a:lnTo>
                      <a:pt x="147" y="175"/>
                    </a:lnTo>
                    <a:lnTo>
                      <a:pt x="148" y="175"/>
                    </a:lnTo>
                    <a:lnTo>
                      <a:pt x="148" y="174"/>
                    </a:lnTo>
                    <a:lnTo>
                      <a:pt x="149" y="174"/>
                    </a:lnTo>
                    <a:lnTo>
                      <a:pt x="149" y="173"/>
                    </a:lnTo>
                    <a:lnTo>
                      <a:pt x="150" y="173"/>
                    </a:lnTo>
                    <a:lnTo>
                      <a:pt x="150" y="172"/>
                    </a:lnTo>
                    <a:lnTo>
                      <a:pt x="151" y="172"/>
                    </a:lnTo>
                    <a:lnTo>
                      <a:pt x="151" y="171"/>
                    </a:lnTo>
                    <a:lnTo>
                      <a:pt x="152" y="171"/>
                    </a:lnTo>
                    <a:lnTo>
                      <a:pt x="153" y="171"/>
                    </a:lnTo>
                    <a:lnTo>
                      <a:pt x="154" y="170"/>
                    </a:lnTo>
                    <a:lnTo>
                      <a:pt x="155" y="170"/>
                    </a:lnTo>
                    <a:lnTo>
                      <a:pt x="156" y="169"/>
                    </a:lnTo>
                    <a:lnTo>
                      <a:pt x="156" y="168"/>
                    </a:lnTo>
                    <a:lnTo>
                      <a:pt x="157" y="168"/>
                    </a:lnTo>
                    <a:lnTo>
                      <a:pt x="157" y="167"/>
                    </a:lnTo>
                    <a:lnTo>
                      <a:pt x="158" y="167"/>
                    </a:lnTo>
                    <a:lnTo>
                      <a:pt x="159" y="167"/>
                    </a:lnTo>
                    <a:lnTo>
                      <a:pt x="159" y="166"/>
                    </a:lnTo>
                    <a:lnTo>
                      <a:pt x="160" y="166"/>
                    </a:lnTo>
                    <a:lnTo>
                      <a:pt x="160" y="165"/>
                    </a:lnTo>
                    <a:lnTo>
                      <a:pt x="161" y="165"/>
                    </a:lnTo>
                    <a:lnTo>
                      <a:pt x="161" y="164"/>
                    </a:lnTo>
                    <a:lnTo>
                      <a:pt x="162" y="164"/>
                    </a:lnTo>
                    <a:lnTo>
                      <a:pt x="163" y="164"/>
                    </a:lnTo>
                    <a:lnTo>
                      <a:pt x="163" y="163"/>
                    </a:lnTo>
                    <a:lnTo>
                      <a:pt x="164" y="163"/>
                    </a:lnTo>
                    <a:lnTo>
                      <a:pt x="164" y="162"/>
                    </a:lnTo>
                    <a:lnTo>
                      <a:pt x="165" y="162"/>
                    </a:lnTo>
                    <a:lnTo>
                      <a:pt x="166" y="162"/>
                    </a:lnTo>
                    <a:lnTo>
                      <a:pt x="166" y="161"/>
                    </a:lnTo>
                    <a:lnTo>
                      <a:pt x="167" y="161"/>
                    </a:lnTo>
                    <a:lnTo>
                      <a:pt x="167" y="160"/>
                    </a:lnTo>
                    <a:lnTo>
                      <a:pt x="168" y="160"/>
                    </a:lnTo>
                    <a:lnTo>
                      <a:pt x="169" y="159"/>
                    </a:lnTo>
                    <a:lnTo>
                      <a:pt x="169" y="158"/>
                    </a:lnTo>
                    <a:lnTo>
                      <a:pt x="170" y="158"/>
                    </a:lnTo>
                    <a:lnTo>
                      <a:pt x="171" y="158"/>
                    </a:lnTo>
                    <a:lnTo>
                      <a:pt x="171" y="157"/>
                    </a:lnTo>
                    <a:lnTo>
                      <a:pt x="172" y="157"/>
                    </a:lnTo>
                    <a:lnTo>
                      <a:pt x="172" y="156"/>
                    </a:lnTo>
                    <a:lnTo>
                      <a:pt x="173" y="156"/>
                    </a:lnTo>
                    <a:lnTo>
                      <a:pt x="173" y="155"/>
                    </a:lnTo>
                    <a:lnTo>
                      <a:pt x="174" y="155"/>
                    </a:lnTo>
                    <a:lnTo>
                      <a:pt x="174" y="154"/>
                    </a:lnTo>
                    <a:lnTo>
                      <a:pt x="175" y="154"/>
                    </a:lnTo>
                    <a:lnTo>
                      <a:pt x="176" y="154"/>
                    </a:lnTo>
                    <a:lnTo>
                      <a:pt x="176" y="153"/>
                    </a:lnTo>
                    <a:lnTo>
                      <a:pt x="177" y="153"/>
                    </a:lnTo>
                    <a:lnTo>
                      <a:pt x="177" y="152"/>
                    </a:lnTo>
                    <a:lnTo>
                      <a:pt x="178" y="152"/>
                    </a:lnTo>
                    <a:lnTo>
                      <a:pt x="178" y="151"/>
                    </a:lnTo>
                    <a:lnTo>
                      <a:pt x="179" y="151"/>
                    </a:lnTo>
                    <a:lnTo>
                      <a:pt x="180" y="151"/>
                    </a:lnTo>
                    <a:lnTo>
                      <a:pt x="180" y="150"/>
                    </a:lnTo>
                    <a:lnTo>
                      <a:pt x="181" y="150"/>
                    </a:lnTo>
                    <a:lnTo>
                      <a:pt x="181" y="149"/>
                    </a:lnTo>
                    <a:lnTo>
                      <a:pt x="182" y="149"/>
                    </a:lnTo>
                    <a:lnTo>
                      <a:pt x="183" y="149"/>
                    </a:lnTo>
                    <a:lnTo>
                      <a:pt x="183" y="148"/>
                    </a:lnTo>
                    <a:lnTo>
                      <a:pt x="184" y="148"/>
                    </a:lnTo>
                    <a:lnTo>
                      <a:pt x="184" y="147"/>
                    </a:lnTo>
                    <a:lnTo>
                      <a:pt x="185" y="147"/>
                    </a:lnTo>
                    <a:lnTo>
                      <a:pt x="185" y="146"/>
                    </a:lnTo>
                    <a:lnTo>
                      <a:pt x="186" y="146"/>
                    </a:lnTo>
                    <a:lnTo>
                      <a:pt x="186" y="145"/>
                    </a:lnTo>
                    <a:lnTo>
                      <a:pt x="187" y="145"/>
                    </a:lnTo>
                    <a:lnTo>
                      <a:pt x="188" y="145"/>
                    </a:lnTo>
                    <a:lnTo>
                      <a:pt x="188" y="144"/>
                    </a:lnTo>
                    <a:lnTo>
                      <a:pt x="189" y="144"/>
                    </a:lnTo>
                    <a:lnTo>
                      <a:pt x="190" y="143"/>
                    </a:lnTo>
                    <a:lnTo>
                      <a:pt x="191" y="143"/>
                    </a:lnTo>
                    <a:lnTo>
                      <a:pt x="191" y="142"/>
                    </a:lnTo>
                    <a:lnTo>
                      <a:pt x="192" y="142"/>
                    </a:lnTo>
                    <a:lnTo>
                      <a:pt x="193" y="142"/>
                    </a:lnTo>
                    <a:lnTo>
                      <a:pt x="193" y="141"/>
                    </a:lnTo>
                    <a:lnTo>
                      <a:pt x="194" y="141"/>
                    </a:lnTo>
                    <a:lnTo>
                      <a:pt x="194" y="140"/>
                    </a:lnTo>
                    <a:lnTo>
                      <a:pt x="195" y="140"/>
                    </a:lnTo>
                    <a:lnTo>
                      <a:pt x="196" y="140"/>
                    </a:lnTo>
                    <a:lnTo>
                      <a:pt x="196" y="139"/>
                    </a:lnTo>
                    <a:lnTo>
                      <a:pt x="197" y="139"/>
                    </a:lnTo>
                    <a:lnTo>
                      <a:pt x="198" y="139"/>
                    </a:lnTo>
                    <a:lnTo>
                      <a:pt x="198" y="138"/>
                    </a:lnTo>
                    <a:lnTo>
                      <a:pt x="199" y="138"/>
                    </a:lnTo>
                    <a:lnTo>
                      <a:pt x="199" y="137"/>
                    </a:lnTo>
                    <a:lnTo>
                      <a:pt x="200" y="137"/>
                    </a:lnTo>
                    <a:lnTo>
                      <a:pt x="201" y="137"/>
                    </a:lnTo>
                    <a:lnTo>
                      <a:pt x="201" y="136"/>
                    </a:lnTo>
                    <a:lnTo>
                      <a:pt x="202" y="136"/>
                    </a:lnTo>
                    <a:lnTo>
                      <a:pt x="202" y="135"/>
                    </a:lnTo>
                    <a:lnTo>
                      <a:pt x="203" y="135"/>
                    </a:lnTo>
                    <a:lnTo>
                      <a:pt x="203" y="134"/>
                    </a:lnTo>
                    <a:lnTo>
                      <a:pt x="204" y="134"/>
                    </a:lnTo>
                    <a:lnTo>
                      <a:pt x="204" y="133"/>
                    </a:lnTo>
                    <a:lnTo>
                      <a:pt x="205" y="133"/>
                    </a:lnTo>
                    <a:lnTo>
                      <a:pt x="205" y="132"/>
                    </a:lnTo>
                    <a:lnTo>
                      <a:pt x="206" y="132"/>
                    </a:lnTo>
                    <a:lnTo>
                      <a:pt x="207" y="132"/>
                    </a:lnTo>
                    <a:lnTo>
                      <a:pt x="207" y="131"/>
                    </a:lnTo>
                    <a:lnTo>
                      <a:pt x="208" y="131"/>
                    </a:lnTo>
                    <a:lnTo>
                      <a:pt x="208" y="130"/>
                    </a:lnTo>
                    <a:lnTo>
                      <a:pt x="209" y="130"/>
                    </a:lnTo>
                    <a:lnTo>
                      <a:pt x="209" y="129"/>
                    </a:lnTo>
                    <a:lnTo>
                      <a:pt x="210" y="129"/>
                    </a:lnTo>
                    <a:lnTo>
                      <a:pt x="210" y="128"/>
                    </a:lnTo>
                    <a:lnTo>
                      <a:pt x="211" y="128"/>
                    </a:lnTo>
                    <a:lnTo>
                      <a:pt x="212" y="127"/>
                    </a:lnTo>
                    <a:lnTo>
                      <a:pt x="213" y="127"/>
                    </a:lnTo>
                    <a:lnTo>
                      <a:pt x="213" y="126"/>
                    </a:lnTo>
                    <a:lnTo>
                      <a:pt x="214" y="126"/>
                    </a:lnTo>
                    <a:lnTo>
                      <a:pt x="214" y="125"/>
                    </a:lnTo>
                    <a:lnTo>
                      <a:pt x="215" y="125"/>
                    </a:lnTo>
                    <a:lnTo>
                      <a:pt x="216" y="125"/>
                    </a:lnTo>
                    <a:lnTo>
                      <a:pt x="216" y="124"/>
                    </a:lnTo>
                    <a:lnTo>
                      <a:pt x="217" y="124"/>
                    </a:lnTo>
                    <a:lnTo>
                      <a:pt x="217" y="123"/>
                    </a:lnTo>
                    <a:lnTo>
                      <a:pt x="218" y="123"/>
                    </a:lnTo>
                    <a:lnTo>
                      <a:pt x="218" y="122"/>
                    </a:lnTo>
                    <a:lnTo>
                      <a:pt x="219" y="122"/>
                    </a:lnTo>
                    <a:lnTo>
                      <a:pt x="220" y="122"/>
                    </a:lnTo>
                    <a:lnTo>
                      <a:pt x="220" y="121"/>
                    </a:lnTo>
                    <a:lnTo>
                      <a:pt x="221" y="121"/>
                    </a:lnTo>
                    <a:lnTo>
                      <a:pt x="221" y="120"/>
                    </a:lnTo>
                    <a:lnTo>
                      <a:pt x="222" y="120"/>
                    </a:lnTo>
                    <a:lnTo>
                      <a:pt x="222" y="119"/>
                    </a:lnTo>
                    <a:lnTo>
                      <a:pt x="223" y="119"/>
                    </a:lnTo>
                    <a:lnTo>
                      <a:pt x="224" y="119"/>
                    </a:lnTo>
                    <a:lnTo>
                      <a:pt x="224" y="118"/>
                    </a:lnTo>
                    <a:lnTo>
                      <a:pt x="225" y="118"/>
                    </a:lnTo>
                    <a:lnTo>
                      <a:pt x="225" y="117"/>
                    </a:lnTo>
                    <a:lnTo>
                      <a:pt x="226" y="117"/>
                    </a:lnTo>
                    <a:lnTo>
                      <a:pt x="226" y="116"/>
                    </a:lnTo>
                    <a:lnTo>
                      <a:pt x="227" y="116"/>
                    </a:lnTo>
                    <a:lnTo>
                      <a:pt x="227" y="115"/>
                    </a:lnTo>
                    <a:lnTo>
                      <a:pt x="228" y="115"/>
                    </a:lnTo>
                    <a:lnTo>
                      <a:pt x="229" y="115"/>
                    </a:lnTo>
                    <a:lnTo>
                      <a:pt x="229" y="114"/>
                    </a:lnTo>
                    <a:lnTo>
                      <a:pt x="230" y="114"/>
                    </a:lnTo>
                    <a:lnTo>
                      <a:pt x="230" y="113"/>
                    </a:lnTo>
                    <a:lnTo>
                      <a:pt x="231" y="113"/>
                    </a:lnTo>
                    <a:lnTo>
                      <a:pt x="231" y="112"/>
                    </a:lnTo>
                    <a:lnTo>
                      <a:pt x="232" y="112"/>
                    </a:lnTo>
                    <a:lnTo>
                      <a:pt x="233" y="112"/>
                    </a:lnTo>
                    <a:lnTo>
                      <a:pt x="233" y="111"/>
                    </a:lnTo>
                    <a:lnTo>
                      <a:pt x="234" y="111"/>
                    </a:lnTo>
                    <a:lnTo>
                      <a:pt x="234" y="110"/>
                    </a:lnTo>
                    <a:lnTo>
                      <a:pt x="235" y="110"/>
                    </a:lnTo>
                    <a:lnTo>
                      <a:pt x="236" y="110"/>
                    </a:lnTo>
                    <a:lnTo>
                      <a:pt x="236" y="109"/>
                    </a:lnTo>
                    <a:lnTo>
                      <a:pt x="237" y="109"/>
                    </a:lnTo>
                    <a:lnTo>
                      <a:pt x="237" y="108"/>
                    </a:lnTo>
                    <a:lnTo>
                      <a:pt x="238" y="108"/>
                    </a:lnTo>
                    <a:lnTo>
                      <a:pt x="238" y="107"/>
                    </a:lnTo>
                    <a:lnTo>
                      <a:pt x="239" y="107"/>
                    </a:lnTo>
                    <a:lnTo>
                      <a:pt x="240" y="107"/>
                    </a:lnTo>
                    <a:lnTo>
                      <a:pt x="240" y="106"/>
                    </a:lnTo>
                    <a:lnTo>
                      <a:pt x="241" y="106"/>
                    </a:lnTo>
                    <a:lnTo>
                      <a:pt x="241" y="105"/>
                    </a:lnTo>
                    <a:lnTo>
                      <a:pt x="242" y="105"/>
                    </a:lnTo>
                    <a:lnTo>
                      <a:pt x="243" y="104"/>
                    </a:lnTo>
                    <a:lnTo>
                      <a:pt x="244" y="104"/>
                    </a:lnTo>
                    <a:lnTo>
                      <a:pt x="244" y="103"/>
                    </a:lnTo>
                    <a:lnTo>
                      <a:pt x="245" y="103"/>
                    </a:lnTo>
                    <a:lnTo>
                      <a:pt x="245" y="102"/>
                    </a:lnTo>
                    <a:lnTo>
                      <a:pt x="246" y="102"/>
                    </a:lnTo>
                    <a:lnTo>
                      <a:pt x="246" y="101"/>
                    </a:lnTo>
                    <a:lnTo>
                      <a:pt x="247" y="101"/>
                    </a:lnTo>
                    <a:lnTo>
                      <a:pt x="247" y="100"/>
                    </a:lnTo>
                    <a:lnTo>
                      <a:pt x="248" y="100"/>
                    </a:lnTo>
                    <a:lnTo>
                      <a:pt x="248" y="99"/>
                    </a:lnTo>
                    <a:lnTo>
                      <a:pt x="249" y="99"/>
                    </a:lnTo>
                    <a:lnTo>
                      <a:pt x="250" y="99"/>
                    </a:lnTo>
                    <a:lnTo>
                      <a:pt x="250" y="98"/>
                    </a:lnTo>
                    <a:lnTo>
                      <a:pt x="251" y="98"/>
                    </a:lnTo>
                    <a:lnTo>
                      <a:pt x="251" y="97"/>
                    </a:lnTo>
                    <a:lnTo>
                      <a:pt x="252" y="97"/>
                    </a:lnTo>
                    <a:lnTo>
                      <a:pt x="253" y="97"/>
                    </a:lnTo>
                    <a:lnTo>
                      <a:pt x="253" y="96"/>
                    </a:lnTo>
                    <a:lnTo>
                      <a:pt x="254" y="96"/>
                    </a:lnTo>
                    <a:lnTo>
                      <a:pt x="255" y="95"/>
                    </a:lnTo>
                    <a:lnTo>
                      <a:pt x="256" y="95"/>
                    </a:lnTo>
                    <a:lnTo>
                      <a:pt x="256" y="94"/>
                    </a:lnTo>
                    <a:lnTo>
                      <a:pt x="257" y="94"/>
                    </a:lnTo>
                    <a:lnTo>
                      <a:pt x="258" y="94"/>
                    </a:lnTo>
                    <a:lnTo>
                      <a:pt x="258" y="93"/>
                    </a:lnTo>
                    <a:lnTo>
                      <a:pt x="259" y="93"/>
                    </a:lnTo>
                    <a:lnTo>
                      <a:pt x="259" y="92"/>
                    </a:lnTo>
                    <a:lnTo>
                      <a:pt x="260" y="92"/>
                    </a:lnTo>
                    <a:lnTo>
                      <a:pt x="260" y="91"/>
                    </a:lnTo>
                    <a:lnTo>
                      <a:pt x="261" y="91"/>
                    </a:lnTo>
                    <a:lnTo>
                      <a:pt x="262" y="91"/>
                    </a:lnTo>
                    <a:lnTo>
                      <a:pt x="262" y="90"/>
                    </a:lnTo>
                    <a:lnTo>
                      <a:pt x="263" y="90"/>
                    </a:lnTo>
                    <a:lnTo>
                      <a:pt x="263" y="89"/>
                    </a:lnTo>
                    <a:lnTo>
                      <a:pt x="264" y="89"/>
                    </a:lnTo>
                    <a:lnTo>
                      <a:pt x="265" y="89"/>
                    </a:lnTo>
                    <a:lnTo>
                      <a:pt x="265" y="88"/>
                    </a:lnTo>
                    <a:lnTo>
                      <a:pt x="266" y="88"/>
                    </a:lnTo>
                    <a:lnTo>
                      <a:pt x="266" y="87"/>
                    </a:lnTo>
                    <a:lnTo>
                      <a:pt x="267" y="87"/>
                    </a:lnTo>
                    <a:lnTo>
                      <a:pt x="268" y="87"/>
                    </a:lnTo>
                    <a:lnTo>
                      <a:pt x="268" y="86"/>
                    </a:lnTo>
                    <a:lnTo>
                      <a:pt x="268" y="85"/>
                    </a:lnTo>
                    <a:lnTo>
                      <a:pt x="269" y="85"/>
                    </a:lnTo>
                    <a:lnTo>
                      <a:pt x="270" y="85"/>
                    </a:lnTo>
                    <a:lnTo>
                      <a:pt x="270" y="84"/>
                    </a:lnTo>
                    <a:lnTo>
                      <a:pt x="271" y="84"/>
                    </a:lnTo>
                    <a:lnTo>
                      <a:pt x="271" y="83"/>
                    </a:lnTo>
                    <a:lnTo>
                      <a:pt x="272" y="83"/>
                    </a:lnTo>
                    <a:lnTo>
                      <a:pt x="272" y="82"/>
                    </a:lnTo>
                    <a:lnTo>
                      <a:pt x="273" y="82"/>
                    </a:lnTo>
                    <a:lnTo>
                      <a:pt x="273" y="81"/>
                    </a:lnTo>
                    <a:lnTo>
                      <a:pt x="274" y="81"/>
                    </a:lnTo>
                    <a:lnTo>
                      <a:pt x="274" y="80"/>
                    </a:lnTo>
                    <a:lnTo>
                      <a:pt x="275" y="80"/>
                    </a:lnTo>
                    <a:lnTo>
                      <a:pt x="275" y="79"/>
                    </a:lnTo>
                    <a:lnTo>
                      <a:pt x="276" y="79"/>
                    </a:lnTo>
                    <a:lnTo>
                      <a:pt x="277" y="79"/>
                    </a:lnTo>
                    <a:lnTo>
                      <a:pt x="277" y="78"/>
                    </a:lnTo>
                    <a:lnTo>
                      <a:pt x="278" y="78"/>
                    </a:lnTo>
                    <a:lnTo>
                      <a:pt x="278" y="77"/>
                    </a:lnTo>
                    <a:lnTo>
                      <a:pt x="279" y="77"/>
                    </a:lnTo>
                    <a:lnTo>
                      <a:pt x="279" y="76"/>
                    </a:lnTo>
                    <a:lnTo>
                      <a:pt x="280" y="76"/>
                    </a:lnTo>
                    <a:lnTo>
                      <a:pt x="280" y="75"/>
                    </a:lnTo>
                    <a:lnTo>
                      <a:pt x="281" y="75"/>
                    </a:lnTo>
                    <a:lnTo>
                      <a:pt x="282" y="75"/>
                    </a:lnTo>
                    <a:lnTo>
                      <a:pt x="282" y="74"/>
                    </a:lnTo>
                    <a:lnTo>
                      <a:pt x="283" y="73"/>
                    </a:lnTo>
                    <a:lnTo>
                      <a:pt x="284" y="73"/>
                    </a:lnTo>
                    <a:lnTo>
                      <a:pt x="284" y="72"/>
                    </a:lnTo>
                    <a:lnTo>
                      <a:pt x="285" y="72"/>
                    </a:lnTo>
                    <a:lnTo>
                      <a:pt x="286" y="72"/>
                    </a:lnTo>
                    <a:lnTo>
                      <a:pt x="286" y="71"/>
                    </a:lnTo>
                    <a:lnTo>
                      <a:pt x="287" y="71"/>
                    </a:lnTo>
                    <a:lnTo>
                      <a:pt x="287" y="70"/>
                    </a:lnTo>
                    <a:lnTo>
                      <a:pt x="288" y="70"/>
                    </a:lnTo>
                    <a:lnTo>
                      <a:pt x="289" y="70"/>
                    </a:lnTo>
                    <a:lnTo>
                      <a:pt x="289" y="69"/>
                    </a:lnTo>
                    <a:lnTo>
                      <a:pt x="290" y="69"/>
                    </a:lnTo>
                    <a:lnTo>
                      <a:pt x="290" y="68"/>
                    </a:lnTo>
                    <a:lnTo>
                      <a:pt x="291" y="68"/>
                    </a:lnTo>
                    <a:lnTo>
                      <a:pt x="292" y="68"/>
                    </a:lnTo>
                    <a:lnTo>
                      <a:pt x="292" y="67"/>
                    </a:lnTo>
                    <a:lnTo>
                      <a:pt x="293" y="67"/>
                    </a:lnTo>
                    <a:lnTo>
                      <a:pt x="293" y="66"/>
                    </a:lnTo>
                    <a:lnTo>
                      <a:pt x="294" y="66"/>
                    </a:lnTo>
                    <a:lnTo>
                      <a:pt x="294" y="65"/>
                    </a:lnTo>
                    <a:lnTo>
                      <a:pt x="295" y="65"/>
                    </a:lnTo>
                    <a:lnTo>
                      <a:pt x="296" y="65"/>
                    </a:lnTo>
                    <a:lnTo>
                      <a:pt x="296" y="64"/>
                    </a:lnTo>
                    <a:lnTo>
                      <a:pt x="297" y="64"/>
                    </a:lnTo>
                    <a:lnTo>
                      <a:pt x="297" y="63"/>
                    </a:lnTo>
                    <a:lnTo>
                      <a:pt x="298" y="63"/>
                    </a:lnTo>
                    <a:lnTo>
                      <a:pt x="299" y="63"/>
                    </a:lnTo>
                    <a:lnTo>
                      <a:pt x="299" y="62"/>
                    </a:lnTo>
                    <a:lnTo>
                      <a:pt x="300" y="62"/>
                    </a:lnTo>
                    <a:lnTo>
                      <a:pt x="300" y="61"/>
                    </a:lnTo>
                    <a:lnTo>
                      <a:pt x="301" y="61"/>
                    </a:lnTo>
                    <a:lnTo>
                      <a:pt x="301" y="60"/>
                    </a:lnTo>
                    <a:lnTo>
                      <a:pt x="302" y="60"/>
                    </a:lnTo>
                    <a:lnTo>
                      <a:pt x="303" y="60"/>
                    </a:lnTo>
                    <a:lnTo>
                      <a:pt x="303" y="59"/>
                    </a:lnTo>
                    <a:lnTo>
                      <a:pt x="304" y="59"/>
                    </a:lnTo>
                    <a:lnTo>
                      <a:pt x="305" y="59"/>
                    </a:lnTo>
                    <a:lnTo>
                      <a:pt x="305" y="58"/>
                    </a:lnTo>
                    <a:lnTo>
                      <a:pt x="306" y="58"/>
                    </a:lnTo>
                    <a:lnTo>
                      <a:pt x="306" y="57"/>
                    </a:lnTo>
                    <a:lnTo>
                      <a:pt x="307" y="57"/>
                    </a:lnTo>
                    <a:lnTo>
                      <a:pt x="308" y="57"/>
                    </a:lnTo>
                    <a:lnTo>
                      <a:pt x="308" y="56"/>
                    </a:lnTo>
                    <a:lnTo>
                      <a:pt x="309" y="56"/>
                    </a:lnTo>
                    <a:lnTo>
                      <a:pt x="309" y="55"/>
                    </a:lnTo>
                    <a:lnTo>
                      <a:pt x="310" y="55"/>
                    </a:lnTo>
                    <a:lnTo>
                      <a:pt x="311" y="54"/>
                    </a:lnTo>
                    <a:lnTo>
                      <a:pt x="312" y="54"/>
                    </a:lnTo>
                    <a:lnTo>
                      <a:pt x="312" y="53"/>
                    </a:lnTo>
                    <a:lnTo>
                      <a:pt x="313" y="53"/>
                    </a:lnTo>
                    <a:lnTo>
                      <a:pt x="313" y="52"/>
                    </a:lnTo>
                    <a:lnTo>
                      <a:pt x="314" y="52"/>
                    </a:lnTo>
                    <a:lnTo>
                      <a:pt x="315" y="51"/>
                    </a:lnTo>
                    <a:lnTo>
                      <a:pt x="316" y="51"/>
                    </a:lnTo>
                    <a:lnTo>
                      <a:pt x="316" y="50"/>
                    </a:lnTo>
                    <a:lnTo>
                      <a:pt x="317" y="50"/>
                    </a:lnTo>
                    <a:lnTo>
                      <a:pt x="317" y="49"/>
                    </a:lnTo>
                    <a:lnTo>
                      <a:pt x="318" y="49"/>
                    </a:lnTo>
                    <a:lnTo>
                      <a:pt x="319" y="49"/>
                    </a:lnTo>
                    <a:lnTo>
                      <a:pt x="319" y="48"/>
                    </a:lnTo>
                    <a:lnTo>
                      <a:pt x="320" y="48"/>
                    </a:lnTo>
                    <a:lnTo>
                      <a:pt x="320" y="47"/>
                    </a:lnTo>
                    <a:lnTo>
                      <a:pt x="321" y="47"/>
                    </a:lnTo>
                    <a:lnTo>
                      <a:pt x="322" y="47"/>
                    </a:lnTo>
                    <a:lnTo>
                      <a:pt x="322" y="46"/>
                    </a:lnTo>
                    <a:lnTo>
                      <a:pt x="323" y="46"/>
                    </a:lnTo>
                    <a:lnTo>
                      <a:pt x="324" y="45"/>
                    </a:lnTo>
                    <a:lnTo>
                      <a:pt x="325" y="45"/>
                    </a:lnTo>
                    <a:lnTo>
                      <a:pt x="325" y="44"/>
                    </a:lnTo>
                    <a:lnTo>
                      <a:pt x="326" y="44"/>
                    </a:lnTo>
                    <a:lnTo>
                      <a:pt x="326" y="43"/>
                    </a:lnTo>
                    <a:lnTo>
                      <a:pt x="327" y="43"/>
                    </a:lnTo>
                    <a:lnTo>
                      <a:pt x="327" y="42"/>
                    </a:lnTo>
                    <a:lnTo>
                      <a:pt x="328" y="42"/>
                    </a:lnTo>
                    <a:lnTo>
                      <a:pt x="328" y="41"/>
                    </a:lnTo>
                    <a:lnTo>
                      <a:pt x="329" y="41"/>
                    </a:lnTo>
                    <a:lnTo>
                      <a:pt x="329" y="40"/>
                    </a:lnTo>
                    <a:lnTo>
                      <a:pt x="330" y="40"/>
                    </a:lnTo>
                    <a:lnTo>
                      <a:pt x="330" y="39"/>
                    </a:lnTo>
                    <a:lnTo>
                      <a:pt x="331" y="39"/>
                    </a:lnTo>
                    <a:lnTo>
                      <a:pt x="331" y="38"/>
                    </a:lnTo>
                    <a:lnTo>
                      <a:pt x="332" y="38"/>
                    </a:lnTo>
                    <a:lnTo>
                      <a:pt x="333" y="38"/>
                    </a:lnTo>
                    <a:lnTo>
                      <a:pt x="333" y="37"/>
                    </a:lnTo>
                    <a:lnTo>
                      <a:pt x="334" y="37"/>
                    </a:lnTo>
                    <a:lnTo>
                      <a:pt x="334" y="36"/>
                    </a:lnTo>
                    <a:lnTo>
                      <a:pt x="335" y="36"/>
                    </a:lnTo>
                    <a:lnTo>
                      <a:pt x="336" y="36"/>
                    </a:lnTo>
                    <a:lnTo>
                      <a:pt x="336" y="35"/>
                    </a:lnTo>
                    <a:lnTo>
                      <a:pt x="337" y="35"/>
                    </a:lnTo>
                    <a:lnTo>
                      <a:pt x="337" y="34"/>
                    </a:lnTo>
                    <a:lnTo>
                      <a:pt x="338" y="34"/>
                    </a:lnTo>
                    <a:lnTo>
                      <a:pt x="338" y="33"/>
                    </a:lnTo>
                    <a:lnTo>
                      <a:pt x="339" y="33"/>
                    </a:lnTo>
                    <a:lnTo>
                      <a:pt x="340" y="33"/>
                    </a:lnTo>
                    <a:lnTo>
                      <a:pt x="340" y="32"/>
                    </a:lnTo>
                    <a:lnTo>
                      <a:pt x="341" y="32"/>
                    </a:lnTo>
                    <a:lnTo>
                      <a:pt x="341" y="31"/>
                    </a:lnTo>
                    <a:lnTo>
                      <a:pt x="342" y="31"/>
                    </a:lnTo>
                    <a:lnTo>
                      <a:pt x="343" y="31"/>
                    </a:lnTo>
                    <a:lnTo>
                      <a:pt x="343" y="30"/>
                    </a:lnTo>
                    <a:lnTo>
                      <a:pt x="344" y="30"/>
                    </a:lnTo>
                    <a:lnTo>
                      <a:pt x="345" y="30"/>
                    </a:lnTo>
                    <a:lnTo>
                      <a:pt x="345" y="29"/>
                    </a:lnTo>
                    <a:lnTo>
                      <a:pt x="346" y="29"/>
                    </a:lnTo>
                    <a:lnTo>
                      <a:pt x="347" y="28"/>
                    </a:lnTo>
                    <a:lnTo>
                      <a:pt x="348" y="28"/>
                    </a:lnTo>
                    <a:lnTo>
                      <a:pt x="349" y="28"/>
                    </a:lnTo>
                    <a:lnTo>
                      <a:pt x="349" y="27"/>
                    </a:lnTo>
                    <a:lnTo>
                      <a:pt x="350" y="27"/>
                    </a:lnTo>
                    <a:lnTo>
                      <a:pt x="350" y="26"/>
                    </a:lnTo>
                    <a:lnTo>
                      <a:pt x="351" y="26"/>
                    </a:lnTo>
                    <a:lnTo>
                      <a:pt x="352" y="26"/>
                    </a:lnTo>
                    <a:lnTo>
                      <a:pt x="352" y="25"/>
                    </a:lnTo>
                    <a:lnTo>
                      <a:pt x="353" y="25"/>
                    </a:lnTo>
                    <a:lnTo>
                      <a:pt x="354" y="25"/>
                    </a:lnTo>
                    <a:lnTo>
                      <a:pt x="354" y="24"/>
                    </a:lnTo>
                    <a:lnTo>
                      <a:pt x="355" y="24"/>
                    </a:lnTo>
                    <a:lnTo>
                      <a:pt x="356" y="24"/>
                    </a:lnTo>
                    <a:lnTo>
                      <a:pt x="356" y="23"/>
                    </a:lnTo>
                    <a:lnTo>
                      <a:pt x="357" y="23"/>
                    </a:lnTo>
                    <a:lnTo>
                      <a:pt x="357" y="22"/>
                    </a:lnTo>
                    <a:lnTo>
                      <a:pt x="358" y="22"/>
                    </a:lnTo>
                    <a:lnTo>
                      <a:pt x="359" y="22"/>
                    </a:lnTo>
                    <a:lnTo>
                      <a:pt x="359" y="21"/>
                    </a:lnTo>
                    <a:lnTo>
                      <a:pt x="360" y="21"/>
                    </a:lnTo>
                    <a:lnTo>
                      <a:pt x="361" y="21"/>
                    </a:lnTo>
                    <a:lnTo>
                      <a:pt x="361" y="20"/>
                    </a:lnTo>
                    <a:lnTo>
                      <a:pt x="362" y="20"/>
                    </a:lnTo>
                    <a:lnTo>
                      <a:pt x="363" y="20"/>
                    </a:lnTo>
                    <a:lnTo>
                      <a:pt x="364" y="20"/>
                    </a:lnTo>
                    <a:lnTo>
                      <a:pt x="364" y="19"/>
                    </a:lnTo>
                    <a:lnTo>
                      <a:pt x="365" y="19"/>
                    </a:lnTo>
                    <a:lnTo>
                      <a:pt x="366" y="19"/>
                    </a:lnTo>
                    <a:lnTo>
                      <a:pt x="366" y="18"/>
                    </a:lnTo>
                    <a:lnTo>
                      <a:pt x="367" y="18"/>
                    </a:lnTo>
                    <a:lnTo>
                      <a:pt x="368" y="18"/>
                    </a:lnTo>
                    <a:lnTo>
                      <a:pt x="368" y="17"/>
                    </a:lnTo>
                    <a:lnTo>
                      <a:pt x="369" y="17"/>
                    </a:lnTo>
                    <a:lnTo>
                      <a:pt x="370" y="17"/>
                    </a:lnTo>
                    <a:lnTo>
                      <a:pt x="370" y="16"/>
                    </a:lnTo>
                    <a:lnTo>
                      <a:pt x="371" y="16"/>
                    </a:lnTo>
                    <a:lnTo>
                      <a:pt x="372" y="16"/>
                    </a:lnTo>
                    <a:lnTo>
                      <a:pt x="372" y="15"/>
                    </a:lnTo>
                    <a:lnTo>
                      <a:pt x="373" y="15"/>
                    </a:lnTo>
                    <a:lnTo>
                      <a:pt x="373" y="14"/>
                    </a:lnTo>
                    <a:lnTo>
                      <a:pt x="374" y="14"/>
                    </a:lnTo>
                    <a:lnTo>
                      <a:pt x="375" y="14"/>
                    </a:lnTo>
                    <a:lnTo>
                      <a:pt x="375" y="13"/>
                    </a:lnTo>
                    <a:lnTo>
                      <a:pt x="376" y="13"/>
                    </a:lnTo>
                    <a:lnTo>
                      <a:pt x="377" y="13"/>
                    </a:lnTo>
                    <a:lnTo>
                      <a:pt x="377" y="12"/>
                    </a:lnTo>
                    <a:lnTo>
                      <a:pt x="378" y="12"/>
                    </a:lnTo>
                    <a:lnTo>
                      <a:pt x="378" y="11"/>
                    </a:lnTo>
                    <a:lnTo>
                      <a:pt x="379" y="11"/>
                    </a:lnTo>
                    <a:lnTo>
                      <a:pt x="380" y="11"/>
                    </a:lnTo>
                    <a:lnTo>
                      <a:pt x="381" y="11"/>
                    </a:lnTo>
                    <a:lnTo>
                      <a:pt x="381" y="10"/>
                    </a:lnTo>
                    <a:lnTo>
                      <a:pt x="382" y="10"/>
                    </a:lnTo>
                    <a:lnTo>
                      <a:pt x="383" y="10"/>
                    </a:lnTo>
                    <a:lnTo>
                      <a:pt x="384" y="10"/>
                    </a:lnTo>
                    <a:lnTo>
                      <a:pt x="385" y="10"/>
                    </a:lnTo>
                    <a:lnTo>
                      <a:pt x="385" y="9"/>
                    </a:lnTo>
                    <a:lnTo>
                      <a:pt x="386" y="9"/>
                    </a:lnTo>
                    <a:lnTo>
                      <a:pt x="387" y="9"/>
                    </a:lnTo>
                    <a:lnTo>
                      <a:pt x="388" y="9"/>
                    </a:lnTo>
                    <a:lnTo>
                      <a:pt x="388" y="8"/>
                    </a:lnTo>
                    <a:lnTo>
                      <a:pt x="389" y="8"/>
                    </a:lnTo>
                    <a:lnTo>
                      <a:pt x="390" y="8"/>
                    </a:lnTo>
                    <a:lnTo>
                      <a:pt x="391" y="8"/>
                    </a:lnTo>
                    <a:lnTo>
                      <a:pt x="391" y="7"/>
                    </a:lnTo>
                    <a:lnTo>
                      <a:pt x="392" y="7"/>
                    </a:lnTo>
                    <a:lnTo>
                      <a:pt x="393" y="7"/>
                    </a:lnTo>
                    <a:lnTo>
                      <a:pt x="394" y="7"/>
                    </a:lnTo>
                    <a:lnTo>
                      <a:pt x="395" y="6"/>
                    </a:lnTo>
                    <a:lnTo>
                      <a:pt x="396" y="6"/>
                    </a:lnTo>
                    <a:lnTo>
                      <a:pt x="397" y="6"/>
                    </a:lnTo>
                    <a:lnTo>
                      <a:pt x="398" y="6"/>
                    </a:lnTo>
                    <a:lnTo>
                      <a:pt x="399" y="5"/>
                    </a:lnTo>
                    <a:lnTo>
                      <a:pt x="400" y="5"/>
                    </a:lnTo>
                    <a:lnTo>
                      <a:pt x="401" y="5"/>
                    </a:lnTo>
                    <a:lnTo>
                      <a:pt x="402" y="5"/>
                    </a:lnTo>
                    <a:lnTo>
                      <a:pt x="402" y="4"/>
                    </a:lnTo>
                    <a:lnTo>
                      <a:pt x="403" y="4"/>
                    </a:lnTo>
                    <a:lnTo>
                      <a:pt x="404" y="4"/>
                    </a:lnTo>
                    <a:lnTo>
                      <a:pt x="405" y="4"/>
                    </a:lnTo>
                    <a:lnTo>
                      <a:pt x="406" y="4"/>
                    </a:lnTo>
                    <a:lnTo>
                      <a:pt x="406" y="3"/>
                    </a:lnTo>
                    <a:lnTo>
                      <a:pt x="407" y="3"/>
                    </a:lnTo>
                    <a:lnTo>
                      <a:pt x="408" y="3"/>
                    </a:lnTo>
                    <a:lnTo>
                      <a:pt x="409" y="3"/>
                    </a:lnTo>
                    <a:lnTo>
                      <a:pt x="410" y="3"/>
                    </a:lnTo>
                    <a:lnTo>
                      <a:pt x="410" y="2"/>
                    </a:lnTo>
                    <a:lnTo>
                      <a:pt x="411" y="2"/>
                    </a:lnTo>
                    <a:lnTo>
                      <a:pt x="412" y="2"/>
                    </a:lnTo>
                    <a:lnTo>
                      <a:pt x="413" y="2"/>
                    </a:lnTo>
                    <a:lnTo>
                      <a:pt x="414" y="2"/>
                    </a:lnTo>
                    <a:lnTo>
                      <a:pt x="415" y="2"/>
                    </a:lnTo>
                    <a:lnTo>
                      <a:pt x="415" y="1"/>
                    </a:lnTo>
                    <a:lnTo>
                      <a:pt x="416" y="1"/>
                    </a:lnTo>
                    <a:lnTo>
                      <a:pt x="417" y="1"/>
                    </a:lnTo>
                    <a:lnTo>
                      <a:pt x="418" y="1"/>
                    </a:lnTo>
                    <a:lnTo>
                      <a:pt x="419" y="1"/>
                    </a:lnTo>
                    <a:lnTo>
                      <a:pt x="420" y="1"/>
                    </a:lnTo>
                    <a:lnTo>
                      <a:pt x="421" y="1"/>
                    </a:lnTo>
                    <a:lnTo>
                      <a:pt x="422" y="1"/>
                    </a:lnTo>
                    <a:lnTo>
                      <a:pt x="423" y="1"/>
                    </a:lnTo>
                    <a:lnTo>
                      <a:pt x="423" y="0"/>
                    </a:lnTo>
                    <a:lnTo>
                      <a:pt x="424" y="0"/>
                    </a:lnTo>
                    <a:lnTo>
                      <a:pt x="425" y="0"/>
                    </a:lnTo>
                    <a:lnTo>
                      <a:pt x="426" y="0"/>
                    </a:lnTo>
                    <a:lnTo>
                      <a:pt x="427" y="0"/>
                    </a:lnTo>
                    <a:lnTo>
                      <a:pt x="429" y="0"/>
                    </a:lnTo>
                    <a:lnTo>
                      <a:pt x="430" y="0"/>
                    </a:lnTo>
                    <a:lnTo>
                      <a:pt x="433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78921" name="Text Box 197"/>
            <p:cNvSpPr txBox="1">
              <a:spLocks noChangeArrowheads="1"/>
            </p:cNvSpPr>
            <p:nvPr/>
          </p:nvSpPr>
          <p:spPr bwMode="auto">
            <a:xfrm>
              <a:off x="816" y="384"/>
              <a:ext cx="192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/>
                <a:t>X1, another 5000 reps is slightly different</a:t>
              </a:r>
            </a:p>
          </p:txBody>
        </p:sp>
      </p:grpSp>
      <p:grpSp>
        <p:nvGrpSpPr>
          <p:cNvPr id="78914" name="Group 199"/>
          <p:cNvGrpSpPr>
            <a:grpSpLocks/>
          </p:cNvGrpSpPr>
          <p:nvPr/>
        </p:nvGrpSpPr>
        <p:grpSpPr bwMode="auto">
          <a:xfrm>
            <a:off x="9753600" y="3581400"/>
            <a:ext cx="3492500" cy="2320925"/>
            <a:chOff x="3312" y="144"/>
            <a:chExt cx="2200" cy="1462"/>
          </a:xfrm>
        </p:grpSpPr>
        <p:grpSp>
          <p:nvGrpSpPr>
            <p:cNvPr id="78915" name="Group 191"/>
            <p:cNvGrpSpPr>
              <a:grpSpLocks/>
            </p:cNvGrpSpPr>
            <p:nvPr/>
          </p:nvGrpSpPr>
          <p:grpSpPr bwMode="auto">
            <a:xfrm>
              <a:off x="3312" y="144"/>
              <a:ext cx="2200" cy="1462"/>
              <a:chOff x="2340" y="3372"/>
              <a:chExt cx="3222" cy="1440"/>
            </a:xfrm>
          </p:grpSpPr>
          <p:sp>
            <p:nvSpPr>
              <p:cNvPr id="78917" name="Rectangle 108"/>
              <p:cNvSpPr>
                <a:spLocks noChangeArrowheads="1"/>
              </p:cNvSpPr>
              <p:nvPr/>
            </p:nvSpPr>
            <p:spPr bwMode="auto">
              <a:xfrm>
                <a:off x="2340" y="3372"/>
                <a:ext cx="3222" cy="14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8918" name="Freeform 127"/>
              <p:cNvSpPr>
                <a:spLocks/>
              </p:cNvSpPr>
              <p:nvPr/>
            </p:nvSpPr>
            <p:spPr bwMode="auto">
              <a:xfrm>
                <a:off x="2628" y="3372"/>
                <a:ext cx="2580" cy="1440"/>
              </a:xfrm>
              <a:custGeom>
                <a:avLst/>
                <a:gdLst>
                  <a:gd name="T0" fmla="*/ 1116 w 430"/>
                  <a:gd name="T1" fmla="*/ 8496 h 240"/>
                  <a:gd name="T2" fmla="*/ 1584 w 430"/>
                  <a:gd name="T3" fmla="*/ 8352 h 240"/>
                  <a:gd name="T4" fmla="*/ 1908 w 430"/>
                  <a:gd name="T5" fmla="*/ 8244 h 240"/>
                  <a:gd name="T6" fmla="*/ 2196 w 430"/>
                  <a:gd name="T7" fmla="*/ 8100 h 240"/>
                  <a:gd name="T8" fmla="*/ 2448 w 430"/>
                  <a:gd name="T9" fmla="*/ 7956 h 240"/>
                  <a:gd name="T10" fmla="*/ 2628 w 430"/>
                  <a:gd name="T11" fmla="*/ 7812 h 240"/>
                  <a:gd name="T12" fmla="*/ 2844 w 430"/>
                  <a:gd name="T13" fmla="*/ 7704 h 240"/>
                  <a:gd name="T14" fmla="*/ 3060 w 430"/>
                  <a:gd name="T15" fmla="*/ 7560 h 240"/>
                  <a:gd name="T16" fmla="*/ 3276 w 430"/>
                  <a:gd name="T17" fmla="*/ 7416 h 240"/>
                  <a:gd name="T18" fmla="*/ 3420 w 430"/>
                  <a:gd name="T19" fmla="*/ 7272 h 240"/>
                  <a:gd name="T20" fmla="*/ 3600 w 430"/>
                  <a:gd name="T21" fmla="*/ 7128 h 240"/>
                  <a:gd name="T22" fmla="*/ 3780 w 430"/>
                  <a:gd name="T23" fmla="*/ 7020 h 240"/>
                  <a:gd name="T24" fmla="*/ 3960 w 430"/>
                  <a:gd name="T25" fmla="*/ 6876 h 240"/>
                  <a:gd name="T26" fmla="*/ 4104 w 430"/>
                  <a:gd name="T27" fmla="*/ 6732 h 240"/>
                  <a:gd name="T28" fmla="*/ 4284 w 430"/>
                  <a:gd name="T29" fmla="*/ 6588 h 240"/>
                  <a:gd name="T30" fmla="*/ 4464 w 430"/>
                  <a:gd name="T31" fmla="*/ 6444 h 240"/>
                  <a:gd name="T32" fmla="*/ 4644 w 430"/>
                  <a:gd name="T33" fmla="*/ 6336 h 240"/>
                  <a:gd name="T34" fmla="*/ 4824 w 430"/>
                  <a:gd name="T35" fmla="*/ 6192 h 240"/>
                  <a:gd name="T36" fmla="*/ 4968 w 430"/>
                  <a:gd name="T37" fmla="*/ 6048 h 240"/>
                  <a:gd name="T38" fmla="*/ 5148 w 430"/>
                  <a:gd name="T39" fmla="*/ 5904 h 240"/>
                  <a:gd name="T40" fmla="*/ 5292 w 430"/>
                  <a:gd name="T41" fmla="*/ 5796 h 240"/>
                  <a:gd name="T42" fmla="*/ 5472 w 430"/>
                  <a:gd name="T43" fmla="*/ 5652 h 240"/>
                  <a:gd name="T44" fmla="*/ 5616 w 430"/>
                  <a:gd name="T45" fmla="*/ 5508 h 240"/>
                  <a:gd name="T46" fmla="*/ 5760 w 430"/>
                  <a:gd name="T47" fmla="*/ 5364 h 240"/>
                  <a:gd name="T48" fmla="*/ 5904 w 430"/>
                  <a:gd name="T49" fmla="*/ 5220 h 240"/>
                  <a:gd name="T50" fmla="*/ 6120 w 430"/>
                  <a:gd name="T51" fmla="*/ 5112 h 240"/>
                  <a:gd name="T52" fmla="*/ 6300 w 430"/>
                  <a:gd name="T53" fmla="*/ 4968 h 240"/>
                  <a:gd name="T54" fmla="*/ 6480 w 430"/>
                  <a:gd name="T55" fmla="*/ 4824 h 240"/>
                  <a:gd name="T56" fmla="*/ 6660 w 430"/>
                  <a:gd name="T57" fmla="*/ 4680 h 240"/>
                  <a:gd name="T58" fmla="*/ 6804 w 430"/>
                  <a:gd name="T59" fmla="*/ 4536 h 240"/>
                  <a:gd name="T60" fmla="*/ 7020 w 430"/>
                  <a:gd name="T61" fmla="*/ 4428 h 240"/>
                  <a:gd name="T62" fmla="*/ 7200 w 430"/>
                  <a:gd name="T63" fmla="*/ 4284 h 240"/>
                  <a:gd name="T64" fmla="*/ 7380 w 430"/>
                  <a:gd name="T65" fmla="*/ 4140 h 240"/>
                  <a:gd name="T66" fmla="*/ 7596 w 430"/>
                  <a:gd name="T67" fmla="*/ 3996 h 240"/>
                  <a:gd name="T68" fmla="*/ 7740 w 430"/>
                  <a:gd name="T69" fmla="*/ 3852 h 240"/>
                  <a:gd name="T70" fmla="*/ 7920 w 430"/>
                  <a:gd name="T71" fmla="*/ 3744 h 240"/>
                  <a:gd name="T72" fmla="*/ 8136 w 430"/>
                  <a:gd name="T73" fmla="*/ 3600 h 240"/>
                  <a:gd name="T74" fmla="*/ 8316 w 430"/>
                  <a:gd name="T75" fmla="*/ 3456 h 240"/>
                  <a:gd name="T76" fmla="*/ 8496 w 430"/>
                  <a:gd name="T77" fmla="*/ 3312 h 240"/>
                  <a:gd name="T78" fmla="*/ 8712 w 430"/>
                  <a:gd name="T79" fmla="*/ 3204 h 240"/>
                  <a:gd name="T80" fmla="*/ 8856 w 430"/>
                  <a:gd name="T81" fmla="*/ 3060 h 240"/>
                  <a:gd name="T82" fmla="*/ 9072 w 430"/>
                  <a:gd name="T83" fmla="*/ 2916 h 240"/>
                  <a:gd name="T84" fmla="*/ 9252 w 430"/>
                  <a:gd name="T85" fmla="*/ 2772 h 240"/>
                  <a:gd name="T86" fmla="*/ 9468 w 430"/>
                  <a:gd name="T87" fmla="*/ 2628 h 240"/>
                  <a:gd name="T88" fmla="*/ 9684 w 430"/>
                  <a:gd name="T89" fmla="*/ 2520 h 240"/>
                  <a:gd name="T90" fmla="*/ 9828 w 430"/>
                  <a:gd name="T91" fmla="*/ 2376 h 240"/>
                  <a:gd name="T92" fmla="*/ 10008 w 430"/>
                  <a:gd name="T93" fmla="*/ 2232 h 240"/>
                  <a:gd name="T94" fmla="*/ 10224 w 430"/>
                  <a:gd name="T95" fmla="*/ 2088 h 240"/>
                  <a:gd name="T96" fmla="*/ 10404 w 430"/>
                  <a:gd name="T97" fmla="*/ 1944 h 240"/>
                  <a:gd name="T98" fmla="*/ 10584 w 430"/>
                  <a:gd name="T99" fmla="*/ 1836 h 240"/>
                  <a:gd name="T100" fmla="*/ 10800 w 430"/>
                  <a:gd name="T101" fmla="*/ 1692 h 240"/>
                  <a:gd name="T102" fmla="*/ 10980 w 430"/>
                  <a:gd name="T103" fmla="*/ 1548 h 240"/>
                  <a:gd name="T104" fmla="*/ 11160 w 430"/>
                  <a:gd name="T105" fmla="*/ 1404 h 240"/>
                  <a:gd name="T106" fmla="*/ 11376 w 430"/>
                  <a:gd name="T107" fmla="*/ 1296 h 240"/>
                  <a:gd name="T108" fmla="*/ 11592 w 430"/>
                  <a:gd name="T109" fmla="*/ 1152 h 240"/>
                  <a:gd name="T110" fmla="*/ 11844 w 430"/>
                  <a:gd name="T111" fmla="*/ 1008 h 240"/>
                  <a:gd name="T112" fmla="*/ 12060 w 430"/>
                  <a:gd name="T113" fmla="*/ 864 h 240"/>
                  <a:gd name="T114" fmla="*/ 12312 w 430"/>
                  <a:gd name="T115" fmla="*/ 720 h 240"/>
                  <a:gd name="T116" fmla="*/ 12744 w 430"/>
                  <a:gd name="T117" fmla="*/ 612 h 240"/>
                  <a:gd name="T118" fmla="*/ 13104 w 430"/>
                  <a:gd name="T119" fmla="*/ 468 h 240"/>
                  <a:gd name="T120" fmla="*/ 13500 w 430"/>
                  <a:gd name="T121" fmla="*/ 324 h 240"/>
                  <a:gd name="T122" fmla="*/ 14004 w 430"/>
                  <a:gd name="T123" fmla="*/ 180 h 240"/>
                  <a:gd name="T124" fmla="*/ 14868 w 430"/>
                  <a:gd name="T125" fmla="*/ 36 h 24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430"/>
                  <a:gd name="T190" fmla="*/ 0 h 240"/>
                  <a:gd name="T191" fmla="*/ 430 w 430"/>
                  <a:gd name="T192" fmla="*/ 240 h 24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430" h="240">
                    <a:moveTo>
                      <a:pt x="0" y="240"/>
                    </a:moveTo>
                    <a:lnTo>
                      <a:pt x="6" y="240"/>
                    </a:lnTo>
                    <a:lnTo>
                      <a:pt x="7" y="240"/>
                    </a:lnTo>
                    <a:lnTo>
                      <a:pt x="8" y="240"/>
                    </a:lnTo>
                    <a:lnTo>
                      <a:pt x="10" y="240"/>
                    </a:lnTo>
                    <a:lnTo>
                      <a:pt x="11" y="240"/>
                    </a:lnTo>
                    <a:lnTo>
                      <a:pt x="11" y="239"/>
                    </a:lnTo>
                    <a:lnTo>
                      <a:pt x="13" y="239"/>
                    </a:lnTo>
                    <a:lnTo>
                      <a:pt x="14" y="239"/>
                    </a:lnTo>
                    <a:lnTo>
                      <a:pt x="15" y="239"/>
                    </a:lnTo>
                    <a:lnTo>
                      <a:pt x="16" y="239"/>
                    </a:lnTo>
                    <a:lnTo>
                      <a:pt x="17" y="239"/>
                    </a:lnTo>
                    <a:lnTo>
                      <a:pt x="18" y="239"/>
                    </a:lnTo>
                    <a:lnTo>
                      <a:pt x="18" y="238"/>
                    </a:lnTo>
                    <a:lnTo>
                      <a:pt x="19" y="238"/>
                    </a:lnTo>
                    <a:lnTo>
                      <a:pt x="20" y="238"/>
                    </a:lnTo>
                    <a:lnTo>
                      <a:pt x="21" y="238"/>
                    </a:lnTo>
                    <a:lnTo>
                      <a:pt x="23" y="238"/>
                    </a:lnTo>
                    <a:lnTo>
                      <a:pt x="24" y="238"/>
                    </a:lnTo>
                    <a:lnTo>
                      <a:pt x="25" y="238"/>
                    </a:lnTo>
                    <a:lnTo>
                      <a:pt x="25" y="237"/>
                    </a:lnTo>
                    <a:lnTo>
                      <a:pt x="26" y="237"/>
                    </a:lnTo>
                    <a:lnTo>
                      <a:pt x="27" y="237"/>
                    </a:lnTo>
                    <a:lnTo>
                      <a:pt x="28" y="237"/>
                    </a:lnTo>
                    <a:lnTo>
                      <a:pt x="29" y="237"/>
                    </a:lnTo>
                    <a:lnTo>
                      <a:pt x="30" y="237"/>
                    </a:lnTo>
                    <a:lnTo>
                      <a:pt x="30" y="236"/>
                    </a:lnTo>
                    <a:lnTo>
                      <a:pt x="31" y="236"/>
                    </a:lnTo>
                    <a:lnTo>
                      <a:pt x="32" y="236"/>
                    </a:lnTo>
                    <a:lnTo>
                      <a:pt x="33" y="236"/>
                    </a:lnTo>
                    <a:lnTo>
                      <a:pt x="33" y="235"/>
                    </a:lnTo>
                    <a:lnTo>
                      <a:pt x="34" y="235"/>
                    </a:lnTo>
                    <a:lnTo>
                      <a:pt x="35" y="235"/>
                    </a:lnTo>
                    <a:lnTo>
                      <a:pt x="36" y="235"/>
                    </a:lnTo>
                    <a:lnTo>
                      <a:pt x="37" y="235"/>
                    </a:lnTo>
                    <a:lnTo>
                      <a:pt x="37" y="234"/>
                    </a:lnTo>
                    <a:lnTo>
                      <a:pt x="38" y="234"/>
                    </a:lnTo>
                    <a:lnTo>
                      <a:pt x="39" y="234"/>
                    </a:lnTo>
                    <a:lnTo>
                      <a:pt x="40" y="234"/>
                    </a:lnTo>
                    <a:lnTo>
                      <a:pt x="40" y="233"/>
                    </a:lnTo>
                    <a:lnTo>
                      <a:pt x="41" y="233"/>
                    </a:lnTo>
                    <a:lnTo>
                      <a:pt x="42" y="233"/>
                    </a:lnTo>
                    <a:lnTo>
                      <a:pt x="43" y="233"/>
                    </a:lnTo>
                    <a:lnTo>
                      <a:pt x="44" y="233"/>
                    </a:lnTo>
                    <a:lnTo>
                      <a:pt x="44" y="232"/>
                    </a:lnTo>
                    <a:lnTo>
                      <a:pt x="45" y="232"/>
                    </a:lnTo>
                    <a:lnTo>
                      <a:pt x="46" y="232"/>
                    </a:lnTo>
                    <a:lnTo>
                      <a:pt x="46" y="231"/>
                    </a:lnTo>
                    <a:lnTo>
                      <a:pt x="47" y="231"/>
                    </a:lnTo>
                    <a:lnTo>
                      <a:pt x="48" y="231"/>
                    </a:lnTo>
                    <a:lnTo>
                      <a:pt x="49" y="231"/>
                    </a:lnTo>
                    <a:lnTo>
                      <a:pt x="49" y="230"/>
                    </a:lnTo>
                    <a:lnTo>
                      <a:pt x="50" y="230"/>
                    </a:lnTo>
                    <a:lnTo>
                      <a:pt x="51" y="230"/>
                    </a:lnTo>
                    <a:lnTo>
                      <a:pt x="51" y="229"/>
                    </a:lnTo>
                    <a:lnTo>
                      <a:pt x="52" y="229"/>
                    </a:lnTo>
                    <a:lnTo>
                      <a:pt x="53" y="229"/>
                    </a:lnTo>
                    <a:lnTo>
                      <a:pt x="54" y="229"/>
                    </a:lnTo>
                    <a:lnTo>
                      <a:pt x="54" y="228"/>
                    </a:lnTo>
                    <a:lnTo>
                      <a:pt x="55" y="228"/>
                    </a:lnTo>
                    <a:lnTo>
                      <a:pt x="56" y="228"/>
                    </a:lnTo>
                    <a:lnTo>
                      <a:pt x="56" y="227"/>
                    </a:lnTo>
                    <a:lnTo>
                      <a:pt x="57" y="227"/>
                    </a:lnTo>
                    <a:lnTo>
                      <a:pt x="58" y="227"/>
                    </a:lnTo>
                    <a:lnTo>
                      <a:pt x="58" y="226"/>
                    </a:lnTo>
                    <a:lnTo>
                      <a:pt x="59" y="226"/>
                    </a:lnTo>
                    <a:lnTo>
                      <a:pt x="60" y="226"/>
                    </a:lnTo>
                    <a:lnTo>
                      <a:pt x="60" y="225"/>
                    </a:lnTo>
                    <a:lnTo>
                      <a:pt x="61" y="225"/>
                    </a:lnTo>
                    <a:lnTo>
                      <a:pt x="62" y="225"/>
                    </a:lnTo>
                    <a:lnTo>
                      <a:pt x="62" y="224"/>
                    </a:lnTo>
                    <a:lnTo>
                      <a:pt x="63" y="224"/>
                    </a:lnTo>
                    <a:lnTo>
                      <a:pt x="64" y="224"/>
                    </a:lnTo>
                    <a:lnTo>
                      <a:pt x="64" y="223"/>
                    </a:lnTo>
                    <a:lnTo>
                      <a:pt x="65" y="223"/>
                    </a:lnTo>
                    <a:lnTo>
                      <a:pt x="66" y="223"/>
                    </a:lnTo>
                    <a:lnTo>
                      <a:pt x="66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8" y="221"/>
                    </a:lnTo>
                    <a:lnTo>
                      <a:pt x="69" y="221"/>
                    </a:lnTo>
                    <a:lnTo>
                      <a:pt x="69" y="220"/>
                    </a:lnTo>
                    <a:lnTo>
                      <a:pt x="70" y="220"/>
                    </a:lnTo>
                    <a:lnTo>
                      <a:pt x="70" y="219"/>
                    </a:lnTo>
                    <a:lnTo>
                      <a:pt x="71" y="219"/>
                    </a:lnTo>
                    <a:lnTo>
                      <a:pt x="72" y="219"/>
                    </a:lnTo>
                    <a:lnTo>
                      <a:pt x="72" y="218"/>
                    </a:lnTo>
                    <a:lnTo>
                      <a:pt x="73" y="218"/>
                    </a:lnTo>
                    <a:lnTo>
                      <a:pt x="73" y="217"/>
                    </a:lnTo>
                    <a:lnTo>
                      <a:pt x="74" y="217"/>
                    </a:lnTo>
                    <a:lnTo>
                      <a:pt x="75" y="217"/>
                    </a:lnTo>
                    <a:lnTo>
                      <a:pt x="75" y="216"/>
                    </a:lnTo>
                    <a:lnTo>
                      <a:pt x="76" y="216"/>
                    </a:lnTo>
                    <a:lnTo>
                      <a:pt x="76" y="215"/>
                    </a:lnTo>
                    <a:lnTo>
                      <a:pt x="77" y="215"/>
                    </a:lnTo>
                    <a:lnTo>
                      <a:pt x="78" y="215"/>
                    </a:lnTo>
                    <a:lnTo>
                      <a:pt x="78" y="214"/>
                    </a:lnTo>
                    <a:lnTo>
                      <a:pt x="79" y="214"/>
                    </a:lnTo>
                    <a:lnTo>
                      <a:pt x="79" y="213"/>
                    </a:lnTo>
                    <a:lnTo>
                      <a:pt x="80" y="213"/>
                    </a:lnTo>
                    <a:lnTo>
                      <a:pt x="81" y="213"/>
                    </a:lnTo>
                    <a:lnTo>
                      <a:pt x="81" y="212"/>
                    </a:lnTo>
                    <a:lnTo>
                      <a:pt x="82" y="212"/>
                    </a:lnTo>
                    <a:lnTo>
                      <a:pt x="83" y="212"/>
                    </a:lnTo>
                    <a:lnTo>
                      <a:pt x="83" y="211"/>
                    </a:lnTo>
                    <a:lnTo>
                      <a:pt x="84" y="211"/>
                    </a:lnTo>
                    <a:lnTo>
                      <a:pt x="84" y="210"/>
                    </a:lnTo>
                    <a:lnTo>
                      <a:pt x="85" y="210"/>
                    </a:lnTo>
                    <a:lnTo>
                      <a:pt x="86" y="209"/>
                    </a:lnTo>
                    <a:lnTo>
                      <a:pt x="87" y="209"/>
                    </a:lnTo>
                    <a:lnTo>
                      <a:pt x="87" y="208"/>
                    </a:lnTo>
                    <a:lnTo>
                      <a:pt x="88" y="208"/>
                    </a:lnTo>
                    <a:lnTo>
                      <a:pt x="88" y="207"/>
                    </a:lnTo>
                    <a:lnTo>
                      <a:pt x="89" y="207"/>
                    </a:lnTo>
                    <a:lnTo>
                      <a:pt x="90" y="207"/>
                    </a:lnTo>
                    <a:lnTo>
                      <a:pt x="90" y="206"/>
                    </a:lnTo>
                    <a:lnTo>
                      <a:pt x="91" y="206"/>
                    </a:lnTo>
                    <a:lnTo>
                      <a:pt x="92" y="206"/>
                    </a:lnTo>
                    <a:lnTo>
                      <a:pt x="92" y="205"/>
                    </a:lnTo>
                    <a:lnTo>
                      <a:pt x="93" y="205"/>
                    </a:lnTo>
                    <a:lnTo>
                      <a:pt x="93" y="204"/>
                    </a:lnTo>
                    <a:lnTo>
                      <a:pt x="94" y="204"/>
                    </a:lnTo>
                    <a:lnTo>
                      <a:pt x="94" y="203"/>
                    </a:lnTo>
                    <a:lnTo>
                      <a:pt x="95" y="203"/>
                    </a:lnTo>
                    <a:lnTo>
                      <a:pt x="95" y="202"/>
                    </a:lnTo>
                    <a:lnTo>
                      <a:pt x="96" y="202"/>
                    </a:lnTo>
                    <a:lnTo>
                      <a:pt x="96" y="201"/>
                    </a:lnTo>
                    <a:lnTo>
                      <a:pt x="97" y="201"/>
                    </a:lnTo>
                    <a:lnTo>
                      <a:pt x="97" y="200"/>
                    </a:lnTo>
                    <a:lnTo>
                      <a:pt x="98" y="200"/>
                    </a:lnTo>
                    <a:lnTo>
                      <a:pt x="98" y="199"/>
                    </a:lnTo>
                    <a:lnTo>
                      <a:pt x="99" y="199"/>
                    </a:lnTo>
                    <a:lnTo>
                      <a:pt x="99" y="198"/>
                    </a:lnTo>
                    <a:lnTo>
                      <a:pt x="100" y="198"/>
                    </a:lnTo>
                    <a:lnTo>
                      <a:pt x="101" y="198"/>
                    </a:lnTo>
                    <a:lnTo>
                      <a:pt x="101" y="197"/>
                    </a:lnTo>
                    <a:lnTo>
                      <a:pt x="102" y="197"/>
                    </a:lnTo>
                    <a:lnTo>
                      <a:pt x="102" y="196"/>
                    </a:lnTo>
                    <a:lnTo>
                      <a:pt x="103" y="196"/>
                    </a:lnTo>
                    <a:lnTo>
                      <a:pt x="104" y="196"/>
                    </a:lnTo>
                    <a:lnTo>
                      <a:pt x="104" y="195"/>
                    </a:lnTo>
                    <a:lnTo>
                      <a:pt x="105" y="195"/>
                    </a:lnTo>
                    <a:lnTo>
                      <a:pt x="105" y="194"/>
                    </a:lnTo>
                    <a:lnTo>
                      <a:pt x="106" y="194"/>
                    </a:lnTo>
                    <a:lnTo>
                      <a:pt x="106" y="193"/>
                    </a:lnTo>
                    <a:lnTo>
                      <a:pt x="107" y="193"/>
                    </a:lnTo>
                    <a:lnTo>
                      <a:pt x="108" y="193"/>
                    </a:lnTo>
                    <a:lnTo>
                      <a:pt x="108" y="192"/>
                    </a:lnTo>
                    <a:lnTo>
                      <a:pt x="109" y="192"/>
                    </a:lnTo>
                    <a:lnTo>
                      <a:pt x="109" y="191"/>
                    </a:lnTo>
                    <a:lnTo>
                      <a:pt x="110" y="191"/>
                    </a:lnTo>
                    <a:lnTo>
                      <a:pt x="110" y="190"/>
                    </a:lnTo>
                    <a:lnTo>
                      <a:pt x="111" y="190"/>
                    </a:lnTo>
                    <a:lnTo>
                      <a:pt x="111" y="189"/>
                    </a:lnTo>
                    <a:lnTo>
                      <a:pt x="112" y="189"/>
                    </a:lnTo>
                    <a:lnTo>
                      <a:pt x="113" y="189"/>
                    </a:lnTo>
                    <a:lnTo>
                      <a:pt x="113" y="188"/>
                    </a:lnTo>
                    <a:lnTo>
                      <a:pt x="114" y="187"/>
                    </a:lnTo>
                    <a:lnTo>
                      <a:pt x="114" y="186"/>
                    </a:lnTo>
                    <a:lnTo>
                      <a:pt x="115" y="186"/>
                    </a:lnTo>
                    <a:lnTo>
                      <a:pt x="116" y="186"/>
                    </a:lnTo>
                    <a:lnTo>
                      <a:pt x="116" y="185"/>
                    </a:lnTo>
                    <a:lnTo>
                      <a:pt x="117" y="185"/>
                    </a:lnTo>
                    <a:lnTo>
                      <a:pt x="117" y="184"/>
                    </a:lnTo>
                    <a:lnTo>
                      <a:pt x="118" y="184"/>
                    </a:lnTo>
                    <a:lnTo>
                      <a:pt x="118" y="183"/>
                    </a:lnTo>
                    <a:lnTo>
                      <a:pt x="119" y="183"/>
                    </a:lnTo>
                    <a:lnTo>
                      <a:pt x="119" y="182"/>
                    </a:lnTo>
                    <a:lnTo>
                      <a:pt x="120" y="182"/>
                    </a:lnTo>
                    <a:lnTo>
                      <a:pt x="121" y="182"/>
                    </a:lnTo>
                    <a:lnTo>
                      <a:pt x="121" y="181"/>
                    </a:lnTo>
                    <a:lnTo>
                      <a:pt x="122" y="181"/>
                    </a:lnTo>
                    <a:lnTo>
                      <a:pt x="123" y="181"/>
                    </a:lnTo>
                    <a:lnTo>
                      <a:pt x="123" y="180"/>
                    </a:lnTo>
                    <a:lnTo>
                      <a:pt x="124" y="180"/>
                    </a:lnTo>
                    <a:lnTo>
                      <a:pt x="124" y="179"/>
                    </a:lnTo>
                    <a:lnTo>
                      <a:pt x="125" y="179"/>
                    </a:lnTo>
                    <a:lnTo>
                      <a:pt x="125" y="178"/>
                    </a:lnTo>
                    <a:lnTo>
                      <a:pt x="126" y="178"/>
                    </a:lnTo>
                    <a:lnTo>
                      <a:pt x="126" y="177"/>
                    </a:lnTo>
                    <a:lnTo>
                      <a:pt x="127" y="177"/>
                    </a:lnTo>
                    <a:lnTo>
                      <a:pt x="128" y="177"/>
                    </a:lnTo>
                    <a:lnTo>
                      <a:pt x="128" y="176"/>
                    </a:lnTo>
                    <a:lnTo>
                      <a:pt x="129" y="176"/>
                    </a:lnTo>
                    <a:lnTo>
                      <a:pt x="129" y="175"/>
                    </a:lnTo>
                    <a:lnTo>
                      <a:pt x="130" y="175"/>
                    </a:lnTo>
                    <a:lnTo>
                      <a:pt x="130" y="174"/>
                    </a:lnTo>
                    <a:lnTo>
                      <a:pt x="131" y="174"/>
                    </a:lnTo>
                    <a:lnTo>
                      <a:pt x="131" y="173"/>
                    </a:lnTo>
                    <a:lnTo>
                      <a:pt x="132" y="173"/>
                    </a:lnTo>
                    <a:lnTo>
                      <a:pt x="133" y="173"/>
                    </a:lnTo>
                    <a:lnTo>
                      <a:pt x="133" y="172"/>
                    </a:lnTo>
                    <a:lnTo>
                      <a:pt x="134" y="172"/>
                    </a:lnTo>
                    <a:lnTo>
                      <a:pt x="134" y="171"/>
                    </a:lnTo>
                    <a:lnTo>
                      <a:pt x="135" y="171"/>
                    </a:lnTo>
                    <a:lnTo>
                      <a:pt x="135" y="170"/>
                    </a:lnTo>
                    <a:lnTo>
                      <a:pt x="136" y="170"/>
                    </a:lnTo>
                    <a:lnTo>
                      <a:pt x="136" y="169"/>
                    </a:lnTo>
                    <a:lnTo>
                      <a:pt x="137" y="169"/>
                    </a:lnTo>
                    <a:lnTo>
                      <a:pt x="137" y="168"/>
                    </a:lnTo>
                    <a:lnTo>
                      <a:pt x="138" y="168"/>
                    </a:lnTo>
                    <a:lnTo>
                      <a:pt x="139" y="168"/>
                    </a:lnTo>
                    <a:lnTo>
                      <a:pt x="139" y="167"/>
                    </a:lnTo>
                    <a:lnTo>
                      <a:pt x="140" y="167"/>
                    </a:lnTo>
                    <a:lnTo>
                      <a:pt x="140" y="166"/>
                    </a:lnTo>
                    <a:lnTo>
                      <a:pt x="141" y="166"/>
                    </a:lnTo>
                    <a:lnTo>
                      <a:pt x="141" y="165"/>
                    </a:lnTo>
                    <a:lnTo>
                      <a:pt x="142" y="165"/>
                    </a:lnTo>
                    <a:lnTo>
                      <a:pt x="143" y="165"/>
                    </a:lnTo>
                    <a:lnTo>
                      <a:pt x="143" y="164"/>
                    </a:lnTo>
                    <a:lnTo>
                      <a:pt x="143" y="163"/>
                    </a:lnTo>
                    <a:lnTo>
                      <a:pt x="144" y="163"/>
                    </a:lnTo>
                    <a:lnTo>
                      <a:pt x="145" y="163"/>
                    </a:lnTo>
                    <a:lnTo>
                      <a:pt x="145" y="162"/>
                    </a:lnTo>
                    <a:lnTo>
                      <a:pt x="146" y="162"/>
                    </a:lnTo>
                    <a:lnTo>
                      <a:pt x="146" y="161"/>
                    </a:lnTo>
                    <a:lnTo>
                      <a:pt x="147" y="161"/>
                    </a:lnTo>
                    <a:lnTo>
                      <a:pt x="147" y="160"/>
                    </a:lnTo>
                    <a:lnTo>
                      <a:pt x="148" y="160"/>
                    </a:lnTo>
                    <a:lnTo>
                      <a:pt x="148" y="159"/>
                    </a:lnTo>
                    <a:lnTo>
                      <a:pt x="149" y="159"/>
                    </a:lnTo>
                    <a:lnTo>
                      <a:pt x="149" y="158"/>
                    </a:lnTo>
                    <a:lnTo>
                      <a:pt x="150" y="158"/>
                    </a:lnTo>
                    <a:lnTo>
                      <a:pt x="151" y="157"/>
                    </a:lnTo>
                    <a:lnTo>
                      <a:pt x="152" y="157"/>
                    </a:lnTo>
                    <a:lnTo>
                      <a:pt x="152" y="156"/>
                    </a:lnTo>
                    <a:lnTo>
                      <a:pt x="153" y="156"/>
                    </a:lnTo>
                    <a:lnTo>
                      <a:pt x="153" y="155"/>
                    </a:lnTo>
                    <a:lnTo>
                      <a:pt x="154" y="155"/>
                    </a:lnTo>
                    <a:lnTo>
                      <a:pt x="154" y="154"/>
                    </a:lnTo>
                    <a:lnTo>
                      <a:pt x="155" y="154"/>
                    </a:lnTo>
                    <a:lnTo>
                      <a:pt x="155" y="153"/>
                    </a:lnTo>
                    <a:lnTo>
                      <a:pt x="156" y="153"/>
                    </a:lnTo>
                    <a:lnTo>
                      <a:pt x="157" y="153"/>
                    </a:lnTo>
                    <a:lnTo>
                      <a:pt x="157" y="152"/>
                    </a:lnTo>
                    <a:lnTo>
                      <a:pt x="158" y="152"/>
                    </a:lnTo>
                    <a:lnTo>
                      <a:pt x="158" y="151"/>
                    </a:lnTo>
                    <a:lnTo>
                      <a:pt x="159" y="151"/>
                    </a:lnTo>
                    <a:lnTo>
                      <a:pt x="159" y="150"/>
                    </a:lnTo>
                    <a:lnTo>
                      <a:pt x="160" y="150"/>
                    </a:lnTo>
                    <a:lnTo>
                      <a:pt x="160" y="149"/>
                    </a:lnTo>
                    <a:lnTo>
                      <a:pt x="161" y="149"/>
                    </a:lnTo>
                    <a:lnTo>
                      <a:pt x="161" y="148"/>
                    </a:lnTo>
                    <a:lnTo>
                      <a:pt x="162" y="148"/>
                    </a:lnTo>
                    <a:lnTo>
                      <a:pt x="162" y="147"/>
                    </a:lnTo>
                    <a:lnTo>
                      <a:pt x="163" y="147"/>
                    </a:lnTo>
                    <a:lnTo>
                      <a:pt x="163" y="146"/>
                    </a:lnTo>
                    <a:lnTo>
                      <a:pt x="164" y="146"/>
                    </a:lnTo>
                    <a:lnTo>
                      <a:pt x="164" y="145"/>
                    </a:lnTo>
                    <a:lnTo>
                      <a:pt x="165" y="145"/>
                    </a:lnTo>
                    <a:lnTo>
                      <a:pt x="166" y="145"/>
                    </a:lnTo>
                    <a:lnTo>
                      <a:pt x="166" y="144"/>
                    </a:lnTo>
                    <a:lnTo>
                      <a:pt x="167" y="144"/>
                    </a:lnTo>
                    <a:lnTo>
                      <a:pt x="167" y="143"/>
                    </a:lnTo>
                    <a:lnTo>
                      <a:pt x="168" y="143"/>
                    </a:lnTo>
                    <a:lnTo>
                      <a:pt x="168" y="142"/>
                    </a:lnTo>
                    <a:lnTo>
                      <a:pt x="169" y="142"/>
                    </a:lnTo>
                    <a:lnTo>
                      <a:pt x="170" y="142"/>
                    </a:lnTo>
                    <a:lnTo>
                      <a:pt x="170" y="141"/>
                    </a:lnTo>
                    <a:lnTo>
                      <a:pt x="171" y="141"/>
                    </a:lnTo>
                    <a:lnTo>
                      <a:pt x="171" y="140"/>
                    </a:lnTo>
                    <a:lnTo>
                      <a:pt x="172" y="140"/>
                    </a:lnTo>
                    <a:lnTo>
                      <a:pt x="173" y="140"/>
                    </a:lnTo>
                    <a:lnTo>
                      <a:pt x="173" y="139"/>
                    </a:lnTo>
                    <a:lnTo>
                      <a:pt x="174" y="139"/>
                    </a:lnTo>
                    <a:lnTo>
                      <a:pt x="174" y="138"/>
                    </a:lnTo>
                    <a:lnTo>
                      <a:pt x="175" y="138"/>
                    </a:lnTo>
                    <a:lnTo>
                      <a:pt x="175" y="137"/>
                    </a:lnTo>
                    <a:lnTo>
                      <a:pt x="176" y="137"/>
                    </a:lnTo>
                    <a:lnTo>
                      <a:pt x="177" y="137"/>
                    </a:lnTo>
                    <a:lnTo>
                      <a:pt x="177" y="136"/>
                    </a:lnTo>
                    <a:lnTo>
                      <a:pt x="178" y="136"/>
                    </a:lnTo>
                    <a:lnTo>
                      <a:pt x="178" y="135"/>
                    </a:lnTo>
                    <a:lnTo>
                      <a:pt x="179" y="135"/>
                    </a:lnTo>
                    <a:lnTo>
                      <a:pt x="180" y="135"/>
                    </a:lnTo>
                    <a:lnTo>
                      <a:pt x="180" y="134"/>
                    </a:lnTo>
                    <a:lnTo>
                      <a:pt x="181" y="134"/>
                    </a:lnTo>
                    <a:lnTo>
                      <a:pt x="181" y="133"/>
                    </a:lnTo>
                    <a:lnTo>
                      <a:pt x="182" y="133"/>
                    </a:lnTo>
                    <a:lnTo>
                      <a:pt x="182" y="132"/>
                    </a:lnTo>
                    <a:lnTo>
                      <a:pt x="183" y="132"/>
                    </a:lnTo>
                    <a:lnTo>
                      <a:pt x="184" y="131"/>
                    </a:lnTo>
                    <a:lnTo>
                      <a:pt x="185" y="131"/>
                    </a:lnTo>
                    <a:lnTo>
                      <a:pt x="185" y="130"/>
                    </a:lnTo>
                    <a:lnTo>
                      <a:pt x="186" y="129"/>
                    </a:lnTo>
                    <a:lnTo>
                      <a:pt x="186" y="128"/>
                    </a:lnTo>
                    <a:lnTo>
                      <a:pt x="187" y="128"/>
                    </a:lnTo>
                    <a:lnTo>
                      <a:pt x="188" y="128"/>
                    </a:lnTo>
                    <a:lnTo>
                      <a:pt x="188" y="127"/>
                    </a:lnTo>
                    <a:lnTo>
                      <a:pt x="189" y="127"/>
                    </a:lnTo>
                    <a:lnTo>
                      <a:pt x="189" y="126"/>
                    </a:lnTo>
                    <a:lnTo>
                      <a:pt x="190" y="126"/>
                    </a:lnTo>
                    <a:lnTo>
                      <a:pt x="191" y="126"/>
                    </a:lnTo>
                    <a:lnTo>
                      <a:pt x="191" y="125"/>
                    </a:lnTo>
                    <a:lnTo>
                      <a:pt x="192" y="125"/>
                    </a:lnTo>
                    <a:lnTo>
                      <a:pt x="192" y="124"/>
                    </a:lnTo>
                    <a:lnTo>
                      <a:pt x="193" y="124"/>
                    </a:lnTo>
                    <a:lnTo>
                      <a:pt x="194" y="124"/>
                    </a:lnTo>
                    <a:lnTo>
                      <a:pt x="194" y="123"/>
                    </a:lnTo>
                    <a:lnTo>
                      <a:pt x="195" y="123"/>
                    </a:lnTo>
                    <a:lnTo>
                      <a:pt x="195" y="122"/>
                    </a:lnTo>
                    <a:lnTo>
                      <a:pt x="196" y="122"/>
                    </a:lnTo>
                    <a:lnTo>
                      <a:pt x="196" y="121"/>
                    </a:lnTo>
                    <a:lnTo>
                      <a:pt x="197" y="121"/>
                    </a:lnTo>
                    <a:lnTo>
                      <a:pt x="197" y="120"/>
                    </a:lnTo>
                    <a:lnTo>
                      <a:pt x="198" y="120"/>
                    </a:lnTo>
                    <a:lnTo>
                      <a:pt x="199" y="120"/>
                    </a:lnTo>
                    <a:lnTo>
                      <a:pt x="199" y="119"/>
                    </a:lnTo>
                    <a:lnTo>
                      <a:pt x="200" y="119"/>
                    </a:lnTo>
                    <a:lnTo>
                      <a:pt x="200" y="118"/>
                    </a:lnTo>
                    <a:lnTo>
                      <a:pt x="201" y="118"/>
                    </a:lnTo>
                    <a:lnTo>
                      <a:pt x="202" y="118"/>
                    </a:lnTo>
                    <a:lnTo>
                      <a:pt x="202" y="117"/>
                    </a:lnTo>
                    <a:lnTo>
                      <a:pt x="203" y="117"/>
                    </a:lnTo>
                    <a:lnTo>
                      <a:pt x="203" y="116"/>
                    </a:lnTo>
                    <a:lnTo>
                      <a:pt x="204" y="116"/>
                    </a:lnTo>
                    <a:lnTo>
                      <a:pt x="205" y="116"/>
                    </a:lnTo>
                    <a:lnTo>
                      <a:pt x="205" y="115"/>
                    </a:lnTo>
                    <a:lnTo>
                      <a:pt x="206" y="115"/>
                    </a:lnTo>
                    <a:lnTo>
                      <a:pt x="206" y="114"/>
                    </a:lnTo>
                    <a:lnTo>
                      <a:pt x="207" y="114"/>
                    </a:lnTo>
                    <a:lnTo>
                      <a:pt x="208" y="114"/>
                    </a:lnTo>
                    <a:lnTo>
                      <a:pt x="208" y="113"/>
                    </a:lnTo>
                    <a:lnTo>
                      <a:pt x="209" y="113"/>
                    </a:lnTo>
                    <a:lnTo>
                      <a:pt x="209" y="112"/>
                    </a:lnTo>
                    <a:lnTo>
                      <a:pt x="210" y="112"/>
                    </a:lnTo>
                    <a:lnTo>
                      <a:pt x="211" y="112"/>
                    </a:lnTo>
                    <a:lnTo>
                      <a:pt x="211" y="111"/>
                    </a:lnTo>
                    <a:lnTo>
                      <a:pt x="212" y="110"/>
                    </a:lnTo>
                    <a:lnTo>
                      <a:pt x="213" y="110"/>
                    </a:lnTo>
                    <a:lnTo>
                      <a:pt x="213" y="109"/>
                    </a:lnTo>
                    <a:lnTo>
                      <a:pt x="214" y="109"/>
                    </a:lnTo>
                    <a:lnTo>
                      <a:pt x="214" y="108"/>
                    </a:lnTo>
                    <a:lnTo>
                      <a:pt x="215" y="108"/>
                    </a:lnTo>
                    <a:lnTo>
                      <a:pt x="215" y="107"/>
                    </a:lnTo>
                    <a:lnTo>
                      <a:pt x="216" y="107"/>
                    </a:lnTo>
                    <a:lnTo>
                      <a:pt x="216" y="106"/>
                    </a:lnTo>
                    <a:lnTo>
                      <a:pt x="217" y="106"/>
                    </a:lnTo>
                    <a:lnTo>
                      <a:pt x="218" y="106"/>
                    </a:lnTo>
                    <a:lnTo>
                      <a:pt x="218" y="105"/>
                    </a:lnTo>
                    <a:lnTo>
                      <a:pt x="219" y="105"/>
                    </a:lnTo>
                    <a:lnTo>
                      <a:pt x="219" y="104"/>
                    </a:lnTo>
                    <a:lnTo>
                      <a:pt x="220" y="104"/>
                    </a:lnTo>
                    <a:lnTo>
                      <a:pt x="220" y="103"/>
                    </a:lnTo>
                    <a:lnTo>
                      <a:pt x="221" y="103"/>
                    </a:lnTo>
                    <a:lnTo>
                      <a:pt x="222" y="103"/>
                    </a:lnTo>
                    <a:lnTo>
                      <a:pt x="222" y="102"/>
                    </a:lnTo>
                    <a:lnTo>
                      <a:pt x="223" y="102"/>
                    </a:lnTo>
                    <a:lnTo>
                      <a:pt x="223" y="101"/>
                    </a:lnTo>
                    <a:lnTo>
                      <a:pt x="224" y="101"/>
                    </a:lnTo>
                    <a:lnTo>
                      <a:pt x="225" y="101"/>
                    </a:lnTo>
                    <a:lnTo>
                      <a:pt x="225" y="100"/>
                    </a:lnTo>
                    <a:lnTo>
                      <a:pt x="226" y="100"/>
                    </a:lnTo>
                    <a:lnTo>
                      <a:pt x="227" y="100"/>
                    </a:lnTo>
                    <a:lnTo>
                      <a:pt x="227" y="99"/>
                    </a:lnTo>
                    <a:lnTo>
                      <a:pt x="228" y="99"/>
                    </a:lnTo>
                    <a:lnTo>
                      <a:pt x="228" y="98"/>
                    </a:lnTo>
                    <a:lnTo>
                      <a:pt x="229" y="98"/>
                    </a:lnTo>
                    <a:lnTo>
                      <a:pt x="229" y="97"/>
                    </a:lnTo>
                    <a:lnTo>
                      <a:pt x="230" y="97"/>
                    </a:lnTo>
                    <a:lnTo>
                      <a:pt x="230" y="96"/>
                    </a:lnTo>
                    <a:lnTo>
                      <a:pt x="231" y="96"/>
                    </a:lnTo>
                    <a:lnTo>
                      <a:pt x="232" y="96"/>
                    </a:lnTo>
                    <a:lnTo>
                      <a:pt x="232" y="95"/>
                    </a:lnTo>
                    <a:lnTo>
                      <a:pt x="233" y="95"/>
                    </a:lnTo>
                    <a:lnTo>
                      <a:pt x="233" y="94"/>
                    </a:lnTo>
                    <a:lnTo>
                      <a:pt x="234" y="94"/>
                    </a:lnTo>
                    <a:lnTo>
                      <a:pt x="234" y="93"/>
                    </a:lnTo>
                    <a:lnTo>
                      <a:pt x="235" y="93"/>
                    </a:lnTo>
                    <a:lnTo>
                      <a:pt x="236" y="93"/>
                    </a:lnTo>
                    <a:lnTo>
                      <a:pt x="236" y="92"/>
                    </a:lnTo>
                    <a:lnTo>
                      <a:pt x="237" y="92"/>
                    </a:lnTo>
                    <a:lnTo>
                      <a:pt x="237" y="91"/>
                    </a:lnTo>
                    <a:lnTo>
                      <a:pt x="238" y="91"/>
                    </a:lnTo>
                    <a:lnTo>
                      <a:pt x="239" y="91"/>
                    </a:lnTo>
                    <a:lnTo>
                      <a:pt x="239" y="90"/>
                    </a:lnTo>
                    <a:lnTo>
                      <a:pt x="240" y="90"/>
                    </a:lnTo>
                    <a:lnTo>
                      <a:pt x="240" y="89"/>
                    </a:lnTo>
                    <a:lnTo>
                      <a:pt x="241" y="89"/>
                    </a:lnTo>
                    <a:lnTo>
                      <a:pt x="242" y="89"/>
                    </a:lnTo>
                    <a:lnTo>
                      <a:pt x="242" y="88"/>
                    </a:lnTo>
                    <a:lnTo>
                      <a:pt x="243" y="88"/>
                    </a:lnTo>
                    <a:lnTo>
                      <a:pt x="243" y="87"/>
                    </a:lnTo>
                    <a:lnTo>
                      <a:pt x="244" y="87"/>
                    </a:lnTo>
                    <a:lnTo>
                      <a:pt x="244" y="86"/>
                    </a:lnTo>
                    <a:lnTo>
                      <a:pt x="245" y="86"/>
                    </a:lnTo>
                    <a:lnTo>
                      <a:pt x="245" y="85"/>
                    </a:lnTo>
                    <a:lnTo>
                      <a:pt x="246" y="85"/>
                    </a:lnTo>
                    <a:lnTo>
                      <a:pt x="246" y="84"/>
                    </a:lnTo>
                    <a:lnTo>
                      <a:pt x="247" y="84"/>
                    </a:lnTo>
                    <a:lnTo>
                      <a:pt x="248" y="84"/>
                    </a:lnTo>
                    <a:lnTo>
                      <a:pt x="248" y="83"/>
                    </a:lnTo>
                    <a:lnTo>
                      <a:pt x="249" y="83"/>
                    </a:lnTo>
                    <a:lnTo>
                      <a:pt x="249" y="82"/>
                    </a:lnTo>
                    <a:lnTo>
                      <a:pt x="250" y="82"/>
                    </a:lnTo>
                    <a:lnTo>
                      <a:pt x="251" y="82"/>
                    </a:lnTo>
                    <a:lnTo>
                      <a:pt x="251" y="81"/>
                    </a:lnTo>
                    <a:lnTo>
                      <a:pt x="252" y="81"/>
                    </a:lnTo>
                    <a:lnTo>
                      <a:pt x="253" y="81"/>
                    </a:lnTo>
                    <a:lnTo>
                      <a:pt x="253" y="80"/>
                    </a:lnTo>
                    <a:lnTo>
                      <a:pt x="254" y="80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6" y="79"/>
                    </a:lnTo>
                    <a:lnTo>
                      <a:pt x="256" y="78"/>
                    </a:lnTo>
                    <a:lnTo>
                      <a:pt x="257" y="78"/>
                    </a:lnTo>
                    <a:lnTo>
                      <a:pt x="257" y="77"/>
                    </a:lnTo>
                    <a:lnTo>
                      <a:pt x="258" y="77"/>
                    </a:lnTo>
                    <a:lnTo>
                      <a:pt x="258" y="76"/>
                    </a:lnTo>
                    <a:lnTo>
                      <a:pt x="259" y="76"/>
                    </a:lnTo>
                    <a:lnTo>
                      <a:pt x="260" y="76"/>
                    </a:lnTo>
                    <a:lnTo>
                      <a:pt x="260" y="75"/>
                    </a:lnTo>
                    <a:lnTo>
                      <a:pt x="261" y="75"/>
                    </a:lnTo>
                    <a:lnTo>
                      <a:pt x="261" y="74"/>
                    </a:lnTo>
                    <a:lnTo>
                      <a:pt x="262" y="74"/>
                    </a:lnTo>
                    <a:lnTo>
                      <a:pt x="262" y="73"/>
                    </a:lnTo>
                    <a:lnTo>
                      <a:pt x="263" y="73"/>
                    </a:lnTo>
                    <a:lnTo>
                      <a:pt x="264" y="73"/>
                    </a:lnTo>
                    <a:lnTo>
                      <a:pt x="264" y="72"/>
                    </a:lnTo>
                    <a:lnTo>
                      <a:pt x="265" y="72"/>
                    </a:lnTo>
                    <a:lnTo>
                      <a:pt x="265" y="71"/>
                    </a:lnTo>
                    <a:lnTo>
                      <a:pt x="266" y="71"/>
                    </a:lnTo>
                    <a:lnTo>
                      <a:pt x="267" y="71"/>
                    </a:lnTo>
                    <a:lnTo>
                      <a:pt x="267" y="70"/>
                    </a:lnTo>
                    <a:lnTo>
                      <a:pt x="268" y="70"/>
                    </a:lnTo>
                    <a:lnTo>
                      <a:pt x="269" y="70"/>
                    </a:lnTo>
                    <a:lnTo>
                      <a:pt x="269" y="69"/>
                    </a:lnTo>
                    <a:lnTo>
                      <a:pt x="270" y="69"/>
                    </a:lnTo>
                    <a:lnTo>
                      <a:pt x="270" y="68"/>
                    </a:lnTo>
                    <a:lnTo>
                      <a:pt x="271" y="68"/>
                    </a:lnTo>
                    <a:lnTo>
                      <a:pt x="271" y="67"/>
                    </a:lnTo>
                    <a:lnTo>
                      <a:pt x="272" y="67"/>
                    </a:lnTo>
                    <a:lnTo>
                      <a:pt x="272" y="66"/>
                    </a:lnTo>
                    <a:lnTo>
                      <a:pt x="273" y="66"/>
                    </a:lnTo>
                    <a:lnTo>
                      <a:pt x="273" y="65"/>
                    </a:lnTo>
                    <a:lnTo>
                      <a:pt x="274" y="65"/>
                    </a:lnTo>
                    <a:lnTo>
                      <a:pt x="275" y="65"/>
                    </a:lnTo>
                    <a:lnTo>
                      <a:pt x="275" y="64"/>
                    </a:lnTo>
                    <a:lnTo>
                      <a:pt x="276" y="64"/>
                    </a:lnTo>
                    <a:lnTo>
                      <a:pt x="276" y="63"/>
                    </a:lnTo>
                    <a:lnTo>
                      <a:pt x="277" y="63"/>
                    </a:lnTo>
                    <a:lnTo>
                      <a:pt x="277" y="62"/>
                    </a:lnTo>
                    <a:lnTo>
                      <a:pt x="278" y="62"/>
                    </a:lnTo>
                    <a:lnTo>
                      <a:pt x="279" y="62"/>
                    </a:lnTo>
                    <a:lnTo>
                      <a:pt x="279" y="61"/>
                    </a:lnTo>
                    <a:lnTo>
                      <a:pt x="280" y="61"/>
                    </a:lnTo>
                    <a:lnTo>
                      <a:pt x="280" y="60"/>
                    </a:lnTo>
                    <a:lnTo>
                      <a:pt x="281" y="60"/>
                    </a:lnTo>
                    <a:lnTo>
                      <a:pt x="282" y="60"/>
                    </a:lnTo>
                    <a:lnTo>
                      <a:pt x="282" y="59"/>
                    </a:lnTo>
                    <a:lnTo>
                      <a:pt x="283" y="59"/>
                    </a:lnTo>
                    <a:lnTo>
                      <a:pt x="283" y="58"/>
                    </a:lnTo>
                    <a:lnTo>
                      <a:pt x="284" y="58"/>
                    </a:lnTo>
                    <a:lnTo>
                      <a:pt x="284" y="57"/>
                    </a:lnTo>
                    <a:lnTo>
                      <a:pt x="285" y="57"/>
                    </a:lnTo>
                    <a:lnTo>
                      <a:pt x="286" y="57"/>
                    </a:lnTo>
                    <a:lnTo>
                      <a:pt x="286" y="56"/>
                    </a:lnTo>
                    <a:lnTo>
                      <a:pt x="287" y="56"/>
                    </a:lnTo>
                    <a:lnTo>
                      <a:pt x="288" y="55"/>
                    </a:lnTo>
                    <a:lnTo>
                      <a:pt x="289" y="55"/>
                    </a:lnTo>
                    <a:lnTo>
                      <a:pt x="289" y="54"/>
                    </a:lnTo>
                    <a:lnTo>
                      <a:pt x="290" y="54"/>
                    </a:lnTo>
                    <a:lnTo>
                      <a:pt x="290" y="53"/>
                    </a:lnTo>
                    <a:lnTo>
                      <a:pt x="291" y="53"/>
                    </a:lnTo>
                    <a:lnTo>
                      <a:pt x="292" y="53"/>
                    </a:lnTo>
                    <a:lnTo>
                      <a:pt x="292" y="52"/>
                    </a:lnTo>
                    <a:lnTo>
                      <a:pt x="293" y="52"/>
                    </a:lnTo>
                    <a:lnTo>
                      <a:pt x="293" y="51"/>
                    </a:lnTo>
                    <a:lnTo>
                      <a:pt x="294" y="51"/>
                    </a:lnTo>
                    <a:lnTo>
                      <a:pt x="294" y="50"/>
                    </a:lnTo>
                    <a:lnTo>
                      <a:pt x="295" y="50"/>
                    </a:lnTo>
                    <a:lnTo>
                      <a:pt x="296" y="50"/>
                    </a:lnTo>
                    <a:lnTo>
                      <a:pt x="296" y="49"/>
                    </a:lnTo>
                    <a:lnTo>
                      <a:pt x="297" y="49"/>
                    </a:lnTo>
                    <a:lnTo>
                      <a:pt x="297" y="48"/>
                    </a:lnTo>
                    <a:lnTo>
                      <a:pt x="298" y="48"/>
                    </a:lnTo>
                    <a:lnTo>
                      <a:pt x="299" y="48"/>
                    </a:lnTo>
                    <a:lnTo>
                      <a:pt x="299" y="47"/>
                    </a:lnTo>
                    <a:lnTo>
                      <a:pt x="300" y="47"/>
                    </a:lnTo>
                    <a:lnTo>
                      <a:pt x="300" y="46"/>
                    </a:lnTo>
                    <a:lnTo>
                      <a:pt x="301" y="46"/>
                    </a:lnTo>
                    <a:lnTo>
                      <a:pt x="302" y="46"/>
                    </a:lnTo>
                    <a:lnTo>
                      <a:pt x="302" y="45"/>
                    </a:lnTo>
                    <a:lnTo>
                      <a:pt x="303" y="45"/>
                    </a:lnTo>
                    <a:lnTo>
                      <a:pt x="303" y="44"/>
                    </a:lnTo>
                    <a:lnTo>
                      <a:pt x="304" y="44"/>
                    </a:lnTo>
                    <a:lnTo>
                      <a:pt x="304" y="43"/>
                    </a:lnTo>
                    <a:lnTo>
                      <a:pt x="305" y="43"/>
                    </a:lnTo>
                    <a:lnTo>
                      <a:pt x="306" y="42"/>
                    </a:lnTo>
                    <a:lnTo>
                      <a:pt x="307" y="42"/>
                    </a:lnTo>
                    <a:lnTo>
                      <a:pt x="307" y="41"/>
                    </a:lnTo>
                    <a:lnTo>
                      <a:pt x="308" y="41"/>
                    </a:lnTo>
                    <a:lnTo>
                      <a:pt x="309" y="41"/>
                    </a:lnTo>
                    <a:lnTo>
                      <a:pt x="309" y="40"/>
                    </a:lnTo>
                    <a:lnTo>
                      <a:pt x="310" y="40"/>
                    </a:lnTo>
                    <a:lnTo>
                      <a:pt x="310" y="39"/>
                    </a:lnTo>
                    <a:lnTo>
                      <a:pt x="311" y="39"/>
                    </a:lnTo>
                    <a:lnTo>
                      <a:pt x="311" y="38"/>
                    </a:lnTo>
                    <a:lnTo>
                      <a:pt x="312" y="38"/>
                    </a:lnTo>
                    <a:lnTo>
                      <a:pt x="313" y="38"/>
                    </a:lnTo>
                    <a:lnTo>
                      <a:pt x="313" y="37"/>
                    </a:lnTo>
                    <a:lnTo>
                      <a:pt x="314" y="37"/>
                    </a:lnTo>
                    <a:lnTo>
                      <a:pt x="314" y="36"/>
                    </a:lnTo>
                    <a:lnTo>
                      <a:pt x="315" y="36"/>
                    </a:lnTo>
                    <a:lnTo>
                      <a:pt x="316" y="36"/>
                    </a:lnTo>
                    <a:lnTo>
                      <a:pt x="316" y="35"/>
                    </a:lnTo>
                    <a:lnTo>
                      <a:pt x="317" y="35"/>
                    </a:lnTo>
                    <a:lnTo>
                      <a:pt x="317" y="34"/>
                    </a:lnTo>
                    <a:lnTo>
                      <a:pt x="318" y="34"/>
                    </a:lnTo>
                    <a:lnTo>
                      <a:pt x="319" y="34"/>
                    </a:lnTo>
                    <a:lnTo>
                      <a:pt x="319" y="33"/>
                    </a:lnTo>
                    <a:lnTo>
                      <a:pt x="320" y="33"/>
                    </a:lnTo>
                    <a:lnTo>
                      <a:pt x="321" y="33"/>
                    </a:lnTo>
                    <a:lnTo>
                      <a:pt x="321" y="32"/>
                    </a:lnTo>
                    <a:lnTo>
                      <a:pt x="322" y="32"/>
                    </a:lnTo>
                    <a:lnTo>
                      <a:pt x="322" y="31"/>
                    </a:lnTo>
                    <a:lnTo>
                      <a:pt x="323" y="31"/>
                    </a:lnTo>
                    <a:lnTo>
                      <a:pt x="324" y="31"/>
                    </a:lnTo>
                    <a:lnTo>
                      <a:pt x="324" y="30"/>
                    </a:lnTo>
                    <a:lnTo>
                      <a:pt x="325" y="30"/>
                    </a:lnTo>
                    <a:lnTo>
                      <a:pt x="325" y="29"/>
                    </a:lnTo>
                    <a:lnTo>
                      <a:pt x="326" y="29"/>
                    </a:lnTo>
                    <a:lnTo>
                      <a:pt x="326" y="28"/>
                    </a:lnTo>
                    <a:lnTo>
                      <a:pt x="327" y="28"/>
                    </a:lnTo>
                    <a:lnTo>
                      <a:pt x="328" y="28"/>
                    </a:lnTo>
                    <a:lnTo>
                      <a:pt x="329" y="28"/>
                    </a:lnTo>
                    <a:lnTo>
                      <a:pt x="330" y="28"/>
                    </a:lnTo>
                    <a:lnTo>
                      <a:pt x="330" y="27"/>
                    </a:lnTo>
                    <a:lnTo>
                      <a:pt x="331" y="27"/>
                    </a:lnTo>
                    <a:lnTo>
                      <a:pt x="331" y="26"/>
                    </a:lnTo>
                    <a:lnTo>
                      <a:pt x="332" y="26"/>
                    </a:lnTo>
                    <a:lnTo>
                      <a:pt x="333" y="26"/>
                    </a:lnTo>
                    <a:lnTo>
                      <a:pt x="333" y="25"/>
                    </a:lnTo>
                    <a:lnTo>
                      <a:pt x="334" y="25"/>
                    </a:lnTo>
                    <a:lnTo>
                      <a:pt x="335" y="25"/>
                    </a:lnTo>
                    <a:lnTo>
                      <a:pt x="335" y="24"/>
                    </a:lnTo>
                    <a:lnTo>
                      <a:pt x="336" y="24"/>
                    </a:lnTo>
                    <a:lnTo>
                      <a:pt x="336" y="23"/>
                    </a:lnTo>
                    <a:lnTo>
                      <a:pt x="337" y="23"/>
                    </a:lnTo>
                    <a:lnTo>
                      <a:pt x="338" y="23"/>
                    </a:lnTo>
                    <a:lnTo>
                      <a:pt x="339" y="23"/>
                    </a:lnTo>
                    <a:lnTo>
                      <a:pt x="339" y="22"/>
                    </a:lnTo>
                    <a:lnTo>
                      <a:pt x="340" y="22"/>
                    </a:lnTo>
                    <a:lnTo>
                      <a:pt x="340" y="21"/>
                    </a:lnTo>
                    <a:lnTo>
                      <a:pt x="341" y="21"/>
                    </a:lnTo>
                    <a:lnTo>
                      <a:pt x="342" y="21"/>
                    </a:lnTo>
                    <a:lnTo>
                      <a:pt x="342" y="20"/>
                    </a:lnTo>
                    <a:lnTo>
                      <a:pt x="343" y="20"/>
                    </a:lnTo>
                    <a:lnTo>
                      <a:pt x="344" y="20"/>
                    </a:lnTo>
                    <a:lnTo>
                      <a:pt x="345" y="20"/>
                    </a:lnTo>
                    <a:lnTo>
                      <a:pt x="345" y="19"/>
                    </a:lnTo>
                    <a:lnTo>
                      <a:pt x="346" y="19"/>
                    </a:lnTo>
                    <a:lnTo>
                      <a:pt x="347" y="19"/>
                    </a:lnTo>
                    <a:lnTo>
                      <a:pt x="348" y="19"/>
                    </a:lnTo>
                    <a:lnTo>
                      <a:pt x="348" y="18"/>
                    </a:lnTo>
                    <a:lnTo>
                      <a:pt x="349" y="18"/>
                    </a:lnTo>
                    <a:lnTo>
                      <a:pt x="350" y="18"/>
                    </a:lnTo>
                    <a:lnTo>
                      <a:pt x="351" y="18"/>
                    </a:lnTo>
                    <a:lnTo>
                      <a:pt x="351" y="17"/>
                    </a:lnTo>
                    <a:lnTo>
                      <a:pt x="352" y="17"/>
                    </a:lnTo>
                    <a:lnTo>
                      <a:pt x="353" y="17"/>
                    </a:lnTo>
                    <a:lnTo>
                      <a:pt x="354" y="17"/>
                    </a:lnTo>
                    <a:lnTo>
                      <a:pt x="355" y="16"/>
                    </a:lnTo>
                    <a:lnTo>
                      <a:pt x="356" y="16"/>
                    </a:lnTo>
                    <a:lnTo>
                      <a:pt x="357" y="16"/>
                    </a:lnTo>
                    <a:lnTo>
                      <a:pt x="357" y="15"/>
                    </a:lnTo>
                    <a:lnTo>
                      <a:pt x="358" y="15"/>
                    </a:lnTo>
                    <a:lnTo>
                      <a:pt x="359" y="15"/>
                    </a:lnTo>
                    <a:lnTo>
                      <a:pt x="359" y="14"/>
                    </a:lnTo>
                    <a:lnTo>
                      <a:pt x="360" y="14"/>
                    </a:lnTo>
                    <a:lnTo>
                      <a:pt x="361" y="14"/>
                    </a:lnTo>
                    <a:lnTo>
                      <a:pt x="362" y="14"/>
                    </a:lnTo>
                    <a:lnTo>
                      <a:pt x="362" y="13"/>
                    </a:lnTo>
                    <a:lnTo>
                      <a:pt x="363" y="13"/>
                    </a:lnTo>
                    <a:lnTo>
                      <a:pt x="364" y="13"/>
                    </a:lnTo>
                    <a:lnTo>
                      <a:pt x="365" y="13"/>
                    </a:lnTo>
                    <a:lnTo>
                      <a:pt x="365" y="12"/>
                    </a:lnTo>
                    <a:lnTo>
                      <a:pt x="366" y="12"/>
                    </a:lnTo>
                    <a:lnTo>
                      <a:pt x="367" y="12"/>
                    </a:lnTo>
                    <a:lnTo>
                      <a:pt x="367" y="11"/>
                    </a:lnTo>
                    <a:lnTo>
                      <a:pt x="368" y="11"/>
                    </a:lnTo>
                    <a:lnTo>
                      <a:pt x="369" y="11"/>
                    </a:lnTo>
                    <a:lnTo>
                      <a:pt x="370" y="11"/>
                    </a:lnTo>
                    <a:lnTo>
                      <a:pt x="370" y="10"/>
                    </a:lnTo>
                    <a:lnTo>
                      <a:pt x="371" y="10"/>
                    </a:lnTo>
                    <a:lnTo>
                      <a:pt x="372" y="10"/>
                    </a:lnTo>
                    <a:lnTo>
                      <a:pt x="373" y="10"/>
                    </a:lnTo>
                    <a:lnTo>
                      <a:pt x="374" y="10"/>
                    </a:lnTo>
                    <a:lnTo>
                      <a:pt x="374" y="9"/>
                    </a:lnTo>
                    <a:lnTo>
                      <a:pt x="375" y="9"/>
                    </a:lnTo>
                    <a:lnTo>
                      <a:pt x="376" y="9"/>
                    </a:lnTo>
                    <a:lnTo>
                      <a:pt x="377" y="9"/>
                    </a:lnTo>
                    <a:lnTo>
                      <a:pt x="378" y="8"/>
                    </a:lnTo>
                    <a:lnTo>
                      <a:pt x="379" y="8"/>
                    </a:lnTo>
                    <a:lnTo>
                      <a:pt x="380" y="8"/>
                    </a:lnTo>
                    <a:lnTo>
                      <a:pt x="380" y="7"/>
                    </a:lnTo>
                    <a:lnTo>
                      <a:pt x="381" y="7"/>
                    </a:lnTo>
                    <a:lnTo>
                      <a:pt x="382" y="7"/>
                    </a:lnTo>
                    <a:lnTo>
                      <a:pt x="383" y="7"/>
                    </a:lnTo>
                    <a:lnTo>
                      <a:pt x="384" y="7"/>
                    </a:lnTo>
                    <a:lnTo>
                      <a:pt x="385" y="6"/>
                    </a:lnTo>
                    <a:lnTo>
                      <a:pt x="386" y="6"/>
                    </a:lnTo>
                    <a:lnTo>
                      <a:pt x="387" y="6"/>
                    </a:lnTo>
                    <a:lnTo>
                      <a:pt x="388" y="6"/>
                    </a:lnTo>
                    <a:lnTo>
                      <a:pt x="388" y="5"/>
                    </a:lnTo>
                    <a:lnTo>
                      <a:pt x="389" y="5"/>
                    </a:lnTo>
                    <a:lnTo>
                      <a:pt x="390" y="5"/>
                    </a:lnTo>
                    <a:lnTo>
                      <a:pt x="392" y="5"/>
                    </a:lnTo>
                    <a:lnTo>
                      <a:pt x="393" y="5"/>
                    </a:lnTo>
                    <a:lnTo>
                      <a:pt x="394" y="5"/>
                    </a:lnTo>
                    <a:lnTo>
                      <a:pt x="394" y="4"/>
                    </a:lnTo>
                    <a:lnTo>
                      <a:pt x="395" y="4"/>
                    </a:lnTo>
                    <a:lnTo>
                      <a:pt x="396" y="4"/>
                    </a:lnTo>
                    <a:lnTo>
                      <a:pt x="397" y="4"/>
                    </a:lnTo>
                    <a:lnTo>
                      <a:pt x="398" y="4"/>
                    </a:lnTo>
                    <a:lnTo>
                      <a:pt x="399" y="4"/>
                    </a:lnTo>
                    <a:lnTo>
                      <a:pt x="399" y="3"/>
                    </a:lnTo>
                    <a:lnTo>
                      <a:pt x="400" y="3"/>
                    </a:lnTo>
                    <a:lnTo>
                      <a:pt x="401" y="3"/>
                    </a:lnTo>
                    <a:lnTo>
                      <a:pt x="402" y="3"/>
                    </a:lnTo>
                    <a:lnTo>
                      <a:pt x="403" y="3"/>
                    </a:lnTo>
                    <a:lnTo>
                      <a:pt x="404" y="3"/>
                    </a:lnTo>
                    <a:lnTo>
                      <a:pt x="405" y="3"/>
                    </a:lnTo>
                    <a:lnTo>
                      <a:pt x="406" y="3"/>
                    </a:lnTo>
                    <a:lnTo>
                      <a:pt x="406" y="2"/>
                    </a:lnTo>
                    <a:lnTo>
                      <a:pt x="407" y="2"/>
                    </a:lnTo>
                    <a:lnTo>
                      <a:pt x="408" y="2"/>
                    </a:lnTo>
                    <a:lnTo>
                      <a:pt x="409" y="2"/>
                    </a:lnTo>
                    <a:lnTo>
                      <a:pt x="410" y="2"/>
                    </a:lnTo>
                    <a:lnTo>
                      <a:pt x="411" y="2"/>
                    </a:lnTo>
                    <a:lnTo>
                      <a:pt x="412" y="2"/>
                    </a:lnTo>
                    <a:lnTo>
                      <a:pt x="413" y="2"/>
                    </a:lnTo>
                    <a:lnTo>
                      <a:pt x="413" y="1"/>
                    </a:lnTo>
                    <a:lnTo>
                      <a:pt x="414" y="1"/>
                    </a:lnTo>
                    <a:lnTo>
                      <a:pt x="415" y="1"/>
                    </a:lnTo>
                    <a:lnTo>
                      <a:pt x="416" y="1"/>
                    </a:lnTo>
                    <a:lnTo>
                      <a:pt x="417" y="1"/>
                    </a:lnTo>
                    <a:lnTo>
                      <a:pt x="418" y="1"/>
                    </a:lnTo>
                    <a:lnTo>
                      <a:pt x="419" y="1"/>
                    </a:lnTo>
                    <a:lnTo>
                      <a:pt x="420" y="1"/>
                    </a:lnTo>
                    <a:lnTo>
                      <a:pt x="421" y="1"/>
                    </a:lnTo>
                    <a:lnTo>
                      <a:pt x="422" y="1"/>
                    </a:lnTo>
                    <a:lnTo>
                      <a:pt x="422" y="0"/>
                    </a:lnTo>
                    <a:lnTo>
                      <a:pt x="423" y="0"/>
                    </a:lnTo>
                    <a:lnTo>
                      <a:pt x="425" y="0"/>
                    </a:lnTo>
                    <a:lnTo>
                      <a:pt x="426" y="0"/>
                    </a:lnTo>
                    <a:lnTo>
                      <a:pt x="43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8919" name="Freeform 128"/>
              <p:cNvSpPr>
                <a:spLocks/>
              </p:cNvSpPr>
              <p:nvPr/>
            </p:nvSpPr>
            <p:spPr bwMode="auto">
              <a:xfrm>
                <a:off x="2628" y="3372"/>
                <a:ext cx="2580" cy="1440"/>
              </a:xfrm>
              <a:custGeom>
                <a:avLst/>
                <a:gdLst>
                  <a:gd name="T0" fmla="*/ 1116 w 430"/>
                  <a:gd name="T1" fmla="*/ 8496 h 240"/>
                  <a:gd name="T2" fmla="*/ 1584 w 430"/>
                  <a:gd name="T3" fmla="*/ 8352 h 240"/>
                  <a:gd name="T4" fmla="*/ 1908 w 430"/>
                  <a:gd name="T5" fmla="*/ 8244 h 240"/>
                  <a:gd name="T6" fmla="*/ 2196 w 430"/>
                  <a:gd name="T7" fmla="*/ 8100 h 240"/>
                  <a:gd name="T8" fmla="*/ 2448 w 430"/>
                  <a:gd name="T9" fmla="*/ 7956 h 240"/>
                  <a:gd name="T10" fmla="*/ 2628 w 430"/>
                  <a:gd name="T11" fmla="*/ 7812 h 240"/>
                  <a:gd name="T12" fmla="*/ 2844 w 430"/>
                  <a:gd name="T13" fmla="*/ 7704 h 240"/>
                  <a:gd name="T14" fmla="*/ 3060 w 430"/>
                  <a:gd name="T15" fmla="*/ 7560 h 240"/>
                  <a:gd name="T16" fmla="*/ 3276 w 430"/>
                  <a:gd name="T17" fmla="*/ 7416 h 240"/>
                  <a:gd name="T18" fmla="*/ 3420 w 430"/>
                  <a:gd name="T19" fmla="*/ 7272 h 240"/>
                  <a:gd name="T20" fmla="*/ 3600 w 430"/>
                  <a:gd name="T21" fmla="*/ 7128 h 240"/>
                  <a:gd name="T22" fmla="*/ 3780 w 430"/>
                  <a:gd name="T23" fmla="*/ 7020 h 240"/>
                  <a:gd name="T24" fmla="*/ 3960 w 430"/>
                  <a:gd name="T25" fmla="*/ 6876 h 240"/>
                  <a:gd name="T26" fmla="*/ 4104 w 430"/>
                  <a:gd name="T27" fmla="*/ 6732 h 240"/>
                  <a:gd name="T28" fmla="*/ 4284 w 430"/>
                  <a:gd name="T29" fmla="*/ 6588 h 240"/>
                  <a:gd name="T30" fmla="*/ 4464 w 430"/>
                  <a:gd name="T31" fmla="*/ 6444 h 240"/>
                  <a:gd name="T32" fmla="*/ 4644 w 430"/>
                  <a:gd name="T33" fmla="*/ 6336 h 240"/>
                  <a:gd name="T34" fmla="*/ 4824 w 430"/>
                  <a:gd name="T35" fmla="*/ 6192 h 240"/>
                  <a:gd name="T36" fmla="*/ 4968 w 430"/>
                  <a:gd name="T37" fmla="*/ 6048 h 240"/>
                  <a:gd name="T38" fmla="*/ 5148 w 430"/>
                  <a:gd name="T39" fmla="*/ 5904 h 240"/>
                  <a:gd name="T40" fmla="*/ 5292 w 430"/>
                  <a:gd name="T41" fmla="*/ 5796 h 240"/>
                  <a:gd name="T42" fmla="*/ 5472 w 430"/>
                  <a:gd name="T43" fmla="*/ 5652 h 240"/>
                  <a:gd name="T44" fmla="*/ 5616 w 430"/>
                  <a:gd name="T45" fmla="*/ 5508 h 240"/>
                  <a:gd name="T46" fmla="*/ 5760 w 430"/>
                  <a:gd name="T47" fmla="*/ 5364 h 240"/>
                  <a:gd name="T48" fmla="*/ 5904 w 430"/>
                  <a:gd name="T49" fmla="*/ 5220 h 240"/>
                  <a:gd name="T50" fmla="*/ 6120 w 430"/>
                  <a:gd name="T51" fmla="*/ 5112 h 240"/>
                  <a:gd name="T52" fmla="*/ 6300 w 430"/>
                  <a:gd name="T53" fmla="*/ 4968 h 240"/>
                  <a:gd name="T54" fmla="*/ 6480 w 430"/>
                  <a:gd name="T55" fmla="*/ 4824 h 240"/>
                  <a:gd name="T56" fmla="*/ 6660 w 430"/>
                  <a:gd name="T57" fmla="*/ 4680 h 240"/>
                  <a:gd name="T58" fmla="*/ 6804 w 430"/>
                  <a:gd name="T59" fmla="*/ 4536 h 240"/>
                  <a:gd name="T60" fmla="*/ 7020 w 430"/>
                  <a:gd name="T61" fmla="*/ 4428 h 240"/>
                  <a:gd name="T62" fmla="*/ 7200 w 430"/>
                  <a:gd name="T63" fmla="*/ 4284 h 240"/>
                  <a:gd name="T64" fmla="*/ 7380 w 430"/>
                  <a:gd name="T65" fmla="*/ 4140 h 240"/>
                  <a:gd name="T66" fmla="*/ 7596 w 430"/>
                  <a:gd name="T67" fmla="*/ 3996 h 240"/>
                  <a:gd name="T68" fmla="*/ 7740 w 430"/>
                  <a:gd name="T69" fmla="*/ 3852 h 240"/>
                  <a:gd name="T70" fmla="*/ 7920 w 430"/>
                  <a:gd name="T71" fmla="*/ 3744 h 240"/>
                  <a:gd name="T72" fmla="*/ 8136 w 430"/>
                  <a:gd name="T73" fmla="*/ 3600 h 240"/>
                  <a:gd name="T74" fmla="*/ 8316 w 430"/>
                  <a:gd name="T75" fmla="*/ 3456 h 240"/>
                  <a:gd name="T76" fmla="*/ 8496 w 430"/>
                  <a:gd name="T77" fmla="*/ 3312 h 240"/>
                  <a:gd name="T78" fmla="*/ 8712 w 430"/>
                  <a:gd name="T79" fmla="*/ 3204 h 240"/>
                  <a:gd name="T80" fmla="*/ 8856 w 430"/>
                  <a:gd name="T81" fmla="*/ 3060 h 240"/>
                  <a:gd name="T82" fmla="*/ 9072 w 430"/>
                  <a:gd name="T83" fmla="*/ 2916 h 240"/>
                  <a:gd name="T84" fmla="*/ 9252 w 430"/>
                  <a:gd name="T85" fmla="*/ 2772 h 240"/>
                  <a:gd name="T86" fmla="*/ 9468 w 430"/>
                  <a:gd name="T87" fmla="*/ 2628 h 240"/>
                  <a:gd name="T88" fmla="*/ 9684 w 430"/>
                  <a:gd name="T89" fmla="*/ 2520 h 240"/>
                  <a:gd name="T90" fmla="*/ 9828 w 430"/>
                  <a:gd name="T91" fmla="*/ 2376 h 240"/>
                  <a:gd name="T92" fmla="*/ 10008 w 430"/>
                  <a:gd name="T93" fmla="*/ 2232 h 240"/>
                  <a:gd name="T94" fmla="*/ 10224 w 430"/>
                  <a:gd name="T95" fmla="*/ 2088 h 240"/>
                  <a:gd name="T96" fmla="*/ 10404 w 430"/>
                  <a:gd name="T97" fmla="*/ 1944 h 240"/>
                  <a:gd name="T98" fmla="*/ 10584 w 430"/>
                  <a:gd name="T99" fmla="*/ 1836 h 240"/>
                  <a:gd name="T100" fmla="*/ 10800 w 430"/>
                  <a:gd name="T101" fmla="*/ 1692 h 240"/>
                  <a:gd name="T102" fmla="*/ 10980 w 430"/>
                  <a:gd name="T103" fmla="*/ 1548 h 240"/>
                  <a:gd name="T104" fmla="*/ 11160 w 430"/>
                  <a:gd name="T105" fmla="*/ 1404 h 240"/>
                  <a:gd name="T106" fmla="*/ 11376 w 430"/>
                  <a:gd name="T107" fmla="*/ 1296 h 240"/>
                  <a:gd name="T108" fmla="*/ 11592 w 430"/>
                  <a:gd name="T109" fmla="*/ 1152 h 240"/>
                  <a:gd name="T110" fmla="*/ 11844 w 430"/>
                  <a:gd name="T111" fmla="*/ 1008 h 240"/>
                  <a:gd name="T112" fmla="*/ 12060 w 430"/>
                  <a:gd name="T113" fmla="*/ 864 h 240"/>
                  <a:gd name="T114" fmla="*/ 12312 w 430"/>
                  <a:gd name="T115" fmla="*/ 720 h 240"/>
                  <a:gd name="T116" fmla="*/ 12744 w 430"/>
                  <a:gd name="T117" fmla="*/ 612 h 240"/>
                  <a:gd name="T118" fmla="*/ 13104 w 430"/>
                  <a:gd name="T119" fmla="*/ 468 h 240"/>
                  <a:gd name="T120" fmla="*/ 13500 w 430"/>
                  <a:gd name="T121" fmla="*/ 324 h 240"/>
                  <a:gd name="T122" fmla="*/ 14004 w 430"/>
                  <a:gd name="T123" fmla="*/ 180 h 240"/>
                  <a:gd name="T124" fmla="*/ 14868 w 430"/>
                  <a:gd name="T125" fmla="*/ 36 h 24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430"/>
                  <a:gd name="T190" fmla="*/ 0 h 240"/>
                  <a:gd name="T191" fmla="*/ 430 w 430"/>
                  <a:gd name="T192" fmla="*/ 240 h 24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430" h="240">
                    <a:moveTo>
                      <a:pt x="0" y="240"/>
                    </a:moveTo>
                    <a:lnTo>
                      <a:pt x="6" y="240"/>
                    </a:lnTo>
                    <a:lnTo>
                      <a:pt x="7" y="240"/>
                    </a:lnTo>
                    <a:lnTo>
                      <a:pt x="8" y="240"/>
                    </a:lnTo>
                    <a:lnTo>
                      <a:pt x="10" y="240"/>
                    </a:lnTo>
                    <a:lnTo>
                      <a:pt x="11" y="240"/>
                    </a:lnTo>
                    <a:lnTo>
                      <a:pt x="11" y="239"/>
                    </a:lnTo>
                    <a:lnTo>
                      <a:pt x="13" y="239"/>
                    </a:lnTo>
                    <a:lnTo>
                      <a:pt x="14" y="239"/>
                    </a:lnTo>
                    <a:lnTo>
                      <a:pt x="15" y="239"/>
                    </a:lnTo>
                    <a:lnTo>
                      <a:pt x="16" y="239"/>
                    </a:lnTo>
                    <a:lnTo>
                      <a:pt x="17" y="239"/>
                    </a:lnTo>
                    <a:lnTo>
                      <a:pt x="18" y="239"/>
                    </a:lnTo>
                    <a:lnTo>
                      <a:pt x="18" y="238"/>
                    </a:lnTo>
                    <a:lnTo>
                      <a:pt x="19" y="238"/>
                    </a:lnTo>
                    <a:lnTo>
                      <a:pt x="20" y="238"/>
                    </a:lnTo>
                    <a:lnTo>
                      <a:pt x="21" y="238"/>
                    </a:lnTo>
                    <a:lnTo>
                      <a:pt x="23" y="238"/>
                    </a:lnTo>
                    <a:lnTo>
                      <a:pt x="24" y="238"/>
                    </a:lnTo>
                    <a:lnTo>
                      <a:pt x="25" y="238"/>
                    </a:lnTo>
                    <a:lnTo>
                      <a:pt x="25" y="237"/>
                    </a:lnTo>
                    <a:lnTo>
                      <a:pt x="26" y="237"/>
                    </a:lnTo>
                    <a:lnTo>
                      <a:pt x="27" y="237"/>
                    </a:lnTo>
                    <a:lnTo>
                      <a:pt x="28" y="237"/>
                    </a:lnTo>
                    <a:lnTo>
                      <a:pt x="29" y="237"/>
                    </a:lnTo>
                    <a:lnTo>
                      <a:pt x="30" y="237"/>
                    </a:lnTo>
                    <a:lnTo>
                      <a:pt x="30" y="236"/>
                    </a:lnTo>
                    <a:lnTo>
                      <a:pt x="31" y="236"/>
                    </a:lnTo>
                    <a:lnTo>
                      <a:pt x="32" y="236"/>
                    </a:lnTo>
                    <a:lnTo>
                      <a:pt x="33" y="236"/>
                    </a:lnTo>
                    <a:lnTo>
                      <a:pt x="33" y="235"/>
                    </a:lnTo>
                    <a:lnTo>
                      <a:pt x="34" y="235"/>
                    </a:lnTo>
                    <a:lnTo>
                      <a:pt x="35" y="235"/>
                    </a:lnTo>
                    <a:lnTo>
                      <a:pt x="36" y="235"/>
                    </a:lnTo>
                    <a:lnTo>
                      <a:pt x="37" y="235"/>
                    </a:lnTo>
                    <a:lnTo>
                      <a:pt x="37" y="234"/>
                    </a:lnTo>
                    <a:lnTo>
                      <a:pt x="38" y="234"/>
                    </a:lnTo>
                    <a:lnTo>
                      <a:pt x="39" y="234"/>
                    </a:lnTo>
                    <a:lnTo>
                      <a:pt x="40" y="234"/>
                    </a:lnTo>
                    <a:lnTo>
                      <a:pt x="40" y="233"/>
                    </a:lnTo>
                    <a:lnTo>
                      <a:pt x="41" y="233"/>
                    </a:lnTo>
                    <a:lnTo>
                      <a:pt x="42" y="233"/>
                    </a:lnTo>
                    <a:lnTo>
                      <a:pt x="43" y="233"/>
                    </a:lnTo>
                    <a:lnTo>
                      <a:pt x="44" y="233"/>
                    </a:lnTo>
                    <a:lnTo>
                      <a:pt x="44" y="232"/>
                    </a:lnTo>
                    <a:lnTo>
                      <a:pt x="45" y="232"/>
                    </a:lnTo>
                    <a:lnTo>
                      <a:pt x="46" y="232"/>
                    </a:lnTo>
                    <a:lnTo>
                      <a:pt x="46" y="231"/>
                    </a:lnTo>
                    <a:lnTo>
                      <a:pt x="47" y="231"/>
                    </a:lnTo>
                    <a:lnTo>
                      <a:pt x="48" y="231"/>
                    </a:lnTo>
                    <a:lnTo>
                      <a:pt x="49" y="231"/>
                    </a:lnTo>
                    <a:lnTo>
                      <a:pt x="49" y="230"/>
                    </a:lnTo>
                    <a:lnTo>
                      <a:pt x="50" y="230"/>
                    </a:lnTo>
                    <a:lnTo>
                      <a:pt x="51" y="230"/>
                    </a:lnTo>
                    <a:lnTo>
                      <a:pt x="51" y="229"/>
                    </a:lnTo>
                    <a:lnTo>
                      <a:pt x="52" y="229"/>
                    </a:lnTo>
                    <a:lnTo>
                      <a:pt x="53" y="229"/>
                    </a:lnTo>
                    <a:lnTo>
                      <a:pt x="54" y="229"/>
                    </a:lnTo>
                    <a:lnTo>
                      <a:pt x="54" y="228"/>
                    </a:lnTo>
                    <a:lnTo>
                      <a:pt x="55" y="228"/>
                    </a:lnTo>
                    <a:lnTo>
                      <a:pt x="56" y="228"/>
                    </a:lnTo>
                    <a:lnTo>
                      <a:pt x="56" y="227"/>
                    </a:lnTo>
                    <a:lnTo>
                      <a:pt x="57" y="227"/>
                    </a:lnTo>
                    <a:lnTo>
                      <a:pt x="58" y="227"/>
                    </a:lnTo>
                    <a:lnTo>
                      <a:pt x="58" y="226"/>
                    </a:lnTo>
                    <a:lnTo>
                      <a:pt x="59" y="226"/>
                    </a:lnTo>
                    <a:lnTo>
                      <a:pt x="60" y="226"/>
                    </a:lnTo>
                    <a:lnTo>
                      <a:pt x="60" y="225"/>
                    </a:lnTo>
                    <a:lnTo>
                      <a:pt x="61" y="225"/>
                    </a:lnTo>
                    <a:lnTo>
                      <a:pt x="62" y="225"/>
                    </a:lnTo>
                    <a:lnTo>
                      <a:pt x="62" y="224"/>
                    </a:lnTo>
                    <a:lnTo>
                      <a:pt x="63" y="224"/>
                    </a:lnTo>
                    <a:lnTo>
                      <a:pt x="64" y="224"/>
                    </a:lnTo>
                    <a:lnTo>
                      <a:pt x="64" y="223"/>
                    </a:lnTo>
                    <a:lnTo>
                      <a:pt x="65" y="223"/>
                    </a:lnTo>
                    <a:lnTo>
                      <a:pt x="66" y="223"/>
                    </a:lnTo>
                    <a:lnTo>
                      <a:pt x="66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8" y="221"/>
                    </a:lnTo>
                    <a:lnTo>
                      <a:pt x="69" y="221"/>
                    </a:lnTo>
                    <a:lnTo>
                      <a:pt x="69" y="220"/>
                    </a:lnTo>
                    <a:lnTo>
                      <a:pt x="70" y="220"/>
                    </a:lnTo>
                    <a:lnTo>
                      <a:pt x="70" y="219"/>
                    </a:lnTo>
                    <a:lnTo>
                      <a:pt x="71" y="219"/>
                    </a:lnTo>
                    <a:lnTo>
                      <a:pt x="72" y="219"/>
                    </a:lnTo>
                    <a:lnTo>
                      <a:pt x="72" y="218"/>
                    </a:lnTo>
                    <a:lnTo>
                      <a:pt x="73" y="218"/>
                    </a:lnTo>
                    <a:lnTo>
                      <a:pt x="73" y="217"/>
                    </a:lnTo>
                    <a:lnTo>
                      <a:pt x="74" y="217"/>
                    </a:lnTo>
                    <a:lnTo>
                      <a:pt x="75" y="217"/>
                    </a:lnTo>
                    <a:lnTo>
                      <a:pt x="75" y="216"/>
                    </a:lnTo>
                    <a:lnTo>
                      <a:pt x="76" y="216"/>
                    </a:lnTo>
                    <a:lnTo>
                      <a:pt x="76" y="215"/>
                    </a:lnTo>
                    <a:lnTo>
                      <a:pt x="77" y="215"/>
                    </a:lnTo>
                    <a:lnTo>
                      <a:pt x="78" y="215"/>
                    </a:lnTo>
                    <a:lnTo>
                      <a:pt x="78" y="214"/>
                    </a:lnTo>
                    <a:lnTo>
                      <a:pt x="79" y="214"/>
                    </a:lnTo>
                    <a:lnTo>
                      <a:pt x="79" y="213"/>
                    </a:lnTo>
                    <a:lnTo>
                      <a:pt x="80" y="213"/>
                    </a:lnTo>
                    <a:lnTo>
                      <a:pt x="81" y="213"/>
                    </a:lnTo>
                    <a:lnTo>
                      <a:pt x="81" y="212"/>
                    </a:lnTo>
                    <a:lnTo>
                      <a:pt x="82" y="212"/>
                    </a:lnTo>
                    <a:lnTo>
                      <a:pt x="83" y="212"/>
                    </a:lnTo>
                    <a:lnTo>
                      <a:pt x="83" y="211"/>
                    </a:lnTo>
                    <a:lnTo>
                      <a:pt x="84" y="211"/>
                    </a:lnTo>
                    <a:lnTo>
                      <a:pt x="84" y="210"/>
                    </a:lnTo>
                    <a:lnTo>
                      <a:pt x="85" y="210"/>
                    </a:lnTo>
                    <a:lnTo>
                      <a:pt x="86" y="209"/>
                    </a:lnTo>
                    <a:lnTo>
                      <a:pt x="87" y="209"/>
                    </a:lnTo>
                    <a:lnTo>
                      <a:pt x="87" y="208"/>
                    </a:lnTo>
                    <a:lnTo>
                      <a:pt x="88" y="208"/>
                    </a:lnTo>
                    <a:lnTo>
                      <a:pt x="88" y="207"/>
                    </a:lnTo>
                    <a:lnTo>
                      <a:pt x="89" y="207"/>
                    </a:lnTo>
                    <a:lnTo>
                      <a:pt x="90" y="207"/>
                    </a:lnTo>
                    <a:lnTo>
                      <a:pt x="90" y="206"/>
                    </a:lnTo>
                    <a:lnTo>
                      <a:pt x="91" y="206"/>
                    </a:lnTo>
                    <a:lnTo>
                      <a:pt x="92" y="206"/>
                    </a:lnTo>
                    <a:lnTo>
                      <a:pt x="92" y="205"/>
                    </a:lnTo>
                    <a:lnTo>
                      <a:pt x="93" y="205"/>
                    </a:lnTo>
                    <a:lnTo>
                      <a:pt x="93" y="204"/>
                    </a:lnTo>
                    <a:lnTo>
                      <a:pt x="94" y="204"/>
                    </a:lnTo>
                    <a:lnTo>
                      <a:pt x="94" y="203"/>
                    </a:lnTo>
                    <a:lnTo>
                      <a:pt x="95" y="203"/>
                    </a:lnTo>
                    <a:lnTo>
                      <a:pt x="95" y="202"/>
                    </a:lnTo>
                    <a:lnTo>
                      <a:pt x="96" y="202"/>
                    </a:lnTo>
                    <a:lnTo>
                      <a:pt x="96" y="201"/>
                    </a:lnTo>
                    <a:lnTo>
                      <a:pt x="97" y="201"/>
                    </a:lnTo>
                    <a:lnTo>
                      <a:pt x="97" y="200"/>
                    </a:lnTo>
                    <a:lnTo>
                      <a:pt x="98" y="200"/>
                    </a:lnTo>
                    <a:lnTo>
                      <a:pt x="98" y="199"/>
                    </a:lnTo>
                    <a:lnTo>
                      <a:pt x="99" y="199"/>
                    </a:lnTo>
                    <a:lnTo>
                      <a:pt x="99" y="198"/>
                    </a:lnTo>
                    <a:lnTo>
                      <a:pt x="100" y="198"/>
                    </a:lnTo>
                    <a:lnTo>
                      <a:pt x="101" y="198"/>
                    </a:lnTo>
                    <a:lnTo>
                      <a:pt x="101" y="197"/>
                    </a:lnTo>
                    <a:lnTo>
                      <a:pt x="102" y="197"/>
                    </a:lnTo>
                    <a:lnTo>
                      <a:pt x="102" y="196"/>
                    </a:lnTo>
                    <a:lnTo>
                      <a:pt x="103" y="196"/>
                    </a:lnTo>
                    <a:lnTo>
                      <a:pt x="104" y="196"/>
                    </a:lnTo>
                    <a:lnTo>
                      <a:pt x="104" y="195"/>
                    </a:lnTo>
                    <a:lnTo>
                      <a:pt x="105" y="195"/>
                    </a:lnTo>
                    <a:lnTo>
                      <a:pt x="105" y="194"/>
                    </a:lnTo>
                    <a:lnTo>
                      <a:pt x="106" y="194"/>
                    </a:lnTo>
                    <a:lnTo>
                      <a:pt x="106" y="193"/>
                    </a:lnTo>
                    <a:lnTo>
                      <a:pt x="107" y="193"/>
                    </a:lnTo>
                    <a:lnTo>
                      <a:pt x="108" y="193"/>
                    </a:lnTo>
                    <a:lnTo>
                      <a:pt x="108" y="192"/>
                    </a:lnTo>
                    <a:lnTo>
                      <a:pt x="109" y="192"/>
                    </a:lnTo>
                    <a:lnTo>
                      <a:pt x="109" y="191"/>
                    </a:lnTo>
                    <a:lnTo>
                      <a:pt x="110" y="191"/>
                    </a:lnTo>
                    <a:lnTo>
                      <a:pt x="110" y="190"/>
                    </a:lnTo>
                    <a:lnTo>
                      <a:pt x="111" y="190"/>
                    </a:lnTo>
                    <a:lnTo>
                      <a:pt x="111" y="189"/>
                    </a:lnTo>
                    <a:lnTo>
                      <a:pt x="112" y="189"/>
                    </a:lnTo>
                    <a:lnTo>
                      <a:pt x="113" y="189"/>
                    </a:lnTo>
                    <a:lnTo>
                      <a:pt x="113" y="188"/>
                    </a:lnTo>
                    <a:lnTo>
                      <a:pt x="114" y="187"/>
                    </a:lnTo>
                    <a:lnTo>
                      <a:pt x="114" y="186"/>
                    </a:lnTo>
                    <a:lnTo>
                      <a:pt x="115" y="186"/>
                    </a:lnTo>
                    <a:lnTo>
                      <a:pt x="116" y="186"/>
                    </a:lnTo>
                    <a:lnTo>
                      <a:pt x="116" y="185"/>
                    </a:lnTo>
                    <a:lnTo>
                      <a:pt x="117" y="185"/>
                    </a:lnTo>
                    <a:lnTo>
                      <a:pt x="117" y="184"/>
                    </a:lnTo>
                    <a:lnTo>
                      <a:pt x="118" y="184"/>
                    </a:lnTo>
                    <a:lnTo>
                      <a:pt x="118" y="183"/>
                    </a:lnTo>
                    <a:lnTo>
                      <a:pt x="119" y="183"/>
                    </a:lnTo>
                    <a:lnTo>
                      <a:pt x="119" y="182"/>
                    </a:lnTo>
                    <a:lnTo>
                      <a:pt x="120" y="182"/>
                    </a:lnTo>
                    <a:lnTo>
                      <a:pt x="121" y="182"/>
                    </a:lnTo>
                    <a:lnTo>
                      <a:pt x="121" y="181"/>
                    </a:lnTo>
                    <a:lnTo>
                      <a:pt x="122" y="181"/>
                    </a:lnTo>
                    <a:lnTo>
                      <a:pt x="123" y="181"/>
                    </a:lnTo>
                    <a:lnTo>
                      <a:pt x="123" y="180"/>
                    </a:lnTo>
                    <a:lnTo>
                      <a:pt x="124" y="180"/>
                    </a:lnTo>
                    <a:lnTo>
                      <a:pt x="124" y="179"/>
                    </a:lnTo>
                    <a:lnTo>
                      <a:pt x="125" y="179"/>
                    </a:lnTo>
                    <a:lnTo>
                      <a:pt x="125" y="178"/>
                    </a:lnTo>
                    <a:lnTo>
                      <a:pt x="126" y="178"/>
                    </a:lnTo>
                    <a:lnTo>
                      <a:pt x="126" y="177"/>
                    </a:lnTo>
                    <a:lnTo>
                      <a:pt x="127" y="177"/>
                    </a:lnTo>
                    <a:lnTo>
                      <a:pt x="128" y="177"/>
                    </a:lnTo>
                    <a:lnTo>
                      <a:pt x="128" y="176"/>
                    </a:lnTo>
                    <a:lnTo>
                      <a:pt x="129" y="176"/>
                    </a:lnTo>
                    <a:lnTo>
                      <a:pt x="129" y="175"/>
                    </a:lnTo>
                    <a:lnTo>
                      <a:pt x="130" y="175"/>
                    </a:lnTo>
                    <a:lnTo>
                      <a:pt x="130" y="174"/>
                    </a:lnTo>
                    <a:lnTo>
                      <a:pt x="131" y="174"/>
                    </a:lnTo>
                    <a:lnTo>
                      <a:pt x="131" y="173"/>
                    </a:lnTo>
                    <a:lnTo>
                      <a:pt x="132" y="173"/>
                    </a:lnTo>
                    <a:lnTo>
                      <a:pt x="133" y="173"/>
                    </a:lnTo>
                    <a:lnTo>
                      <a:pt x="133" y="172"/>
                    </a:lnTo>
                    <a:lnTo>
                      <a:pt x="134" y="172"/>
                    </a:lnTo>
                    <a:lnTo>
                      <a:pt x="134" y="171"/>
                    </a:lnTo>
                    <a:lnTo>
                      <a:pt x="135" y="171"/>
                    </a:lnTo>
                    <a:lnTo>
                      <a:pt x="135" y="170"/>
                    </a:lnTo>
                    <a:lnTo>
                      <a:pt x="136" y="170"/>
                    </a:lnTo>
                    <a:lnTo>
                      <a:pt x="136" y="169"/>
                    </a:lnTo>
                    <a:lnTo>
                      <a:pt x="137" y="169"/>
                    </a:lnTo>
                    <a:lnTo>
                      <a:pt x="137" y="168"/>
                    </a:lnTo>
                    <a:lnTo>
                      <a:pt x="138" y="168"/>
                    </a:lnTo>
                    <a:lnTo>
                      <a:pt x="139" y="168"/>
                    </a:lnTo>
                    <a:lnTo>
                      <a:pt x="139" y="167"/>
                    </a:lnTo>
                    <a:lnTo>
                      <a:pt x="140" y="167"/>
                    </a:lnTo>
                    <a:lnTo>
                      <a:pt x="140" y="166"/>
                    </a:lnTo>
                    <a:lnTo>
                      <a:pt x="141" y="166"/>
                    </a:lnTo>
                    <a:lnTo>
                      <a:pt x="141" y="165"/>
                    </a:lnTo>
                    <a:lnTo>
                      <a:pt x="142" y="165"/>
                    </a:lnTo>
                    <a:lnTo>
                      <a:pt x="143" y="165"/>
                    </a:lnTo>
                    <a:lnTo>
                      <a:pt x="143" y="164"/>
                    </a:lnTo>
                    <a:lnTo>
                      <a:pt x="143" y="163"/>
                    </a:lnTo>
                    <a:lnTo>
                      <a:pt x="144" y="163"/>
                    </a:lnTo>
                    <a:lnTo>
                      <a:pt x="145" y="163"/>
                    </a:lnTo>
                    <a:lnTo>
                      <a:pt x="145" y="162"/>
                    </a:lnTo>
                    <a:lnTo>
                      <a:pt x="146" y="162"/>
                    </a:lnTo>
                    <a:lnTo>
                      <a:pt x="146" y="161"/>
                    </a:lnTo>
                    <a:lnTo>
                      <a:pt x="147" y="161"/>
                    </a:lnTo>
                    <a:lnTo>
                      <a:pt x="147" y="160"/>
                    </a:lnTo>
                    <a:lnTo>
                      <a:pt x="148" y="160"/>
                    </a:lnTo>
                    <a:lnTo>
                      <a:pt x="148" y="159"/>
                    </a:lnTo>
                    <a:lnTo>
                      <a:pt x="149" y="159"/>
                    </a:lnTo>
                    <a:lnTo>
                      <a:pt x="149" y="158"/>
                    </a:lnTo>
                    <a:lnTo>
                      <a:pt x="150" y="158"/>
                    </a:lnTo>
                    <a:lnTo>
                      <a:pt x="151" y="157"/>
                    </a:lnTo>
                    <a:lnTo>
                      <a:pt x="152" y="157"/>
                    </a:lnTo>
                    <a:lnTo>
                      <a:pt x="152" y="156"/>
                    </a:lnTo>
                    <a:lnTo>
                      <a:pt x="153" y="156"/>
                    </a:lnTo>
                    <a:lnTo>
                      <a:pt x="153" y="155"/>
                    </a:lnTo>
                    <a:lnTo>
                      <a:pt x="154" y="155"/>
                    </a:lnTo>
                    <a:lnTo>
                      <a:pt x="154" y="154"/>
                    </a:lnTo>
                    <a:lnTo>
                      <a:pt x="155" y="154"/>
                    </a:lnTo>
                    <a:lnTo>
                      <a:pt x="155" y="153"/>
                    </a:lnTo>
                    <a:lnTo>
                      <a:pt x="156" y="153"/>
                    </a:lnTo>
                    <a:lnTo>
                      <a:pt x="157" y="153"/>
                    </a:lnTo>
                    <a:lnTo>
                      <a:pt x="157" y="152"/>
                    </a:lnTo>
                    <a:lnTo>
                      <a:pt x="158" y="152"/>
                    </a:lnTo>
                    <a:lnTo>
                      <a:pt x="158" y="151"/>
                    </a:lnTo>
                    <a:lnTo>
                      <a:pt x="159" y="151"/>
                    </a:lnTo>
                    <a:lnTo>
                      <a:pt x="159" y="150"/>
                    </a:lnTo>
                    <a:lnTo>
                      <a:pt x="160" y="150"/>
                    </a:lnTo>
                    <a:lnTo>
                      <a:pt x="160" y="149"/>
                    </a:lnTo>
                    <a:lnTo>
                      <a:pt x="161" y="149"/>
                    </a:lnTo>
                    <a:lnTo>
                      <a:pt x="161" y="148"/>
                    </a:lnTo>
                    <a:lnTo>
                      <a:pt x="162" y="148"/>
                    </a:lnTo>
                    <a:lnTo>
                      <a:pt x="162" y="147"/>
                    </a:lnTo>
                    <a:lnTo>
                      <a:pt x="163" y="147"/>
                    </a:lnTo>
                    <a:lnTo>
                      <a:pt x="163" y="146"/>
                    </a:lnTo>
                    <a:lnTo>
                      <a:pt x="164" y="146"/>
                    </a:lnTo>
                    <a:lnTo>
                      <a:pt x="164" y="145"/>
                    </a:lnTo>
                    <a:lnTo>
                      <a:pt x="165" y="145"/>
                    </a:lnTo>
                    <a:lnTo>
                      <a:pt x="166" y="145"/>
                    </a:lnTo>
                    <a:lnTo>
                      <a:pt x="166" y="144"/>
                    </a:lnTo>
                    <a:lnTo>
                      <a:pt x="167" y="144"/>
                    </a:lnTo>
                    <a:lnTo>
                      <a:pt x="167" y="143"/>
                    </a:lnTo>
                    <a:lnTo>
                      <a:pt x="168" y="143"/>
                    </a:lnTo>
                    <a:lnTo>
                      <a:pt x="168" y="142"/>
                    </a:lnTo>
                    <a:lnTo>
                      <a:pt x="169" y="142"/>
                    </a:lnTo>
                    <a:lnTo>
                      <a:pt x="170" y="142"/>
                    </a:lnTo>
                    <a:lnTo>
                      <a:pt x="170" y="141"/>
                    </a:lnTo>
                    <a:lnTo>
                      <a:pt x="171" y="141"/>
                    </a:lnTo>
                    <a:lnTo>
                      <a:pt x="171" y="140"/>
                    </a:lnTo>
                    <a:lnTo>
                      <a:pt x="172" y="140"/>
                    </a:lnTo>
                    <a:lnTo>
                      <a:pt x="173" y="140"/>
                    </a:lnTo>
                    <a:lnTo>
                      <a:pt x="173" y="139"/>
                    </a:lnTo>
                    <a:lnTo>
                      <a:pt x="174" y="139"/>
                    </a:lnTo>
                    <a:lnTo>
                      <a:pt x="174" y="138"/>
                    </a:lnTo>
                    <a:lnTo>
                      <a:pt x="175" y="138"/>
                    </a:lnTo>
                    <a:lnTo>
                      <a:pt x="175" y="137"/>
                    </a:lnTo>
                    <a:lnTo>
                      <a:pt x="176" y="137"/>
                    </a:lnTo>
                    <a:lnTo>
                      <a:pt x="177" y="137"/>
                    </a:lnTo>
                    <a:lnTo>
                      <a:pt x="177" y="136"/>
                    </a:lnTo>
                    <a:lnTo>
                      <a:pt x="178" y="136"/>
                    </a:lnTo>
                    <a:lnTo>
                      <a:pt x="178" y="135"/>
                    </a:lnTo>
                    <a:lnTo>
                      <a:pt x="179" y="135"/>
                    </a:lnTo>
                    <a:lnTo>
                      <a:pt x="180" y="135"/>
                    </a:lnTo>
                    <a:lnTo>
                      <a:pt x="180" y="134"/>
                    </a:lnTo>
                    <a:lnTo>
                      <a:pt x="181" y="134"/>
                    </a:lnTo>
                    <a:lnTo>
                      <a:pt x="181" y="133"/>
                    </a:lnTo>
                    <a:lnTo>
                      <a:pt x="182" y="133"/>
                    </a:lnTo>
                    <a:lnTo>
                      <a:pt x="182" y="132"/>
                    </a:lnTo>
                    <a:lnTo>
                      <a:pt x="183" y="132"/>
                    </a:lnTo>
                    <a:lnTo>
                      <a:pt x="184" y="131"/>
                    </a:lnTo>
                    <a:lnTo>
                      <a:pt x="185" y="131"/>
                    </a:lnTo>
                    <a:lnTo>
                      <a:pt x="185" y="130"/>
                    </a:lnTo>
                    <a:lnTo>
                      <a:pt x="186" y="129"/>
                    </a:lnTo>
                    <a:lnTo>
                      <a:pt x="186" y="128"/>
                    </a:lnTo>
                    <a:lnTo>
                      <a:pt x="187" y="128"/>
                    </a:lnTo>
                    <a:lnTo>
                      <a:pt x="188" y="128"/>
                    </a:lnTo>
                    <a:lnTo>
                      <a:pt x="188" y="127"/>
                    </a:lnTo>
                    <a:lnTo>
                      <a:pt x="189" y="127"/>
                    </a:lnTo>
                    <a:lnTo>
                      <a:pt x="189" y="126"/>
                    </a:lnTo>
                    <a:lnTo>
                      <a:pt x="190" y="126"/>
                    </a:lnTo>
                    <a:lnTo>
                      <a:pt x="191" y="126"/>
                    </a:lnTo>
                    <a:lnTo>
                      <a:pt x="191" y="125"/>
                    </a:lnTo>
                    <a:lnTo>
                      <a:pt x="192" y="125"/>
                    </a:lnTo>
                    <a:lnTo>
                      <a:pt x="192" y="124"/>
                    </a:lnTo>
                    <a:lnTo>
                      <a:pt x="193" y="124"/>
                    </a:lnTo>
                    <a:lnTo>
                      <a:pt x="194" y="124"/>
                    </a:lnTo>
                    <a:lnTo>
                      <a:pt x="194" y="123"/>
                    </a:lnTo>
                    <a:lnTo>
                      <a:pt x="195" y="123"/>
                    </a:lnTo>
                    <a:lnTo>
                      <a:pt x="195" y="122"/>
                    </a:lnTo>
                    <a:lnTo>
                      <a:pt x="196" y="122"/>
                    </a:lnTo>
                    <a:lnTo>
                      <a:pt x="196" y="121"/>
                    </a:lnTo>
                    <a:lnTo>
                      <a:pt x="197" y="121"/>
                    </a:lnTo>
                    <a:lnTo>
                      <a:pt x="197" y="120"/>
                    </a:lnTo>
                    <a:lnTo>
                      <a:pt x="198" y="120"/>
                    </a:lnTo>
                    <a:lnTo>
                      <a:pt x="199" y="120"/>
                    </a:lnTo>
                    <a:lnTo>
                      <a:pt x="199" y="119"/>
                    </a:lnTo>
                    <a:lnTo>
                      <a:pt x="200" y="119"/>
                    </a:lnTo>
                    <a:lnTo>
                      <a:pt x="200" y="118"/>
                    </a:lnTo>
                    <a:lnTo>
                      <a:pt x="201" y="118"/>
                    </a:lnTo>
                    <a:lnTo>
                      <a:pt x="202" y="118"/>
                    </a:lnTo>
                    <a:lnTo>
                      <a:pt x="202" y="117"/>
                    </a:lnTo>
                    <a:lnTo>
                      <a:pt x="203" y="117"/>
                    </a:lnTo>
                    <a:lnTo>
                      <a:pt x="203" y="116"/>
                    </a:lnTo>
                    <a:lnTo>
                      <a:pt x="204" y="116"/>
                    </a:lnTo>
                    <a:lnTo>
                      <a:pt x="205" y="116"/>
                    </a:lnTo>
                    <a:lnTo>
                      <a:pt x="205" y="115"/>
                    </a:lnTo>
                    <a:lnTo>
                      <a:pt x="206" y="115"/>
                    </a:lnTo>
                    <a:lnTo>
                      <a:pt x="206" y="114"/>
                    </a:lnTo>
                    <a:lnTo>
                      <a:pt x="207" y="114"/>
                    </a:lnTo>
                    <a:lnTo>
                      <a:pt x="208" y="114"/>
                    </a:lnTo>
                    <a:lnTo>
                      <a:pt x="208" y="113"/>
                    </a:lnTo>
                    <a:lnTo>
                      <a:pt x="209" y="113"/>
                    </a:lnTo>
                    <a:lnTo>
                      <a:pt x="209" y="112"/>
                    </a:lnTo>
                    <a:lnTo>
                      <a:pt x="210" y="112"/>
                    </a:lnTo>
                    <a:lnTo>
                      <a:pt x="211" y="112"/>
                    </a:lnTo>
                    <a:lnTo>
                      <a:pt x="211" y="111"/>
                    </a:lnTo>
                    <a:lnTo>
                      <a:pt x="212" y="110"/>
                    </a:lnTo>
                    <a:lnTo>
                      <a:pt x="213" y="110"/>
                    </a:lnTo>
                    <a:lnTo>
                      <a:pt x="213" y="109"/>
                    </a:lnTo>
                    <a:lnTo>
                      <a:pt x="214" y="109"/>
                    </a:lnTo>
                    <a:lnTo>
                      <a:pt x="214" y="108"/>
                    </a:lnTo>
                    <a:lnTo>
                      <a:pt x="215" y="108"/>
                    </a:lnTo>
                    <a:lnTo>
                      <a:pt x="215" y="107"/>
                    </a:lnTo>
                    <a:lnTo>
                      <a:pt x="216" y="107"/>
                    </a:lnTo>
                    <a:lnTo>
                      <a:pt x="216" y="106"/>
                    </a:lnTo>
                    <a:lnTo>
                      <a:pt x="217" y="106"/>
                    </a:lnTo>
                    <a:lnTo>
                      <a:pt x="218" y="106"/>
                    </a:lnTo>
                    <a:lnTo>
                      <a:pt x="218" y="105"/>
                    </a:lnTo>
                    <a:lnTo>
                      <a:pt x="219" y="105"/>
                    </a:lnTo>
                    <a:lnTo>
                      <a:pt x="219" y="104"/>
                    </a:lnTo>
                    <a:lnTo>
                      <a:pt x="220" y="104"/>
                    </a:lnTo>
                    <a:lnTo>
                      <a:pt x="220" y="103"/>
                    </a:lnTo>
                    <a:lnTo>
                      <a:pt x="221" y="103"/>
                    </a:lnTo>
                    <a:lnTo>
                      <a:pt x="222" y="103"/>
                    </a:lnTo>
                    <a:lnTo>
                      <a:pt x="222" y="102"/>
                    </a:lnTo>
                    <a:lnTo>
                      <a:pt x="223" y="102"/>
                    </a:lnTo>
                    <a:lnTo>
                      <a:pt x="223" y="101"/>
                    </a:lnTo>
                    <a:lnTo>
                      <a:pt x="224" y="101"/>
                    </a:lnTo>
                    <a:lnTo>
                      <a:pt x="225" y="101"/>
                    </a:lnTo>
                    <a:lnTo>
                      <a:pt x="225" y="100"/>
                    </a:lnTo>
                    <a:lnTo>
                      <a:pt x="226" y="100"/>
                    </a:lnTo>
                    <a:lnTo>
                      <a:pt x="227" y="100"/>
                    </a:lnTo>
                    <a:lnTo>
                      <a:pt x="227" y="99"/>
                    </a:lnTo>
                    <a:lnTo>
                      <a:pt x="228" y="99"/>
                    </a:lnTo>
                    <a:lnTo>
                      <a:pt x="228" y="98"/>
                    </a:lnTo>
                    <a:lnTo>
                      <a:pt x="229" y="98"/>
                    </a:lnTo>
                    <a:lnTo>
                      <a:pt x="229" y="97"/>
                    </a:lnTo>
                    <a:lnTo>
                      <a:pt x="230" y="97"/>
                    </a:lnTo>
                    <a:lnTo>
                      <a:pt x="230" y="96"/>
                    </a:lnTo>
                    <a:lnTo>
                      <a:pt x="231" y="96"/>
                    </a:lnTo>
                    <a:lnTo>
                      <a:pt x="232" y="96"/>
                    </a:lnTo>
                    <a:lnTo>
                      <a:pt x="232" y="95"/>
                    </a:lnTo>
                    <a:lnTo>
                      <a:pt x="233" y="95"/>
                    </a:lnTo>
                    <a:lnTo>
                      <a:pt x="233" y="94"/>
                    </a:lnTo>
                    <a:lnTo>
                      <a:pt x="234" y="94"/>
                    </a:lnTo>
                    <a:lnTo>
                      <a:pt x="234" y="93"/>
                    </a:lnTo>
                    <a:lnTo>
                      <a:pt x="235" y="93"/>
                    </a:lnTo>
                    <a:lnTo>
                      <a:pt x="236" y="93"/>
                    </a:lnTo>
                    <a:lnTo>
                      <a:pt x="236" y="92"/>
                    </a:lnTo>
                    <a:lnTo>
                      <a:pt x="237" y="92"/>
                    </a:lnTo>
                    <a:lnTo>
                      <a:pt x="237" y="91"/>
                    </a:lnTo>
                    <a:lnTo>
                      <a:pt x="238" y="91"/>
                    </a:lnTo>
                    <a:lnTo>
                      <a:pt x="239" y="91"/>
                    </a:lnTo>
                    <a:lnTo>
                      <a:pt x="239" y="90"/>
                    </a:lnTo>
                    <a:lnTo>
                      <a:pt x="240" y="90"/>
                    </a:lnTo>
                    <a:lnTo>
                      <a:pt x="240" y="89"/>
                    </a:lnTo>
                    <a:lnTo>
                      <a:pt x="241" y="89"/>
                    </a:lnTo>
                    <a:lnTo>
                      <a:pt x="242" y="89"/>
                    </a:lnTo>
                    <a:lnTo>
                      <a:pt x="242" y="88"/>
                    </a:lnTo>
                    <a:lnTo>
                      <a:pt x="243" y="88"/>
                    </a:lnTo>
                    <a:lnTo>
                      <a:pt x="243" y="87"/>
                    </a:lnTo>
                    <a:lnTo>
                      <a:pt x="244" y="87"/>
                    </a:lnTo>
                    <a:lnTo>
                      <a:pt x="244" y="86"/>
                    </a:lnTo>
                    <a:lnTo>
                      <a:pt x="245" y="86"/>
                    </a:lnTo>
                    <a:lnTo>
                      <a:pt x="245" y="85"/>
                    </a:lnTo>
                    <a:lnTo>
                      <a:pt x="246" y="85"/>
                    </a:lnTo>
                    <a:lnTo>
                      <a:pt x="246" y="84"/>
                    </a:lnTo>
                    <a:lnTo>
                      <a:pt x="247" y="84"/>
                    </a:lnTo>
                    <a:lnTo>
                      <a:pt x="248" y="84"/>
                    </a:lnTo>
                    <a:lnTo>
                      <a:pt x="248" y="83"/>
                    </a:lnTo>
                    <a:lnTo>
                      <a:pt x="249" y="83"/>
                    </a:lnTo>
                    <a:lnTo>
                      <a:pt x="249" y="82"/>
                    </a:lnTo>
                    <a:lnTo>
                      <a:pt x="250" y="82"/>
                    </a:lnTo>
                    <a:lnTo>
                      <a:pt x="251" y="82"/>
                    </a:lnTo>
                    <a:lnTo>
                      <a:pt x="251" y="81"/>
                    </a:lnTo>
                    <a:lnTo>
                      <a:pt x="252" y="81"/>
                    </a:lnTo>
                    <a:lnTo>
                      <a:pt x="253" y="81"/>
                    </a:lnTo>
                    <a:lnTo>
                      <a:pt x="253" y="80"/>
                    </a:lnTo>
                    <a:lnTo>
                      <a:pt x="254" y="80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6" y="79"/>
                    </a:lnTo>
                    <a:lnTo>
                      <a:pt x="256" y="78"/>
                    </a:lnTo>
                    <a:lnTo>
                      <a:pt x="257" y="78"/>
                    </a:lnTo>
                    <a:lnTo>
                      <a:pt x="257" y="77"/>
                    </a:lnTo>
                    <a:lnTo>
                      <a:pt x="258" y="77"/>
                    </a:lnTo>
                    <a:lnTo>
                      <a:pt x="258" y="76"/>
                    </a:lnTo>
                    <a:lnTo>
                      <a:pt x="259" y="76"/>
                    </a:lnTo>
                    <a:lnTo>
                      <a:pt x="260" y="76"/>
                    </a:lnTo>
                    <a:lnTo>
                      <a:pt x="260" y="75"/>
                    </a:lnTo>
                    <a:lnTo>
                      <a:pt x="261" y="75"/>
                    </a:lnTo>
                    <a:lnTo>
                      <a:pt x="261" y="74"/>
                    </a:lnTo>
                    <a:lnTo>
                      <a:pt x="262" y="74"/>
                    </a:lnTo>
                    <a:lnTo>
                      <a:pt x="262" y="73"/>
                    </a:lnTo>
                    <a:lnTo>
                      <a:pt x="263" y="73"/>
                    </a:lnTo>
                    <a:lnTo>
                      <a:pt x="264" y="73"/>
                    </a:lnTo>
                    <a:lnTo>
                      <a:pt x="264" y="72"/>
                    </a:lnTo>
                    <a:lnTo>
                      <a:pt x="265" y="72"/>
                    </a:lnTo>
                    <a:lnTo>
                      <a:pt x="265" y="71"/>
                    </a:lnTo>
                    <a:lnTo>
                      <a:pt x="266" y="71"/>
                    </a:lnTo>
                    <a:lnTo>
                      <a:pt x="267" y="71"/>
                    </a:lnTo>
                    <a:lnTo>
                      <a:pt x="267" y="70"/>
                    </a:lnTo>
                    <a:lnTo>
                      <a:pt x="268" y="70"/>
                    </a:lnTo>
                    <a:lnTo>
                      <a:pt x="269" y="70"/>
                    </a:lnTo>
                    <a:lnTo>
                      <a:pt x="269" y="69"/>
                    </a:lnTo>
                    <a:lnTo>
                      <a:pt x="270" y="69"/>
                    </a:lnTo>
                    <a:lnTo>
                      <a:pt x="270" y="68"/>
                    </a:lnTo>
                    <a:lnTo>
                      <a:pt x="271" y="68"/>
                    </a:lnTo>
                    <a:lnTo>
                      <a:pt x="271" y="67"/>
                    </a:lnTo>
                    <a:lnTo>
                      <a:pt x="272" y="67"/>
                    </a:lnTo>
                    <a:lnTo>
                      <a:pt x="272" y="66"/>
                    </a:lnTo>
                    <a:lnTo>
                      <a:pt x="273" y="66"/>
                    </a:lnTo>
                    <a:lnTo>
                      <a:pt x="273" y="65"/>
                    </a:lnTo>
                    <a:lnTo>
                      <a:pt x="274" y="65"/>
                    </a:lnTo>
                    <a:lnTo>
                      <a:pt x="275" y="65"/>
                    </a:lnTo>
                    <a:lnTo>
                      <a:pt x="275" y="64"/>
                    </a:lnTo>
                    <a:lnTo>
                      <a:pt x="276" y="64"/>
                    </a:lnTo>
                    <a:lnTo>
                      <a:pt x="276" y="63"/>
                    </a:lnTo>
                    <a:lnTo>
                      <a:pt x="277" y="63"/>
                    </a:lnTo>
                    <a:lnTo>
                      <a:pt x="277" y="62"/>
                    </a:lnTo>
                    <a:lnTo>
                      <a:pt x="278" y="62"/>
                    </a:lnTo>
                    <a:lnTo>
                      <a:pt x="279" y="62"/>
                    </a:lnTo>
                    <a:lnTo>
                      <a:pt x="279" y="61"/>
                    </a:lnTo>
                    <a:lnTo>
                      <a:pt x="280" y="61"/>
                    </a:lnTo>
                    <a:lnTo>
                      <a:pt x="280" y="60"/>
                    </a:lnTo>
                    <a:lnTo>
                      <a:pt x="281" y="60"/>
                    </a:lnTo>
                    <a:lnTo>
                      <a:pt x="282" y="60"/>
                    </a:lnTo>
                    <a:lnTo>
                      <a:pt x="282" y="59"/>
                    </a:lnTo>
                    <a:lnTo>
                      <a:pt x="283" y="59"/>
                    </a:lnTo>
                    <a:lnTo>
                      <a:pt x="283" y="58"/>
                    </a:lnTo>
                    <a:lnTo>
                      <a:pt x="284" y="58"/>
                    </a:lnTo>
                    <a:lnTo>
                      <a:pt x="284" y="57"/>
                    </a:lnTo>
                    <a:lnTo>
                      <a:pt x="285" y="57"/>
                    </a:lnTo>
                    <a:lnTo>
                      <a:pt x="286" y="57"/>
                    </a:lnTo>
                    <a:lnTo>
                      <a:pt x="286" y="56"/>
                    </a:lnTo>
                    <a:lnTo>
                      <a:pt x="287" y="56"/>
                    </a:lnTo>
                    <a:lnTo>
                      <a:pt x="288" y="55"/>
                    </a:lnTo>
                    <a:lnTo>
                      <a:pt x="289" y="55"/>
                    </a:lnTo>
                    <a:lnTo>
                      <a:pt x="289" y="54"/>
                    </a:lnTo>
                    <a:lnTo>
                      <a:pt x="290" y="54"/>
                    </a:lnTo>
                    <a:lnTo>
                      <a:pt x="290" y="53"/>
                    </a:lnTo>
                    <a:lnTo>
                      <a:pt x="291" y="53"/>
                    </a:lnTo>
                    <a:lnTo>
                      <a:pt x="292" y="53"/>
                    </a:lnTo>
                    <a:lnTo>
                      <a:pt x="292" y="52"/>
                    </a:lnTo>
                    <a:lnTo>
                      <a:pt x="293" y="52"/>
                    </a:lnTo>
                    <a:lnTo>
                      <a:pt x="293" y="51"/>
                    </a:lnTo>
                    <a:lnTo>
                      <a:pt x="294" y="51"/>
                    </a:lnTo>
                    <a:lnTo>
                      <a:pt x="294" y="50"/>
                    </a:lnTo>
                    <a:lnTo>
                      <a:pt x="295" y="50"/>
                    </a:lnTo>
                    <a:lnTo>
                      <a:pt x="296" y="50"/>
                    </a:lnTo>
                    <a:lnTo>
                      <a:pt x="296" y="49"/>
                    </a:lnTo>
                    <a:lnTo>
                      <a:pt x="297" y="49"/>
                    </a:lnTo>
                    <a:lnTo>
                      <a:pt x="297" y="48"/>
                    </a:lnTo>
                    <a:lnTo>
                      <a:pt x="298" y="48"/>
                    </a:lnTo>
                    <a:lnTo>
                      <a:pt x="299" y="48"/>
                    </a:lnTo>
                    <a:lnTo>
                      <a:pt x="299" y="47"/>
                    </a:lnTo>
                    <a:lnTo>
                      <a:pt x="300" y="47"/>
                    </a:lnTo>
                    <a:lnTo>
                      <a:pt x="300" y="46"/>
                    </a:lnTo>
                    <a:lnTo>
                      <a:pt x="301" y="46"/>
                    </a:lnTo>
                    <a:lnTo>
                      <a:pt x="302" y="46"/>
                    </a:lnTo>
                    <a:lnTo>
                      <a:pt x="302" y="45"/>
                    </a:lnTo>
                    <a:lnTo>
                      <a:pt x="303" y="45"/>
                    </a:lnTo>
                    <a:lnTo>
                      <a:pt x="303" y="44"/>
                    </a:lnTo>
                    <a:lnTo>
                      <a:pt x="304" y="44"/>
                    </a:lnTo>
                    <a:lnTo>
                      <a:pt x="304" y="43"/>
                    </a:lnTo>
                    <a:lnTo>
                      <a:pt x="305" y="43"/>
                    </a:lnTo>
                    <a:lnTo>
                      <a:pt x="306" y="42"/>
                    </a:lnTo>
                    <a:lnTo>
                      <a:pt x="307" y="42"/>
                    </a:lnTo>
                    <a:lnTo>
                      <a:pt x="307" y="41"/>
                    </a:lnTo>
                    <a:lnTo>
                      <a:pt x="308" y="41"/>
                    </a:lnTo>
                    <a:lnTo>
                      <a:pt x="309" y="41"/>
                    </a:lnTo>
                    <a:lnTo>
                      <a:pt x="309" y="40"/>
                    </a:lnTo>
                    <a:lnTo>
                      <a:pt x="310" y="40"/>
                    </a:lnTo>
                    <a:lnTo>
                      <a:pt x="310" y="39"/>
                    </a:lnTo>
                    <a:lnTo>
                      <a:pt x="311" y="39"/>
                    </a:lnTo>
                    <a:lnTo>
                      <a:pt x="311" y="38"/>
                    </a:lnTo>
                    <a:lnTo>
                      <a:pt x="312" y="38"/>
                    </a:lnTo>
                    <a:lnTo>
                      <a:pt x="313" y="38"/>
                    </a:lnTo>
                    <a:lnTo>
                      <a:pt x="313" y="37"/>
                    </a:lnTo>
                    <a:lnTo>
                      <a:pt x="314" y="37"/>
                    </a:lnTo>
                    <a:lnTo>
                      <a:pt x="314" y="36"/>
                    </a:lnTo>
                    <a:lnTo>
                      <a:pt x="315" y="36"/>
                    </a:lnTo>
                    <a:lnTo>
                      <a:pt x="316" y="36"/>
                    </a:lnTo>
                    <a:lnTo>
                      <a:pt x="316" y="35"/>
                    </a:lnTo>
                    <a:lnTo>
                      <a:pt x="317" y="35"/>
                    </a:lnTo>
                    <a:lnTo>
                      <a:pt x="317" y="34"/>
                    </a:lnTo>
                    <a:lnTo>
                      <a:pt x="318" y="34"/>
                    </a:lnTo>
                    <a:lnTo>
                      <a:pt x="319" y="34"/>
                    </a:lnTo>
                    <a:lnTo>
                      <a:pt x="319" y="33"/>
                    </a:lnTo>
                    <a:lnTo>
                      <a:pt x="320" y="33"/>
                    </a:lnTo>
                    <a:lnTo>
                      <a:pt x="321" y="33"/>
                    </a:lnTo>
                    <a:lnTo>
                      <a:pt x="321" y="32"/>
                    </a:lnTo>
                    <a:lnTo>
                      <a:pt x="322" y="32"/>
                    </a:lnTo>
                    <a:lnTo>
                      <a:pt x="322" y="31"/>
                    </a:lnTo>
                    <a:lnTo>
                      <a:pt x="323" y="31"/>
                    </a:lnTo>
                    <a:lnTo>
                      <a:pt x="324" y="31"/>
                    </a:lnTo>
                    <a:lnTo>
                      <a:pt x="324" y="30"/>
                    </a:lnTo>
                    <a:lnTo>
                      <a:pt x="325" y="30"/>
                    </a:lnTo>
                    <a:lnTo>
                      <a:pt x="325" y="29"/>
                    </a:lnTo>
                    <a:lnTo>
                      <a:pt x="326" y="29"/>
                    </a:lnTo>
                    <a:lnTo>
                      <a:pt x="326" y="28"/>
                    </a:lnTo>
                    <a:lnTo>
                      <a:pt x="327" y="28"/>
                    </a:lnTo>
                    <a:lnTo>
                      <a:pt x="328" y="28"/>
                    </a:lnTo>
                    <a:lnTo>
                      <a:pt x="329" y="28"/>
                    </a:lnTo>
                    <a:lnTo>
                      <a:pt x="330" y="28"/>
                    </a:lnTo>
                    <a:lnTo>
                      <a:pt x="330" y="27"/>
                    </a:lnTo>
                    <a:lnTo>
                      <a:pt x="331" y="27"/>
                    </a:lnTo>
                    <a:lnTo>
                      <a:pt x="331" y="26"/>
                    </a:lnTo>
                    <a:lnTo>
                      <a:pt x="332" y="26"/>
                    </a:lnTo>
                    <a:lnTo>
                      <a:pt x="333" y="26"/>
                    </a:lnTo>
                    <a:lnTo>
                      <a:pt x="333" y="25"/>
                    </a:lnTo>
                    <a:lnTo>
                      <a:pt x="334" y="25"/>
                    </a:lnTo>
                    <a:lnTo>
                      <a:pt x="335" y="25"/>
                    </a:lnTo>
                    <a:lnTo>
                      <a:pt x="335" y="24"/>
                    </a:lnTo>
                    <a:lnTo>
                      <a:pt x="336" y="24"/>
                    </a:lnTo>
                    <a:lnTo>
                      <a:pt x="336" y="23"/>
                    </a:lnTo>
                    <a:lnTo>
                      <a:pt x="337" y="23"/>
                    </a:lnTo>
                    <a:lnTo>
                      <a:pt x="338" y="23"/>
                    </a:lnTo>
                    <a:lnTo>
                      <a:pt x="339" y="23"/>
                    </a:lnTo>
                    <a:lnTo>
                      <a:pt x="339" y="22"/>
                    </a:lnTo>
                    <a:lnTo>
                      <a:pt x="340" y="22"/>
                    </a:lnTo>
                    <a:lnTo>
                      <a:pt x="340" y="21"/>
                    </a:lnTo>
                    <a:lnTo>
                      <a:pt x="341" y="21"/>
                    </a:lnTo>
                    <a:lnTo>
                      <a:pt x="342" y="21"/>
                    </a:lnTo>
                    <a:lnTo>
                      <a:pt x="342" y="20"/>
                    </a:lnTo>
                    <a:lnTo>
                      <a:pt x="343" y="20"/>
                    </a:lnTo>
                    <a:lnTo>
                      <a:pt x="344" y="20"/>
                    </a:lnTo>
                    <a:lnTo>
                      <a:pt x="345" y="20"/>
                    </a:lnTo>
                    <a:lnTo>
                      <a:pt x="345" y="19"/>
                    </a:lnTo>
                    <a:lnTo>
                      <a:pt x="346" y="19"/>
                    </a:lnTo>
                    <a:lnTo>
                      <a:pt x="347" y="19"/>
                    </a:lnTo>
                    <a:lnTo>
                      <a:pt x="348" y="19"/>
                    </a:lnTo>
                    <a:lnTo>
                      <a:pt x="348" y="18"/>
                    </a:lnTo>
                    <a:lnTo>
                      <a:pt x="349" y="18"/>
                    </a:lnTo>
                    <a:lnTo>
                      <a:pt x="350" y="18"/>
                    </a:lnTo>
                    <a:lnTo>
                      <a:pt x="351" y="18"/>
                    </a:lnTo>
                    <a:lnTo>
                      <a:pt x="351" y="17"/>
                    </a:lnTo>
                    <a:lnTo>
                      <a:pt x="352" y="17"/>
                    </a:lnTo>
                    <a:lnTo>
                      <a:pt x="353" y="17"/>
                    </a:lnTo>
                    <a:lnTo>
                      <a:pt x="354" y="17"/>
                    </a:lnTo>
                    <a:lnTo>
                      <a:pt x="355" y="16"/>
                    </a:lnTo>
                    <a:lnTo>
                      <a:pt x="356" y="16"/>
                    </a:lnTo>
                    <a:lnTo>
                      <a:pt x="357" y="16"/>
                    </a:lnTo>
                    <a:lnTo>
                      <a:pt x="357" y="15"/>
                    </a:lnTo>
                    <a:lnTo>
                      <a:pt x="358" y="15"/>
                    </a:lnTo>
                    <a:lnTo>
                      <a:pt x="359" y="15"/>
                    </a:lnTo>
                    <a:lnTo>
                      <a:pt x="359" y="14"/>
                    </a:lnTo>
                    <a:lnTo>
                      <a:pt x="360" y="14"/>
                    </a:lnTo>
                    <a:lnTo>
                      <a:pt x="361" y="14"/>
                    </a:lnTo>
                    <a:lnTo>
                      <a:pt x="362" y="14"/>
                    </a:lnTo>
                    <a:lnTo>
                      <a:pt x="362" y="13"/>
                    </a:lnTo>
                    <a:lnTo>
                      <a:pt x="363" y="13"/>
                    </a:lnTo>
                    <a:lnTo>
                      <a:pt x="364" y="13"/>
                    </a:lnTo>
                    <a:lnTo>
                      <a:pt x="365" y="13"/>
                    </a:lnTo>
                    <a:lnTo>
                      <a:pt x="365" y="12"/>
                    </a:lnTo>
                    <a:lnTo>
                      <a:pt x="366" y="12"/>
                    </a:lnTo>
                    <a:lnTo>
                      <a:pt x="367" y="12"/>
                    </a:lnTo>
                    <a:lnTo>
                      <a:pt x="367" y="11"/>
                    </a:lnTo>
                    <a:lnTo>
                      <a:pt x="368" y="11"/>
                    </a:lnTo>
                    <a:lnTo>
                      <a:pt x="369" y="11"/>
                    </a:lnTo>
                    <a:lnTo>
                      <a:pt x="370" y="11"/>
                    </a:lnTo>
                    <a:lnTo>
                      <a:pt x="370" y="10"/>
                    </a:lnTo>
                    <a:lnTo>
                      <a:pt x="371" y="10"/>
                    </a:lnTo>
                    <a:lnTo>
                      <a:pt x="372" y="10"/>
                    </a:lnTo>
                    <a:lnTo>
                      <a:pt x="373" y="10"/>
                    </a:lnTo>
                    <a:lnTo>
                      <a:pt x="374" y="10"/>
                    </a:lnTo>
                    <a:lnTo>
                      <a:pt x="374" y="9"/>
                    </a:lnTo>
                    <a:lnTo>
                      <a:pt x="375" y="9"/>
                    </a:lnTo>
                    <a:lnTo>
                      <a:pt x="376" y="9"/>
                    </a:lnTo>
                    <a:lnTo>
                      <a:pt x="377" y="9"/>
                    </a:lnTo>
                    <a:lnTo>
                      <a:pt x="378" y="8"/>
                    </a:lnTo>
                    <a:lnTo>
                      <a:pt x="379" y="8"/>
                    </a:lnTo>
                    <a:lnTo>
                      <a:pt x="380" y="8"/>
                    </a:lnTo>
                    <a:lnTo>
                      <a:pt x="380" y="7"/>
                    </a:lnTo>
                    <a:lnTo>
                      <a:pt x="381" y="7"/>
                    </a:lnTo>
                    <a:lnTo>
                      <a:pt x="382" y="7"/>
                    </a:lnTo>
                    <a:lnTo>
                      <a:pt x="383" y="7"/>
                    </a:lnTo>
                    <a:lnTo>
                      <a:pt x="384" y="7"/>
                    </a:lnTo>
                    <a:lnTo>
                      <a:pt x="385" y="6"/>
                    </a:lnTo>
                    <a:lnTo>
                      <a:pt x="386" y="6"/>
                    </a:lnTo>
                    <a:lnTo>
                      <a:pt x="387" y="6"/>
                    </a:lnTo>
                    <a:lnTo>
                      <a:pt x="388" y="6"/>
                    </a:lnTo>
                    <a:lnTo>
                      <a:pt x="388" y="5"/>
                    </a:lnTo>
                    <a:lnTo>
                      <a:pt x="389" y="5"/>
                    </a:lnTo>
                    <a:lnTo>
                      <a:pt x="390" y="5"/>
                    </a:lnTo>
                    <a:lnTo>
                      <a:pt x="392" y="5"/>
                    </a:lnTo>
                    <a:lnTo>
                      <a:pt x="393" y="5"/>
                    </a:lnTo>
                    <a:lnTo>
                      <a:pt x="394" y="5"/>
                    </a:lnTo>
                    <a:lnTo>
                      <a:pt x="394" y="4"/>
                    </a:lnTo>
                    <a:lnTo>
                      <a:pt x="395" y="4"/>
                    </a:lnTo>
                    <a:lnTo>
                      <a:pt x="396" y="4"/>
                    </a:lnTo>
                    <a:lnTo>
                      <a:pt x="397" y="4"/>
                    </a:lnTo>
                    <a:lnTo>
                      <a:pt x="398" y="4"/>
                    </a:lnTo>
                    <a:lnTo>
                      <a:pt x="399" y="4"/>
                    </a:lnTo>
                    <a:lnTo>
                      <a:pt x="399" y="3"/>
                    </a:lnTo>
                    <a:lnTo>
                      <a:pt x="400" y="3"/>
                    </a:lnTo>
                    <a:lnTo>
                      <a:pt x="401" y="3"/>
                    </a:lnTo>
                    <a:lnTo>
                      <a:pt x="402" y="3"/>
                    </a:lnTo>
                    <a:lnTo>
                      <a:pt x="403" y="3"/>
                    </a:lnTo>
                    <a:lnTo>
                      <a:pt x="404" y="3"/>
                    </a:lnTo>
                    <a:lnTo>
                      <a:pt x="405" y="3"/>
                    </a:lnTo>
                    <a:lnTo>
                      <a:pt x="406" y="3"/>
                    </a:lnTo>
                    <a:lnTo>
                      <a:pt x="406" y="2"/>
                    </a:lnTo>
                    <a:lnTo>
                      <a:pt x="407" y="2"/>
                    </a:lnTo>
                    <a:lnTo>
                      <a:pt x="408" y="2"/>
                    </a:lnTo>
                    <a:lnTo>
                      <a:pt x="409" y="2"/>
                    </a:lnTo>
                    <a:lnTo>
                      <a:pt x="410" y="2"/>
                    </a:lnTo>
                    <a:lnTo>
                      <a:pt x="411" y="2"/>
                    </a:lnTo>
                    <a:lnTo>
                      <a:pt x="412" y="2"/>
                    </a:lnTo>
                    <a:lnTo>
                      <a:pt x="413" y="2"/>
                    </a:lnTo>
                    <a:lnTo>
                      <a:pt x="413" y="1"/>
                    </a:lnTo>
                    <a:lnTo>
                      <a:pt x="414" y="1"/>
                    </a:lnTo>
                    <a:lnTo>
                      <a:pt x="415" y="1"/>
                    </a:lnTo>
                    <a:lnTo>
                      <a:pt x="416" y="1"/>
                    </a:lnTo>
                    <a:lnTo>
                      <a:pt x="417" y="1"/>
                    </a:lnTo>
                    <a:lnTo>
                      <a:pt x="418" y="1"/>
                    </a:lnTo>
                    <a:lnTo>
                      <a:pt x="419" y="1"/>
                    </a:lnTo>
                    <a:lnTo>
                      <a:pt x="420" y="1"/>
                    </a:lnTo>
                    <a:lnTo>
                      <a:pt x="421" y="1"/>
                    </a:lnTo>
                    <a:lnTo>
                      <a:pt x="422" y="1"/>
                    </a:lnTo>
                    <a:lnTo>
                      <a:pt x="422" y="0"/>
                    </a:lnTo>
                    <a:lnTo>
                      <a:pt x="423" y="0"/>
                    </a:lnTo>
                    <a:lnTo>
                      <a:pt x="425" y="0"/>
                    </a:lnTo>
                    <a:lnTo>
                      <a:pt x="426" y="0"/>
                    </a:lnTo>
                    <a:lnTo>
                      <a:pt x="43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78916" name="Text Box 198"/>
            <p:cNvSpPr txBox="1">
              <a:spLocks noChangeArrowheads="1"/>
            </p:cNvSpPr>
            <p:nvPr/>
          </p:nvSpPr>
          <p:spPr bwMode="auto">
            <a:xfrm>
              <a:off x="3360" y="24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/>
                <a:t>X2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Monte Carlo is more limited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Monte Carlo cannot propagate incertitude</a:t>
            </a:r>
          </a:p>
          <a:p>
            <a:pPr lvl="4" eaLnBrk="1" hangingPunct="1"/>
            <a:endParaRPr lang="en-US" altLang="en-US" sz="1400" smtClean="0"/>
          </a:p>
          <a:p>
            <a:pPr eaLnBrk="1" hangingPunct="1"/>
            <a:r>
              <a:rPr lang="en-US" altLang="en-US" sz="2800" smtClean="0"/>
              <a:t>Monte Carlo</a:t>
            </a:r>
            <a:r>
              <a:rPr lang="en-US" altLang="en-US" sz="2800" i="1" smtClean="0"/>
              <a:t> cannot produce validated results</a:t>
            </a:r>
          </a:p>
          <a:p>
            <a:pPr lvl="1" eaLnBrk="1" hangingPunct="1"/>
            <a:r>
              <a:rPr lang="en-US" altLang="en-US" sz="2400" smtClean="0">
                <a:solidFill>
                  <a:srgbClr val="33CC33"/>
                </a:solidFill>
              </a:rPr>
              <a:t>Though can be checked by repeating simulation</a:t>
            </a:r>
          </a:p>
          <a:p>
            <a:pPr lvl="4" eaLnBrk="1" hangingPunct="1"/>
            <a:endParaRPr lang="en-US" altLang="en-US" sz="1400" smtClean="0"/>
          </a:p>
          <a:p>
            <a:pPr eaLnBrk="1" hangingPunct="1"/>
            <a:r>
              <a:rPr lang="en-US" altLang="en-US" sz="2800" smtClean="0"/>
              <a:t>Validated results from distributions can be obtained by modeling inputs with (narrow) p-boxes and applying probability bounds analysis</a:t>
            </a:r>
          </a:p>
          <a:p>
            <a:pPr lvl="4" eaLnBrk="1" hangingPunct="1"/>
            <a:endParaRPr lang="en-US" altLang="en-US" sz="1400" smtClean="0"/>
          </a:p>
          <a:p>
            <a:pPr eaLnBrk="1" hangingPunct="1"/>
            <a:r>
              <a:rPr lang="en-US" altLang="en-US" sz="2800" smtClean="0"/>
              <a:t>Results converge to narrow p-boxes obtained from infinitely many Monte Carlo replications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Conclusions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VSPODE is useful for bounding solutions of parametric nonlinear ODEs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P-boxes and Risk </a:t>
            </a:r>
            <a:r>
              <a:rPr lang="en-US" altLang="en-US" dirty="0" err="1" smtClean="0"/>
              <a:t>Calc</a:t>
            </a:r>
            <a:r>
              <a:rPr lang="en-US" altLang="en-US" dirty="0" smtClean="0"/>
              <a:t> software are useful when distributions are known imprecisely 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Together, they rigorously propagate </a:t>
            </a:r>
            <a:r>
              <a:rPr lang="en-US" altLang="en-US" dirty="0" smtClean="0"/>
              <a:t>general uncertainty </a:t>
            </a:r>
            <a:r>
              <a:rPr lang="en-US" altLang="en-US" dirty="0" smtClean="0"/>
              <a:t>through a nonlinear ODE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		Intervals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		Distributions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		P-boxes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5283200" y="5410200"/>
            <a:ext cx="190817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en-US" sz="2800">
                <a:solidFill>
                  <a:srgbClr val="33CC33"/>
                </a:solidFill>
              </a:rPr>
              <a:t>Initial states</a:t>
            </a:r>
          </a:p>
          <a:p>
            <a:pPr algn="l" eaLnBrk="1" hangingPunct="1">
              <a:lnSpc>
                <a:spcPct val="125000"/>
              </a:lnSpc>
            </a:pPr>
            <a:r>
              <a:rPr lang="en-US" altLang="en-US" sz="2800">
                <a:solidFill>
                  <a:srgbClr val="33CC33"/>
                </a:solidFill>
              </a:rPr>
              <a:t>Parameters</a:t>
            </a:r>
          </a:p>
        </p:txBody>
      </p:sp>
      <p:sp>
        <p:nvSpPr>
          <p:cNvPr id="81925" name="AutoShape 5"/>
          <p:cNvSpPr>
            <a:spLocks noChangeArrowheads="1"/>
          </p:cNvSpPr>
          <p:nvPr/>
        </p:nvSpPr>
        <p:spPr bwMode="auto">
          <a:xfrm>
            <a:off x="1295400" y="5334000"/>
            <a:ext cx="2590800" cy="1371600"/>
          </a:xfrm>
          <a:prstGeom prst="bracePair">
            <a:avLst>
              <a:gd name="adj" fmla="val 8333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26" name="AutoShape 6"/>
          <p:cNvSpPr>
            <a:spLocks noChangeArrowheads="1"/>
          </p:cNvSpPr>
          <p:nvPr/>
        </p:nvSpPr>
        <p:spPr bwMode="auto">
          <a:xfrm>
            <a:off x="4953000" y="5334000"/>
            <a:ext cx="2590800" cy="1371600"/>
          </a:xfrm>
          <a:prstGeom prst="bracePair">
            <a:avLst>
              <a:gd name="adj" fmla="val 8333"/>
            </a:avLst>
          </a:prstGeom>
          <a:noFill/>
          <a:ln w="381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 rot="21157814">
            <a:off x="6795521" y="4085106"/>
            <a:ext cx="1935017" cy="338554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2"/>
                </a:solidFill>
              </a:rPr>
              <a:t>Epistemic + Aleatory</a:t>
            </a:r>
            <a:endParaRPr lang="en-GB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are these distributions?</a:t>
            </a:r>
          </a:p>
        </p:txBody>
      </p:sp>
      <p:grpSp>
        <p:nvGrpSpPr>
          <p:cNvPr id="80899" name="Group 114"/>
          <p:cNvGrpSpPr>
            <a:grpSpLocks/>
          </p:cNvGrpSpPr>
          <p:nvPr/>
        </p:nvGrpSpPr>
        <p:grpSpPr bwMode="auto">
          <a:xfrm>
            <a:off x="1484313" y="4697413"/>
            <a:ext cx="6111875" cy="1841500"/>
            <a:chOff x="822" y="2933"/>
            <a:chExt cx="1691" cy="984"/>
          </a:xfrm>
        </p:grpSpPr>
        <p:sp>
          <p:nvSpPr>
            <p:cNvPr id="80915" name="Rectangle 40"/>
            <p:cNvSpPr>
              <a:spLocks noChangeArrowheads="1"/>
            </p:cNvSpPr>
            <p:nvPr/>
          </p:nvSpPr>
          <p:spPr bwMode="auto">
            <a:xfrm>
              <a:off x="826" y="2937"/>
              <a:ext cx="1683" cy="9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16" name="Freeform 56"/>
            <p:cNvSpPr>
              <a:spLocks/>
            </p:cNvSpPr>
            <p:nvPr/>
          </p:nvSpPr>
          <p:spPr bwMode="auto">
            <a:xfrm>
              <a:off x="822" y="2933"/>
              <a:ext cx="1331" cy="844"/>
            </a:xfrm>
            <a:custGeom>
              <a:avLst/>
              <a:gdLst>
                <a:gd name="T0" fmla="*/ 0 w 6655"/>
                <a:gd name="T1" fmla="*/ 169 h 4219"/>
                <a:gd name="T2" fmla="*/ 17 w 6655"/>
                <a:gd name="T3" fmla="*/ 161 h 4219"/>
                <a:gd name="T4" fmla="*/ 34 w 6655"/>
                <a:gd name="T5" fmla="*/ 151 h 4219"/>
                <a:gd name="T6" fmla="*/ 51 w 6655"/>
                <a:gd name="T7" fmla="*/ 142 h 4219"/>
                <a:gd name="T8" fmla="*/ 68 w 6655"/>
                <a:gd name="T9" fmla="*/ 136 h 4219"/>
                <a:gd name="T10" fmla="*/ 85 w 6655"/>
                <a:gd name="T11" fmla="*/ 130 h 4219"/>
                <a:gd name="T12" fmla="*/ 101 w 6655"/>
                <a:gd name="T13" fmla="*/ 127 h 4219"/>
                <a:gd name="T14" fmla="*/ 118 w 6655"/>
                <a:gd name="T15" fmla="*/ 122 h 4219"/>
                <a:gd name="T16" fmla="*/ 135 w 6655"/>
                <a:gd name="T17" fmla="*/ 118 h 4219"/>
                <a:gd name="T18" fmla="*/ 152 w 6655"/>
                <a:gd name="T19" fmla="*/ 104 h 4219"/>
                <a:gd name="T20" fmla="*/ 169 w 6655"/>
                <a:gd name="T21" fmla="*/ 90 h 4219"/>
                <a:gd name="T22" fmla="*/ 186 w 6655"/>
                <a:gd name="T23" fmla="*/ 66 h 4219"/>
                <a:gd name="T24" fmla="*/ 203 w 6655"/>
                <a:gd name="T25" fmla="*/ 45 h 4219"/>
                <a:gd name="T26" fmla="*/ 220 w 6655"/>
                <a:gd name="T27" fmla="*/ 30 h 4219"/>
                <a:gd name="T28" fmla="*/ 237 w 6655"/>
                <a:gd name="T29" fmla="*/ 32 h 4219"/>
                <a:gd name="T30" fmla="*/ 254 w 6655"/>
                <a:gd name="T31" fmla="*/ 30 h 4219"/>
                <a:gd name="T32" fmla="*/ 266 w 6655"/>
                <a:gd name="T33" fmla="*/ 0 h 421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655"/>
                <a:gd name="T52" fmla="*/ 0 h 4219"/>
                <a:gd name="T53" fmla="*/ 6655 w 6655"/>
                <a:gd name="T54" fmla="*/ 4219 h 421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655" h="4219">
                  <a:moveTo>
                    <a:pt x="0" y="4219"/>
                  </a:moveTo>
                  <a:lnTo>
                    <a:pt x="423" y="4027"/>
                  </a:lnTo>
                  <a:lnTo>
                    <a:pt x="846" y="3771"/>
                  </a:lnTo>
                  <a:lnTo>
                    <a:pt x="1269" y="3539"/>
                  </a:lnTo>
                  <a:lnTo>
                    <a:pt x="1691" y="3405"/>
                  </a:lnTo>
                  <a:lnTo>
                    <a:pt x="2115" y="3242"/>
                  </a:lnTo>
                  <a:lnTo>
                    <a:pt x="2537" y="3179"/>
                  </a:lnTo>
                  <a:lnTo>
                    <a:pt x="2960" y="3037"/>
                  </a:lnTo>
                  <a:lnTo>
                    <a:pt x="3383" y="2949"/>
                  </a:lnTo>
                  <a:lnTo>
                    <a:pt x="3806" y="2609"/>
                  </a:lnTo>
                  <a:lnTo>
                    <a:pt x="4229" y="2247"/>
                  </a:lnTo>
                  <a:lnTo>
                    <a:pt x="4650" y="1660"/>
                  </a:lnTo>
                  <a:lnTo>
                    <a:pt x="5073" y="1129"/>
                  </a:lnTo>
                  <a:lnTo>
                    <a:pt x="5496" y="743"/>
                  </a:lnTo>
                  <a:lnTo>
                    <a:pt x="5920" y="806"/>
                  </a:lnTo>
                  <a:lnTo>
                    <a:pt x="6342" y="754"/>
                  </a:lnTo>
                  <a:lnTo>
                    <a:pt x="6655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917" name="Freeform 57"/>
            <p:cNvSpPr>
              <a:spLocks/>
            </p:cNvSpPr>
            <p:nvPr/>
          </p:nvSpPr>
          <p:spPr bwMode="auto">
            <a:xfrm>
              <a:off x="822" y="2933"/>
              <a:ext cx="1691" cy="984"/>
            </a:xfrm>
            <a:custGeom>
              <a:avLst/>
              <a:gdLst>
                <a:gd name="T0" fmla="*/ 338 w 8455"/>
                <a:gd name="T1" fmla="*/ 0 h 4922"/>
                <a:gd name="T2" fmla="*/ 338 w 8455"/>
                <a:gd name="T3" fmla="*/ 197 h 4922"/>
                <a:gd name="T4" fmla="*/ 0 w 8455"/>
                <a:gd name="T5" fmla="*/ 197 h 4922"/>
                <a:gd name="T6" fmla="*/ 0 w 8455"/>
                <a:gd name="T7" fmla="*/ 169 h 4922"/>
                <a:gd name="T8" fmla="*/ 17 w 8455"/>
                <a:gd name="T9" fmla="*/ 162 h 4922"/>
                <a:gd name="T10" fmla="*/ 34 w 8455"/>
                <a:gd name="T11" fmla="*/ 152 h 4922"/>
                <a:gd name="T12" fmla="*/ 51 w 8455"/>
                <a:gd name="T13" fmla="*/ 155 h 4922"/>
                <a:gd name="T14" fmla="*/ 68 w 8455"/>
                <a:gd name="T15" fmla="*/ 159 h 4922"/>
                <a:gd name="T16" fmla="*/ 85 w 8455"/>
                <a:gd name="T17" fmla="*/ 150 h 4922"/>
                <a:gd name="T18" fmla="*/ 101 w 8455"/>
                <a:gd name="T19" fmla="*/ 137 h 4922"/>
                <a:gd name="T20" fmla="*/ 118 w 8455"/>
                <a:gd name="T21" fmla="*/ 141 h 4922"/>
                <a:gd name="T22" fmla="*/ 135 w 8455"/>
                <a:gd name="T23" fmla="*/ 143 h 4922"/>
                <a:gd name="T24" fmla="*/ 152 w 8455"/>
                <a:gd name="T25" fmla="*/ 141 h 4922"/>
                <a:gd name="T26" fmla="*/ 169 w 8455"/>
                <a:gd name="T27" fmla="*/ 146 h 4922"/>
                <a:gd name="T28" fmla="*/ 186 w 8455"/>
                <a:gd name="T29" fmla="*/ 136 h 4922"/>
                <a:gd name="T30" fmla="*/ 203 w 8455"/>
                <a:gd name="T31" fmla="*/ 133 h 4922"/>
                <a:gd name="T32" fmla="*/ 220 w 8455"/>
                <a:gd name="T33" fmla="*/ 126 h 4922"/>
                <a:gd name="T34" fmla="*/ 237 w 8455"/>
                <a:gd name="T35" fmla="*/ 127 h 4922"/>
                <a:gd name="T36" fmla="*/ 254 w 8455"/>
                <a:gd name="T37" fmla="*/ 120 h 4922"/>
                <a:gd name="T38" fmla="*/ 271 w 8455"/>
                <a:gd name="T39" fmla="*/ 116 h 4922"/>
                <a:gd name="T40" fmla="*/ 287 w 8455"/>
                <a:gd name="T41" fmla="*/ 99 h 4922"/>
                <a:gd name="T42" fmla="*/ 304 w 8455"/>
                <a:gd name="T43" fmla="*/ 70 h 4922"/>
                <a:gd name="T44" fmla="*/ 321 w 8455"/>
                <a:gd name="T45" fmla="*/ 39 h 4922"/>
                <a:gd name="T46" fmla="*/ 338 w 8455"/>
                <a:gd name="T47" fmla="*/ 50 h 4922"/>
                <a:gd name="T48" fmla="*/ 338 w 8455"/>
                <a:gd name="T49" fmla="*/ 0 h 4922"/>
                <a:gd name="T50" fmla="*/ 338 w 8455"/>
                <a:gd name="T51" fmla="*/ 197 h 4922"/>
                <a:gd name="T52" fmla="*/ 0 w 8455"/>
                <a:gd name="T53" fmla="*/ 197 h 4922"/>
                <a:gd name="T54" fmla="*/ 0 w 8455"/>
                <a:gd name="T55" fmla="*/ 169 h 4922"/>
                <a:gd name="T56" fmla="*/ 17 w 8455"/>
                <a:gd name="T57" fmla="*/ 170 h 4922"/>
                <a:gd name="T58" fmla="*/ 34 w 8455"/>
                <a:gd name="T59" fmla="*/ 163 h 4922"/>
                <a:gd name="T60" fmla="*/ 51 w 8455"/>
                <a:gd name="T61" fmla="*/ 162 h 4922"/>
                <a:gd name="T62" fmla="*/ 68 w 8455"/>
                <a:gd name="T63" fmla="*/ 160 h 4922"/>
                <a:gd name="T64" fmla="*/ 85 w 8455"/>
                <a:gd name="T65" fmla="*/ 161 h 4922"/>
                <a:gd name="T66" fmla="*/ 101 w 8455"/>
                <a:gd name="T67" fmla="*/ 157 h 4922"/>
                <a:gd name="T68" fmla="*/ 118 w 8455"/>
                <a:gd name="T69" fmla="*/ 151 h 4922"/>
                <a:gd name="T70" fmla="*/ 135 w 8455"/>
                <a:gd name="T71" fmla="*/ 138 h 4922"/>
                <a:gd name="T72" fmla="*/ 152 w 8455"/>
                <a:gd name="T73" fmla="*/ 121 h 4922"/>
                <a:gd name="T74" fmla="*/ 169 w 8455"/>
                <a:gd name="T75" fmla="*/ 122 h 4922"/>
                <a:gd name="T76" fmla="*/ 186 w 8455"/>
                <a:gd name="T77" fmla="*/ 118 h 4922"/>
                <a:gd name="T78" fmla="*/ 203 w 8455"/>
                <a:gd name="T79" fmla="*/ 107 h 4922"/>
                <a:gd name="T80" fmla="*/ 220 w 8455"/>
                <a:gd name="T81" fmla="*/ 84 h 4922"/>
                <a:gd name="T82" fmla="*/ 237 w 8455"/>
                <a:gd name="T83" fmla="*/ 55 h 4922"/>
                <a:gd name="T84" fmla="*/ 254 w 8455"/>
                <a:gd name="T85" fmla="*/ 66 h 4922"/>
                <a:gd name="T86" fmla="*/ 271 w 8455"/>
                <a:gd name="T87" fmla="*/ 46 h 4922"/>
                <a:gd name="T88" fmla="*/ 287 w 8455"/>
                <a:gd name="T89" fmla="*/ 22 h 4922"/>
                <a:gd name="T90" fmla="*/ 304 w 8455"/>
                <a:gd name="T91" fmla="*/ 36 h 4922"/>
                <a:gd name="T92" fmla="*/ 319 w 8455"/>
                <a:gd name="T93" fmla="*/ 0 h 492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455"/>
                <a:gd name="T142" fmla="*/ 0 h 4922"/>
                <a:gd name="T143" fmla="*/ 8455 w 8455"/>
                <a:gd name="T144" fmla="*/ 4922 h 492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455" h="4922">
                  <a:moveTo>
                    <a:pt x="8455" y="0"/>
                  </a:moveTo>
                  <a:lnTo>
                    <a:pt x="8455" y="4922"/>
                  </a:lnTo>
                  <a:lnTo>
                    <a:pt x="0" y="4922"/>
                  </a:lnTo>
                  <a:lnTo>
                    <a:pt x="0" y="4219"/>
                  </a:lnTo>
                  <a:lnTo>
                    <a:pt x="423" y="4048"/>
                  </a:lnTo>
                  <a:lnTo>
                    <a:pt x="846" y="3801"/>
                  </a:lnTo>
                  <a:lnTo>
                    <a:pt x="1269" y="3879"/>
                  </a:lnTo>
                  <a:lnTo>
                    <a:pt x="1691" y="3967"/>
                  </a:lnTo>
                  <a:lnTo>
                    <a:pt x="2115" y="3749"/>
                  </a:lnTo>
                  <a:lnTo>
                    <a:pt x="2537" y="3417"/>
                  </a:lnTo>
                  <a:lnTo>
                    <a:pt x="2960" y="3530"/>
                  </a:lnTo>
                  <a:lnTo>
                    <a:pt x="3383" y="3575"/>
                  </a:lnTo>
                  <a:lnTo>
                    <a:pt x="3806" y="3518"/>
                  </a:lnTo>
                  <a:lnTo>
                    <a:pt x="4229" y="3656"/>
                  </a:lnTo>
                  <a:lnTo>
                    <a:pt x="4650" y="3408"/>
                  </a:lnTo>
                  <a:lnTo>
                    <a:pt x="5073" y="3325"/>
                  </a:lnTo>
                  <a:lnTo>
                    <a:pt x="5496" y="3140"/>
                  </a:lnTo>
                  <a:lnTo>
                    <a:pt x="5920" y="3179"/>
                  </a:lnTo>
                  <a:lnTo>
                    <a:pt x="6342" y="3003"/>
                  </a:lnTo>
                  <a:lnTo>
                    <a:pt x="6766" y="2908"/>
                  </a:lnTo>
                  <a:lnTo>
                    <a:pt x="7187" y="2474"/>
                  </a:lnTo>
                  <a:lnTo>
                    <a:pt x="7611" y="1757"/>
                  </a:lnTo>
                  <a:lnTo>
                    <a:pt x="8033" y="983"/>
                  </a:lnTo>
                  <a:lnTo>
                    <a:pt x="8455" y="1243"/>
                  </a:lnTo>
                  <a:lnTo>
                    <a:pt x="8455" y="0"/>
                  </a:lnTo>
                  <a:lnTo>
                    <a:pt x="8455" y="4922"/>
                  </a:lnTo>
                  <a:lnTo>
                    <a:pt x="0" y="4922"/>
                  </a:lnTo>
                  <a:lnTo>
                    <a:pt x="0" y="4219"/>
                  </a:lnTo>
                  <a:lnTo>
                    <a:pt x="423" y="4262"/>
                  </a:lnTo>
                  <a:lnTo>
                    <a:pt x="846" y="4086"/>
                  </a:lnTo>
                  <a:lnTo>
                    <a:pt x="1269" y="4042"/>
                  </a:lnTo>
                  <a:lnTo>
                    <a:pt x="1691" y="3994"/>
                  </a:lnTo>
                  <a:lnTo>
                    <a:pt x="2115" y="4027"/>
                  </a:lnTo>
                  <a:lnTo>
                    <a:pt x="2537" y="3936"/>
                  </a:lnTo>
                  <a:lnTo>
                    <a:pt x="2960" y="3769"/>
                  </a:lnTo>
                  <a:lnTo>
                    <a:pt x="3383" y="3445"/>
                  </a:lnTo>
                  <a:lnTo>
                    <a:pt x="3806" y="3037"/>
                  </a:lnTo>
                  <a:lnTo>
                    <a:pt x="4229" y="3062"/>
                  </a:lnTo>
                  <a:lnTo>
                    <a:pt x="4650" y="2955"/>
                  </a:lnTo>
                  <a:lnTo>
                    <a:pt x="5073" y="2687"/>
                  </a:lnTo>
                  <a:lnTo>
                    <a:pt x="5496" y="2098"/>
                  </a:lnTo>
                  <a:lnTo>
                    <a:pt x="5920" y="1378"/>
                  </a:lnTo>
                  <a:lnTo>
                    <a:pt x="6342" y="1645"/>
                  </a:lnTo>
                  <a:lnTo>
                    <a:pt x="6766" y="1161"/>
                  </a:lnTo>
                  <a:lnTo>
                    <a:pt x="7187" y="538"/>
                  </a:lnTo>
                  <a:lnTo>
                    <a:pt x="7611" y="892"/>
                  </a:lnTo>
                  <a:lnTo>
                    <a:pt x="7964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918" name="Freeform 58"/>
            <p:cNvSpPr>
              <a:spLocks/>
            </p:cNvSpPr>
            <p:nvPr/>
          </p:nvSpPr>
          <p:spPr bwMode="auto">
            <a:xfrm>
              <a:off x="822" y="2933"/>
              <a:ext cx="1691" cy="984"/>
            </a:xfrm>
            <a:custGeom>
              <a:avLst/>
              <a:gdLst>
                <a:gd name="T0" fmla="*/ 338 w 8455"/>
                <a:gd name="T1" fmla="*/ 2 h 4922"/>
                <a:gd name="T2" fmla="*/ 338 w 8455"/>
                <a:gd name="T3" fmla="*/ 197 h 4922"/>
                <a:gd name="T4" fmla="*/ 0 w 8455"/>
                <a:gd name="T5" fmla="*/ 169 h 4922"/>
                <a:gd name="T6" fmla="*/ 34 w 8455"/>
                <a:gd name="T7" fmla="*/ 158 h 4922"/>
                <a:gd name="T8" fmla="*/ 68 w 8455"/>
                <a:gd name="T9" fmla="*/ 138 h 4922"/>
                <a:gd name="T10" fmla="*/ 101 w 8455"/>
                <a:gd name="T11" fmla="*/ 141 h 4922"/>
                <a:gd name="T12" fmla="*/ 135 w 8455"/>
                <a:gd name="T13" fmla="*/ 140 h 4922"/>
                <a:gd name="T14" fmla="*/ 169 w 8455"/>
                <a:gd name="T15" fmla="*/ 122 h 4922"/>
                <a:gd name="T16" fmla="*/ 203 w 8455"/>
                <a:gd name="T17" fmla="*/ 95 h 4922"/>
                <a:gd name="T18" fmla="*/ 237 w 8455"/>
                <a:gd name="T19" fmla="*/ 80 h 4922"/>
                <a:gd name="T20" fmla="*/ 271 w 8455"/>
                <a:gd name="T21" fmla="*/ 82 h 4922"/>
                <a:gd name="T22" fmla="*/ 304 w 8455"/>
                <a:gd name="T23" fmla="*/ 58 h 4922"/>
                <a:gd name="T24" fmla="*/ 338 w 8455"/>
                <a:gd name="T25" fmla="*/ 7 h 4922"/>
                <a:gd name="T26" fmla="*/ 338 w 8455"/>
                <a:gd name="T27" fmla="*/ 197 h 4922"/>
                <a:gd name="T28" fmla="*/ 0 w 8455"/>
                <a:gd name="T29" fmla="*/ 169 h 4922"/>
                <a:gd name="T30" fmla="*/ 34 w 8455"/>
                <a:gd name="T31" fmla="*/ 171 h 4922"/>
                <a:gd name="T32" fmla="*/ 68 w 8455"/>
                <a:gd name="T33" fmla="*/ 162 h 4922"/>
                <a:gd name="T34" fmla="*/ 101 w 8455"/>
                <a:gd name="T35" fmla="*/ 158 h 4922"/>
                <a:gd name="T36" fmla="*/ 135 w 8455"/>
                <a:gd name="T37" fmla="*/ 152 h 4922"/>
                <a:gd name="T38" fmla="*/ 169 w 8455"/>
                <a:gd name="T39" fmla="*/ 153 h 4922"/>
                <a:gd name="T40" fmla="*/ 203 w 8455"/>
                <a:gd name="T41" fmla="*/ 141 h 4922"/>
                <a:gd name="T42" fmla="*/ 237 w 8455"/>
                <a:gd name="T43" fmla="*/ 125 h 4922"/>
                <a:gd name="T44" fmla="*/ 271 w 8455"/>
                <a:gd name="T45" fmla="*/ 121 h 4922"/>
                <a:gd name="T46" fmla="*/ 304 w 8455"/>
                <a:gd name="T47" fmla="*/ 98 h 4922"/>
                <a:gd name="T48" fmla="*/ 338 w 8455"/>
                <a:gd name="T49" fmla="*/ 102 h 4922"/>
                <a:gd name="T50" fmla="*/ 338 w 8455"/>
                <a:gd name="T51" fmla="*/ 197 h 4922"/>
                <a:gd name="T52" fmla="*/ 0 w 8455"/>
                <a:gd name="T53" fmla="*/ 169 h 4922"/>
                <a:gd name="T54" fmla="*/ 34 w 8455"/>
                <a:gd name="T55" fmla="*/ 161 h 4922"/>
                <a:gd name="T56" fmla="*/ 68 w 8455"/>
                <a:gd name="T57" fmla="*/ 162 h 4922"/>
                <a:gd name="T58" fmla="*/ 101 w 8455"/>
                <a:gd name="T59" fmla="*/ 161 h 4922"/>
                <a:gd name="T60" fmla="*/ 135 w 8455"/>
                <a:gd name="T61" fmla="*/ 159 h 4922"/>
                <a:gd name="T62" fmla="*/ 169 w 8455"/>
                <a:gd name="T63" fmla="*/ 143 h 4922"/>
                <a:gd name="T64" fmla="*/ 203 w 8455"/>
                <a:gd name="T65" fmla="*/ 133 h 4922"/>
                <a:gd name="T66" fmla="*/ 237 w 8455"/>
                <a:gd name="T67" fmla="*/ 113 h 4922"/>
                <a:gd name="T68" fmla="*/ 271 w 8455"/>
                <a:gd name="T69" fmla="*/ 100 h 4922"/>
                <a:gd name="T70" fmla="*/ 304 w 8455"/>
                <a:gd name="T71" fmla="*/ 85 h 4922"/>
                <a:gd name="T72" fmla="*/ 338 w 8455"/>
                <a:gd name="T73" fmla="*/ 48 h 492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455"/>
                <a:gd name="T112" fmla="*/ 0 h 4922"/>
                <a:gd name="T113" fmla="*/ 8455 w 8455"/>
                <a:gd name="T114" fmla="*/ 4922 h 492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455" h="4922">
                  <a:moveTo>
                    <a:pt x="8355" y="0"/>
                  </a:moveTo>
                  <a:lnTo>
                    <a:pt x="8455" y="53"/>
                  </a:lnTo>
                  <a:lnTo>
                    <a:pt x="8455" y="0"/>
                  </a:lnTo>
                  <a:lnTo>
                    <a:pt x="8455" y="4922"/>
                  </a:lnTo>
                  <a:lnTo>
                    <a:pt x="0" y="4922"/>
                  </a:lnTo>
                  <a:lnTo>
                    <a:pt x="0" y="4219"/>
                  </a:lnTo>
                  <a:lnTo>
                    <a:pt x="423" y="4049"/>
                  </a:lnTo>
                  <a:lnTo>
                    <a:pt x="846" y="3945"/>
                  </a:lnTo>
                  <a:lnTo>
                    <a:pt x="1269" y="3737"/>
                  </a:lnTo>
                  <a:lnTo>
                    <a:pt x="1691" y="3442"/>
                  </a:lnTo>
                  <a:lnTo>
                    <a:pt x="2115" y="3569"/>
                  </a:lnTo>
                  <a:lnTo>
                    <a:pt x="2537" y="3534"/>
                  </a:lnTo>
                  <a:lnTo>
                    <a:pt x="2960" y="3654"/>
                  </a:lnTo>
                  <a:lnTo>
                    <a:pt x="3383" y="3492"/>
                  </a:lnTo>
                  <a:lnTo>
                    <a:pt x="3806" y="3417"/>
                  </a:lnTo>
                  <a:lnTo>
                    <a:pt x="4229" y="3046"/>
                  </a:lnTo>
                  <a:lnTo>
                    <a:pt x="4650" y="2837"/>
                  </a:lnTo>
                  <a:lnTo>
                    <a:pt x="5073" y="2385"/>
                  </a:lnTo>
                  <a:lnTo>
                    <a:pt x="5496" y="2000"/>
                  </a:lnTo>
                  <a:lnTo>
                    <a:pt x="5920" y="1997"/>
                  </a:lnTo>
                  <a:lnTo>
                    <a:pt x="6342" y="2009"/>
                  </a:lnTo>
                  <a:lnTo>
                    <a:pt x="6766" y="2051"/>
                  </a:lnTo>
                  <a:lnTo>
                    <a:pt x="7187" y="2213"/>
                  </a:lnTo>
                  <a:lnTo>
                    <a:pt x="7611" y="1451"/>
                  </a:lnTo>
                  <a:lnTo>
                    <a:pt x="8033" y="1210"/>
                  </a:lnTo>
                  <a:lnTo>
                    <a:pt x="8455" y="181"/>
                  </a:lnTo>
                  <a:lnTo>
                    <a:pt x="8455" y="0"/>
                  </a:lnTo>
                  <a:lnTo>
                    <a:pt x="8455" y="4922"/>
                  </a:lnTo>
                  <a:lnTo>
                    <a:pt x="0" y="4922"/>
                  </a:lnTo>
                  <a:lnTo>
                    <a:pt x="0" y="4219"/>
                  </a:lnTo>
                  <a:lnTo>
                    <a:pt x="423" y="4268"/>
                  </a:lnTo>
                  <a:lnTo>
                    <a:pt x="846" y="4266"/>
                  </a:lnTo>
                  <a:lnTo>
                    <a:pt x="1269" y="4213"/>
                  </a:lnTo>
                  <a:lnTo>
                    <a:pt x="1691" y="4061"/>
                  </a:lnTo>
                  <a:lnTo>
                    <a:pt x="2115" y="4130"/>
                  </a:lnTo>
                  <a:lnTo>
                    <a:pt x="2537" y="3948"/>
                  </a:lnTo>
                  <a:lnTo>
                    <a:pt x="2960" y="3893"/>
                  </a:lnTo>
                  <a:lnTo>
                    <a:pt x="3383" y="3806"/>
                  </a:lnTo>
                  <a:lnTo>
                    <a:pt x="3806" y="3806"/>
                  </a:lnTo>
                  <a:lnTo>
                    <a:pt x="4229" y="3838"/>
                  </a:lnTo>
                  <a:lnTo>
                    <a:pt x="4650" y="3741"/>
                  </a:lnTo>
                  <a:lnTo>
                    <a:pt x="5073" y="3518"/>
                  </a:lnTo>
                  <a:lnTo>
                    <a:pt x="5496" y="3251"/>
                  </a:lnTo>
                  <a:lnTo>
                    <a:pt x="5920" y="3117"/>
                  </a:lnTo>
                  <a:lnTo>
                    <a:pt x="6342" y="3214"/>
                  </a:lnTo>
                  <a:lnTo>
                    <a:pt x="6766" y="3025"/>
                  </a:lnTo>
                  <a:lnTo>
                    <a:pt x="7187" y="2490"/>
                  </a:lnTo>
                  <a:lnTo>
                    <a:pt x="7611" y="2448"/>
                  </a:lnTo>
                  <a:lnTo>
                    <a:pt x="8033" y="2349"/>
                  </a:lnTo>
                  <a:lnTo>
                    <a:pt x="8455" y="2557"/>
                  </a:lnTo>
                  <a:lnTo>
                    <a:pt x="8455" y="0"/>
                  </a:lnTo>
                  <a:lnTo>
                    <a:pt x="8455" y="4922"/>
                  </a:lnTo>
                  <a:lnTo>
                    <a:pt x="0" y="4922"/>
                  </a:lnTo>
                  <a:lnTo>
                    <a:pt x="0" y="4219"/>
                  </a:lnTo>
                  <a:lnTo>
                    <a:pt x="423" y="4091"/>
                  </a:lnTo>
                  <a:lnTo>
                    <a:pt x="846" y="4020"/>
                  </a:lnTo>
                  <a:lnTo>
                    <a:pt x="1269" y="4027"/>
                  </a:lnTo>
                  <a:lnTo>
                    <a:pt x="1691" y="4048"/>
                  </a:lnTo>
                  <a:lnTo>
                    <a:pt x="2115" y="4039"/>
                  </a:lnTo>
                  <a:lnTo>
                    <a:pt x="2537" y="4027"/>
                  </a:lnTo>
                  <a:lnTo>
                    <a:pt x="2960" y="3942"/>
                  </a:lnTo>
                  <a:lnTo>
                    <a:pt x="3383" y="3970"/>
                  </a:lnTo>
                  <a:lnTo>
                    <a:pt x="3806" y="3812"/>
                  </a:lnTo>
                  <a:lnTo>
                    <a:pt x="4229" y="3577"/>
                  </a:lnTo>
                  <a:lnTo>
                    <a:pt x="4650" y="3289"/>
                  </a:lnTo>
                  <a:lnTo>
                    <a:pt x="5073" y="3323"/>
                  </a:lnTo>
                  <a:lnTo>
                    <a:pt x="5496" y="3292"/>
                  </a:lnTo>
                  <a:lnTo>
                    <a:pt x="5920" y="2827"/>
                  </a:lnTo>
                  <a:lnTo>
                    <a:pt x="6342" y="2512"/>
                  </a:lnTo>
                  <a:lnTo>
                    <a:pt x="6766" y="2507"/>
                  </a:lnTo>
                  <a:lnTo>
                    <a:pt x="7187" y="2037"/>
                  </a:lnTo>
                  <a:lnTo>
                    <a:pt x="7611" y="2120"/>
                  </a:lnTo>
                  <a:lnTo>
                    <a:pt x="8033" y="1702"/>
                  </a:lnTo>
                  <a:lnTo>
                    <a:pt x="8455" y="121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0900" name="Rectangle 88"/>
          <p:cNvSpPr>
            <a:spLocks noChangeArrowheads="1"/>
          </p:cNvSpPr>
          <p:nvPr/>
        </p:nvSpPr>
        <p:spPr bwMode="auto">
          <a:xfrm>
            <a:off x="6642100" y="6492875"/>
            <a:ext cx="5762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kumimoji="1" lang="en-US" altLang="en-US">
                <a:latin typeface="Arial" panose="020B0604020202020204" pitchFamily="34" charset="0"/>
              </a:rPr>
              <a:t>time</a:t>
            </a:r>
            <a:endParaRPr kumimoji="1" lang="en-US" altLang="en-US" i="1"/>
          </a:p>
        </p:txBody>
      </p:sp>
      <p:sp>
        <p:nvSpPr>
          <p:cNvPr id="80901" name="Rectangle 89"/>
          <p:cNvSpPr>
            <a:spLocks noChangeArrowheads="1"/>
          </p:cNvSpPr>
          <p:nvPr/>
        </p:nvSpPr>
        <p:spPr bwMode="auto">
          <a:xfrm>
            <a:off x="1143000" y="2881313"/>
            <a:ext cx="228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kumimoji="1" lang="en-US" altLang="en-US" sz="3600" i="1">
                <a:latin typeface="Arial" panose="020B0604020202020204" pitchFamily="34" charset="0"/>
              </a:rPr>
              <a:t>x</a:t>
            </a:r>
            <a:endParaRPr kumimoji="1" lang="en-US" altLang="en-US" sz="3600" i="1"/>
          </a:p>
        </p:txBody>
      </p:sp>
      <p:grpSp>
        <p:nvGrpSpPr>
          <p:cNvPr id="80902" name="Group 118"/>
          <p:cNvGrpSpPr>
            <a:grpSpLocks/>
          </p:cNvGrpSpPr>
          <p:nvPr/>
        </p:nvGrpSpPr>
        <p:grpSpPr bwMode="auto">
          <a:xfrm>
            <a:off x="1490663" y="2286000"/>
            <a:ext cx="6105525" cy="1854200"/>
            <a:chOff x="912" y="1431"/>
            <a:chExt cx="3846" cy="1168"/>
          </a:xfrm>
        </p:grpSpPr>
        <p:sp>
          <p:nvSpPr>
            <p:cNvPr id="80907" name="Freeform 104"/>
            <p:cNvSpPr>
              <a:spLocks/>
            </p:cNvSpPr>
            <p:nvPr/>
          </p:nvSpPr>
          <p:spPr bwMode="auto">
            <a:xfrm>
              <a:off x="912" y="1451"/>
              <a:ext cx="2629" cy="1145"/>
            </a:xfrm>
            <a:custGeom>
              <a:avLst/>
              <a:gdLst>
                <a:gd name="T0" fmla="*/ 0 w 1171"/>
                <a:gd name="T1" fmla="*/ 1521 h 862"/>
                <a:gd name="T2" fmla="*/ 433 w 1171"/>
                <a:gd name="T3" fmla="*/ 1482 h 862"/>
                <a:gd name="T4" fmla="*/ 862 w 1171"/>
                <a:gd name="T5" fmla="*/ 1439 h 862"/>
                <a:gd name="T6" fmla="*/ 1295 w 1171"/>
                <a:gd name="T7" fmla="*/ 1387 h 862"/>
                <a:gd name="T8" fmla="*/ 1724 w 1171"/>
                <a:gd name="T9" fmla="*/ 1327 h 862"/>
                <a:gd name="T10" fmla="*/ 2158 w 1171"/>
                <a:gd name="T11" fmla="*/ 1259 h 862"/>
                <a:gd name="T12" fmla="*/ 2586 w 1171"/>
                <a:gd name="T13" fmla="*/ 1181 h 862"/>
                <a:gd name="T14" fmla="*/ 3020 w 1171"/>
                <a:gd name="T15" fmla="*/ 1091 h 862"/>
                <a:gd name="T16" fmla="*/ 3448 w 1171"/>
                <a:gd name="T17" fmla="*/ 984 h 862"/>
                <a:gd name="T18" fmla="*/ 3882 w 1171"/>
                <a:gd name="T19" fmla="*/ 865 h 862"/>
                <a:gd name="T20" fmla="*/ 4315 w 1171"/>
                <a:gd name="T21" fmla="*/ 725 h 862"/>
                <a:gd name="T22" fmla="*/ 4744 w 1171"/>
                <a:gd name="T23" fmla="*/ 565 h 862"/>
                <a:gd name="T24" fmla="*/ 5177 w 1171"/>
                <a:gd name="T25" fmla="*/ 381 h 862"/>
                <a:gd name="T26" fmla="*/ 5606 w 1171"/>
                <a:gd name="T27" fmla="*/ 167 h 862"/>
                <a:gd name="T28" fmla="*/ 5902 w 1171"/>
                <a:gd name="T29" fmla="*/ 0 h 86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71"/>
                <a:gd name="T46" fmla="*/ 0 h 862"/>
                <a:gd name="T47" fmla="*/ 1171 w 1171"/>
                <a:gd name="T48" fmla="*/ 862 h 86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71" h="862">
                  <a:moveTo>
                    <a:pt x="0" y="862"/>
                  </a:moveTo>
                  <a:lnTo>
                    <a:pt x="86" y="840"/>
                  </a:lnTo>
                  <a:lnTo>
                    <a:pt x="171" y="815"/>
                  </a:lnTo>
                  <a:lnTo>
                    <a:pt x="257" y="786"/>
                  </a:lnTo>
                  <a:lnTo>
                    <a:pt x="342" y="752"/>
                  </a:lnTo>
                  <a:lnTo>
                    <a:pt x="428" y="714"/>
                  </a:lnTo>
                  <a:lnTo>
                    <a:pt x="513" y="669"/>
                  </a:lnTo>
                  <a:lnTo>
                    <a:pt x="599" y="618"/>
                  </a:lnTo>
                  <a:lnTo>
                    <a:pt x="684" y="558"/>
                  </a:lnTo>
                  <a:lnTo>
                    <a:pt x="770" y="490"/>
                  </a:lnTo>
                  <a:lnTo>
                    <a:pt x="856" y="411"/>
                  </a:lnTo>
                  <a:lnTo>
                    <a:pt x="941" y="320"/>
                  </a:lnTo>
                  <a:lnTo>
                    <a:pt x="1027" y="216"/>
                  </a:lnTo>
                  <a:lnTo>
                    <a:pt x="1112" y="95"/>
                  </a:lnTo>
                  <a:lnTo>
                    <a:pt x="117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908" name="Freeform 105"/>
            <p:cNvSpPr>
              <a:spLocks/>
            </p:cNvSpPr>
            <p:nvPr/>
          </p:nvSpPr>
          <p:spPr bwMode="auto">
            <a:xfrm>
              <a:off x="912" y="1897"/>
              <a:ext cx="3832" cy="699"/>
            </a:xfrm>
            <a:custGeom>
              <a:avLst/>
              <a:gdLst>
                <a:gd name="T0" fmla="*/ 0 w 1711"/>
                <a:gd name="T1" fmla="*/ 1022 h 478"/>
                <a:gd name="T2" fmla="*/ 432 w 1711"/>
                <a:gd name="T3" fmla="*/ 999 h 478"/>
                <a:gd name="T4" fmla="*/ 858 w 1711"/>
                <a:gd name="T5" fmla="*/ 975 h 478"/>
                <a:gd name="T6" fmla="*/ 1290 w 1711"/>
                <a:gd name="T7" fmla="*/ 948 h 478"/>
                <a:gd name="T8" fmla="*/ 1716 w 1711"/>
                <a:gd name="T9" fmla="*/ 917 h 478"/>
                <a:gd name="T10" fmla="*/ 2148 w 1711"/>
                <a:gd name="T11" fmla="*/ 885 h 478"/>
                <a:gd name="T12" fmla="*/ 2573 w 1711"/>
                <a:gd name="T13" fmla="*/ 853 h 478"/>
                <a:gd name="T14" fmla="*/ 3006 w 1711"/>
                <a:gd name="T15" fmla="*/ 817 h 478"/>
                <a:gd name="T16" fmla="*/ 3431 w 1711"/>
                <a:gd name="T17" fmla="*/ 777 h 478"/>
                <a:gd name="T18" fmla="*/ 3863 w 1711"/>
                <a:gd name="T19" fmla="*/ 736 h 478"/>
                <a:gd name="T20" fmla="*/ 4293 w 1711"/>
                <a:gd name="T21" fmla="*/ 690 h 478"/>
                <a:gd name="T22" fmla="*/ 4719 w 1711"/>
                <a:gd name="T23" fmla="*/ 643 h 478"/>
                <a:gd name="T24" fmla="*/ 5151 w 1711"/>
                <a:gd name="T25" fmla="*/ 591 h 478"/>
                <a:gd name="T26" fmla="*/ 5577 w 1711"/>
                <a:gd name="T27" fmla="*/ 535 h 478"/>
                <a:gd name="T28" fmla="*/ 6009 w 1711"/>
                <a:gd name="T29" fmla="*/ 472 h 478"/>
                <a:gd name="T30" fmla="*/ 6434 w 1711"/>
                <a:gd name="T31" fmla="*/ 408 h 478"/>
                <a:gd name="T32" fmla="*/ 6867 w 1711"/>
                <a:gd name="T33" fmla="*/ 338 h 478"/>
                <a:gd name="T34" fmla="*/ 7292 w 1711"/>
                <a:gd name="T35" fmla="*/ 263 h 478"/>
                <a:gd name="T36" fmla="*/ 7724 w 1711"/>
                <a:gd name="T37" fmla="*/ 181 h 478"/>
                <a:gd name="T38" fmla="*/ 8157 w 1711"/>
                <a:gd name="T39" fmla="*/ 94 h 478"/>
                <a:gd name="T40" fmla="*/ 8582 w 1711"/>
                <a:gd name="T41" fmla="*/ 0 h 4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11"/>
                <a:gd name="T64" fmla="*/ 0 h 478"/>
                <a:gd name="T65" fmla="*/ 1711 w 1711"/>
                <a:gd name="T66" fmla="*/ 478 h 47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11" h="478">
                  <a:moveTo>
                    <a:pt x="0" y="478"/>
                  </a:moveTo>
                  <a:lnTo>
                    <a:pt x="86" y="467"/>
                  </a:lnTo>
                  <a:lnTo>
                    <a:pt x="171" y="456"/>
                  </a:lnTo>
                  <a:lnTo>
                    <a:pt x="257" y="443"/>
                  </a:lnTo>
                  <a:lnTo>
                    <a:pt x="342" y="429"/>
                  </a:lnTo>
                  <a:lnTo>
                    <a:pt x="428" y="414"/>
                  </a:lnTo>
                  <a:lnTo>
                    <a:pt x="513" y="399"/>
                  </a:lnTo>
                  <a:lnTo>
                    <a:pt x="599" y="382"/>
                  </a:lnTo>
                  <a:lnTo>
                    <a:pt x="684" y="363"/>
                  </a:lnTo>
                  <a:lnTo>
                    <a:pt x="770" y="344"/>
                  </a:lnTo>
                  <a:lnTo>
                    <a:pt x="856" y="323"/>
                  </a:lnTo>
                  <a:lnTo>
                    <a:pt x="941" y="301"/>
                  </a:lnTo>
                  <a:lnTo>
                    <a:pt x="1027" y="276"/>
                  </a:lnTo>
                  <a:lnTo>
                    <a:pt x="1112" y="250"/>
                  </a:lnTo>
                  <a:lnTo>
                    <a:pt x="1198" y="221"/>
                  </a:lnTo>
                  <a:lnTo>
                    <a:pt x="1283" y="191"/>
                  </a:lnTo>
                  <a:lnTo>
                    <a:pt x="1369" y="158"/>
                  </a:lnTo>
                  <a:lnTo>
                    <a:pt x="1454" y="123"/>
                  </a:lnTo>
                  <a:lnTo>
                    <a:pt x="1540" y="85"/>
                  </a:lnTo>
                  <a:lnTo>
                    <a:pt x="1626" y="44"/>
                  </a:lnTo>
                  <a:lnTo>
                    <a:pt x="171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909" name="Freeform 106"/>
            <p:cNvSpPr>
              <a:spLocks/>
            </p:cNvSpPr>
            <p:nvPr/>
          </p:nvSpPr>
          <p:spPr bwMode="auto">
            <a:xfrm>
              <a:off x="912" y="1451"/>
              <a:ext cx="3824" cy="1145"/>
            </a:xfrm>
            <a:custGeom>
              <a:avLst/>
              <a:gdLst>
                <a:gd name="T0" fmla="*/ 0 w 1171"/>
                <a:gd name="T1" fmla="*/ 1521 h 862"/>
                <a:gd name="T2" fmla="*/ 918 w 1171"/>
                <a:gd name="T3" fmla="*/ 1482 h 862"/>
                <a:gd name="T4" fmla="*/ 1822 w 1171"/>
                <a:gd name="T5" fmla="*/ 1439 h 862"/>
                <a:gd name="T6" fmla="*/ 2740 w 1171"/>
                <a:gd name="T7" fmla="*/ 1387 h 862"/>
                <a:gd name="T8" fmla="*/ 3648 w 1171"/>
                <a:gd name="T9" fmla="*/ 1327 h 862"/>
                <a:gd name="T10" fmla="*/ 4565 w 1171"/>
                <a:gd name="T11" fmla="*/ 1259 h 862"/>
                <a:gd name="T12" fmla="*/ 5470 w 1171"/>
                <a:gd name="T13" fmla="*/ 1181 h 862"/>
                <a:gd name="T14" fmla="*/ 6387 w 1171"/>
                <a:gd name="T15" fmla="*/ 1091 h 862"/>
                <a:gd name="T16" fmla="*/ 7295 w 1171"/>
                <a:gd name="T17" fmla="*/ 984 h 862"/>
                <a:gd name="T18" fmla="*/ 8213 w 1171"/>
                <a:gd name="T19" fmla="*/ 865 h 862"/>
                <a:gd name="T20" fmla="*/ 9127 w 1171"/>
                <a:gd name="T21" fmla="*/ 725 h 862"/>
                <a:gd name="T22" fmla="*/ 10035 w 1171"/>
                <a:gd name="T23" fmla="*/ 565 h 862"/>
                <a:gd name="T24" fmla="*/ 10953 w 1171"/>
                <a:gd name="T25" fmla="*/ 381 h 862"/>
                <a:gd name="T26" fmla="*/ 11857 w 1171"/>
                <a:gd name="T27" fmla="*/ 167 h 862"/>
                <a:gd name="T28" fmla="*/ 12488 w 1171"/>
                <a:gd name="T29" fmla="*/ 0 h 86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71"/>
                <a:gd name="T46" fmla="*/ 0 h 862"/>
                <a:gd name="T47" fmla="*/ 1171 w 1171"/>
                <a:gd name="T48" fmla="*/ 862 h 86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71" h="862">
                  <a:moveTo>
                    <a:pt x="0" y="862"/>
                  </a:moveTo>
                  <a:lnTo>
                    <a:pt x="86" y="840"/>
                  </a:lnTo>
                  <a:lnTo>
                    <a:pt x="171" y="815"/>
                  </a:lnTo>
                  <a:lnTo>
                    <a:pt x="257" y="786"/>
                  </a:lnTo>
                  <a:lnTo>
                    <a:pt x="342" y="752"/>
                  </a:lnTo>
                  <a:lnTo>
                    <a:pt x="428" y="714"/>
                  </a:lnTo>
                  <a:lnTo>
                    <a:pt x="513" y="669"/>
                  </a:lnTo>
                  <a:lnTo>
                    <a:pt x="599" y="618"/>
                  </a:lnTo>
                  <a:lnTo>
                    <a:pt x="684" y="558"/>
                  </a:lnTo>
                  <a:lnTo>
                    <a:pt x="770" y="490"/>
                  </a:lnTo>
                  <a:lnTo>
                    <a:pt x="856" y="411"/>
                  </a:lnTo>
                  <a:lnTo>
                    <a:pt x="941" y="320"/>
                  </a:lnTo>
                  <a:lnTo>
                    <a:pt x="1027" y="216"/>
                  </a:lnTo>
                  <a:lnTo>
                    <a:pt x="1112" y="95"/>
                  </a:lnTo>
                  <a:lnTo>
                    <a:pt x="117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910" name="Rectangle 109"/>
            <p:cNvSpPr>
              <a:spLocks noChangeArrowheads="1"/>
            </p:cNvSpPr>
            <p:nvPr/>
          </p:nvSpPr>
          <p:spPr bwMode="auto">
            <a:xfrm>
              <a:off x="912" y="1431"/>
              <a:ext cx="3846" cy="11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911" name="Freeform 110"/>
            <p:cNvSpPr>
              <a:spLocks/>
            </p:cNvSpPr>
            <p:nvPr/>
          </p:nvSpPr>
          <p:spPr bwMode="auto">
            <a:xfrm>
              <a:off x="912" y="1451"/>
              <a:ext cx="2474" cy="1145"/>
            </a:xfrm>
            <a:custGeom>
              <a:avLst/>
              <a:gdLst>
                <a:gd name="T0" fmla="*/ 0 w 1171"/>
                <a:gd name="T1" fmla="*/ 1521 h 862"/>
                <a:gd name="T2" fmla="*/ 385 w 1171"/>
                <a:gd name="T3" fmla="*/ 1482 h 862"/>
                <a:gd name="T4" fmla="*/ 763 w 1171"/>
                <a:gd name="T5" fmla="*/ 1439 h 862"/>
                <a:gd name="T6" fmla="*/ 1147 w 1171"/>
                <a:gd name="T7" fmla="*/ 1387 h 862"/>
                <a:gd name="T8" fmla="*/ 1527 w 1171"/>
                <a:gd name="T9" fmla="*/ 1327 h 862"/>
                <a:gd name="T10" fmla="*/ 1910 w 1171"/>
                <a:gd name="T11" fmla="*/ 1259 h 862"/>
                <a:gd name="T12" fmla="*/ 2290 w 1171"/>
                <a:gd name="T13" fmla="*/ 1181 h 862"/>
                <a:gd name="T14" fmla="*/ 2675 w 1171"/>
                <a:gd name="T15" fmla="*/ 1091 h 862"/>
                <a:gd name="T16" fmla="*/ 3053 w 1171"/>
                <a:gd name="T17" fmla="*/ 984 h 862"/>
                <a:gd name="T18" fmla="*/ 3437 w 1171"/>
                <a:gd name="T19" fmla="*/ 865 h 862"/>
                <a:gd name="T20" fmla="*/ 3820 w 1171"/>
                <a:gd name="T21" fmla="*/ 725 h 862"/>
                <a:gd name="T22" fmla="*/ 4200 w 1171"/>
                <a:gd name="T23" fmla="*/ 565 h 862"/>
                <a:gd name="T24" fmla="*/ 4585 w 1171"/>
                <a:gd name="T25" fmla="*/ 381 h 862"/>
                <a:gd name="T26" fmla="*/ 4963 w 1171"/>
                <a:gd name="T27" fmla="*/ 167 h 862"/>
                <a:gd name="T28" fmla="*/ 5227 w 1171"/>
                <a:gd name="T29" fmla="*/ 0 h 86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71"/>
                <a:gd name="T46" fmla="*/ 0 h 862"/>
                <a:gd name="T47" fmla="*/ 1171 w 1171"/>
                <a:gd name="T48" fmla="*/ 862 h 86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71" h="862">
                  <a:moveTo>
                    <a:pt x="0" y="862"/>
                  </a:moveTo>
                  <a:lnTo>
                    <a:pt x="86" y="840"/>
                  </a:lnTo>
                  <a:lnTo>
                    <a:pt x="171" y="815"/>
                  </a:lnTo>
                  <a:lnTo>
                    <a:pt x="257" y="786"/>
                  </a:lnTo>
                  <a:lnTo>
                    <a:pt x="342" y="752"/>
                  </a:lnTo>
                  <a:lnTo>
                    <a:pt x="428" y="714"/>
                  </a:lnTo>
                  <a:lnTo>
                    <a:pt x="513" y="669"/>
                  </a:lnTo>
                  <a:lnTo>
                    <a:pt x="599" y="618"/>
                  </a:lnTo>
                  <a:lnTo>
                    <a:pt x="684" y="558"/>
                  </a:lnTo>
                  <a:lnTo>
                    <a:pt x="770" y="490"/>
                  </a:lnTo>
                  <a:lnTo>
                    <a:pt x="856" y="411"/>
                  </a:lnTo>
                  <a:lnTo>
                    <a:pt x="941" y="320"/>
                  </a:lnTo>
                  <a:lnTo>
                    <a:pt x="1027" y="216"/>
                  </a:lnTo>
                  <a:lnTo>
                    <a:pt x="1112" y="95"/>
                  </a:lnTo>
                  <a:lnTo>
                    <a:pt x="117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912" name="Freeform 111"/>
            <p:cNvSpPr>
              <a:spLocks/>
            </p:cNvSpPr>
            <p:nvPr/>
          </p:nvSpPr>
          <p:spPr bwMode="auto">
            <a:xfrm>
              <a:off x="912" y="2065"/>
              <a:ext cx="3842" cy="531"/>
            </a:xfrm>
            <a:custGeom>
              <a:avLst/>
              <a:gdLst>
                <a:gd name="T0" fmla="*/ 0 w 1711"/>
                <a:gd name="T1" fmla="*/ 590 h 478"/>
                <a:gd name="T2" fmla="*/ 433 w 1711"/>
                <a:gd name="T3" fmla="*/ 577 h 478"/>
                <a:gd name="T4" fmla="*/ 862 w 1711"/>
                <a:gd name="T5" fmla="*/ 563 h 478"/>
                <a:gd name="T6" fmla="*/ 1296 w 1711"/>
                <a:gd name="T7" fmla="*/ 547 h 478"/>
                <a:gd name="T8" fmla="*/ 1725 w 1711"/>
                <a:gd name="T9" fmla="*/ 530 h 478"/>
                <a:gd name="T10" fmla="*/ 2158 w 1711"/>
                <a:gd name="T11" fmla="*/ 511 h 478"/>
                <a:gd name="T12" fmla="*/ 2587 w 1711"/>
                <a:gd name="T13" fmla="*/ 492 h 478"/>
                <a:gd name="T14" fmla="*/ 3020 w 1711"/>
                <a:gd name="T15" fmla="*/ 471 h 478"/>
                <a:gd name="T16" fmla="*/ 3449 w 1711"/>
                <a:gd name="T17" fmla="*/ 448 h 478"/>
                <a:gd name="T18" fmla="*/ 3882 w 1711"/>
                <a:gd name="T19" fmla="*/ 424 h 478"/>
                <a:gd name="T20" fmla="*/ 4316 w 1711"/>
                <a:gd name="T21" fmla="*/ 399 h 478"/>
                <a:gd name="T22" fmla="*/ 4745 w 1711"/>
                <a:gd name="T23" fmla="*/ 371 h 478"/>
                <a:gd name="T24" fmla="*/ 5178 w 1711"/>
                <a:gd name="T25" fmla="*/ 341 h 478"/>
                <a:gd name="T26" fmla="*/ 5607 w 1711"/>
                <a:gd name="T27" fmla="*/ 309 h 478"/>
                <a:gd name="T28" fmla="*/ 6040 w 1711"/>
                <a:gd name="T29" fmla="*/ 273 h 478"/>
                <a:gd name="T30" fmla="*/ 6469 w 1711"/>
                <a:gd name="T31" fmla="*/ 236 h 478"/>
                <a:gd name="T32" fmla="*/ 6903 w 1711"/>
                <a:gd name="T33" fmla="*/ 196 h 478"/>
                <a:gd name="T34" fmla="*/ 7331 w 1711"/>
                <a:gd name="T35" fmla="*/ 152 h 478"/>
                <a:gd name="T36" fmla="*/ 7765 w 1711"/>
                <a:gd name="T37" fmla="*/ 104 h 478"/>
                <a:gd name="T38" fmla="*/ 8198 w 1711"/>
                <a:gd name="T39" fmla="*/ 54 h 478"/>
                <a:gd name="T40" fmla="*/ 8627 w 1711"/>
                <a:gd name="T41" fmla="*/ 0 h 4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11"/>
                <a:gd name="T64" fmla="*/ 0 h 478"/>
                <a:gd name="T65" fmla="*/ 1711 w 1711"/>
                <a:gd name="T66" fmla="*/ 478 h 47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11" h="478">
                  <a:moveTo>
                    <a:pt x="0" y="478"/>
                  </a:moveTo>
                  <a:lnTo>
                    <a:pt x="86" y="467"/>
                  </a:lnTo>
                  <a:lnTo>
                    <a:pt x="171" y="456"/>
                  </a:lnTo>
                  <a:lnTo>
                    <a:pt x="257" y="443"/>
                  </a:lnTo>
                  <a:lnTo>
                    <a:pt x="342" y="429"/>
                  </a:lnTo>
                  <a:lnTo>
                    <a:pt x="428" y="414"/>
                  </a:lnTo>
                  <a:lnTo>
                    <a:pt x="513" y="399"/>
                  </a:lnTo>
                  <a:lnTo>
                    <a:pt x="599" y="382"/>
                  </a:lnTo>
                  <a:lnTo>
                    <a:pt x="684" y="363"/>
                  </a:lnTo>
                  <a:lnTo>
                    <a:pt x="770" y="344"/>
                  </a:lnTo>
                  <a:lnTo>
                    <a:pt x="856" y="323"/>
                  </a:lnTo>
                  <a:lnTo>
                    <a:pt x="941" y="301"/>
                  </a:lnTo>
                  <a:lnTo>
                    <a:pt x="1027" y="276"/>
                  </a:lnTo>
                  <a:lnTo>
                    <a:pt x="1112" y="250"/>
                  </a:lnTo>
                  <a:lnTo>
                    <a:pt x="1198" y="221"/>
                  </a:lnTo>
                  <a:lnTo>
                    <a:pt x="1283" y="191"/>
                  </a:lnTo>
                  <a:lnTo>
                    <a:pt x="1369" y="158"/>
                  </a:lnTo>
                  <a:lnTo>
                    <a:pt x="1454" y="123"/>
                  </a:lnTo>
                  <a:lnTo>
                    <a:pt x="1540" y="85"/>
                  </a:lnTo>
                  <a:lnTo>
                    <a:pt x="1626" y="44"/>
                  </a:lnTo>
                  <a:lnTo>
                    <a:pt x="171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913" name="Freeform 112"/>
            <p:cNvSpPr>
              <a:spLocks/>
            </p:cNvSpPr>
            <p:nvPr/>
          </p:nvSpPr>
          <p:spPr bwMode="auto">
            <a:xfrm>
              <a:off x="912" y="1451"/>
              <a:ext cx="3117" cy="1145"/>
            </a:xfrm>
            <a:custGeom>
              <a:avLst/>
              <a:gdLst>
                <a:gd name="T0" fmla="*/ 0 w 1171"/>
                <a:gd name="T1" fmla="*/ 1521 h 862"/>
                <a:gd name="T2" fmla="*/ 610 w 1171"/>
                <a:gd name="T3" fmla="*/ 1482 h 862"/>
                <a:gd name="T4" fmla="*/ 1211 w 1171"/>
                <a:gd name="T5" fmla="*/ 1439 h 862"/>
                <a:gd name="T6" fmla="*/ 1821 w 1171"/>
                <a:gd name="T7" fmla="*/ 1387 h 862"/>
                <a:gd name="T8" fmla="*/ 2422 w 1171"/>
                <a:gd name="T9" fmla="*/ 1327 h 862"/>
                <a:gd name="T10" fmla="*/ 3032 w 1171"/>
                <a:gd name="T11" fmla="*/ 1259 h 862"/>
                <a:gd name="T12" fmla="*/ 3636 w 1171"/>
                <a:gd name="T13" fmla="*/ 1181 h 862"/>
                <a:gd name="T14" fmla="*/ 4243 w 1171"/>
                <a:gd name="T15" fmla="*/ 1091 h 862"/>
                <a:gd name="T16" fmla="*/ 4847 w 1171"/>
                <a:gd name="T17" fmla="*/ 984 h 862"/>
                <a:gd name="T18" fmla="*/ 5457 w 1171"/>
                <a:gd name="T19" fmla="*/ 865 h 862"/>
                <a:gd name="T20" fmla="*/ 6066 w 1171"/>
                <a:gd name="T21" fmla="*/ 725 h 862"/>
                <a:gd name="T22" fmla="*/ 6668 w 1171"/>
                <a:gd name="T23" fmla="*/ 565 h 862"/>
                <a:gd name="T24" fmla="*/ 7277 w 1171"/>
                <a:gd name="T25" fmla="*/ 381 h 862"/>
                <a:gd name="T26" fmla="*/ 7879 w 1171"/>
                <a:gd name="T27" fmla="*/ 167 h 862"/>
                <a:gd name="T28" fmla="*/ 8297 w 1171"/>
                <a:gd name="T29" fmla="*/ 0 h 86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71"/>
                <a:gd name="T46" fmla="*/ 0 h 862"/>
                <a:gd name="T47" fmla="*/ 1171 w 1171"/>
                <a:gd name="T48" fmla="*/ 862 h 86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71" h="862">
                  <a:moveTo>
                    <a:pt x="0" y="862"/>
                  </a:moveTo>
                  <a:lnTo>
                    <a:pt x="86" y="840"/>
                  </a:lnTo>
                  <a:lnTo>
                    <a:pt x="171" y="815"/>
                  </a:lnTo>
                  <a:lnTo>
                    <a:pt x="257" y="786"/>
                  </a:lnTo>
                  <a:lnTo>
                    <a:pt x="342" y="752"/>
                  </a:lnTo>
                  <a:lnTo>
                    <a:pt x="428" y="714"/>
                  </a:lnTo>
                  <a:lnTo>
                    <a:pt x="513" y="669"/>
                  </a:lnTo>
                  <a:lnTo>
                    <a:pt x="599" y="618"/>
                  </a:lnTo>
                  <a:lnTo>
                    <a:pt x="684" y="558"/>
                  </a:lnTo>
                  <a:lnTo>
                    <a:pt x="770" y="490"/>
                  </a:lnTo>
                  <a:lnTo>
                    <a:pt x="856" y="411"/>
                  </a:lnTo>
                  <a:lnTo>
                    <a:pt x="941" y="320"/>
                  </a:lnTo>
                  <a:lnTo>
                    <a:pt x="1027" y="216"/>
                  </a:lnTo>
                  <a:lnTo>
                    <a:pt x="1112" y="95"/>
                  </a:lnTo>
                  <a:lnTo>
                    <a:pt x="117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914" name="Freeform 113"/>
            <p:cNvSpPr>
              <a:spLocks/>
            </p:cNvSpPr>
            <p:nvPr/>
          </p:nvSpPr>
          <p:spPr bwMode="auto">
            <a:xfrm>
              <a:off x="912" y="1451"/>
              <a:ext cx="3563" cy="1145"/>
            </a:xfrm>
            <a:custGeom>
              <a:avLst/>
              <a:gdLst>
                <a:gd name="T0" fmla="*/ 0 w 1171"/>
                <a:gd name="T1" fmla="*/ 1521 h 862"/>
                <a:gd name="T2" fmla="*/ 797 w 1171"/>
                <a:gd name="T3" fmla="*/ 1482 h 862"/>
                <a:gd name="T4" fmla="*/ 1582 w 1171"/>
                <a:gd name="T5" fmla="*/ 1439 h 862"/>
                <a:gd name="T6" fmla="*/ 2379 w 1171"/>
                <a:gd name="T7" fmla="*/ 1387 h 862"/>
                <a:gd name="T8" fmla="*/ 3167 w 1171"/>
                <a:gd name="T9" fmla="*/ 1327 h 862"/>
                <a:gd name="T10" fmla="*/ 3962 w 1171"/>
                <a:gd name="T11" fmla="*/ 1259 h 862"/>
                <a:gd name="T12" fmla="*/ 4750 w 1171"/>
                <a:gd name="T13" fmla="*/ 1181 h 862"/>
                <a:gd name="T14" fmla="*/ 5547 w 1171"/>
                <a:gd name="T15" fmla="*/ 1091 h 862"/>
                <a:gd name="T16" fmla="*/ 6332 w 1171"/>
                <a:gd name="T17" fmla="*/ 984 h 862"/>
                <a:gd name="T18" fmla="*/ 7129 w 1171"/>
                <a:gd name="T19" fmla="*/ 865 h 862"/>
                <a:gd name="T20" fmla="*/ 7926 w 1171"/>
                <a:gd name="T21" fmla="*/ 725 h 862"/>
                <a:gd name="T22" fmla="*/ 8711 w 1171"/>
                <a:gd name="T23" fmla="*/ 565 h 862"/>
                <a:gd name="T24" fmla="*/ 9508 w 1171"/>
                <a:gd name="T25" fmla="*/ 381 h 862"/>
                <a:gd name="T26" fmla="*/ 10293 w 1171"/>
                <a:gd name="T27" fmla="*/ 167 h 862"/>
                <a:gd name="T28" fmla="*/ 10841 w 1171"/>
                <a:gd name="T29" fmla="*/ 0 h 86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71"/>
                <a:gd name="T46" fmla="*/ 0 h 862"/>
                <a:gd name="T47" fmla="*/ 1171 w 1171"/>
                <a:gd name="T48" fmla="*/ 862 h 86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71" h="862">
                  <a:moveTo>
                    <a:pt x="0" y="862"/>
                  </a:moveTo>
                  <a:lnTo>
                    <a:pt x="86" y="840"/>
                  </a:lnTo>
                  <a:lnTo>
                    <a:pt x="171" y="815"/>
                  </a:lnTo>
                  <a:lnTo>
                    <a:pt x="257" y="786"/>
                  </a:lnTo>
                  <a:lnTo>
                    <a:pt x="342" y="752"/>
                  </a:lnTo>
                  <a:lnTo>
                    <a:pt x="428" y="714"/>
                  </a:lnTo>
                  <a:lnTo>
                    <a:pt x="513" y="669"/>
                  </a:lnTo>
                  <a:lnTo>
                    <a:pt x="599" y="618"/>
                  </a:lnTo>
                  <a:lnTo>
                    <a:pt x="684" y="558"/>
                  </a:lnTo>
                  <a:lnTo>
                    <a:pt x="770" y="490"/>
                  </a:lnTo>
                  <a:lnTo>
                    <a:pt x="856" y="411"/>
                  </a:lnTo>
                  <a:lnTo>
                    <a:pt x="941" y="320"/>
                  </a:lnTo>
                  <a:lnTo>
                    <a:pt x="1027" y="216"/>
                  </a:lnTo>
                  <a:lnTo>
                    <a:pt x="1112" y="95"/>
                  </a:lnTo>
                  <a:lnTo>
                    <a:pt x="117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0903" name="Rectangle 116"/>
          <p:cNvSpPr>
            <a:spLocks noChangeArrowheads="1"/>
          </p:cNvSpPr>
          <p:nvPr/>
        </p:nvSpPr>
        <p:spPr bwMode="auto">
          <a:xfrm>
            <a:off x="6629400" y="4100513"/>
            <a:ext cx="5762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kumimoji="1" lang="en-US" altLang="en-US">
                <a:latin typeface="Arial" panose="020B0604020202020204" pitchFamily="34" charset="0"/>
              </a:rPr>
              <a:t>time</a:t>
            </a:r>
            <a:endParaRPr kumimoji="1" lang="en-US" altLang="en-US" i="1"/>
          </a:p>
        </p:txBody>
      </p:sp>
      <p:sp>
        <p:nvSpPr>
          <p:cNvPr id="80904" name="Rectangle 117"/>
          <p:cNvSpPr>
            <a:spLocks noChangeArrowheads="1"/>
          </p:cNvSpPr>
          <p:nvPr/>
        </p:nvSpPr>
        <p:spPr bwMode="auto">
          <a:xfrm>
            <a:off x="1143000" y="5319713"/>
            <a:ext cx="228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kumimoji="1" lang="en-US" altLang="en-US" sz="3600" i="1">
                <a:latin typeface="Arial" panose="020B0604020202020204" pitchFamily="34" charset="0"/>
              </a:rPr>
              <a:t>x</a:t>
            </a:r>
            <a:endParaRPr kumimoji="1" lang="en-US" altLang="en-US" sz="3600" i="1"/>
          </a:p>
        </p:txBody>
      </p:sp>
      <p:sp>
        <p:nvSpPr>
          <p:cNvPr id="80905" name="Text Box 119"/>
          <p:cNvSpPr txBox="1">
            <a:spLocks noChangeArrowheads="1"/>
          </p:cNvSpPr>
          <p:nvPr/>
        </p:nvSpPr>
        <p:spPr bwMode="auto">
          <a:xfrm>
            <a:off x="1981200" y="2590800"/>
            <a:ext cx="143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“bouquet”</a:t>
            </a:r>
          </a:p>
        </p:txBody>
      </p:sp>
      <p:sp>
        <p:nvSpPr>
          <p:cNvPr id="80906" name="Text Box 120"/>
          <p:cNvSpPr txBox="1">
            <a:spLocks noChangeArrowheads="1"/>
          </p:cNvSpPr>
          <p:nvPr/>
        </p:nvSpPr>
        <p:spPr bwMode="auto">
          <a:xfrm>
            <a:off x="2100263" y="4876800"/>
            <a:ext cx="119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“tangle”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do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Subinterval reconstitution accounts for the remaining repeated quantities</a:t>
            </a:r>
          </a:p>
          <a:p>
            <a:pPr lvl="4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Integrate it more intimately into VSPODE</a:t>
            </a:r>
          </a:p>
          <a:p>
            <a:pPr lvl="1" eaLnBrk="1" hangingPunct="1"/>
            <a:r>
              <a:rPr lang="en-US" altLang="en-US" smtClean="0">
                <a:solidFill>
                  <a:srgbClr val="33CC33"/>
                </a:solidFill>
              </a:rPr>
              <a:t>Customize Taylor models for each cell</a:t>
            </a:r>
          </a:p>
          <a:p>
            <a:pPr lvl="4" eaLnBrk="1" hangingPunct="1"/>
            <a:endParaRPr lang="en-US" altLang="en-US" smtClean="0">
              <a:solidFill>
                <a:srgbClr val="33CC33"/>
              </a:solidFill>
            </a:endParaRPr>
          </a:p>
          <a:p>
            <a:pPr eaLnBrk="1" hangingPunct="1"/>
            <a:r>
              <a:rPr lang="en-US" altLang="en-US" smtClean="0"/>
              <a:t>Generalize to stochastic case (“tangle”) when inputs are given as intervals or p-boxes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On-going work in intervals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GB" dirty="0" smtClean="0"/>
              <a:t>P-boxes can usually be handled if intervals can</a:t>
            </a:r>
          </a:p>
          <a:p>
            <a:pPr lvl="4"/>
            <a:endParaRPr lang="en-GB" dirty="0" smtClean="0"/>
          </a:p>
          <a:p>
            <a:r>
              <a:rPr lang="en-GB" dirty="0" smtClean="0"/>
              <a:t>See “Interval </a:t>
            </a:r>
            <a:r>
              <a:rPr lang="en-GB" dirty="0"/>
              <a:t>Tools for ODEs and </a:t>
            </a:r>
            <a:r>
              <a:rPr lang="en-GB" dirty="0" smtClean="0"/>
              <a:t>DAEs” by </a:t>
            </a:r>
            <a:r>
              <a:rPr lang="en-GB" dirty="0" err="1" smtClean="0"/>
              <a:t>Nedialko</a:t>
            </a:r>
            <a:r>
              <a:rPr lang="en-GB" dirty="0" smtClean="0"/>
              <a:t> </a:t>
            </a:r>
            <a:r>
              <a:rPr lang="en-GB" dirty="0"/>
              <a:t>S. </a:t>
            </a:r>
            <a:r>
              <a:rPr lang="en-GB" dirty="0" err="1"/>
              <a:t>Nedialkov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sz="2400" dirty="0">
                <a:latin typeface="Arial Narrow" panose="020B0606020202030204" pitchFamily="34" charset="0"/>
              </a:rPr>
              <a:t> </a:t>
            </a:r>
            <a:r>
              <a:rPr lang="en-GB" sz="2400" dirty="0" smtClean="0">
                <a:latin typeface="Arial Narrow" panose="020B0606020202030204" pitchFamily="34" charset="0"/>
              </a:rPr>
              <a:t>    http://www.nsc.ru/interval/Library/Thematic/IntvalDEs/Nedialkov.pdf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433858" y="14478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>
                <a:solidFill>
                  <a:schemeClr val="bg2"/>
                </a:solidFill>
              </a:rPr>
              <a:t>http://www.nsc.ru/interval/Library/Thematic/IntvalDEs/Nedialkov.pdf</a:t>
            </a:r>
            <a:endParaRPr lang="en-GB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Acknowledgments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U.S. Department of Energy (YL, MS)</a:t>
            </a:r>
          </a:p>
          <a:p>
            <a:pPr lvl="4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NASA and Sandia National Labs (SF)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information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	Mark </a:t>
            </a:r>
            <a:r>
              <a:rPr lang="en-US" altLang="en-US" dirty="0" err="1" smtClean="0"/>
              <a:t>Stadtherr</a:t>
            </a:r>
            <a:r>
              <a:rPr lang="en-US" altLang="en-US" dirty="0" smtClean="0"/>
              <a:t> (markst@nd.edu)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	Scott Ferson (scott@ramas.com)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9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Uncertainty propagation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</a:t>
            </a:r>
            <a:r>
              <a:rPr lang="en-US" altLang="en-US" i="1" smtClean="0"/>
              <a:t>want</a:t>
            </a:r>
            <a:r>
              <a:rPr lang="en-US" altLang="en-US" smtClean="0"/>
              <a:t> the prediction to ‘break down’ if that’s what should happen</a:t>
            </a:r>
          </a:p>
          <a:p>
            <a:pPr lvl="4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But we don’t want artifactual uncertainty</a:t>
            </a:r>
          </a:p>
          <a:p>
            <a:pPr lvl="1" eaLnBrk="1" hangingPunct="1"/>
            <a:r>
              <a:rPr lang="en-US" altLang="en-US" smtClean="0">
                <a:solidFill>
                  <a:srgbClr val="33CC33"/>
                </a:solidFill>
              </a:rPr>
              <a:t>Numerical instabilities</a:t>
            </a:r>
          </a:p>
          <a:p>
            <a:pPr lvl="1" eaLnBrk="1" hangingPunct="1"/>
            <a:r>
              <a:rPr lang="en-US" altLang="en-US" smtClean="0">
                <a:solidFill>
                  <a:srgbClr val="33CC33"/>
                </a:solidFill>
              </a:rPr>
              <a:t>Wrapping effect</a:t>
            </a:r>
          </a:p>
          <a:p>
            <a:pPr lvl="1" eaLnBrk="1" hangingPunct="1"/>
            <a:r>
              <a:rPr lang="en-US" altLang="en-US" smtClean="0">
                <a:solidFill>
                  <a:srgbClr val="33CC33"/>
                </a:solidFill>
              </a:rPr>
              <a:t>Dependence problem</a:t>
            </a:r>
          </a:p>
          <a:p>
            <a:pPr lvl="1" eaLnBrk="1" hangingPunct="1"/>
            <a:r>
              <a:rPr lang="en-US" altLang="en-US" smtClean="0">
                <a:solidFill>
                  <a:srgbClr val="33CC33"/>
                </a:solidFill>
              </a:rPr>
              <a:t>Repeated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52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84"/>
          <p:cNvSpPr>
            <a:spLocks noChangeShapeType="1"/>
          </p:cNvSpPr>
          <p:nvPr/>
        </p:nvSpPr>
        <p:spPr bwMode="auto">
          <a:xfrm>
            <a:off x="6410325" y="3446463"/>
            <a:ext cx="218281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1" name="Line 85"/>
          <p:cNvSpPr>
            <a:spLocks noChangeShapeType="1"/>
          </p:cNvSpPr>
          <p:nvPr/>
        </p:nvSpPr>
        <p:spPr bwMode="auto">
          <a:xfrm>
            <a:off x="6410325" y="3446463"/>
            <a:ext cx="1588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2" name="Line 86"/>
          <p:cNvSpPr>
            <a:spLocks noChangeShapeType="1"/>
          </p:cNvSpPr>
          <p:nvPr/>
        </p:nvSpPr>
        <p:spPr bwMode="auto">
          <a:xfrm>
            <a:off x="6410325" y="3446463"/>
            <a:ext cx="1588" cy="508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3" name="Line 87"/>
          <p:cNvSpPr>
            <a:spLocks noChangeShapeType="1"/>
          </p:cNvSpPr>
          <p:nvPr/>
        </p:nvSpPr>
        <p:spPr bwMode="auto">
          <a:xfrm>
            <a:off x="6519863" y="3446463"/>
            <a:ext cx="1587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4" name="Line 88"/>
          <p:cNvSpPr>
            <a:spLocks noChangeShapeType="1"/>
          </p:cNvSpPr>
          <p:nvPr/>
        </p:nvSpPr>
        <p:spPr bwMode="auto">
          <a:xfrm>
            <a:off x="6629400" y="3446463"/>
            <a:ext cx="1588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5" name="Line 89"/>
          <p:cNvSpPr>
            <a:spLocks noChangeShapeType="1"/>
          </p:cNvSpPr>
          <p:nvPr/>
        </p:nvSpPr>
        <p:spPr bwMode="auto">
          <a:xfrm>
            <a:off x="6737350" y="3446463"/>
            <a:ext cx="1588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6" name="Line 90"/>
          <p:cNvSpPr>
            <a:spLocks noChangeShapeType="1"/>
          </p:cNvSpPr>
          <p:nvPr/>
        </p:nvSpPr>
        <p:spPr bwMode="auto">
          <a:xfrm>
            <a:off x="6846888" y="3446463"/>
            <a:ext cx="1587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7" name="Line 91"/>
          <p:cNvSpPr>
            <a:spLocks noChangeShapeType="1"/>
          </p:cNvSpPr>
          <p:nvPr/>
        </p:nvSpPr>
        <p:spPr bwMode="auto">
          <a:xfrm>
            <a:off x="6956425" y="3446463"/>
            <a:ext cx="1588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8" name="Line 92"/>
          <p:cNvSpPr>
            <a:spLocks noChangeShapeType="1"/>
          </p:cNvSpPr>
          <p:nvPr/>
        </p:nvSpPr>
        <p:spPr bwMode="auto">
          <a:xfrm>
            <a:off x="7064375" y="3446463"/>
            <a:ext cx="1588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9" name="Line 93"/>
          <p:cNvSpPr>
            <a:spLocks noChangeShapeType="1"/>
          </p:cNvSpPr>
          <p:nvPr/>
        </p:nvSpPr>
        <p:spPr bwMode="auto">
          <a:xfrm>
            <a:off x="7173913" y="3446463"/>
            <a:ext cx="1587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0" name="Line 94"/>
          <p:cNvSpPr>
            <a:spLocks noChangeShapeType="1"/>
          </p:cNvSpPr>
          <p:nvPr/>
        </p:nvSpPr>
        <p:spPr bwMode="auto">
          <a:xfrm>
            <a:off x="7283450" y="3446463"/>
            <a:ext cx="1588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1" name="Line 95"/>
          <p:cNvSpPr>
            <a:spLocks noChangeShapeType="1"/>
          </p:cNvSpPr>
          <p:nvPr/>
        </p:nvSpPr>
        <p:spPr bwMode="auto">
          <a:xfrm>
            <a:off x="7392988" y="3446463"/>
            <a:ext cx="1587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2" name="Line 96"/>
          <p:cNvSpPr>
            <a:spLocks noChangeShapeType="1"/>
          </p:cNvSpPr>
          <p:nvPr/>
        </p:nvSpPr>
        <p:spPr bwMode="auto">
          <a:xfrm>
            <a:off x="7500938" y="3446463"/>
            <a:ext cx="1587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3" name="Line 97"/>
          <p:cNvSpPr>
            <a:spLocks noChangeShapeType="1"/>
          </p:cNvSpPr>
          <p:nvPr/>
        </p:nvSpPr>
        <p:spPr bwMode="auto">
          <a:xfrm>
            <a:off x="7500938" y="3446463"/>
            <a:ext cx="1587" cy="508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4" name="Line 98"/>
          <p:cNvSpPr>
            <a:spLocks noChangeShapeType="1"/>
          </p:cNvSpPr>
          <p:nvPr/>
        </p:nvSpPr>
        <p:spPr bwMode="auto">
          <a:xfrm>
            <a:off x="7610475" y="3446463"/>
            <a:ext cx="1588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5" name="Line 99"/>
          <p:cNvSpPr>
            <a:spLocks noChangeShapeType="1"/>
          </p:cNvSpPr>
          <p:nvPr/>
        </p:nvSpPr>
        <p:spPr bwMode="auto">
          <a:xfrm>
            <a:off x="7720013" y="3446463"/>
            <a:ext cx="1587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6" name="Line 100"/>
          <p:cNvSpPr>
            <a:spLocks noChangeShapeType="1"/>
          </p:cNvSpPr>
          <p:nvPr/>
        </p:nvSpPr>
        <p:spPr bwMode="auto">
          <a:xfrm>
            <a:off x="7829550" y="3446463"/>
            <a:ext cx="1588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7" name="Line 101"/>
          <p:cNvSpPr>
            <a:spLocks noChangeShapeType="1"/>
          </p:cNvSpPr>
          <p:nvPr/>
        </p:nvSpPr>
        <p:spPr bwMode="auto">
          <a:xfrm>
            <a:off x="7937500" y="3446463"/>
            <a:ext cx="1588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8" name="Line 102"/>
          <p:cNvSpPr>
            <a:spLocks noChangeShapeType="1"/>
          </p:cNvSpPr>
          <p:nvPr/>
        </p:nvSpPr>
        <p:spPr bwMode="auto">
          <a:xfrm>
            <a:off x="8047038" y="3446463"/>
            <a:ext cx="1587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29" name="Line 103"/>
          <p:cNvSpPr>
            <a:spLocks noChangeShapeType="1"/>
          </p:cNvSpPr>
          <p:nvPr/>
        </p:nvSpPr>
        <p:spPr bwMode="auto">
          <a:xfrm>
            <a:off x="8156575" y="3446463"/>
            <a:ext cx="1588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30" name="Line 104"/>
          <p:cNvSpPr>
            <a:spLocks noChangeShapeType="1"/>
          </p:cNvSpPr>
          <p:nvPr/>
        </p:nvSpPr>
        <p:spPr bwMode="auto">
          <a:xfrm>
            <a:off x="8266113" y="3446463"/>
            <a:ext cx="1587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31" name="Line 105"/>
          <p:cNvSpPr>
            <a:spLocks noChangeShapeType="1"/>
          </p:cNvSpPr>
          <p:nvPr/>
        </p:nvSpPr>
        <p:spPr bwMode="auto">
          <a:xfrm>
            <a:off x="8374063" y="3446463"/>
            <a:ext cx="1587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32" name="Line 106"/>
          <p:cNvSpPr>
            <a:spLocks noChangeShapeType="1"/>
          </p:cNvSpPr>
          <p:nvPr/>
        </p:nvSpPr>
        <p:spPr bwMode="auto">
          <a:xfrm>
            <a:off x="8483600" y="3446463"/>
            <a:ext cx="1588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33" name="Line 107"/>
          <p:cNvSpPr>
            <a:spLocks noChangeShapeType="1"/>
          </p:cNvSpPr>
          <p:nvPr/>
        </p:nvSpPr>
        <p:spPr bwMode="auto">
          <a:xfrm>
            <a:off x="8593138" y="3446463"/>
            <a:ext cx="1587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34" name="Line 108"/>
          <p:cNvSpPr>
            <a:spLocks noChangeShapeType="1"/>
          </p:cNvSpPr>
          <p:nvPr/>
        </p:nvSpPr>
        <p:spPr bwMode="auto">
          <a:xfrm>
            <a:off x="8593138" y="3446463"/>
            <a:ext cx="1587" cy="508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35" name="Line 109"/>
          <p:cNvSpPr>
            <a:spLocks noChangeShapeType="1"/>
          </p:cNvSpPr>
          <p:nvPr/>
        </p:nvSpPr>
        <p:spPr bwMode="auto">
          <a:xfrm flipV="1">
            <a:off x="6410325" y="2389188"/>
            <a:ext cx="1588" cy="10572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36" name="Line 110"/>
          <p:cNvSpPr>
            <a:spLocks noChangeShapeType="1"/>
          </p:cNvSpPr>
          <p:nvPr/>
        </p:nvSpPr>
        <p:spPr bwMode="auto">
          <a:xfrm flipH="1">
            <a:off x="6327775" y="344646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37" name="Line 111"/>
          <p:cNvSpPr>
            <a:spLocks noChangeShapeType="1"/>
          </p:cNvSpPr>
          <p:nvPr/>
        </p:nvSpPr>
        <p:spPr bwMode="auto">
          <a:xfrm flipH="1">
            <a:off x="6307138" y="3446463"/>
            <a:ext cx="1031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38" name="Line 112"/>
          <p:cNvSpPr>
            <a:spLocks noChangeShapeType="1"/>
          </p:cNvSpPr>
          <p:nvPr/>
        </p:nvSpPr>
        <p:spPr bwMode="auto">
          <a:xfrm flipH="1">
            <a:off x="6327775" y="334010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39" name="Line 113"/>
          <p:cNvSpPr>
            <a:spLocks noChangeShapeType="1"/>
          </p:cNvSpPr>
          <p:nvPr/>
        </p:nvSpPr>
        <p:spPr bwMode="auto">
          <a:xfrm flipH="1">
            <a:off x="6327775" y="3235325"/>
            <a:ext cx="82550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40" name="Line 114"/>
          <p:cNvSpPr>
            <a:spLocks noChangeShapeType="1"/>
          </p:cNvSpPr>
          <p:nvPr/>
        </p:nvSpPr>
        <p:spPr bwMode="auto">
          <a:xfrm flipH="1">
            <a:off x="6327775" y="312896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41" name="Line 115"/>
          <p:cNvSpPr>
            <a:spLocks noChangeShapeType="1"/>
          </p:cNvSpPr>
          <p:nvPr/>
        </p:nvSpPr>
        <p:spPr bwMode="auto">
          <a:xfrm flipH="1">
            <a:off x="6327775" y="302260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42" name="Line 116"/>
          <p:cNvSpPr>
            <a:spLocks noChangeShapeType="1"/>
          </p:cNvSpPr>
          <p:nvPr/>
        </p:nvSpPr>
        <p:spPr bwMode="auto">
          <a:xfrm flipH="1">
            <a:off x="6327775" y="2917825"/>
            <a:ext cx="82550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43" name="Line 117"/>
          <p:cNvSpPr>
            <a:spLocks noChangeShapeType="1"/>
          </p:cNvSpPr>
          <p:nvPr/>
        </p:nvSpPr>
        <p:spPr bwMode="auto">
          <a:xfrm flipH="1">
            <a:off x="6307138" y="2917825"/>
            <a:ext cx="103187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44" name="Line 118"/>
          <p:cNvSpPr>
            <a:spLocks noChangeShapeType="1"/>
          </p:cNvSpPr>
          <p:nvPr/>
        </p:nvSpPr>
        <p:spPr bwMode="auto">
          <a:xfrm flipH="1">
            <a:off x="6327775" y="281146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45" name="Line 119"/>
          <p:cNvSpPr>
            <a:spLocks noChangeShapeType="1"/>
          </p:cNvSpPr>
          <p:nvPr/>
        </p:nvSpPr>
        <p:spPr bwMode="auto">
          <a:xfrm flipH="1">
            <a:off x="6327775" y="270510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46" name="Line 120"/>
          <p:cNvSpPr>
            <a:spLocks noChangeShapeType="1"/>
          </p:cNvSpPr>
          <p:nvPr/>
        </p:nvSpPr>
        <p:spPr bwMode="auto">
          <a:xfrm flipH="1">
            <a:off x="6327775" y="2600325"/>
            <a:ext cx="82550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47" name="Line 121"/>
          <p:cNvSpPr>
            <a:spLocks noChangeShapeType="1"/>
          </p:cNvSpPr>
          <p:nvPr/>
        </p:nvSpPr>
        <p:spPr bwMode="auto">
          <a:xfrm flipH="1">
            <a:off x="6327775" y="249396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48" name="Line 122"/>
          <p:cNvSpPr>
            <a:spLocks noChangeShapeType="1"/>
          </p:cNvSpPr>
          <p:nvPr/>
        </p:nvSpPr>
        <p:spPr bwMode="auto">
          <a:xfrm flipH="1">
            <a:off x="6327775" y="2389188"/>
            <a:ext cx="82550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49" name="Line 123"/>
          <p:cNvSpPr>
            <a:spLocks noChangeShapeType="1"/>
          </p:cNvSpPr>
          <p:nvPr/>
        </p:nvSpPr>
        <p:spPr bwMode="auto">
          <a:xfrm flipH="1">
            <a:off x="6307138" y="2389188"/>
            <a:ext cx="103187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50" name="Freeform 124"/>
          <p:cNvSpPr>
            <a:spLocks/>
          </p:cNvSpPr>
          <p:nvPr/>
        </p:nvSpPr>
        <p:spPr bwMode="auto">
          <a:xfrm flipV="1">
            <a:off x="6432550" y="2389188"/>
            <a:ext cx="2136775" cy="1057275"/>
          </a:xfrm>
          <a:custGeom>
            <a:avLst/>
            <a:gdLst>
              <a:gd name="T0" fmla="*/ 69650764 w 6647"/>
              <a:gd name="T1" fmla="*/ 4306319 h 7777"/>
              <a:gd name="T2" fmla="*/ 136201324 w 6647"/>
              <a:gd name="T3" fmla="*/ 8612638 h 7777"/>
              <a:gd name="T4" fmla="*/ 164723260 w 6647"/>
              <a:gd name="T5" fmla="*/ 14360560 h 7777"/>
              <a:gd name="T6" fmla="*/ 193244914 w 6647"/>
              <a:gd name="T7" fmla="*/ 18685372 h 7777"/>
              <a:gd name="T8" fmla="*/ 210915816 w 6647"/>
              <a:gd name="T9" fmla="*/ 24433428 h 7777"/>
              <a:gd name="T10" fmla="*/ 231273840 w 6647"/>
              <a:gd name="T11" fmla="*/ 28739746 h 7777"/>
              <a:gd name="T12" fmla="*/ 244914542 w 6647"/>
              <a:gd name="T13" fmla="*/ 34487666 h 7777"/>
              <a:gd name="T14" fmla="*/ 261758959 w 6647"/>
              <a:gd name="T15" fmla="*/ 38793992 h 7777"/>
              <a:gd name="T16" fmla="*/ 273539668 w 6647"/>
              <a:gd name="T17" fmla="*/ 44541913 h 7777"/>
              <a:gd name="T18" fmla="*/ 288420580 w 6647"/>
              <a:gd name="T19" fmla="*/ 48866720 h 7777"/>
              <a:gd name="T20" fmla="*/ 299167780 w 6647"/>
              <a:gd name="T21" fmla="*/ 54614640 h 7777"/>
              <a:gd name="T22" fmla="*/ 313118696 w 6647"/>
              <a:gd name="T23" fmla="*/ 58920958 h 7777"/>
              <a:gd name="T24" fmla="*/ 323349303 w 6647"/>
              <a:gd name="T25" fmla="*/ 64668878 h 7777"/>
              <a:gd name="T26" fmla="*/ 336783303 w 6647"/>
              <a:gd name="T27" fmla="*/ 68975196 h 7777"/>
              <a:gd name="T28" fmla="*/ 345257187 w 6647"/>
              <a:gd name="T29" fmla="*/ 74741758 h 7777"/>
              <a:gd name="T30" fmla="*/ 352284400 w 6647"/>
              <a:gd name="T31" fmla="*/ 79048076 h 7777"/>
              <a:gd name="T32" fmla="*/ 357658001 w 6647"/>
              <a:gd name="T33" fmla="*/ 84795996 h 7777"/>
              <a:gd name="T34" fmla="*/ 364891594 w 6647"/>
              <a:gd name="T35" fmla="*/ 89102314 h 7777"/>
              <a:gd name="T36" fmla="*/ 370471896 w 6647"/>
              <a:gd name="T37" fmla="*/ 94850235 h 7777"/>
              <a:gd name="T38" fmla="*/ 378222405 w 6647"/>
              <a:gd name="T39" fmla="*/ 99175041 h 7777"/>
              <a:gd name="T40" fmla="*/ 384319621 w 6647"/>
              <a:gd name="T41" fmla="*/ 104922962 h 7777"/>
              <a:gd name="T42" fmla="*/ 393000127 w 6647"/>
              <a:gd name="T43" fmla="*/ 109229280 h 7777"/>
              <a:gd name="T44" fmla="*/ 400027019 w 6647"/>
              <a:gd name="T45" fmla="*/ 114977200 h 7777"/>
              <a:gd name="T46" fmla="*/ 410361137 w 6647"/>
              <a:gd name="T47" fmla="*/ 119283654 h 7777"/>
              <a:gd name="T48" fmla="*/ 419248344 w 6647"/>
              <a:gd name="T49" fmla="*/ 125031574 h 7777"/>
              <a:gd name="T50" fmla="*/ 433405961 w 6647"/>
              <a:gd name="T51" fmla="*/ 129356381 h 7777"/>
              <a:gd name="T52" fmla="*/ 447046663 w 6647"/>
              <a:gd name="T53" fmla="*/ 135104301 h 7777"/>
              <a:gd name="T54" fmla="*/ 475465087 w 6647"/>
              <a:gd name="T55" fmla="*/ 139410619 h 7777"/>
              <a:gd name="T56" fmla="*/ 686897256 w 6647"/>
              <a:gd name="T57" fmla="*/ 142293824 h 7777"/>
              <a:gd name="T58" fmla="*/ 576840838 w 6647"/>
              <a:gd name="T59" fmla="*/ 137969017 h 7777"/>
              <a:gd name="T60" fmla="*/ 540155312 w 6647"/>
              <a:gd name="T61" fmla="*/ 132221097 h 7777"/>
              <a:gd name="T62" fmla="*/ 506983393 w 6647"/>
              <a:gd name="T63" fmla="*/ 127914779 h 7777"/>
              <a:gd name="T64" fmla="*/ 487452497 w 6647"/>
              <a:gd name="T65" fmla="*/ 122166858 h 7777"/>
              <a:gd name="T66" fmla="*/ 465441182 w 6647"/>
              <a:gd name="T67" fmla="*/ 117860541 h 7777"/>
              <a:gd name="T68" fmla="*/ 450973673 w 6647"/>
              <a:gd name="T69" fmla="*/ 112112484 h 7777"/>
              <a:gd name="T70" fmla="*/ 433405961 w 6647"/>
              <a:gd name="T71" fmla="*/ 107787677 h 7777"/>
              <a:gd name="T72" fmla="*/ 421108337 w 6647"/>
              <a:gd name="T73" fmla="*/ 102039757 h 7777"/>
              <a:gd name="T74" fmla="*/ 405814022 w 6647"/>
              <a:gd name="T75" fmla="*/ 97733439 h 7777"/>
              <a:gd name="T76" fmla="*/ 394860120 w 6647"/>
              <a:gd name="T77" fmla="*/ 91985519 h 7777"/>
              <a:gd name="T78" fmla="*/ 380702503 w 6647"/>
              <a:gd name="T79" fmla="*/ 87660712 h 7777"/>
              <a:gd name="T80" fmla="*/ 370368706 w 6647"/>
              <a:gd name="T81" fmla="*/ 81912792 h 7777"/>
              <a:gd name="T82" fmla="*/ 356831194 w 6647"/>
              <a:gd name="T83" fmla="*/ 77606474 h 7777"/>
              <a:gd name="T84" fmla="*/ 346807289 w 6647"/>
              <a:gd name="T85" fmla="*/ 71858554 h 7777"/>
              <a:gd name="T86" fmla="*/ 338126783 w 6647"/>
              <a:gd name="T87" fmla="*/ 67552083 h 7777"/>
              <a:gd name="T88" fmla="*/ 332856293 w 6647"/>
              <a:gd name="T89" fmla="*/ 61804162 h 7777"/>
              <a:gd name="T90" fmla="*/ 325622699 w 6647"/>
              <a:gd name="T91" fmla="*/ 57479355 h 7777"/>
              <a:gd name="T92" fmla="*/ 320145588 w 6647"/>
              <a:gd name="T93" fmla="*/ 51731435 h 7777"/>
              <a:gd name="T94" fmla="*/ 312601781 w 6647"/>
              <a:gd name="T95" fmla="*/ 47425117 h 7777"/>
              <a:gd name="T96" fmla="*/ 306608076 w 6647"/>
              <a:gd name="T97" fmla="*/ 41677197 h 7777"/>
              <a:gd name="T98" fmla="*/ 298340974 w 6647"/>
              <a:gd name="T99" fmla="*/ 37370879 h 7777"/>
              <a:gd name="T100" fmla="*/ 291623973 w 6647"/>
              <a:gd name="T101" fmla="*/ 31604461 h 7777"/>
              <a:gd name="T102" fmla="*/ 281806770 w 6647"/>
              <a:gd name="T103" fmla="*/ 27298143 h 7777"/>
              <a:gd name="T104" fmla="*/ 273642858 w 6647"/>
              <a:gd name="T105" fmla="*/ 21550223 h 7777"/>
              <a:gd name="T106" fmla="*/ 261035664 w 6647"/>
              <a:gd name="T107" fmla="*/ 17243765 h 7777"/>
              <a:gd name="T108" fmla="*/ 249358146 w 6647"/>
              <a:gd name="T109" fmla="*/ 11495845 h 7777"/>
              <a:gd name="T110" fmla="*/ 228070125 w 6647"/>
              <a:gd name="T111" fmla="*/ 7171036 h 7777"/>
              <a:gd name="T112" fmla="*/ 199341809 w 6647"/>
              <a:gd name="T113" fmla="*/ 1423114 h 77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6647"/>
              <a:gd name="T172" fmla="*/ 0 h 7777"/>
              <a:gd name="T173" fmla="*/ 6647 w 6647"/>
              <a:gd name="T174" fmla="*/ 7777 h 777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6647" h="7777">
                <a:moveTo>
                  <a:pt x="0" y="0"/>
                </a:moveTo>
                <a:lnTo>
                  <a:pt x="0" y="0"/>
                </a:lnTo>
                <a:lnTo>
                  <a:pt x="0" y="77"/>
                </a:lnTo>
                <a:lnTo>
                  <a:pt x="322" y="77"/>
                </a:lnTo>
                <a:lnTo>
                  <a:pt x="322" y="155"/>
                </a:lnTo>
                <a:lnTo>
                  <a:pt x="674" y="155"/>
                </a:lnTo>
                <a:lnTo>
                  <a:pt x="674" y="233"/>
                </a:lnTo>
                <a:lnTo>
                  <a:pt x="897" y="233"/>
                </a:lnTo>
                <a:lnTo>
                  <a:pt x="897" y="311"/>
                </a:lnTo>
                <a:lnTo>
                  <a:pt x="1065" y="311"/>
                </a:lnTo>
                <a:lnTo>
                  <a:pt x="1065" y="388"/>
                </a:lnTo>
                <a:lnTo>
                  <a:pt x="1201" y="388"/>
                </a:lnTo>
                <a:lnTo>
                  <a:pt x="1201" y="466"/>
                </a:lnTo>
                <a:lnTo>
                  <a:pt x="1318" y="466"/>
                </a:lnTo>
                <a:lnTo>
                  <a:pt x="1318" y="544"/>
                </a:lnTo>
                <a:lnTo>
                  <a:pt x="1420" y="544"/>
                </a:lnTo>
                <a:lnTo>
                  <a:pt x="1420" y="622"/>
                </a:lnTo>
                <a:lnTo>
                  <a:pt x="1511" y="622"/>
                </a:lnTo>
                <a:lnTo>
                  <a:pt x="1511" y="699"/>
                </a:lnTo>
                <a:lnTo>
                  <a:pt x="1594" y="699"/>
                </a:lnTo>
                <a:lnTo>
                  <a:pt x="1594" y="777"/>
                </a:lnTo>
                <a:lnTo>
                  <a:pt x="1670" y="777"/>
                </a:lnTo>
                <a:lnTo>
                  <a:pt x="1670" y="855"/>
                </a:lnTo>
                <a:lnTo>
                  <a:pt x="1741" y="855"/>
                </a:lnTo>
                <a:lnTo>
                  <a:pt x="1741" y="933"/>
                </a:lnTo>
                <a:lnTo>
                  <a:pt x="1808" y="933"/>
                </a:lnTo>
                <a:lnTo>
                  <a:pt x="1808" y="1011"/>
                </a:lnTo>
                <a:lnTo>
                  <a:pt x="1870" y="1011"/>
                </a:lnTo>
                <a:lnTo>
                  <a:pt x="1870" y="1088"/>
                </a:lnTo>
                <a:lnTo>
                  <a:pt x="1930" y="1088"/>
                </a:lnTo>
                <a:lnTo>
                  <a:pt x="1930" y="1166"/>
                </a:lnTo>
                <a:lnTo>
                  <a:pt x="1986" y="1166"/>
                </a:lnTo>
                <a:lnTo>
                  <a:pt x="1986" y="1244"/>
                </a:lnTo>
                <a:lnTo>
                  <a:pt x="2041" y="1244"/>
                </a:lnTo>
                <a:lnTo>
                  <a:pt x="2041" y="1322"/>
                </a:lnTo>
                <a:lnTo>
                  <a:pt x="2093" y="1322"/>
                </a:lnTo>
                <a:lnTo>
                  <a:pt x="2093" y="1399"/>
                </a:lnTo>
                <a:lnTo>
                  <a:pt x="2143" y="1399"/>
                </a:lnTo>
                <a:lnTo>
                  <a:pt x="2143" y="1477"/>
                </a:lnTo>
                <a:lnTo>
                  <a:pt x="2191" y="1477"/>
                </a:lnTo>
                <a:lnTo>
                  <a:pt x="2191" y="1555"/>
                </a:lnTo>
                <a:lnTo>
                  <a:pt x="2238" y="1555"/>
                </a:lnTo>
                <a:lnTo>
                  <a:pt x="2238" y="1633"/>
                </a:lnTo>
                <a:lnTo>
                  <a:pt x="2283" y="1633"/>
                </a:lnTo>
                <a:lnTo>
                  <a:pt x="2283" y="1710"/>
                </a:lnTo>
                <a:lnTo>
                  <a:pt x="2327" y="1710"/>
                </a:lnTo>
                <a:lnTo>
                  <a:pt x="2327" y="1788"/>
                </a:lnTo>
                <a:lnTo>
                  <a:pt x="2370" y="1788"/>
                </a:lnTo>
                <a:lnTo>
                  <a:pt x="2370" y="1866"/>
                </a:lnTo>
                <a:lnTo>
                  <a:pt x="2412" y="1866"/>
                </a:lnTo>
                <a:lnTo>
                  <a:pt x="2412" y="1944"/>
                </a:lnTo>
                <a:lnTo>
                  <a:pt x="2453" y="1944"/>
                </a:lnTo>
                <a:lnTo>
                  <a:pt x="2453" y="2022"/>
                </a:lnTo>
                <a:lnTo>
                  <a:pt x="2494" y="2022"/>
                </a:lnTo>
                <a:lnTo>
                  <a:pt x="2494" y="2099"/>
                </a:lnTo>
                <a:lnTo>
                  <a:pt x="2533" y="2099"/>
                </a:lnTo>
                <a:lnTo>
                  <a:pt x="2533" y="2177"/>
                </a:lnTo>
                <a:lnTo>
                  <a:pt x="2572" y="2177"/>
                </a:lnTo>
                <a:lnTo>
                  <a:pt x="2572" y="2255"/>
                </a:lnTo>
                <a:lnTo>
                  <a:pt x="2610" y="2255"/>
                </a:lnTo>
                <a:lnTo>
                  <a:pt x="2610" y="2333"/>
                </a:lnTo>
                <a:lnTo>
                  <a:pt x="2647" y="2333"/>
                </a:lnTo>
                <a:lnTo>
                  <a:pt x="2647" y="2410"/>
                </a:lnTo>
                <a:lnTo>
                  <a:pt x="2684" y="2410"/>
                </a:lnTo>
                <a:lnTo>
                  <a:pt x="2684" y="2488"/>
                </a:lnTo>
                <a:lnTo>
                  <a:pt x="2720" y="2488"/>
                </a:lnTo>
                <a:lnTo>
                  <a:pt x="2720" y="2566"/>
                </a:lnTo>
                <a:lnTo>
                  <a:pt x="2756" y="2566"/>
                </a:lnTo>
                <a:lnTo>
                  <a:pt x="2756" y="2644"/>
                </a:lnTo>
                <a:lnTo>
                  <a:pt x="2791" y="2644"/>
                </a:lnTo>
                <a:lnTo>
                  <a:pt x="2791" y="2721"/>
                </a:lnTo>
                <a:lnTo>
                  <a:pt x="2826" y="2721"/>
                </a:lnTo>
                <a:lnTo>
                  <a:pt x="2826" y="2799"/>
                </a:lnTo>
                <a:lnTo>
                  <a:pt x="2861" y="2799"/>
                </a:lnTo>
                <a:lnTo>
                  <a:pt x="2861" y="2877"/>
                </a:lnTo>
                <a:lnTo>
                  <a:pt x="2895" y="2877"/>
                </a:lnTo>
                <a:lnTo>
                  <a:pt x="2895" y="2955"/>
                </a:lnTo>
                <a:lnTo>
                  <a:pt x="2929" y="2955"/>
                </a:lnTo>
                <a:lnTo>
                  <a:pt x="2929" y="3033"/>
                </a:lnTo>
                <a:lnTo>
                  <a:pt x="2963" y="3033"/>
                </a:lnTo>
                <a:lnTo>
                  <a:pt x="2963" y="3110"/>
                </a:lnTo>
                <a:lnTo>
                  <a:pt x="2997" y="3110"/>
                </a:lnTo>
                <a:lnTo>
                  <a:pt x="2997" y="3188"/>
                </a:lnTo>
                <a:lnTo>
                  <a:pt x="3030" y="3188"/>
                </a:lnTo>
                <a:lnTo>
                  <a:pt x="3030" y="3266"/>
                </a:lnTo>
                <a:lnTo>
                  <a:pt x="3063" y="3266"/>
                </a:lnTo>
                <a:lnTo>
                  <a:pt x="3063" y="3344"/>
                </a:lnTo>
                <a:lnTo>
                  <a:pt x="3096" y="3344"/>
                </a:lnTo>
                <a:lnTo>
                  <a:pt x="3096" y="3421"/>
                </a:lnTo>
                <a:lnTo>
                  <a:pt x="3129" y="3421"/>
                </a:lnTo>
                <a:lnTo>
                  <a:pt x="3129" y="3499"/>
                </a:lnTo>
                <a:lnTo>
                  <a:pt x="3161" y="3499"/>
                </a:lnTo>
                <a:lnTo>
                  <a:pt x="3161" y="3577"/>
                </a:lnTo>
                <a:lnTo>
                  <a:pt x="3194" y="3577"/>
                </a:lnTo>
                <a:lnTo>
                  <a:pt x="3194" y="3655"/>
                </a:lnTo>
                <a:lnTo>
                  <a:pt x="3226" y="3655"/>
                </a:lnTo>
                <a:lnTo>
                  <a:pt x="3226" y="3732"/>
                </a:lnTo>
                <a:lnTo>
                  <a:pt x="3259" y="3732"/>
                </a:lnTo>
                <a:lnTo>
                  <a:pt x="3259" y="3810"/>
                </a:lnTo>
                <a:lnTo>
                  <a:pt x="3291" y="3810"/>
                </a:lnTo>
                <a:lnTo>
                  <a:pt x="3291" y="3888"/>
                </a:lnTo>
                <a:lnTo>
                  <a:pt x="3324" y="3888"/>
                </a:lnTo>
                <a:lnTo>
                  <a:pt x="3324" y="3966"/>
                </a:lnTo>
                <a:lnTo>
                  <a:pt x="3341" y="3966"/>
                </a:lnTo>
                <a:lnTo>
                  <a:pt x="3341" y="4044"/>
                </a:lnTo>
                <a:lnTo>
                  <a:pt x="3358" y="4044"/>
                </a:lnTo>
                <a:lnTo>
                  <a:pt x="3358" y="4121"/>
                </a:lnTo>
                <a:lnTo>
                  <a:pt x="3375" y="4121"/>
                </a:lnTo>
                <a:lnTo>
                  <a:pt x="3375" y="4199"/>
                </a:lnTo>
                <a:lnTo>
                  <a:pt x="3392" y="4199"/>
                </a:lnTo>
                <a:lnTo>
                  <a:pt x="3392" y="4277"/>
                </a:lnTo>
                <a:lnTo>
                  <a:pt x="3409" y="4277"/>
                </a:lnTo>
                <a:lnTo>
                  <a:pt x="3409" y="4355"/>
                </a:lnTo>
                <a:lnTo>
                  <a:pt x="3426" y="4355"/>
                </a:lnTo>
                <a:lnTo>
                  <a:pt x="3426" y="4432"/>
                </a:lnTo>
                <a:lnTo>
                  <a:pt x="3443" y="4432"/>
                </a:lnTo>
                <a:lnTo>
                  <a:pt x="3443" y="4510"/>
                </a:lnTo>
                <a:lnTo>
                  <a:pt x="3461" y="4510"/>
                </a:lnTo>
                <a:lnTo>
                  <a:pt x="3461" y="4588"/>
                </a:lnTo>
                <a:lnTo>
                  <a:pt x="3478" y="4588"/>
                </a:lnTo>
                <a:lnTo>
                  <a:pt x="3478" y="4666"/>
                </a:lnTo>
                <a:lnTo>
                  <a:pt x="3496" y="4666"/>
                </a:lnTo>
                <a:lnTo>
                  <a:pt x="3496" y="4743"/>
                </a:lnTo>
                <a:lnTo>
                  <a:pt x="3513" y="4743"/>
                </a:lnTo>
                <a:lnTo>
                  <a:pt x="3513" y="4821"/>
                </a:lnTo>
                <a:lnTo>
                  <a:pt x="3531" y="4821"/>
                </a:lnTo>
                <a:lnTo>
                  <a:pt x="3531" y="4899"/>
                </a:lnTo>
                <a:lnTo>
                  <a:pt x="3549" y="4899"/>
                </a:lnTo>
                <a:lnTo>
                  <a:pt x="3549" y="4977"/>
                </a:lnTo>
                <a:lnTo>
                  <a:pt x="3567" y="4977"/>
                </a:lnTo>
                <a:lnTo>
                  <a:pt x="3567" y="5055"/>
                </a:lnTo>
                <a:lnTo>
                  <a:pt x="3585" y="5055"/>
                </a:lnTo>
                <a:lnTo>
                  <a:pt x="3585" y="5132"/>
                </a:lnTo>
                <a:lnTo>
                  <a:pt x="3604" y="5132"/>
                </a:lnTo>
                <a:lnTo>
                  <a:pt x="3604" y="5210"/>
                </a:lnTo>
                <a:lnTo>
                  <a:pt x="3622" y="5210"/>
                </a:lnTo>
                <a:lnTo>
                  <a:pt x="3622" y="5288"/>
                </a:lnTo>
                <a:lnTo>
                  <a:pt x="3641" y="5288"/>
                </a:lnTo>
                <a:lnTo>
                  <a:pt x="3641" y="5366"/>
                </a:lnTo>
                <a:lnTo>
                  <a:pt x="3660" y="5366"/>
                </a:lnTo>
                <a:lnTo>
                  <a:pt x="3660" y="5443"/>
                </a:lnTo>
                <a:lnTo>
                  <a:pt x="3680" y="5443"/>
                </a:lnTo>
                <a:lnTo>
                  <a:pt x="3680" y="5521"/>
                </a:lnTo>
                <a:lnTo>
                  <a:pt x="3699" y="5521"/>
                </a:lnTo>
                <a:lnTo>
                  <a:pt x="3699" y="5599"/>
                </a:lnTo>
                <a:lnTo>
                  <a:pt x="3719" y="5599"/>
                </a:lnTo>
                <a:lnTo>
                  <a:pt x="3719" y="5677"/>
                </a:lnTo>
                <a:lnTo>
                  <a:pt x="3740" y="5677"/>
                </a:lnTo>
                <a:lnTo>
                  <a:pt x="3740" y="5754"/>
                </a:lnTo>
                <a:lnTo>
                  <a:pt x="3760" y="5754"/>
                </a:lnTo>
                <a:lnTo>
                  <a:pt x="3760" y="5832"/>
                </a:lnTo>
                <a:lnTo>
                  <a:pt x="3781" y="5832"/>
                </a:lnTo>
                <a:lnTo>
                  <a:pt x="3781" y="5910"/>
                </a:lnTo>
                <a:lnTo>
                  <a:pt x="3803" y="5910"/>
                </a:lnTo>
                <a:lnTo>
                  <a:pt x="3803" y="5988"/>
                </a:lnTo>
                <a:lnTo>
                  <a:pt x="3825" y="5988"/>
                </a:lnTo>
                <a:lnTo>
                  <a:pt x="3825" y="6066"/>
                </a:lnTo>
                <a:lnTo>
                  <a:pt x="3848" y="6066"/>
                </a:lnTo>
                <a:lnTo>
                  <a:pt x="3848" y="6143"/>
                </a:lnTo>
                <a:lnTo>
                  <a:pt x="3871" y="6143"/>
                </a:lnTo>
                <a:lnTo>
                  <a:pt x="3871" y="6221"/>
                </a:lnTo>
                <a:lnTo>
                  <a:pt x="3895" y="6221"/>
                </a:lnTo>
                <a:lnTo>
                  <a:pt x="3895" y="6299"/>
                </a:lnTo>
                <a:lnTo>
                  <a:pt x="3920" y="6299"/>
                </a:lnTo>
                <a:lnTo>
                  <a:pt x="3920" y="6377"/>
                </a:lnTo>
                <a:lnTo>
                  <a:pt x="3945" y="6377"/>
                </a:lnTo>
                <a:lnTo>
                  <a:pt x="3945" y="6454"/>
                </a:lnTo>
                <a:lnTo>
                  <a:pt x="3971" y="6454"/>
                </a:lnTo>
                <a:lnTo>
                  <a:pt x="3971" y="6532"/>
                </a:lnTo>
                <a:lnTo>
                  <a:pt x="3999" y="6532"/>
                </a:lnTo>
                <a:lnTo>
                  <a:pt x="3999" y="6610"/>
                </a:lnTo>
                <a:lnTo>
                  <a:pt x="4027" y="6610"/>
                </a:lnTo>
                <a:lnTo>
                  <a:pt x="4027" y="6688"/>
                </a:lnTo>
                <a:lnTo>
                  <a:pt x="4057" y="6688"/>
                </a:lnTo>
                <a:lnTo>
                  <a:pt x="4057" y="6765"/>
                </a:lnTo>
                <a:lnTo>
                  <a:pt x="4088" y="6765"/>
                </a:lnTo>
                <a:lnTo>
                  <a:pt x="4088" y="6843"/>
                </a:lnTo>
                <a:lnTo>
                  <a:pt x="4121" y="6843"/>
                </a:lnTo>
                <a:lnTo>
                  <a:pt x="4121" y="6921"/>
                </a:lnTo>
                <a:lnTo>
                  <a:pt x="4156" y="6921"/>
                </a:lnTo>
                <a:lnTo>
                  <a:pt x="4156" y="6999"/>
                </a:lnTo>
                <a:lnTo>
                  <a:pt x="4194" y="6999"/>
                </a:lnTo>
                <a:lnTo>
                  <a:pt x="4194" y="7077"/>
                </a:lnTo>
                <a:lnTo>
                  <a:pt x="4234" y="7077"/>
                </a:lnTo>
                <a:lnTo>
                  <a:pt x="4234" y="7154"/>
                </a:lnTo>
                <a:lnTo>
                  <a:pt x="4278" y="7154"/>
                </a:lnTo>
                <a:lnTo>
                  <a:pt x="4278" y="7232"/>
                </a:lnTo>
                <a:lnTo>
                  <a:pt x="4326" y="7232"/>
                </a:lnTo>
                <a:lnTo>
                  <a:pt x="4326" y="7310"/>
                </a:lnTo>
                <a:lnTo>
                  <a:pt x="4379" y="7310"/>
                </a:lnTo>
                <a:lnTo>
                  <a:pt x="4379" y="7388"/>
                </a:lnTo>
                <a:lnTo>
                  <a:pt x="4440" y="7388"/>
                </a:lnTo>
                <a:lnTo>
                  <a:pt x="4440" y="7465"/>
                </a:lnTo>
                <a:lnTo>
                  <a:pt x="4512" y="7465"/>
                </a:lnTo>
                <a:lnTo>
                  <a:pt x="4512" y="7543"/>
                </a:lnTo>
                <a:lnTo>
                  <a:pt x="4601" y="7543"/>
                </a:lnTo>
                <a:lnTo>
                  <a:pt x="4601" y="7621"/>
                </a:lnTo>
                <a:lnTo>
                  <a:pt x="4718" y="7621"/>
                </a:lnTo>
                <a:lnTo>
                  <a:pt x="4718" y="7699"/>
                </a:lnTo>
                <a:lnTo>
                  <a:pt x="4903" y="7699"/>
                </a:lnTo>
                <a:lnTo>
                  <a:pt x="4903" y="7777"/>
                </a:lnTo>
                <a:lnTo>
                  <a:pt x="6647" y="7777"/>
                </a:lnTo>
                <a:lnTo>
                  <a:pt x="6647" y="7699"/>
                </a:lnTo>
                <a:lnTo>
                  <a:pt x="6325" y="7699"/>
                </a:lnTo>
                <a:lnTo>
                  <a:pt x="6325" y="7621"/>
                </a:lnTo>
                <a:lnTo>
                  <a:pt x="5973" y="7621"/>
                </a:lnTo>
                <a:lnTo>
                  <a:pt x="5973" y="7543"/>
                </a:lnTo>
                <a:lnTo>
                  <a:pt x="5750" y="7543"/>
                </a:lnTo>
                <a:lnTo>
                  <a:pt x="5750" y="7465"/>
                </a:lnTo>
                <a:lnTo>
                  <a:pt x="5582" y="7465"/>
                </a:lnTo>
                <a:lnTo>
                  <a:pt x="5582" y="7388"/>
                </a:lnTo>
                <a:lnTo>
                  <a:pt x="5446" y="7388"/>
                </a:lnTo>
                <a:lnTo>
                  <a:pt x="5446" y="7310"/>
                </a:lnTo>
                <a:lnTo>
                  <a:pt x="5329" y="7310"/>
                </a:lnTo>
                <a:lnTo>
                  <a:pt x="5329" y="7232"/>
                </a:lnTo>
                <a:lnTo>
                  <a:pt x="5227" y="7232"/>
                </a:lnTo>
                <a:lnTo>
                  <a:pt x="5227" y="7154"/>
                </a:lnTo>
                <a:lnTo>
                  <a:pt x="5136" y="7154"/>
                </a:lnTo>
                <a:lnTo>
                  <a:pt x="5136" y="7077"/>
                </a:lnTo>
                <a:lnTo>
                  <a:pt x="5053" y="7077"/>
                </a:lnTo>
                <a:lnTo>
                  <a:pt x="5053" y="6999"/>
                </a:lnTo>
                <a:lnTo>
                  <a:pt x="4977" y="6999"/>
                </a:lnTo>
                <a:lnTo>
                  <a:pt x="4977" y="6921"/>
                </a:lnTo>
                <a:lnTo>
                  <a:pt x="4906" y="6921"/>
                </a:lnTo>
                <a:lnTo>
                  <a:pt x="4906" y="6843"/>
                </a:lnTo>
                <a:lnTo>
                  <a:pt x="4839" y="6843"/>
                </a:lnTo>
                <a:lnTo>
                  <a:pt x="4839" y="6765"/>
                </a:lnTo>
                <a:lnTo>
                  <a:pt x="4777" y="6765"/>
                </a:lnTo>
                <a:lnTo>
                  <a:pt x="4777" y="6688"/>
                </a:lnTo>
                <a:lnTo>
                  <a:pt x="4717" y="6688"/>
                </a:lnTo>
                <a:lnTo>
                  <a:pt x="4717" y="6610"/>
                </a:lnTo>
                <a:lnTo>
                  <a:pt x="4661" y="6610"/>
                </a:lnTo>
                <a:lnTo>
                  <a:pt x="4661" y="6532"/>
                </a:lnTo>
                <a:lnTo>
                  <a:pt x="4606" y="6532"/>
                </a:lnTo>
                <a:lnTo>
                  <a:pt x="4606" y="6454"/>
                </a:lnTo>
                <a:lnTo>
                  <a:pt x="4554" y="6454"/>
                </a:lnTo>
                <a:lnTo>
                  <a:pt x="4554" y="6377"/>
                </a:lnTo>
                <a:lnTo>
                  <a:pt x="4504" y="6377"/>
                </a:lnTo>
                <a:lnTo>
                  <a:pt x="4504" y="6299"/>
                </a:lnTo>
                <a:lnTo>
                  <a:pt x="4456" y="6299"/>
                </a:lnTo>
                <a:lnTo>
                  <a:pt x="4456" y="6221"/>
                </a:lnTo>
                <a:lnTo>
                  <a:pt x="4409" y="6221"/>
                </a:lnTo>
                <a:lnTo>
                  <a:pt x="4409" y="6143"/>
                </a:lnTo>
                <a:lnTo>
                  <a:pt x="4364" y="6143"/>
                </a:lnTo>
                <a:lnTo>
                  <a:pt x="4364" y="6066"/>
                </a:lnTo>
                <a:lnTo>
                  <a:pt x="4320" y="6066"/>
                </a:lnTo>
                <a:lnTo>
                  <a:pt x="4320" y="5988"/>
                </a:lnTo>
                <a:lnTo>
                  <a:pt x="4277" y="5988"/>
                </a:lnTo>
                <a:lnTo>
                  <a:pt x="4277" y="5910"/>
                </a:lnTo>
                <a:lnTo>
                  <a:pt x="4235" y="5910"/>
                </a:lnTo>
                <a:lnTo>
                  <a:pt x="4235" y="5832"/>
                </a:lnTo>
                <a:lnTo>
                  <a:pt x="4194" y="5832"/>
                </a:lnTo>
                <a:lnTo>
                  <a:pt x="4194" y="5754"/>
                </a:lnTo>
                <a:lnTo>
                  <a:pt x="4153" y="5754"/>
                </a:lnTo>
                <a:lnTo>
                  <a:pt x="4153" y="5677"/>
                </a:lnTo>
                <a:lnTo>
                  <a:pt x="4114" y="5677"/>
                </a:lnTo>
                <a:lnTo>
                  <a:pt x="4114" y="5599"/>
                </a:lnTo>
                <a:lnTo>
                  <a:pt x="4075" y="5599"/>
                </a:lnTo>
                <a:lnTo>
                  <a:pt x="4075" y="5521"/>
                </a:lnTo>
                <a:lnTo>
                  <a:pt x="4037" y="5521"/>
                </a:lnTo>
                <a:lnTo>
                  <a:pt x="4037" y="5443"/>
                </a:lnTo>
                <a:lnTo>
                  <a:pt x="4000" y="5443"/>
                </a:lnTo>
                <a:lnTo>
                  <a:pt x="4000" y="5366"/>
                </a:lnTo>
                <a:lnTo>
                  <a:pt x="3963" y="5366"/>
                </a:lnTo>
                <a:lnTo>
                  <a:pt x="3963" y="5288"/>
                </a:lnTo>
                <a:lnTo>
                  <a:pt x="3927" y="5288"/>
                </a:lnTo>
                <a:lnTo>
                  <a:pt x="3927" y="5210"/>
                </a:lnTo>
                <a:lnTo>
                  <a:pt x="3891" y="5210"/>
                </a:lnTo>
                <a:lnTo>
                  <a:pt x="3891" y="5132"/>
                </a:lnTo>
                <a:lnTo>
                  <a:pt x="3856" y="5132"/>
                </a:lnTo>
                <a:lnTo>
                  <a:pt x="3856" y="5055"/>
                </a:lnTo>
                <a:lnTo>
                  <a:pt x="3821" y="5055"/>
                </a:lnTo>
                <a:lnTo>
                  <a:pt x="3821" y="4977"/>
                </a:lnTo>
                <a:lnTo>
                  <a:pt x="3786" y="4977"/>
                </a:lnTo>
                <a:lnTo>
                  <a:pt x="3786" y="4899"/>
                </a:lnTo>
                <a:lnTo>
                  <a:pt x="3752" y="4899"/>
                </a:lnTo>
                <a:lnTo>
                  <a:pt x="3752" y="4821"/>
                </a:lnTo>
                <a:lnTo>
                  <a:pt x="3718" y="4821"/>
                </a:lnTo>
                <a:lnTo>
                  <a:pt x="3718" y="4743"/>
                </a:lnTo>
                <a:lnTo>
                  <a:pt x="3684" y="4743"/>
                </a:lnTo>
                <a:lnTo>
                  <a:pt x="3684" y="4666"/>
                </a:lnTo>
                <a:lnTo>
                  <a:pt x="3650" y="4666"/>
                </a:lnTo>
                <a:lnTo>
                  <a:pt x="3650" y="4588"/>
                </a:lnTo>
                <a:lnTo>
                  <a:pt x="3617" y="4588"/>
                </a:lnTo>
                <a:lnTo>
                  <a:pt x="3617" y="4510"/>
                </a:lnTo>
                <a:lnTo>
                  <a:pt x="3584" y="4510"/>
                </a:lnTo>
                <a:lnTo>
                  <a:pt x="3584" y="4432"/>
                </a:lnTo>
                <a:lnTo>
                  <a:pt x="3551" y="4432"/>
                </a:lnTo>
                <a:lnTo>
                  <a:pt x="3551" y="4355"/>
                </a:lnTo>
                <a:lnTo>
                  <a:pt x="3518" y="4355"/>
                </a:lnTo>
                <a:lnTo>
                  <a:pt x="3518" y="4277"/>
                </a:lnTo>
                <a:lnTo>
                  <a:pt x="3486" y="4277"/>
                </a:lnTo>
                <a:lnTo>
                  <a:pt x="3486" y="4199"/>
                </a:lnTo>
                <a:lnTo>
                  <a:pt x="3453" y="4199"/>
                </a:lnTo>
                <a:lnTo>
                  <a:pt x="3453" y="4121"/>
                </a:lnTo>
                <a:lnTo>
                  <a:pt x="3421" y="4121"/>
                </a:lnTo>
                <a:lnTo>
                  <a:pt x="3421" y="4044"/>
                </a:lnTo>
                <a:lnTo>
                  <a:pt x="3388" y="4044"/>
                </a:lnTo>
                <a:lnTo>
                  <a:pt x="3388" y="3966"/>
                </a:lnTo>
                <a:lnTo>
                  <a:pt x="3356" y="3966"/>
                </a:lnTo>
                <a:lnTo>
                  <a:pt x="3356" y="3888"/>
                </a:lnTo>
                <a:lnTo>
                  <a:pt x="3324" y="3888"/>
                </a:lnTo>
                <a:lnTo>
                  <a:pt x="3324" y="3810"/>
                </a:lnTo>
                <a:lnTo>
                  <a:pt x="3306" y="3810"/>
                </a:lnTo>
                <a:lnTo>
                  <a:pt x="3306" y="3732"/>
                </a:lnTo>
                <a:lnTo>
                  <a:pt x="3289" y="3732"/>
                </a:lnTo>
                <a:lnTo>
                  <a:pt x="3289" y="3655"/>
                </a:lnTo>
                <a:lnTo>
                  <a:pt x="3272" y="3655"/>
                </a:lnTo>
                <a:lnTo>
                  <a:pt x="3272" y="3577"/>
                </a:lnTo>
                <a:lnTo>
                  <a:pt x="3255" y="3577"/>
                </a:lnTo>
                <a:lnTo>
                  <a:pt x="3255" y="3499"/>
                </a:lnTo>
                <a:lnTo>
                  <a:pt x="3238" y="3499"/>
                </a:lnTo>
                <a:lnTo>
                  <a:pt x="3238" y="3421"/>
                </a:lnTo>
                <a:lnTo>
                  <a:pt x="3221" y="3421"/>
                </a:lnTo>
                <a:lnTo>
                  <a:pt x="3221" y="3344"/>
                </a:lnTo>
                <a:lnTo>
                  <a:pt x="3204" y="3344"/>
                </a:lnTo>
                <a:lnTo>
                  <a:pt x="3204" y="3266"/>
                </a:lnTo>
                <a:lnTo>
                  <a:pt x="3186" y="3266"/>
                </a:lnTo>
                <a:lnTo>
                  <a:pt x="3186" y="3188"/>
                </a:lnTo>
                <a:lnTo>
                  <a:pt x="3169" y="3188"/>
                </a:lnTo>
                <a:lnTo>
                  <a:pt x="3169" y="3110"/>
                </a:lnTo>
                <a:lnTo>
                  <a:pt x="3151" y="3110"/>
                </a:lnTo>
                <a:lnTo>
                  <a:pt x="3151" y="3033"/>
                </a:lnTo>
                <a:lnTo>
                  <a:pt x="3134" y="3033"/>
                </a:lnTo>
                <a:lnTo>
                  <a:pt x="3134" y="2955"/>
                </a:lnTo>
                <a:lnTo>
                  <a:pt x="3116" y="2955"/>
                </a:lnTo>
                <a:lnTo>
                  <a:pt x="3116" y="2877"/>
                </a:lnTo>
                <a:lnTo>
                  <a:pt x="3098" y="2877"/>
                </a:lnTo>
                <a:lnTo>
                  <a:pt x="3098" y="2799"/>
                </a:lnTo>
                <a:lnTo>
                  <a:pt x="3080" y="2799"/>
                </a:lnTo>
                <a:lnTo>
                  <a:pt x="3080" y="2721"/>
                </a:lnTo>
                <a:lnTo>
                  <a:pt x="3062" y="2721"/>
                </a:lnTo>
                <a:lnTo>
                  <a:pt x="3062" y="2644"/>
                </a:lnTo>
                <a:lnTo>
                  <a:pt x="3043" y="2644"/>
                </a:lnTo>
                <a:lnTo>
                  <a:pt x="3043" y="2566"/>
                </a:lnTo>
                <a:lnTo>
                  <a:pt x="3025" y="2566"/>
                </a:lnTo>
                <a:lnTo>
                  <a:pt x="3025" y="2488"/>
                </a:lnTo>
                <a:lnTo>
                  <a:pt x="3006" y="2488"/>
                </a:lnTo>
                <a:lnTo>
                  <a:pt x="3006" y="2410"/>
                </a:lnTo>
                <a:lnTo>
                  <a:pt x="2987" y="2410"/>
                </a:lnTo>
                <a:lnTo>
                  <a:pt x="2987" y="2333"/>
                </a:lnTo>
                <a:lnTo>
                  <a:pt x="2967" y="2333"/>
                </a:lnTo>
                <a:lnTo>
                  <a:pt x="2967" y="2255"/>
                </a:lnTo>
                <a:lnTo>
                  <a:pt x="2948" y="2255"/>
                </a:lnTo>
                <a:lnTo>
                  <a:pt x="2948" y="2177"/>
                </a:lnTo>
                <a:lnTo>
                  <a:pt x="2928" y="2177"/>
                </a:lnTo>
                <a:lnTo>
                  <a:pt x="2928" y="2099"/>
                </a:lnTo>
                <a:lnTo>
                  <a:pt x="2907" y="2099"/>
                </a:lnTo>
                <a:lnTo>
                  <a:pt x="2907" y="2022"/>
                </a:lnTo>
                <a:lnTo>
                  <a:pt x="2887" y="2022"/>
                </a:lnTo>
                <a:lnTo>
                  <a:pt x="2887" y="1944"/>
                </a:lnTo>
                <a:lnTo>
                  <a:pt x="2866" y="1944"/>
                </a:lnTo>
                <a:lnTo>
                  <a:pt x="2866" y="1866"/>
                </a:lnTo>
                <a:lnTo>
                  <a:pt x="2844" y="1866"/>
                </a:lnTo>
                <a:lnTo>
                  <a:pt x="2844" y="1788"/>
                </a:lnTo>
                <a:lnTo>
                  <a:pt x="2822" y="1788"/>
                </a:lnTo>
                <a:lnTo>
                  <a:pt x="2822" y="1710"/>
                </a:lnTo>
                <a:lnTo>
                  <a:pt x="2799" y="1710"/>
                </a:lnTo>
                <a:lnTo>
                  <a:pt x="2799" y="1633"/>
                </a:lnTo>
                <a:lnTo>
                  <a:pt x="2776" y="1633"/>
                </a:lnTo>
                <a:lnTo>
                  <a:pt x="2776" y="1555"/>
                </a:lnTo>
                <a:lnTo>
                  <a:pt x="2752" y="1555"/>
                </a:lnTo>
                <a:lnTo>
                  <a:pt x="2752" y="1477"/>
                </a:lnTo>
                <a:lnTo>
                  <a:pt x="2727" y="1477"/>
                </a:lnTo>
                <a:lnTo>
                  <a:pt x="2727" y="1399"/>
                </a:lnTo>
                <a:lnTo>
                  <a:pt x="2702" y="1399"/>
                </a:lnTo>
                <a:lnTo>
                  <a:pt x="2702" y="1322"/>
                </a:lnTo>
                <a:lnTo>
                  <a:pt x="2676" y="1322"/>
                </a:lnTo>
                <a:lnTo>
                  <a:pt x="2676" y="1244"/>
                </a:lnTo>
                <a:lnTo>
                  <a:pt x="2648" y="1244"/>
                </a:lnTo>
                <a:lnTo>
                  <a:pt x="2648" y="1166"/>
                </a:lnTo>
                <a:lnTo>
                  <a:pt x="2620" y="1166"/>
                </a:lnTo>
                <a:lnTo>
                  <a:pt x="2620" y="1088"/>
                </a:lnTo>
                <a:lnTo>
                  <a:pt x="2590" y="1088"/>
                </a:lnTo>
                <a:lnTo>
                  <a:pt x="2590" y="1011"/>
                </a:lnTo>
                <a:lnTo>
                  <a:pt x="2559" y="1011"/>
                </a:lnTo>
                <a:lnTo>
                  <a:pt x="2559" y="933"/>
                </a:lnTo>
                <a:lnTo>
                  <a:pt x="2526" y="933"/>
                </a:lnTo>
                <a:lnTo>
                  <a:pt x="2526" y="855"/>
                </a:lnTo>
                <a:lnTo>
                  <a:pt x="2491" y="855"/>
                </a:lnTo>
                <a:lnTo>
                  <a:pt x="2491" y="777"/>
                </a:lnTo>
                <a:lnTo>
                  <a:pt x="2453" y="777"/>
                </a:lnTo>
                <a:lnTo>
                  <a:pt x="2453" y="699"/>
                </a:lnTo>
                <a:lnTo>
                  <a:pt x="2413" y="699"/>
                </a:lnTo>
                <a:lnTo>
                  <a:pt x="2413" y="622"/>
                </a:lnTo>
                <a:lnTo>
                  <a:pt x="2369" y="622"/>
                </a:lnTo>
                <a:lnTo>
                  <a:pt x="2369" y="544"/>
                </a:lnTo>
                <a:lnTo>
                  <a:pt x="2321" y="544"/>
                </a:lnTo>
                <a:lnTo>
                  <a:pt x="2321" y="466"/>
                </a:lnTo>
                <a:lnTo>
                  <a:pt x="2268" y="466"/>
                </a:lnTo>
                <a:lnTo>
                  <a:pt x="2268" y="388"/>
                </a:lnTo>
                <a:lnTo>
                  <a:pt x="2207" y="388"/>
                </a:lnTo>
                <a:lnTo>
                  <a:pt x="2207" y="311"/>
                </a:lnTo>
                <a:lnTo>
                  <a:pt x="2135" y="311"/>
                </a:lnTo>
                <a:lnTo>
                  <a:pt x="2135" y="233"/>
                </a:lnTo>
                <a:lnTo>
                  <a:pt x="2046" y="233"/>
                </a:lnTo>
                <a:lnTo>
                  <a:pt x="2046" y="155"/>
                </a:lnTo>
                <a:lnTo>
                  <a:pt x="1929" y="155"/>
                </a:lnTo>
                <a:lnTo>
                  <a:pt x="1929" y="77"/>
                </a:lnTo>
                <a:lnTo>
                  <a:pt x="1744" y="77"/>
                </a:lnTo>
                <a:lnTo>
                  <a:pt x="1744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51" name="Line 125"/>
          <p:cNvSpPr>
            <a:spLocks noChangeShapeType="1"/>
          </p:cNvSpPr>
          <p:nvPr/>
        </p:nvSpPr>
        <p:spPr bwMode="auto">
          <a:xfrm>
            <a:off x="2981325" y="3446463"/>
            <a:ext cx="2182813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52" name="Line 126"/>
          <p:cNvSpPr>
            <a:spLocks noChangeShapeType="1"/>
          </p:cNvSpPr>
          <p:nvPr/>
        </p:nvSpPr>
        <p:spPr bwMode="auto">
          <a:xfrm>
            <a:off x="2981325" y="3446463"/>
            <a:ext cx="1588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53" name="Line 127"/>
          <p:cNvSpPr>
            <a:spLocks noChangeShapeType="1"/>
          </p:cNvSpPr>
          <p:nvPr/>
        </p:nvSpPr>
        <p:spPr bwMode="auto">
          <a:xfrm>
            <a:off x="2981325" y="3446463"/>
            <a:ext cx="1588" cy="508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54" name="Line 128"/>
          <p:cNvSpPr>
            <a:spLocks noChangeShapeType="1"/>
          </p:cNvSpPr>
          <p:nvPr/>
        </p:nvSpPr>
        <p:spPr bwMode="auto">
          <a:xfrm>
            <a:off x="3090863" y="3446463"/>
            <a:ext cx="1587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55" name="Line 129"/>
          <p:cNvSpPr>
            <a:spLocks noChangeShapeType="1"/>
          </p:cNvSpPr>
          <p:nvPr/>
        </p:nvSpPr>
        <p:spPr bwMode="auto">
          <a:xfrm>
            <a:off x="3198813" y="3446463"/>
            <a:ext cx="1587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56" name="Line 130"/>
          <p:cNvSpPr>
            <a:spLocks noChangeShapeType="1"/>
          </p:cNvSpPr>
          <p:nvPr/>
        </p:nvSpPr>
        <p:spPr bwMode="auto">
          <a:xfrm>
            <a:off x="3308350" y="3446463"/>
            <a:ext cx="1588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57" name="Line 131"/>
          <p:cNvSpPr>
            <a:spLocks noChangeShapeType="1"/>
          </p:cNvSpPr>
          <p:nvPr/>
        </p:nvSpPr>
        <p:spPr bwMode="auto">
          <a:xfrm>
            <a:off x="3417888" y="3446463"/>
            <a:ext cx="1587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58" name="Line 132"/>
          <p:cNvSpPr>
            <a:spLocks noChangeShapeType="1"/>
          </p:cNvSpPr>
          <p:nvPr/>
        </p:nvSpPr>
        <p:spPr bwMode="auto">
          <a:xfrm>
            <a:off x="3527425" y="3446463"/>
            <a:ext cx="1588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59" name="Line 133"/>
          <p:cNvSpPr>
            <a:spLocks noChangeShapeType="1"/>
          </p:cNvSpPr>
          <p:nvPr/>
        </p:nvSpPr>
        <p:spPr bwMode="auto">
          <a:xfrm>
            <a:off x="3635375" y="3446463"/>
            <a:ext cx="1588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60" name="Line 134"/>
          <p:cNvSpPr>
            <a:spLocks noChangeShapeType="1"/>
          </p:cNvSpPr>
          <p:nvPr/>
        </p:nvSpPr>
        <p:spPr bwMode="auto">
          <a:xfrm>
            <a:off x="3744913" y="3446463"/>
            <a:ext cx="1587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61" name="Line 135"/>
          <p:cNvSpPr>
            <a:spLocks noChangeShapeType="1"/>
          </p:cNvSpPr>
          <p:nvPr/>
        </p:nvSpPr>
        <p:spPr bwMode="auto">
          <a:xfrm>
            <a:off x="3854450" y="3446463"/>
            <a:ext cx="1588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62" name="Line 136"/>
          <p:cNvSpPr>
            <a:spLocks noChangeShapeType="1"/>
          </p:cNvSpPr>
          <p:nvPr/>
        </p:nvSpPr>
        <p:spPr bwMode="auto">
          <a:xfrm>
            <a:off x="3963988" y="3446463"/>
            <a:ext cx="1587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63" name="Line 137"/>
          <p:cNvSpPr>
            <a:spLocks noChangeShapeType="1"/>
          </p:cNvSpPr>
          <p:nvPr/>
        </p:nvSpPr>
        <p:spPr bwMode="auto">
          <a:xfrm>
            <a:off x="4071938" y="3446463"/>
            <a:ext cx="1587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64" name="Line 138"/>
          <p:cNvSpPr>
            <a:spLocks noChangeShapeType="1"/>
          </p:cNvSpPr>
          <p:nvPr/>
        </p:nvSpPr>
        <p:spPr bwMode="auto">
          <a:xfrm>
            <a:off x="4071938" y="3446463"/>
            <a:ext cx="1587" cy="508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65" name="Line 139"/>
          <p:cNvSpPr>
            <a:spLocks noChangeShapeType="1"/>
          </p:cNvSpPr>
          <p:nvPr/>
        </p:nvSpPr>
        <p:spPr bwMode="auto">
          <a:xfrm>
            <a:off x="4181475" y="3446463"/>
            <a:ext cx="1588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66" name="Line 140"/>
          <p:cNvSpPr>
            <a:spLocks noChangeShapeType="1"/>
          </p:cNvSpPr>
          <p:nvPr/>
        </p:nvSpPr>
        <p:spPr bwMode="auto">
          <a:xfrm>
            <a:off x="4291013" y="3446463"/>
            <a:ext cx="1587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67" name="Line 141"/>
          <p:cNvSpPr>
            <a:spLocks noChangeShapeType="1"/>
          </p:cNvSpPr>
          <p:nvPr/>
        </p:nvSpPr>
        <p:spPr bwMode="auto">
          <a:xfrm>
            <a:off x="4400550" y="3446463"/>
            <a:ext cx="1588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68" name="Line 142"/>
          <p:cNvSpPr>
            <a:spLocks noChangeShapeType="1"/>
          </p:cNvSpPr>
          <p:nvPr/>
        </p:nvSpPr>
        <p:spPr bwMode="auto">
          <a:xfrm>
            <a:off x="4508500" y="3446463"/>
            <a:ext cx="1588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69" name="Line 143"/>
          <p:cNvSpPr>
            <a:spLocks noChangeShapeType="1"/>
          </p:cNvSpPr>
          <p:nvPr/>
        </p:nvSpPr>
        <p:spPr bwMode="auto">
          <a:xfrm>
            <a:off x="4618038" y="3446463"/>
            <a:ext cx="1587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70" name="Line 144"/>
          <p:cNvSpPr>
            <a:spLocks noChangeShapeType="1"/>
          </p:cNvSpPr>
          <p:nvPr/>
        </p:nvSpPr>
        <p:spPr bwMode="auto">
          <a:xfrm>
            <a:off x="4727575" y="3446463"/>
            <a:ext cx="1588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71" name="Line 145"/>
          <p:cNvSpPr>
            <a:spLocks noChangeShapeType="1"/>
          </p:cNvSpPr>
          <p:nvPr/>
        </p:nvSpPr>
        <p:spPr bwMode="auto">
          <a:xfrm>
            <a:off x="4837113" y="3446463"/>
            <a:ext cx="1587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72" name="Line 146"/>
          <p:cNvSpPr>
            <a:spLocks noChangeShapeType="1"/>
          </p:cNvSpPr>
          <p:nvPr/>
        </p:nvSpPr>
        <p:spPr bwMode="auto">
          <a:xfrm>
            <a:off x="4945063" y="3446463"/>
            <a:ext cx="1587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73" name="Line 147"/>
          <p:cNvSpPr>
            <a:spLocks noChangeShapeType="1"/>
          </p:cNvSpPr>
          <p:nvPr/>
        </p:nvSpPr>
        <p:spPr bwMode="auto">
          <a:xfrm>
            <a:off x="5054600" y="3446463"/>
            <a:ext cx="1588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74" name="Line 148"/>
          <p:cNvSpPr>
            <a:spLocks noChangeShapeType="1"/>
          </p:cNvSpPr>
          <p:nvPr/>
        </p:nvSpPr>
        <p:spPr bwMode="auto">
          <a:xfrm>
            <a:off x="5164138" y="3446463"/>
            <a:ext cx="1587" cy="301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75" name="Line 149"/>
          <p:cNvSpPr>
            <a:spLocks noChangeShapeType="1"/>
          </p:cNvSpPr>
          <p:nvPr/>
        </p:nvSpPr>
        <p:spPr bwMode="auto">
          <a:xfrm>
            <a:off x="5164138" y="3446463"/>
            <a:ext cx="1587" cy="508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76" name="Line 150"/>
          <p:cNvSpPr>
            <a:spLocks noChangeShapeType="1"/>
          </p:cNvSpPr>
          <p:nvPr/>
        </p:nvSpPr>
        <p:spPr bwMode="auto">
          <a:xfrm flipV="1">
            <a:off x="2981325" y="2389188"/>
            <a:ext cx="1588" cy="1057275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77" name="Line 151"/>
          <p:cNvSpPr>
            <a:spLocks noChangeShapeType="1"/>
          </p:cNvSpPr>
          <p:nvPr/>
        </p:nvSpPr>
        <p:spPr bwMode="auto">
          <a:xfrm flipH="1">
            <a:off x="2898775" y="344646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78" name="Line 152"/>
          <p:cNvSpPr>
            <a:spLocks noChangeShapeType="1"/>
          </p:cNvSpPr>
          <p:nvPr/>
        </p:nvSpPr>
        <p:spPr bwMode="auto">
          <a:xfrm flipH="1">
            <a:off x="2878138" y="3446463"/>
            <a:ext cx="1031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79" name="Line 153"/>
          <p:cNvSpPr>
            <a:spLocks noChangeShapeType="1"/>
          </p:cNvSpPr>
          <p:nvPr/>
        </p:nvSpPr>
        <p:spPr bwMode="auto">
          <a:xfrm flipH="1">
            <a:off x="2898775" y="334010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80" name="Line 154"/>
          <p:cNvSpPr>
            <a:spLocks noChangeShapeType="1"/>
          </p:cNvSpPr>
          <p:nvPr/>
        </p:nvSpPr>
        <p:spPr bwMode="auto">
          <a:xfrm flipH="1">
            <a:off x="2898775" y="3235325"/>
            <a:ext cx="82550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81" name="Line 155"/>
          <p:cNvSpPr>
            <a:spLocks noChangeShapeType="1"/>
          </p:cNvSpPr>
          <p:nvPr/>
        </p:nvSpPr>
        <p:spPr bwMode="auto">
          <a:xfrm flipH="1">
            <a:off x="2898775" y="312896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82" name="Line 156"/>
          <p:cNvSpPr>
            <a:spLocks noChangeShapeType="1"/>
          </p:cNvSpPr>
          <p:nvPr/>
        </p:nvSpPr>
        <p:spPr bwMode="auto">
          <a:xfrm flipH="1">
            <a:off x="2898775" y="302260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83" name="Line 157"/>
          <p:cNvSpPr>
            <a:spLocks noChangeShapeType="1"/>
          </p:cNvSpPr>
          <p:nvPr/>
        </p:nvSpPr>
        <p:spPr bwMode="auto">
          <a:xfrm flipH="1">
            <a:off x="2898775" y="2917825"/>
            <a:ext cx="82550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84" name="Line 158"/>
          <p:cNvSpPr>
            <a:spLocks noChangeShapeType="1"/>
          </p:cNvSpPr>
          <p:nvPr/>
        </p:nvSpPr>
        <p:spPr bwMode="auto">
          <a:xfrm flipH="1">
            <a:off x="2878138" y="2917825"/>
            <a:ext cx="103187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85" name="Line 159"/>
          <p:cNvSpPr>
            <a:spLocks noChangeShapeType="1"/>
          </p:cNvSpPr>
          <p:nvPr/>
        </p:nvSpPr>
        <p:spPr bwMode="auto">
          <a:xfrm flipH="1">
            <a:off x="2898775" y="281146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86" name="Line 160"/>
          <p:cNvSpPr>
            <a:spLocks noChangeShapeType="1"/>
          </p:cNvSpPr>
          <p:nvPr/>
        </p:nvSpPr>
        <p:spPr bwMode="auto">
          <a:xfrm flipH="1">
            <a:off x="2898775" y="2705100"/>
            <a:ext cx="8255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87" name="Line 161"/>
          <p:cNvSpPr>
            <a:spLocks noChangeShapeType="1"/>
          </p:cNvSpPr>
          <p:nvPr/>
        </p:nvSpPr>
        <p:spPr bwMode="auto">
          <a:xfrm flipH="1">
            <a:off x="2898775" y="2600325"/>
            <a:ext cx="82550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88" name="Line 162"/>
          <p:cNvSpPr>
            <a:spLocks noChangeShapeType="1"/>
          </p:cNvSpPr>
          <p:nvPr/>
        </p:nvSpPr>
        <p:spPr bwMode="auto">
          <a:xfrm flipH="1">
            <a:off x="2898775" y="2493963"/>
            <a:ext cx="8255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89" name="Line 163"/>
          <p:cNvSpPr>
            <a:spLocks noChangeShapeType="1"/>
          </p:cNvSpPr>
          <p:nvPr/>
        </p:nvSpPr>
        <p:spPr bwMode="auto">
          <a:xfrm flipH="1">
            <a:off x="2898775" y="2389188"/>
            <a:ext cx="82550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90" name="Line 164"/>
          <p:cNvSpPr>
            <a:spLocks noChangeShapeType="1"/>
          </p:cNvSpPr>
          <p:nvPr/>
        </p:nvSpPr>
        <p:spPr bwMode="auto">
          <a:xfrm flipH="1">
            <a:off x="2878138" y="2389188"/>
            <a:ext cx="103187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91" name="Freeform 165"/>
          <p:cNvSpPr>
            <a:spLocks/>
          </p:cNvSpPr>
          <p:nvPr/>
        </p:nvSpPr>
        <p:spPr bwMode="auto">
          <a:xfrm flipV="1">
            <a:off x="3003550" y="2389188"/>
            <a:ext cx="2136775" cy="1057275"/>
          </a:xfrm>
          <a:custGeom>
            <a:avLst/>
            <a:gdLst>
              <a:gd name="T0" fmla="*/ 69650764 w 6647"/>
              <a:gd name="T1" fmla="*/ 4306319 h 7777"/>
              <a:gd name="T2" fmla="*/ 136201324 w 6647"/>
              <a:gd name="T3" fmla="*/ 8612638 h 7777"/>
              <a:gd name="T4" fmla="*/ 164723260 w 6647"/>
              <a:gd name="T5" fmla="*/ 14360560 h 7777"/>
              <a:gd name="T6" fmla="*/ 193244914 w 6647"/>
              <a:gd name="T7" fmla="*/ 18685372 h 7777"/>
              <a:gd name="T8" fmla="*/ 210915816 w 6647"/>
              <a:gd name="T9" fmla="*/ 24433428 h 7777"/>
              <a:gd name="T10" fmla="*/ 231273840 w 6647"/>
              <a:gd name="T11" fmla="*/ 28739746 h 7777"/>
              <a:gd name="T12" fmla="*/ 244914542 w 6647"/>
              <a:gd name="T13" fmla="*/ 34487666 h 7777"/>
              <a:gd name="T14" fmla="*/ 261758959 w 6647"/>
              <a:gd name="T15" fmla="*/ 38793992 h 7777"/>
              <a:gd name="T16" fmla="*/ 273539668 w 6647"/>
              <a:gd name="T17" fmla="*/ 44541913 h 7777"/>
              <a:gd name="T18" fmla="*/ 288420580 w 6647"/>
              <a:gd name="T19" fmla="*/ 48866720 h 7777"/>
              <a:gd name="T20" fmla="*/ 299167780 w 6647"/>
              <a:gd name="T21" fmla="*/ 54614640 h 7777"/>
              <a:gd name="T22" fmla="*/ 313118696 w 6647"/>
              <a:gd name="T23" fmla="*/ 58920958 h 7777"/>
              <a:gd name="T24" fmla="*/ 323349303 w 6647"/>
              <a:gd name="T25" fmla="*/ 64668878 h 7777"/>
              <a:gd name="T26" fmla="*/ 336783303 w 6647"/>
              <a:gd name="T27" fmla="*/ 68975196 h 7777"/>
              <a:gd name="T28" fmla="*/ 345257187 w 6647"/>
              <a:gd name="T29" fmla="*/ 74741758 h 7777"/>
              <a:gd name="T30" fmla="*/ 352284400 w 6647"/>
              <a:gd name="T31" fmla="*/ 79048076 h 7777"/>
              <a:gd name="T32" fmla="*/ 357658001 w 6647"/>
              <a:gd name="T33" fmla="*/ 84795996 h 7777"/>
              <a:gd name="T34" fmla="*/ 364891594 w 6647"/>
              <a:gd name="T35" fmla="*/ 89102314 h 7777"/>
              <a:gd name="T36" fmla="*/ 370471896 w 6647"/>
              <a:gd name="T37" fmla="*/ 94850235 h 7777"/>
              <a:gd name="T38" fmla="*/ 378222405 w 6647"/>
              <a:gd name="T39" fmla="*/ 99175041 h 7777"/>
              <a:gd name="T40" fmla="*/ 384319621 w 6647"/>
              <a:gd name="T41" fmla="*/ 104922962 h 7777"/>
              <a:gd name="T42" fmla="*/ 393000127 w 6647"/>
              <a:gd name="T43" fmla="*/ 109229280 h 7777"/>
              <a:gd name="T44" fmla="*/ 400027019 w 6647"/>
              <a:gd name="T45" fmla="*/ 114977200 h 7777"/>
              <a:gd name="T46" fmla="*/ 410361137 w 6647"/>
              <a:gd name="T47" fmla="*/ 119283654 h 7777"/>
              <a:gd name="T48" fmla="*/ 419248344 w 6647"/>
              <a:gd name="T49" fmla="*/ 125031574 h 7777"/>
              <a:gd name="T50" fmla="*/ 433405961 w 6647"/>
              <a:gd name="T51" fmla="*/ 129356381 h 7777"/>
              <a:gd name="T52" fmla="*/ 447046663 w 6647"/>
              <a:gd name="T53" fmla="*/ 135104301 h 7777"/>
              <a:gd name="T54" fmla="*/ 475465087 w 6647"/>
              <a:gd name="T55" fmla="*/ 139410619 h 7777"/>
              <a:gd name="T56" fmla="*/ 686897256 w 6647"/>
              <a:gd name="T57" fmla="*/ 142293824 h 7777"/>
              <a:gd name="T58" fmla="*/ 576840838 w 6647"/>
              <a:gd name="T59" fmla="*/ 137969017 h 7777"/>
              <a:gd name="T60" fmla="*/ 540155312 w 6647"/>
              <a:gd name="T61" fmla="*/ 132221097 h 7777"/>
              <a:gd name="T62" fmla="*/ 506983393 w 6647"/>
              <a:gd name="T63" fmla="*/ 127914779 h 7777"/>
              <a:gd name="T64" fmla="*/ 487452497 w 6647"/>
              <a:gd name="T65" fmla="*/ 122166858 h 7777"/>
              <a:gd name="T66" fmla="*/ 465441182 w 6647"/>
              <a:gd name="T67" fmla="*/ 117860541 h 7777"/>
              <a:gd name="T68" fmla="*/ 450973673 w 6647"/>
              <a:gd name="T69" fmla="*/ 112112484 h 7777"/>
              <a:gd name="T70" fmla="*/ 433405961 w 6647"/>
              <a:gd name="T71" fmla="*/ 107787677 h 7777"/>
              <a:gd name="T72" fmla="*/ 421108337 w 6647"/>
              <a:gd name="T73" fmla="*/ 102039757 h 7777"/>
              <a:gd name="T74" fmla="*/ 405814022 w 6647"/>
              <a:gd name="T75" fmla="*/ 97733439 h 7777"/>
              <a:gd name="T76" fmla="*/ 394860120 w 6647"/>
              <a:gd name="T77" fmla="*/ 91985519 h 7777"/>
              <a:gd name="T78" fmla="*/ 380702503 w 6647"/>
              <a:gd name="T79" fmla="*/ 87660712 h 7777"/>
              <a:gd name="T80" fmla="*/ 370368706 w 6647"/>
              <a:gd name="T81" fmla="*/ 81912792 h 7777"/>
              <a:gd name="T82" fmla="*/ 356831194 w 6647"/>
              <a:gd name="T83" fmla="*/ 77606474 h 7777"/>
              <a:gd name="T84" fmla="*/ 346807289 w 6647"/>
              <a:gd name="T85" fmla="*/ 71858554 h 7777"/>
              <a:gd name="T86" fmla="*/ 338126783 w 6647"/>
              <a:gd name="T87" fmla="*/ 67552083 h 7777"/>
              <a:gd name="T88" fmla="*/ 332856293 w 6647"/>
              <a:gd name="T89" fmla="*/ 61804162 h 7777"/>
              <a:gd name="T90" fmla="*/ 325622699 w 6647"/>
              <a:gd name="T91" fmla="*/ 57479355 h 7777"/>
              <a:gd name="T92" fmla="*/ 320145588 w 6647"/>
              <a:gd name="T93" fmla="*/ 51731435 h 7777"/>
              <a:gd name="T94" fmla="*/ 312601781 w 6647"/>
              <a:gd name="T95" fmla="*/ 47425117 h 7777"/>
              <a:gd name="T96" fmla="*/ 306608076 w 6647"/>
              <a:gd name="T97" fmla="*/ 41677197 h 7777"/>
              <a:gd name="T98" fmla="*/ 298340974 w 6647"/>
              <a:gd name="T99" fmla="*/ 37370879 h 7777"/>
              <a:gd name="T100" fmla="*/ 291623973 w 6647"/>
              <a:gd name="T101" fmla="*/ 31604461 h 7777"/>
              <a:gd name="T102" fmla="*/ 281806770 w 6647"/>
              <a:gd name="T103" fmla="*/ 27298143 h 7777"/>
              <a:gd name="T104" fmla="*/ 273642858 w 6647"/>
              <a:gd name="T105" fmla="*/ 21550223 h 7777"/>
              <a:gd name="T106" fmla="*/ 261035664 w 6647"/>
              <a:gd name="T107" fmla="*/ 17243765 h 7777"/>
              <a:gd name="T108" fmla="*/ 249358146 w 6647"/>
              <a:gd name="T109" fmla="*/ 11495845 h 7777"/>
              <a:gd name="T110" fmla="*/ 228070125 w 6647"/>
              <a:gd name="T111" fmla="*/ 7171036 h 7777"/>
              <a:gd name="T112" fmla="*/ 199341809 w 6647"/>
              <a:gd name="T113" fmla="*/ 1423114 h 77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6647"/>
              <a:gd name="T172" fmla="*/ 0 h 7777"/>
              <a:gd name="T173" fmla="*/ 6647 w 6647"/>
              <a:gd name="T174" fmla="*/ 7777 h 777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6647" h="7777">
                <a:moveTo>
                  <a:pt x="0" y="0"/>
                </a:moveTo>
                <a:lnTo>
                  <a:pt x="0" y="0"/>
                </a:lnTo>
                <a:lnTo>
                  <a:pt x="0" y="77"/>
                </a:lnTo>
                <a:lnTo>
                  <a:pt x="322" y="77"/>
                </a:lnTo>
                <a:lnTo>
                  <a:pt x="322" y="155"/>
                </a:lnTo>
                <a:lnTo>
                  <a:pt x="674" y="155"/>
                </a:lnTo>
                <a:lnTo>
                  <a:pt x="674" y="233"/>
                </a:lnTo>
                <a:lnTo>
                  <a:pt x="897" y="233"/>
                </a:lnTo>
                <a:lnTo>
                  <a:pt x="897" y="311"/>
                </a:lnTo>
                <a:lnTo>
                  <a:pt x="1065" y="311"/>
                </a:lnTo>
                <a:lnTo>
                  <a:pt x="1065" y="388"/>
                </a:lnTo>
                <a:lnTo>
                  <a:pt x="1201" y="388"/>
                </a:lnTo>
                <a:lnTo>
                  <a:pt x="1201" y="466"/>
                </a:lnTo>
                <a:lnTo>
                  <a:pt x="1318" y="466"/>
                </a:lnTo>
                <a:lnTo>
                  <a:pt x="1318" y="544"/>
                </a:lnTo>
                <a:lnTo>
                  <a:pt x="1420" y="544"/>
                </a:lnTo>
                <a:lnTo>
                  <a:pt x="1420" y="622"/>
                </a:lnTo>
                <a:lnTo>
                  <a:pt x="1511" y="622"/>
                </a:lnTo>
                <a:lnTo>
                  <a:pt x="1511" y="699"/>
                </a:lnTo>
                <a:lnTo>
                  <a:pt x="1594" y="699"/>
                </a:lnTo>
                <a:lnTo>
                  <a:pt x="1594" y="777"/>
                </a:lnTo>
                <a:lnTo>
                  <a:pt x="1670" y="777"/>
                </a:lnTo>
                <a:lnTo>
                  <a:pt x="1670" y="855"/>
                </a:lnTo>
                <a:lnTo>
                  <a:pt x="1741" y="855"/>
                </a:lnTo>
                <a:lnTo>
                  <a:pt x="1741" y="933"/>
                </a:lnTo>
                <a:lnTo>
                  <a:pt x="1808" y="933"/>
                </a:lnTo>
                <a:lnTo>
                  <a:pt x="1808" y="1011"/>
                </a:lnTo>
                <a:lnTo>
                  <a:pt x="1870" y="1011"/>
                </a:lnTo>
                <a:lnTo>
                  <a:pt x="1870" y="1088"/>
                </a:lnTo>
                <a:lnTo>
                  <a:pt x="1930" y="1088"/>
                </a:lnTo>
                <a:lnTo>
                  <a:pt x="1930" y="1166"/>
                </a:lnTo>
                <a:lnTo>
                  <a:pt x="1986" y="1166"/>
                </a:lnTo>
                <a:lnTo>
                  <a:pt x="1986" y="1244"/>
                </a:lnTo>
                <a:lnTo>
                  <a:pt x="2041" y="1244"/>
                </a:lnTo>
                <a:lnTo>
                  <a:pt x="2041" y="1322"/>
                </a:lnTo>
                <a:lnTo>
                  <a:pt x="2093" y="1322"/>
                </a:lnTo>
                <a:lnTo>
                  <a:pt x="2093" y="1399"/>
                </a:lnTo>
                <a:lnTo>
                  <a:pt x="2143" y="1399"/>
                </a:lnTo>
                <a:lnTo>
                  <a:pt x="2143" y="1477"/>
                </a:lnTo>
                <a:lnTo>
                  <a:pt x="2191" y="1477"/>
                </a:lnTo>
                <a:lnTo>
                  <a:pt x="2191" y="1555"/>
                </a:lnTo>
                <a:lnTo>
                  <a:pt x="2238" y="1555"/>
                </a:lnTo>
                <a:lnTo>
                  <a:pt x="2238" y="1633"/>
                </a:lnTo>
                <a:lnTo>
                  <a:pt x="2283" y="1633"/>
                </a:lnTo>
                <a:lnTo>
                  <a:pt x="2283" y="1710"/>
                </a:lnTo>
                <a:lnTo>
                  <a:pt x="2327" y="1710"/>
                </a:lnTo>
                <a:lnTo>
                  <a:pt x="2327" y="1788"/>
                </a:lnTo>
                <a:lnTo>
                  <a:pt x="2370" y="1788"/>
                </a:lnTo>
                <a:lnTo>
                  <a:pt x="2370" y="1866"/>
                </a:lnTo>
                <a:lnTo>
                  <a:pt x="2412" y="1866"/>
                </a:lnTo>
                <a:lnTo>
                  <a:pt x="2412" y="1944"/>
                </a:lnTo>
                <a:lnTo>
                  <a:pt x="2453" y="1944"/>
                </a:lnTo>
                <a:lnTo>
                  <a:pt x="2453" y="2022"/>
                </a:lnTo>
                <a:lnTo>
                  <a:pt x="2494" y="2022"/>
                </a:lnTo>
                <a:lnTo>
                  <a:pt x="2494" y="2099"/>
                </a:lnTo>
                <a:lnTo>
                  <a:pt x="2533" y="2099"/>
                </a:lnTo>
                <a:lnTo>
                  <a:pt x="2533" y="2177"/>
                </a:lnTo>
                <a:lnTo>
                  <a:pt x="2572" y="2177"/>
                </a:lnTo>
                <a:lnTo>
                  <a:pt x="2572" y="2255"/>
                </a:lnTo>
                <a:lnTo>
                  <a:pt x="2610" y="2255"/>
                </a:lnTo>
                <a:lnTo>
                  <a:pt x="2610" y="2333"/>
                </a:lnTo>
                <a:lnTo>
                  <a:pt x="2647" y="2333"/>
                </a:lnTo>
                <a:lnTo>
                  <a:pt x="2647" y="2410"/>
                </a:lnTo>
                <a:lnTo>
                  <a:pt x="2684" y="2410"/>
                </a:lnTo>
                <a:lnTo>
                  <a:pt x="2684" y="2488"/>
                </a:lnTo>
                <a:lnTo>
                  <a:pt x="2720" y="2488"/>
                </a:lnTo>
                <a:lnTo>
                  <a:pt x="2720" y="2566"/>
                </a:lnTo>
                <a:lnTo>
                  <a:pt x="2756" y="2566"/>
                </a:lnTo>
                <a:lnTo>
                  <a:pt x="2756" y="2644"/>
                </a:lnTo>
                <a:lnTo>
                  <a:pt x="2791" y="2644"/>
                </a:lnTo>
                <a:lnTo>
                  <a:pt x="2791" y="2721"/>
                </a:lnTo>
                <a:lnTo>
                  <a:pt x="2826" y="2721"/>
                </a:lnTo>
                <a:lnTo>
                  <a:pt x="2826" y="2799"/>
                </a:lnTo>
                <a:lnTo>
                  <a:pt x="2861" y="2799"/>
                </a:lnTo>
                <a:lnTo>
                  <a:pt x="2861" y="2877"/>
                </a:lnTo>
                <a:lnTo>
                  <a:pt x="2895" y="2877"/>
                </a:lnTo>
                <a:lnTo>
                  <a:pt x="2895" y="2955"/>
                </a:lnTo>
                <a:lnTo>
                  <a:pt x="2929" y="2955"/>
                </a:lnTo>
                <a:lnTo>
                  <a:pt x="2929" y="3033"/>
                </a:lnTo>
                <a:lnTo>
                  <a:pt x="2963" y="3033"/>
                </a:lnTo>
                <a:lnTo>
                  <a:pt x="2963" y="3110"/>
                </a:lnTo>
                <a:lnTo>
                  <a:pt x="2997" y="3110"/>
                </a:lnTo>
                <a:lnTo>
                  <a:pt x="2997" y="3188"/>
                </a:lnTo>
                <a:lnTo>
                  <a:pt x="3030" y="3188"/>
                </a:lnTo>
                <a:lnTo>
                  <a:pt x="3030" y="3266"/>
                </a:lnTo>
                <a:lnTo>
                  <a:pt x="3063" y="3266"/>
                </a:lnTo>
                <a:lnTo>
                  <a:pt x="3063" y="3344"/>
                </a:lnTo>
                <a:lnTo>
                  <a:pt x="3096" y="3344"/>
                </a:lnTo>
                <a:lnTo>
                  <a:pt x="3096" y="3421"/>
                </a:lnTo>
                <a:lnTo>
                  <a:pt x="3129" y="3421"/>
                </a:lnTo>
                <a:lnTo>
                  <a:pt x="3129" y="3499"/>
                </a:lnTo>
                <a:lnTo>
                  <a:pt x="3161" y="3499"/>
                </a:lnTo>
                <a:lnTo>
                  <a:pt x="3161" y="3577"/>
                </a:lnTo>
                <a:lnTo>
                  <a:pt x="3194" y="3577"/>
                </a:lnTo>
                <a:lnTo>
                  <a:pt x="3194" y="3655"/>
                </a:lnTo>
                <a:lnTo>
                  <a:pt x="3226" y="3655"/>
                </a:lnTo>
                <a:lnTo>
                  <a:pt x="3226" y="3732"/>
                </a:lnTo>
                <a:lnTo>
                  <a:pt x="3259" y="3732"/>
                </a:lnTo>
                <a:lnTo>
                  <a:pt x="3259" y="3810"/>
                </a:lnTo>
                <a:lnTo>
                  <a:pt x="3291" y="3810"/>
                </a:lnTo>
                <a:lnTo>
                  <a:pt x="3291" y="3888"/>
                </a:lnTo>
                <a:lnTo>
                  <a:pt x="3324" y="3888"/>
                </a:lnTo>
                <a:lnTo>
                  <a:pt x="3324" y="3966"/>
                </a:lnTo>
                <a:lnTo>
                  <a:pt x="3341" y="3966"/>
                </a:lnTo>
                <a:lnTo>
                  <a:pt x="3341" y="4044"/>
                </a:lnTo>
                <a:lnTo>
                  <a:pt x="3358" y="4044"/>
                </a:lnTo>
                <a:lnTo>
                  <a:pt x="3358" y="4121"/>
                </a:lnTo>
                <a:lnTo>
                  <a:pt x="3375" y="4121"/>
                </a:lnTo>
                <a:lnTo>
                  <a:pt x="3375" y="4199"/>
                </a:lnTo>
                <a:lnTo>
                  <a:pt x="3392" y="4199"/>
                </a:lnTo>
                <a:lnTo>
                  <a:pt x="3392" y="4277"/>
                </a:lnTo>
                <a:lnTo>
                  <a:pt x="3409" y="4277"/>
                </a:lnTo>
                <a:lnTo>
                  <a:pt x="3409" y="4355"/>
                </a:lnTo>
                <a:lnTo>
                  <a:pt x="3426" y="4355"/>
                </a:lnTo>
                <a:lnTo>
                  <a:pt x="3426" y="4432"/>
                </a:lnTo>
                <a:lnTo>
                  <a:pt x="3443" y="4432"/>
                </a:lnTo>
                <a:lnTo>
                  <a:pt x="3443" y="4510"/>
                </a:lnTo>
                <a:lnTo>
                  <a:pt x="3461" y="4510"/>
                </a:lnTo>
                <a:lnTo>
                  <a:pt x="3461" y="4588"/>
                </a:lnTo>
                <a:lnTo>
                  <a:pt x="3478" y="4588"/>
                </a:lnTo>
                <a:lnTo>
                  <a:pt x="3478" y="4666"/>
                </a:lnTo>
                <a:lnTo>
                  <a:pt x="3496" y="4666"/>
                </a:lnTo>
                <a:lnTo>
                  <a:pt x="3496" y="4743"/>
                </a:lnTo>
                <a:lnTo>
                  <a:pt x="3513" y="4743"/>
                </a:lnTo>
                <a:lnTo>
                  <a:pt x="3513" y="4821"/>
                </a:lnTo>
                <a:lnTo>
                  <a:pt x="3531" y="4821"/>
                </a:lnTo>
                <a:lnTo>
                  <a:pt x="3531" y="4899"/>
                </a:lnTo>
                <a:lnTo>
                  <a:pt x="3549" y="4899"/>
                </a:lnTo>
                <a:lnTo>
                  <a:pt x="3549" y="4977"/>
                </a:lnTo>
                <a:lnTo>
                  <a:pt x="3567" y="4977"/>
                </a:lnTo>
                <a:lnTo>
                  <a:pt x="3567" y="5055"/>
                </a:lnTo>
                <a:lnTo>
                  <a:pt x="3585" y="5055"/>
                </a:lnTo>
                <a:lnTo>
                  <a:pt x="3585" y="5132"/>
                </a:lnTo>
                <a:lnTo>
                  <a:pt x="3604" y="5132"/>
                </a:lnTo>
                <a:lnTo>
                  <a:pt x="3604" y="5210"/>
                </a:lnTo>
                <a:lnTo>
                  <a:pt x="3622" y="5210"/>
                </a:lnTo>
                <a:lnTo>
                  <a:pt x="3622" y="5288"/>
                </a:lnTo>
                <a:lnTo>
                  <a:pt x="3641" y="5288"/>
                </a:lnTo>
                <a:lnTo>
                  <a:pt x="3641" y="5366"/>
                </a:lnTo>
                <a:lnTo>
                  <a:pt x="3660" y="5366"/>
                </a:lnTo>
                <a:lnTo>
                  <a:pt x="3660" y="5443"/>
                </a:lnTo>
                <a:lnTo>
                  <a:pt x="3680" y="5443"/>
                </a:lnTo>
                <a:lnTo>
                  <a:pt x="3680" y="5521"/>
                </a:lnTo>
                <a:lnTo>
                  <a:pt x="3699" y="5521"/>
                </a:lnTo>
                <a:lnTo>
                  <a:pt x="3699" y="5599"/>
                </a:lnTo>
                <a:lnTo>
                  <a:pt x="3719" y="5599"/>
                </a:lnTo>
                <a:lnTo>
                  <a:pt x="3719" y="5677"/>
                </a:lnTo>
                <a:lnTo>
                  <a:pt x="3740" y="5677"/>
                </a:lnTo>
                <a:lnTo>
                  <a:pt x="3740" y="5754"/>
                </a:lnTo>
                <a:lnTo>
                  <a:pt x="3760" y="5754"/>
                </a:lnTo>
                <a:lnTo>
                  <a:pt x="3760" y="5832"/>
                </a:lnTo>
                <a:lnTo>
                  <a:pt x="3781" y="5832"/>
                </a:lnTo>
                <a:lnTo>
                  <a:pt x="3781" y="5910"/>
                </a:lnTo>
                <a:lnTo>
                  <a:pt x="3803" y="5910"/>
                </a:lnTo>
                <a:lnTo>
                  <a:pt x="3803" y="5988"/>
                </a:lnTo>
                <a:lnTo>
                  <a:pt x="3825" y="5988"/>
                </a:lnTo>
                <a:lnTo>
                  <a:pt x="3825" y="6066"/>
                </a:lnTo>
                <a:lnTo>
                  <a:pt x="3848" y="6066"/>
                </a:lnTo>
                <a:lnTo>
                  <a:pt x="3848" y="6143"/>
                </a:lnTo>
                <a:lnTo>
                  <a:pt x="3871" y="6143"/>
                </a:lnTo>
                <a:lnTo>
                  <a:pt x="3871" y="6221"/>
                </a:lnTo>
                <a:lnTo>
                  <a:pt x="3895" y="6221"/>
                </a:lnTo>
                <a:lnTo>
                  <a:pt x="3895" y="6299"/>
                </a:lnTo>
                <a:lnTo>
                  <a:pt x="3920" y="6299"/>
                </a:lnTo>
                <a:lnTo>
                  <a:pt x="3920" y="6377"/>
                </a:lnTo>
                <a:lnTo>
                  <a:pt x="3945" y="6377"/>
                </a:lnTo>
                <a:lnTo>
                  <a:pt x="3945" y="6454"/>
                </a:lnTo>
                <a:lnTo>
                  <a:pt x="3971" y="6454"/>
                </a:lnTo>
                <a:lnTo>
                  <a:pt x="3971" y="6532"/>
                </a:lnTo>
                <a:lnTo>
                  <a:pt x="3999" y="6532"/>
                </a:lnTo>
                <a:lnTo>
                  <a:pt x="3999" y="6610"/>
                </a:lnTo>
                <a:lnTo>
                  <a:pt x="4027" y="6610"/>
                </a:lnTo>
                <a:lnTo>
                  <a:pt x="4027" y="6688"/>
                </a:lnTo>
                <a:lnTo>
                  <a:pt x="4057" y="6688"/>
                </a:lnTo>
                <a:lnTo>
                  <a:pt x="4057" y="6765"/>
                </a:lnTo>
                <a:lnTo>
                  <a:pt x="4088" y="6765"/>
                </a:lnTo>
                <a:lnTo>
                  <a:pt x="4088" y="6843"/>
                </a:lnTo>
                <a:lnTo>
                  <a:pt x="4121" y="6843"/>
                </a:lnTo>
                <a:lnTo>
                  <a:pt x="4121" y="6921"/>
                </a:lnTo>
                <a:lnTo>
                  <a:pt x="4156" y="6921"/>
                </a:lnTo>
                <a:lnTo>
                  <a:pt x="4156" y="6999"/>
                </a:lnTo>
                <a:lnTo>
                  <a:pt x="4194" y="6999"/>
                </a:lnTo>
                <a:lnTo>
                  <a:pt x="4194" y="7077"/>
                </a:lnTo>
                <a:lnTo>
                  <a:pt x="4234" y="7077"/>
                </a:lnTo>
                <a:lnTo>
                  <a:pt x="4234" y="7154"/>
                </a:lnTo>
                <a:lnTo>
                  <a:pt x="4278" y="7154"/>
                </a:lnTo>
                <a:lnTo>
                  <a:pt x="4278" y="7232"/>
                </a:lnTo>
                <a:lnTo>
                  <a:pt x="4326" y="7232"/>
                </a:lnTo>
                <a:lnTo>
                  <a:pt x="4326" y="7310"/>
                </a:lnTo>
                <a:lnTo>
                  <a:pt x="4379" y="7310"/>
                </a:lnTo>
                <a:lnTo>
                  <a:pt x="4379" y="7388"/>
                </a:lnTo>
                <a:lnTo>
                  <a:pt x="4440" y="7388"/>
                </a:lnTo>
                <a:lnTo>
                  <a:pt x="4440" y="7465"/>
                </a:lnTo>
                <a:lnTo>
                  <a:pt x="4512" y="7465"/>
                </a:lnTo>
                <a:lnTo>
                  <a:pt x="4512" y="7543"/>
                </a:lnTo>
                <a:lnTo>
                  <a:pt x="4601" y="7543"/>
                </a:lnTo>
                <a:lnTo>
                  <a:pt x="4601" y="7621"/>
                </a:lnTo>
                <a:lnTo>
                  <a:pt x="4718" y="7621"/>
                </a:lnTo>
                <a:lnTo>
                  <a:pt x="4718" y="7699"/>
                </a:lnTo>
                <a:lnTo>
                  <a:pt x="4903" y="7699"/>
                </a:lnTo>
                <a:lnTo>
                  <a:pt x="4903" y="7777"/>
                </a:lnTo>
                <a:lnTo>
                  <a:pt x="6647" y="7777"/>
                </a:lnTo>
                <a:lnTo>
                  <a:pt x="6647" y="7699"/>
                </a:lnTo>
                <a:lnTo>
                  <a:pt x="6325" y="7699"/>
                </a:lnTo>
                <a:lnTo>
                  <a:pt x="6325" y="7621"/>
                </a:lnTo>
                <a:lnTo>
                  <a:pt x="5973" y="7621"/>
                </a:lnTo>
                <a:lnTo>
                  <a:pt x="5973" y="7543"/>
                </a:lnTo>
                <a:lnTo>
                  <a:pt x="5750" y="7543"/>
                </a:lnTo>
                <a:lnTo>
                  <a:pt x="5750" y="7465"/>
                </a:lnTo>
                <a:lnTo>
                  <a:pt x="5582" y="7465"/>
                </a:lnTo>
                <a:lnTo>
                  <a:pt x="5582" y="7388"/>
                </a:lnTo>
                <a:lnTo>
                  <a:pt x="5446" y="7388"/>
                </a:lnTo>
                <a:lnTo>
                  <a:pt x="5446" y="7310"/>
                </a:lnTo>
                <a:lnTo>
                  <a:pt x="5329" y="7310"/>
                </a:lnTo>
                <a:lnTo>
                  <a:pt x="5329" y="7232"/>
                </a:lnTo>
                <a:lnTo>
                  <a:pt x="5227" y="7232"/>
                </a:lnTo>
                <a:lnTo>
                  <a:pt x="5227" y="7154"/>
                </a:lnTo>
                <a:lnTo>
                  <a:pt x="5136" y="7154"/>
                </a:lnTo>
                <a:lnTo>
                  <a:pt x="5136" y="7077"/>
                </a:lnTo>
                <a:lnTo>
                  <a:pt x="5053" y="7077"/>
                </a:lnTo>
                <a:lnTo>
                  <a:pt x="5053" y="6999"/>
                </a:lnTo>
                <a:lnTo>
                  <a:pt x="4977" y="6999"/>
                </a:lnTo>
                <a:lnTo>
                  <a:pt x="4977" y="6921"/>
                </a:lnTo>
                <a:lnTo>
                  <a:pt x="4906" y="6921"/>
                </a:lnTo>
                <a:lnTo>
                  <a:pt x="4906" y="6843"/>
                </a:lnTo>
                <a:lnTo>
                  <a:pt x="4839" y="6843"/>
                </a:lnTo>
                <a:lnTo>
                  <a:pt x="4839" y="6765"/>
                </a:lnTo>
                <a:lnTo>
                  <a:pt x="4777" y="6765"/>
                </a:lnTo>
                <a:lnTo>
                  <a:pt x="4777" y="6688"/>
                </a:lnTo>
                <a:lnTo>
                  <a:pt x="4717" y="6688"/>
                </a:lnTo>
                <a:lnTo>
                  <a:pt x="4717" y="6610"/>
                </a:lnTo>
                <a:lnTo>
                  <a:pt x="4661" y="6610"/>
                </a:lnTo>
                <a:lnTo>
                  <a:pt x="4661" y="6532"/>
                </a:lnTo>
                <a:lnTo>
                  <a:pt x="4606" y="6532"/>
                </a:lnTo>
                <a:lnTo>
                  <a:pt x="4606" y="6454"/>
                </a:lnTo>
                <a:lnTo>
                  <a:pt x="4554" y="6454"/>
                </a:lnTo>
                <a:lnTo>
                  <a:pt x="4554" y="6377"/>
                </a:lnTo>
                <a:lnTo>
                  <a:pt x="4504" y="6377"/>
                </a:lnTo>
                <a:lnTo>
                  <a:pt x="4504" y="6299"/>
                </a:lnTo>
                <a:lnTo>
                  <a:pt x="4456" y="6299"/>
                </a:lnTo>
                <a:lnTo>
                  <a:pt x="4456" y="6221"/>
                </a:lnTo>
                <a:lnTo>
                  <a:pt x="4409" y="6221"/>
                </a:lnTo>
                <a:lnTo>
                  <a:pt x="4409" y="6143"/>
                </a:lnTo>
                <a:lnTo>
                  <a:pt x="4364" y="6143"/>
                </a:lnTo>
                <a:lnTo>
                  <a:pt x="4364" y="6066"/>
                </a:lnTo>
                <a:lnTo>
                  <a:pt x="4320" y="6066"/>
                </a:lnTo>
                <a:lnTo>
                  <a:pt x="4320" y="5988"/>
                </a:lnTo>
                <a:lnTo>
                  <a:pt x="4277" y="5988"/>
                </a:lnTo>
                <a:lnTo>
                  <a:pt x="4277" y="5910"/>
                </a:lnTo>
                <a:lnTo>
                  <a:pt x="4235" y="5910"/>
                </a:lnTo>
                <a:lnTo>
                  <a:pt x="4235" y="5832"/>
                </a:lnTo>
                <a:lnTo>
                  <a:pt x="4194" y="5832"/>
                </a:lnTo>
                <a:lnTo>
                  <a:pt x="4194" y="5754"/>
                </a:lnTo>
                <a:lnTo>
                  <a:pt x="4153" y="5754"/>
                </a:lnTo>
                <a:lnTo>
                  <a:pt x="4153" y="5677"/>
                </a:lnTo>
                <a:lnTo>
                  <a:pt x="4114" y="5677"/>
                </a:lnTo>
                <a:lnTo>
                  <a:pt x="4114" y="5599"/>
                </a:lnTo>
                <a:lnTo>
                  <a:pt x="4075" y="5599"/>
                </a:lnTo>
                <a:lnTo>
                  <a:pt x="4075" y="5521"/>
                </a:lnTo>
                <a:lnTo>
                  <a:pt x="4037" y="5521"/>
                </a:lnTo>
                <a:lnTo>
                  <a:pt x="4037" y="5443"/>
                </a:lnTo>
                <a:lnTo>
                  <a:pt x="4000" y="5443"/>
                </a:lnTo>
                <a:lnTo>
                  <a:pt x="4000" y="5366"/>
                </a:lnTo>
                <a:lnTo>
                  <a:pt x="3963" y="5366"/>
                </a:lnTo>
                <a:lnTo>
                  <a:pt x="3963" y="5288"/>
                </a:lnTo>
                <a:lnTo>
                  <a:pt x="3927" y="5288"/>
                </a:lnTo>
                <a:lnTo>
                  <a:pt x="3927" y="5210"/>
                </a:lnTo>
                <a:lnTo>
                  <a:pt x="3891" y="5210"/>
                </a:lnTo>
                <a:lnTo>
                  <a:pt x="3891" y="5132"/>
                </a:lnTo>
                <a:lnTo>
                  <a:pt x="3856" y="5132"/>
                </a:lnTo>
                <a:lnTo>
                  <a:pt x="3856" y="5055"/>
                </a:lnTo>
                <a:lnTo>
                  <a:pt x="3821" y="5055"/>
                </a:lnTo>
                <a:lnTo>
                  <a:pt x="3821" y="4977"/>
                </a:lnTo>
                <a:lnTo>
                  <a:pt x="3786" y="4977"/>
                </a:lnTo>
                <a:lnTo>
                  <a:pt x="3786" y="4899"/>
                </a:lnTo>
                <a:lnTo>
                  <a:pt x="3752" y="4899"/>
                </a:lnTo>
                <a:lnTo>
                  <a:pt x="3752" y="4821"/>
                </a:lnTo>
                <a:lnTo>
                  <a:pt x="3718" y="4821"/>
                </a:lnTo>
                <a:lnTo>
                  <a:pt x="3718" y="4743"/>
                </a:lnTo>
                <a:lnTo>
                  <a:pt x="3684" y="4743"/>
                </a:lnTo>
                <a:lnTo>
                  <a:pt x="3684" y="4666"/>
                </a:lnTo>
                <a:lnTo>
                  <a:pt x="3650" y="4666"/>
                </a:lnTo>
                <a:lnTo>
                  <a:pt x="3650" y="4588"/>
                </a:lnTo>
                <a:lnTo>
                  <a:pt x="3617" y="4588"/>
                </a:lnTo>
                <a:lnTo>
                  <a:pt x="3617" y="4510"/>
                </a:lnTo>
                <a:lnTo>
                  <a:pt x="3584" y="4510"/>
                </a:lnTo>
                <a:lnTo>
                  <a:pt x="3584" y="4432"/>
                </a:lnTo>
                <a:lnTo>
                  <a:pt x="3551" y="4432"/>
                </a:lnTo>
                <a:lnTo>
                  <a:pt x="3551" y="4355"/>
                </a:lnTo>
                <a:lnTo>
                  <a:pt x="3518" y="4355"/>
                </a:lnTo>
                <a:lnTo>
                  <a:pt x="3518" y="4277"/>
                </a:lnTo>
                <a:lnTo>
                  <a:pt x="3486" y="4277"/>
                </a:lnTo>
                <a:lnTo>
                  <a:pt x="3486" y="4199"/>
                </a:lnTo>
                <a:lnTo>
                  <a:pt x="3453" y="4199"/>
                </a:lnTo>
                <a:lnTo>
                  <a:pt x="3453" y="4121"/>
                </a:lnTo>
                <a:lnTo>
                  <a:pt x="3421" y="4121"/>
                </a:lnTo>
                <a:lnTo>
                  <a:pt x="3421" y="4044"/>
                </a:lnTo>
                <a:lnTo>
                  <a:pt x="3388" y="4044"/>
                </a:lnTo>
                <a:lnTo>
                  <a:pt x="3388" y="3966"/>
                </a:lnTo>
                <a:lnTo>
                  <a:pt x="3356" y="3966"/>
                </a:lnTo>
                <a:lnTo>
                  <a:pt x="3356" y="3888"/>
                </a:lnTo>
                <a:lnTo>
                  <a:pt x="3324" y="3888"/>
                </a:lnTo>
                <a:lnTo>
                  <a:pt x="3324" y="3810"/>
                </a:lnTo>
                <a:lnTo>
                  <a:pt x="3306" y="3810"/>
                </a:lnTo>
                <a:lnTo>
                  <a:pt x="3306" y="3732"/>
                </a:lnTo>
                <a:lnTo>
                  <a:pt x="3289" y="3732"/>
                </a:lnTo>
                <a:lnTo>
                  <a:pt x="3289" y="3655"/>
                </a:lnTo>
                <a:lnTo>
                  <a:pt x="3272" y="3655"/>
                </a:lnTo>
                <a:lnTo>
                  <a:pt x="3272" y="3577"/>
                </a:lnTo>
                <a:lnTo>
                  <a:pt x="3255" y="3577"/>
                </a:lnTo>
                <a:lnTo>
                  <a:pt x="3255" y="3499"/>
                </a:lnTo>
                <a:lnTo>
                  <a:pt x="3238" y="3499"/>
                </a:lnTo>
                <a:lnTo>
                  <a:pt x="3238" y="3421"/>
                </a:lnTo>
                <a:lnTo>
                  <a:pt x="3221" y="3421"/>
                </a:lnTo>
                <a:lnTo>
                  <a:pt x="3221" y="3344"/>
                </a:lnTo>
                <a:lnTo>
                  <a:pt x="3204" y="3344"/>
                </a:lnTo>
                <a:lnTo>
                  <a:pt x="3204" y="3266"/>
                </a:lnTo>
                <a:lnTo>
                  <a:pt x="3186" y="3266"/>
                </a:lnTo>
                <a:lnTo>
                  <a:pt x="3186" y="3188"/>
                </a:lnTo>
                <a:lnTo>
                  <a:pt x="3169" y="3188"/>
                </a:lnTo>
                <a:lnTo>
                  <a:pt x="3169" y="3110"/>
                </a:lnTo>
                <a:lnTo>
                  <a:pt x="3151" y="3110"/>
                </a:lnTo>
                <a:lnTo>
                  <a:pt x="3151" y="3033"/>
                </a:lnTo>
                <a:lnTo>
                  <a:pt x="3134" y="3033"/>
                </a:lnTo>
                <a:lnTo>
                  <a:pt x="3134" y="2955"/>
                </a:lnTo>
                <a:lnTo>
                  <a:pt x="3116" y="2955"/>
                </a:lnTo>
                <a:lnTo>
                  <a:pt x="3116" y="2877"/>
                </a:lnTo>
                <a:lnTo>
                  <a:pt x="3098" y="2877"/>
                </a:lnTo>
                <a:lnTo>
                  <a:pt x="3098" y="2799"/>
                </a:lnTo>
                <a:lnTo>
                  <a:pt x="3080" y="2799"/>
                </a:lnTo>
                <a:lnTo>
                  <a:pt x="3080" y="2721"/>
                </a:lnTo>
                <a:lnTo>
                  <a:pt x="3062" y="2721"/>
                </a:lnTo>
                <a:lnTo>
                  <a:pt x="3062" y="2644"/>
                </a:lnTo>
                <a:lnTo>
                  <a:pt x="3043" y="2644"/>
                </a:lnTo>
                <a:lnTo>
                  <a:pt x="3043" y="2566"/>
                </a:lnTo>
                <a:lnTo>
                  <a:pt x="3025" y="2566"/>
                </a:lnTo>
                <a:lnTo>
                  <a:pt x="3025" y="2488"/>
                </a:lnTo>
                <a:lnTo>
                  <a:pt x="3006" y="2488"/>
                </a:lnTo>
                <a:lnTo>
                  <a:pt x="3006" y="2410"/>
                </a:lnTo>
                <a:lnTo>
                  <a:pt x="2987" y="2410"/>
                </a:lnTo>
                <a:lnTo>
                  <a:pt x="2987" y="2333"/>
                </a:lnTo>
                <a:lnTo>
                  <a:pt x="2967" y="2333"/>
                </a:lnTo>
                <a:lnTo>
                  <a:pt x="2967" y="2255"/>
                </a:lnTo>
                <a:lnTo>
                  <a:pt x="2948" y="2255"/>
                </a:lnTo>
                <a:lnTo>
                  <a:pt x="2948" y="2177"/>
                </a:lnTo>
                <a:lnTo>
                  <a:pt x="2928" y="2177"/>
                </a:lnTo>
                <a:lnTo>
                  <a:pt x="2928" y="2099"/>
                </a:lnTo>
                <a:lnTo>
                  <a:pt x="2907" y="2099"/>
                </a:lnTo>
                <a:lnTo>
                  <a:pt x="2907" y="2022"/>
                </a:lnTo>
                <a:lnTo>
                  <a:pt x="2887" y="2022"/>
                </a:lnTo>
                <a:lnTo>
                  <a:pt x="2887" y="1944"/>
                </a:lnTo>
                <a:lnTo>
                  <a:pt x="2866" y="1944"/>
                </a:lnTo>
                <a:lnTo>
                  <a:pt x="2866" y="1866"/>
                </a:lnTo>
                <a:lnTo>
                  <a:pt x="2844" y="1866"/>
                </a:lnTo>
                <a:lnTo>
                  <a:pt x="2844" y="1788"/>
                </a:lnTo>
                <a:lnTo>
                  <a:pt x="2822" y="1788"/>
                </a:lnTo>
                <a:lnTo>
                  <a:pt x="2822" y="1710"/>
                </a:lnTo>
                <a:lnTo>
                  <a:pt x="2799" y="1710"/>
                </a:lnTo>
                <a:lnTo>
                  <a:pt x="2799" y="1633"/>
                </a:lnTo>
                <a:lnTo>
                  <a:pt x="2776" y="1633"/>
                </a:lnTo>
                <a:lnTo>
                  <a:pt x="2776" y="1555"/>
                </a:lnTo>
                <a:lnTo>
                  <a:pt x="2752" y="1555"/>
                </a:lnTo>
                <a:lnTo>
                  <a:pt x="2752" y="1477"/>
                </a:lnTo>
                <a:lnTo>
                  <a:pt x="2727" y="1477"/>
                </a:lnTo>
                <a:lnTo>
                  <a:pt x="2727" y="1399"/>
                </a:lnTo>
                <a:lnTo>
                  <a:pt x="2702" y="1399"/>
                </a:lnTo>
                <a:lnTo>
                  <a:pt x="2702" y="1322"/>
                </a:lnTo>
                <a:lnTo>
                  <a:pt x="2676" y="1322"/>
                </a:lnTo>
                <a:lnTo>
                  <a:pt x="2676" y="1244"/>
                </a:lnTo>
                <a:lnTo>
                  <a:pt x="2648" y="1244"/>
                </a:lnTo>
                <a:lnTo>
                  <a:pt x="2648" y="1166"/>
                </a:lnTo>
                <a:lnTo>
                  <a:pt x="2620" y="1166"/>
                </a:lnTo>
                <a:lnTo>
                  <a:pt x="2620" y="1088"/>
                </a:lnTo>
                <a:lnTo>
                  <a:pt x="2590" y="1088"/>
                </a:lnTo>
                <a:lnTo>
                  <a:pt x="2590" y="1011"/>
                </a:lnTo>
                <a:lnTo>
                  <a:pt x="2559" y="1011"/>
                </a:lnTo>
                <a:lnTo>
                  <a:pt x="2559" y="933"/>
                </a:lnTo>
                <a:lnTo>
                  <a:pt x="2526" y="933"/>
                </a:lnTo>
                <a:lnTo>
                  <a:pt x="2526" y="855"/>
                </a:lnTo>
                <a:lnTo>
                  <a:pt x="2491" y="855"/>
                </a:lnTo>
                <a:lnTo>
                  <a:pt x="2491" y="777"/>
                </a:lnTo>
                <a:lnTo>
                  <a:pt x="2453" y="777"/>
                </a:lnTo>
                <a:lnTo>
                  <a:pt x="2453" y="699"/>
                </a:lnTo>
                <a:lnTo>
                  <a:pt x="2413" y="699"/>
                </a:lnTo>
                <a:lnTo>
                  <a:pt x="2413" y="622"/>
                </a:lnTo>
                <a:lnTo>
                  <a:pt x="2369" y="622"/>
                </a:lnTo>
                <a:lnTo>
                  <a:pt x="2369" y="544"/>
                </a:lnTo>
                <a:lnTo>
                  <a:pt x="2321" y="544"/>
                </a:lnTo>
                <a:lnTo>
                  <a:pt x="2321" y="466"/>
                </a:lnTo>
                <a:lnTo>
                  <a:pt x="2268" y="466"/>
                </a:lnTo>
                <a:lnTo>
                  <a:pt x="2268" y="388"/>
                </a:lnTo>
                <a:lnTo>
                  <a:pt x="2207" y="388"/>
                </a:lnTo>
                <a:lnTo>
                  <a:pt x="2207" y="311"/>
                </a:lnTo>
                <a:lnTo>
                  <a:pt x="2135" y="311"/>
                </a:lnTo>
                <a:lnTo>
                  <a:pt x="2135" y="233"/>
                </a:lnTo>
                <a:lnTo>
                  <a:pt x="2046" y="233"/>
                </a:lnTo>
                <a:lnTo>
                  <a:pt x="2046" y="155"/>
                </a:lnTo>
                <a:lnTo>
                  <a:pt x="1929" y="155"/>
                </a:lnTo>
                <a:lnTo>
                  <a:pt x="1929" y="77"/>
                </a:lnTo>
                <a:lnTo>
                  <a:pt x="1744" y="77"/>
                </a:lnTo>
                <a:lnTo>
                  <a:pt x="1744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5446" name="Text Box 166"/>
          <p:cNvSpPr txBox="1">
            <a:spLocks noChangeArrowheads="1"/>
          </p:cNvSpPr>
          <p:nvPr/>
        </p:nvSpPr>
        <p:spPr bwMode="auto">
          <a:xfrm>
            <a:off x="3767138" y="1524000"/>
            <a:ext cx="679450" cy="762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>
                <a:latin typeface="+mj-lt"/>
                <a:sym typeface="Symbol" pitchFamily="18" charset="2"/>
              </a:rPr>
              <a:t></a:t>
            </a:r>
            <a:r>
              <a:rPr lang="en-US" sz="4400" baseline="-25000">
                <a:latin typeface="+mj-lt"/>
              </a:rPr>
              <a:t>1</a:t>
            </a:r>
          </a:p>
        </p:txBody>
      </p:sp>
      <p:sp>
        <p:nvSpPr>
          <p:cNvPr id="865447" name="Text Box 167"/>
          <p:cNvSpPr txBox="1">
            <a:spLocks noChangeArrowheads="1"/>
          </p:cNvSpPr>
          <p:nvPr/>
        </p:nvSpPr>
        <p:spPr bwMode="auto">
          <a:xfrm>
            <a:off x="7196138" y="1524000"/>
            <a:ext cx="679450" cy="762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>
                <a:latin typeface="+mj-lt"/>
                <a:sym typeface="Symbol" pitchFamily="18" charset="2"/>
              </a:rPr>
              <a:t></a:t>
            </a:r>
            <a:r>
              <a:rPr lang="en-US" sz="4400" baseline="-25000">
                <a:latin typeface="+mj-lt"/>
              </a:rPr>
              <a:t>2</a:t>
            </a:r>
          </a:p>
        </p:txBody>
      </p:sp>
      <p:sp>
        <p:nvSpPr>
          <p:cNvPr id="43094" name="Text Box 168"/>
          <p:cNvSpPr txBox="1">
            <a:spLocks noChangeArrowheads="1"/>
          </p:cNvSpPr>
          <p:nvPr/>
        </p:nvSpPr>
        <p:spPr bwMode="auto">
          <a:xfrm>
            <a:off x="9525000" y="527050"/>
            <a:ext cx="4157663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t1 = env(uniform1(0, 0.004), uniform1(0, 0.005))</a:t>
            </a: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tt = t1+3</a:t>
            </a: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show tt in red</a:t>
            </a: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tt = t1+1</a:t>
            </a: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tt = N(3, [.002,.0038])</a:t>
            </a: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tt = N(1, [.002,.0038])</a:t>
            </a: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tt = mmms(2.99, 3.0099999999, 3, .005)</a:t>
            </a: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tt = mmms(.99, 1.0099999999, 1, .005)</a:t>
            </a: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tt = U(2.99,3.0099999999)</a:t>
            </a: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tt = U(.99,1.0099999999)</a:t>
            </a:r>
          </a:p>
          <a:p>
            <a:pPr algn="l" eaLnBrk="1" hangingPunct="1"/>
            <a:endParaRPr lang="en-US" altLang="en-US" sz="180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43095" name="Text Box 169"/>
          <p:cNvSpPr txBox="1">
            <a:spLocks noChangeArrowheads="1"/>
          </p:cNvSpPr>
          <p:nvPr/>
        </p:nvSpPr>
        <p:spPr bwMode="auto">
          <a:xfrm>
            <a:off x="457200" y="2616200"/>
            <a:ext cx="1749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3200">
                <a:solidFill>
                  <a:schemeClr val="tx2"/>
                </a:solidFill>
              </a:rPr>
              <a:t>p-box</a:t>
            </a:r>
          </a:p>
        </p:txBody>
      </p:sp>
      <p:grpSp>
        <p:nvGrpSpPr>
          <p:cNvPr id="43096" name="Group 253"/>
          <p:cNvGrpSpPr>
            <a:grpSpLocks/>
          </p:cNvGrpSpPr>
          <p:nvPr/>
        </p:nvGrpSpPr>
        <p:grpSpPr bwMode="auto">
          <a:xfrm>
            <a:off x="2320925" y="4038600"/>
            <a:ext cx="6492875" cy="1644650"/>
            <a:chOff x="1462" y="3236"/>
            <a:chExt cx="4090" cy="1036"/>
          </a:xfrm>
        </p:grpSpPr>
        <p:sp>
          <p:nvSpPr>
            <p:cNvPr id="43099" name="Rectangle 254"/>
            <p:cNvSpPr>
              <a:spLocks noChangeArrowheads="1"/>
            </p:cNvSpPr>
            <p:nvPr/>
          </p:nvSpPr>
          <p:spPr bwMode="auto">
            <a:xfrm>
              <a:off x="1700" y="3904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0</a:t>
              </a:r>
            </a:p>
          </p:txBody>
        </p:sp>
        <p:sp>
          <p:nvSpPr>
            <p:cNvPr id="43100" name="Rectangle 255"/>
            <p:cNvSpPr>
              <a:spLocks noChangeArrowheads="1"/>
            </p:cNvSpPr>
            <p:nvPr/>
          </p:nvSpPr>
          <p:spPr bwMode="auto">
            <a:xfrm>
              <a:off x="1700" y="323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43101" name="Text Box 256"/>
            <p:cNvSpPr txBox="1">
              <a:spLocks noChangeArrowheads="1"/>
            </p:cNvSpPr>
            <p:nvPr/>
          </p:nvSpPr>
          <p:spPr bwMode="auto">
            <a:xfrm rot="-5400000">
              <a:off x="1174" y="3524"/>
              <a:ext cx="8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Probability</a:t>
              </a:r>
              <a:endParaRPr lang="en-US" altLang="en-US" sz="2000" baseline="-25000"/>
            </a:p>
          </p:txBody>
        </p:sp>
        <p:sp>
          <p:nvSpPr>
            <p:cNvPr id="43102" name="Line 257"/>
            <p:cNvSpPr>
              <a:spLocks noChangeShapeType="1"/>
            </p:cNvSpPr>
            <p:nvPr/>
          </p:nvSpPr>
          <p:spPr bwMode="auto">
            <a:xfrm>
              <a:off x="4038" y="3999"/>
              <a:ext cx="137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03" name="Line 258"/>
            <p:cNvSpPr>
              <a:spLocks noChangeShapeType="1"/>
            </p:cNvSpPr>
            <p:nvPr/>
          </p:nvSpPr>
          <p:spPr bwMode="auto">
            <a:xfrm>
              <a:off x="4038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04" name="Line 259"/>
            <p:cNvSpPr>
              <a:spLocks noChangeShapeType="1"/>
            </p:cNvSpPr>
            <p:nvPr/>
          </p:nvSpPr>
          <p:spPr bwMode="auto">
            <a:xfrm>
              <a:off x="4038" y="3999"/>
              <a:ext cx="1" cy="3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05" name="Rectangle 260"/>
            <p:cNvSpPr>
              <a:spLocks noChangeArrowheads="1"/>
            </p:cNvSpPr>
            <p:nvPr/>
          </p:nvSpPr>
          <p:spPr bwMode="auto">
            <a:xfrm>
              <a:off x="3897" y="4031"/>
              <a:ext cx="2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0.99</a:t>
              </a:r>
            </a:p>
          </p:txBody>
        </p:sp>
        <p:sp>
          <p:nvSpPr>
            <p:cNvPr id="43106" name="Line 261"/>
            <p:cNvSpPr>
              <a:spLocks noChangeShapeType="1"/>
            </p:cNvSpPr>
            <p:nvPr/>
          </p:nvSpPr>
          <p:spPr bwMode="auto">
            <a:xfrm>
              <a:off x="4107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07" name="Line 262"/>
            <p:cNvSpPr>
              <a:spLocks noChangeShapeType="1"/>
            </p:cNvSpPr>
            <p:nvPr/>
          </p:nvSpPr>
          <p:spPr bwMode="auto">
            <a:xfrm>
              <a:off x="4176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08" name="Line 263"/>
            <p:cNvSpPr>
              <a:spLocks noChangeShapeType="1"/>
            </p:cNvSpPr>
            <p:nvPr/>
          </p:nvSpPr>
          <p:spPr bwMode="auto">
            <a:xfrm>
              <a:off x="4244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09" name="Line 264"/>
            <p:cNvSpPr>
              <a:spLocks noChangeShapeType="1"/>
            </p:cNvSpPr>
            <p:nvPr/>
          </p:nvSpPr>
          <p:spPr bwMode="auto">
            <a:xfrm>
              <a:off x="4313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10" name="Line 265"/>
            <p:cNvSpPr>
              <a:spLocks noChangeShapeType="1"/>
            </p:cNvSpPr>
            <p:nvPr/>
          </p:nvSpPr>
          <p:spPr bwMode="auto">
            <a:xfrm>
              <a:off x="4382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11" name="Line 266"/>
            <p:cNvSpPr>
              <a:spLocks noChangeShapeType="1"/>
            </p:cNvSpPr>
            <p:nvPr/>
          </p:nvSpPr>
          <p:spPr bwMode="auto">
            <a:xfrm>
              <a:off x="4450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12" name="Line 267"/>
            <p:cNvSpPr>
              <a:spLocks noChangeShapeType="1"/>
            </p:cNvSpPr>
            <p:nvPr/>
          </p:nvSpPr>
          <p:spPr bwMode="auto">
            <a:xfrm>
              <a:off x="4519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13" name="Line 268"/>
            <p:cNvSpPr>
              <a:spLocks noChangeShapeType="1"/>
            </p:cNvSpPr>
            <p:nvPr/>
          </p:nvSpPr>
          <p:spPr bwMode="auto">
            <a:xfrm>
              <a:off x="4588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14" name="Line 269"/>
            <p:cNvSpPr>
              <a:spLocks noChangeShapeType="1"/>
            </p:cNvSpPr>
            <p:nvPr/>
          </p:nvSpPr>
          <p:spPr bwMode="auto">
            <a:xfrm>
              <a:off x="4657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15" name="Line 270"/>
            <p:cNvSpPr>
              <a:spLocks noChangeShapeType="1"/>
            </p:cNvSpPr>
            <p:nvPr/>
          </p:nvSpPr>
          <p:spPr bwMode="auto">
            <a:xfrm>
              <a:off x="4725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16" name="Line 271"/>
            <p:cNvSpPr>
              <a:spLocks noChangeShapeType="1"/>
            </p:cNvSpPr>
            <p:nvPr/>
          </p:nvSpPr>
          <p:spPr bwMode="auto">
            <a:xfrm>
              <a:off x="4725" y="3999"/>
              <a:ext cx="1" cy="3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17" name="Rectangle 272"/>
            <p:cNvSpPr>
              <a:spLocks noChangeArrowheads="1"/>
            </p:cNvSpPr>
            <p:nvPr/>
          </p:nvSpPr>
          <p:spPr bwMode="auto">
            <a:xfrm>
              <a:off x="4685" y="4031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43118" name="Line 273"/>
            <p:cNvSpPr>
              <a:spLocks noChangeShapeType="1"/>
            </p:cNvSpPr>
            <p:nvPr/>
          </p:nvSpPr>
          <p:spPr bwMode="auto">
            <a:xfrm>
              <a:off x="4794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19" name="Line 274"/>
            <p:cNvSpPr>
              <a:spLocks noChangeShapeType="1"/>
            </p:cNvSpPr>
            <p:nvPr/>
          </p:nvSpPr>
          <p:spPr bwMode="auto">
            <a:xfrm>
              <a:off x="4863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20" name="Line 275"/>
            <p:cNvSpPr>
              <a:spLocks noChangeShapeType="1"/>
            </p:cNvSpPr>
            <p:nvPr/>
          </p:nvSpPr>
          <p:spPr bwMode="auto">
            <a:xfrm>
              <a:off x="4932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21" name="Line 276"/>
            <p:cNvSpPr>
              <a:spLocks noChangeShapeType="1"/>
            </p:cNvSpPr>
            <p:nvPr/>
          </p:nvSpPr>
          <p:spPr bwMode="auto">
            <a:xfrm>
              <a:off x="5000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22" name="Line 277"/>
            <p:cNvSpPr>
              <a:spLocks noChangeShapeType="1"/>
            </p:cNvSpPr>
            <p:nvPr/>
          </p:nvSpPr>
          <p:spPr bwMode="auto">
            <a:xfrm>
              <a:off x="5069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23" name="Line 278"/>
            <p:cNvSpPr>
              <a:spLocks noChangeShapeType="1"/>
            </p:cNvSpPr>
            <p:nvPr/>
          </p:nvSpPr>
          <p:spPr bwMode="auto">
            <a:xfrm>
              <a:off x="5138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24" name="Line 279"/>
            <p:cNvSpPr>
              <a:spLocks noChangeShapeType="1"/>
            </p:cNvSpPr>
            <p:nvPr/>
          </p:nvSpPr>
          <p:spPr bwMode="auto">
            <a:xfrm>
              <a:off x="5207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25" name="Line 280"/>
            <p:cNvSpPr>
              <a:spLocks noChangeShapeType="1"/>
            </p:cNvSpPr>
            <p:nvPr/>
          </p:nvSpPr>
          <p:spPr bwMode="auto">
            <a:xfrm>
              <a:off x="5275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26" name="Line 281"/>
            <p:cNvSpPr>
              <a:spLocks noChangeShapeType="1"/>
            </p:cNvSpPr>
            <p:nvPr/>
          </p:nvSpPr>
          <p:spPr bwMode="auto">
            <a:xfrm>
              <a:off x="5344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27" name="Line 282"/>
            <p:cNvSpPr>
              <a:spLocks noChangeShapeType="1"/>
            </p:cNvSpPr>
            <p:nvPr/>
          </p:nvSpPr>
          <p:spPr bwMode="auto">
            <a:xfrm>
              <a:off x="5413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28" name="Line 283"/>
            <p:cNvSpPr>
              <a:spLocks noChangeShapeType="1"/>
            </p:cNvSpPr>
            <p:nvPr/>
          </p:nvSpPr>
          <p:spPr bwMode="auto">
            <a:xfrm>
              <a:off x="5413" y="3999"/>
              <a:ext cx="1" cy="3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29" name="Rectangle 284"/>
            <p:cNvSpPr>
              <a:spLocks noChangeArrowheads="1"/>
            </p:cNvSpPr>
            <p:nvPr/>
          </p:nvSpPr>
          <p:spPr bwMode="auto">
            <a:xfrm>
              <a:off x="5272" y="4031"/>
              <a:ext cx="2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1.01</a:t>
              </a:r>
            </a:p>
          </p:txBody>
        </p:sp>
        <p:sp>
          <p:nvSpPr>
            <p:cNvPr id="43130" name="Line 285"/>
            <p:cNvSpPr>
              <a:spLocks noChangeShapeType="1"/>
            </p:cNvSpPr>
            <p:nvPr/>
          </p:nvSpPr>
          <p:spPr bwMode="auto">
            <a:xfrm flipV="1">
              <a:off x="4038" y="3332"/>
              <a:ext cx="1" cy="667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31" name="Line 286"/>
            <p:cNvSpPr>
              <a:spLocks noChangeShapeType="1"/>
            </p:cNvSpPr>
            <p:nvPr/>
          </p:nvSpPr>
          <p:spPr bwMode="auto">
            <a:xfrm flipH="1">
              <a:off x="3986" y="3999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32" name="Line 287"/>
            <p:cNvSpPr>
              <a:spLocks noChangeShapeType="1"/>
            </p:cNvSpPr>
            <p:nvPr/>
          </p:nvSpPr>
          <p:spPr bwMode="auto">
            <a:xfrm flipH="1">
              <a:off x="3973" y="3999"/>
              <a:ext cx="6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33" name="Line 288"/>
            <p:cNvSpPr>
              <a:spLocks noChangeShapeType="1"/>
            </p:cNvSpPr>
            <p:nvPr/>
          </p:nvSpPr>
          <p:spPr bwMode="auto">
            <a:xfrm flipH="1">
              <a:off x="3986" y="3932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34" name="Line 289"/>
            <p:cNvSpPr>
              <a:spLocks noChangeShapeType="1"/>
            </p:cNvSpPr>
            <p:nvPr/>
          </p:nvSpPr>
          <p:spPr bwMode="auto">
            <a:xfrm flipH="1">
              <a:off x="3986" y="3866"/>
              <a:ext cx="52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35" name="Line 290"/>
            <p:cNvSpPr>
              <a:spLocks noChangeShapeType="1"/>
            </p:cNvSpPr>
            <p:nvPr/>
          </p:nvSpPr>
          <p:spPr bwMode="auto">
            <a:xfrm flipH="1">
              <a:off x="3986" y="3799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36" name="Line 291"/>
            <p:cNvSpPr>
              <a:spLocks noChangeShapeType="1"/>
            </p:cNvSpPr>
            <p:nvPr/>
          </p:nvSpPr>
          <p:spPr bwMode="auto">
            <a:xfrm flipH="1">
              <a:off x="3986" y="3732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37" name="Line 292"/>
            <p:cNvSpPr>
              <a:spLocks noChangeShapeType="1"/>
            </p:cNvSpPr>
            <p:nvPr/>
          </p:nvSpPr>
          <p:spPr bwMode="auto">
            <a:xfrm flipH="1">
              <a:off x="3986" y="3666"/>
              <a:ext cx="52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38" name="Line 293"/>
            <p:cNvSpPr>
              <a:spLocks noChangeShapeType="1"/>
            </p:cNvSpPr>
            <p:nvPr/>
          </p:nvSpPr>
          <p:spPr bwMode="auto">
            <a:xfrm flipH="1">
              <a:off x="3973" y="3666"/>
              <a:ext cx="65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39" name="Line 294"/>
            <p:cNvSpPr>
              <a:spLocks noChangeShapeType="1"/>
            </p:cNvSpPr>
            <p:nvPr/>
          </p:nvSpPr>
          <p:spPr bwMode="auto">
            <a:xfrm flipH="1">
              <a:off x="3986" y="3599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40" name="Line 295"/>
            <p:cNvSpPr>
              <a:spLocks noChangeShapeType="1"/>
            </p:cNvSpPr>
            <p:nvPr/>
          </p:nvSpPr>
          <p:spPr bwMode="auto">
            <a:xfrm flipH="1">
              <a:off x="3986" y="3532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41" name="Line 296"/>
            <p:cNvSpPr>
              <a:spLocks noChangeShapeType="1"/>
            </p:cNvSpPr>
            <p:nvPr/>
          </p:nvSpPr>
          <p:spPr bwMode="auto">
            <a:xfrm flipH="1">
              <a:off x="3986" y="3466"/>
              <a:ext cx="52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42" name="Line 297"/>
            <p:cNvSpPr>
              <a:spLocks noChangeShapeType="1"/>
            </p:cNvSpPr>
            <p:nvPr/>
          </p:nvSpPr>
          <p:spPr bwMode="auto">
            <a:xfrm flipH="1">
              <a:off x="3986" y="3399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43" name="Line 298"/>
            <p:cNvSpPr>
              <a:spLocks noChangeShapeType="1"/>
            </p:cNvSpPr>
            <p:nvPr/>
          </p:nvSpPr>
          <p:spPr bwMode="auto">
            <a:xfrm flipH="1">
              <a:off x="3986" y="3332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44" name="Line 299"/>
            <p:cNvSpPr>
              <a:spLocks noChangeShapeType="1"/>
            </p:cNvSpPr>
            <p:nvPr/>
          </p:nvSpPr>
          <p:spPr bwMode="auto">
            <a:xfrm flipH="1">
              <a:off x="3973" y="3332"/>
              <a:ext cx="6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45" name="Freeform 300"/>
            <p:cNvSpPr>
              <a:spLocks/>
            </p:cNvSpPr>
            <p:nvPr/>
          </p:nvSpPr>
          <p:spPr bwMode="auto">
            <a:xfrm flipV="1">
              <a:off x="4038" y="3332"/>
              <a:ext cx="1375" cy="667"/>
            </a:xfrm>
            <a:custGeom>
              <a:avLst/>
              <a:gdLst>
                <a:gd name="T0" fmla="*/ 5 w 6789"/>
                <a:gd name="T1" fmla="*/ 2 h 7777"/>
                <a:gd name="T2" fmla="*/ 17 w 6789"/>
                <a:gd name="T3" fmla="*/ 3 h 7777"/>
                <a:gd name="T4" fmla="*/ 25 w 6789"/>
                <a:gd name="T5" fmla="*/ 6 h 7777"/>
                <a:gd name="T6" fmla="*/ 36 w 6789"/>
                <a:gd name="T7" fmla="*/ 7 h 7777"/>
                <a:gd name="T8" fmla="*/ 45 w 6789"/>
                <a:gd name="T9" fmla="*/ 10 h 7777"/>
                <a:gd name="T10" fmla="*/ 56 w 6789"/>
                <a:gd name="T11" fmla="*/ 11 h 7777"/>
                <a:gd name="T12" fmla="*/ 64 w 6789"/>
                <a:gd name="T13" fmla="*/ 14 h 7777"/>
                <a:gd name="T14" fmla="*/ 75 w 6789"/>
                <a:gd name="T15" fmla="*/ 15 h 7777"/>
                <a:gd name="T16" fmla="*/ 83 w 6789"/>
                <a:gd name="T17" fmla="*/ 18 h 7777"/>
                <a:gd name="T18" fmla="*/ 95 w 6789"/>
                <a:gd name="T19" fmla="*/ 19 h 7777"/>
                <a:gd name="T20" fmla="*/ 103 w 6789"/>
                <a:gd name="T21" fmla="*/ 22 h 7777"/>
                <a:gd name="T22" fmla="*/ 114 w 6789"/>
                <a:gd name="T23" fmla="*/ 23 h 7777"/>
                <a:gd name="T24" fmla="*/ 123 w 6789"/>
                <a:gd name="T25" fmla="*/ 26 h 7777"/>
                <a:gd name="T26" fmla="*/ 134 w 6789"/>
                <a:gd name="T27" fmla="*/ 27 h 7777"/>
                <a:gd name="T28" fmla="*/ 142 w 6789"/>
                <a:gd name="T29" fmla="*/ 30 h 7777"/>
                <a:gd name="T30" fmla="*/ 153 w 6789"/>
                <a:gd name="T31" fmla="*/ 31 h 7777"/>
                <a:gd name="T32" fmla="*/ 162 w 6789"/>
                <a:gd name="T33" fmla="*/ 34 h 7777"/>
                <a:gd name="T34" fmla="*/ 173 w 6789"/>
                <a:gd name="T35" fmla="*/ 35 h 7777"/>
                <a:gd name="T36" fmla="*/ 181 w 6789"/>
                <a:gd name="T37" fmla="*/ 38 h 7777"/>
                <a:gd name="T38" fmla="*/ 192 w 6789"/>
                <a:gd name="T39" fmla="*/ 39 h 7777"/>
                <a:gd name="T40" fmla="*/ 201 w 6789"/>
                <a:gd name="T41" fmla="*/ 42 h 7777"/>
                <a:gd name="T42" fmla="*/ 212 w 6789"/>
                <a:gd name="T43" fmla="*/ 43 h 7777"/>
                <a:gd name="T44" fmla="*/ 220 w 6789"/>
                <a:gd name="T45" fmla="*/ 46 h 7777"/>
                <a:gd name="T46" fmla="*/ 231 w 6789"/>
                <a:gd name="T47" fmla="*/ 48 h 7777"/>
                <a:gd name="T48" fmla="*/ 240 w 6789"/>
                <a:gd name="T49" fmla="*/ 50 h 7777"/>
                <a:gd name="T50" fmla="*/ 251 w 6789"/>
                <a:gd name="T51" fmla="*/ 51 h 7777"/>
                <a:gd name="T52" fmla="*/ 259 w 6789"/>
                <a:gd name="T53" fmla="*/ 54 h 7777"/>
                <a:gd name="T54" fmla="*/ 270 w 6789"/>
                <a:gd name="T55" fmla="*/ 55 h 7777"/>
                <a:gd name="T56" fmla="*/ 278 w 6789"/>
                <a:gd name="T57" fmla="*/ 57 h 7777"/>
                <a:gd name="T58" fmla="*/ 267 w 6789"/>
                <a:gd name="T59" fmla="*/ 55 h 7777"/>
                <a:gd name="T60" fmla="*/ 259 w 6789"/>
                <a:gd name="T61" fmla="*/ 53 h 7777"/>
                <a:gd name="T62" fmla="*/ 248 w 6789"/>
                <a:gd name="T63" fmla="*/ 51 h 7777"/>
                <a:gd name="T64" fmla="*/ 240 w 6789"/>
                <a:gd name="T65" fmla="*/ 49 h 7777"/>
                <a:gd name="T66" fmla="*/ 228 w 6789"/>
                <a:gd name="T67" fmla="*/ 47 h 7777"/>
                <a:gd name="T68" fmla="*/ 220 w 6789"/>
                <a:gd name="T69" fmla="*/ 45 h 7777"/>
                <a:gd name="T70" fmla="*/ 209 w 6789"/>
                <a:gd name="T71" fmla="*/ 43 h 7777"/>
                <a:gd name="T72" fmla="*/ 201 w 6789"/>
                <a:gd name="T73" fmla="*/ 41 h 7777"/>
                <a:gd name="T74" fmla="*/ 189 w 6789"/>
                <a:gd name="T75" fmla="*/ 39 h 7777"/>
                <a:gd name="T76" fmla="*/ 181 w 6789"/>
                <a:gd name="T77" fmla="*/ 37 h 7777"/>
                <a:gd name="T78" fmla="*/ 170 w 6789"/>
                <a:gd name="T79" fmla="*/ 35 h 7777"/>
                <a:gd name="T80" fmla="*/ 162 w 6789"/>
                <a:gd name="T81" fmla="*/ 33 h 7777"/>
                <a:gd name="T82" fmla="*/ 150 w 6789"/>
                <a:gd name="T83" fmla="*/ 31 h 7777"/>
                <a:gd name="T84" fmla="*/ 142 w 6789"/>
                <a:gd name="T85" fmla="*/ 29 h 7777"/>
                <a:gd name="T86" fmla="*/ 131 w 6789"/>
                <a:gd name="T87" fmla="*/ 27 h 7777"/>
                <a:gd name="T88" fmla="*/ 123 w 6789"/>
                <a:gd name="T89" fmla="*/ 25 h 7777"/>
                <a:gd name="T90" fmla="*/ 111 w 6789"/>
                <a:gd name="T91" fmla="*/ 23 h 7777"/>
                <a:gd name="T92" fmla="*/ 103 w 6789"/>
                <a:gd name="T93" fmla="*/ 21 h 7777"/>
                <a:gd name="T94" fmla="*/ 92 w 6789"/>
                <a:gd name="T95" fmla="*/ 19 h 7777"/>
                <a:gd name="T96" fmla="*/ 83 w 6789"/>
                <a:gd name="T97" fmla="*/ 17 h 7777"/>
                <a:gd name="T98" fmla="*/ 72 w 6789"/>
                <a:gd name="T99" fmla="*/ 15 h 7777"/>
                <a:gd name="T100" fmla="*/ 64 w 6789"/>
                <a:gd name="T101" fmla="*/ 13 h 7777"/>
                <a:gd name="T102" fmla="*/ 53 w 6789"/>
                <a:gd name="T103" fmla="*/ 11 h 7777"/>
                <a:gd name="T104" fmla="*/ 45 w 6789"/>
                <a:gd name="T105" fmla="*/ 9 h 7777"/>
                <a:gd name="T106" fmla="*/ 33 w 6789"/>
                <a:gd name="T107" fmla="*/ 7 h 7777"/>
                <a:gd name="T108" fmla="*/ 25 w 6789"/>
                <a:gd name="T109" fmla="*/ 5 h 7777"/>
                <a:gd name="T110" fmla="*/ 14 w 6789"/>
                <a:gd name="T111" fmla="*/ 3 h 7777"/>
                <a:gd name="T112" fmla="*/ 5 w 6789"/>
                <a:gd name="T113" fmla="*/ 1 h 777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89"/>
                <a:gd name="T172" fmla="*/ 0 h 7777"/>
                <a:gd name="T173" fmla="*/ 6789 w 6789"/>
                <a:gd name="T174" fmla="*/ 7777 h 777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89" h="7777">
                  <a:moveTo>
                    <a:pt x="0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67" y="77"/>
                  </a:lnTo>
                  <a:lnTo>
                    <a:pt x="67" y="155"/>
                  </a:lnTo>
                  <a:lnTo>
                    <a:pt x="135" y="155"/>
                  </a:lnTo>
                  <a:lnTo>
                    <a:pt x="135" y="233"/>
                  </a:lnTo>
                  <a:lnTo>
                    <a:pt x="203" y="233"/>
                  </a:lnTo>
                  <a:lnTo>
                    <a:pt x="203" y="311"/>
                  </a:lnTo>
                  <a:lnTo>
                    <a:pt x="271" y="311"/>
                  </a:lnTo>
                  <a:lnTo>
                    <a:pt x="271" y="388"/>
                  </a:lnTo>
                  <a:lnTo>
                    <a:pt x="339" y="388"/>
                  </a:lnTo>
                  <a:lnTo>
                    <a:pt x="339" y="466"/>
                  </a:lnTo>
                  <a:lnTo>
                    <a:pt x="407" y="466"/>
                  </a:lnTo>
                  <a:lnTo>
                    <a:pt x="407" y="544"/>
                  </a:lnTo>
                  <a:lnTo>
                    <a:pt x="475" y="544"/>
                  </a:lnTo>
                  <a:lnTo>
                    <a:pt x="475" y="622"/>
                  </a:lnTo>
                  <a:lnTo>
                    <a:pt x="543" y="622"/>
                  </a:lnTo>
                  <a:lnTo>
                    <a:pt x="543" y="699"/>
                  </a:lnTo>
                  <a:lnTo>
                    <a:pt x="611" y="699"/>
                  </a:lnTo>
                  <a:lnTo>
                    <a:pt x="611" y="777"/>
                  </a:lnTo>
                  <a:lnTo>
                    <a:pt x="678" y="777"/>
                  </a:lnTo>
                  <a:lnTo>
                    <a:pt x="678" y="855"/>
                  </a:lnTo>
                  <a:lnTo>
                    <a:pt x="746" y="855"/>
                  </a:lnTo>
                  <a:lnTo>
                    <a:pt x="746" y="933"/>
                  </a:lnTo>
                  <a:lnTo>
                    <a:pt x="814" y="933"/>
                  </a:lnTo>
                  <a:lnTo>
                    <a:pt x="814" y="1011"/>
                  </a:lnTo>
                  <a:lnTo>
                    <a:pt x="882" y="1011"/>
                  </a:lnTo>
                  <a:lnTo>
                    <a:pt x="882" y="1088"/>
                  </a:lnTo>
                  <a:lnTo>
                    <a:pt x="950" y="1088"/>
                  </a:lnTo>
                  <a:lnTo>
                    <a:pt x="950" y="1166"/>
                  </a:lnTo>
                  <a:lnTo>
                    <a:pt x="1018" y="1166"/>
                  </a:lnTo>
                  <a:lnTo>
                    <a:pt x="1018" y="1244"/>
                  </a:lnTo>
                  <a:lnTo>
                    <a:pt x="1086" y="1244"/>
                  </a:lnTo>
                  <a:lnTo>
                    <a:pt x="1086" y="1322"/>
                  </a:lnTo>
                  <a:lnTo>
                    <a:pt x="1154" y="1322"/>
                  </a:lnTo>
                  <a:lnTo>
                    <a:pt x="1154" y="1399"/>
                  </a:lnTo>
                  <a:lnTo>
                    <a:pt x="1222" y="1399"/>
                  </a:lnTo>
                  <a:lnTo>
                    <a:pt x="1222" y="1477"/>
                  </a:lnTo>
                  <a:lnTo>
                    <a:pt x="1290" y="1477"/>
                  </a:lnTo>
                  <a:lnTo>
                    <a:pt x="1290" y="1555"/>
                  </a:lnTo>
                  <a:lnTo>
                    <a:pt x="1357" y="1555"/>
                  </a:lnTo>
                  <a:lnTo>
                    <a:pt x="1357" y="1633"/>
                  </a:lnTo>
                  <a:lnTo>
                    <a:pt x="1425" y="1633"/>
                  </a:lnTo>
                  <a:lnTo>
                    <a:pt x="1425" y="1710"/>
                  </a:lnTo>
                  <a:lnTo>
                    <a:pt x="1493" y="1710"/>
                  </a:lnTo>
                  <a:lnTo>
                    <a:pt x="1493" y="1788"/>
                  </a:lnTo>
                  <a:lnTo>
                    <a:pt x="1561" y="1788"/>
                  </a:lnTo>
                  <a:lnTo>
                    <a:pt x="1561" y="1866"/>
                  </a:lnTo>
                  <a:lnTo>
                    <a:pt x="1629" y="1866"/>
                  </a:lnTo>
                  <a:lnTo>
                    <a:pt x="1629" y="1944"/>
                  </a:lnTo>
                  <a:lnTo>
                    <a:pt x="1697" y="1944"/>
                  </a:lnTo>
                  <a:lnTo>
                    <a:pt x="1697" y="2022"/>
                  </a:lnTo>
                  <a:lnTo>
                    <a:pt x="1765" y="2022"/>
                  </a:lnTo>
                  <a:lnTo>
                    <a:pt x="1765" y="2099"/>
                  </a:lnTo>
                  <a:lnTo>
                    <a:pt x="1833" y="2099"/>
                  </a:lnTo>
                  <a:lnTo>
                    <a:pt x="1833" y="2177"/>
                  </a:lnTo>
                  <a:lnTo>
                    <a:pt x="1901" y="2177"/>
                  </a:lnTo>
                  <a:lnTo>
                    <a:pt x="1901" y="2255"/>
                  </a:lnTo>
                  <a:lnTo>
                    <a:pt x="1969" y="2255"/>
                  </a:lnTo>
                  <a:lnTo>
                    <a:pt x="1969" y="2333"/>
                  </a:lnTo>
                  <a:lnTo>
                    <a:pt x="2036" y="2333"/>
                  </a:lnTo>
                  <a:lnTo>
                    <a:pt x="2036" y="2410"/>
                  </a:lnTo>
                  <a:lnTo>
                    <a:pt x="2104" y="2410"/>
                  </a:lnTo>
                  <a:lnTo>
                    <a:pt x="2104" y="2488"/>
                  </a:lnTo>
                  <a:lnTo>
                    <a:pt x="2172" y="2488"/>
                  </a:lnTo>
                  <a:lnTo>
                    <a:pt x="2172" y="2566"/>
                  </a:lnTo>
                  <a:lnTo>
                    <a:pt x="2240" y="2566"/>
                  </a:lnTo>
                  <a:lnTo>
                    <a:pt x="2240" y="2644"/>
                  </a:lnTo>
                  <a:lnTo>
                    <a:pt x="2308" y="2644"/>
                  </a:lnTo>
                  <a:lnTo>
                    <a:pt x="2308" y="2721"/>
                  </a:lnTo>
                  <a:lnTo>
                    <a:pt x="2376" y="2721"/>
                  </a:lnTo>
                  <a:lnTo>
                    <a:pt x="2376" y="2799"/>
                  </a:lnTo>
                  <a:lnTo>
                    <a:pt x="2444" y="2799"/>
                  </a:lnTo>
                  <a:lnTo>
                    <a:pt x="2444" y="2877"/>
                  </a:lnTo>
                  <a:lnTo>
                    <a:pt x="2512" y="2877"/>
                  </a:lnTo>
                  <a:lnTo>
                    <a:pt x="2512" y="2955"/>
                  </a:lnTo>
                  <a:lnTo>
                    <a:pt x="2580" y="2955"/>
                  </a:lnTo>
                  <a:lnTo>
                    <a:pt x="2580" y="3033"/>
                  </a:lnTo>
                  <a:lnTo>
                    <a:pt x="2648" y="3033"/>
                  </a:lnTo>
                  <a:lnTo>
                    <a:pt x="2648" y="3110"/>
                  </a:lnTo>
                  <a:lnTo>
                    <a:pt x="2715" y="3110"/>
                  </a:lnTo>
                  <a:lnTo>
                    <a:pt x="2715" y="3188"/>
                  </a:lnTo>
                  <a:lnTo>
                    <a:pt x="2783" y="3188"/>
                  </a:lnTo>
                  <a:lnTo>
                    <a:pt x="2783" y="3266"/>
                  </a:lnTo>
                  <a:lnTo>
                    <a:pt x="2851" y="3266"/>
                  </a:lnTo>
                  <a:lnTo>
                    <a:pt x="2851" y="3344"/>
                  </a:lnTo>
                  <a:lnTo>
                    <a:pt x="2919" y="3344"/>
                  </a:lnTo>
                  <a:lnTo>
                    <a:pt x="2919" y="3421"/>
                  </a:lnTo>
                  <a:lnTo>
                    <a:pt x="2987" y="3421"/>
                  </a:lnTo>
                  <a:lnTo>
                    <a:pt x="2987" y="3499"/>
                  </a:lnTo>
                  <a:lnTo>
                    <a:pt x="3055" y="3499"/>
                  </a:lnTo>
                  <a:lnTo>
                    <a:pt x="3055" y="3577"/>
                  </a:lnTo>
                  <a:lnTo>
                    <a:pt x="3123" y="3577"/>
                  </a:lnTo>
                  <a:lnTo>
                    <a:pt x="3123" y="3655"/>
                  </a:lnTo>
                  <a:lnTo>
                    <a:pt x="3191" y="3655"/>
                  </a:lnTo>
                  <a:lnTo>
                    <a:pt x="3191" y="3732"/>
                  </a:lnTo>
                  <a:lnTo>
                    <a:pt x="3259" y="3732"/>
                  </a:lnTo>
                  <a:lnTo>
                    <a:pt x="3259" y="3810"/>
                  </a:lnTo>
                  <a:lnTo>
                    <a:pt x="3327" y="3810"/>
                  </a:lnTo>
                  <a:lnTo>
                    <a:pt x="3327" y="3888"/>
                  </a:lnTo>
                  <a:lnTo>
                    <a:pt x="3394" y="3888"/>
                  </a:lnTo>
                  <a:lnTo>
                    <a:pt x="3394" y="3966"/>
                  </a:lnTo>
                  <a:lnTo>
                    <a:pt x="3462" y="3966"/>
                  </a:lnTo>
                  <a:lnTo>
                    <a:pt x="3462" y="4044"/>
                  </a:lnTo>
                  <a:lnTo>
                    <a:pt x="3530" y="4044"/>
                  </a:lnTo>
                  <a:lnTo>
                    <a:pt x="3530" y="4121"/>
                  </a:lnTo>
                  <a:lnTo>
                    <a:pt x="3598" y="4121"/>
                  </a:lnTo>
                  <a:lnTo>
                    <a:pt x="3598" y="4199"/>
                  </a:lnTo>
                  <a:lnTo>
                    <a:pt x="3666" y="4199"/>
                  </a:lnTo>
                  <a:lnTo>
                    <a:pt x="3666" y="4277"/>
                  </a:lnTo>
                  <a:lnTo>
                    <a:pt x="3734" y="4277"/>
                  </a:lnTo>
                  <a:lnTo>
                    <a:pt x="3734" y="4355"/>
                  </a:lnTo>
                  <a:lnTo>
                    <a:pt x="3802" y="4355"/>
                  </a:lnTo>
                  <a:lnTo>
                    <a:pt x="3802" y="4432"/>
                  </a:lnTo>
                  <a:lnTo>
                    <a:pt x="3870" y="4432"/>
                  </a:lnTo>
                  <a:lnTo>
                    <a:pt x="3870" y="4510"/>
                  </a:lnTo>
                  <a:lnTo>
                    <a:pt x="3938" y="4510"/>
                  </a:lnTo>
                  <a:lnTo>
                    <a:pt x="3938" y="4588"/>
                  </a:lnTo>
                  <a:lnTo>
                    <a:pt x="4006" y="4588"/>
                  </a:lnTo>
                  <a:lnTo>
                    <a:pt x="4006" y="4666"/>
                  </a:lnTo>
                  <a:lnTo>
                    <a:pt x="4073" y="4666"/>
                  </a:lnTo>
                  <a:lnTo>
                    <a:pt x="4073" y="4743"/>
                  </a:lnTo>
                  <a:lnTo>
                    <a:pt x="4141" y="4743"/>
                  </a:lnTo>
                  <a:lnTo>
                    <a:pt x="4141" y="4821"/>
                  </a:lnTo>
                  <a:lnTo>
                    <a:pt x="4209" y="4821"/>
                  </a:lnTo>
                  <a:lnTo>
                    <a:pt x="4209" y="4899"/>
                  </a:lnTo>
                  <a:lnTo>
                    <a:pt x="4277" y="4899"/>
                  </a:lnTo>
                  <a:lnTo>
                    <a:pt x="4277" y="4977"/>
                  </a:lnTo>
                  <a:lnTo>
                    <a:pt x="4345" y="4977"/>
                  </a:lnTo>
                  <a:lnTo>
                    <a:pt x="4345" y="5055"/>
                  </a:lnTo>
                  <a:lnTo>
                    <a:pt x="4413" y="5055"/>
                  </a:lnTo>
                  <a:lnTo>
                    <a:pt x="4413" y="5132"/>
                  </a:lnTo>
                  <a:lnTo>
                    <a:pt x="4481" y="5132"/>
                  </a:lnTo>
                  <a:lnTo>
                    <a:pt x="4481" y="5210"/>
                  </a:lnTo>
                  <a:lnTo>
                    <a:pt x="4549" y="5210"/>
                  </a:lnTo>
                  <a:lnTo>
                    <a:pt x="4549" y="5288"/>
                  </a:lnTo>
                  <a:lnTo>
                    <a:pt x="4617" y="5288"/>
                  </a:lnTo>
                  <a:lnTo>
                    <a:pt x="4617" y="5366"/>
                  </a:lnTo>
                  <a:lnTo>
                    <a:pt x="4685" y="5366"/>
                  </a:lnTo>
                  <a:lnTo>
                    <a:pt x="4685" y="5443"/>
                  </a:lnTo>
                  <a:lnTo>
                    <a:pt x="4752" y="5443"/>
                  </a:lnTo>
                  <a:lnTo>
                    <a:pt x="4752" y="5521"/>
                  </a:lnTo>
                  <a:lnTo>
                    <a:pt x="4820" y="5521"/>
                  </a:lnTo>
                  <a:lnTo>
                    <a:pt x="4820" y="5599"/>
                  </a:lnTo>
                  <a:lnTo>
                    <a:pt x="4888" y="5599"/>
                  </a:lnTo>
                  <a:lnTo>
                    <a:pt x="4888" y="5677"/>
                  </a:lnTo>
                  <a:lnTo>
                    <a:pt x="4956" y="5677"/>
                  </a:lnTo>
                  <a:lnTo>
                    <a:pt x="4956" y="5754"/>
                  </a:lnTo>
                  <a:lnTo>
                    <a:pt x="5024" y="5754"/>
                  </a:lnTo>
                  <a:lnTo>
                    <a:pt x="5024" y="5832"/>
                  </a:lnTo>
                  <a:lnTo>
                    <a:pt x="5092" y="5832"/>
                  </a:lnTo>
                  <a:lnTo>
                    <a:pt x="5092" y="5910"/>
                  </a:lnTo>
                  <a:lnTo>
                    <a:pt x="5160" y="5910"/>
                  </a:lnTo>
                  <a:lnTo>
                    <a:pt x="5160" y="5988"/>
                  </a:lnTo>
                  <a:lnTo>
                    <a:pt x="5228" y="5988"/>
                  </a:lnTo>
                  <a:lnTo>
                    <a:pt x="5228" y="6066"/>
                  </a:lnTo>
                  <a:lnTo>
                    <a:pt x="5296" y="6066"/>
                  </a:lnTo>
                  <a:lnTo>
                    <a:pt x="5296" y="6143"/>
                  </a:lnTo>
                  <a:lnTo>
                    <a:pt x="5364" y="6143"/>
                  </a:lnTo>
                  <a:lnTo>
                    <a:pt x="5364" y="6221"/>
                  </a:lnTo>
                  <a:lnTo>
                    <a:pt x="5431" y="6221"/>
                  </a:lnTo>
                  <a:lnTo>
                    <a:pt x="5431" y="6299"/>
                  </a:lnTo>
                  <a:lnTo>
                    <a:pt x="5499" y="6299"/>
                  </a:lnTo>
                  <a:lnTo>
                    <a:pt x="5499" y="6377"/>
                  </a:lnTo>
                  <a:lnTo>
                    <a:pt x="5567" y="6377"/>
                  </a:lnTo>
                  <a:lnTo>
                    <a:pt x="5567" y="6454"/>
                  </a:lnTo>
                  <a:lnTo>
                    <a:pt x="5635" y="6454"/>
                  </a:lnTo>
                  <a:lnTo>
                    <a:pt x="5635" y="6532"/>
                  </a:lnTo>
                  <a:lnTo>
                    <a:pt x="5703" y="6532"/>
                  </a:lnTo>
                  <a:lnTo>
                    <a:pt x="5703" y="6610"/>
                  </a:lnTo>
                  <a:lnTo>
                    <a:pt x="5771" y="6610"/>
                  </a:lnTo>
                  <a:lnTo>
                    <a:pt x="5771" y="6688"/>
                  </a:lnTo>
                  <a:lnTo>
                    <a:pt x="5839" y="6688"/>
                  </a:lnTo>
                  <a:lnTo>
                    <a:pt x="5839" y="6765"/>
                  </a:lnTo>
                  <a:lnTo>
                    <a:pt x="5907" y="6765"/>
                  </a:lnTo>
                  <a:lnTo>
                    <a:pt x="5907" y="6843"/>
                  </a:lnTo>
                  <a:lnTo>
                    <a:pt x="5975" y="6843"/>
                  </a:lnTo>
                  <a:lnTo>
                    <a:pt x="5975" y="6921"/>
                  </a:lnTo>
                  <a:lnTo>
                    <a:pt x="6043" y="6921"/>
                  </a:lnTo>
                  <a:lnTo>
                    <a:pt x="6043" y="6999"/>
                  </a:lnTo>
                  <a:lnTo>
                    <a:pt x="6110" y="6999"/>
                  </a:lnTo>
                  <a:lnTo>
                    <a:pt x="6110" y="7077"/>
                  </a:lnTo>
                  <a:lnTo>
                    <a:pt x="6178" y="7077"/>
                  </a:lnTo>
                  <a:lnTo>
                    <a:pt x="6178" y="7154"/>
                  </a:lnTo>
                  <a:lnTo>
                    <a:pt x="6246" y="7154"/>
                  </a:lnTo>
                  <a:lnTo>
                    <a:pt x="6246" y="7232"/>
                  </a:lnTo>
                  <a:lnTo>
                    <a:pt x="6314" y="7232"/>
                  </a:lnTo>
                  <a:lnTo>
                    <a:pt x="6314" y="7310"/>
                  </a:lnTo>
                  <a:lnTo>
                    <a:pt x="6382" y="7310"/>
                  </a:lnTo>
                  <a:lnTo>
                    <a:pt x="6382" y="7388"/>
                  </a:lnTo>
                  <a:lnTo>
                    <a:pt x="6450" y="7388"/>
                  </a:lnTo>
                  <a:lnTo>
                    <a:pt x="6450" y="7465"/>
                  </a:lnTo>
                  <a:lnTo>
                    <a:pt x="6518" y="7465"/>
                  </a:lnTo>
                  <a:lnTo>
                    <a:pt x="6518" y="7543"/>
                  </a:lnTo>
                  <a:lnTo>
                    <a:pt x="6586" y="7543"/>
                  </a:lnTo>
                  <a:lnTo>
                    <a:pt x="6586" y="7621"/>
                  </a:lnTo>
                  <a:lnTo>
                    <a:pt x="6654" y="7621"/>
                  </a:lnTo>
                  <a:lnTo>
                    <a:pt x="6654" y="7699"/>
                  </a:lnTo>
                  <a:lnTo>
                    <a:pt x="6722" y="7699"/>
                  </a:lnTo>
                  <a:lnTo>
                    <a:pt x="6722" y="7777"/>
                  </a:lnTo>
                  <a:lnTo>
                    <a:pt x="6789" y="7777"/>
                  </a:lnTo>
                  <a:lnTo>
                    <a:pt x="6789" y="7699"/>
                  </a:lnTo>
                  <a:lnTo>
                    <a:pt x="6722" y="7699"/>
                  </a:lnTo>
                  <a:lnTo>
                    <a:pt x="6722" y="7621"/>
                  </a:lnTo>
                  <a:lnTo>
                    <a:pt x="6654" y="7621"/>
                  </a:lnTo>
                  <a:lnTo>
                    <a:pt x="6654" y="7543"/>
                  </a:lnTo>
                  <a:lnTo>
                    <a:pt x="6586" y="7543"/>
                  </a:lnTo>
                  <a:lnTo>
                    <a:pt x="6586" y="7465"/>
                  </a:lnTo>
                  <a:lnTo>
                    <a:pt x="6518" y="7465"/>
                  </a:lnTo>
                  <a:lnTo>
                    <a:pt x="6518" y="7388"/>
                  </a:lnTo>
                  <a:lnTo>
                    <a:pt x="6450" y="7388"/>
                  </a:lnTo>
                  <a:lnTo>
                    <a:pt x="6450" y="7310"/>
                  </a:lnTo>
                  <a:lnTo>
                    <a:pt x="6382" y="7310"/>
                  </a:lnTo>
                  <a:lnTo>
                    <a:pt x="6382" y="7232"/>
                  </a:lnTo>
                  <a:lnTo>
                    <a:pt x="6314" y="7232"/>
                  </a:lnTo>
                  <a:lnTo>
                    <a:pt x="6314" y="7154"/>
                  </a:lnTo>
                  <a:lnTo>
                    <a:pt x="6246" y="7154"/>
                  </a:lnTo>
                  <a:lnTo>
                    <a:pt x="6246" y="7077"/>
                  </a:lnTo>
                  <a:lnTo>
                    <a:pt x="6178" y="7077"/>
                  </a:lnTo>
                  <a:lnTo>
                    <a:pt x="6178" y="6999"/>
                  </a:lnTo>
                  <a:lnTo>
                    <a:pt x="6110" y="6999"/>
                  </a:lnTo>
                  <a:lnTo>
                    <a:pt x="6110" y="6921"/>
                  </a:lnTo>
                  <a:lnTo>
                    <a:pt x="6043" y="6921"/>
                  </a:lnTo>
                  <a:lnTo>
                    <a:pt x="6043" y="6843"/>
                  </a:lnTo>
                  <a:lnTo>
                    <a:pt x="5975" y="6843"/>
                  </a:lnTo>
                  <a:lnTo>
                    <a:pt x="5975" y="6765"/>
                  </a:lnTo>
                  <a:lnTo>
                    <a:pt x="5907" y="6765"/>
                  </a:lnTo>
                  <a:lnTo>
                    <a:pt x="5907" y="6688"/>
                  </a:lnTo>
                  <a:lnTo>
                    <a:pt x="5839" y="6688"/>
                  </a:lnTo>
                  <a:lnTo>
                    <a:pt x="5839" y="6610"/>
                  </a:lnTo>
                  <a:lnTo>
                    <a:pt x="5771" y="6610"/>
                  </a:lnTo>
                  <a:lnTo>
                    <a:pt x="5771" y="6532"/>
                  </a:lnTo>
                  <a:lnTo>
                    <a:pt x="5703" y="6532"/>
                  </a:lnTo>
                  <a:lnTo>
                    <a:pt x="5703" y="6454"/>
                  </a:lnTo>
                  <a:lnTo>
                    <a:pt x="5635" y="6454"/>
                  </a:lnTo>
                  <a:lnTo>
                    <a:pt x="5635" y="6377"/>
                  </a:lnTo>
                  <a:lnTo>
                    <a:pt x="5567" y="6377"/>
                  </a:lnTo>
                  <a:lnTo>
                    <a:pt x="5567" y="6299"/>
                  </a:lnTo>
                  <a:lnTo>
                    <a:pt x="5499" y="6299"/>
                  </a:lnTo>
                  <a:lnTo>
                    <a:pt x="5499" y="6221"/>
                  </a:lnTo>
                  <a:lnTo>
                    <a:pt x="5431" y="6221"/>
                  </a:lnTo>
                  <a:lnTo>
                    <a:pt x="5431" y="6143"/>
                  </a:lnTo>
                  <a:lnTo>
                    <a:pt x="5364" y="6143"/>
                  </a:lnTo>
                  <a:lnTo>
                    <a:pt x="5364" y="6066"/>
                  </a:lnTo>
                  <a:lnTo>
                    <a:pt x="5296" y="6066"/>
                  </a:lnTo>
                  <a:lnTo>
                    <a:pt x="5296" y="5988"/>
                  </a:lnTo>
                  <a:lnTo>
                    <a:pt x="5228" y="5988"/>
                  </a:lnTo>
                  <a:lnTo>
                    <a:pt x="5228" y="5910"/>
                  </a:lnTo>
                  <a:lnTo>
                    <a:pt x="5160" y="5910"/>
                  </a:lnTo>
                  <a:lnTo>
                    <a:pt x="5160" y="5832"/>
                  </a:lnTo>
                  <a:lnTo>
                    <a:pt x="5092" y="5832"/>
                  </a:lnTo>
                  <a:lnTo>
                    <a:pt x="5092" y="5754"/>
                  </a:lnTo>
                  <a:lnTo>
                    <a:pt x="5024" y="5754"/>
                  </a:lnTo>
                  <a:lnTo>
                    <a:pt x="5024" y="5677"/>
                  </a:lnTo>
                  <a:lnTo>
                    <a:pt x="4956" y="5677"/>
                  </a:lnTo>
                  <a:lnTo>
                    <a:pt x="4956" y="5599"/>
                  </a:lnTo>
                  <a:lnTo>
                    <a:pt x="4888" y="5599"/>
                  </a:lnTo>
                  <a:lnTo>
                    <a:pt x="4888" y="5521"/>
                  </a:lnTo>
                  <a:lnTo>
                    <a:pt x="4820" y="5521"/>
                  </a:lnTo>
                  <a:lnTo>
                    <a:pt x="4820" y="5443"/>
                  </a:lnTo>
                  <a:lnTo>
                    <a:pt x="4752" y="5443"/>
                  </a:lnTo>
                  <a:lnTo>
                    <a:pt x="4752" y="5366"/>
                  </a:lnTo>
                  <a:lnTo>
                    <a:pt x="4685" y="5366"/>
                  </a:lnTo>
                  <a:lnTo>
                    <a:pt x="4685" y="5288"/>
                  </a:lnTo>
                  <a:lnTo>
                    <a:pt x="4617" y="5288"/>
                  </a:lnTo>
                  <a:lnTo>
                    <a:pt x="4617" y="5210"/>
                  </a:lnTo>
                  <a:lnTo>
                    <a:pt x="4549" y="5210"/>
                  </a:lnTo>
                  <a:lnTo>
                    <a:pt x="4549" y="5132"/>
                  </a:lnTo>
                  <a:lnTo>
                    <a:pt x="4481" y="5132"/>
                  </a:lnTo>
                  <a:lnTo>
                    <a:pt x="4481" y="5055"/>
                  </a:lnTo>
                  <a:lnTo>
                    <a:pt x="4413" y="5055"/>
                  </a:lnTo>
                  <a:lnTo>
                    <a:pt x="4413" y="4977"/>
                  </a:lnTo>
                  <a:lnTo>
                    <a:pt x="4345" y="4977"/>
                  </a:lnTo>
                  <a:lnTo>
                    <a:pt x="4345" y="4899"/>
                  </a:lnTo>
                  <a:lnTo>
                    <a:pt x="4277" y="4899"/>
                  </a:lnTo>
                  <a:lnTo>
                    <a:pt x="4277" y="4821"/>
                  </a:lnTo>
                  <a:lnTo>
                    <a:pt x="4209" y="4821"/>
                  </a:lnTo>
                  <a:lnTo>
                    <a:pt x="4209" y="4743"/>
                  </a:lnTo>
                  <a:lnTo>
                    <a:pt x="4141" y="4743"/>
                  </a:lnTo>
                  <a:lnTo>
                    <a:pt x="4141" y="4666"/>
                  </a:lnTo>
                  <a:lnTo>
                    <a:pt x="4073" y="4666"/>
                  </a:lnTo>
                  <a:lnTo>
                    <a:pt x="4073" y="4588"/>
                  </a:lnTo>
                  <a:lnTo>
                    <a:pt x="4006" y="4588"/>
                  </a:lnTo>
                  <a:lnTo>
                    <a:pt x="4006" y="4510"/>
                  </a:lnTo>
                  <a:lnTo>
                    <a:pt x="3938" y="4510"/>
                  </a:lnTo>
                  <a:lnTo>
                    <a:pt x="3938" y="4432"/>
                  </a:lnTo>
                  <a:lnTo>
                    <a:pt x="3870" y="4432"/>
                  </a:lnTo>
                  <a:lnTo>
                    <a:pt x="3870" y="4355"/>
                  </a:lnTo>
                  <a:lnTo>
                    <a:pt x="3802" y="4355"/>
                  </a:lnTo>
                  <a:lnTo>
                    <a:pt x="3802" y="4277"/>
                  </a:lnTo>
                  <a:lnTo>
                    <a:pt x="3734" y="4277"/>
                  </a:lnTo>
                  <a:lnTo>
                    <a:pt x="3734" y="4199"/>
                  </a:lnTo>
                  <a:lnTo>
                    <a:pt x="3666" y="4199"/>
                  </a:lnTo>
                  <a:lnTo>
                    <a:pt x="3666" y="4121"/>
                  </a:lnTo>
                  <a:lnTo>
                    <a:pt x="3598" y="4121"/>
                  </a:lnTo>
                  <a:lnTo>
                    <a:pt x="3598" y="4044"/>
                  </a:lnTo>
                  <a:lnTo>
                    <a:pt x="3530" y="4044"/>
                  </a:lnTo>
                  <a:lnTo>
                    <a:pt x="3530" y="3966"/>
                  </a:lnTo>
                  <a:lnTo>
                    <a:pt x="3462" y="3966"/>
                  </a:lnTo>
                  <a:lnTo>
                    <a:pt x="3462" y="3888"/>
                  </a:lnTo>
                  <a:lnTo>
                    <a:pt x="3394" y="3888"/>
                  </a:lnTo>
                  <a:lnTo>
                    <a:pt x="3394" y="3810"/>
                  </a:lnTo>
                  <a:lnTo>
                    <a:pt x="3327" y="3810"/>
                  </a:lnTo>
                  <a:lnTo>
                    <a:pt x="3327" y="3732"/>
                  </a:lnTo>
                  <a:lnTo>
                    <a:pt x="3259" y="3732"/>
                  </a:lnTo>
                  <a:lnTo>
                    <a:pt x="3259" y="3655"/>
                  </a:lnTo>
                  <a:lnTo>
                    <a:pt x="3191" y="3655"/>
                  </a:lnTo>
                  <a:lnTo>
                    <a:pt x="3191" y="3577"/>
                  </a:lnTo>
                  <a:lnTo>
                    <a:pt x="3123" y="3577"/>
                  </a:lnTo>
                  <a:lnTo>
                    <a:pt x="3123" y="3499"/>
                  </a:lnTo>
                  <a:lnTo>
                    <a:pt x="3055" y="3499"/>
                  </a:lnTo>
                  <a:lnTo>
                    <a:pt x="3055" y="3421"/>
                  </a:lnTo>
                  <a:lnTo>
                    <a:pt x="2987" y="3421"/>
                  </a:lnTo>
                  <a:lnTo>
                    <a:pt x="2987" y="3344"/>
                  </a:lnTo>
                  <a:lnTo>
                    <a:pt x="2919" y="3344"/>
                  </a:lnTo>
                  <a:lnTo>
                    <a:pt x="2919" y="3266"/>
                  </a:lnTo>
                  <a:lnTo>
                    <a:pt x="2851" y="3266"/>
                  </a:lnTo>
                  <a:lnTo>
                    <a:pt x="2851" y="3188"/>
                  </a:lnTo>
                  <a:lnTo>
                    <a:pt x="2783" y="3188"/>
                  </a:lnTo>
                  <a:lnTo>
                    <a:pt x="2783" y="3110"/>
                  </a:lnTo>
                  <a:lnTo>
                    <a:pt x="2715" y="3110"/>
                  </a:lnTo>
                  <a:lnTo>
                    <a:pt x="2715" y="3033"/>
                  </a:lnTo>
                  <a:lnTo>
                    <a:pt x="2648" y="3033"/>
                  </a:lnTo>
                  <a:lnTo>
                    <a:pt x="2648" y="2955"/>
                  </a:lnTo>
                  <a:lnTo>
                    <a:pt x="2580" y="2955"/>
                  </a:lnTo>
                  <a:lnTo>
                    <a:pt x="2580" y="2877"/>
                  </a:lnTo>
                  <a:lnTo>
                    <a:pt x="2512" y="2877"/>
                  </a:lnTo>
                  <a:lnTo>
                    <a:pt x="2512" y="2799"/>
                  </a:lnTo>
                  <a:lnTo>
                    <a:pt x="2444" y="2799"/>
                  </a:lnTo>
                  <a:lnTo>
                    <a:pt x="2444" y="2721"/>
                  </a:lnTo>
                  <a:lnTo>
                    <a:pt x="2376" y="2721"/>
                  </a:lnTo>
                  <a:lnTo>
                    <a:pt x="2376" y="2644"/>
                  </a:lnTo>
                  <a:lnTo>
                    <a:pt x="2308" y="2644"/>
                  </a:lnTo>
                  <a:lnTo>
                    <a:pt x="2308" y="2566"/>
                  </a:lnTo>
                  <a:lnTo>
                    <a:pt x="2240" y="2566"/>
                  </a:lnTo>
                  <a:lnTo>
                    <a:pt x="2240" y="2488"/>
                  </a:lnTo>
                  <a:lnTo>
                    <a:pt x="2172" y="2488"/>
                  </a:lnTo>
                  <a:lnTo>
                    <a:pt x="2172" y="2410"/>
                  </a:lnTo>
                  <a:lnTo>
                    <a:pt x="2104" y="2410"/>
                  </a:lnTo>
                  <a:lnTo>
                    <a:pt x="2104" y="2333"/>
                  </a:lnTo>
                  <a:lnTo>
                    <a:pt x="2036" y="2333"/>
                  </a:lnTo>
                  <a:lnTo>
                    <a:pt x="2036" y="2255"/>
                  </a:lnTo>
                  <a:lnTo>
                    <a:pt x="1969" y="2255"/>
                  </a:lnTo>
                  <a:lnTo>
                    <a:pt x="1969" y="2177"/>
                  </a:lnTo>
                  <a:lnTo>
                    <a:pt x="1901" y="2177"/>
                  </a:lnTo>
                  <a:lnTo>
                    <a:pt x="1901" y="2099"/>
                  </a:lnTo>
                  <a:lnTo>
                    <a:pt x="1833" y="2099"/>
                  </a:lnTo>
                  <a:lnTo>
                    <a:pt x="1833" y="2022"/>
                  </a:lnTo>
                  <a:lnTo>
                    <a:pt x="1765" y="2022"/>
                  </a:lnTo>
                  <a:lnTo>
                    <a:pt x="1765" y="1944"/>
                  </a:lnTo>
                  <a:lnTo>
                    <a:pt x="1697" y="1944"/>
                  </a:lnTo>
                  <a:lnTo>
                    <a:pt x="1697" y="1866"/>
                  </a:lnTo>
                  <a:lnTo>
                    <a:pt x="1629" y="1866"/>
                  </a:lnTo>
                  <a:lnTo>
                    <a:pt x="1629" y="1788"/>
                  </a:lnTo>
                  <a:lnTo>
                    <a:pt x="1561" y="1788"/>
                  </a:lnTo>
                  <a:lnTo>
                    <a:pt x="1561" y="1710"/>
                  </a:lnTo>
                  <a:lnTo>
                    <a:pt x="1493" y="1710"/>
                  </a:lnTo>
                  <a:lnTo>
                    <a:pt x="1493" y="1633"/>
                  </a:lnTo>
                  <a:lnTo>
                    <a:pt x="1425" y="1633"/>
                  </a:lnTo>
                  <a:lnTo>
                    <a:pt x="1425" y="1555"/>
                  </a:lnTo>
                  <a:lnTo>
                    <a:pt x="1357" y="1555"/>
                  </a:lnTo>
                  <a:lnTo>
                    <a:pt x="1357" y="1477"/>
                  </a:lnTo>
                  <a:lnTo>
                    <a:pt x="1290" y="1477"/>
                  </a:lnTo>
                  <a:lnTo>
                    <a:pt x="1290" y="1399"/>
                  </a:lnTo>
                  <a:lnTo>
                    <a:pt x="1222" y="1399"/>
                  </a:lnTo>
                  <a:lnTo>
                    <a:pt x="1222" y="1322"/>
                  </a:lnTo>
                  <a:lnTo>
                    <a:pt x="1154" y="1322"/>
                  </a:lnTo>
                  <a:lnTo>
                    <a:pt x="1154" y="1244"/>
                  </a:lnTo>
                  <a:lnTo>
                    <a:pt x="1086" y="1244"/>
                  </a:lnTo>
                  <a:lnTo>
                    <a:pt x="1086" y="1166"/>
                  </a:lnTo>
                  <a:lnTo>
                    <a:pt x="1018" y="1166"/>
                  </a:lnTo>
                  <a:lnTo>
                    <a:pt x="1018" y="1088"/>
                  </a:lnTo>
                  <a:lnTo>
                    <a:pt x="950" y="1088"/>
                  </a:lnTo>
                  <a:lnTo>
                    <a:pt x="950" y="1011"/>
                  </a:lnTo>
                  <a:lnTo>
                    <a:pt x="882" y="1011"/>
                  </a:lnTo>
                  <a:lnTo>
                    <a:pt x="882" y="933"/>
                  </a:lnTo>
                  <a:lnTo>
                    <a:pt x="814" y="933"/>
                  </a:lnTo>
                  <a:lnTo>
                    <a:pt x="814" y="855"/>
                  </a:lnTo>
                  <a:lnTo>
                    <a:pt x="746" y="855"/>
                  </a:lnTo>
                  <a:lnTo>
                    <a:pt x="746" y="777"/>
                  </a:lnTo>
                  <a:lnTo>
                    <a:pt x="678" y="777"/>
                  </a:lnTo>
                  <a:lnTo>
                    <a:pt x="678" y="699"/>
                  </a:lnTo>
                  <a:lnTo>
                    <a:pt x="611" y="699"/>
                  </a:lnTo>
                  <a:lnTo>
                    <a:pt x="611" y="622"/>
                  </a:lnTo>
                  <a:lnTo>
                    <a:pt x="543" y="622"/>
                  </a:lnTo>
                  <a:lnTo>
                    <a:pt x="543" y="544"/>
                  </a:lnTo>
                  <a:lnTo>
                    <a:pt x="475" y="544"/>
                  </a:lnTo>
                  <a:lnTo>
                    <a:pt x="475" y="466"/>
                  </a:lnTo>
                  <a:lnTo>
                    <a:pt x="407" y="466"/>
                  </a:lnTo>
                  <a:lnTo>
                    <a:pt x="407" y="388"/>
                  </a:lnTo>
                  <a:lnTo>
                    <a:pt x="339" y="388"/>
                  </a:lnTo>
                  <a:lnTo>
                    <a:pt x="339" y="311"/>
                  </a:lnTo>
                  <a:lnTo>
                    <a:pt x="271" y="311"/>
                  </a:lnTo>
                  <a:lnTo>
                    <a:pt x="271" y="233"/>
                  </a:lnTo>
                  <a:lnTo>
                    <a:pt x="203" y="233"/>
                  </a:lnTo>
                  <a:lnTo>
                    <a:pt x="203" y="155"/>
                  </a:lnTo>
                  <a:lnTo>
                    <a:pt x="135" y="155"/>
                  </a:lnTo>
                  <a:lnTo>
                    <a:pt x="135" y="77"/>
                  </a:lnTo>
                  <a:lnTo>
                    <a:pt x="67" y="77"/>
                  </a:lnTo>
                  <a:lnTo>
                    <a:pt x="67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46" name="Line 301"/>
            <p:cNvSpPr>
              <a:spLocks noChangeShapeType="1"/>
            </p:cNvSpPr>
            <p:nvPr/>
          </p:nvSpPr>
          <p:spPr bwMode="auto">
            <a:xfrm>
              <a:off x="1878" y="3999"/>
              <a:ext cx="137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47" name="Line 302"/>
            <p:cNvSpPr>
              <a:spLocks noChangeShapeType="1"/>
            </p:cNvSpPr>
            <p:nvPr/>
          </p:nvSpPr>
          <p:spPr bwMode="auto">
            <a:xfrm>
              <a:off x="1878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48" name="Line 303"/>
            <p:cNvSpPr>
              <a:spLocks noChangeShapeType="1"/>
            </p:cNvSpPr>
            <p:nvPr/>
          </p:nvSpPr>
          <p:spPr bwMode="auto">
            <a:xfrm>
              <a:off x="1878" y="3999"/>
              <a:ext cx="1" cy="3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49" name="Rectangle 304"/>
            <p:cNvSpPr>
              <a:spLocks noChangeArrowheads="1"/>
            </p:cNvSpPr>
            <p:nvPr/>
          </p:nvSpPr>
          <p:spPr bwMode="auto">
            <a:xfrm>
              <a:off x="1737" y="4080"/>
              <a:ext cx="2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2.99</a:t>
              </a:r>
            </a:p>
          </p:txBody>
        </p:sp>
        <p:sp>
          <p:nvSpPr>
            <p:cNvPr id="43150" name="Line 305"/>
            <p:cNvSpPr>
              <a:spLocks noChangeShapeType="1"/>
            </p:cNvSpPr>
            <p:nvPr/>
          </p:nvSpPr>
          <p:spPr bwMode="auto">
            <a:xfrm>
              <a:off x="1947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51" name="Line 306"/>
            <p:cNvSpPr>
              <a:spLocks noChangeShapeType="1"/>
            </p:cNvSpPr>
            <p:nvPr/>
          </p:nvSpPr>
          <p:spPr bwMode="auto">
            <a:xfrm>
              <a:off x="2015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52" name="Line 307"/>
            <p:cNvSpPr>
              <a:spLocks noChangeShapeType="1"/>
            </p:cNvSpPr>
            <p:nvPr/>
          </p:nvSpPr>
          <p:spPr bwMode="auto">
            <a:xfrm>
              <a:off x="2084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53" name="Line 308"/>
            <p:cNvSpPr>
              <a:spLocks noChangeShapeType="1"/>
            </p:cNvSpPr>
            <p:nvPr/>
          </p:nvSpPr>
          <p:spPr bwMode="auto">
            <a:xfrm>
              <a:off x="2153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54" name="Line 309"/>
            <p:cNvSpPr>
              <a:spLocks noChangeShapeType="1"/>
            </p:cNvSpPr>
            <p:nvPr/>
          </p:nvSpPr>
          <p:spPr bwMode="auto">
            <a:xfrm>
              <a:off x="2222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55" name="Line 310"/>
            <p:cNvSpPr>
              <a:spLocks noChangeShapeType="1"/>
            </p:cNvSpPr>
            <p:nvPr/>
          </p:nvSpPr>
          <p:spPr bwMode="auto">
            <a:xfrm>
              <a:off x="2290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56" name="Line 311"/>
            <p:cNvSpPr>
              <a:spLocks noChangeShapeType="1"/>
            </p:cNvSpPr>
            <p:nvPr/>
          </p:nvSpPr>
          <p:spPr bwMode="auto">
            <a:xfrm>
              <a:off x="2359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57" name="Line 312"/>
            <p:cNvSpPr>
              <a:spLocks noChangeShapeType="1"/>
            </p:cNvSpPr>
            <p:nvPr/>
          </p:nvSpPr>
          <p:spPr bwMode="auto">
            <a:xfrm>
              <a:off x="2428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58" name="Line 313"/>
            <p:cNvSpPr>
              <a:spLocks noChangeShapeType="1"/>
            </p:cNvSpPr>
            <p:nvPr/>
          </p:nvSpPr>
          <p:spPr bwMode="auto">
            <a:xfrm>
              <a:off x="2497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59" name="Line 314"/>
            <p:cNvSpPr>
              <a:spLocks noChangeShapeType="1"/>
            </p:cNvSpPr>
            <p:nvPr/>
          </p:nvSpPr>
          <p:spPr bwMode="auto">
            <a:xfrm>
              <a:off x="2565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60" name="Line 315"/>
            <p:cNvSpPr>
              <a:spLocks noChangeShapeType="1"/>
            </p:cNvSpPr>
            <p:nvPr/>
          </p:nvSpPr>
          <p:spPr bwMode="auto">
            <a:xfrm>
              <a:off x="2565" y="3999"/>
              <a:ext cx="1" cy="3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61" name="Rectangle 316"/>
            <p:cNvSpPr>
              <a:spLocks noChangeArrowheads="1"/>
            </p:cNvSpPr>
            <p:nvPr/>
          </p:nvSpPr>
          <p:spPr bwMode="auto">
            <a:xfrm>
              <a:off x="2525" y="4080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3</a:t>
              </a:r>
            </a:p>
          </p:txBody>
        </p:sp>
        <p:sp>
          <p:nvSpPr>
            <p:cNvPr id="43162" name="Line 317"/>
            <p:cNvSpPr>
              <a:spLocks noChangeShapeType="1"/>
            </p:cNvSpPr>
            <p:nvPr/>
          </p:nvSpPr>
          <p:spPr bwMode="auto">
            <a:xfrm>
              <a:off x="2634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63" name="Line 318"/>
            <p:cNvSpPr>
              <a:spLocks noChangeShapeType="1"/>
            </p:cNvSpPr>
            <p:nvPr/>
          </p:nvSpPr>
          <p:spPr bwMode="auto">
            <a:xfrm>
              <a:off x="2703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64" name="Line 319"/>
            <p:cNvSpPr>
              <a:spLocks noChangeShapeType="1"/>
            </p:cNvSpPr>
            <p:nvPr/>
          </p:nvSpPr>
          <p:spPr bwMode="auto">
            <a:xfrm>
              <a:off x="2772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65" name="Line 320"/>
            <p:cNvSpPr>
              <a:spLocks noChangeShapeType="1"/>
            </p:cNvSpPr>
            <p:nvPr/>
          </p:nvSpPr>
          <p:spPr bwMode="auto">
            <a:xfrm>
              <a:off x="2840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66" name="Line 321"/>
            <p:cNvSpPr>
              <a:spLocks noChangeShapeType="1"/>
            </p:cNvSpPr>
            <p:nvPr/>
          </p:nvSpPr>
          <p:spPr bwMode="auto">
            <a:xfrm>
              <a:off x="2909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67" name="Line 322"/>
            <p:cNvSpPr>
              <a:spLocks noChangeShapeType="1"/>
            </p:cNvSpPr>
            <p:nvPr/>
          </p:nvSpPr>
          <p:spPr bwMode="auto">
            <a:xfrm>
              <a:off x="2978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68" name="Line 323"/>
            <p:cNvSpPr>
              <a:spLocks noChangeShapeType="1"/>
            </p:cNvSpPr>
            <p:nvPr/>
          </p:nvSpPr>
          <p:spPr bwMode="auto">
            <a:xfrm>
              <a:off x="3047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69" name="Line 324"/>
            <p:cNvSpPr>
              <a:spLocks noChangeShapeType="1"/>
            </p:cNvSpPr>
            <p:nvPr/>
          </p:nvSpPr>
          <p:spPr bwMode="auto">
            <a:xfrm>
              <a:off x="3115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70" name="Line 325"/>
            <p:cNvSpPr>
              <a:spLocks noChangeShapeType="1"/>
            </p:cNvSpPr>
            <p:nvPr/>
          </p:nvSpPr>
          <p:spPr bwMode="auto">
            <a:xfrm>
              <a:off x="3184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71" name="Line 326"/>
            <p:cNvSpPr>
              <a:spLocks noChangeShapeType="1"/>
            </p:cNvSpPr>
            <p:nvPr/>
          </p:nvSpPr>
          <p:spPr bwMode="auto">
            <a:xfrm>
              <a:off x="3253" y="3999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72" name="Line 327"/>
            <p:cNvSpPr>
              <a:spLocks noChangeShapeType="1"/>
            </p:cNvSpPr>
            <p:nvPr/>
          </p:nvSpPr>
          <p:spPr bwMode="auto">
            <a:xfrm>
              <a:off x="3253" y="3999"/>
              <a:ext cx="1" cy="3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73" name="Rectangle 328"/>
            <p:cNvSpPr>
              <a:spLocks noChangeArrowheads="1"/>
            </p:cNvSpPr>
            <p:nvPr/>
          </p:nvSpPr>
          <p:spPr bwMode="auto">
            <a:xfrm>
              <a:off x="3112" y="4080"/>
              <a:ext cx="2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3.01</a:t>
              </a:r>
            </a:p>
          </p:txBody>
        </p:sp>
        <p:sp>
          <p:nvSpPr>
            <p:cNvPr id="43174" name="Line 329"/>
            <p:cNvSpPr>
              <a:spLocks noChangeShapeType="1"/>
            </p:cNvSpPr>
            <p:nvPr/>
          </p:nvSpPr>
          <p:spPr bwMode="auto">
            <a:xfrm flipV="1">
              <a:off x="1878" y="3332"/>
              <a:ext cx="1" cy="667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75" name="Line 330"/>
            <p:cNvSpPr>
              <a:spLocks noChangeShapeType="1"/>
            </p:cNvSpPr>
            <p:nvPr/>
          </p:nvSpPr>
          <p:spPr bwMode="auto">
            <a:xfrm flipH="1">
              <a:off x="1826" y="3999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76" name="Line 331"/>
            <p:cNvSpPr>
              <a:spLocks noChangeShapeType="1"/>
            </p:cNvSpPr>
            <p:nvPr/>
          </p:nvSpPr>
          <p:spPr bwMode="auto">
            <a:xfrm flipH="1">
              <a:off x="1813" y="3999"/>
              <a:ext cx="6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77" name="Line 332"/>
            <p:cNvSpPr>
              <a:spLocks noChangeShapeType="1"/>
            </p:cNvSpPr>
            <p:nvPr/>
          </p:nvSpPr>
          <p:spPr bwMode="auto">
            <a:xfrm flipH="1">
              <a:off x="1826" y="3932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78" name="Line 333"/>
            <p:cNvSpPr>
              <a:spLocks noChangeShapeType="1"/>
            </p:cNvSpPr>
            <p:nvPr/>
          </p:nvSpPr>
          <p:spPr bwMode="auto">
            <a:xfrm flipH="1">
              <a:off x="1826" y="3866"/>
              <a:ext cx="52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79" name="Line 334"/>
            <p:cNvSpPr>
              <a:spLocks noChangeShapeType="1"/>
            </p:cNvSpPr>
            <p:nvPr/>
          </p:nvSpPr>
          <p:spPr bwMode="auto">
            <a:xfrm flipH="1">
              <a:off x="1826" y="3799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80" name="Line 335"/>
            <p:cNvSpPr>
              <a:spLocks noChangeShapeType="1"/>
            </p:cNvSpPr>
            <p:nvPr/>
          </p:nvSpPr>
          <p:spPr bwMode="auto">
            <a:xfrm flipH="1">
              <a:off x="1826" y="3732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81" name="Line 336"/>
            <p:cNvSpPr>
              <a:spLocks noChangeShapeType="1"/>
            </p:cNvSpPr>
            <p:nvPr/>
          </p:nvSpPr>
          <p:spPr bwMode="auto">
            <a:xfrm flipH="1">
              <a:off x="1826" y="3666"/>
              <a:ext cx="52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82" name="Line 337"/>
            <p:cNvSpPr>
              <a:spLocks noChangeShapeType="1"/>
            </p:cNvSpPr>
            <p:nvPr/>
          </p:nvSpPr>
          <p:spPr bwMode="auto">
            <a:xfrm flipH="1">
              <a:off x="1813" y="3666"/>
              <a:ext cx="65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83" name="Line 338"/>
            <p:cNvSpPr>
              <a:spLocks noChangeShapeType="1"/>
            </p:cNvSpPr>
            <p:nvPr/>
          </p:nvSpPr>
          <p:spPr bwMode="auto">
            <a:xfrm flipH="1">
              <a:off x="1826" y="3599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84" name="Line 339"/>
            <p:cNvSpPr>
              <a:spLocks noChangeShapeType="1"/>
            </p:cNvSpPr>
            <p:nvPr/>
          </p:nvSpPr>
          <p:spPr bwMode="auto">
            <a:xfrm flipH="1">
              <a:off x="1826" y="3532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85" name="Line 340"/>
            <p:cNvSpPr>
              <a:spLocks noChangeShapeType="1"/>
            </p:cNvSpPr>
            <p:nvPr/>
          </p:nvSpPr>
          <p:spPr bwMode="auto">
            <a:xfrm flipH="1">
              <a:off x="1826" y="3466"/>
              <a:ext cx="52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86" name="Line 341"/>
            <p:cNvSpPr>
              <a:spLocks noChangeShapeType="1"/>
            </p:cNvSpPr>
            <p:nvPr/>
          </p:nvSpPr>
          <p:spPr bwMode="auto">
            <a:xfrm flipH="1">
              <a:off x="1826" y="3399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87" name="Line 342"/>
            <p:cNvSpPr>
              <a:spLocks noChangeShapeType="1"/>
            </p:cNvSpPr>
            <p:nvPr/>
          </p:nvSpPr>
          <p:spPr bwMode="auto">
            <a:xfrm flipH="1">
              <a:off x="1826" y="3332"/>
              <a:ext cx="5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88" name="Line 343"/>
            <p:cNvSpPr>
              <a:spLocks noChangeShapeType="1"/>
            </p:cNvSpPr>
            <p:nvPr/>
          </p:nvSpPr>
          <p:spPr bwMode="auto">
            <a:xfrm flipH="1">
              <a:off x="1813" y="3332"/>
              <a:ext cx="6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89" name="Freeform 344"/>
            <p:cNvSpPr>
              <a:spLocks/>
            </p:cNvSpPr>
            <p:nvPr/>
          </p:nvSpPr>
          <p:spPr bwMode="auto">
            <a:xfrm flipV="1">
              <a:off x="1878" y="3332"/>
              <a:ext cx="1375" cy="667"/>
            </a:xfrm>
            <a:custGeom>
              <a:avLst/>
              <a:gdLst>
                <a:gd name="T0" fmla="*/ 5 w 6789"/>
                <a:gd name="T1" fmla="*/ 2 h 7777"/>
                <a:gd name="T2" fmla="*/ 17 w 6789"/>
                <a:gd name="T3" fmla="*/ 3 h 7777"/>
                <a:gd name="T4" fmla="*/ 25 w 6789"/>
                <a:gd name="T5" fmla="*/ 6 h 7777"/>
                <a:gd name="T6" fmla="*/ 36 w 6789"/>
                <a:gd name="T7" fmla="*/ 7 h 7777"/>
                <a:gd name="T8" fmla="*/ 45 w 6789"/>
                <a:gd name="T9" fmla="*/ 10 h 7777"/>
                <a:gd name="T10" fmla="*/ 56 w 6789"/>
                <a:gd name="T11" fmla="*/ 11 h 7777"/>
                <a:gd name="T12" fmla="*/ 64 w 6789"/>
                <a:gd name="T13" fmla="*/ 14 h 7777"/>
                <a:gd name="T14" fmla="*/ 75 w 6789"/>
                <a:gd name="T15" fmla="*/ 15 h 7777"/>
                <a:gd name="T16" fmla="*/ 83 w 6789"/>
                <a:gd name="T17" fmla="*/ 18 h 7777"/>
                <a:gd name="T18" fmla="*/ 95 w 6789"/>
                <a:gd name="T19" fmla="*/ 19 h 7777"/>
                <a:gd name="T20" fmla="*/ 103 w 6789"/>
                <a:gd name="T21" fmla="*/ 22 h 7777"/>
                <a:gd name="T22" fmla="*/ 114 w 6789"/>
                <a:gd name="T23" fmla="*/ 23 h 7777"/>
                <a:gd name="T24" fmla="*/ 123 w 6789"/>
                <a:gd name="T25" fmla="*/ 26 h 7777"/>
                <a:gd name="T26" fmla="*/ 134 w 6789"/>
                <a:gd name="T27" fmla="*/ 27 h 7777"/>
                <a:gd name="T28" fmla="*/ 142 w 6789"/>
                <a:gd name="T29" fmla="*/ 30 h 7777"/>
                <a:gd name="T30" fmla="*/ 153 w 6789"/>
                <a:gd name="T31" fmla="*/ 31 h 7777"/>
                <a:gd name="T32" fmla="*/ 162 w 6789"/>
                <a:gd name="T33" fmla="*/ 34 h 7777"/>
                <a:gd name="T34" fmla="*/ 173 w 6789"/>
                <a:gd name="T35" fmla="*/ 35 h 7777"/>
                <a:gd name="T36" fmla="*/ 181 w 6789"/>
                <a:gd name="T37" fmla="*/ 38 h 7777"/>
                <a:gd name="T38" fmla="*/ 192 w 6789"/>
                <a:gd name="T39" fmla="*/ 39 h 7777"/>
                <a:gd name="T40" fmla="*/ 201 w 6789"/>
                <a:gd name="T41" fmla="*/ 42 h 7777"/>
                <a:gd name="T42" fmla="*/ 212 w 6789"/>
                <a:gd name="T43" fmla="*/ 43 h 7777"/>
                <a:gd name="T44" fmla="*/ 220 w 6789"/>
                <a:gd name="T45" fmla="*/ 46 h 7777"/>
                <a:gd name="T46" fmla="*/ 231 w 6789"/>
                <a:gd name="T47" fmla="*/ 48 h 7777"/>
                <a:gd name="T48" fmla="*/ 240 w 6789"/>
                <a:gd name="T49" fmla="*/ 50 h 7777"/>
                <a:gd name="T50" fmla="*/ 251 w 6789"/>
                <a:gd name="T51" fmla="*/ 51 h 7777"/>
                <a:gd name="T52" fmla="*/ 259 w 6789"/>
                <a:gd name="T53" fmla="*/ 54 h 7777"/>
                <a:gd name="T54" fmla="*/ 270 w 6789"/>
                <a:gd name="T55" fmla="*/ 55 h 7777"/>
                <a:gd name="T56" fmla="*/ 278 w 6789"/>
                <a:gd name="T57" fmla="*/ 57 h 7777"/>
                <a:gd name="T58" fmla="*/ 267 w 6789"/>
                <a:gd name="T59" fmla="*/ 55 h 7777"/>
                <a:gd name="T60" fmla="*/ 259 w 6789"/>
                <a:gd name="T61" fmla="*/ 53 h 7777"/>
                <a:gd name="T62" fmla="*/ 248 w 6789"/>
                <a:gd name="T63" fmla="*/ 51 h 7777"/>
                <a:gd name="T64" fmla="*/ 240 w 6789"/>
                <a:gd name="T65" fmla="*/ 49 h 7777"/>
                <a:gd name="T66" fmla="*/ 228 w 6789"/>
                <a:gd name="T67" fmla="*/ 47 h 7777"/>
                <a:gd name="T68" fmla="*/ 220 w 6789"/>
                <a:gd name="T69" fmla="*/ 45 h 7777"/>
                <a:gd name="T70" fmla="*/ 209 w 6789"/>
                <a:gd name="T71" fmla="*/ 43 h 7777"/>
                <a:gd name="T72" fmla="*/ 201 w 6789"/>
                <a:gd name="T73" fmla="*/ 41 h 7777"/>
                <a:gd name="T74" fmla="*/ 189 w 6789"/>
                <a:gd name="T75" fmla="*/ 39 h 7777"/>
                <a:gd name="T76" fmla="*/ 181 w 6789"/>
                <a:gd name="T77" fmla="*/ 37 h 7777"/>
                <a:gd name="T78" fmla="*/ 170 w 6789"/>
                <a:gd name="T79" fmla="*/ 35 h 7777"/>
                <a:gd name="T80" fmla="*/ 162 w 6789"/>
                <a:gd name="T81" fmla="*/ 33 h 7777"/>
                <a:gd name="T82" fmla="*/ 150 w 6789"/>
                <a:gd name="T83" fmla="*/ 31 h 7777"/>
                <a:gd name="T84" fmla="*/ 142 w 6789"/>
                <a:gd name="T85" fmla="*/ 29 h 7777"/>
                <a:gd name="T86" fmla="*/ 131 w 6789"/>
                <a:gd name="T87" fmla="*/ 27 h 7777"/>
                <a:gd name="T88" fmla="*/ 123 w 6789"/>
                <a:gd name="T89" fmla="*/ 25 h 7777"/>
                <a:gd name="T90" fmla="*/ 111 w 6789"/>
                <a:gd name="T91" fmla="*/ 23 h 7777"/>
                <a:gd name="T92" fmla="*/ 103 w 6789"/>
                <a:gd name="T93" fmla="*/ 21 h 7777"/>
                <a:gd name="T94" fmla="*/ 92 w 6789"/>
                <a:gd name="T95" fmla="*/ 19 h 7777"/>
                <a:gd name="T96" fmla="*/ 83 w 6789"/>
                <a:gd name="T97" fmla="*/ 17 h 7777"/>
                <a:gd name="T98" fmla="*/ 72 w 6789"/>
                <a:gd name="T99" fmla="*/ 15 h 7777"/>
                <a:gd name="T100" fmla="*/ 64 w 6789"/>
                <a:gd name="T101" fmla="*/ 13 h 7777"/>
                <a:gd name="T102" fmla="*/ 53 w 6789"/>
                <a:gd name="T103" fmla="*/ 11 h 7777"/>
                <a:gd name="T104" fmla="*/ 45 w 6789"/>
                <a:gd name="T105" fmla="*/ 9 h 7777"/>
                <a:gd name="T106" fmla="*/ 33 w 6789"/>
                <a:gd name="T107" fmla="*/ 7 h 7777"/>
                <a:gd name="T108" fmla="*/ 25 w 6789"/>
                <a:gd name="T109" fmla="*/ 5 h 7777"/>
                <a:gd name="T110" fmla="*/ 14 w 6789"/>
                <a:gd name="T111" fmla="*/ 3 h 7777"/>
                <a:gd name="T112" fmla="*/ 5 w 6789"/>
                <a:gd name="T113" fmla="*/ 1 h 777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89"/>
                <a:gd name="T172" fmla="*/ 0 h 7777"/>
                <a:gd name="T173" fmla="*/ 6789 w 6789"/>
                <a:gd name="T174" fmla="*/ 7777 h 777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89" h="7777">
                  <a:moveTo>
                    <a:pt x="0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67" y="77"/>
                  </a:lnTo>
                  <a:lnTo>
                    <a:pt x="67" y="155"/>
                  </a:lnTo>
                  <a:lnTo>
                    <a:pt x="135" y="155"/>
                  </a:lnTo>
                  <a:lnTo>
                    <a:pt x="135" y="233"/>
                  </a:lnTo>
                  <a:lnTo>
                    <a:pt x="203" y="233"/>
                  </a:lnTo>
                  <a:lnTo>
                    <a:pt x="203" y="311"/>
                  </a:lnTo>
                  <a:lnTo>
                    <a:pt x="271" y="311"/>
                  </a:lnTo>
                  <a:lnTo>
                    <a:pt x="271" y="388"/>
                  </a:lnTo>
                  <a:lnTo>
                    <a:pt x="339" y="388"/>
                  </a:lnTo>
                  <a:lnTo>
                    <a:pt x="339" y="466"/>
                  </a:lnTo>
                  <a:lnTo>
                    <a:pt x="407" y="466"/>
                  </a:lnTo>
                  <a:lnTo>
                    <a:pt x="407" y="544"/>
                  </a:lnTo>
                  <a:lnTo>
                    <a:pt x="475" y="544"/>
                  </a:lnTo>
                  <a:lnTo>
                    <a:pt x="475" y="622"/>
                  </a:lnTo>
                  <a:lnTo>
                    <a:pt x="543" y="622"/>
                  </a:lnTo>
                  <a:lnTo>
                    <a:pt x="543" y="699"/>
                  </a:lnTo>
                  <a:lnTo>
                    <a:pt x="611" y="699"/>
                  </a:lnTo>
                  <a:lnTo>
                    <a:pt x="611" y="777"/>
                  </a:lnTo>
                  <a:lnTo>
                    <a:pt x="678" y="777"/>
                  </a:lnTo>
                  <a:lnTo>
                    <a:pt x="678" y="855"/>
                  </a:lnTo>
                  <a:lnTo>
                    <a:pt x="746" y="855"/>
                  </a:lnTo>
                  <a:lnTo>
                    <a:pt x="746" y="933"/>
                  </a:lnTo>
                  <a:lnTo>
                    <a:pt x="814" y="933"/>
                  </a:lnTo>
                  <a:lnTo>
                    <a:pt x="814" y="1011"/>
                  </a:lnTo>
                  <a:lnTo>
                    <a:pt x="882" y="1011"/>
                  </a:lnTo>
                  <a:lnTo>
                    <a:pt x="882" y="1088"/>
                  </a:lnTo>
                  <a:lnTo>
                    <a:pt x="950" y="1088"/>
                  </a:lnTo>
                  <a:lnTo>
                    <a:pt x="950" y="1166"/>
                  </a:lnTo>
                  <a:lnTo>
                    <a:pt x="1018" y="1166"/>
                  </a:lnTo>
                  <a:lnTo>
                    <a:pt x="1018" y="1244"/>
                  </a:lnTo>
                  <a:lnTo>
                    <a:pt x="1086" y="1244"/>
                  </a:lnTo>
                  <a:lnTo>
                    <a:pt x="1086" y="1322"/>
                  </a:lnTo>
                  <a:lnTo>
                    <a:pt x="1154" y="1322"/>
                  </a:lnTo>
                  <a:lnTo>
                    <a:pt x="1154" y="1399"/>
                  </a:lnTo>
                  <a:lnTo>
                    <a:pt x="1222" y="1399"/>
                  </a:lnTo>
                  <a:lnTo>
                    <a:pt x="1222" y="1477"/>
                  </a:lnTo>
                  <a:lnTo>
                    <a:pt x="1290" y="1477"/>
                  </a:lnTo>
                  <a:lnTo>
                    <a:pt x="1290" y="1555"/>
                  </a:lnTo>
                  <a:lnTo>
                    <a:pt x="1357" y="1555"/>
                  </a:lnTo>
                  <a:lnTo>
                    <a:pt x="1357" y="1633"/>
                  </a:lnTo>
                  <a:lnTo>
                    <a:pt x="1425" y="1633"/>
                  </a:lnTo>
                  <a:lnTo>
                    <a:pt x="1425" y="1710"/>
                  </a:lnTo>
                  <a:lnTo>
                    <a:pt x="1493" y="1710"/>
                  </a:lnTo>
                  <a:lnTo>
                    <a:pt x="1493" y="1788"/>
                  </a:lnTo>
                  <a:lnTo>
                    <a:pt x="1561" y="1788"/>
                  </a:lnTo>
                  <a:lnTo>
                    <a:pt x="1561" y="1866"/>
                  </a:lnTo>
                  <a:lnTo>
                    <a:pt x="1629" y="1866"/>
                  </a:lnTo>
                  <a:lnTo>
                    <a:pt x="1629" y="1944"/>
                  </a:lnTo>
                  <a:lnTo>
                    <a:pt x="1697" y="1944"/>
                  </a:lnTo>
                  <a:lnTo>
                    <a:pt x="1697" y="2022"/>
                  </a:lnTo>
                  <a:lnTo>
                    <a:pt x="1765" y="2022"/>
                  </a:lnTo>
                  <a:lnTo>
                    <a:pt x="1765" y="2099"/>
                  </a:lnTo>
                  <a:lnTo>
                    <a:pt x="1833" y="2099"/>
                  </a:lnTo>
                  <a:lnTo>
                    <a:pt x="1833" y="2177"/>
                  </a:lnTo>
                  <a:lnTo>
                    <a:pt x="1901" y="2177"/>
                  </a:lnTo>
                  <a:lnTo>
                    <a:pt x="1901" y="2255"/>
                  </a:lnTo>
                  <a:lnTo>
                    <a:pt x="1969" y="2255"/>
                  </a:lnTo>
                  <a:lnTo>
                    <a:pt x="1969" y="2333"/>
                  </a:lnTo>
                  <a:lnTo>
                    <a:pt x="2036" y="2333"/>
                  </a:lnTo>
                  <a:lnTo>
                    <a:pt x="2036" y="2410"/>
                  </a:lnTo>
                  <a:lnTo>
                    <a:pt x="2104" y="2410"/>
                  </a:lnTo>
                  <a:lnTo>
                    <a:pt x="2104" y="2488"/>
                  </a:lnTo>
                  <a:lnTo>
                    <a:pt x="2172" y="2488"/>
                  </a:lnTo>
                  <a:lnTo>
                    <a:pt x="2172" y="2566"/>
                  </a:lnTo>
                  <a:lnTo>
                    <a:pt x="2240" y="2566"/>
                  </a:lnTo>
                  <a:lnTo>
                    <a:pt x="2240" y="2644"/>
                  </a:lnTo>
                  <a:lnTo>
                    <a:pt x="2308" y="2644"/>
                  </a:lnTo>
                  <a:lnTo>
                    <a:pt x="2308" y="2721"/>
                  </a:lnTo>
                  <a:lnTo>
                    <a:pt x="2376" y="2721"/>
                  </a:lnTo>
                  <a:lnTo>
                    <a:pt x="2376" y="2799"/>
                  </a:lnTo>
                  <a:lnTo>
                    <a:pt x="2444" y="2799"/>
                  </a:lnTo>
                  <a:lnTo>
                    <a:pt x="2444" y="2877"/>
                  </a:lnTo>
                  <a:lnTo>
                    <a:pt x="2512" y="2877"/>
                  </a:lnTo>
                  <a:lnTo>
                    <a:pt x="2512" y="2955"/>
                  </a:lnTo>
                  <a:lnTo>
                    <a:pt x="2580" y="2955"/>
                  </a:lnTo>
                  <a:lnTo>
                    <a:pt x="2580" y="3033"/>
                  </a:lnTo>
                  <a:lnTo>
                    <a:pt x="2648" y="3033"/>
                  </a:lnTo>
                  <a:lnTo>
                    <a:pt x="2648" y="3110"/>
                  </a:lnTo>
                  <a:lnTo>
                    <a:pt x="2715" y="3110"/>
                  </a:lnTo>
                  <a:lnTo>
                    <a:pt x="2715" y="3188"/>
                  </a:lnTo>
                  <a:lnTo>
                    <a:pt x="2783" y="3188"/>
                  </a:lnTo>
                  <a:lnTo>
                    <a:pt x="2783" y="3266"/>
                  </a:lnTo>
                  <a:lnTo>
                    <a:pt x="2851" y="3266"/>
                  </a:lnTo>
                  <a:lnTo>
                    <a:pt x="2851" y="3344"/>
                  </a:lnTo>
                  <a:lnTo>
                    <a:pt x="2919" y="3344"/>
                  </a:lnTo>
                  <a:lnTo>
                    <a:pt x="2919" y="3421"/>
                  </a:lnTo>
                  <a:lnTo>
                    <a:pt x="2987" y="3421"/>
                  </a:lnTo>
                  <a:lnTo>
                    <a:pt x="2987" y="3499"/>
                  </a:lnTo>
                  <a:lnTo>
                    <a:pt x="3055" y="3499"/>
                  </a:lnTo>
                  <a:lnTo>
                    <a:pt x="3055" y="3577"/>
                  </a:lnTo>
                  <a:lnTo>
                    <a:pt x="3123" y="3577"/>
                  </a:lnTo>
                  <a:lnTo>
                    <a:pt x="3123" y="3655"/>
                  </a:lnTo>
                  <a:lnTo>
                    <a:pt x="3191" y="3655"/>
                  </a:lnTo>
                  <a:lnTo>
                    <a:pt x="3191" y="3732"/>
                  </a:lnTo>
                  <a:lnTo>
                    <a:pt x="3259" y="3732"/>
                  </a:lnTo>
                  <a:lnTo>
                    <a:pt x="3259" y="3810"/>
                  </a:lnTo>
                  <a:lnTo>
                    <a:pt x="3327" y="3810"/>
                  </a:lnTo>
                  <a:lnTo>
                    <a:pt x="3327" y="3888"/>
                  </a:lnTo>
                  <a:lnTo>
                    <a:pt x="3394" y="3888"/>
                  </a:lnTo>
                  <a:lnTo>
                    <a:pt x="3394" y="3966"/>
                  </a:lnTo>
                  <a:lnTo>
                    <a:pt x="3462" y="3966"/>
                  </a:lnTo>
                  <a:lnTo>
                    <a:pt x="3462" y="4044"/>
                  </a:lnTo>
                  <a:lnTo>
                    <a:pt x="3530" y="4044"/>
                  </a:lnTo>
                  <a:lnTo>
                    <a:pt x="3530" y="4121"/>
                  </a:lnTo>
                  <a:lnTo>
                    <a:pt x="3598" y="4121"/>
                  </a:lnTo>
                  <a:lnTo>
                    <a:pt x="3598" y="4199"/>
                  </a:lnTo>
                  <a:lnTo>
                    <a:pt x="3666" y="4199"/>
                  </a:lnTo>
                  <a:lnTo>
                    <a:pt x="3666" y="4277"/>
                  </a:lnTo>
                  <a:lnTo>
                    <a:pt x="3734" y="4277"/>
                  </a:lnTo>
                  <a:lnTo>
                    <a:pt x="3734" y="4355"/>
                  </a:lnTo>
                  <a:lnTo>
                    <a:pt x="3802" y="4355"/>
                  </a:lnTo>
                  <a:lnTo>
                    <a:pt x="3802" y="4432"/>
                  </a:lnTo>
                  <a:lnTo>
                    <a:pt x="3870" y="4432"/>
                  </a:lnTo>
                  <a:lnTo>
                    <a:pt x="3870" y="4510"/>
                  </a:lnTo>
                  <a:lnTo>
                    <a:pt x="3938" y="4510"/>
                  </a:lnTo>
                  <a:lnTo>
                    <a:pt x="3938" y="4588"/>
                  </a:lnTo>
                  <a:lnTo>
                    <a:pt x="4006" y="4588"/>
                  </a:lnTo>
                  <a:lnTo>
                    <a:pt x="4006" y="4666"/>
                  </a:lnTo>
                  <a:lnTo>
                    <a:pt x="4073" y="4666"/>
                  </a:lnTo>
                  <a:lnTo>
                    <a:pt x="4073" y="4743"/>
                  </a:lnTo>
                  <a:lnTo>
                    <a:pt x="4141" y="4743"/>
                  </a:lnTo>
                  <a:lnTo>
                    <a:pt x="4141" y="4821"/>
                  </a:lnTo>
                  <a:lnTo>
                    <a:pt x="4209" y="4821"/>
                  </a:lnTo>
                  <a:lnTo>
                    <a:pt x="4209" y="4899"/>
                  </a:lnTo>
                  <a:lnTo>
                    <a:pt x="4277" y="4899"/>
                  </a:lnTo>
                  <a:lnTo>
                    <a:pt x="4277" y="4977"/>
                  </a:lnTo>
                  <a:lnTo>
                    <a:pt x="4345" y="4977"/>
                  </a:lnTo>
                  <a:lnTo>
                    <a:pt x="4345" y="5055"/>
                  </a:lnTo>
                  <a:lnTo>
                    <a:pt x="4413" y="5055"/>
                  </a:lnTo>
                  <a:lnTo>
                    <a:pt x="4413" y="5132"/>
                  </a:lnTo>
                  <a:lnTo>
                    <a:pt x="4481" y="5132"/>
                  </a:lnTo>
                  <a:lnTo>
                    <a:pt x="4481" y="5210"/>
                  </a:lnTo>
                  <a:lnTo>
                    <a:pt x="4549" y="5210"/>
                  </a:lnTo>
                  <a:lnTo>
                    <a:pt x="4549" y="5288"/>
                  </a:lnTo>
                  <a:lnTo>
                    <a:pt x="4617" y="5288"/>
                  </a:lnTo>
                  <a:lnTo>
                    <a:pt x="4617" y="5366"/>
                  </a:lnTo>
                  <a:lnTo>
                    <a:pt x="4685" y="5366"/>
                  </a:lnTo>
                  <a:lnTo>
                    <a:pt x="4685" y="5443"/>
                  </a:lnTo>
                  <a:lnTo>
                    <a:pt x="4752" y="5443"/>
                  </a:lnTo>
                  <a:lnTo>
                    <a:pt x="4752" y="5521"/>
                  </a:lnTo>
                  <a:lnTo>
                    <a:pt x="4820" y="5521"/>
                  </a:lnTo>
                  <a:lnTo>
                    <a:pt x="4820" y="5599"/>
                  </a:lnTo>
                  <a:lnTo>
                    <a:pt x="4888" y="5599"/>
                  </a:lnTo>
                  <a:lnTo>
                    <a:pt x="4888" y="5677"/>
                  </a:lnTo>
                  <a:lnTo>
                    <a:pt x="4956" y="5677"/>
                  </a:lnTo>
                  <a:lnTo>
                    <a:pt x="4956" y="5754"/>
                  </a:lnTo>
                  <a:lnTo>
                    <a:pt x="5024" y="5754"/>
                  </a:lnTo>
                  <a:lnTo>
                    <a:pt x="5024" y="5832"/>
                  </a:lnTo>
                  <a:lnTo>
                    <a:pt x="5092" y="5832"/>
                  </a:lnTo>
                  <a:lnTo>
                    <a:pt x="5092" y="5910"/>
                  </a:lnTo>
                  <a:lnTo>
                    <a:pt x="5160" y="5910"/>
                  </a:lnTo>
                  <a:lnTo>
                    <a:pt x="5160" y="5988"/>
                  </a:lnTo>
                  <a:lnTo>
                    <a:pt x="5228" y="5988"/>
                  </a:lnTo>
                  <a:lnTo>
                    <a:pt x="5228" y="6066"/>
                  </a:lnTo>
                  <a:lnTo>
                    <a:pt x="5296" y="6066"/>
                  </a:lnTo>
                  <a:lnTo>
                    <a:pt x="5296" y="6143"/>
                  </a:lnTo>
                  <a:lnTo>
                    <a:pt x="5364" y="6143"/>
                  </a:lnTo>
                  <a:lnTo>
                    <a:pt x="5364" y="6221"/>
                  </a:lnTo>
                  <a:lnTo>
                    <a:pt x="5431" y="6221"/>
                  </a:lnTo>
                  <a:lnTo>
                    <a:pt x="5431" y="6299"/>
                  </a:lnTo>
                  <a:lnTo>
                    <a:pt x="5499" y="6299"/>
                  </a:lnTo>
                  <a:lnTo>
                    <a:pt x="5499" y="6377"/>
                  </a:lnTo>
                  <a:lnTo>
                    <a:pt x="5567" y="6377"/>
                  </a:lnTo>
                  <a:lnTo>
                    <a:pt x="5567" y="6454"/>
                  </a:lnTo>
                  <a:lnTo>
                    <a:pt x="5635" y="6454"/>
                  </a:lnTo>
                  <a:lnTo>
                    <a:pt x="5635" y="6532"/>
                  </a:lnTo>
                  <a:lnTo>
                    <a:pt x="5703" y="6532"/>
                  </a:lnTo>
                  <a:lnTo>
                    <a:pt x="5703" y="6610"/>
                  </a:lnTo>
                  <a:lnTo>
                    <a:pt x="5771" y="6610"/>
                  </a:lnTo>
                  <a:lnTo>
                    <a:pt x="5771" y="6688"/>
                  </a:lnTo>
                  <a:lnTo>
                    <a:pt x="5839" y="6688"/>
                  </a:lnTo>
                  <a:lnTo>
                    <a:pt x="5839" y="6765"/>
                  </a:lnTo>
                  <a:lnTo>
                    <a:pt x="5907" y="6765"/>
                  </a:lnTo>
                  <a:lnTo>
                    <a:pt x="5907" y="6843"/>
                  </a:lnTo>
                  <a:lnTo>
                    <a:pt x="5975" y="6843"/>
                  </a:lnTo>
                  <a:lnTo>
                    <a:pt x="5975" y="6921"/>
                  </a:lnTo>
                  <a:lnTo>
                    <a:pt x="6043" y="6921"/>
                  </a:lnTo>
                  <a:lnTo>
                    <a:pt x="6043" y="6999"/>
                  </a:lnTo>
                  <a:lnTo>
                    <a:pt x="6110" y="6999"/>
                  </a:lnTo>
                  <a:lnTo>
                    <a:pt x="6110" y="7077"/>
                  </a:lnTo>
                  <a:lnTo>
                    <a:pt x="6178" y="7077"/>
                  </a:lnTo>
                  <a:lnTo>
                    <a:pt x="6178" y="7154"/>
                  </a:lnTo>
                  <a:lnTo>
                    <a:pt x="6246" y="7154"/>
                  </a:lnTo>
                  <a:lnTo>
                    <a:pt x="6246" y="7232"/>
                  </a:lnTo>
                  <a:lnTo>
                    <a:pt x="6314" y="7232"/>
                  </a:lnTo>
                  <a:lnTo>
                    <a:pt x="6314" y="7310"/>
                  </a:lnTo>
                  <a:lnTo>
                    <a:pt x="6382" y="7310"/>
                  </a:lnTo>
                  <a:lnTo>
                    <a:pt x="6382" y="7388"/>
                  </a:lnTo>
                  <a:lnTo>
                    <a:pt x="6450" y="7388"/>
                  </a:lnTo>
                  <a:lnTo>
                    <a:pt x="6450" y="7465"/>
                  </a:lnTo>
                  <a:lnTo>
                    <a:pt x="6518" y="7465"/>
                  </a:lnTo>
                  <a:lnTo>
                    <a:pt x="6518" y="7543"/>
                  </a:lnTo>
                  <a:lnTo>
                    <a:pt x="6586" y="7543"/>
                  </a:lnTo>
                  <a:lnTo>
                    <a:pt x="6586" y="7621"/>
                  </a:lnTo>
                  <a:lnTo>
                    <a:pt x="6654" y="7621"/>
                  </a:lnTo>
                  <a:lnTo>
                    <a:pt x="6654" y="7699"/>
                  </a:lnTo>
                  <a:lnTo>
                    <a:pt x="6722" y="7699"/>
                  </a:lnTo>
                  <a:lnTo>
                    <a:pt x="6722" y="7777"/>
                  </a:lnTo>
                  <a:lnTo>
                    <a:pt x="6789" y="7777"/>
                  </a:lnTo>
                  <a:lnTo>
                    <a:pt x="6789" y="7699"/>
                  </a:lnTo>
                  <a:lnTo>
                    <a:pt x="6722" y="7699"/>
                  </a:lnTo>
                  <a:lnTo>
                    <a:pt x="6722" y="7621"/>
                  </a:lnTo>
                  <a:lnTo>
                    <a:pt x="6654" y="7621"/>
                  </a:lnTo>
                  <a:lnTo>
                    <a:pt x="6654" y="7543"/>
                  </a:lnTo>
                  <a:lnTo>
                    <a:pt x="6586" y="7543"/>
                  </a:lnTo>
                  <a:lnTo>
                    <a:pt x="6586" y="7465"/>
                  </a:lnTo>
                  <a:lnTo>
                    <a:pt x="6518" y="7465"/>
                  </a:lnTo>
                  <a:lnTo>
                    <a:pt x="6518" y="7388"/>
                  </a:lnTo>
                  <a:lnTo>
                    <a:pt x="6450" y="7388"/>
                  </a:lnTo>
                  <a:lnTo>
                    <a:pt x="6450" y="7310"/>
                  </a:lnTo>
                  <a:lnTo>
                    <a:pt x="6382" y="7310"/>
                  </a:lnTo>
                  <a:lnTo>
                    <a:pt x="6382" y="7232"/>
                  </a:lnTo>
                  <a:lnTo>
                    <a:pt x="6314" y="7232"/>
                  </a:lnTo>
                  <a:lnTo>
                    <a:pt x="6314" y="7154"/>
                  </a:lnTo>
                  <a:lnTo>
                    <a:pt x="6246" y="7154"/>
                  </a:lnTo>
                  <a:lnTo>
                    <a:pt x="6246" y="7077"/>
                  </a:lnTo>
                  <a:lnTo>
                    <a:pt x="6178" y="7077"/>
                  </a:lnTo>
                  <a:lnTo>
                    <a:pt x="6178" y="6999"/>
                  </a:lnTo>
                  <a:lnTo>
                    <a:pt x="6110" y="6999"/>
                  </a:lnTo>
                  <a:lnTo>
                    <a:pt x="6110" y="6921"/>
                  </a:lnTo>
                  <a:lnTo>
                    <a:pt x="6043" y="6921"/>
                  </a:lnTo>
                  <a:lnTo>
                    <a:pt x="6043" y="6843"/>
                  </a:lnTo>
                  <a:lnTo>
                    <a:pt x="5975" y="6843"/>
                  </a:lnTo>
                  <a:lnTo>
                    <a:pt x="5975" y="6765"/>
                  </a:lnTo>
                  <a:lnTo>
                    <a:pt x="5907" y="6765"/>
                  </a:lnTo>
                  <a:lnTo>
                    <a:pt x="5907" y="6688"/>
                  </a:lnTo>
                  <a:lnTo>
                    <a:pt x="5839" y="6688"/>
                  </a:lnTo>
                  <a:lnTo>
                    <a:pt x="5839" y="6610"/>
                  </a:lnTo>
                  <a:lnTo>
                    <a:pt x="5771" y="6610"/>
                  </a:lnTo>
                  <a:lnTo>
                    <a:pt x="5771" y="6532"/>
                  </a:lnTo>
                  <a:lnTo>
                    <a:pt x="5703" y="6532"/>
                  </a:lnTo>
                  <a:lnTo>
                    <a:pt x="5703" y="6454"/>
                  </a:lnTo>
                  <a:lnTo>
                    <a:pt x="5635" y="6454"/>
                  </a:lnTo>
                  <a:lnTo>
                    <a:pt x="5635" y="6377"/>
                  </a:lnTo>
                  <a:lnTo>
                    <a:pt x="5567" y="6377"/>
                  </a:lnTo>
                  <a:lnTo>
                    <a:pt x="5567" y="6299"/>
                  </a:lnTo>
                  <a:lnTo>
                    <a:pt x="5499" y="6299"/>
                  </a:lnTo>
                  <a:lnTo>
                    <a:pt x="5499" y="6221"/>
                  </a:lnTo>
                  <a:lnTo>
                    <a:pt x="5431" y="6221"/>
                  </a:lnTo>
                  <a:lnTo>
                    <a:pt x="5431" y="6143"/>
                  </a:lnTo>
                  <a:lnTo>
                    <a:pt x="5364" y="6143"/>
                  </a:lnTo>
                  <a:lnTo>
                    <a:pt x="5364" y="6066"/>
                  </a:lnTo>
                  <a:lnTo>
                    <a:pt x="5296" y="6066"/>
                  </a:lnTo>
                  <a:lnTo>
                    <a:pt x="5296" y="5988"/>
                  </a:lnTo>
                  <a:lnTo>
                    <a:pt x="5228" y="5988"/>
                  </a:lnTo>
                  <a:lnTo>
                    <a:pt x="5228" y="5910"/>
                  </a:lnTo>
                  <a:lnTo>
                    <a:pt x="5160" y="5910"/>
                  </a:lnTo>
                  <a:lnTo>
                    <a:pt x="5160" y="5832"/>
                  </a:lnTo>
                  <a:lnTo>
                    <a:pt x="5092" y="5832"/>
                  </a:lnTo>
                  <a:lnTo>
                    <a:pt x="5092" y="5754"/>
                  </a:lnTo>
                  <a:lnTo>
                    <a:pt x="5024" y="5754"/>
                  </a:lnTo>
                  <a:lnTo>
                    <a:pt x="5024" y="5677"/>
                  </a:lnTo>
                  <a:lnTo>
                    <a:pt x="4956" y="5677"/>
                  </a:lnTo>
                  <a:lnTo>
                    <a:pt x="4956" y="5599"/>
                  </a:lnTo>
                  <a:lnTo>
                    <a:pt x="4888" y="5599"/>
                  </a:lnTo>
                  <a:lnTo>
                    <a:pt x="4888" y="5521"/>
                  </a:lnTo>
                  <a:lnTo>
                    <a:pt x="4820" y="5521"/>
                  </a:lnTo>
                  <a:lnTo>
                    <a:pt x="4820" y="5443"/>
                  </a:lnTo>
                  <a:lnTo>
                    <a:pt x="4752" y="5443"/>
                  </a:lnTo>
                  <a:lnTo>
                    <a:pt x="4752" y="5366"/>
                  </a:lnTo>
                  <a:lnTo>
                    <a:pt x="4685" y="5366"/>
                  </a:lnTo>
                  <a:lnTo>
                    <a:pt x="4685" y="5288"/>
                  </a:lnTo>
                  <a:lnTo>
                    <a:pt x="4617" y="5288"/>
                  </a:lnTo>
                  <a:lnTo>
                    <a:pt x="4617" y="5210"/>
                  </a:lnTo>
                  <a:lnTo>
                    <a:pt x="4549" y="5210"/>
                  </a:lnTo>
                  <a:lnTo>
                    <a:pt x="4549" y="5132"/>
                  </a:lnTo>
                  <a:lnTo>
                    <a:pt x="4481" y="5132"/>
                  </a:lnTo>
                  <a:lnTo>
                    <a:pt x="4481" y="5055"/>
                  </a:lnTo>
                  <a:lnTo>
                    <a:pt x="4413" y="5055"/>
                  </a:lnTo>
                  <a:lnTo>
                    <a:pt x="4413" y="4977"/>
                  </a:lnTo>
                  <a:lnTo>
                    <a:pt x="4345" y="4977"/>
                  </a:lnTo>
                  <a:lnTo>
                    <a:pt x="4345" y="4899"/>
                  </a:lnTo>
                  <a:lnTo>
                    <a:pt x="4277" y="4899"/>
                  </a:lnTo>
                  <a:lnTo>
                    <a:pt x="4277" y="4821"/>
                  </a:lnTo>
                  <a:lnTo>
                    <a:pt x="4209" y="4821"/>
                  </a:lnTo>
                  <a:lnTo>
                    <a:pt x="4209" y="4743"/>
                  </a:lnTo>
                  <a:lnTo>
                    <a:pt x="4141" y="4743"/>
                  </a:lnTo>
                  <a:lnTo>
                    <a:pt x="4141" y="4666"/>
                  </a:lnTo>
                  <a:lnTo>
                    <a:pt x="4073" y="4666"/>
                  </a:lnTo>
                  <a:lnTo>
                    <a:pt x="4073" y="4588"/>
                  </a:lnTo>
                  <a:lnTo>
                    <a:pt x="4006" y="4588"/>
                  </a:lnTo>
                  <a:lnTo>
                    <a:pt x="4006" y="4510"/>
                  </a:lnTo>
                  <a:lnTo>
                    <a:pt x="3938" y="4510"/>
                  </a:lnTo>
                  <a:lnTo>
                    <a:pt x="3938" y="4432"/>
                  </a:lnTo>
                  <a:lnTo>
                    <a:pt x="3870" y="4432"/>
                  </a:lnTo>
                  <a:lnTo>
                    <a:pt x="3870" y="4355"/>
                  </a:lnTo>
                  <a:lnTo>
                    <a:pt x="3802" y="4355"/>
                  </a:lnTo>
                  <a:lnTo>
                    <a:pt x="3802" y="4277"/>
                  </a:lnTo>
                  <a:lnTo>
                    <a:pt x="3734" y="4277"/>
                  </a:lnTo>
                  <a:lnTo>
                    <a:pt x="3734" y="4199"/>
                  </a:lnTo>
                  <a:lnTo>
                    <a:pt x="3666" y="4199"/>
                  </a:lnTo>
                  <a:lnTo>
                    <a:pt x="3666" y="4121"/>
                  </a:lnTo>
                  <a:lnTo>
                    <a:pt x="3598" y="4121"/>
                  </a:lnTo>
                  <a:lnTo>
                    <a:pt x="3598" y="4044"/>
                  </a:lnTo>
                  <a:lnTo>
                    <a:pt x="3530" y="4044"/>
                  </a:lnTo>
                  <a:lnTo>
                    <a:pt x="3530" y="3966"/>
                  </a:lnTo>
                  <a:lnTo>
                    <a:pt x="3462" y="3966"/>
                  </a:lnTo>
                  <a:lnTo>
                    <a:pt x="3462" y="3888"/>
                  </a:lnTo>
                  <a:lnTo>
                    <a:pt x="3394" y="3888"/>
                  </a:lnTo>
                  <a:lnTo>
                    <a:pt x="3394" y="3810"/>
                  </a:lnTo>
                  <a:lnTo>
                    <a:pt x="3327" y="3810"/>
                  </a:lnTo>
                  <a:lnTo>
                    <a:pt x="3327" y="3732"/>
                  </a:lnTo>
                  <a:lnTo>
                    <a:pt x="3259" y="3732"/>
                  </a:lnTo>
                  <a:lnTo>
                    <a:pt x="3259" y="3655"/>
                  </a:lnTo>
                  <a:lnTo>
                    <a:pt x="3191" y="3655"/>
                  </a:lnTo>
                  <a:lnTo>
                    <a:pt x="3191" y="3577"/>
                  </a:lnTo>
                  <a:lnTo>
                    <a:pt x="3123" y="3577"/>
                  </a:lnTo>
                  <a:lnTo>
                    <a:pt x="3123" y="3499"/>
                  </a:lnTo>
                  <a:lnTo>
                    <a:pt x="3055" y="3499"/>
                  </a:lnTo>
                  <a:lnTo>
                    <a:pt x="3055" y="3421"/>
                  </a:lnTo>
                  <a:lnTo>
                    <a:pt x="2987" y="3421"/>
                  </a:lnTo>
                  <a:lnTo>
                    <a:pt x="2987" y="3344"/>
                  </a:lnTo>
                  <a:lnTo>
                    <a:pt x="2919" y="3344"/>
                  </a:lnTo>
                  <a:lnTo>
                    <a:pt x="2919" y="3266"/>
                  </a:lnTo>
                  <a:lnTo>
                    <a:pt x="2851" y="3266"/>
                  </a:lnTo>
                  <a:lnTo>
                    <a:pt x="2851" y="3188"/>
                  </a:lnTo>
                  <a:lnTo>
                    <a:pt x="2783" y="3188"/>
                  </a:lnTo>
                  <a:lnTo>
                    <a:pt x="2783" y="3110"/>
                  </a:lnTo>
                  <a:lnTo>
                    <a:pt x="2715" y="3110"/>
                  </a:lnTo>
                  <a:lnTo>
                    <a:pt x="2715" y="3033"/>
                  </a:lnTo>
                  <a:lnTo>
                    <a:pt x="2648" y="3033"/>
                  </a:lnTo>
                  <a:lnTo>
                    <a:pt x="2648" y="2955"/>
                  </a:lnTo>
                  <a:lnTo>
                    <a:pt x="2580" y="2955"/>
                  </a:lnTo>
                  <a:lnTo>
                    <a:pt x="2580" y="2877"/>
                  </a:lnTo>
                  <a:lnTo>
                    <a:pt x="2512" y="2877"/>
                  </a:lnTo>
                  <a:lnTo>
                    <a:pt x="2512" y="2799"/>
                  </a:lnTo>
                  <a:lnTo>
                    <a:pt x="2444" y="2799"/>
                  </a:lnTo>
                  <a:lnTo>
                    <a:pt x="2444" y="2721"/>
                  </a:lnTo>
                  <a:lnTo>
                    <a:pt x="2376" y="2721"/>
                  </a:lnTo>
                  <a:lnTo>
                    <a:pt x="2376" y="2644"/>
                  </a:lnTo>
                  <a:lnTo>
                    <a:pt x="2308" y="2644"/>
                  </a:lnTo>
                  <a:lnTo>
                    <a:pt x="2308" y="2566"/>
                  </a:lnTo>
                  <a:lnTo>
                    <a:pt x="2240" y="2566"/>
                  </a:lnTo>
                  <a:lnTo>
                    <a:pt x="2240" y="2488"/>
                  </a:lnTo>
                  <a:lnTo>
                    <a:pt x="2172" y="2488"/>
                  </a:lnTo>
                  <a:lnTo>
                    <a:pt x="2172" y="2410"/>
                  </a:lnTo>
                  <a:lnTo>
                    <a:pt x="2104" y="2410"/>
                  </a:lnTo>
                  <a:lnTo>
                    <a:pt x="2104" y="2333"/>
                  </a:lnTo>
                  <a:lnTo>
                    <a:pt x="2036" y="2333"/>
                  </a:lnTo>
                  <a:lnTo>
                    <a:pt x="2036" y="2255"/>
                  </a:lnTo>
                  <a:lnTo>
                    <a:pt x="1969" y="2255"/>
                  </a:lnTo>
                  <a:lnTo>
                    <a:pt x="1969" y="2177"/>
                  </a:lnTo>
                  <a:lnTo>
                    <a:pt x="1901" y="2177"/>
                  </a:lnTo>
                  <a:lnTo>
                    <a:pt x="1901" y="2099"/>
                  </a:lnTo>
                  <a:lnTo>
                    <a:pt x="1833" y="2099"/>
                  </a:lnTo>
                  <a:lnTo>
                    <a:pt x="1833" y="2022"/>
                  </a:lnTo>
                  <a:lnTo>
                    <a:pt x="1765" y="2022"/>
                  </a:lnTo>
                  <a:lnTo>
                    <a:pt x="1765" y="1944"/>
                  </a:lnTo>
                  <a:lnTo>
                    <a:pt x="1697" y="1944"/>
                  </a:lnTo>
                  <a:lnTo>
                    <a:pt x="1697" y="1866"/>
                  </a:lnTo>
                  <a:lnTo>
                    <a:pt x="1629" y="1866"/>
                  </a:lnTo>
                  <a:lnTo>
                    <a:pt x="1629" y="1788"/>
                  </a:lnTo>
                  <a:lnTo>
                    <a:pt x="1561" y="1788"/>
                  </a:lnTo>
                  <a:lnTo>
                    <a:pt x="1561" y="1710"/>
                  </a:lnTo>
                  <a:lnTo>
                    <a:pt x="1493" y="1710"/>
                  </a:lnTo>
                  <a:lnTo>
                    <a:pt x="1493" y="1633"/>
                  </a:lnTo>
                  <a:lnTo>
                    <a:pt x="1425" y="1633"/>
                  </a:lnTo>
                  <a:lnTo>
                    <a:pt x="1425" y="1555"/>
                  </a:lnTo>
                  <a:lnTo>
                    <a:pt x="1357" y="1555"/>
                  </a:lnTo>
                  <a:lnTo>
                    <a:pt x="1357" y="1477"/>
                  </a:lnTo>
                  <a:lnTo>
                    <a:pt x="1290" y="1477"/>
                  </a:lnTo>
                  <a:lnTo>
                    <a:pt x="1290" y="1399"/>
                  </a:lnTo>
                  <a:lnTo>
                    <a:pt x="1222" y="1399"/>
                  </a:lnTo>
                  <a:lnTo>
                    <a:pt x="1222" y="1322"/>
                  </a:lnTo>
                  <a:lnTo>
                    <a:pt x="1154" y="1322"/>
                  </a:lnTo>
                  <a:lnTo>
                    <a:pt x="1154" y="1244"/>
                  </a:lnTo>
                  <a:lnTo>
                    <a:pt x="1086" y="1244"/>
                  </a:lnTo>
                  <a:lnTo>
                    <a:pt x="1086" y="1166"/>
                  </a:lnTo>
                  <a:lnTo>
                    <a:pt x="1018" y="1166"/>
                  </a:lnTo>
                  <a:lnTo>
                    <a:pt x="1018" y="1088"/>
                  </a:lnTo>
                  <a:lnTo>
                    <a:pt x="950" y="1088"/>
                  </a:lnTo>
                  <a:lnTo>
                    <a:pt x="950" y="1011"/>
                  </a:lnTo>
                  <a:lnTo>
                    <a:pt x="882" y="1011"/>
                  </a:lnTo>
                  <a:lnTo>
                    <a:pt x="882" y="933"/>
                  </a:lnTo>
                  <a:lnTo>
                    <a:pt x="814" y="933"/>
                  </a:lnTo>
                  <a:lnTo>
                    <a:pt x="814" y="855"/>
                  </a:lnTo>
                  <a:lnTo>
                    <a:pt x="746" y="855"/>
                  </a:lnTo>
                  <a:lnTo>
                    <a:pt x="746" y="777"/>
                  </a:lnTo>
                  <a:lnTo>
                    <a:pt x="678" y="777"/>
                  </a:lnTo>
                  <a:lnTo>
                    <a:pt x="678" y="699"/>
                  </a:lnTo>
                  <a:lnTo>
                    <a:pt x="611" y="699"/>
                  </a:lnTo>
                  <a:lnTo>
                    <a:pt x="611" y="622"/>
                  </a:lnTo>
                  <a:lnTo>
                    <a:pt x="543" y="622"/>
                  </a:lnTo>
                  <a:lnTo>
                    <a:pt x="543" y="544"/>
                  </a:lnTo>
                  <a:lnTo>
                    <a:pt x="475" y="544"/>
                  </a:lnTo>
                  <a:lnTo>
                    <a:pt x="475" y="466"/>
                  </a:lnTo>
                  <a:lnTo>
                    <a:pt x="407" y="466"/>
                  </a:lnTo>
                  <a:lnTo>
                    <a:pt x="407" y="388"/>
                  </a:lnTo>
                  <a:lnTo>
                    <a:pt x="339" y="388"/>
                  </a:lnTo>
                  <a:lnTo>
                    <a:pt x="339" y="311"/>
                  </a:lnTo>
                  <a:lnTo>
                    <a:pt x="271" y="311"/>
                  </a:lnTo>
                  <a:lnTo>
                    <a:pt x="271" y="233"/>
                  </a:lnTo>
                  <a:lnTo>
                    <a:pt x="203" y="233"/>
                  </a:lnTo>
                  <a:lnTo>
                    <a:pt x="203" y="155"/>
                  </a:lnTo>
                  <a:lnTo>
                    <a:pt x="135" y="155"/>
                  </a:lnTo>
                  <a:lnTo>
                    <a:pt x="135" y="77"/>
                  </a:lnTo>
                  <a:lnTo>
                    <a:pt x="67" y="77"/>
                  </a:lnTo>
                  <a:lnTo>
                    <a:pt x="67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3097" name="Text Box 345"/>
          <p:cNvSpPr txBox="1">
            <a:spLocks noChangeArrowheads="1"/>
          </p:cNvSpPr>
          <p:nvPr/>
        </p:nvSpPr>
        <p:spPr bwMode="auto">
          <a:xfrm>
            <a:off x="457200" y="4425950"/>
            <a:ext cx="1749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3200">
                <a:solidFill>
                  <a:schemeClr val="tx2"/>
                </a:solidFill>
              </a:rPr>
              <a:t>precise</a:t>
            </a:r>
          </a:p>
        </p:txBody>
      </p:sp>
      <p:sp>
        <p:nvSpPr>
          <p:cNvPr id="43098" name="Rectangle 34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Input p-boxes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5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Results</a:t>
            </a:r>
          </a:p>
        </p:txBody>
      </p:sp>
      <p:sp>
        <p:nvSpPr>
          <p:cNvPr id="44035" name="Text Box 56"/>
          <p:cNvSpPr txBox="1">
            <a:spLocks noChangeArrowheads="1"/>
          </p:cNvSpPr>
          <p:nvPr/>
        </p:nvSpPr>
        <p:spPr bwMode="auto">
          <a:xfrm>
            <a:off x="9296400" y="0"/>
            <a:ext cx="4157663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endParaRPr lang="en-US" altLang="en-US" sz="1800">
              <a:solidFill>
                <a:schemeClr val="bg2"/>
              </a:solidFill>
              <a:latin typeface="Arial Narrow" panose="020B0606020202030204" pitchFamily="34" charset="0"/>
            </a:endParaRP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t1 = env(uniform1(0, 0.004), uniform1(0, 0.005))</a:t>
            </a: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t2 = t1</a:t>
            </a: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o = MY1map2(t1,t2)</a:t>
            </a: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clear; show o in red</a:t>
            </a: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o = MY2map2(t1,t2)</a:t>
            </a:r>
          </a:p>
          <a:p>
            <a:pPr algn="l" eaLnBrk="1" hangingPunct="1"/>
            <a:endParaRPr lang="en-US" altLang="en-US" sz="1800">
              <a:solidFill>
                <a:schemeClr val="bg2"/>
              </a:solidFill>
              <a:latin typeface="Arial Narrow" panose="020B0606020202030204" pitchFamily="34" charset="0"/>
            </a:endParaRP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t1 = N(3, [.002,.0038]) - 3</a:t>
            </a: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t2 = N(1, [.002,.0038]) - 1</a:t>
            </a: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o = MY1map2(t1,t2)</a:t>
            </a: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o = MY2map2(t1,t2)</a:t>
            </a:r>
          </a:p>
          <a:p>
            <a:pPr algn="l" eaLnBrk="1" hangingPunct="1"/>
            <a:endParaRPr lang="en-US" altLang="en-US" sz="1800">
              <a:solidFill>
                <a:schemeClr val="bg2"/>
              </a:solidFill>
              <a:latin typeface="Arial Narrow" panose="020B0606020202030204" pitchFamily="34" charset="0"/>
            </a:endParaRP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t1 = mmms(2.99, 3.0099999999, 3, .005) - 3</a:t>
            </a: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t2 = mmms(.99, 1.0099999999, 1, .005) - 1</a:t>
            </a: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o = MY1map2(t1,t2)</a:t>
            </a: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o = MY2map2(t1,t2)</a:t>
            </a:r>
          </a:p>
          <a:p>
            <a:pPr algn="l" eaLnBrk="1" hangingPunct="1"/>
            <a:endParaRPr lang="en-US" altLang="en-US" sz="1800">
              <a:solidFill>
                <a:schemeClr val="bg2"/>
              </a:solidFill>
              <a:latin typeface="Arial Narrow" panose="020B0606020202030204" pitchFamily="34" charset="0"/>
            </a:endParaRP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t1 = U(2.99,3.0099999999) - 3</a:t>
            </a: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t2 = U(.99,1.0099999999) - 1</a:t>
            </a: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o = MY1map2(t1,t2)</a:t>
            </a:r>
          </a:p>
          <a:p>
            <a:pPr algn="l" eaLnBrk="1" hangingPunct="1"/>
            <a:r>
              <a:rPr lang="en-US" altLang="en-US" sz="1800">
                <a:solidFill>
                  <a:schemeClr val="bg2"/>
                </a:solidFill>
                <a:latin typeface="Arial Narrow" panose="020B0606020202030204" pitchFamily="34" charset="0"/>
              </a:rPr>
              <a:t>o = MY2map2(t1,t2)</a:t>
            </a:r>
          </a:p>
          <a:p>
            <a:pPr algn="l" eaLnBrk="1" hangingPunct="1"/>
            <a:endParaRPr lang="en-US" altLang="en-US" sz="180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44036" name="Group 57"/>
          <p:cNvGrpSpPr>
            <a:grpSpLocks/>
          </p:cNvGrpSpPr>
          <p:nvPr/>
        </p:nvGrpSpPr>
        <p:grpSpPr bwMode="auto">
          <a:xfrm>
            <a:off x="2806700" y="2352675"/>
            <a:ext cx="2547938" cy="1135063"/>
            <a:chOff x="1768" y="1482"/>
            <a:chExt cx="1605" cy="715"/>
          </a:xfrm>
        </p:grpSpPr>
        <p:sp>
          <p:nvSpPr>
            <p:cNvPr id="44241" name="Line 58"/>
            <p:cNvSpPr>
              <a:spLocks noChangeShapeType="1"/>
            </p:cNvSpPr>
            <p:nvPr/>
          </p:nvSpPr>
          <p:spPr bwMode="auto">
            <a:xfrm>
              <a:off x="1840" y="2164"/>
              <a:ext cx="1531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42" name="Line 59"/>
            <p:cNvSpPr>
              <a:spLocks noChangeShapeType="1"/>
            </p:cNvSpPr>
            <p:nvPr/>
          </p:nvSpPr>
          <p:spPr bwMode="auto">
            <a:xfrm>
              <a:off x="1840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43" name="Line 60"/>
            <p:cNvSpPr>
              <a:spLocks noChangeShapeType="1"/>
            </p:cNvSpPr>
            <p:nvPr/>
          </p:nvSpPr>
          <p:spPr bwMode="auto">
            <a:xfrm>
              <a:off x="1840" y="2164"/>
              <a:ext cx="1" cy="33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44" name="Line 61"/>
            <p:cNvSpPr>
              <a:spLocks noChangeShapeType="1"/>
            </p:cNvSpPr>
            <p:nvPr/>
          </p:nvSpPr>
          <p:spPr bwMode="auto">
            <a:xfrm>
              <a:off x="1866" y="2164"/>
              <a:ext cx="0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45" name="Line 62"/>
            <p:cNvSpPr>
              <a:spLocks noChangeShapeType="1"/>
            </p:cNvSpPr>
            <p:nvPr/>
          </p:nvSpPr>
          <p:spPr bwMode="auto">
            <a:xfrm>
              <a:off x="1891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46" name="Line 63"/>
            <p:cNvSpPr>
              <a:spLocks noChangeShapeType="1"/>
            </p:cNvSpPr>
            <p:nvPr/>
          </p:nvSpPr>
          <p:spPr bwMode="auto">
            <a:xfrm>
              <a:off x="1916" y="2164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47" name="Line 64"/>
            <p:cNvSpPr>
              <a:spLocks noChangeShapeType="1"/>
            </p:cNvSpPr>
            <p:nvPr/>
          </p:nvSpPr>
          <p:spPr bwMode="auto">
            <a:xfrm>
              <a:off x="1942" y="2164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48" name="Line 65"/>
            <p:cNvSpPr>
              <a:spLocks noChangeShapeType="1"/>
            </p:cNvSpPr>
            <p:nvPr/>
          </p:nvSpPr>
          <p:spPr bwMode="auto">
            <a:xfrm>
              <a:off x="1967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49" name="Line 66"/>
            <p:cNvSpPr>
              <a:spLocks noChangeShapeType="1"/>
            </p:cNvSpPr>
            <p:nvPr/>
          </p:nvSpPr>
          <p:spPr bwMode="auto">
            <a:xfrm>
              <a:off x="1994" y="2164"/>
              <a:ext cx="0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50" name="Line 67"/>
            <p:cNvSpPr>
              <a:spLocks noChangeShapeType="1"/>
            </p:cNvSpPr>
            <p:nvPr/>
          </p:nvSpPr>
          <p:spPr bwMode="auto">
            <a:xfrm>
              <a:off x="2018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51" name="Line 68"/>
            <p:cNvSpPr>
              <a:spLocks noChangeShapeType="1"/>
            </p:cNvSpPr>
            <p:nvPr/>
          </p:nvSpPr>
          <p:spPr bwMode="auto">
            <a:xfrm>
              <a:off x="2043" y="2164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52" name="Line 69"/>
            <p:cNvSpPr>
              <a:spLocks noChangeShapeType="1"/>
            </p:cNvSpPr>
            <p:nvPr/>
          </p:nvSpPr>
          <p:spPr bwMode="auto">
            <a:xfrm>
              <a:off x="2069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53" name="Line 70"/>
            <p:cNvSpPr>
              <a:spLocks noChangeShapeType="1"/>
            </p:cNvSpPr>
            <p:nvPr/>
          </p:nvSpPr>
          <p:spPr bwMode="auto">
            <a:xfrm>
              <a:off x="2095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54" name="Line 71"/>
            <p:cNvSpPr>
              <a:spLocks noChangeShapeType="1"/>
            </p:cNvSpPr>
            <p:nvPr/>
          </p:nvSpPr>
          <p:spPr bwMode="auto">
            <a:xfrm>
              <a:off x="2121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55" name="Line 72"/>
            <p:cNvSpPr>
              <a:spLocks noChangeShapeType="1"/>
            </p:cNvSpPr>
            <p:nvPr/>
          </p:nvSpPr>
          <p:spPr bwMode="auto">
            <a:xfrm>
              <a:off x="2147" y="2164"/>
              <a:ext cx="0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56" name="Line 73"/>
            <p:cNvSpPr>
              <a:spLocks noChangeShapeType="1"/>
            </p:cNvSpPr>
            <p:nvPr/>
          </p:nvSpPr>
          <p:spPr bwMode="auto">
            <a:xfrm>
              <a:off x="2171" y="2164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57" name="Line 74"/>
            <p:cNvSpPr>
              <a:spLocks noChangeShapeType="1"/>
            </p:cNvSpPr>
            <p:nvPr/>
          </p:nvSpPr>
          <p:spPr bwMode="auto">
            <a:xfrm>
              <a:off x="2197" y="2164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58" name="Line 75"/>
            <p:cNvSpPr>
              <a:spLocks noChangeShapeType="1"/>
            </p:cNvSpPr>
            <p:nvPr/>
          </p:nvSpPr>
          <p:spPr bwMode="auto">
            <a:xfrm>
              <a:off x="2223" y="2164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59" name="Line 76"/>
            <p:cNvSpPr>
              <a:spLocks noChangeShapeType="1"/>
            </p:cNvSpPr>
            <p:nvPr/>
          </p:nvSpPr>
          <p:spPr bwMode="auto">
            <a:xfrm>
              <a:off x="2249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60" name="Line 77"/>
            <p:cNvSpPr>
              <a:spLocks noChangeShapeType="1"/>
            </p:cNvSpPr>
            <p:nvPr/>
          </p:nvSpPr>
          <p:spPr bwMode="auto">
            <a:xfrm>
              <a:off x="2273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61" name="Line 78"/>
            <p:cNvSpPr>
              <a:spLocks noChangeShapeType="1"/>
            </p:cNvSpPr>
            <p:nvPr/>
          </p:nvSpPr>
          <p:spPr bwMode="auto">
            <a:xfrm>
              <a:off x="2299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62" name="Line 79"/>
            <p:cNvSpPr>
              <a:spLocks noChangeShapeType="1"/>
            </p:cNvSpPr>
            <p:nvPr/>
          </p:nvSpPr>
          <p:spPr bwMode="auto">
            <a:xfrm>
              <a:off x="2324" y="2164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63" name="Line 80"/>
            <p:cNvSpPr>
              <a:spLocks noChangeShapeType="1"/>
            </p:cNvSpPr>
            <p:nvPr/>
          </p:nvSpPr>
          <p:spPr bwMode="auto">
            <a:xfrm>
              <a:off x="2350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64" name="Line 81"/>
            <p:cNvSpPr>
              <a:spLocks noChangeShapeType="1"/>
            </p:cNvSpPr>
            <p:nvPr/>
          </p:nvSpPr>
          <p:spPr bwMode="auto">
            <a:xfrm>
              <a:off x="2350" y="2164"/>
              <a:ext cx="1" cy="33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65" name="Line 82"/>
            <p:cNvSpPr>
              <a:spLocks noChangeShapeType="1"/>
            </p:cNvSpPr>
            <p:nvPr/>
          </p:nvSpPr>
          <p:spPr bwMode="auto">
            <a:xfrm>
              <a:off x="2376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66" name="Line 83"/>
            <p:cNvSpPr>
              <a:spLocks noChangeShapeType="1"/>
            </p:cNvSpPr>
            <p:nvPr/>
          </p:nvSpPr>
          <p:spPr bwMode="auto">
            <a:xfrm>
              <a:off x="2402" y="2164"/>
              <a:ext cx="0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67" name="Line 84"/>
            <p:cNvSpPr>
              <a:spLocks noChangeShapeType="1"/>
            </p:cNvSpPr>
            <p:nvPr/>
          </p:nvSpPr>
          <p:spPr bwMode="auto">
            <a:xfrm>
              <a:off x="2427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68" name="Line 85"/>
            <p:cNvSpPr>
              <a:spLocks noChangeShapeType="1"/>
            </p:cNvSpPr>
            <p:nvPr/>
          </p:nvSpPr>
          <p:spPr bwMode="auto">
            <a:xfrm>
              <a:off x="2452" y="2164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69" name="Line 86"/>
            <p:cNvSpPr>
              <a:spLocks noChangeShapeType="1"/>
            </p:cNvSpPr>
            <p:nvPr/>
          </p:nvSpPr>
          <p:spPr bwMode="auto">
            <a:xfrm>
              <a:off x="2478" y="2164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70" name="Line 87"/>
            <p:cNvSpPr>
              <a:spLocks noChangeShapeType="1"/>
            </p:cNvSpPr>
            <p:nvPr/>
          </p:nvSpPr>
          <p:spPr bwMode="auto">
            <a:xfrm>
              <a:off x="2504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71" name="Line 88"/>
            <p:cNvSpPr>
              <a:spLocks noChangeShapeType="1"/>
            </p:cNvSpPr>
            <p:nvPr/>
          </p:nvSpPr>
          <p:spPr bwMode="auto">
            <a:xfrm>
              <a:off x="2530" y="2164"/>
              <a:ext cx="0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72" name="Line 89"/>
            <p:cNvSpPr>
              <a:spLocks noChangeShapeType="1"/>
            </p:cNvSpPr>
            <p:nvPr/>
          </p:nvSpPr>
          <p:spPr bwMode="auto">
            <a:xfrm>
              <a:off x="2555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73" name="Line 90"/>
            <p:cNvSpPr>
              <a:spLocks noChangeShapeType="1"/>
            </p:cNvSpPr>
            <p:nvPr/>
          </p:nvSpPr>
          <p:spPr bwMode="auto">
            <a:xfrm>
              <a:off x="2579" y="2164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74" name="Line 91"/>
            <p:cNvSpPr>
              <a:spLocks noChangeShapeType="1"/>
            </p:cNvSpPr>
            <p:nvPr/>
          </p:nvSpPr>
          <p:spPr bwMode="auto">
            <a:xfrm>
              <a:off x="2605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75" name="Line 92"/>
            <p:cNvSpPr>
              <a:spLocks noChangeShapeType="1"/>
            </p:cNvSpPr>
            <p:nvPr/>
          </p:nvSpPr>
          <p:spPr bwMode="auto">
            <a:xfrm>
              <a:off x="2631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76" name="Line 93"/>
            <p:cNvSpPr>
              <a:spLocks noChangeShapeType="1"/>
            </p:cNvSpPr>
            <p:nvPr/>
          </p:nvSpPr>
          <p:spPr bwMode="auto">
            <a:xfrm>
              <a:off x="2657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77" name="Line 94"/>
            <p:cNvSpPr>
              <a:spLocks noChangeShapeType="1"/>
            </p:cNvSpPr>
            <p:nvPr/>
          </p:nvSpPr>
          <p:spPr bwMode="auto">
            <a:xfrm>
              <a:off x="2682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78" name="Line 95"/>
            <p:cNvSpPr>
              <a:spLocks noChangeShapeType="1"/>
            </p:cNvSpPr>
            <p:nvPr/>
          </p:nvSpPr>
          <p:spPr bwMode="auto">
            <a:xfrm>
              <a:off x="2707" y="2164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79" name="Line 96"/>
            <p:cNvSpPr>
              <a:spLocks noChangeShapeType="1"/>
            </p:cNvSpPr>
            <p:nvPr/>
          </p:nvSpPr>
          <p:spPr bwMode="auto">
            <a:xfrm>
              <a:off x="2733" y="2164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80" name="Line 97"/>
            <p:cNvSpPr>
              <a:spLocks noChangeShapeType="1"/>
            </p:cNvSpPr>
            <p:nvPr/>
          </p:nvSpPr>
          <p:spPr bwMode="auto">
            <a:xfrm>
              <a:off x="2759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81" name="Line 98"/>
            <p:cNvSpPr>
              <a:spLocks noChangeShapeType="1"/>
            </p:cNvSpPr>
            <p:nvPr/>
          </p:nvSpPr>
          <p:spPr bwMode="auto">
            <a:xfrm>
              <a:off x="2785" y="2164"/>
              <a:ext cx="0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82" name="Line 99"/>
            <p:cNvSpPr>
              <a:spLocks noChangeShapeType="1"/>
            </p:cNvSpPr>
            <p:nvPr/>
          </p:nvSpPr>
          <p:spPr bwMode="auto">
            <a:xfrm>
              <a:off x="2810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83" name="Line 100"/>
            <p:cNvSpPr>
              <a:spLocks noChangeShapeType="1"/>
            </p:cNvSpPr>
            <p:nvPr/>
          </p:nvSpPr>
          <p:spPr bwMode="auto">
            <a:xfrm>
              <a:off x="2836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84" name="Line 101"/>
            <p:cNvSpPr>
              <a:spLocks noChangeShapeType="1"/>
            </p:cNvSpPr>
            <p:nvPr/>
          </p:nvSpPr>
          <p:spPr bwMode="auto">
            <a:xfrm>
              <a:off x="2861" y="2164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85" name="Line 102"/>
            <p:cNvSpPr>
              <a:spLocks noChangeShapeType="1"/>
            </p:cNvSpPr>
            <p:nvPr/>
          </p:nvSpPr>
          <p:spPr bwMode="auto">
            <a:xfrm>
              <a:off x="2861" y="2164"/>
              <a:ext cx="2" cy="33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86" name="Line 103"/>
            <p:cNvSpPr>
              <a:spLocks noChangeShapeType="1"/>
            </p:cNvSpPr>
            <p:nvPr/>
          </p:nvSpPr>
          <p:spPr bwMode="auto">
            <a:xfrm>
              <a:off x="2886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87" name="Line 104"/>
            <p:cNvSpPr>
              <a:spLocks noChangeShapeType="1"/>
            </p:cNvSpPr>
            <p:nvPr/>
          </p:nvSpPr>
          <p:spPr bwMode="auto">
            <a:xfrm>
              <a:off x="2912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88" name="Line 105"/>
            <p:cNvSpPr>
              <a:spLocks noChangeShapeType="1"/>
            </p:cNvSpPr>
            <p:nvPr/>
          </p:nvSpPr>
          <p:spPr bwMode="auto">
            <a:xfrm>
              <a:off x="2938" y="2164"/>
              <a:ext cx="0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89" name="Line 106"/>
            <p:cNvSpPr>
              <a:spLocks noChangeShapeType="1"/>
            </p:cNvSpPr>
            <p:nvPr/>
          </p:nvSpPr>
          <p:spPr bwMode="auto">
            <a:xfrm>
              <a:off x="2962" y="2164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90" name="Line 107"/>
            <p:cNvSpPr>
              <a:spLocks noChangeShapeType="1"/>
            </p:cNvSpPr>
            <p:nvPr/>
          </p:nvSpPr>
          <p:spPr bwMode="auto">
            <a:xfrm>
              <a:off x="2988" y="2164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91" name="Line 108"/>
            <p:cNvSpPr>
              <a:spLocks noChangeShapeType="1"/>
            </p:cNvSpPr>
            <p:nvPr/>
          </p:nvSpPr>
          <p:spPr bwMode="auto">
            <a:xfrm>
              <a:off x="3014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92" name="Line 109"/>
            <p:cNvSpPr>
              <a:spLocks noChangeShapeType="1"/>
            </p:cNvSpPr>
            <p:nvPr/>
          </p:nvSpPr>
          <p:spPr bwMode="auto">
            <a:xfrm>
              <a:off x="3040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93" name="Line 110"/>
            <p:cNvSpPr>
              <a:spLocks noChangeShapeType="1"/>
            </p:cNvSpPr>
            <p:nvPr/>
          </p:nvSpPr>
          <p:spPr bwMode="auto">
            <a:xfrm>
              <a:off x="3065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94" name="Line 111"/>
            <p:cNvSpPr>
              <a:spLocks noChangeShapeType="1"/>
            </p:cNvSpPr>
            <p:nvPr/>
          </p:nvSpPr>
          <p:spPr bwMode="auto">
            <a:xfrm>
              <a:off x="3091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95" name="Line 112"/>
            <p:cNvSpPr>
              <a:spLocks noChangeShapeType="1"/>
            </p:cNvSpPr>
            <p:nvPr/>
          </p:nvSpPr>
          <p:spPr bwMode="auto">
            <a:xfrm>
              <a:off x="3116" y="2164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96" name="Line 113"/>
            <p:cNvSpPr>
              <a:spLocks noChangeShapeType="1"/>
            </p:cNvSpPr>
            <p:nvPr/>
          </p:nvSpPr>
          <p:spPr bwMode="auto">
            <a:xfrm>
              <a:off x="3142" y="2164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97" name="Line 114"/>
            <p:cNvSpPr>
              <a:spLocks noChangeShapeType="1"/>
            </p:cNvSpPr>
            <p:nvPr/>
          </p:nvSpPr>
          <p:spPr bwMode="auto">
            <a:xfrm>
              <a:off x="3167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98" name="Line 115"/>
            <p:cNvSpPr>
              <a:spLocks noChangeShapeType="1"/>
            </p:cNvSpPr>
            <p:nvPr/>
          </p:nvSpPr>
          <p:spPr bwMode="auto">
            <a:xfrm>
              <a:off x="3193" y="2164"/>
              <a:ext cx="0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99" name="Line 116"/>
            <p:cNvSpPr>
              <a:spLocks noChangeShapeType="1"/>
            </p:cNvSpPr>
            <p:nvPr/>
          </p:nvSpPr>
          <p:spPr bwMode="auto">
            <a:xfrm>
              <a:off x="3218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300" name="Line 117"/>
            <p:cNvSpPr>
              <a:spLocks noChangeShapeType="1"/>
            </p:cNvSpPr>
            <p:nvPr/>
          </p:nvSpPr>
          <p:spPr bwMode="auto">
            <a:xfrm>
              <a:off x="3243" y="2164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301" name="Line 118"/>
            <p:cNvSpPr>
              <a:spLocks noChangeShapeType="1"/>
            </p:cNvSpPr>
            <p:nvPr/>
          </p:nvSpPr>
          <p:spPr bwMode="auto">
            <a:xfrm>
              <a:off x="3269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302" name="Line 119"/>
            <p:cNvSpPr>
              <a:spLocks noChangeShapeType="1"/>
            </p:cNvSpPr>
            <p:nvPr/>
          </p:nvSpPr>
          <p:spPr bwMode="auto">
            <a:xfrm>
              <a:off x="3295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303" name="Line 120"/>
            <p:cNvSpPr>
              <a:spLocks noChangeShapeType="1"/>
            </p:cNvSpPr>
            <p:nvPr/>
          </p:nvSpPr>
          <p:spPr bwMode="auto">
            <a:xfrm>
              <a:off x="3321" y="2164"/>
              <a:ext cx="0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304" name="Line 121"/>
            <p:cNvSpPr>
              <a:spLocks noChangeShapeType="1"/>
            </p:cNvSpPr>
            <p:nvPr/>
          </p:nvSpPr>
          <p:spPr bwMode="auto">
            <a:xfrm>
              <a:off x="3346" y="2164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305" name="Line 122"/>
            <p:cNvSpPr>
              <a:spLocks noChangeShapeType="1"/>
            </p:cNvSpPr>
            <p:nvPr/>
          </p:nvSpPr>
          <p:spPr bwMode="auto">
            <a:xfrm>
              <a:off x="3371" y="2164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306" name="Line 123"/>
            <p:cNvSpPr>
              <a:spLocks noChangeShapeType="1"/>
            </p:cNvSpPr>
            <p:nvPr/>
          </p:nvSpPr>
          <p:spPr bwMode="auto">
            <a:xfrm>
              <a:off x="3371" y="2164"/>
              <a:ext cx="2" cy="33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307" name="Line 124"/>
            <p:cNvSpPr>
              <a:spLocks noChangeShapeType="1"/>
            </p:cNvSpPr>
            <p:nvPr/>
          </p:nvSpPr>
          <p:spPr bwMode="auto">
            <a:xfrm flipV="1">
              <a:off x="1840" y="1482"/>
              <a:ext cx="1" cy="68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308" name="Line 125"/>
            <p:cNvSpPr>
              <a:spLocks noChangeShapeType="1"/>
            </p:cNvSpPr>
            <p:nvPr/>
          </p:nvSpPr>
          <p:spPr bwMode="auto">
            <a:xfrm flipH="1">
              <a:off x="1782" y="2164"/>
              <a:ext cx="5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309" name="Line 126"/>
            <p:cNvSpPr>
              <a:spLocks noChangeShapeType="1"/>
            </p:cNvSpPr>
            <p:nvPr/>
          </p:nvSpPr>
          <p:spPr bwMode="auto">
            <a:xfrm flipH="1">
              <a:off x="1768" y="2164"/>
              <a:ext cx="7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310" name="Line 127"/>
            <p:cNvSpPr>
              <a:spLocks noChangeShapeType="1"/>
            </p:cNvSpPr>
            <p:nvPr/>
          </p:nvSpPr>
          <p:spPr bwMode="auto">
            <a:xfrm flipH="1">
              <a:off x="1782" y="2096"/>
              <a:ext cx="58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311" name="Line 128"/>
            <p:cNvSpPr>
              <a:spLocks noChangeShapeType="1"/>
            </p:cNvSpPr>
            <p:nvPr/>
          </p:nvSpPr>
          <p:spPr bwMode="auto">
            <a:xfrm flipH="1">
              <a:off x="1782" y="2028"/>
              <a:ext cx="58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312" name="Line 129"/>
            <p:cNvSpPr>
              <a:spLocks noChangeShapeType="1"/>
            </p:cNvSpPr>
            <p:nvPr/>
          </p:nvSpPr>
          <p:spPr bwMode="auto">
            <a:xfrm flipH="1">
              <a:off x="1782" y="1959"/>
              <a:ext cx="5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313" name="Line 130"/>
            <p:cNvSpPr>
              <a:spLocks noChangeShapeType="1"/>
            </p:cNvSpPr>
            <p:nvPr/>
          </p:nvSpPr>
          <p:spPr bwMode="auto">
            <a:xfrm flipH="1">
              <a:off x="1782" y="1891"/>
              <a:ext cx="5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314" name="Line 131"/>
            <p:cNvSpPr>
              <a:spLocks noChangeShapeType="1"/>
            </p:cNvSpPr>
            <p:nvPr/>
          </p:nvSpPr>
          <p:spPr bwMode="auto">
            <a:xfrm flipH="1">
              <a:off x="1782" y="1823"/>
              <a:ext cx="5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315" name="Line 132"/>
            <p:cNvSpPr>
              <a:spLocks noChangeShapeType="1"/>
            </p:cNvSpPr>
            <p:nvPr/>
          </p:nvSpPr>
          <p:spPr bwMode="auto">
            <a:xfrm flipH="1">
              <a:off x="1768" y="1823"/>
              <a:ext cx="7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316" name="Line 133"/>
            <p:cNvSpPr>
              <a:spLocks noChangeShapeType="1"/>
            </p:cNvSpPr>
            <p:nvPr/>
          </p:nvSpPr>
          <p:spPr bwMode="auto">
            <a:xfrm flipH="1">
              <a:off x="1782" y="1755"/>
              <a:ext cx="58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317" name="Line 134"/>
            <p:cNvSpPr>
              <a:spLocks noChangeShapeType="1"/>
            </p:cNvSpPr>
            <p:nvPr/>
          </p:nvSpPr>
          <p:spPr bwMode="auto">
            <a:xfrm flipH="1">
              <a:off x="1782" y="1687"/>
              <a:ext cx="58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318" name="Line 135"/>
            <p:cNvSpPr>
              <a:spLocks noChangeShapeType="1"/>
            </p:cNvSpPr>
            <p:nvPr/>
          </p:nvSpPr>
          <p:spPr bwMode="auto">
            <a:xfrm flipH="1">
              <a:off x="1782" y="1618"/>
              <a:ext cx="5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319" name="Line 136"/>
            <p:cNvSpPr>
              <a:spLocks noChangeShapeType="1"/>
            </p:cNvSpPr>
            <p:nvPr/>
          </p:nvSpPr>
          <p:spPr bwMode="auto">
            <a:xfrm flipH="1">
              <a:off x="1782" y="1550"/>
              <a:ext cx="5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320" name="Line 137"/>
            <p:cNvSpPr>
              <a:spLocks noChangeShapeType="1"/>
            </p:cNvSpPr>
            <p:nvPr/>
          </p:nvSpPr>
          <p:spPr bwMode="auto">
            <a:xfrm flipH="1">
              <a:off x="1782" y="1482"/>
              <a:ext cx="58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321" name="Line 138"/>
            <p:cNvSpPr>
              <a:spLocks noChangeShapeType="1"/>
            </p:cNvSpPr>
            <p:nvPr/>
          </p:nvSpPr>
          <p:spPr bwMode="auto">
            <a:xfrm flipH="1">
              <a:off x="1768" y="1482"/>
              <a:ext cx="72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322" name="Freeform 139"/>
            <p:cNvSpPr>
              <a:spLocks/>
            </p:cNvSpPr>
            <p:nvPr/>
          </p:nvSpPr>
          <p:spPr bwMode="auto">
            <a:xfrm flipV="1">
              <a:off x="1876" y="1482"/>
              <a:ext cx="1331" cy="682"/>
            </a:xfrm>
            <a:custGeom>
              <a:avLst/>
              <a:gdLst>
                <a:gd name="T0" fmla="*/ 22 w 5895"/>
                <a:gd name="T1" fmla="*/ 2 h 7777"/>
                <a:gd name="T2" fmla="*/ 43 w 5895"/>
                <a:gd name="T3" fmla="*/ 4 h 7777"/>
                <a:gd name="T4" fmla="*/ 54 w 5895"/>
                <a:gd name="T5" fmla="*/ 6 h 7777"/>
                <a:gd name="T6" fmla="*/ 65 w 5895"/>
                <a:gd name="T7" fmla="*/ 8 h 7777"/>
                <a:gd name="T8" fmla="*/ 71 w 5895"/>
                <a:gd name="T9" fmla="*/ 10 h 7777"/>
                <a:gd name="T10" fmla="*/ 79 w 5895"/>
                <a:gd name="T11" fmla="*/ 12 h 7777"/>
                <a:gd name="T12" fmla="*/ 84 w 5895"/>
                <a:gd name="T13" fmla="*/ 14 h 7777"/>
                <a:gd name="T14" fmla="*/ 90 w 5895"/>
                <a:gd name="T15" fmla="*/ 16 h 7777"/>
                <a:gd name="T16" fmla="*/ 94 w 5895"/>
                <a:gd name="T17" fmla="*/ 19 h 7777"/>
                <a:gd name="T18" fmla="*/ 99 w 5895"/>
                <a:gd name="T19" fmla="*/ 20 h 7777"/>
                <a:gd name="T20" fmla="*/ 103 w 5895"/>
                <a:gd name="T21" fmla="*/ 23 h 7777"/>
                <a:gd name="T22" fmla="*/ 107 w 5895"/>
                <a:gd name="T23" fmla="*/ 25 h 7777"/>
                <a:gd name="T24" fmla="*/ 111 w 5895"/>
                <a:gd name="T25" fmla="*/ 27 h 7777"/>
                <a:gd name="T26" fmla="*/ 115 w 5895"/>
                <a:gd name="T27" fmla="*/ 29 h 7777"/>
                <a:gd name="T28" fmla="*/ 119 w 5895"/>
                <a:gd name="T29" fmla="*/ 31 h 7777"/>
                <a:gd name="T30" fmla="*/ 123 w 5895"/>
                <a:gd name="T31" fmla="*/ 33 h 7777"/>
                <a:gd name="T32" fmla="*/ 126 w 5895"/>
                <a:gd name="T33" fmla="*/ 35 h 7777"/>
                <a:gd name="T34" fmla="*/ 129 w 5895"/>
                <a:gd name="T35" fmla="*/ 37 h 7777"/>
                <a:gd name="T36" fmla="*/ 131 w 5895"/>
                <a:gd name="T37" fmla="*/ 39 h 7777"/>
                <a:gd name="T38" fmla="*/ 134 w 5895"/>
                <a:gd name="T39" fmla="*/ 41 h 7777"/>
                <a:gd name="T40" fmla="*/ 136 w 5895"/>
                <a:gd name="T41" fmla="*/ 44 h 7777"/>
                <a:gd name="T42" fmla="*/ 138 w 5895"/>
                <a:gd name="T43" fmla="*/ 45 h 7777"/>
                <a:gd name="T44" fmla="*/ 140 w 5895"/>
                <a:gd name="T45" fmla="*/ 48 h 7777"/>
                <a:gd name="T46" fmla="*/ 142 w 5895"/>
                <a:gd name="T47" fmla="*/ 50 h 7777"/>
                <a:gd name="T48" fmla="*/ 144 w 5895"/>
                <a:gd name="T49" fmla="*/ 52 h 7777"/>
                <a:gd name="T50" fmla="*/ 147 w 5895"/>
                <a:gd name="T51" fmla="*/ 54 h 7777"/>
                <a:gd name="T52" fmla="*/ 149 w 5895"/>
                <a:gd name="T53" fmla="*/ 56 h 7777"/>
                <a:gd name="T54" fmla="*/ 153 w 5895"/>
                <a:gd name="T55" fmla="*/ 58 h 7777"/>
                <a:gd name="T56" fmla="*/ 301 w 5895"/>
                <a:gd name="T57" fmla="*/ 59 h 7777"/>
                <a:gd name="T58" fmla="*/ 266 w 5895"/>
                <a:gd name="T59" fmla="*/ 57 h 7777"/>
                <a:gd name="T60" fmla="*/ 254 w 5895"/>
                <a:gd name="T61" fmla="*/ 55 h 7777"/>
                <a:gd name="T62" fmla="*/ 241 w 5895"/>
                <a:gd name="T63" fmla="*/ 53 h 7777"/>
                <a:gd name="T64" fmla="*/ 233 w 5895"/>
                <a:gd name="T65" fmla="*/ 51 h 7777"/>
                <a:gd name="T66" fmla="*/ 225 w 5895"/>
                <a:gd name="T67" fmla="*/ 49 h 7777"/>
                <a:gd name="T68" fmla="*/ 220 w 5895"/>
                <a:gd name="T69" fmla="*/ 47 h 7777"/>
                <a:gd name="T70" fmla="*/ 214 w 5895"/>
                <a:gd name="T71" fmla="*/ 45 h 7777"/>
                <a:gd name="T72" fmla="*/ 209 w 5895"/>
                <a:gd name="T73" fmla="*/ 42 h 7777"/>
                <a:gd name="T74" fmla="*/ 204 w 5895"/>
                <a:gd name="T75" fmla="*/ 41 h 7777"/>
                <a:gd name="T76" fmla="*/ 200 w 5895"/>
                <a:gd name="T77" fmla="*/ 38 h 7777"/>
                <a:gd name="T78" fmla="*/ 195 w 5895"/>
                <a:gd name="T79" fmla="*/ 36 h 7777"/>
                <a:gd name="T80" fmla="*/ 192 w 5895"/>
                <a:gd name="T81" fmla="*/ 34 h 7777"/>
                <a:gd name="T82" fmla="*/ 187 w 5895"/>
                <a:gd name="T83" fmla="*/ 32 h 7777"/>
                <a:gd name="T84" fmla="*/ 184 w 5895"/>
                <a:gd name="T85" fmla="*/ 30 h 7777"/>
                <a:gd name="T86" fmla="*/ 180 w 5895"/>
                <a:gd name="T87" fmla="*/ 28 h 7777"/>
                <a:gd name="T88" fmla="*/ 177 w 5895"/>
                <a:gd name="T89" fmla="*/ 26 h 7777"/>
                <a:gd name="T90" fmla="*/ 173 w 5895"/>
                <a:gd name="T91" fmla="*/ 24 h 7777"/>
                <a:gd name="T92" fmla="*/ 170 w 5895"/>
                <a:gd name="T93" fmla="*/ 21 h 7777"/>
                <a:gd name="T94" fmla="*/ 168 w 5895"/>
                <a:gd name="T95" fmla="*/ 20 h 7777"/>
                <a:gd name="T96" fmla="*/ 166 w 5895"/>
                <a:gd name="T97" fmla="*/ 17 h 7777"/>
                <a:gd name="T98" fmla="*/ 164 w 5895"/>
                <a:gd name="T99" fmla="*/ 16 h 7777"/>
                <a:gd name="T100" fmla="*/ 162 w 5895"/>
                <a:gd name="T101" fmla="*/ 13 h 7777"/>
                <a:gd name="T102" fmla="*/ 160 w 5895"/>
                <a:gd name="T103" fmla="*/ 11 h 7777"/>
                <a:gd name="T104" fmla="*/ 158 w 5895"/>
                <a:gd name="T105" fmla="*/ 9 h 7777"/>
                <a:gd name="T106" fmla="*/ 156 w 5895"/>
                <a:gd name="T107" fmla="*/ 7 h 7777"/>
                <a:gd name="T108" fmla="*/ 153 w 5895"/>
                <a:gd name="T109" fmla="*/ 5 h 7777"/>
                <a:gd name="T110" fmla="*/ 150 w 5895"/>
                <a:gd name="T111" fmla="*/ 3 h 7777"/>
                <a:gd name="T112" fmla="*/ 145 w 5895"/>
                <a:gd name="T113" fmla="*/ 1 h 777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895"/>
                <a:gd name="T172" fmla="*/ 0 h 7777"/>
                <a:gd name="T173" fmla="*/ 5895 w 5895"/>
                <a:gd name="T174" fmla="*/ 7777 h 777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895" h="7777">
                  <a:moveTo>
                    <a:pt x="0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205" y="77"/>
                  </a:lnTo>
                  <a:lnTo>
                    <a:pt x="205" y="155"/>
                  </a:lnTo>
                  <a:lnTo>
                    <a:pt x="430" y="155"/>
                  </a:lnTo>
                  <a:lnTo>
                    <a:pt x="430" y="233"/>
                  </a:lnTo>
                  <a:lnTo>
                    <a:pt x="572" y="233"/>
                  </a:lnTo>
                  <a:lnTo>
                    <a:pt x="572" y="311"/>
                  </a:lnTo>
                  <a:lnTo>
                    <a:pt x="680" y="311"/>
                  </a:lnTo>
                  <a:lnTo>
                    <a:pt x="680" y="388"/>
                  </a:lnTo>
                  <a:lnTo>
                    <a:pt x="767" y="388"/>
                  </a:lnTo>
                  <a:lnTo>
                    <a:pt x="767" y="466"/>
                  </a:lnTo>
                  <a:lnTo>
                    <a:pt x="841" y="466"/>
                  </a:lnTo>
                  <a:lnTo>
                    <a:pt x="841" y="544"/>
                  </a:lnTo>
                  <a:lnTo>
                    <a:pt x="922" y="544"/>
                  </a:lnTo>
                  <a:lnTo>
                    <a:pt x="922" y="622"/>
                  </a:lnTo>
                  <a:lnTo>
                    <a:pt x="996" y="622"/>
                  </a:lnTo>
                  <a:lnTo>
                    <a:pt x="996" y="699"/>
                  </a:lnTo>
                  <a:lnTo>
                    <a:pt x="1061" y="699"/>
                  </a:lnTo>
                  <a:lnTo>
                    <a:pt x="1061" y="777"/>
                  </a:lnTo>
                  <a:lnTo>
                    <a:pt x="1119" y="777"/>
                  </a:lnTo>
                  <a:lnTo>
                    <a:pt x="1119" y="855"/>
                  </a:lnTo>
                  <a:lnTo>
                    <a:pt x="1172" y="855"/>
                  </a:lnTo>
                  <a:lnTo>
                    <a:pt x="1172" y="933"/>
                  </a:lnTo>
                  <a:lnTo>
                    <a:pt x="1224" y="933"/>
                  </a:lnTo>
                  <a:lnTo>
                    <a:pt x="1224" y="1011"/>
                  </a:lnTo>
                  <a:lnTo>
                    <a:pt x="1272" y="1011"/>
                  </a:lnTo>
                  <a:lnTo>
                    <a:pt x="1272" y="1088"/>
                  </a:lnTo>
                  <a:lnTo>
                    <a:pt x="1318" y="1088"/>
                  </a:lnTo>
                  <a:lnTo>
                    <a:pt x="1318" y="1166"/>
                  </a:lnTo>
                  <a:lnTo>
                    <a:pt x="1360" y="1166"/>
                  </a:lnTo>
                  <a:lnTo>
                    <a:pt x="1360" y="1244"/>
                  </a:lnTo>
                  <a:lnTo>
                    <a:pt x="1400" y="1244"/>
                  </a:lnTo>
                  <a:lnTo>
                    <a:pt x="1400" y="1322"/>
                  </a:lnTo>
                  <a:lnTo>
                    <a:pt x="1439" y="1322"/>
                  </a:lnTo>
                  <a:lnTo>
                    <a:pt x="1439" y="1399"/>
                  </a:lnTo>
                  <a:lnTo>
                    <a:pt x="1477" y="1399"/>
                  </a:lnTo>
                  <a:lnTo>
                    <a:pt x="1477" y="1477"/>
                  </a:lnTo>
                  <a:lnTo>
                    <a:pt x="1513" y="1477"/>
                  </a:lnTo>
                  <a:lnTo>
                    <a:pt x="1513" y="1555"/>
                  </a:lnTo>
                  <a:lnTo>
                    <a:pt x="1548" y="1555"/>
                  </a:lnTo>
                  <a:lnTo>
                    <a:pt x="1548" y="1633"/>
                  </a:lnTo>
                  <a:lnTo>
                    <a:pt x="1581" y="1633"/>
                  </a:lnTo>
                  <a:lnTo>
                    <a:pt x="1581" y="1710"/>
                  </a:lnTo>
                  <a:lnTo>
                    <a:pt x="1613" y="1710"/>
                  </a:lnTo>
                  <a:lnTo>
                    <a:pt x="1613" y="1788"/>
                  </a:lnTo>
                  <a:lnTo>
                    <a:pt x="1644" y="1788"/>
                  </a:lnTo>
                  <a:lnTo>
                    <a:pt x="1644" y="1866"/>
                  </a:lnTo>
                  <a:lnTo>
                    <a:pt x="1675" y="1866"/>
                  </a:lnTo>
                  <a:lnTo>
                    <a:pt x="1675" y="1944"/>
                  </a:lnTo>
                  <a:lnTo>
                    <a:pt x="1705" y="1944"/>
                  </a:lnTo>
                  <a:lnTo>
                    <a:pt x="1705" y="2022"/>
                  </a:lnTo>
                  <a:lnTo>
                    <a:pt x="1734" y="2022"/>
                  </a:lnTo>
                  <a:lnTo>
                    <a:pt x="1734" y="2099"/>
                  </a:lnTo>
                  <a:lnTo>
                    <a:pt x="1762" y="2099"/>
                  </a:lnTo>
                  <a:lnTo>
                    <a:pt x="1762" y="2177"/>
                  </a:lnTo>
                  <a:lnTo>
                    <a:pt x="1790" y="2177"/>
                  </a:lnTo>
                  <a:lnTo>
                    <a:pt x="1790" y="2255"/>
                  </a:lnTo>
                  <a:lnTo>
                    <a:pt x="1816" y="2255"/>
                  </a:lnTo>
                  <a:lnTo>
                    <a:pt x="1816" y="2333"/>
                  </a:lnTo>
                  <a:lnTo>
                    <a:pt x="1843" y="2333"/>
                  </a:lnTo>
                  <a:lnTo>
                    <a:pt x="1843" y="2410"/>
                  </a:lnTo>
                  <a:lnTo>
                    <a:pt x="1869" y="2410"/>
                  </a:lnTo>
                  <a:lnTo>
                    <a:pt x="1869" y="2488"/>
                  </a:lnTo>
                  <a:lnTo>
                    <a:pt x="1895" y="2488"/>
                  </a:lnTo>
                  <a:lnTo>
                    <a:pt x="1895" y="2566"/>
                  </a:lnTo>
                  <a:lnTo>
                    <a:pt x="1920" y="2566"/>
                  </a:lnTo>
                  <a:lnTo>
                    <a:pt x="1920" y="2644"/>
                  </a:lnTo>
                  <a:lnTo>
                    <a:pt x="1945" y="2644"/>
                  </a:lnTo>
                  <a:lnTo>
                    <a:pt x="1945" y="2721"/>
                  </a:lnTo>
                  <a:lnTo>
                    <a:pt x="1969" y="2721"/>
                  </a:lnTo>
                  <a:lnTo>
                    <a:pt x="1969" y="2799"/>
                  </a:lnTo>
                  <a:lnTo>
                    <a:pt x="1993" y="2799"/>
                  </a:lnTo>
                  <a:lnTo>
                    <a:pt x="1993" y="2877"/>
                  </a:lnTo>
                  <a:lnTo>
                    <a:pt x="2017" y="2877"/>
                  </a:lnTo>
                  <a:lnTo>
                    <a:pt x="2017" y="2955"/>
                  </a:lnTo>
                  <a:lnTo>
                    <a:pt x="2040" y="2955"/>
                  </a:lnTo>
                  <a:lnTo>
                    <a:pt x="2040" y="3033"/>
                  </a:lnTo>
                  <a:lnTo>
                    <a:pt x="2063" y="3033"/>
                  </a:lnTo>
                  <a:lnTo>
                    <a:pt x="2063" y="3110"/>
                  </a:lnTo>
                  <a:lnTo>
                    <a:pt x="2086" y="3110"/>
                  </a:lnTo>
                  <a:lnTo>
                    <a:pt x="2086" y="3188"/>
                  </a:lnTo>
                  <a:lnTo>
                    <a:pt x="2109" y="3188"/>
                  </a:lnTo>
                  <a:lnTo>
                    <a:pt x="2109" y="3266"/>
                  </a:lnTo>
                  <a:lnTo>
                    <a:pt x="2131" y="3266"/>
                  </a:lnTo>
                  <a:lnTo>
                    <a:pt x="2131" y="3344"/>
                  </a:lnTo>
                  <a:lnTo>
                    <a:pt x="2153" y="3344"/>
                  </a:lnTo>
                  <a:lnTo>
                    <a:pt x="2153" y="3421"/>
                  </a:lnTo>
                  <a:lnTo>
                    <a:pt x="2175" y="3421"/>
                  </a:lnTo>
                  <a:lnTo>
                    <a:pt x="2175" y="3499"/>
                  </a:lnTo>
                  <a:lnTo>
                    <a:pt x="2197" y="3499"/>
                  </a:lnTo>
                  <a:lnTo>
                    <a:pt x="2197" y="3577"/>
                  </a:lnTo>
                  <a:lnTo>
                    <a:pt x="2218" y="3577"/>
                  </a:lnTo>
                  <a:lnTo>
                    <a:pt x="2218" y="3655"/>
                  </a:lnTo>
                  <a:lnTo>
                    <a:pt x="2240" y="3655"/>
                  </a:lnTo>
                  <a:lnTo>
                    <a:pt x="2240" y="3732"/>
                  </a:lnTo>
                  <a:lnTo>
                    <a:pt x="2261" y="3732"/>
                  </a:lnTo>
                  <a:lnTo>
                    <a:pt x="2261" y="3810"/>
                  </a:lnTo>
                  <a:lnTo>
                    <a:pt x="2282" y="3810"/>
                  </a:lnTo>
                  <a:lnTo>
                    <a:pt x="2282" y="3888"/>
                  </a:lnTo>
                  <a:lnTo>
                    <a:pt x="2303" y="3888"/>
                  </a:lnTo>
                  <a:lnTo>
                    <a:pt x="2303" y="3966"/>
                  </a:lnTo>
                  <a:lnTo>
                    <a:pt x="2324" y="3966"/>
                  </a:lnTo>
                  <a:lnTo>
                    <a:pt x="2324" y="4044"/>
                  </a:lnTo>
                  <a:lnTo>
                    <a:pt x="2345" y="4044"/>
                  </a:lnTo>
                  <a:lnTo>
                    <a:pt x="2345" y="4121"/>
                  </a:lnTo>
                  <a:lnTo>
                    <a:pt x="2366" y="4121"/>
                  </a:lnTo>
                  <a:lnTo>
                    <a:pt x="2366" y="4199"/>
                  </a:lnTo>
                  <a:lnTo>
                    <a:pt x="2387" y="4199"/>
                  </a:lnTo>
                  <a:lnTo>
                    <a:pt x="2387" y="4277"/>
                  </a:lnTo>
                  <a:lnTo>
                    <a:pt x="2408" y="4277"/>
                  </a:lnTo>
                  <a:lnTo>
                    <a:pt x="2408" y="4355"/>
                  </a:lnTo>
                  <a:lnTo>
                    <a:pt x="2428" y="4355"/>
                  </a:lnTo>
                  <a:lnTo>
                    <a:pt x="2428" y="4432"/>
                  </a:lnTo>
                  <a:lnTo>
                    <a:pt x="2449" y="4432"/>
                  </a:lnTo>
                  <a:lnTo>
                    <a:pt x="2449" y="4510"/>
                  </a:lnTo>
                  <a:lnTo>
                    <a:pt x="2470" y="4510"/>
                  </a:lnTo>
                  <a:lnTo>
                    <a:pt x="2470" y="4588"/>
                  </a:lnTo>
                  <a:lnTo>
                    <a:pt x="2489" y="4588"/>
                  </a:lnTo>
                  <a:lnTo>
                    <a:pt x="2489" y="4666"/>
                  </a:lnTo>
                  <a:lnTo>
                    <a:pt x="2506" y="4666"/>
                  </a:lnTo>
                  <a:lnTo>
                    <a:pt x="2506" y="4743"/>
                  </a:lnTo>
                  <a:lnTo>
                    <a:pt x="2523" y="4743"/>
                  </a:lnTo>
                  <a:lnTo>
                    <a:pt x="2523" y="4821"/>
                  </a:lnTo>
                  <a:lnTo>
                    <a:pt x="2538" y="4821"/>
                  </a:lnTo>
                  <a:lnTo>
                    <a:pt x="2538" y="4899"/>
                  </a:lnTo>
                  <a:lnTo>
                    <a:pt x="2552" y="4899"/>
                  </a:lnTo>
                  <a:lnTo>
                    <a:pt x="2552" y="4977"/>
                  </a:lnTo>
                  <a:lnTo>
                    <a:pt x="2566" y="4977"/>
                  </a:lnTo>
                  <a:lnTo>
                    <a:pt x="2566" y="5055"/>
                  </a:lnTo>
                  <a:lnTo>
                    <a:pt x="2579" y="5055"/>
                  </a:lnTo>
                  <a:lnTo>
                    <a:pt x="2579" y="5132"/>
                  </a:lnTo>
                  <a:lnTo>
                    <a:pt x="2592" y="5132"/>
                  </a:lnTo>
                  <a:lnTo>
                    <a:pt x="2592" y="5210"/>
                  </a:lnTo>
                  <a:lnTo>
                    <a:pt x="2604" y="5210"/>
                  </a:lnTo>
                  <a:lnTo>
                    <a:pt x="2604" y="5288"/>
                  </a:lnTo>
                  <a:lnTo>
                    <a:pt x="2616" y="5288"/>
                  </a:lnTo>
                  <a:lnTo>
                    <a:pt x="2616" y="5366"/>
                  </a:lnTo>
                  <a:lnTo>
                    <a:pt x="2628" y="5366"/>
                  </a:lnTo>
                  <a:lnTo>
                    <a:pt x="2628" y="5443"/>
                  </a:lnTo>
                  <a:lnTo>
                    <a:pt x="2639" y="5443"/>
                  </a:lnTo>
                  <a:lnTo>
                    <a:pt x="2639" y="5521"/>
                  </a:lnTo>
                  <a:lnTo>
                    <a:pt x="2650" y="5521"/>
                  </a:lnTo>
                  <a:lnTo>
                    <a:pt x="2650" y="5599"/>
                  </a:lnTo>
                  <a:lnTo>
                    <a:pt x="2661" y="5599"/>
                  </a:lnTo>
                  <a:lnTo>
                    <a:pt x="2661" y="5677"/>
                  </a:lnTo>
                  <a:lnTo>
                    <a:pt x="2672" y="5677"/>
                  </a:lnTo>
                  <a:lnTo>
                    <a:pt x="2672" y="5754"/>
                  </a:lnTo>
                  <a:lnTo>
                    <a:pt x="2683" y="5754"/>
                  </a:lnTo>
                  <a:lnTo>
                    <a:pt x="2683" y="5832"/>
                  </a:lnTo>
                  <a:lnTo>
                    <a:pt x="2694" y="5832"/>
                  </a:lnTo>
                  <a:lnTo>
                    <a:pt x="2694" y="5910"/>
                  </a:lnTo>
                  <a:lnTo>
                    <a:pt x="2705" y="5910"/>
                  </a:lnTo>
                  <a:lnTo>
                    <a:pt x="2705" y="5988"/>
                  </a:lnTo>
                  <a:lnTo>
                    <a:pt x="2716" y="5988"/>
                  </a:lnTo>
                  <a:lnTo>
                    <a:pt x="2716" y="6066"/>
                  </a:lnTo>
                  <a:lnTo>
                    <a:pt x="2727" y="6066"/>
                  </a:lnTo>
                  <a:lnTo>
                    <a:pt x="2727" y="6143"/>
                  </a:lnTo>
                  <a:lnTo>
                    <a:pt x="2738" y="6143"/>
                  </a:lnTo>
                  <a:lnTo>
                    <a:pt x="2738" y="6221"/>
                  </a:lnTo>
                  <a:lnTo>
                    <a:pt x="2749" y="6221"/>
                  </a:lnTo>
                  <a:lnTo>
                    <a:pt x="2749" y="6299"/>
                  </a:lnTo>
                  <a:lnTo>
                    <a:pt x="2760" y="6299"/>
                  </a:lnTo>
                  <a:lnTo>
                    <a:pt x="2760" y="6377"/>
                  </a:lnTo>
                  <a:lnTo>
                    <a:pt x="2772" y="6377"/>
                  </a:lnTo>
                  <a:lnTo>
                    <a:pt x="2772" y="6454"/>
                  </a:lnTo>
                  <a:lnTo>
                    <a:pt x="2784" y="6454"/>
                  </a:lnTo>
                  <a:lnTo>
                    <a:pt x="2784" y="6532"/>
                  </a:lnTo>
                  <a:lnTo>
                    <a:pt x="2795" y="6532"/>
                  </a:lnTo>
                  <a:lnTo>
                    <a:pt x="2795" y="6610"/>
                  </a:lnTo>
                  <a:lnTo>
                    <a:pt x="2807" y="6610"/>
                  </a:lnTo>
                  <a:lnTo>
                    <a:pt x="2807" y="6688"/>
                  </a:lnTo>
                  <a:lnTo>
                    <a:pt x="2820" y="6688"/>
                  </a:lnTo>
                  <a:lnTo>
                    <a:pt x="2820" y="6765"/>
                  </a:lnTo>
                  <a:lnTo>
                    <a:pt x="2832" y="6765"/>
                  </a:lnTo>
                  <a:lnTo>
                    <a:pt x="2832" y="6843"/>
                  </a:lnTo>
                  <a:lnTo>
                    <a:pt x="2845" y="6843"/>
                  </a:lnTo>
                  <a:lnTo>
                    <a:pt x="2845" y="6921"/>
                  </a:lnTo>
                  <a:lnTo>
                    <a:pt x="2859" y="6921"/>
                  </a:lnTo>
                  <a:lnTo>
                    <a:pt x="2859" y="6999"/>
                  </a:lnTo>
                  <a:lnTo>
                    <a:pt x="2873" y="6999"/>
                  </a:lnTo>
                  <a:lnTo>
                    <a:pt x="2873" y="7077"/>
                  </a:lnTo>
                  <a:lnTo>
                    <a:pt x="2888" y="7077"/>
                  </a:lnTo>
                  <a:lnTo>
                    <a:pt x="2888" y="7154"/>
                  </a:lnTo>
                  <a:lnTo>
                    <a:pt x="2903" y="7154"/>
                  </a:lnTo>
                  <a:lnTo>
                    <a:pt x="2903" y="7232"/>
                  </a:lnTo>
                  <a:lnTo>
                    <a:pt x="2920" y="7232"/>
                  </a:lnTo>
                  <a:lnTo>
                    <a:pt x="2920" y="7310"/>
                  </a:lnTo>
                  <a:lnTo>
                    <a:pt x="2938" y="7310"/>
                  </a:lnTo>
                  <a:lnTo>
                    <a:pt x="2938" y="7388"/>
                  </a:lnTo>
                  <a:lnTo>
                    <a:pt x="2958" y="7388"/>
                  </a:lnTo>
                  <a:lnTo>
                    <a:pt x="2958" y="7465"/>
                  </a:lnTo>
                  <a:lnTo>
                    <a:pt x="2981" y="7465"/>
                  </a:lnTo>
                  <a:lnTo>
                    <a:pt x="2981" y="7543"/>
                  </a:lnTo>
                  <a:lnTo>
                    <a:pt x="3008" y="7543"/>
                  </a:lnTo>
                  <a:lnTo>
                    <a:pt x="3008" y="7621"/>
                  </a:lnTo>
                  <a:lnTo>
                    <a:pt x="3042" y="7621"/>
                  </a:lnTo>
                  <a:lnTo>
                    <a:pt x="3042" y="7699"/>
                  </a:lnTo>
                  <a:lnTo>
                    <a:pt x="3131" y="7699"/>
                  </a:lnTo>
                  <a:lnTo>
                    <a:pt x="3131" y="7777"/>
                  </a:lnTo>
                  <a:lnTo>
                    <a:pt x="5895" y="7777"/>
                  </a:lnTo>
                  <a:lnTo>
                    <a:pt x="5895" y="7699"/>
                  </a:lnTo>
                  <a:lnTo>
                    <a:pt x="5689" y="7699"/>
                  </a:lnTo>
                  <a:lnTo>
                    <a:pt x="5689" y="7621"/>
                  </a:lnTo>
                  <a:lnTo>
                    <a:pt x="5465" y="7621"/>
                  </a:lnTo>
                  <a:lnTo>
                    <a:pt x="5465" y="7543"/>
                  </a:lnTo>
                  <a:lnTo>
                    <a:pt x="5322" y="7543"/>
                  </a:lnTo>
                  <a:lnTo>
                    <a:pt x="5322" y="7465"/>
                  </a:lnTo>
                  <a:lnTo>
                    <a:pt x="5215" y="7465"/>
                  </a:lnTo>
                  <a:lnTo>
                    <a:pt x="5215" y="7388"/>
                  </a:lnTo>
                  <a:lnTo>
                    <a:pt x="5128" y="7388"/>
                  </a:lnTo>
                  <a:lnTo>
                    <a:pt x="5128" y="7310"/>
                  </a:lnTo>
                  <a:lnTo>
                    <a:pt x="5054" y="7310"/>
                  </a:lnTo>
                  <a:lnTo>
                    <a:pt x="5054" y="7232"/>
                  </a:lnTo>
                  <a:lnTo>
                    <a:pt x="4973" y="7232"/>
                  </a:lnTo>
                  <a:lnTo>
                    <a:pt x="4973" y="7154"/>
                  </a:lnTo>
                  <a:lnTo>
                    <a:pt x="4899" y="7154"/>
                  </a:lnTo>
                  <a:lnTo>
                    <a:pt x="4899" y="7077"/>
                  </a:lnTo>
                  <a:lnTo>
                    <a:pt x="4834" y="7077"/>
                  </a:lnTo>
                  <a:lnTo>
                    <a:pt x="4834" y="6999"/>
                  </a:lnTo>
                  <a:lnTo>
                    <a:pt x="4775" y="6999"/>
                  </a:lnTo>
                  <a:lnTo>
                    <a:pt x="4775" y="6921"/>
                  </a:lnTo>
                  <a:lnTo>
                    <a:pt x="4722" y="6921"/>
                  </a:lnTo>
                  <a:lnTo>
                    <a:pt x="4722" y="6843"/>
                  </a:lnTo>
                  <a:lnTo>
                    <a:pt x="4671" y="6843"/>
                  </a:lnTo>
                  <a:lnTo>
                    <a:pt x="4671" y="6765"/>
                  </a:lnTo>
                  <a:lnTo>
                    <a:pt x="4622" y="6765"/>
                  </a:lnTo>
                  <a:lnTo>
                    <a:pt x="4622" y="6688"/>
                  </a:lnTo>
                  <a:lnTo>
                    <a:pt x="4577" y="6688"/>
                  </a:lnTo>
                  <a:lnTo>
                    <a:pt x="4577" y="6610"/>
                  </a:lnTo>
                  <a:lnTo>
                    <a:pt x="4535" y="6610"/>
                  </a:lnTo>
                  <a:lnTo>
                    <a:pt x="4535" y="6532"/>
                  </a:lnTo>
                  <a:lnTo>
                    <a:pt x="4495" y="6532"/>
                  </a:lnTo>
                  <a:lnTo>
                    <a:pt x="4495" y="6454"/>
                  </a:lnTo>
                  <a:lnTo>
                    <a:pt x="4456" y="6454"/>
                  </a:lnTo>
                  <a:lnTo>
                    <a:pt x="4456" y="6377"/>
                  </a:lnTo>
                  <a:lnTo>
                    <a:pt x="4418" y="6377"/>
                  </a:lnTo>
                  <a:lnTo>
                    <a:pt x="4418" y="6299"/>
                  </a:lnTo>
                  <a:lnTo>
                    <a:pt x="4382" y="6299"/>
                  </a:lnTo>
                  <a:lnTo>
                    <a:pt x="4382" y="6221"/>
                  </a:lnTo>
                  <a:lnTo>
                    <a:pt x="4347" y="6221"/>
                  </a:lnTo>
                  <a:lnTo>
                    <a:pt x="4347" y="6143"/>
                  </a:lnTo>
                  <a:lnTo>
                    <a:pt x="4314" y="6143"/>
                  </a:lnTo>
                  <a:lnTo>
                    <a:pt x="4314" y="6066"/>
                  </a:lnTo>
                  <a:lnTo>
                    <a:pt x="4282" y="6066"/>
                  </a:lnTo>
                  <a:lnTo>
                    <a:pt x="4282" y="5988"/>
                  </a:lnTo>
                  <a:lnTo>
                    <a:pt x="4251" y="5988"/>
                  </a:lnTo>
                  <a:lnTo>
                    <a:pt x="4251" y="5910"/>
                  </a:lnTo>
                  <a:lnTo>
                    <a:pt x="4220" y="5910"/>
                  </a:lnTo>
                  <a:lnTo>
                    <a:pt x="4220" y="5832"/>
                  </a:lnTo>
                  <a:lnTo>
                    <a:pt x="4190" y="5832"/>
                  </a:lnTo>
                  <a:lnTo>
                    <a:pt x="4190" y="5754"/>
                  </a:lnTo>
                  <a:lnTo>
                    <a:pt x="4161" y="5754"/>
                  </a:lnTo>
                  <a:lnTo>
                    <a:pt x="4161" y="5677"/>
                  </a:lnTo>
                  <a:lnTo>
                    <a:pt x="4133" y="5677"/>
                  </a:lnTo>
                  <a:lnTo>
                    <a:pt x="4133" y="5599"/>
                  </a:lnTo>
                  <a:lnTo>
                    <a:pt x="4105" y="5599"/>
                  </a:lnTo>
                  <a:lnTo>
                    <a:pt x="4105" y="5521"/>
                  </a:lnTo>
                  <a:lnTo>
                    <a:pt x="4078" y="5521"/>
                  </a:lnTo>
                  <a:lnTo>
                    <a:pt x="4078" y="5443"/>
                  </a:lnTo>
                  <a:lnTo>
                    <a:pt x="4052" y="5443"/>
                  </a:lnTo>
                  <a:lnTo>
                    <a:pt x="4052" y="5366"/>
                  </a:lnTo>
                  <a:lnTo>
                    <a:pt x="4025" y="5366"/>
                  </a:lnTo>
                  <a:lnTo>
                    <a:pt x="4025" y="5288"/>
                  </a:lnTo>
                  <a:lnTo>
                    <a:pt x="4000" y="5288"/>
                  </a:lnTo>
                  <a:lnTo>
                    <a:pt x="4000" y="5210"/>
                  </a:lnTo>
                  <a:lnTo>
                    <a:pt x="3975" y="5210"/>
                  </a:lnTo>
                  <a:lnTo>
                    <a:pt x="3975" y="5132"/>
                  </a:lnTo>
                  <a:lnTo>
                    <a:pt x="3950" y="5132"/>
                  </a:lnTo>
                  <a:lnTo>
                    <a:pt x="3950" y="5055"/>
                  </a:lnTo>
                  <a:lnTo>
                    <a:pt x="3926" y="5055"/>
                  </a:lnTo>
                  <a:lnTo>
                    <a:pt x="3926" y="4977"/>
                  </a:lnTo>
                  <a:lnTo>
                    <a:pt x="3902" y="4977"/>
                  </a:lnTo>
                  <a:lnTo>
                    <a:pt x="3902" y="4899"/>
                  </a:lnTo>
                  <a:lnTo>
                    <a:pt x="3878" y="4899"/>
                  </a:lnTo>
                  <a:lnTo>
                    <a:pt x="3878" y="4821"/>
                  </a:lnTo>
                  <a:lnTo>
                    <a:pt x="3855" y="4821"/>
                  </a:lnTo>
                  <a:lnTo>
                    <a:pt x="3855" y="4743"/>
                  </a:lnTo>
                  <a:lnTo>
                    <a:pt x="3832" y="4743"/>
                  </a:lnTo>
                  <a:lnTo>
                    <a:pt x="3832" y="4666"/>
                  </a:lnTo>
                  <a:lnTo>
                    <a:pt x="3809" y="4666"/>
                  </a:lnTo>
                  <a:lnTo>
                    <a:pt x="3809" y="4588"/>
                  </a:lnTo>
                  <a:lnTo>
                    <a:pt x="3786" y="4588"/>
                  </a:lnTo>
                  <a:lnTo>
                    <a:pt x="3786" y="4510"/>
                  </a:lnTo>
                  <a:lnTo>
                    <a:pt x="3764" y="4510"/>
                  </a:lnTo>
                  <a:lnTo>
                    <a:pt x="3764" y="4432"/>
                  </a:lnTo>
                  <a:lnTo>
                    <a:pt x="3742" y="4432"/>
                  </a:lnTo>
                  <a:lnTo>
                    <a:pt x="3742" y="4355"/>
                  </a:lnTo>
                  <a:lnTo>
                    <a:pt x="3720" y="4355"/>
                  </a:lnTo>
                  <a:lnTo>
                    <a:pt x="3720" y="4277"/>
                  </a:lnTo>
                  <a:lnTo>
                    <a:pt x="3698" y="4277"/>
                  </a:lnTo>
                  <a:lnTo>
                    <a:pt x="3698" y="4199"/>
                  </a:lnTo>
                  <a:lnTo>
                    <a:pt x="3676" y="4199"/>
                  </a:lnTo>
                  <a:lnTo>
                    <a:pt x="3676" y="4121"/>
                  </a:lnTo>
                  <a:lnTo>
                    <a:pt x="3655" y="4121"/>
                  </a:lnTo>
                  <a:lnTo>
                    <a:pt x="3655" y="4044"/>
                  </a:lnTo>
                  <a:lnTo>
                    <a:pt x="3634" y="4044"/>
                  </a:lnTo>
                  <a:lnTo>
                    <a:pt x="3634" y="3966"/>
                  </a:lnTo>
                  <a:lnTo>
                    <a:pt x="3613" y="3966"/>
                  </a:lnTo>
                  <a:lnTo>
                    <a:pt x="3613" y="3888"/>
                  </a:lnTo>
                  <a:lnTo>
                    <a:pt x="3592" y="3888"/>
                  </a:lnTo>
                  <a:lnTo>
                    <a:pt x="3592" y="3810"/>
                  </a:lnTo>
                  <a:lnTo>
                    <a:pt x="3571" y="3810"/>
                  </a:lnTo>
                  <a:lnTo>
                    <a:pt x="3571" y="3732"/>
                  </a:lnTo>
                  <a:lnTo>
                    <a:pt x="3550" y="3732"/>
                  </a:lnTo>
                  <a:lnTo>
                    <a:pt x="3550" y="3655"/>
                  </a:lnTo>
                  <a:lnTo>
                    <a:pt x="3529" y="3655"/>
                  </a:lnTo>
                  <a:lnTo>
                    <a:pt x="3529" y="3577"/>
                  </a:lnTo>
                  <a:lnTo>
                    <a:pt x="3508" y="3577"/>
                  </a:lnTo>
                  <a:lnTo>
                    <a:pt x="3508" y="3499"/>
                  </a:lnTo>
                  <a:lnTo>
                    <a:pt x="3487" y="3499"/>
                  </a:lnTo>
                  <a:lnTo>
                    <a:pt x="3487" y="3421"/>
                  </a:lnTo>
                  <a:lnTo>
                    <a:pt x="3467" y="3421"/>
                  </a:lnTo>
                  <a:lnTo>
                    <a:pt x="3467" y="3344"/>
                  </a:lnTo>
                  <a:lnTo>
                    <a:pt x="3446" y="3344"/>
                  </a:lnTo>
                  <a:lnTo>
                    <a:pt x="3446" y="3266"/>
                  </a:lnTo>
                  <a:lnTo>
                    <a:pt x="3425" y="3266"/>
                  </a:lnTo>
                  <a:lnTo>
                    <a:pt x="3425" y="3188"/>
                  </a:lnTo>
                  <a:lnTo>
                    <a:pt x="3406" y="3188"/>
                  </a:lnTo>
                  <a:lnTo>
                    <a:pt x="3406" y="3110"/>
                  </a:lnTo>
                  <a:lnTo>
                    <a:pt x="3389" y="3110"/>
                  </a:lnTo>
                  <a:lnTo>
                    <a:pt x="3389" y="3033"/>
                  </a:lnTo>
                  <a:lnTo>
                    <a:pt x="3372" y="3033"/>
                  </a:lnTo>
                  <a:lnTo>
                    <a:pt x="3372" y="2955"/>
                  </a:lnTo>
                  <a:lnTo>
                    <a:pt x="3357" y="2955"/>
                  </a:lnTo>
                  <a:lnTo>
                    <a:pt x="3357" y="2877"/>
                  </a:lnTo>
                  <a:lnTo>
                    <a:pt x="3343" y="2877"/>
                  </a:lnTo>
                  <a:lnTo>
                    <a:pt x="3343" y="2799"/>
                  </a:lnTo>
                  <a:lnTo>
                    <a:pt x="3329" y="2799"/>
                  </a:lnTo>
                  <a:lnTo>
                    <a:pt x="3329" y="2721"/>
                  </a:lnTo>
                  <a:lnTo>
                    <a:pt x="3316" y="2721"/>
                  </a:lnTo>
                  <a:lnTo>
                    <a:pt x="3316" y="2644"/>
                  </a:lnTo>
                  <a:lnTo>
                    <a:pt x="3303" y="2644"/>
                  </a:lnTo>
                  <a:lnTo>
                    <a:pt x="3303" y="2566"/>
                  </a:lnTo>
                  <a:lnTo>
                    <a:pt x="3290" y="2566"/>
                  </a:lnTo>
                  <a:lnTo>
                    <a:pt x="3290" y="2488"/>
                  </a:lnTo>
                  <a:lnTo>
                    <a:pt x="3278" y="2488"/>
                  </a:lnTo>
                  <a:lnTo>
                    <a:pt x="3278" y="2410"/>
                  </a:lnTo>
                  <a:lnTo>
                    <a:pt x="3267" y="2410"/>
                  </a:lnTo>
                  <a:lnTo>
                    <a:pt x="3267" y="2333"/>
                  </a:lnTo>
                  <a:lnTo>
                    <a:pt x="3256" y="2333"/>
                  </a:lnTo>
                  <a:lnTo>
                    <a:pt x="3256" y="2255"/>
                  </a:lnTo>
                  <a:lnTo>
                    <a:pt x="3245" y="2255"/>
                  </a:lnTo>
                  <a:lnTo>
                    <a:pt x="3245" y="2177"/>
                  </a:lnTo>
                  <a:lnTo>
                    <a:pt x="3234" y="2177"/>
                  </a:lnTo>
                  <a:lnTo>
                    <a:pt x="3234" y="2099"/>
                  </a:lnTo>
                  <a:lnTo>
                    <a:pt x="3223" y="2099"/>
                  </a:lnTo>
                  <a:lnTo>
                    <a:pt x="3223" y="2022"/>
                  </a:lnTo>
                  <a:lnTo>
                    <a:pt x="3212" y="2022"/>
                  </a:lnTo>
                  <a:lnTo>
                    <a:pt x="3212" y="1944"/>
                  </a:lnTo>
                  <a:lnTo>
                    <a:pt x="3201" y="1944"/>
                  </a:lnTo>
                  <a:lnTo>
                    <a:pt x="3201" y="1866"/>
                  </a:lnTo>
                  <a:lnTo>
                    <a:pt x="3190" y="1866"/>
                  </a:lnTo>
                  <a:lnTo>
                    <a:pt x="3190" y="1788"/>
                  </a:lnTo>
                  <a:lnTo>
                    <a:pt x="3179" y="1788"/>
                  </a:lnTo>
                  <a:lnTo>
                    <a:pt x="3179" y="1710"/>
                  </a:lnTo>
                  <a:lnTo>
                    <a:pt x="3168" y="1710"/>
                  </a:lnTo>
                  <a:lnTo>
                    <a:pt x="3168" y="1633"/>
                  </a:lnTo>
                  <a:lnTo>
                    <a:pt x="3157" y="1633"/>
                  </a:lnTo>
                  <a:lnTo>
                    <a:pt x="3157" y="1555"/>
                  </a:lnTo>
                  <a:lnTo>
                    <a:pt x="3146" y="1555"/>
                  </a:lnTo>
                  <a:lnTo>
                    <a:pt x="3146" y="1477"/>
                  </a:lnTo>
                  <a:lnTo>
                    <a:pt x="3134" y="1477"/>
                  </a:lnTo>
                  <a:lnTo>
                    <a:pt x="3134" y="1399"/>
                  </a:lnTo>
                  <a:lnTo>
                    <a:pt x="3123" y="1399"/>
                  </a:lnTo>
                  <a:lnTo>
                    <a:pt x="3123" y="1322"/>
                  </a:lnTo>
                  <a:lnTo>
                    <a:pt x="3111" y="1322"/>
                  </a:lnTo>
                  <a:lnTo>
                    <a:pt x="3111" y="1244"/>
                  </a:lnTo>
                  <a:lnTo>
                    <a:pt x="3100" y="1244"/>
                  </a:lnTo>
                  <a:lnTo>
                    <a:pt x="3100" y="1166"/>
                  </a:lnTo>
                  <a:lnTo>
                    <a:pt x="3088" y="1166"/>
                  </a:lnTo>
                  <a:lnTo>
                    <a:pt x="3088" y="1088"/>
                  </a:lnTo>
                  <a:lnTo>
                    <a:pt x="3075" y="1088"/>
                  </a:lnTo>
                  <a:lnTo>
                    <a:pt x="3075" y="1011"/>
                  </a:lnTo>
                  <a:lnTo>
                    <a:pt x="3063" y="1011"/>
                  </a:lnTo>
                  <a:lnTo>
                    <a:pt x="3063" y="933"/>
                  </a:lnTo>
                  <a:lnTo>
                    <a:pt x="3050" y="933"/>
                  </a:lnTo>
                  <a:lnTo>
                    <a:pt x="3050" y="855"/>
                  </a:lnTo>
                  <a:lnTo>
                    <a:pt x="3036" y="855"/>
                  </a:lnTo>
                  <a:lnTo>
                    <a:pt x="3036" y="777"/>
                  </a:lnTo>
                  <a:lnTo>
                    <a:pt x="3022" y="777"/>
                  </a:lnTo>
                  <a:lnTo>
                    <a:pt x="3022" y="699"/>
                  </a:lnTo>
                  <a:lnTo>
                    <a:pt x="3007" y="699"/>
                  </a:lnTo>
                  <a:lnTo>
                    <a:pt x="3007" y="622"/>
                  </a:lnTo>
                  <a:lnTo>
                    <a:pt x="2992" y="622"/>
                  </a:lnTo>
                  <a:lnTo>
                    <a:pt x="2992" y="544"/>
                  </a:lnTo>
                  <a:lnTo>
                    <a:pt x="2975" y="544"/>
                  </a:lnTo>
                  <a:lnTo>
                    <a:pt x="2975" y="466"/>
                  </a:lnTo>
                  <a:lnTo>
                    <a:pt x="2957" y="466"/>
                  </a:lnTo>
                  <a:lnTo>
                    <a:pt x="2957" y="388"/>
                  </a:lnTo>
                  <a:lnTo>
                    <a:pt x="2937" y="388"/>
                  </a:lnTo>
                  <a:lnTo>
                    <a:pt x="2937" y="311"/>
                  </a:lnTo>
                  <a:lnTo>
                    <a:pt x="2914" y="311"/>
                  </a:lnTo>
                  <a:lnTo>
                    <a:pt x="2914" y="233"/>
                  </a:lnTo>
                  <a:lnTo>
                    <a:pt x="2887" y="233"/>
                  </a:lnTo>
                  <a:lnTo>
                    <a:pt x="2887" y="155"/>
                  </a:lnTo>
                  <a:lnTo>
                    <a:pt x="2853" y="155"/>
                  </a:lnTo>
                  <a:lnTo>
                    <a:pt x="2853" y="77"/>
                  </a:lnTo>
                  <a:lnTo>
                    <a:pt x="2764" y="77"/>
                  </a:lnTo>
                  <a:lnTo>
                    <a:pt x="2764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4037" name="Group 140"/>
          <p:cNvGrpSpPr>
            <a:grpSpLocks/>
          </p:cNvGrpSpPr>
          <p:nvPr/>
        </p:nvGrpSpPr>
        <p:grpSpPr bwMode="auto">
          <a:xfrm>
            <a:off x="6096000" y="2374900"/>
            <a:ext cx="2511425" cy="1135063"/>
            <a:chOff x="3847" y="563"/>
            <a:chExt cx="1582" cy="715"/>
          </a:xfrm>
        </p:grpSpPr>
        <p:sp>
          <p:nvSpPr>
            <p:cNvPr id="44189" name="Line 141"/>
            <p:cNvSpPr>
              <a:spLocks noChangeShapeType="1"/>
            </p:cNvSpPr>
            <p:nvPr/>
          </p:nvSpPr>
          <p:spPr bwMode="auto">
            <a:xfrm>
              <a:off x="3918" y="1246"/>
              <a:ext cx="1510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90" name="Line 142"/>
            <p:cNvSpPr>
              <a:spLocks noChangeShapeType="1"/>
            </p:cNvSpPr>
            <p:nvPr/>
          </p:nvSpPr>
          <p:spPr bwMode="auto">
            <a:xfrm>
              <a:off x="3918" y="1246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91" name="Line 143"/>
            <p:cNvSpPr>
              <a:spLocks noChangeShapeType="1"/>
            </p:cNvSpPr>
            <p:nvPr/>
          </p:nvSpPr>
          <p:spPr bwMode="auto">
            <a:xfrm>
              <a:off x="3918" y="1246"/>
              <a:ext cx="1" cy="3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92" name="Line 144"/>
            <p:cNvSpPr>
              <a:spLocks noChangeShapeType="1"/>
            </p:cNvSpPr>
            <p:nvPr/>
          </p:nvSpPr>
          <p:spPr bwMode="auto">
            <a:xfrm>
              <a:off x="3968" y="1246"/>
              <a:ext cx="2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93" name="Line 145"/>
            <p:cNvSpPr>
              <a:spLocks noChangeShapeType="1"/>
            </p:cNvSpPr>
            <p:nvPr/>
          </p:nvSpPr>
          <p:spPr bwMode="auto">
            <a:xfrm>
              <a:off x="4019" y="1246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94" name="Line 146"/>
            <p:cNvSpPr>
              <a:spLocks noChangeShapeType="1"/>
            </p:cNvSpPr>
            <p:nvPr/>
          </p:nvSpPr>
          <p:spPr bwMode="auto">
            <a:xfrm>
              <a:off x="4069" y="1246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95" name="Line 147"/>
            <p:cNvSpPr>
              <a:spLocks noChangeShapeType="1"/>
            </p:cNvSpPr>
            <p:nvPr/>
          </p:nvSpPr>
          <p:spPr bwMode="auto">
            <a:xfrm>
              <a:off x="4119" y="1246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96" name="Line 148"/>
            <p:cNvSpPr>
              <a:spLocks noChangeShapeType="1"/>
            </p:cNvSpPr>
            <p:nvPr/>
          </p:nvSpPr>
          <p:spPr bwMode="auto">
            <a:xfrm>
              <a:off x="4169" y="1246"/>
              <a:ext cx="2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97" name="Line 149"/>
            <p:cNvSpPr>
              <a:spLocks noChangeShapeType="1"/>
            </p:cNvSpPr>
            <p:nvPr/>
          </p:nvSpPr>
          <p:spPr bwMode="auto">
            <a:xfrm>
              <a:off x="4220" y="1246"/>
              <a:ext cx="0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98" name="Line 150"/>
            <p:cNvSpPr>
              <a:spLocks noChangeShapeType="1"/>
            </p:cNvSpPr>
            <p:nvPr/>
          </p:nvSpPr>
          <p:spPr bwMode="auto">
            <a:xfrm>
              <a:off x="4270" y="1246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99" name="Line 151"/>
            <p:cNvSpPr>
              <a:spLocks noChangeShapeType="1"/>
            </p:cNvSpPr>
            <p:nvPr/>
          </p:nvSpPr>
          <p:spPr bwMode="auto">
            <a:xfrm>
              <a:off x="4321" y="1246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00" name="Line 152"/>
            <p:cNvSpPr>
              <a:spLocks noChangeShapeType="1"/>
            </p:cNvSpPr>
            <p:nvPr/>
          </p:nvSpPr>
          <p:spPr bwMode="auto">
            <a:xfrm>
              <a:off x="4370" y="1246"/>
              <a:ext cx="2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01" name="Line 153"/>
            <p:cNvSpPr>
              <a:spLocks noChangeShapeType="1"/>
            </p:cNvSpPr>
            <p:nvPr/>
          </p:nvSpPr>
          <p:spPr bwMode="auto">
            <a:xfrm>
              <a:off x="4421" y="1246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02" name="Line 154"/>
            <p:cNvSpPr>
              <a:spLocks noChangeShapeType="1"/>
            </p:cNvSpPr>
            <p:nvPr/>
          </p:nvSpPr>
          <p:spPr bwMode="auto">
            <a:xfrm>
              <a:off x="4421" y="1246"/>
              <a:ext cx="1" cy="3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03" name="Line 155"/>
            <p:cNvSpPr>
              <a:spLocks noChangeShapeType="1"/>
            </p:cNvSpPr>
            <p:nvPr/>
          </p:nvSpPr>
          <p:spPr bwMode="auto">
            <a:xfrm>
              <a:off x="4471" y="1246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04" name="Line 156"/>
            <p:cNvSpPr>
              <a:spLocks noChangeShapeType="1"/>
            </p:cNvSpPr>
            <p:nvPr/>
          </p:nvSpPr>
          <p:spPr bwMode="auto">
            <a:xfrm>
              <a:off x="4522" y="1246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05" name="Line 157"/>
            <p:cNvSpPr>
              <a:spLocks noChangeShapeType="1"/>
            </p:cNvSpPr>
            <p:nvPr/>
          </p:nvSpPr>
          <p:spPr bwMode="auto">
            <a:xfrm>
              <a:off x="4572" y="1246"/>
              <a:ext cx="2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06" name="Line 158"/>
            <p:cNvSpPr>
              <a:spLocks noChangeShapeType="1"/>
            </p:cNvSpPr>
            <p:nvPr/>
          </p:nvSpPr>
          <p:spPr bwMode="auto">
            <a:xfrm>
              <a:off x="4623" y="1246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07" name="Line 159"/>
            <p:cNvSpPr>
              <a:spLocks noChangeShapeType="1"/>
            </p:cNvSpPr>
            <p:nvPr/>
          </p:nvSpPr>
          <p:spPr bwMode="auto">
            <a:xfrm>
              <a:off x="4672" y="1246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08" name="Line 160"/>
            <p:cNvSpPr>
              <a:spLocks noChangeShapeType="1"/>
            </p:cNvSpPr>
            <p:nvPr/>
          </p:nvSpPr>
          <p:spPr bwMode="auto">
            <a:xfrm>
              <a:off x="4722" y="1246"/>
              <a:ext cx="2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09" name="Line 161"/>
            <p:cNvSpPr>
              <a:spLocks noChangeShapeType="1"/>
            </p:cNvSpPr>
            <p:nvPr/>
          </p:nvSpPr>
          <p:spPr bwMode="auto">
            <a:xfrm>
              <a:off x="4773" y="1246"/>
              <a:ext cx="2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10" name="Line 162"/>
            <p:cNvSpPr>
              <a:spLocks noChangeShapeType="1"/>
            </p:cNvSpPr>
            <p:nvPr/>
          </p:nvSpPr>
          <p:spPr bwMode="auto">
            <a:xfrm>
              <a:off x="4824" y="1246"/>
              <a:ext cx="0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11" name="Line 163"/>
            <p:cNvSpPr>
              <a:spLocks noChangeShapeType="1"/>
            </p:cNvSpPr>
            <p:nvPr/>
          </p:nvSpPr>
          <p:spPr bwMode="auto">
            <a:xfrm>
              <a:off x="4874" y="1246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12" name="Line 164"/>
            <p:cNvSpPr>
              <a:spLocks noChangeShapeType="1"/>
            </p:cNvSpPr>
            <p:nvPr/>
          </p:nvSpPr>
          <p:spPr bwMode="auto">
            <a:xfrm>
              <a:off x="4925" y="1246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13" name="Line 165"/>
            <p:cNvSpPr>
              <a:spLocks noChangeShapeType="1"/>
            </p:cNvSpPr>
            <p:nvPr/>
          </p:nvSpPr>
          <p:spPr bwMode="auto">
            <a:xfrm>
              <a:off x="4925" y="1246"/>
              <a:ext cx="1" cy="3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14" name="Line 166"/>
            <p:cNvSpPr>
              <a:spLocks noChangeShapeType="1"/>
            </p:cNvSpPr>
            <p:nvPr/>
          </p:nvSpPr>
          <p:spPr bwMode="auto">
            <a:xfrm>
              <a:off x="4974" y="1246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15" name="Line 167"/>
            <p:cNvSpPr>
              <a:spLocks noChangeShapeType="1"/>
            </p:cNvSpPr>
            <p:nvPr/>
          </p:nvSpPr>
          <p:spPr bwMode="auto">
            <a:xfrm>
              <a:off x="5025" y="1246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16" name="Line 168"/>
            <p:cNvSpPr>
              <a:spLocks noChangeShapeType="1"/>
            </p:cNvSpPr>
            <p:nvPr/>
          </p:nvSpPr>
          <p:spPr bwMode="auto">
            <a:xfrm>
              <a:off x="5075" y="1246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17" name="Line 169"/>
            <p:cNvSpPr>
              <a:spLocks noChangeShapeType="1"/>
            </p:cNvSpPr>
            <p:nvPr/>
          </p:nvSpPr>
          <p:spPr bwMode="auto">
            <a:xfrm>
              <a:off x="5126" y="1246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18" name="Line 170"/>
            <p:cNvSpPr>
              <a:spLocks noChangeShapeType="1"/>
            </p:cNvSpPr>
            <p:nvPr/>
          </p:nvSpPr>
          <p:spPr bwMode="auto">
            <a:xfrm>
              <a:off x="5176" y="1246"/>
              <a:ext cx="2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19" name="Line 171"/>
            <p:cNvSpPr>
              <a:spLocks noChangeShapeType="1"/>
            </p:cNvSpPr>
            <p:nvPr/>
          </p:nvSpPr>
          <p:spPr bwMode="auto">
            <a:xfrm>
              <a:off x="5226" y="1246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20" name="Line 172"/>
            <p:cNvSpPr>
              <a:spLocks noChangeShapeType="1"/>
            </p:cNvSpPr>
            <p:nvPr/>
          </p:nvSpPr>
          <p:spPr bwMode="auto">
            <a:xfrm>
              <a:off x="5277" y="1246"/>
              <a:ext cx="0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21" name="Line 173"/>
            <p:cNvSpPr>
              <a:spLocks noChangeShapeType="1"/>
            </p:cNvSpPr>
            <p:nvPr/>
          </p:nvSpPr>
          <p:spPr bwMode="auto">
            <a:xfrm>
              <a:off x="5326" y="1246"/>
              <a:ext cx="2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22" name="Line 174"/>
            <p:cNvSpPr>
              <a:spLocks noChangeShapeType="1"/>
            </p:cNvSpPr>
            <p:nvPr/>
          </p:nvSpPr>
          <p:spPr bwMode="auto">
            <a:xfrm>
              <a:off x="5377" y="1246"/>
              <a:ext cx="2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23" name="Line 175"/>
            <p:cNvSpPr>
              <a:spLocks noChangeShapeType="1"/>
            </p:cNvSpPr>
            <p:nvPr/>
          </p:nvSpPr>
          <p:spPr bwMode="auto">
            <a:xfrm>
              <a:off x="5428" y="1246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24" name="Line 176"/>
            <p:cNvSpPr>
              <a:spLocks noChangeShapeType="1"/>
            </p:cNvSpPr>
            <p:nvPr/>
          </p:nvSpPr>
          <p:spPr bwMode="auto">
            <a:xfrm>
              <a:off x="5428" y="1246"/>
              <a:ext cx="1" cy="3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25" name="Line 177"/>
            <p:cNvSpPr>
              <a:spLocks noChangeShapeType="1"/>
            </p:cNvSpPr>
            <p:nvPr/>
          </p:nvSpPr>
          <p:spPr bwMode="auto">
            <a:xfrm flipV="1">
              <a:off x="3918" y="563"/>
              <a:ext cx="1" cy="683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26" name="Line 178"/>
            <p:cNvSpPr>
              <a:spLocks noChangeShapeType="1"/>
            </p:cNvSpPr>
            <p:nvPr/>
          </p:nvSpPr>
          <p:spPr bwMode="auto">
            <a:xfrm flipH="1">
              <a:off x="3861" y="1246"/>
              <a:ext cx="57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27" name="Line 179"/>
            <p:cNvSpPr>
              <a:spLocks noChangeShapeType="1"/>
            </p:cNvSpPr>
            <p:nvPr/>
          </p:nvSpPr>
          <p:spPr bwMode="auto">
            <a:xfrm flipH="1">
              <a:off x="3847" y="1246"/>
              <a:ext cx="71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28" name="Line 180"/>
            <p:cNvSpPr>
              <a:spLocks noChangeShapeType="1"/>
            </p:cNvSpPr>
            <p:nvPr/>
          </p:nvSpPr>
          <p:spPr bwMode="auto">
            <a:xfrm flipH="1">
              <a:off x="3861" y="1177"/>
              <a:ext cx="57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29" name="Line 181"/>
            <p:cNvSpPr>
              <a:spLocks noChangeShapeType="1"/>
            </p:cNvSpPr>
            <p:nvPr/>
          </p:nvSpPr>
          <p:spPr bwMode="auto">
            <a:xfrm flipH="1">
              <a:off x="3861" y="1109"/>
              <a:ext cx="57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30" name="Line 182"/>
            <p:cNvSpPr>
              <a:spLocks noChangeShapeType="1"/>
            </p:cNvSpPr>
            <p:nvPr/>
          </p:nvSpPr>
          <p:spPr bwMode="auto">
            <a:xfrm flipH="1">
              <a:off x="3861" y="1041"/>
              <a:ext cx="57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31" name="Line 183"/>
            <p:cNvSpPr>
              <a:spLocks noChangeShapeType="1"/>
            </p:cNvSpPr>
            <p:nvPr/>
          </p:nvSpPr>
          <p:spPr bwMode="auto">
            <a:xfrm flipH="1">
              <a:off x="3861" y="973"/>
              <a:ext cx="57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32" name="Line 184"/>
            <p:cNvSpPr>
              <a:spLocks noChangeShapeType="1"/>
            </p:cNvSpPr>
            <p:nvPr/>
          </p:nvSpPr>
          <p:spPr bwMode="auto">
            <a:xfrm flipH="1">
              <a:off x="3861" y="905"/>
              <a:ext cx="57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33" name="Line 185"/>
            <p:cNvSpPr>
              <a:spLocks noChangeShapeType="1"/>
            </p:cNvSpPr>
            <p:nvPr/>
          </p:nvSpPr>
          <p:spPr bwMode="auto">
            <a:xfrm flipH="1">
              <a:off x="3847" y="905"/>
              <a:ext cx="71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34" name="Line 186"/>
            <p:cNvSpPr>
              <a:spLocks noChangeShapeType="1"/>
            </p:cNvSpPr>
            <p:nvPr/>
          </p:nvSpPr>
          <p:spPr bwMode="auto">
            <a:xfrm flipH="1">
              <a:off x="3861" y="836"/>
              <a:ext cx="57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35" name="Line 187"/>
            <p:cNvSpPr>
              <a:spLocks noChangeShapeType="1"/>
            </p:cNvSpPr>
            <p:nvPr/>
          </p:nvSpPr>
          <p:spPr bwMode="auto">
            <a:xfrm flipH="1">
              <a:off x="3861" y="768"/>
              <a:ext cx="57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36" name="Line 188"/>
            <p:cNvSpPr>
              <a:spLocks noChangeShapeType="1"/>
            </p:cNvSpPr>
            <p:nvPr/>
          </p:nvSpPr>
          <p:spPr bwMode="auto">
            <a:xfrm flipH="1">
              <a:off x="3861" y="700"/>
              <a:ext cx="57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37" name="Line 189"/>
            <p:cNvSpPr>
              <a:spLocks noChangeShapeType="1"/>
            </p:cNvSpPr>
            <p:nvPr/>
          </p:nvSpPr>
          <p:spPr bwMode="auto">
            <a:xfrm flipH="1">
              <a:off x="3861" y="632"/>
              <a:ext cx="57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38" name="Line 190"/>
            <p:cNvSpPr>
              <a:spLocks noChangeShapeType="1"/>
            </p:cNvSpPr>
            <p:nvPr/>
          </p:nvSpPr>
          <p:spPr bwMode="auto">
            <a:xfrm flipH="1">
              <a:off x="3861" y="563"/>
              <a:ext cx="57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39" name="Line 191"/>
            <p:cNvSpPr>
              <a:spLocks noChangeShapeType="1"/>
            </p:cNvSpPr>
            <p:nvPr/>
          </p:nvSpPr>
          <p:spPr bwMode="auto">
            <a:xfrm flipH="1">
              <a:off x="3847" y="563"/>
              <a:ext cx="71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40" name="Freeform 192"/>
            <p:cNvSpPr>
              <a:spLocks/>
            </p:cNvSpPr>
            <p:nvPr/>
          </p:nvSpPr>
          <p:spPr bwMode="auto">
            <a:xfrm flipV="1">
              <a:off x="4205" y="563"/>
              <a:ext cx="884" cy="683"/>
            </a:xfrm>
            <a:custGeom>
              <a:avLst/>
              <a:gdLst>
                <a:gd name="T0" fmla="*/ 14 w 3976"/>
                <a:gd name="T1" fmla="*/ 2 h 7777"/>
                <a:gd name="T2" fmla="*/ 26 w 3976"/>
                <a:gd name="T3" fmla="*/ 4 h 7777"/>
                <a:gd name="T4" fmla="*/ 34 w 3976"/>
                <a:gd name="T5" fmla="*/ 6 h 7777"/>
                <a:gd name="T6" fmla="*/ 41 w 3976"/>
                <a:gd name="T7" fmla="*/ 8 h 7777"/>
                <a:gd name="T8" fmla="*/ 45 w 3976"/>
                <a:gd name="T9" fmla="*/ 10 h 7777"/>
                <a:gd name="T10" fmla="*/ 50 w 3976"/>
                <a:gd name="T11" fmla="*/ 12 h 7777"/>
                <a:gd name="T12" fmla="*/ 53 w 3976"/>
                <a:gd name="T13" fmla="*/ 14 h 7777"/>
                <a:gd name="T14" fmla="*/ 57 w 3976"/>
                <a:gd name="T15" fmla="*/ 16 h 7777"/>
                <a:gd name="T16" fmla="*/ 59 w 3976"/>
                <a:gd name="T17" fmla="*/ 19 h 7777"/>
                <a:gd name="T18" fmla="*/ 63 w 3976"/>
                <a:gd name="T19" fmla="*/ 20 h 7777"/>
                <a:gd name="T20" fmla="*/ 65 w 3976"/>
                <a:gd name="T21" fmla="*/ 23 h 7777"/>
                <a:gd name="T22" fmla="*/ 68 w 3976"/>
                <a:gd name="T23" fmla="*/ 25 h 7777"/>
                <a:gd name="T24" fmla="*/ 70 w 3976"/>
                <a:gd name="T25" fmla="*/ 27 h 7777"/>
                <a:gd name="T26" fmla="*/ 73 w 3976"/>
                <a:gd name="T27" fmla="*/ 29 h 7777"/>
                <a:gd name="T28" fmla="*/ 75 w 3976"/>
                <a:gd name="T29" fmla="*/ 31 h 7777"/>
                <a:gd name="T30" fmla="*/ 77 w 3976"/>
                <a:gd name="T31" fmla="*/ 33 h 7777"/>
                <a:gd name="T32" fmla="*/ 79 w 3976"/>
                <a:gd name="T33" fmla="*/ 35 h 7777"/>
                <a:gd name="T34" fmla="*/ 82 w 3976"/>
                <a:gd name="T35" fmla="*/ 37 h 7777"/>
                <a:gd name="T36" fmla="*/ 83 w 3976"/>
                <a:gd name="T37" fmla="*/ 40 h 7777"/>
                <a:gd name="T38" fmla="*/ 85 w 3976"/>
                <a:gd name="T39" fmla="*/ 41 h 7777"/>
                <a:gd name="T40" fmla="*/ 86 w 3976"/>
                <a:gd name="T41" fmla="*/ 44 h 7777"/>
                <a:gd name="T42" fmla="*/ 87 w 3976"/>
                <a:gd name="T43" fmla="*/ 46 h 7777"/>
                <a:gd name="T44" fmla="*/ 88 w 3976"/>
                <a:gd name="T45" fmla="*/ 48 h 7777"/>
                <a:gd name="T46" fmla="*/ 90 w 3976"/>
                <a:gd name="T47" fmla="*/ 50 h 7777"/>
                <a:gd name="T48" fmla="*/ 91 w 3976"/>
                <a:gd name="T49" fmla="*/ 52 h 7777"/>
                <a:gd name="T50" fmla="*/ 92 w 3976"/>
                <a:gd name="T51" fmla="*/ 54 h 7777"/>
                <a:gd name="T52" fmla="*/ 94 w 3976"/>
                <a:gd name="T53" fmla="*/ 56 h 7777"/>
                <a:gd name="T54" fmla="*/ 96 w 3976"/>
                <a:gd name="T55" fmla="*/ 58 h 7777"/>
                <a:gd name="T56" fmla="*/ 197 w 3976"/>
                <a:gd name="T57" fmla="*/ 59 h 7777"/>
                <a:gd name="T58" fmla="*/ 175 w 3976"/>
                <a:gd name="T59" fmla="*/ 58 h 7777"/>
                <a:gd name="T60" fmla="*/ 167 w 3976"/>
                <a:gd name="T61" fmla="*/ 55 h 7777"/>
                <a:gd name="T62" fmla="*/ 159 w 3976"/>
                <a:gd name="T63" fmla="*/ 53 h 7777"/>
                <a:gd name="T64" fmla="*/ 154 w 3976"/>
                <a:gd name="T65" fmla="*/ 51 h 7777"/>
                <a:gd name="T66" fmla="*/ 149 w 3976"/>
                <a:gd name="T67" fmla="*/ 49 h 7777"/>
                <a:gd name="T68" fmla="*/ 146 w 3976"/>
                <a:gd name="T69" fmla="*/ 47 h 7777"/>
                <a:gd name="T70" fmla="*/ 142 w 3976"/>
                <a:gd name="T71" fmla="*/ 45 h 7777"/>
                <a:gd name="T72" fmla="*/ 139 w 3976"/>
                <a:gd name="T73" fmla="*/ 43 h 7777"/>
                <a:gd name="T74" fmla="*/ 135 w 3976"/>
                <a:gd name="T75" fmla="*/ 41 h 7777"/>
                <a:gd name="T76" fmla="*/ 133 w 3976"/>
                <a:gd name="T77" fmla="*/ 38 h 7777"/>
                <a:gd name="T78" fmla="*/ 130 w 3976"/>
                <a:gd name="T79" fmla="*/ 37 h 7777"/>
                <a:gd name="T80" fmla="*/ 128 w 3976"/>
                <a:gd name="T81" fmla="*/ 34 h 7777"/>
                <a:gd name="T82" fmla="*/ 125 w 3976"/>
                <a:gd name="T83" fmla="*/ 32 h 7777"/>
                <a:gd name="T84" fmla="*/ 123 w 3976"/>
                <a:gd name="T85" fmla="*/ 30 h 7777"/>
                <a:gd name="T86" fmla="*/ 121 w 3976"/>
                <a:gd name="T87" fmla="*/ 28 h 7777"/>
                <a:gd name="T88" fmla="*/ 119 w 3976"/>
                <a:gd name="T89" fmla="*/ 26 h 7777"/>
                <a:gd name="T90" fmla="*/ 116 w 3976"/>
                <a:gd name="T91" fmla="*/ 24 h 7777"/>
                <a:gd name="T92" fmla="*/ 114 w 3976"/>
                <a:gd name="T93" fmla="*/ 22 h 7777"/>
                <a:gd name="T94" fmla="*/ 113 w 3976"/>
                <a:gd name="T95" fmla="*/ 20 h 7777"/>
                <a:gd name="T96" fmla="*/ 111 w 3976"/>
                <a:gd name="T97" fmla="*/ 17 h 7777"/>
                <a:gd name="T98" fmla="*/ 110 w 3976"/>
                <a:gd name="T99" fmla="*/ 16 h 7777"/>
                <a:gd name="T100" fmla="*/ 108 w 3976"/>
                <a:gd name="T101" fmla="*/ 13 h 7777"/>
                <a:gd name="T102" fmla="*/ 107 w 3976"/>
                <a:gd name="T103" fmla="*/ 11 h 7777"/>
                <a:gd name="T104" fmla="*/ 106 w 3976"/>
                <a:gd name="T105" fmla="*/ 9 h 7777"/>
                <a:gd name="T106" fmla="*/ 105 w 3976"/>
                <a:gd name="T107" fmla="*/ 7 h 7777"/>
                <a:gd name="T108" fmla="*/ 104 w 3976"/>
                <a:gd name="T109" fmla="*/ 5 h 7777"/>
                <a:gd name="T110" fmla="*/ 102 w 3976"/>
                <a:gd name="T111" fmla="*/ 3 h 7777"/>
                <a:gd name="T112" fmla="*/ 98 w 3976"/>
                <a:gd name="T113" fmla="*/ 1 h 777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976"/>
                <a:gd name="T172" fmla="*/ 0 h 7777"/>
                <a:gd name="T173" fmla="*/ 3976 w 3976"/>
                <a:gd name="T174" fmla="*/ 7777 h 777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976" h="7777">
                  <a:moveTo>
                    <a:pt x="0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130" y="77"/>
                  </a:lnTo>
                  <a:lnTo>
                    <a:pt x="130" y="155"/>
                  </a:lnTo>
                  <a:lnTo>
                    <a:pt x="273" y="155"/>
                  </a:lnTo>
                  <a:lnTo>
                    <a:pt x="273" y="233"/>
                  </a:lnTo>
                  <a:lnTo>
                    <a:pt x="363" y="233"/>
                  </a:lnTo>
                  <a:lnTo>
                    <a:pt x="363" y="311"/>
                  </a:lnTo>
                  <a:lnTo>
                    <a:pt x="431" y="311"/>
                  </a:lnTo>
                  <a:lnTo>
                    <a:pt x="431" y="388"/>
                  </a:lnTo>
                  <a:lnTo>
                    <a:pt x="487" y="388"/>
                  </a:lnTo>
                  <a:lnTo>
                    <a:pt x="487" y="466"/>
                  </a:lnTo>
                  <a:lnTo>
                    <a:pt x="537" y="466"/>
                  </a:lnTo>
                  <a:lnTo>
                    <a:pt x="537" y="544"/>
                  </a:lnTo>
                  <a:lnTo>
                    <a:pt x="591" y="544"/>
                  </a:lnTo>
                  <a:lnTo>
                    <a:pt x="591" y="622"/>
                  </a:lnTo>
                  <a:lnTo>
                    <a:pt x="638" y="622"/>
                  </a:lnTo>
                  <a:lnTo>
                    <a:pt x="638" y="699"/>
                  </a:lnTo>
                  <a:lnTo>
                    <a:pt x="680" y="699"/>
                  </a:lnTo>
                  <a:lnTo>
                    <a:pt x="680" y="777"/>
                  </a:lnTo>
                  <a:lnTo>
                    <a:pt x="717" y="777"/>
                  </a:lnTo>
                  <a:lnTo>
                    <a:pt x="717" y="855"/>
                  </a:lnTo>
                  <a:lnTo>
                    <a:pt x="754" y="855"/>
                  </a:lnTo>
                  <a:lnTo>
                    <a:pt x="754" y="933"/>
                  </a:lnTo>
                  <a:lnTo>
                    <a:pt x="788" y="933"/>
                  </a:lnTo>
                  <a:lnTo>
                    <a:pt x="788" y="1011"/>
                  </a:lnTo>
                  <a:lnTo>
                    <a:pt x="822" y="1011"/>
                  </a:lnTo>
                  <a:lnTo>
                    <a:pt x="822" y="1088"/>
                  </a:lnTo>
                  <a:lnTo>
                    <a:pt x="853" y="1088"/>
                  </a:lnTo>
                  <a:lnTo>
                    <a:pt x="853" y="1166"/>
                  </a:lnTo>
                  <a:lnTo>
                    <a:pt x="882" y="1166"/>
                  </a:lnTo>
                  <a:lnTo>
                    <a:pt x="882" y="1244"/>
                  </a:lnTo>
                  <a:lnTo>
                    <a:pt x="909" y="1244"/>
                  </a:lnTo>
                  <a:lnTo>
                    <a:pt x="909" y="1322"/>
                  </a:lnTo>
                  <a:lnTo>
                    <a:pt x="935" y="1322"/>
                  </a:lnTo>
                  <a:lnTo>
                    <a:pt x="935" y="1399"/>
                  </a:lnTo>
                  <a:lnTo>
                    <a:pt x="960" y="1399"/>
                  </a:lnTo>
                  <a:lnTo>
                    <a:pt x="960" y="1477"/>
                  </a:lnTo>
                  <a:lnTo>
                    <a:pt x="984" y="1477"/>
                  </a:lnTo>
                  <a:lnTo>
                    <a:pt x="984" y="1555"/>
                  </a:lnTo>
                  <a:lnTo>
                    <a:pt x="1007" y="1555"/>
                  </a:lnTo>
                  <a:lnTo>
                    <a:pt x="1007" y="1633"/>
                  </a:lnTo>
                  <a:lnTo>
                    <a:pt x="1029" y="1633"/>
                  </a:lnTo>
                  <a:lnTo>
                    <a:pt x="1029" y="1710"/>
                  </a:lnTo>
                  <a:lnTo>
                    <a:pt x="1050" y="1710"/>
                  </a:lnTo>
                  <a:lnTo>
                    <a:pt x="1050" y="1788"/>
                  </a:lnTo>
                  <a:lnTo>
                    <a:pt x="1071" y="1788"/>
                  </a:lnTo>
                  <a:lnTo>
                    <a:pt x="1071" y="1866"/>
                  </a:lnTo>
                  <a:lnTo>
                    <a:pt x="1092" y="1866"/>
                  </a:lnTo>
                  <a:lnTo>
                    <a:pt x="1092" y="1944"/>
                  </a:lnTo>
                  <a:lnTo>
                    <a:pt x="1111" y="1944"/>
                  </a:lnTo>
                  <a:lnTo>
                    <a:pt x="1111" y="2022"/>
                  </a:lnTo>
                  <a:lnTo>
                    <a:pt x="1130" y="2022"/>
                  </a:lnTo>
                  <a:lnTo>
                    <a:pt x="1130" y="2099"/>
                  </a:lnTo>
                  <a:lnTo>
                    <a:pt x="1149" y="2099"/>
                  </a:lnTo>
                  <a:lnTo>
                    <a:pt x="1149" y="2177"/>
                  </a:lnTo>
                  <a:lnTo>
                    <a:pt x="1167" y="2177"/>
                  </a:lnTo>
                  <a:lnTo>
                    <a:pt x="1167" y="2255"/>
                  </a:lnTo>
                  <a:lnTo>
                    <a:pt x="1185" y="2255"/>
                  </a:lnTo>
                  <a:lnTo>
                    <a:pt x="1185" y="2333"/>
                  </a:lnTo>
                  <a:lnTo>
                    <a:pt x="1202" y="2333"/>
                  </a:lnTo>
                  <a:lnTo>
                    <a:pt x="1202" y="2410"/>
                  </a:lnTo>
                  <a:lnTo>
                    <a:pt x="1219" y="2410"/>
                  </a:lnTo>
                  <a:lnTo>
                    <a:pt x="1219" y="2488"/>
                  </a:lnTo>
                  <a:lnTo>
                    <a:pt x="1236" y="2488"/>
                  </a:lnTo>
                  <a:lnTo>
                    <a:pt x="1236" y="2566"/>
                  </a:lnTo>
                  <a:lnTo>
                    <a:pt x="1252" y="2566"/>
                  </a:lnTo>
                  <a:lnTo>
                    <a:pt x="1252" y="2644"/>
                  </a:lnTo>
                  <a:lnTo>
                    <a:pt x="1268" y="2644"/>
                  </a:lnTo>
                  <a:lnTo>
                    <a:pt x="1268" y="2721"/>
                  </a:lnTo>
                  <a:lnTo>
                    <a:pt x="1284" y="2721"/>
                  </a:lnTo>
                  <a:lnTo>
                    <a:pt x="1284" y="2799"/>
                  </a:lnTo>
                  <a:lnTo>
                    <a:pt x="1300" y="2799"/>
                  </a:lnTo>
                  <a:lnTo>
                    <a:pt x="1300" y="2877"/>
                  </a:lnTo>
                  <a:lnTo>
                    <a:pt x="1315" y="2877"/>
                  </a:lnTo>
                  <a:lnTo>
                    <a:pt x="1315" y="2955"/>
                  </a:lnTo>
                  <a:lnTo>
                    <a:pt x="1330" y="2955"/>
                  </a:lnTo>
                  <a:lnTo>
                    <a:pt x="1330" y="3033"/>
                  </a:lnTo>
                  <a:lnTo>
                    <a:pt x="1345" y="3033"/>
                  </a:lnTo>
                  <a:lnTo>
                    <a:pt x="1345" y="3110"/>
                  </a:lnTo>
                  <a:lnTo>
                    <a:pt x="1360" y="3110"/>
                  </a:lnTo>
                  <a:lnTo>
                    <a:pt x="1360" y="3188"/>
                  </a:lnTo>
                  <a:lnTo>
                    <a:pt x="1374" y="3188"/>
                  </a:lnTo>
                  <a:lnTo>
                    <a:pt x="1374" y="3266"/>
                  </a:lnTo>
                  <a:lnTo>
                    <a:pt x="1389" y="3266"/>
                  </a:lnTo>
                  <a:lnTo>
                    <a:pt x="1389" y="3344"/>
                  </a:lnTo>
                  <a:lnTo>
                    <a:pt x="1403" y="3344"/>
                  </a:lnTo>
                  <a:lnTo>
                    <a:pt x="1403" y="3421"/>
                  </a:lnTo>
                  <a:lnTo>
                    <a:pt x="1417" y="3421"/>
                  </a:lnTo>
                  <a:lnTo>
                    <a:pt x="1417" y="3499"/>
                  </a:lnTo>
                  <a:lnTo>
                    <a:pt x="1431" y="3499"/>
                  </a:lnTo>
                  <a:lnTo>
                    <a:pt x="1431" y="3577"/>
                  </a:lnTo>
                  <a:lnTo>
                    <a:pt x="1445" y="3577"/>
                  </a:lnTo>
                  <a:lnTo>
                    <a:pt x="1445" y="3655"/>
                  </a:lnTo>
                  <a:lnTo>
                    <a:pt x="1459" y="3655"/>
                  </a:lnTo>
                  <a:lnTo>
                    <a:pt x="1459" y="3732"/>
                  </a:lnTo>
                  <a:lnTo>
                    <a:pt x="1473" y="3732"/>
                  </a:lnTo>
                  <a:lnTo>
                    <a:pt x="1473" y="3810"/>
                  </a:lnTo>
                  <a:lnTo>
                    <a:pt x="1486" y="3810"/>
                  </a:lnTo>
                  <a:lnTo>
                    <a:pt x="1486" y="3888"/>
                  </a:lnTo>
                  <a:lnTo>
                    <a:pt x="1500" y="3888"/>
                  </a:lnTo>
                  <a:lnTo>
                    <a:pt x="1500" y="3966"/>
                  </a:lnTo>
                  <a:lnTo>
                    <a:pt x="1513" y="3966"/>
                  </a:lnTo>
                  <a:lnTo>
                    <a:pt x="1513" y="4044"/>
                  </a:lnTo>
                  <a:lnTo>
                    <a:pt x="1526" y="4044"/>
                  </a:lnTo>
                  <a:lnTo>
                    <a:pt x="1526" y="4121"/>
                  </a:lnTo>
                  <a:lnTo>
                    <a:pt x="1540" y="4121"/>
                  </a:lnTo>
                  <a:lnTo>
                    <a:pt x="1540" y="4199"/>
                  </a:lnTo>
                  <a:lnTo>
                    <a:pt x="1553" y="4199"/>
                  </a:lnTo>
                  <a:lnTo>
                    <a:pt x="1553" y="4277"/>
                  </a:lnTo>
                  <a:lnTo>
                    <a:pt x="1566" y="4277"/>
                  </a:lnTo>
                  <a:lnTo>
                    <a:pt x="1566" y="4355"/>
                  </a:lnTo>
                  <a:lnTo>
                    <a:pt x="1579" y="4355"/>
                  </a:lnTo>
                  <a:lnTo>
                    <a:pt x="1579" y="4432"/>
                  </a:lnTo>
                  <a:lnTo>
                    <a:pt x="1592" y="4432"/>
                  </a:lnTo>
                  <a:lnTo>
                    <a:pt x="1592" y="4510"/>
                  </a:lnTo>
                  <a:lnTo>
                    <a:pt x="1606" y="4510"/>
                  </a:lnTo>
                  <a:lnTo>
                    <a:pt x="1606" y="4588"/>
                  </a:lnTo>
                  <a:lnTo>
                    <a:pt x="1619" y="4588"/>
                  </a:lnTo>
                  <a:lnTo>
                    <a:pt x="1619" y="4666"/>
                  </a:lnTo>
                  <a:lnTo>
                    <a:pt x="1632" y="4666"/>
                  </a:lnTo>
                  <a:lnTo>
                    <a:pt x="1632" y="4743"/>
                  </a:lnTo>
                  <a:lnTo>
                    <a:pt x="1643" y="4743"/>
                  </a:lnTo>
                  <a:lnTo>
                    <a:pt x="1643" y="4821"/>
                  </a:lnTo>
                  <a:lnTo>
                    <a:pt x="1654" y="4821"/>
                  </a:lnTo>
                  <a:lnTo>
                    <a:pt x="1654" y="4899"/>
                  </a:lnTo>
                  <a:lnTo>
                    <a:pt x="1665" y="4899"/>
                  </a:lnTo>
                  <a:lnTo>
                    <a:pt x="1665" y="4977"/>
                  </a:lnTo>
                  <a:lnTo>
                    <a:pt x="1674" y="4977"/>
                  </a:lnTo>
                  <a:lnTo>
                    <a:pt x="1674" y="5055"/>
                  </a:lnTo>
                  <a:lnTo>
                    <a:pt x="1684" y="5055"/>
                  </a:lnTo>
                  <a:lnTo>
                    <a:pt x="1684" y="5132"/>
                  </a:lnTo>
                  <a:lnTo>
                    <a:pt x="1693" y="5132"/>
                  </a:lnTo>
                  <a:lnTo>
                    <a:pt x="1693" y="5210"/>
                  </a:lnTo>
                  <a:lnTo>
                    <a:pt x="1701" y="5210"/>
                  </a:lnTo>
                  <a:lnTo>
                    <a:pt x="1701" y="5288"/>
                  </a:lnTo>
                  <a:lnTo>
                    <a:pt x="1709" y="5288"/>
                  </a:lnTo>
                  <a:lnTo>
                    <a:pt x="1709" y="5366"/>
                  </a:lnTo>
                  <a:lnTo>
                    <a:pt x="1717" y="5366"/>
                  </a:lnTo>
                  <a:lnTo>
                    <a:pt x="1717" y="5443"/>
                  </a:lnTo>
                  <a:lnTo>
                    <a:pt x="1724" y="5443"/>
                  </a:lnTo>
                  <a:lnTo>
                    <a:pt x="1724" y="5521"/>
                  </a:lnTo>
                  <a:lnTo>
                    <a:pt x="1731" y="5521"/>
                  </a:lnTo>
                  <a:lnTo>
                    <a:pt x="1731" y="5599"/>
                  </a:lnTo>
                  <a:lnTo>
                    <a:pt x="1739" y="5599"/>
                  </a:lnTo>
                  <a:lnTo>
                    <a:pt x="1739" y="5677"/>
                  </a:lnTo>
                  <a:lnTo>
                    <a:pt x="1745" y="5677"/>
                  </a:lnTo>
                  <a:lnTo>
                    <a:pt x="1745" y="5754"/>
                  </a:lnTo>
                  <a:lnTo>
                    <a:pt x="1752" y="5754"/>
                  </a:lnTo>
                  <a:lnTo>
                    <a:pt x="1752" y="5832"/>
                  </a:lnTo>
                  <a:lnTo>
                    <a:pt x="1759" y="5832"/>
                  </a:lnTo>
                  <a:lnTo>
                    <a:pt x="1759" y="5910"/>
                  </a:lnTo>
                  <a:lnTo>
                    <a:pt x="1766" y="5910"/>
                  </a:lnTo>
                  <a:lnTo>
                    <a:pt x="1766" y="5988"/>
                  </a:lnTo>
                  <a:lnTo>
                    <a:pt x="1773" y="5988"/>
                  </a:lnTo>
                  <a:lnTo>
                    <a:pt x="1773" y="6066"/>
                  </a:lnTo>
                  <a:lnTo>
                    <a:pt x="1780" y="6066"/>
                  </a:lnTo>
                  <a:lnTo>
                    <a:pt x="1780" y="6143"/>
                  </a:lnTo>
                  <a:lnTo>
                    <a:pt x="1787" y="6143"/>
                  </a:lnTo>
                  <a:lnTo>
                    <a:pt x="1787" y="6221"/>
                  </a:lnTo>
                  <a:lnTo>
                    <a:pt x="1794" y="6221"/>
                  </a:lnTo>
                  <a:lnTo>
                    <a:pt x="1794" y="6299"/>
                  </a:lnTo>
                  <a:lnTo>
                    <a:pt x="1801" y="6299"/>
                  </a:lnTo>
                  <a:lnTo>
                    <a:pt x="1801" y="6377"/>
                  </a:lnTo>
                  <a:lnTo>
                    <a:pt x="1808" y="6377"/>
                  </a:lnTo>
                  <a:lnTo>
                    <a:pt x="1808" y="6454"/>
                  </a:lnTo>
                  <a:lnTo>
                    <a:pt x="1816" y="6454"/>
                  </a:lnTo>
                  <a:lnTo>
                    <a:pt x="1816" y="6532"/>
                  </a:lnTo>
                  <a:lnTo>
                    <a:pt x="1823" y="6532"/>
                  </a:lnTo>
                  <a:lnTo>
                    <a:pt x="1823" y="6610"/>
                  </a:lnTo>
                  <a:lnTo>
                    <a:pt x="1830" y="6610"/>
                  </a:lnTo>
                  <a:lnTo>
                    <a:pt x="1830" y="6688"/>
                  </a:lnTo>
                  <a:lnTo>
                    <a:pt x="1838" y="6688"/>
                  </a:lnTo>
                  <a:lnTo>
                    <a:pt x="1838" y="6765"/>
                  </a:lnTo>
                  <a:lnTo>
                    <a:pt x="1846" y="6765"/>
                  </a:lnTo>
                  <a:lnTo>
                    <a:pt x="1846" y="6843"/>
                  </a:lnTo>
                  <a:lnTo>
                    <a:pt x="1853" y="6843"/>
                  </a:lnTo>
                  <a:lnTo>
                    <a:pt x="1853" y="6921"/>
                  </a:lnTo>
                  <a:lnTo>
                    <a:pt x="1861" y="6921"/>
                  </a:lnTo>
                  <a:lnTo>
                    <a:pt x="1861" y="6999"/>
                  </a:lnTo>
                  <a:lnTo>
                    <a:pt x="1870" y="6999"/>
                  </a:lnTo>
                  <a:lnTo>
                    <a:pt x="1870" y="7077"/>
                  </a:lnTo>
                  <a:lnTo>
                    <a:pt x="1878" y="7077"/>
                  </a:lnTo>
                  <a:lnTo>
                    <a:pt x="1878" y="7154"/>
                  </a:lnTo>
                  <a:lnTo>
                    <a:pt x="1887" y="7154"/>
                  </a:lnTo>
                  <a:lnTo>
                    <a:pt x="1887" y="7232"/>
                  </a:lnTo>
                  <a:lnTo>
                    <a:pt x="1897" y="7232"/>
                  </a:lnTo>
                  <a:lnTo>
                    <a:pt x="1897" y="7310"/>
                  </a:lnTo>
                  <a:lnTo>
                    <a:pt x="1907" y="7310"/>
                  </a:lnTo>
                  <a:lnTo>
                    <a:pt x="1907" y="7388"/>
                  </a:lnTo>
                  <a:lnTo>
                    <a:pt x="1917" y="7388"/>
                  </a:lnTo>
                  <a:lnTo>
                    <a:pt x="1917" y="7465"/>
                  </a:lnTo>
                  <a:lnTo>
                    <a:pt x="1929" y="7465"/>
                  </a:lnTo>
                  <a:lnTo>
                    <a:pt x="1929" y="7543"/>
                  </a:lnTo>
                  <a:lnTo>
                    <a:pt x="1942" y="7543"/>
                  </a:lnTo>
                  <a:lnTo>
                    <a:pt x="1942" y="7621"/>
                  </a:lnTo>
                  <a:lnTo>
                    <a:pt x="1958" y="7621"/>
                  </a:lnTo>
                  <a:lnTo>
                    <a:pt x="1958" y="7699"/>
                  </a:lnTo>
                  <a:lnTo>
                    <a:pt x="1988" y="7699"/>
                  </a:lnTo>
                  <a:lnTo>
                    <a:pt x="1988" y="7777"/>
                  </a:lnTo>
                  <a:lnTo>
                    <a:pt x="3976" y="7777"/>
                  </a:lnTo>
                  <a:lnTo>
                    <a:pt x="3976" y="7699"/>
                  </a:lnTo>
                  <a:lnTo>
                    <a:pt x="3845" y="7699"/>
                  </a:lnTo>
                  <a:lnTo>
                    <a:pt x="3845" y="7621"/>
                  </a:lnTo>
                  <a:lnTo>
                    <a:pt x="3703" y="7621"/>
                  </a:lnTo>
                  <a:lnTo>
                    <a:pt x="3703" y="7543"/>
                  </a:lnTo>
                  <a:lnTo>
                    <a:pt x="3612" y="7543"/>
                  </a:lnTo>
                  <a:lnTo>
                    <a:pt x="3612" y="7465"/>
                  </a:lnTo>
                  <a:lnTo>
                    <a:pt x="3544" y="7465"/>
                  </a:lnTo>
                  <a:lnTo>
                    <a:pt x="3544" y="7388"/>
                  </a:lnTo>
                  <a:lnTo>
                    <a:pt x="3489" y="7388"/>
                  </a:lnTo>
                  <a:lnTo>
                    <a:pt x="3489" y="7310"/>
                  </a:lnTo>
                  <a:lnTo>
                    <a:pt x="3439" y="7310"/>
                  </a:lnTo>
                  <a:lnTo>
                    <a:pt x="3439" y="7232"/>
                  </a:lnTo>
                  <a:lnTo>
                    <a:pt x="3384" y="7232"/>
                  </a:lnTo>
                  <a:lnTo>
                    <a:pt x="3384" y="7154"/>
                  </a:lnTo>
                  <a:lnTo>
                    <a:pt x="3337" y="7154"/>
                  </a:lnTo>
                  <a:lnTo>
                    <a:pt x="3337" y="7077"/>
                  </a:lnTo>
                  <a:lnTo>
                    <a:pt x="3296" y="7077"/>
                  </a:lnTo>
                  <a:lnTo>
                    <a:pt x="3296" y="6999"/>
                  </a:lnTo>
                  <a:lnTo>
                    <a:pt x="3259" y="6999"/>
                  </a:lnTo>
                  <a:lnTo>
                    <a:pt x="3259" y="6921"/>
                  </a:lnTo>
                  <a:lnTo>
                    <a:pt x="3222" y="6921"/>
                  </a:lnTo>
                  <a:lnTo>
                    <a:pt x="3222" y="6843"/>
                  </a:lnTo>
                  <a:lnTo>
                    <a:pt x="3187" y="6843"/>
                  </a:lnTo>
                  <a:lnTo>
                    <a:pt x="3187" y="6765"/>
                  </a:lnTo>
                  <a:lnTo>
                    <a:pt x="3153" y="6765"/>
                  </a:lnTo>
                  <a:lnTo>
                    <a:pt x="3153" y="6688"/>
                  </a:lnTo>
                  <a:lnTo>
                    <a:pt x="3122" y="6688"/>
                  </a:lnTo>
                  <a:lnTo>
                    <a:pt x="3122" y="6610"/>
                  </a:lnTo>
                  <a:lnTo>
                    <a:pt x="3094" y="6610"/>
                  </a:lnTo>
                  <a:lnTo>
                    <a:pt x="3094" y="6532"/>
                  </a:lnTo>
                  <a:lnTo>
                    <a:pt x="3067" y="6532"/>
                  </a:lnTo>
                  <a:lnTo>
                    <a:pt x="3067" y="6454"/>
                  </a:lnTo>
                  <a:lnTo>
                    <a:pt x="3041" y="6454"/>
                  </a:lnTo>
                  <a:lnTo>
                    <a:pt x="3041" y="6377"/>
                  </a:lnTo>
                  <a:lnTo>
                    <a:pt x="3015" y="6377"/>
                  </a:lnTo>
                  <a:lnTo>
                    <a:pt x="3015" y="6299"/>
                  </a:lnTo>
                  <a:lnTo>
                    <a:pt x="2991" y="6299"/>
                  </a:lnTo>
                  <a:lnTo>
                    <a:pt x="2991" y="6221"/>
                  </a:lnTo>
                  <a:lnTo>
                    <a:pt x="2968" y="6221"/>
                  </a:lnTo>
                  <a:lnTo>
                    <a:pt x="2968" y="6143"/>
                  </a:lnTo>
                  <a:lnTo>
                    <a:pt x="2946" y="6143"/>
                  </a:lnTo>
                  <a:lnTo>
                    <a:pt x="2946" y="6066"/>
                  </a:lnTo>
                  <a:lnTo>
                    <a:pt x="2925" y="6066"/>
                  </a:lnTo>
                  <a:lnTo>
                    <a:pt x="2925" y="5988"/>
                  </a:lnTo>
                  <a:lnTo>
                    <a:pt x="2904" y="5988"/>
                  </a:lnTo>
                  <a:lnTo>
                    <a:pt x="2904" y="5910"/>
                  </a:lnTo>
                  <a:lnTo>
                    <a:pt x="2884" y="5910"/>
                  </a:lnTo>
                  <a:lnTo>
                    <a:pt x="2884" y="5832"/>
                  </a:lnTo>
                  <a:lnTo>
                    <a:pt x="2864" y="5832"/>
                  </a:lnTo>
                  <a:lnTo>
                    <a:pt x="2864" y="5754"/>
                  </a:lnTo>
                  <a:lnTo>
                    <a:pt x="2845" y="5754"/>
                  </a:lnTo>
                  <a:lnTo>
                    <a:pt x="2845" y="5677"/>
                  </a:lnTo>
                  <a:lnTo>
                    <a:pt x="2827" y="5677"/>
                  </a:lnTo>
                  <a:lnTo>
                    <a:pt x="2827" y="5599"/>
                  </a:lnTo>
                  <a:lnTo>
                    <a:pt x="2809" y="5599"/>
                  </a:lnTo>
                  <a:lnTo>
                    <a:pt x="2809" y="5521"/>
                  </a:lnTo>
                  <a:lnTo>
                    <a:pt x="2791" y="5521"/>
                  </a:lnTo>
                  <a:lnTo>
                    <a:pt x="2791" y="5443"/>
                  </a:lnTo>
                  <a:lnTo>
                    <a:pt x="2773" y="5443"/>
                  </a:lnTo>
                  <a:lnTo>
                    <a:pt x="2773" y="5366"/>
                  </a:lnTo>
                  <a:lnTo>
                    <a:pt x="2756" y="5366"/>
                  </a:lnTo>
                  <a:lnTo>
                    <a:pt x="2756" y="5288"/>
                  </a:lnTo>
                  <a:lnTo>
                    <a:pt x="2740" y="5288"/>
                  </a:lnTo>
                  <a:lnTo>
                    <a:pt x="2740" y="5210"/>
                  </a:lnTo>
                  <a:lnTo>
                    <a:pt x="2723" y="5210"/>
                  </a:lnTo>
                  <a:lnTo>
                    <a:pt x="2723" y="5132"/>
                  </a:lnTo>
                  <a:lnTo>
                    <a:pt x="2707" y="5132"/>
                  </a:lnTo>
                  <a:lnTo>
                    <a:pt x="2707" y="5055"/>
                  </a:lnTo>
                  <a:lnTo>
                    <a:pt x="2691" y="5055"/>
                  </a:lnTo>
                  <a:lnTo>
                    <a:pt x="2691" y="4977"/>
                  </a:lnTo>
                  <a:lnTo>
                    <a:pt x="2676" y="4977"/>
                  </a:lnTo>
                  <a:lnTo>
                    <a:pt x="2676" y="4899"/>
                  </a:lnTo>
                  <a:lnTo>
                    <a:pt x="2660" y="4899"/>
                  </a:lnTo>
                  <a:lnTo>
                    <a:pt x="2660" y="4821"/>
                  </a:lnTo>
                  <a:lnTo>
                    <a:pt x="2645" y="4821"/>
                  </a:lnTo>
                  <a:lnTo>
                    <a:pt x="2645" y="4743"/>
                  </a:lnTo>
                  <a:lnTo>
                    <a:pt x="2630" y="4743"/>
                  </a:lnTo>
                  <a:lnTo>
                    <a:pt x="2630" y="4666"/>
                  </a:lnTo>
                  <a:lnTo>
                    <a:pt x="2616" y="4666"/>
                  </a:lnTo>
                  <a:lnTo>
                    <a:pt x="2616" y="4588"/>
                  </a:lnTo>
                  <a:lnTo>
                    <a:pt x="2601" y="4588"/>
                  </a:lnTo>
                  <a:lnTo>
                    <a:pt x="2601" y="4510"/>
                  </a:lnTo>
                  <a:lnTo>
                    <a:pt x="2587" y="4510"/>
                  </a:lnTo>
                  <a:lnTo>
                    <a:pt x="2587" y="4432"/>
                  </a:lnTo>
                  <a:lnTo>
                    <a:pt x="2572" y="4432"/>
                  </a:lnTo>
                  <a:lnTo>
                    <a:pt x="2572" y="4355"/>
                  </a:lnTo>
                  <a:lnTo>
                    <a:pt x="2558" y="4355"/>
                  </a:lnTo>
                  <a:lnTo>
                    <a:pt x="2558" y="4277"/>
                  </a:lnTo>
                  <a:lnTo>
                    <a:pt x="2544" y="4277"/>
                  </a:lnTo>
                  <a:lnTo>
                    <a:pt x="2544" y="4199"/>
                  </a:lnTo>
                  <a:lnTo>
                    <a:pt x="2530" y="4199"/>
                  </a:lnTo>
                  <a:lnTo>
                    <a:pt x="2530" y="4121"/>
                  </a:lnTo>
                  <a:lnTo>
                    <a:pt x="2517" y="4121"/>
                  </a:lnTo>
                  <a:lnTo>
                    <a:pt x="2517" y="4044"/>
                  </a:lnTo>
                  <a:lnTo>
                    <a:pt x="2503" y="4044"/>
                  </a:lnTo>
                  <a:lnTo>
                    <a:pt x="2503" y="3966"/>
                  </a:lnTo>
                  <a:lnTo>
                    <a:pt x="2489" y="3966"/>
                  </a:lnTo>
                  <a:lnTo>
                    <a:pt x="2489" y="3888"/>
                  </a:lnTo>
                  <a:lnTo>
                    <a:pt x="2476" y="3888"/>
                  </a:lnTo>
                  <a:lnTo>
                    <a:pt x="2476" y="3810"/>
                  </a:lnTo>
                  <a:lnTo>
                    <a:pt x="2462" y="3810"/>
                  </a:lnTo>
                  <a:lnTo>
                    <a:pt x="2462" y="3732"/>
                  </a:lnTo>
                  <a:lnTo>
                    <a:pt x="2449" y="3732"/>
                  </a:lnTo>
                  <a:lnTo>
                    <a:pt x="2449" y="3655"/>
                  </a:lnTo>
                  <a:lnTo>
                    <a:pt x="2436" y="3655"/>
                  </a:lnTo>
                  <a:lnTo>
                    <a:pt x="2436" y="3577"/>
                  </a:lnTo>
                  <a:lnTo>
                    <a:pt x="2422" y="3577"/>
                  </a:lnTo>
                  <a:lnTo>
                    <a:pt x="2422" y="3499"/>
                  </a:lnTo>
                  <a:lnTo>
                    <a:pt x="2409" y="3499"/>
                  </a:lnTo>
                  <a:lnTo>
                    <a:pt x="2409" y="3421"/>
                  </a:lnTo>
                  <a:lnTo>
                    <a:pt x="2396" y="3421"/>
                  </a:lnTo>
                  <a:lnTo>
                    <a:pt x="2396" y="3344"/>
                  </a:lnTo>
                  <a:lnTo>
                    <a:pt x="2383" y="3344"/>
                  </a:lnTo>
                  <a:lnTo>
                    <a:pt x="2383" y="3266"/>
                  </a:lnTo>
                  <a:lnTo>
                    <a:pt x="2370" y="3266"/>
                  </a:lnTo>
                  <a:lnTo>
                    <a:pt x="2370" y="3188"/>
                  </a:lnTo>
                  <a:lnTo>
                    <a:pt x="2357" y="3188"/>
                  </a:lnTo>
                  <a:lnTo>
                    <a:pt x="2357" y="3110"/>
                  </a:lnTo>
                  <a:lnTo>
                    <a:pt x="2344" y="3110"/>
                  </a:lnTo>
                  <a:lnTo>
                    <a:pt x="2344" y="3033"/>
                  </a:lnTo>
                  <a:lnTo>
                    <a:pt x="2332" y="3033"/>
                  </a:lnTo>
                  <a:lnTo>
                    <a:pt x="2332" y="2955"/>
                  </a:lnTo>
                  <a:lnTo>
                    <a:pt x="2321" y="2955"/>
                  </a:lnTo>
                  <a:lnTo>
                    <a:pt x="2321" y="2877"/>
                  </a:lnTo>
                  <a:lnTo>
                    <a:pt x="2311" y="2877"/>
                  </a:lnTo>
                  <a:lnTo>
                    <a:pt x="2311" y="2799"/>
                  </a:lnTo>
                  <a:lnTo>
                    <a:pt x="2301" y="2799"/>
                  </a:lnTo>
                  <a:lnTo>
                    <a:pt x="2301" y="2721"/>
                  </a:lnTo>
                  <a:lnTo>
                    <a:pt x="2292" y="2721"/>
                  </a:lnTo>
                  <a:lnTo>
                    <a:pt x="2292" y="2644"/>
                  </a:lnTo>
                  <a:lnTo>
                    <a:pt x="2283" y="2644"/>
                  </a:lnTo>
                  <a:lnTo>
                    <a:pt x="2283" y="2566"/>
                  </a:lnTo>
                  <a:lnTo>
                    <a:pt x="2274" y="2566"/>
                  </a:lnTo>
                  <a:lnTo>
                    <a:pt x="2274" y="2488"/>
                  </a:lnTo>
                  <a:lnTo>
                    <a:pt x="2265" y="2488"/>
                  </a:lnTo>
                  <a:lnTo>
                    <a:pt x="2265" y="2410"/>
                  </a:lnTo>
                  <a:lnTo>
                    <a:pt x="2257" y="2410"/>
                  </a:lnTo>
                  <a:lnTo>
                    <a:pt x="2257" y="2333"/>
                  </a:lnTo>
                  <a:lnTo>
                    <a:pt x="2248" y="2333"/>
                  </a:lnTo>
                  <a:lnTo>
                    <a:pt x="2248" y="2255"/>
                  </a:lnTo>
                  <a:lnTo>
                    <a:pt x="2239" y="2255"/>
                  </a:lnTo>
                  <a:lnTo>
                    <a:pt x="2239" y="2177"/>
                  </a:lnTo>
                  <a:lnTo>
                    <a:pt x="2231" y="2177"/>
                  </a:lnTo>
                  <a:lnTo>
                    <a:pt x="2231" y="2099"/>
                  </a:lnTo>
                  <a:lnTo>
                    <a:pt x="2224" y="2099"/>
                  </a:lnTo>
                  <a:lnTo>
                    <a:pt x="2224" y="2022"/>
                  </a:lnTo>
                  <a:lnTo>
                    <a:pt x="2216" y="2022"/>
                  </a:lnTo>
                  <a:lnTo>
                    <a:pt x="2216" y="1944"/>
                  </a:lnTo>
                  <a:lnTo>
                    <a:pt x="2209" y="1944"/>
                  </a:lnTo>
                  <a:lnTo>
                    <a:pt x="2209" y="1866"/>
                  </a:lnTo>
                  <a:lnTo>
                    <a:pt x="2202" y="1866"/>
                  </a:lnTo>
                  <a:lnTo>
                    <a:pt x="2202" y="1788"/>
                  </a:lnTo>
                  <a:lnTo>
                    <a:pt x="2195" y="1788"/>
                  </a:lnTo>
                  <a:lnTo>
                    <a:pt x="2195" y="1710"/>
                  </a:lnTo>
                  <a:lnTo>
                    <a:pt x="2188" y="1710"/>
                  </a:lnTo>
                  <a:lnTo>
                    <a:pt x="2188" y="1633"/>
                  </a:lnTo>
                  <a:lnTo>
                    <a:pt x="2181" y="1633"/>
                  </a:lnTo>
                  <a:lnTo>
                    <a:pt x="2181" y="1555"/>
                  </a:lnTo>
                  <a:lnTo>
                    <a:pt x="2174" y="1555"/>
                  </a:lnTo>
                  <a:lnTo>
                    <a:pt x="2174" y="1477"/>
                  </a:lnTo>
                  <a:lnTo>
                    <a:pt x="2167" y="1477"/>
                  </a:lnTo>
                  <a:lnTo>
                    <a:pt x="2167" y="1399"/>
                  </a:lnTo>
                  <a:lnTo>
                    <a:pt x="2160" y="1399"/>
                  </a:lnTo>
                  <a:lnTo>
                    <a:pt x="2160" y="1322"/>
                  </a:lnTo>
                  <a:lnTo>
                    <a:pt x="2153" y="1322"/>
                  </a:lnTo>
                  <a:lnTo>
                    <a:pt x="2153" y="1244"/>
                  </a:lnTo>
                  <a:lnTo>
                    <a:pt x="2146" y="1244"/>
                  </a:lnTo>
                  <a:lnTo>
                    <a:pt x="2146" y="1166"/>
                  </a:lnTo>
                  <a:lnTo>
                    <a:pt x="2139" y="1166"/>
                  </a:lnTo>
                  <a:lnTo>
                    <a:pt x="2139" y="1088"/>
                  </a:lnTo>
                  <a:lnTo>
                    <a:pt x="2132" y="1088"/>
                  </a:lnTo>
                  <a:lnTo>
                    <a:pt x="2132" y="1011"/>
                  </a:lnTo>
                  <a:lnTo>
                    <a:pt x="2125" y="1011"/>
                  </a:lnTo>
                  <a:lnTo>
                    <a:pt x="2125" y="933"/>
                  </a:lnTo>
                  <a:lnTo>
                    <a:pt x="2117" y="933"/>
                  </a:lnTo>
                  <a:lnTo>
                    <a:pt x="2117" y="855"/>
                  </a:lnTo>
                  <a:lnTo>
                    <a:pt x="2110" y="855"/>
                  </a:lnTo>
                  <a:lnTo>
                    <a:pt x="2110" y="777"/>
                  </a:lnTo>
                  <a:lnTo>
                    <a:pt x="2102" y="777"/>
                  </a:lnTo>
                  <a:lnTo>
                    <a:pt x="2102" y="699"/>
                  </a:lnTo>
                  <a:lnTo>
                    <a:pt x="2095" y="699"/>
                  </a:lnTo>
                  <a:lnTo>
                    <a:pt x="2095" y="622"/>
                  </a:lnTo>
                  <a:lnTo>
                    <a:pt x="2087" y="622"/>
                  </a:lnTo>
                  <a:lnTo>
                    <a:pt x="2087" y="544"/>
                  </a:lnTo>
                  <a:lnTo>
                    <a:pt x="2079" y="544"/>
                  </a:lnTo>
                  <a:lnTo>
                    <a:pt x="2079" y="466"/>
                  </a:lnTo>
                  <a:lnTo>
                    <a:pt x="2069" y="466"/>
                  </a:lnTo>
                  <a:lnTo>
                    <a:pt x="2069" y="388"/>
                  </a:lnTo>
                  <a:lnTo>
                    <a:pt x="2054" y="388"/>
                  </a:lnTo>
                  <a:lnTo>
                    <a:pt x="2054" y="311"/>
                  </a:lnTo>
                  <a:lnTo>
                    <a:pt x="2032" y="311"/>
                  </a:lnTo>
                  <a:lnTo>
                    <a:pt x="2032" y="233"/>
                  </a:lnTo>
                  <a:lnTo>
                    <a:pt x="2011" y="233"/>
                  </a:lnTo>
                  <a:lnTo>
                    <a:pt x="2011" y="155"/>
                  </a:lnTo>
                  <a:lnTo>
                    <a:pt x="1991" y="155"/>
                  </a:lnTo>
                  <a:lnTo>
                    <a:pt x="1991" y="77"/>
                  </a:lnTo>
                  <a:lnTo>
                    <a:pt x="1971" y="77"/>
                  </a:lnTo>
                  <a:lnTo>
                    <a:pt x="1971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4038" name="Group 412"/>
          <p:cNvGrpSpPr>
            <a:grpSpLocks/>
          </p:cNvGrpSpPr>
          <p:nvPr/>
        </p:nvGrpSpPr>
        <p:grpSpPr bwMode="auto">
          <a:xfrm>
            <a:off x="2251075" y="4038600"/>
            <a:ext cx="3349625" cy="1693863"/>
            <a:chOff x="1418" y="3243"/>
            <a:chExt cx="2110" cy="1067"/>
          </a:xfrm>
        </p:grpSpPr>
        <p:sp>
          <p:nvSpPr>
            <p:cNvPr id="44100" name="Text Box 413"/>
            <p:cNvSpPr txBox="1">
              <a:spLocks noChangeArrowheads="1"/>
            </p:cNvSpPr>
            <p:nvPr/>
          </p:nvSpPr>
          <p:spPr bwMode="auto">
            <a:xfrm rot="-5400000">
              <a:off x="1156" y="3566"/>
              <a:ext cx="7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Probability</a:t>
              </a:r>
              <a:endParaRPr lang="en-US" altLang="en-US" sz="1800" baseline="-25000"/>
            </a:p>
          </p:txBody>
        </p:sp>
        <p:sp>
          <p:nvSpPr>
            <p:cNvPr id="44101" name="Rectangle 414"/>
            <p:cNvSpPr>
              <a:spLocks noChangeArrowheads="1"/>
            </p:cNvSpPr>
            <p:nvPr/>
          </p:nvSpPr>
          <p:spPr bwMode="auto">
            <a:xfrm>
              <a:off x="1676" y="4080"/>
              <a:ext cx="3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1.12</a:t>
              </a:r>
            </a:p>
          </p:txBody>
        </p:sp>
        <p:sp>
          <p:nvSpPr>
            <p:cNvPr id="44102" name="Rectangle 415"/>
            <p:cNvSpPr>
              <a:spLocks noChangeArrowheads="1"/>
            </p:cNvSpPr>
            <p:nvPr/>
          </p:nvSpPr>
          <p:spPr bwMode="auto">
            <a:xfrm>
              <a:off x="2181" y="4080"/>
              <a:ext cx="3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1.14</a:t>
              </a:r>
            </a:p>
          </p:txBody>
        </p:sp>
        <p:sp>
          <p:nvSpPr>
            <p:cNvPr id="44103" name="Rectangle 416"/>
            <p:cNvSpPr>
              <a:spLocks noChangeArrowheads="1"/>
            </p:cNvSpPr>
            <p:nvPr/>
          </p:nvSpPr>
          <p:spPr bwMode="auto">
            <a:xfrm>
              <a:off x="2687" y="4080"/>
              <a:ext cx="3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1.16</a:t>
              </a:r>
            </a:p>
          </p:txBody>
        </p:sp>
        <p:sp>
          <p:nvSpPr>
            <p:cNvPr id="44104" name="Rectangle 417"/>
            <p:cNvSpPr>
              <a:spLocks noChangeArrowheads="1"/>
            </p:cNvSpPr>
            <p:nvPr/>
          </p:nvSpPr>
          <p:spPr bwMode="auto">
            <a:xfrm>
              <a:off x="3192" y="4080"/>
              <a:ext cx="3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1.18</a:t>
              </a:r>
            </a:p>
          </p:txBody>
        </p:sp>
        <p:sp>
          <p:nvSpPr>
            <p:cNvPr id="44105" name="Line 418"/>
            <p:cNvSpPr>
              <a:spLocks noChangeShapeType="1"/>
            </p:cNvSpPr>
            <p:nvPr/>
          </p:nvSpPr>
          <p:spPr bwMode="auto">
            <a:xfrm>
              <a:off x="1839" y="4026"/>
              <a:ext cx="1530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06" name="Line 419"/>
            <p:cNvSpPr>
              <a:spLocks noChangeShapeType="1"/>
            </p:cNvSpPr>
            <p:nvPr/>
          </p:nvSpPr>
          <p:spPr bwMode="auto">
            <a:xfrm>
              <a:off x="1839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07" name="Line 420"/>
            <p:cNvSpPr>
              <a:spLocks noChangeShapeType="1"/>
            </p:cNvSpPr>
            <p:nvPr/>
          </p:nvSpPr>
          <p:spPr bwMode="auto">
            <a:xfrm>
              <a:off x="1839" y="4026"/>
              <a:ext cx="1" cy="33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08" name="Line 421"/>
            <p:cNvSpPr>
              <a:spLocks noChangeShapeType="1"/>
            </p:cNvSpPr>
            <p:nvPr/>
          </p:nvSpPr>
          <p:spPr bwMode="auto">
            <a:xfrm>
              <a:off x="1865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09" name="Line 422"/>
            <p:cNvSpPr>
              <a:spLocks noChangeShapeType="1"/>
            </p:cNvSpPr>
            <p:nvPr/>
          </p:nvSpPr>
          <p:spPr bwMode="auto">
            <a:xfrm>
              <a:off x="1890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10" name="Line 423"/>
            <p:cNvSpPr>
              <a:spLocks noChangeShapeType="1"/>
            </p:cNvSpPr>
            <p:nvPr/>
          </p:nvSpPr>
          <p:spPr bwMode="auto">
            <a:xfrm>
              <a:off x="1916" y="4026"/>
              <a:ext cx="0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11" name="Line 424"/>
            <p:cNvSpPr>
              <a:spLocks noChangeShapeType="1"/>
            </p:cNvSpPr>
            <p:nvPr/>
          </p:nvSpPr>
          <p:spPr bwMode="auto">
            <a:xfrm>
              <a:off x="1941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12" name="Line 425"/>
            <p:cNvSpPr>
              <a:spLocks noChangeShapeType="1"/>
            </p:cNvSpPr>
            <p:nvPr/>
          </p:nvSpPr>
          <p:spPr bwMode="auto">
            <a:xfrm>
              <a:off x="1965" y="4026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13" name="Line 426"/>
            <p:cNvSpPr>
              <a:spLocks noChangeShapeType="1"/>
            </p:cNvSpPr>
            <p:nvPr/>
          </p:nvSpPr>
          <p:spPr bwMode="auto">
            <a:xfrm>
              <a:off x="1993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14" name="Line 427"/>
            <p:cNvSpPr>
              <a:spLocks noChangeShapeType="1"/>
            </p:cNvSpPr>
            <p:nvPr/>
          </p:nvSpPr>
          <p:spPr bwMode="auto">
            <a:xfrm>
              <a:off x="2017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15" name="Line 428"/>
            <p:cNvSpPr>
              <a:spLocks noChangeShapeType="1"/>
            </p:cNvSpPr>
            <p:nvPr/>
          </p:nvSpPr>
          <p:spPr bwMode="auto">
            <a:xfrm>
              <a:off x="2043" y="4026"/>
              <a:ext cx="0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16" name="Line 429"/>
            <p:cNvSpPr>
              <a:spLocks noChangeShapeType="1"/>
            </p:cNvSpPr>
            <p:nvPr/>
          </p:nvSpPr>
          <p:spPr bwMode="auto">
            <a:xfrm>
              <a:off x="2068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17" name="Line 430"/>
            <p:cNvSpPr>
              <a:spLocks noChangeShapeType="1"/>
            </p:cNvSpPr>
            <p:nvPr/>
          </p:nvSpPr>
          <p:spPr bwMode="auto">
            <a:xfrm>
              <a:off x="2093" y="4026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18" name="Line 431"/>
            <p:cNvSpPr>
              <a:spLocks noChangeShapeType="1"/>
            </p:cNvSpPr>
            <p:nvPr/>
          </p:nvSpPr>
          <p:spPr bwMode="auto">
            <a:xfrm>
              <a:off x="2119" y="4026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19" name="Line 432"/>
            <p:cNvSpPr>
              <a:spLocks noChangeShapeType="1"/>
            </p:cNvSpPr>
            <p:nvPr/>
          </p:nvSpPr>
          <p:spPr bwMode="auto">
            <a:xfrm>
              <a:off x="2145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20" name="Line 433"/>
            <p:cNvSpPr>
              <a:spLocks noChangeShapeType="1"/>
            </p:cNvSpPr>
            <p:nvPr/>
          </p:nvSpPr>
          <p:spPr bwMode="auto">
            <a:xfrm>
              <a:off x="2171" y="4026"/>
              <a:ext cx="0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21" name="Line 434"/>
            <p:cNvSpPr>
              <a:spLocks noChangeShapeType="1"/>
            </p:cNvSpPr>
            <p:nvPr/>
          </p:nvSpPr>
          <p:spPr bwMode="auto">
            <a:xfrm>
              <a:off x="2196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22" name="Line 435"/>
            <p:cNvSpPr>
              <a:spLocks noChangeShapeType="1"/>
            </p:cNvSpPr>
            <p:nvPr/>
          </p:nvSpPr>
          <p:spPr bwMode="auto">
            <a:xfrm>
              <a:off x="2221" y="4026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23" name="Line 436"/>
            <p:cNvSpPr>
              <a:spLocks noChangeShapeType="1"/>
            </p:cNvSpPr>
            <p:nvPr/>
          </p:nvSpPr>
          <p:spPr bwMode="auto">
            <a:xfrm>
              <a:off x="2247" y="4026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24" name="Line 437"/>
            <p:cNvSpPr>
              <a:spLocks noChangeShapeType="1"/>
            </p:cNvSpPr>
            <p:nvPr/>
          </p:nvSpPr>
          <p:spPr bwMode="auto">
            <a:xfrm>
              <a:off x="2272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25" name="Line 438"/>
            <p:cNvSpPr>
              <a:spLocks noChangeShapeType="1"/>
            </p:cNvSpPr>
            <p:nvPr/>
          </p:nvSpPr>
          <p:spPr bwMode="auto">
            <a:xfrm>
              <a:off x="2298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26" name="Line 439"/>
            <p:cNvSpPr>
              <a:spLocks noChangeShapeType="1"/>
            </p:cNvSpPr>
            <p:nvPr/>
          </p:nvSpPr>
          <p:spPr bwMode="auto">
            <a:xfrm>
              <a:off x="2323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27" name="Line 440"/>
            <p:cNvSpPr>
              <a:spLocks noChangeShapeType="1"/>
            </p:cNvSpPr>
            <p:nvPr/>
          </p:nvSpPr>
          <p:spPr bwMode="auto">
            <a:xfrm>
              <a:off x="2348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28" name="Line 441"/>
            <p:cNvSpPr>
              <a:spLocks noChangeShapeType="1"/>
            </p:cNvSpPr>
            <p:nvPr/>
          </p:nvSpPr>
          <p:spPr bwMode="auto">
            <a:xfrm>
              <a:off x="2348" y="4026"/>
              <a:ext cx="1" cy="33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29" name="Line 442"/>
            <p:cNvSpPr>
              <a:spLocks noChangeShapeType="1"/>
            </p:cNvSpPr>
            <p:nvPr/>
          </p:nvSpPr>
          <p:spPr bwMode="auto">
            <a:xfrm>
              <a:off x="2374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30" name="Line 443"/>
            <p:cNvSpPr>
              <a:spLocks noChangeShapeType="1"/>
            </p:cNvSpPr>
            <p:nvPr/>
          </p:nvSpPr>
          <p:spPr bwMode="auto">
            <a:xfrm>
              <a:off x="2400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31" name="Line 444"/>
            <p:cNvSpPr>
              <a:spLocks noChangeShapeType="1"/>
            </p:cNvSpPr>
            <p:nvPr/>
          </p:nvSpPr>
          <p:spPr bwMode="auto">
            <a:xfrm>
              <a:off x="2426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32" name="Line 445"/>
            <p:cNvSpPr>
              <a:spLocks noChangeShapeType="1"/>
            </p:cNvSpPr>
            <p:nvPr/>
          </p:nvSpPr>
          <p:spPr bwMode="auto">
            <a:xfrm>
              <a:off x="2451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33" name="Line 446"/>
            <p:cNvSpPr>
              <a:spLocks noChangeShapeType="1"/>
            </p:cNvSpPr>
            <p:nvPr/>
          </p:nvSpPr>
          <p:spPr bwMode="auto">
            <a:xfrm>
              <a:off x="2476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34" name="Line 447"/>
            <p:cNvSpPr>
              <a:spLocks noChangeShapeType="1"/>
            </p:cNvSpPr>
            <p:nvPr/>
          </p:nvSpPr>
          <p:spPr bwMode="auto">
            <a:xfrm>
              <a:off x="2502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35" name="Line 448"/>
            <p:cNvSpPr>
              <a:spLocks noChangeShapeType="1"/>
            </p:cNvSpPr>
            <p:nvPr/>
          </p:nvSpPr>
          <p:spPr bwMode="auto">
            <a:xfrm>
              <a:off x="2528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36" name="Line 449"/>
            <p:cNvSpPr>
              <a:spLocks noChangeShapeType="1"/>
            </p:cNvSpPr>
            <p:nvPr/>
          </p:nvSpPr>
          <p:spPr bwMode="auto">
            <a:xfrm>
              <a:off x="2554" y="4026"/>
              <a:ext cx="0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37" name="Line 450"/>
            <p:cNvSpPr>
              <a:spLocks noChangeShapeType="1"/>
            </p:cNvSpPr>
            <p:nvPr/>
          </p:nvSpPr>
          <p:spPr bwMode="auto">
            <a:xfrm>
              <a:off x="2578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38" name="Line 451"/>
            <p:cNvSpPr>
              <a:spLocks noChangeShapeType="1"/>
            </p:cNvSpPr>
            <p:nvPr/>
          </p:nvSpPr>
          <p:spPr bwMode="auto">
            <a:xfrm>
              <a:off x="2604" y="4026"/>
              <a:ext cx="0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39" name="Line 452"/>
            <p:cNvSpPr>
              <a:spLocks noChangeShapeType="1"/>
            </p:cNvSpPr>
            <p:nvPr/>
          </p:nvSpPr>
          <p:spPr bwMode="auto">
            <a:xfrm>
              <a:off x="2629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40" name="Line 453"/>
            <p:cNvSpPr>
              <a:spLocks noChangeShapeType="1"/>
            </p:cNvSpPr>
            <p:nvPr/>
          </p:nvSpPr>
          <p:spPr bwMode="auto">
            <a:xfrm>
              <a:off x="2654" y="4026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41" name="Line 454"/>
            <p:cNvSpPr>
              <a:spLocks noChangeShapeType="1"/>
            </p:cNvSpPr>
            <p:nvPr/>
          </p:nvSpPr>
          <p:spPr bwMode="auto">
            <a:xfrm>
              <a:off x="2680" y="4026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42" name="Line 455"/>
            <p:cNvSpPr>
              <a:spLocks noChangeShapeType="1"/>
            </p:cNvSpPr>
            <p:nvPr/>
          </p:nvSpPr>
          <p:spPr bwMode="auto">
            <a:xfrm>
              <a:off x="2706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43" name="Line 456"/>
            <p:cNvSpPr>
              <a:spLocks noChangeShapeType="1"/>
            </p:cNvSpPr>
            <p:nvPr/>
          </p:nvSpPr>
          <p:spPr bwMode="auto">
            <a:xfrm>
              <a:off x="2731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44" name="Line 457"/>
            <p:cNvSpPr>
              <a:spLocks noChangeShapeType="1"/>
            </p:cNvSpPr>
            <p:nvPr/>
          </p:nvSpPr>
          <p:spPr bwMode="auto">
            <a:xfrm>
              <a:off x="2757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45" name="Line 458"/>
            <p:cNvSpPr>
              <a:spLocks noChangeShapeType="1"/>
            </p:cNvSpPr>
            <p:nvPr/>
          </p:nvSpPr>
          <p:spPr bwMode="auto">
            <a:xfrm>
              <a:off x="2782" y="4026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46" name="Line 459"/>
            <p:cNvSpPr>
              <a:spLocks noChangeShapeType="1"/>
            </p:cNvSpPr>
            <p:nvPr/>
          </p:nvSpPr>
          <p:spPr bwMode="auto">
            <a:xfrm>
              <a:off x="2808" y="4026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47" name="Line 460"/>
            <p:cNvSpPr>
              <a:spLocks noChangeShapeType="1"/>
            </p:cNvSpPr>
            <p:nvPr/>
          </p:nvSpPr>
          <p:spPr bwMode="auto">
            <a:xfrm>
              <a:off x="2834" y="4026"/>
              <a:ext cx="0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48" name="Line 461"/>
            <p:cNvSpPr>
              <a:spLocks noChangeShapeType="1"/>
            </p:cNvSpPr>
            <p:nvPr/>
          </p:nvSpPr>
          <p:spPr bwMode="auto">
            <a:xfrm>
              <a:off x="2859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49" name="Line 462"/>
            <p:cNvSpPr>
              <a:spLocks noChangeShapeType="1"/>
            </p:cNvSpPr>
            <p:nvPr/>
          </p:nvSpPr>
          <p:spPr bwMode="auto">
            <a:xfrm>
              <a:off x="2859" y="4026"/>
              <a:ext cx="1" cy="33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50" name="Line 463"/>
            <p:cNvSpPr>
              <a:spLocks noChangeShapeType="1"/>
            </p:cNvSpPr>
            <p:nvPr/>
          </p:nvSpPr>
          <p:spPr bwMode="auto">
            <a:xfrm>
              <a:off x="2884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51" name="Line 464"/>
            <p:cNvSpPr>
              <a:spLocks noChangeShapeType="1"/>
            </p:cNvSpPr>
            <p:nvPr/>
          </p:nvSpPr>
          <p:spPr bwMode="auto">
            <a:xfrm>
              <a:off x="2909" y="4026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52" name="Line 465"/>
            <p:cNvSpPr>
              <a:spLocks noChangeShapeType="1"/>
            </p:cNvSpPr>
            <p:nvPr/>
          </p:nvSpPr>
          <p:spPr bwMode="auto">
            <a:xfrm>
              <a:off x="2935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53" name="Line 466"/>
            <p:cNvSpPr>
              <a:spLocks noChangeShapeType="1"/>
            </p:cNvSpPr>
            <p:nvPr/>
          </p:nvSpPr>
          <p:spPr bwMode="auto">
            <a:xfrm>
              <a:off x="2961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54" name="Line 467"/>
            <p:cNvSpPr>
              <a:spLocks noChangeShapeType="1"/>
            </p:cNvSpPr>
            <p:nvPr/>
          </p:nvSpPr>
          <p:spPr bwMode="auto">
            <a:xfrm>
              <a:off x="2987" y="4026"/>
              <a:ext cx="0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55" name="Line 468"/>
            <p:cNvSpPr>
              <a:spLocks noChangeShapeType="1"/>
            </p:cNvSpPr>
            <p:nvPr/>
          </p:nvSpPr>
          <p:spPr bwMode="auto">
            <a:xfrm>
              <a:off x="3011" y="4026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56" name="Line 469"/>
            <p:cNvSpPr>
              <a:spLocks noChangeShapeType="1"/>
            </p:cNvSpPr>
            <p:nvPr/>
          </p:nvSpPr>
          <p:spPr bwMode="auto">
            <a:xfrm>
              <a:off x="3037" y="4026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57" name="Line 470"/>
            <p:cNvSpPr>
              <a:spLocks noChangeShapeType="1"/>
            </p:cNvSpPr>
            <p:nvPr/>
          </p:nvSpPr>
          <p:spPr bwMode="auto">
            <a:xfrm>
              <a:off x="3063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58" name="Line 471"/>
            <p:cNvSpPr>
              <a:spLocks noChangeShapeType="1"/>
            </p:cNvSpPr>
            <p:nvPr/>
          </p:nvSpPr>
          <p:spPr bwMode="auto">
            <a:xfrm>
              <a:off x="3089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59" name="Line 472"/>
            <p:cNvSpPr>
              <a:spLocks noChangeShapeType="1"/>
            </p:cNvSpPr>
            <p:nvPr/>
          </p:nvSpPr>
          <p:spPr bwMode="auto">
            <a:xfrm>
              <a:off x="3115" y="4026"/>
              <a:ext cx="0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60" name="Line 473"/>
            <p:cNvSpPr>
              <a:spLocks noChangeShapeType="1"/>
            </p:cNvSpPr>
            <p:nvPr/>
          </p:nvSpPr>
          <p:spPr bwMode="auto">
            <a:xfrm>
              <a:off x="3139" y="4026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61" name="Line 474"/>
            <p:cNvSpPr>
              <a:spLocks noChangeShapeType="1"/>
            </p:cNvSpPr>
            <p:nvPr/>
          </p:nvSpPr>
          <p:spPr bwMode="auto">
            <a:xfrm>
              <a:off x="3164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62" name="Line 475"/>
            <p:cNvSpPr>
              <a:spLocks noChangeShapeType="1"/>
            </p:cNvSpPr>
            <p:nvPr/>
          </p:nvSpPr>
          <p:spPr bwMode="auto">
            <a:xfrm>
              <a:off x="3190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63" name="Line 476"/>
            <p:cNvSpPr>
              <a:spLocks noChangeShapeType="1"/>
            </p:cNvSpPr>
            <p:nvPr/>
          </p:nvSpPr>
          <p:spPr bwMode="auto">
            <a:xfrm>
              <a:off x="3215" y="4026"/>
              <a:ext cx="2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64" name="Line 477"/>
            <p:cNvSpPr>
              <a:spLocks noChangeShapeType="1"/>
            </p:cNvSpPr>
            <p:nvPr/>
          </p:nvSpPr>
          <p:spPr bwMode="auto">
            <a:xfrm>
              <a:off x="3241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65" name="Line 478"/>
            <p:cNvSpPr>
              <a:spLocks noChangeShapeType="1"/>
            </p:cNvSpPr>
            <p:nvPr/>
          </p:nvSpPr>
          <p:spPr bwMode="auto">
            <a:xfrm>
              <a:off x="3267" y="4026"/>
              <a:ext cx="0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66" name="Line 479"/>
            <p:cNvSpPr>
              <a:spLocks noChangeShapeType="1"/>
            </p:cNvSpPr>
            <p:nvPr/>
          </p:nvSpPr>
          <p:spPr bwMode="auto">
            <a:xfrm>
              <a:off x="3292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67" name="Line 480"/>
            <p:cNvSpPr>
              <a:spLocks noChangeShapeType="1"/>
            </p:cNvSpPr>
            <p:nvPr/>
          </p:nvSpPr>
          <p:spPr bwMode="auto">
            <a:xfrm>
              <a:off x="3318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68" name="Line 481"/>
            <p:cNvSpPr>
              <a:spLocks noChangeShapeType="1"/>
            </p:cNvSpPr>
            <p:nvPr/>
          </p:nvSpPr>
          <p:spPr bwMode="auto">
            <a:xfrm>
              <a:off x="3344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69" name="Line 482"/>
            <p:cNvSpPr>
              <a:spLocks noChangeShapeType="1"/>
            </p:cNvSpPr>
            <p:nvPr/>
          </p:nvSpPr>
          <p:spPr bwMode="auto">
            <a:xfrm>
              <a:off x="3369" y="4026"/>
              <a:ext cx="1" cy="2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70" name="Line 483"/>
            <p:cNvSpPr>
              <a:spLocks noChangeShapeType="1"/>
            </p:cNvSpPr>
            <p:nvPr/>
          </p:nvSpPr>
          <p:spPr bwMode="auto">
            <a:xfrm>
              <a:off x="3369" y="4026"/>
              <a:ext cx="1" cy="33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71" name="Line 484"/>
            <p:cNvSpPr>
              <a:spLocks noChangeShapeType="1"/>
            </p:cNvSpPr>
            <p:nvPr/>
          </p:nvSpPr>
          <p:spPr bwMode="auto">
            <a:xfrm flipV="1">
              <a:off x="1839" y="3332"/>
              <a:ext cx="1" cy="694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72" name="Line 485"/>
            <p:cNvSpPr>
              <a:spLocks noChangeShapeType="1"/>
            </p:cNvSpPr>
            <p:nvPr/>
          </p:nvSpPr>
          <p:spPr bwMode="auto">
            <a:xfrm flipH="1">
              <a:off x="1781" y="4026"/>
              <a:ext cx="5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73" name="Line 486"/>
            <p:cNvSpPr>
              <a:spLocks noChangeShapeType="1"/>
            </p:cNvSpPr>
            <p:nvPr/>
          </p:nvSpPr>
          <p:spPr bwMode="auto">
            <a:xfrm flipH="1">
              <a:off x="1767" y="4026"/>
              <a:ext cx="7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74" name="Rectangle 487"/>
            <p:cNvSpPr>
              <a:spLocks noChangeArrowheads="1"/>
            </p:cNvSpPr>
            <p:nvPr/>
          </p:nvSpPr>
          <p:spPr bwMode="auto">
            <a:xfrm>
              <a:off x="1690" y="393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0</a:t>
              </a:r>
            </a:p>
          </p:txBody>
        </p:sp>
        <p:sp>
          <p:nvSpPr>
            <p:cNvPr id="44175" name="Line 488"/>
            <p:cNvSpPr>
              <a:spLocks noChangeShapeType="1"/>
            </p:cNvSpPr>
            <p:nvPr/>
          </p:nvSpPr>
          <p:spPr bwMode="auto">
            <a:xfrm flipH="1">
              <a:off x="1781" y="3956"/>
              <a:ext cx="5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76" name="Line 489"/>
            <p:cNvSpPr>
              <a:spLocks noChangeShapeType="1"/>
            </p:cNvSpPr>
            <p:nvPr/>
          </p:nvSpPr>
          <p:spPr bwMode="auto">
            <a:xfrm flipH="1">
              <a:off x="1781" y="3887"/>
              <a:ext cx="5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77" name="Line 490"/>
            <p:cNvSpPr>
              <a:spLocks noChangeShapeType="1"/>
            </p:cNvSpPr>
            <p:nvPr/>
          </p:nvSpPr>
          <p:spPr bwMode="auto">
            <a:xfrm flipH="1">
              <a:off x="1781" y="3818"/>
              <a:ext cx="58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78" name="Line 491"/>
            <p:cNvSpPr>
              <a:spLocks noChangeShapeType="1"/>
            </p:cNvSpPr>
            <p:nvPr/>
          </p:nvSpPr>
          <p:spPr bwMode="auto">
            <a:xfrm flipH="1">
              <a:off x="1781" y="3748"/>
              <a:ext cx="5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79" name="Line 492"/>
            <p:cNvSpPr>
              <a:spLocks noChangeShapeType="1"/>
            </p:cNvSpPr>
            <p:nvPr/>
          </p:nvSpPr>
          <p:spPr bwMode="auto">
            <a:xfrm flipH="1">
              <a:off x="1781" y="3679"/>
              <a:ext cx="5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80" name="Line 493"/>
            <p:cNvSpPr>
              <a:spLocks noChangeShapeType="1"/>
            </p:cNvSpPr>
            <p:nvPr/>
          </p:nvSpPr>
          <p:spPr bwMode="auto">
            <a:xfrm flipH="1">
              <a:off x="1767" y="3679"/>
              <a:ext cx="7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81" name="Line 494"/>
            <p:cNvSpPr>
              <a:spLocks noChangeShapeType="1"/>
            </p:cNvSpPr>
            <p:nvPr/>
          </p:nvSpPr>
          <p:spPr bwMode="auto">
            <a:xfrm flipH="1">
              <a:off x="1781" y="3610"/>
              <a:ext cx="58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82" name="Line 495"/>
            <p:cNvSpPr>
              <a:spLocks noChangeShapeType="1"/>
            </p:cNvSpPr>
            <p:nvPr/>
          </p:nvSpPr>
          <p:spPr bwMode="auto">
            <a:xfrm flipH="1">
              <a:off x="1781" y="3541"/>
              <a:ext cx="58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83" name="Line 496"/>
            <p:cNvSpPr>
              <a:spLocks noChangeShapeType="1"/>
            </p:cNvSpPr>
            <p:nvPr/>
          </p:nvSpPr>
          <p:spPr bwMode="auto">
            <a:xfrm flipH="1">
              <a:off x="1781" y="3471"/>
              <a:ext cx="58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84" name="Line 497"/>
            <p:cNvSpPr>
              <a:spLocks noChangeShapeType="1"/>
            </p:cNvSpPr>
            <p:nvPr/>
          </p:nvSpPr>
          <p:spPr bwMode="auto">
            <a:xfrm flipH="1">
              <a:off x="1781" y="3402"/>
              <a:ext cx="58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85" name="Line 498"/>
            <p:cNvSpPr>
              <a:spLocks noChangeShapeType="1"/>
            </p:cNvSpPr>
            <p:nvPr/>
          </p:nvSpPr>
          <p:spPr bwMode="auto">
            <a:xfrm flipH="1">
              <a:off x="1781" y="3332"/>
              <a:ext cx="5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86" name="Line 499"/>
            <p:cNvSpPr>
              <a:spLocks noChangeShapeType="1"/>
            </p:cNvSpPr>
            <p:nvPr/>
          </p:nvSpPr>
          <p:spPr bwMode="auto">
            <a:xfrm flipH="1">
              <a:off x="1767" y="3332"/>
              <a:ext cx="7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87" name="Rectangle 500"/>
            <p:cNvSpPr>
              <a:spLocks noChangeArrowheads="1"/>
            </p:cNvSpPr>
            <p:nvPr/>
          </p:nvSpPr>
          <p:spPr bwMode="auto">
            <a:xfrm>
              <a:off x="1690" y="3243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44188" name="Freeform 501"/>
            <p:cNvSpPr>
              <a:spLocks/>
            </p:cNvSpPr>
            <p:nvPr/>
          </p:nvSpPr>
          <p:spPr bwMode="auto">
            <a:xfrm>
              <a:off x="1998" y="3331"/>
              <a:ext cx="1092" cy="696"/>
            </a:xfrm>
            <a:custGeom>
              <a:avLst/>
              <a:gdLst>
                <a:gd name="T0" fmla="*/ 149 w 419"/>
                <a:gd name="T1" fmla="*/ 1984 h 240"/>
                <a:gd name="T2" fmla="*/ 232 w 419"/>
                <a:gd name="T3" fmla="*/ 1960 h 240"/>
                <a:gd name="T4" fmla="*/ 305 w 419"/>
                <a:gd name="T5" fmla="*/ 1926 h 240"/>
                <a:gd name="T6" fmla="*/ 360 w 419"/>
                <a:gd name="T7" fmla="*/ 1894 h 240"/>
                <a:gd name="T8" fmla="*/ 422 w 419"/>
                <a:gd name="T9" fmla="*/ 1859 h 240"/>
                <a:gd name="T10" fmla="*/ 474 w 419"/>
                <a:gd name="T11" fmla="*/ 1824 h 240"/>
                <a:gd name="T12" fmla="*/ 529 w 419"/>
                <a:gd name="T13" fmla="*/ 1792 h 240"/>
                <a:gd name="T14" fmla="*/ 571 w 419"/>
                <a:gd name="T15" fmla="*/ 1766 h 240"/>
                <a:gd name="T16" fmla="*/ 612 w 419"/>
                <a:gd name="T17" fmla="*/ 1731 h 240"/>
                <a:gd name="T18" fmla="*/ 646 w 419"/>
                <a:gd name="T19" fmla="*/ 1699 h 240"/>
                <a:gd name="T20" fmla="*/ 698 w 419"/>
                <a:gd name="T21" fmla="*/ 1665 h 240"/>
                <a:gd name="T22" fmla="*/ 732 w 419"/>
                <a:gd name="T23" fmla="*/ 1633 h 240"/>
                <a:gd name="T24" fmla="*/ 761 w 419"/>
                <a:gd name="T25" fmla="*/ 1607 h 240"/>
                <a:gd name="T26" fmla="*/ 795 w 419"/>
                <a:gd name="T27" fmla="*/ 1572 h 240"/>
                <a:gd name="T28" fmla="*/ 837 w 419"/>
                <a:gd name="T29" fmla="*/ 1540 h 240"/>
                <a:gd name="T30" fmla="*/ 870 w 419"/>
                <a:gd name="T31" fmla="*/ 1505 h 240"/>
                <a:gd name="T32" fmla="*/ 910 w 419"/>
                <a:gd name="T33" fmla="*/ 1473 h 240"/>
                <a:gd name="T34" fmla="*/ 938 w 419"/>
                <a:gd name="T35" fmla="*/ 1447 h 240"/>
                <a:gd name="T36" fmla="*/ 972 w 419"/>
                <a:gd name="T37" fmla="*/ 1412 h 240"/>
                <a:gd name="T38" fmla="*/ 1006 w 419"/>
                <a:gd name="T39" fmla="*/ 1380 h 240"/>
                <a:gd name="T40" fmla="*/ 1040 w 419"/>
                <a:gd name="T41" fmla="*/ 1346 h 240"/>
                <a:gd name="T42" fmla="*/ 1074 w 419"/>
                <a:gd name="T43" fmla="*/ 1311 h 240"/>
                <a:gd name="T44" fmla="*/ 1108 w 419"/>
                <a:gd name="T45" fmla="*/ 1288 h 240"/>
                <a:gd name="T46" fmla="*/ 1142 w 419"/>
                <a:gd name="T47" fmla="*/ 1253 h 240"/>
                <a:gd name="T48" fmla="*/ 1175 w 419"/>
                <a:gd name="T49" fmla="*/ 1221 h 240"/>
                <a:gd name="T50" fmla="*/ 1209 w 419"/>
                <a:gd name="T51" fmla="*/ 1186 h 240"/>
                <a:gd name="T52" fmla="*/ 1243 w 419"/>
                <a:gd name="T53" fmla="*/ 1151 h 240"/>
                <a:gd name="T54" fmla="*/ 1269 w 419"/>
                <a:gd name="T55" fmla="*/ 1128 h 240"/>
                <a:gd name="T56" fmla="*/ 1303 w 419"/>
                <a:gd name="T57" fmla="*/ 1093 h 240"/>
                <a:gd name="T58" fmla="*/ 1332 w 419"/>
                <a:gd name="T59" fmla="*/ 1059 h 240"/>
                <a:gd name="T60" fmla="*/ 1366 w 419"/>
                <a:gd name="T61" fmla="*/ 1027 h 240"/>
                <a:gd name="T62" fmla="*/ 1400 w 419"/>
                <a:gd name="T63" fmla="*/ 992 h 240"/>
                <a:gd name="T64" fmla="*/ 1433 w 419"/>
                <a:gd name="T65" fmla="*/ 960 h 240"/>
                <a:gd name="T66" fmla="*/ 1467 w 419"/>
                <a:gd name="T67" fmla="*/ 934 h 240"/>
                <a:gd name="T68" fmla="*/ 1493 w 419"/>
                <a:gd name="T69" fmla="*/ 899 h 240"/>
                <a:gd name="T70" fmla="*/ 1527 w 419"/>
                <a:gd name="T71" fmla="*/ 867 h 240"/>
                <a:gd name="T72" fmla="*/ 1569 w 419"/>
                <a:gd name="T73" fmla="*/ 832 h 240"/>
                <a:gd name="T74" fmla="*/ 1611 w 419"/>
                <a:gd name="T75" fmla="*/ 800 h 240"/>
                <a:gd name="T76" fmla="*/ 1645 w 419"/>
                <a:gd name="T77" fmla="*/ 774 h 240"/>
                <a:gd name="T78" fmla="*/ 1691 w 419"/>
                <a:gd name="T79" fmla="*/ 739 h 240"/>
                <a:gd name="T80" fmla="*/ 1712 w 419"/>
                <a:gd name="T81" fmla="*/ 708 h 240"/>
                <a:gd name="T82" fmla="*/ 1738 w 419"/>
                <a:gd name="T83" fmla="*/ 673 h 240"/>
                <a:gd name="T84" fmla="*/ 1780 w 419"/>
                <a:gd name="T85" fmla="*/ 638 h 240"/>
                <a:gd name="T86" fmla="*/ 1827 w 419"/>
                <a:gd name="T87" fmla="*/ 615 h 240"/>
                <a:gd name="T88" fmla="*/ 1869 w 419"/>
                <a:gd name="T89" fmla="*/ 580 h 240"/>
                <a:gd name="T90" fmla="*/ 1903 w 419"/>
                <a:gd name="T91" fmla="*/ 548 h 240"/>
                <a:gd name="T92" fmla="*/ 1936 w 419"/>
                <a:gd name="T93" fmla="*/ 513 h 240"/>
                <a:gd name="T94" fmla="*/ 1962 w 419"/>
                <a:gd name="T95" fmla="*/ 479 h 240"/>
                <a:gd name="T96" fmla="*/ 1996 w 419"/>
                <a:gd name="T97" fmla="*/ 455 h 240"/>
                <a:gd name="T98" fmla="*/ 2030 w 419"/>
                <a:gd name="T99" fmla="*/ 421 h 240"/>
                <a:gd name="T100" fmla="*/ 2072 w 419"/>
                <a:gd name="T101" fmla="*/ 386 h 240"/>
                <a:gd name="T102" fmla="*/ 2114 w 419"/>
                <a:gd name="T103" fmla="*/ 354 h 240"/>
                <a:gd name="T104" fmla="*/ 2140 w 419"/>
                <a:gd name="T105" fmla="*/ 319 h 240"/>
                <a:gd name="T106" fmla="*/ 2187 w 419"/>
                <a:gd name="T107" fmla="*/ 296 h 240"/>
                <a:gd name="T108" fmla="*/ 2228 w 419"/>
                <a:gd name="T109" fmla="*/ 261 h 240"/>
                <a:gd name="T110" fmla="*/ 2275 w 419"/>
                <a:gd name="T111" fmla="*/ 226 h 240"/>
                <a:gd name="T112" fmla="*/ 2317 w 419"/>
                <a:gd name="T113" fmla="*/ 194 h 240"/>
                <a:gd name="T114" fmla="*/ 2377 w 419"/>
                <a:gd name="T115" fmla="*/ 160 h 240"/>
                <a:gd name="T116" fmla="*/ 2424 w 419"/>
                <a:gd name="T117" fmla="*/ 128 h 240"/>
                <a:gd name="T118" fmla="*/ 2492 w 419"/>
                <a:gd name="T119" fmla="*/ 102 h 240"/>
                <a:gd name="T120" fmla="*/ 2554 w 419"/>
                <a:gd name="T121" fmla="*/ 67 h 240"/>
                <a:gd name="T122" fmla="*/ 2635 w 419"/>
                <a:gd name="T123" fmla="*/ 35 h 240"/>
                <a:gd name="T124" fmla="*/ 2825 w 419"/>
                <a:gd name="T125" fmla="*/ 0 h 2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19"/>
                <a:gd name="T190" fmla="*/ 0 h 240"/>
                <a:gd name="T191" fmla="*/ 419 w 419"/>
                <a:gd name="T192" fmla="*/ 240 h 2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19" h="240">
                  <a:moveTo>
                    <a:pt x="0" y="240"/>
                  </a:moveTo>
                  <a:lnTo>
                    <a:pt x="3" y="240"/>
                  </a:lnTo>
                  <a:lnTo>
                    <a:pt x="6" y="240"/>
                  </a:lnTo>
                  <a:lnTo>
                    <a:pt x="7" y="240"/>
                  </a:lnTo>
                  <a:lnTo>
                    <a:pt x="7" y="239"/>
                  </a:lnTo>
                  <a:lnTo>
                    <a:pt x="8" y="239"/>
                  </a:lnTo>
                  <a:lnTo>
                    <a:pt x="9" y="239"/>
                  </a:lnTo>
                  <a:lnTo>
                    <a:pt x="10" y="239"/>
                  </a:lnTo>
                  <a:lnTo>
                    <a:pt x="11" y="239"/>
                  </a:lnTo>
                  <a:lnTo>
                    <a:pt x="12" y="239"/>
                  </a:lnTo>
                  <a:lnTo>
                    <a:pt x="12" y="238"/>
                  </a:lnTo>
                  <a:lnTo>
                    <a:pt x="13" y="238"/>
                  </a:lnTo>
                  <a:lnTo>
                    <a:pt x="14" y="238"/>
                  </a:lnTo>
                  <a:lnTo>
                    <a:pt x="15" y="238"/>
                  </a:lnTo>
                  <a:lnTo>
                    <a:pt x="16" y="238"/>
                  </a:lnTo>
                  <a:lnTo>
                    <a:pt x="16" y="237"/>
                  </a:lnTo>
                  <a:lnTo>
                    <a:pt x="17" y="237"/>
                  </a:lnTo>
                  <a:lnTo>
                    <a:pt x="18" y="237"/>
                  </a:lnTo>
                  <a:lnTo>
                    <a:pt x="19" y="237"/>
                  </a:lnTo>
                  <a:lnTo>
                    <a:pt x="20" y="237"/>
                  </a:lnTo>
                  <a:lnTo>
                    <a:pt x="22" y="236"/>
                  </a:lnTo>
                  <a:lnTo>
                    <a:pt x="23" y="236"/>
                  </a:lnTo>
                  <a:lnTo>
                    <a:pt x="24" y="236"/>
                  </a:lnTo>
                  <a:lnTo>
                    <a:pt x="25" y="235"/>
                  </a:lnTo>
                  <a:lnTo>
                    <a:pt x="26" y="235"/>
                  </a:lnTo>
                  <a:lnTo>
                    <a:pt x="27" y="235"/>
                  </a:lnTo>
                  <a:lnTo>
                    <a:pt x="27" y="234"/>
                  </a:lnTo>
                  <a:lnTo>
                    <a:pt x="28" y="234"/>
                  </a:lnTo>
                  <a:lnTo>
                    <a:pt x="30" y="234"/>
                  </a:lnTo>
                  <a:lnTo>
                    <a:pt x="31" y="233"/>
                  </a:lnTo>
                  <a:lnTo>
                    <a:pt x="32" y="233"/>
                  </a:lnTo>
                  <a:lnTo>
                    <a:pt x="33" y="233"/>
                  </a:lnTo>
                  <a:lnTo>
                    <a:pt x="34" y="233"/>
                  </a:lnTo>
                  <a:lnTo>
                    <a:pt x="35" y="232"/>
                  </a:lnTo>
                  <a:lnTo>
                    <a:pt x="36" y="232"/>
                  </a:lnTo>
                  <a:lnTo>
                    <a:pt x="37" y="232"/>
                  </a:lnTo>
                  <a:lnTo>
                    <a:pt x="38" y="231"/>
                  </a:lnTo>
                  <a:lnTo>
                    <a:pt x="39" y="231"/>
                  </a:lnTo>
                  <a:lnTo>
                    <a:pt x="40" y="231"/>
                  </a:lnTo>
                  <a:lnTo>
                    <a:pt x="40" y="230"/>
                  </a:lnTo>
                  <a:lnTo>
                    <a:pt x="41" y="230"/>
                  </a:lnTo>
                  <a:lnTo>
                    <a:pt x="42" y="230"/>
                  </a:lnTo>
                  <a:lnTo>
                    <a:pt x="43" y="230"/>
                  </a:lnTo>
                  <a:lnTo>
                    <a:pt x="43" y="229"/>
                  </a:lnTo>
                  <a:lnTo>
                    <a:pt x="44" y="229"/>
                  </a:lnTo>
                  <a:lnTo>
                    <a:pt x="45" y="229"/>
                  </a:lnTo>
                  <a:lnTo>
                    <a:pt x="46" y="229"/>
                  </a:lnTo>
                  <a:lnTo>
                    <a:pt x="46" y="228"/>
                  </a:lnTo>
                  <a:lnTo>
                    <a:pt x="47" y="228"/>
                  </a:lnTo>
                  <a:lnTo>
                    <a:pt x="48" y="228"/>
                  </a:lnTo>
                  <a:lnTo>
                    <a:pt x="48" y="227"/>
                  </a:lnTo>
                  <a:lnTo>
                    <a:pt x="49" y="227"/>
                  </a:lnTo>
                  <a:lnTo>
                    <a:pt x="50" y="227"/>
                  </a:lnTo>
                  <a:lnTo>
                    <a:pt x="50" y="226"/>
                  </a:lnTo>
                  <a:lnTo>
                    <a:pt x="51" y="226"/>
                  </a:lnTo>
                  <a:lnTo>
                    <a:pt x="52" y="226"/>
                  </a:lnTo>
                  <a:lnTo>
                    <a:pt x="52" y="225"/>
                  </a:lnTo>
                  <a:lnTo>
                    <a:pt x="53" y="225"/>
                  </a:lnTo>
                  <a:lnTo>
                    <a:pt x="54" y="225"/>
                  </a:lnTo>
                  <a:lnTo>
                    <a:pt x="54" y="224"/>
                  </a:lnTo>
                  <a:lnTo>
                    <a:pt x="55" y="224"/>
                  </a:lnTo>
                  <a:lnTo>
                    <a:pt x="56" y="224"/>
                  </a:lnTo>
                  <a:lnTo>
                    <a:pt x="56" y="223"/>
                  </a:lnTo>
                  <a:lnTo>
                    <a:pt x="58" y="223"/>
                  </a:lnTo>
                  <a:lnTo>
                    <a:pt x="59" y="222"/>
                  </a:lnTo>
                  <a:lnTo>
                    <a:pt x="60" y="222"/>
                  </a:lnTo>
                  <a:lnTo>
                    <a:pt x="61" y="222"/>
                  </a:lnTo>
                  <a:lnTo>
                    <a:pt x="61" y="221"/>
                  </a:lnTo>
                  <a:lnTo>
                    <a:pt x="62" y="221"/>
                  </a:lnTo>
                  <a:lnTo>
                    <a:pt x="63" y="221"/>
                  </a:lnTo>
                  <a:lnTo>
                    <a:pt x="63" y="220"/>
                  </a:lnTo>
                  <a:lnTo>
                    <a:pt x="64" y="220"/>
                  </a:lnTo>
                  <a:lnTo>
                    <a:pt x="65" y="220"/>
                  </a:lnTo>
                  <a:lnTo>
                    <a:pt x="66" y="219"/>
                  </a:lnTo>
                  <a:lnTo>
                    <a:pt x="67" y="219"/>
                  </a:lnTo>
                  <a:lnTo>
                    <a:pt x="68" y="219"/>
                  </a:lnTo>
                  <a:lnTo>
                    <a:pt x="68" y="218"/>
                  </a:lnTo>
                  <a:lnTo>
                    <a:pt x="69" y="218"/>
                  </a:lnTo>
                  <a:lnTo>
                    <a:pt x="70" y="218"/>
                  </a:lnTo>
                  <a:lnTo>
                    <a:pt x="70" y="217"/>
                  </a:lnTo>
                  <a:lnTo>
                    <a:pt x="71" y="217"/>
                  </a:lnTo>
                  <a:lnTo>
                    <a:pt x="72" y="217"/>
                  </a:lnTo>
                  <a:lnTo>
                    <a:pt x="72" y="216"/>
                  </a:lnTo>
                  <a:lnTo>
                    <a:pt x="73" y="216"/>
                  </a:lnTo>
                  <a:lnTo>
                    <a:pt x="74" y="216"/>
                  </a:lnTo>
                  <a:lnTo>
                    <a:pt x="74" y="215"/>
                  </a:lnTo>
                  <a:lnTo>
                    <a:pt x="75" y="215"/>
                  </a:lnTo>
                  <a:lnTo>
                    <a:pt x="76" y="215"/>
                  </a:lnTo>
                  <a:lnTo>
                    <a:pt x="77" y="214"/>
                  </a:lnTo>
                  <a:lnTo>
                    <a:pt x="78" y="213"/>
                  </a:lnTo>
                  <a:lnTo>
                    <a:pt x="79" y="212"/>
                  </a:lnTo>
                  <a:lnTo>
                    <a:pt x="80" y="212"/>
                  </a:lnTo>
                  <a:lnTo>
                    <a:pt x="80" y="211"/>
                  </a:lnTo>
                  <a:lnTo>
                    <a:pt x="81" y="211"/>
                  </a:lnTo>
                  <a:lnTo>
                    <a:pt x="82" y="211"/>
                  </a:lnTo>
                  <a:lnTo>
                    <a:pt x="82" y="210"/>
                  </a:lnTo>
                  <a:lnTo>
                    <a:pt x="83" y="210"/>
                  </a:lnTo>
                  <a:lnTo>
                    <a:pt x="84" y="210"/>
                  </a:lnTo>
                  <a:lnTo>
                    <a:pt x="85" y="210"/>
                  </a:lnTo>
                  <a:lnTo>
                    <a:pt x="85" y="209"/>
                  </a:lnTo>
                  <a:lnTo>
                    <a:pt x="86" y="209"/>
                  </a:lnTo>
                  <a:lnTo>
                    <a:pt x="86" y="208"/>
                  </a:lnTo>
                  <a:lnTo>
                    <a:pt x="87" y="208"/>
                  </a:lnTo>
                  <a:lnTo>
                    <a:pt x="87" y="207"/>
                  </a:lnTo>
                  <a:lnTo>
                    <a:pt x="88" y="207"/>
                  </a:lnTo>
                  <a:lnTo>
                    <a:pt x="89" y="207"/>
                  </a:lnTo>
                  <a:lnTo>
                    <a:pt x="89" y="206"/>
                  </a:lnTo>
                  <a:lnTo>
                    <a:pt x="90" y="206"/>
                  </a:lnTo>
                  <a:lnTo>
                    <a:pt x="91" y="205"/>
                  </a:lnTo>
                  <a:lnTo>
                    <a:pt x="92" y="205"/>
                  </a:lnTo>
                  <a:lnTo>
                    <a:pt x="92" y="204"/>
                  </a:lnTo>
                  <a:lnTo>
                    <a:pt x="93" y="204"/>
                  </a:lnTo>
                  <a:lnTo>
                    <a:pt x="93" y="203"/>
                  </a:lnTo>
                  <a:lnTo>
                    <a:pt x="94" y="203"/>
                  </a:lnTo>
                  <a:lnTo>
                    <a:pt x="94" y="202"/>
                  </a:lnTo>
                  <a:lnTo>
                    <a:pt x="95" y="202"/>
                  </a:lnTo>
                  <a:lnTo>
                    <a:pt x="96" y="202"/>
                  </a:lnTo>
                  <a:lnTo>
                    <a:pt x="97" y="201"/>
                  </a:lnTo>
                  <a:lnTo>
                    <a:pt x="98" y="201"/>
                  </a:lnTo>
                  <a:lnTo>
                    <a:pt x="98" y="200"/>
                  </a:lnTo>
                  <a:lnTo>
                    <a:pt x="99" y="200"/>
                  </a:lnTo>
                  <a:lnTo>
                    <a:pt x="100" y="200"/>
                  </a:lnTo>
                  <a:lnTo>
                    <a:pt x="101" y="200"/>
                  </a:lnTo>
                  <a:lnTo>
                    <a:pt x="102" y="199"/>
                  </a:lnTo>
                  <a:lnTo>
                    <a:pt x="103" y="199"/>
                  </a:lnTo>
                  <a:lnTo>
                    <a:pt x="103" y="198"/>
                  </a:lnTo>
                  <a:lnTo>
                    <a:pt x="104" y="198"/>
                  </a:lnTo>
                  <a:lnTo>
                    <a:pt x="104" y="197"/>
                  </a:lnTo>
                  <a:lnTo>
                    <a:pt x="105" y="197"/>
                  </a:lnTo>
                  <a:lnTo>
                    <a:pt x="105" y="196"/>
                  </a:lnTo>
                  <a:lnTo>
                    <a:pt x="106" y="196"/>
                  </a:lnTo>
                  <a:lnTo>
                    <a:pt x="106" y="195"/>
                  </a:lnTo>
                  <a:lnTo>
                    <a:pt x="107" y="195"/>
                  </a:lnTo>
                  <a:lnTo>
                    <a:pt x="108" y="195"/>
                  </a:lnTo>
                  <a:lnTo>
                    <a:pt x="108" y="194"/>
                  </a:lnTo>
                  <a:lnTo>
                    <a:pt x="108" y="193"/>
                  </a:lnTo>
                  <a:lnTo>
                    <a:pt x="109" y="193"/>
                  </a:lnTo>
                  <a:lnTo>
                    <a:pt x="110" y="193"/>
                  </a:lnTo>
                  <a:lnTo>
                    <a:pt x="110" y="192"/>
                  </a:lnTo>
                  <a:lnTo>
                    <a:pt x="111" y="192"/>
                  </a:lnTo>
                  <a:lnTo>
                    <a:pt x="111" y="191"/>
                  </a:lnTo>
                  <a:lnTo>
                    <a:pt x="112" y="191"/>
                  </a:lnTo>
                  <a:lnTo>
                    <a:pt x="112" y="190"/>
                  </a:lnTo>
                  <a:lnTo>
                    <a:pt x="113" y="190"/>
                  </a:lnTo>
                  <a:lnTo>
                    <a:pt x="114" y="189"/>
                  </a:lnTo>
                  <a:lnTo>
                    <a:pt x="115" y="189"/>
                  </a:lnTo>
                  <a:lnTo>
                    <a:pt x="115" y="188"/>
                  </a:lnTo>
                  <a:lnTo>
                    <a:pt x="116" y="188"/>
                  </a:lnTo>
                  <a:lnTo>
                    <a:pt x="116" y="187"/>
                  </a:lnTo>
                  <a:lnTo>
                    <a:pt x="117" y="187"/>
                  </a:lnTo>
                  <a:lnTo>
                    <a:pt x="118" y="186"/>
                  </a:lnTo>
                  <a:lnTo>
                    <a:pt x="119" y="186"/>
                  </a:lnTo>
                  <a:lnTo>
                    <a:pt x="120" y="186"/>
                  </a:lnTo>
                  <a:lnTo>
                    <a:pt x="120" y="185"/>
                  </a:lnTo>
                  <a:lnTo>
                    <a:pt x="121" y="185"/>
                  </a:lnTo>
                  <a:lnTo>
                    <a:pt x="121" y="184"/>
                  </a:lnTo>
                  <a:lnTo>
                    <a:pt x="122" y="184"/>
                  </a:lnTo>
                  <a:lnTo>
                    <a:pt x="122" y="183"/>
                  </a:lnTo>
                  <a:lnTo>
                    <a:pt x="123" y="183"/>
                  </a:lnTo>
                  <a:lnTo>
                    <a:pt x="124" y="183"/>
                  </a:lnTo>
                  <a:lnTo>
                    <a:pt x="124" y="182"/>
                  </a:lnTo>
                  <a:lnTo>
                    <a:pt x="125" y="182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6" y="180"/>
                  </a:lnTo>
                  <a:lnTo>
                    <a:pt x="127" y="180"/>
                  </a:lnTo>
                  <a:lnTo>
                    <a:pt x="128" y="180"/>
                  </a:lnTo>
                  <a:lnTo>
                    <a:pt x="128" y="179"/>
                  </a:lnTo>
                  <a:lnTo>
                    <a:pt x="129" y="179"/>
                  </a:lnTo>
                  <a:lnTo>
                    <a:pt x="129" y="178"/>
                  </a:lnTo>
                  <a:lnTo>
                    <a:pt x="130" y="178"/>
                  </a:lnTo>
                  <a:lnTo>
                    <a:pt x="131" y="178"/>
                  </a:lnTo>
                  <a:lnTo>
                    <a:pt x="132" y="177"/>
                  </a:lnTo>
                  <a:lnTo>
                    <a:pt x="132" y="176"/>
                  </a:lnTo>
                  <a:lnTo>
                    <a:pt x="133" y="176"/>
                  </a:lnTo>
                  <a:lnTo>
                    <a:pt x="134" y="176"/>
                  </a:lnTo>
                  <a:lnTo>
                    <a:pt x="134" y="175"/>
                  </a:lnTo>
                  <a:lnTo>
                    <a:pt x="135" y="175"/>
                  </a:lnTo>
                  <a:lnTo>
                    <a:pt x="135" y="174"/>
                  </a:lnTo>
                  <a:lnTo>
                    <a:pt x="136" y="174"/>
                  </a:lnTo>
                  <a:lnTo>
                    <a:pt x="136" y="173"/>
                  </a:lnTo>
                  <a:lnTo>
                    <a:pt x="137" y="173"/>
                  </a:lnTo>
                  <a:lnTo>
                    <a:pt x="137" y="172"/>
                  </a:lnTo>
                  <a:lnTo>
                    <a:pt x="138" y="172"/>
                  </a:lnTo>
                  <a:lnTo>
                    <a:pt x="139" y="171"/>
                  </a:lnTo>
                  <a:lnTo>
                    <a:pt x="140" y="171"/>
                  </a:lnTo>
                  <a:lnTo>
                    <a:pt x="140" y="170"/>
                  </a:lnTo>
                  <a:lnTo>
                    <a:pt x="141" y="170"/>
                  </a:lnTo>
                  <a:lnTo>
                    <a:pt x="141" y="169"/>
                  </a:lnTo>
                  <a:lnTo>
                    <a:pt x="142" y="169"/>
                  </a:lnTo>
                  <a:lnTo>
                    <a:pt x="142" y="168"/>
                  </a:lnTo>
                  <a:lnTo>
                    <a:pt x="143" y="168"/>
                  </a:lnTo>
                  <a:lnTo>
                    <a:pt x="143" y="167"/>
                  </a:lnTo>
                  <a:lnTo>
                    <a:pt x="144" y="167"/>
                  </a:lnTo>
                  <a:lnTo>
                    <a:pt x="145" y="167"/>
                  </a:lnTo>
                  <a:lnTo>
                    <a:pt x="145" y="166"/>
                  </a:lnTo>
                  <a:lnTo>
                    <a:pt x="146" y="166"/>
                  </a:lnTo>
                  <a:lnTo>
                    <a:pt x="146" y="165"/>
                  </a:lnTo>
                  <a:lnTo>
                    <a:pt x="147" y="165"/>
                  </a:lnTo>
                  <a:lnTo>
                    <a:pt x="148" y="164"/>
                  </a:lnTo>
                  <a:lnTo>
                    <a:pt x="149" y="164"/>
                  </a:lnTo>
                  <a:lnTo>
                    <a:pt x="149" y="163"/>
                  </a:lnTo>
                  <a:lnTo>
                    <a:pt x="150" y="163"/>
                  </a:lnTo>
                  <a:lnTo>
                    <a:pt x="151" y="163"/>
                  </a:lnTo>
                  <a:lnTo>
                    <a:pt x="151" y="162"/>
                  </a:lnTo>
                  <a:lnTo>
                    <a:pt x="152" y="162"/>
                  </a:lnTo>
                  <a:lnTo>
                    <a:pt x="152" y="161"/>
                  </a:lnTo>
                  <a:lnTo>
                    <a:pt x="153" y="161"/>
                  </a:lnTo>
                  <a:lnTo>
                    <a:pt x="153" y="160"/>
                  </a:lnTo>
                  <a:lnTo>
                    <a:pt x="154" y="160"/>
                  </a:lnTo>
                  <a:lnTo>
                    <a:pt x="154" y="159"/>
                  </a:lnTo>
                  <a:lnTo>
                    <a:pt x="155" y="159"/>
                  </a:lnTo>
                  <a:lnTo>
                    <a:pt x="155" y="158"/>
                  </a:lnTo>
                  <a:lnTo>
                    <a:pt x="156" y="158"/>
                  </a:lnTo>
                  <a:lnTo>
                    <a:pt x="156" y="157"/>
                  </a:lnTo>
                  <a:lnTo>
                    <a:pt x="157" y="157"/>
                  </a:lnTo>
                  <a:lnTo>
                    <a:pt x="158" y="156"/>
                  </a:lnTo>
                  <a:lnTo>
                    <a:pt x="159" y="156"/>
                  </a:lnTo>
                  <a:lnTo>
                    <a:pt x="159" y="155"/>
                  </a:lnTo>
                  <a:lnTo>
                    <a:pt x="160" y="155"/>
                  </a:lnTo>
                  <a:lnTo>
                    <a:pt x="160" y="154"/>
                  </a:lnTo>
                  <a:lnTo>
                    <a:pt x="161" y="154"/>
                  </a:lnTo>
                  <a:lnTo>
                    <a:pt x="162" y="153"/>
                  </a:lnTo>
                  <a:lnTo>
                    <a:pt x="163" y="153"/>
                  </a:lnTo>
                  <a:lnTo>
                    <a:pt x="163" y="152"/>
                  </a:lnTo>
                  <a:lnTo>
                    <a:pt x="164" y="152"/>
                  </a:lnTo>
                  <a:lnTo>
                    <a:pt x="164" y="151"/>
                  </a:lnTo>
                  <a:lnTo>
                    <a:pt x="165" y="151"/>
                  </a:lnTo>
                  <a:lnTo>
                    <a:pt x="166" y="151"/>
                  </a:lnTo>
                  <a:lnTo>
                    <a:pt x="166" y="150"/>
                  </a:lnTo>
                  <a:lnTo>
                    <a:pt x="167" y="150"/>
                  </a:lnTo>
                  <a:lnTo>
                    <a:pt x="167" y="149"/>
                  </a:lnTo>
                  <a:lnTo>
                    <a:pt x="168" y="149"/>
                  </a:lnTo>
                  <a:lnTo>
                    <a:pt x="168" y="148"/>
                  </a:lnTo>
                  <a:lnTo>
                    <a:pt x="169" y="148"/>
                  </a:lnTo>
                  <a:lnTo>
                    <a:pt x="170" y="147"/>
                  </a:lnTo>
                  <a:lnTo>
                    <a:pt x="171" y="147"/>
                  </a:lnTo>
                  <a:lnTo>
                    <a:pt x="171" y="146"/>
                  </a:lnTo>
                  <a:lnTo>
                    <a:pt x="172" y="146"/>
                  </a:lnTo>
                  <a:lnTo>
                    <a:pt x="173" y="146"/>
                  </a:lnTo>
                  <a:lnTo>
                    <a:pt x="173" y="145"/>
                  </a:lnTo>
                  <a:lnTo>
                    <a:pt x="174" y="144"/>
                  </a:lnTo>
                  <a:lnTo>
                    <a:pt x="175" y="144"/>
                  </a:lnTo>
                  <a:lnTo>
                    <a:pt x="175" y="143"/>
                  </a:lnTo>
                  <a:lnTo>
                    <a:pt x="176" y="143"/>
                  </a:lnTo>
                  <a:lnTo>
                    <a:pt x="176" y="142"/>
                  </a:lnTo>
                  <a:lnTo>
                    <a:pt x="177" y="142"/>
                  </a:lnTo>
                  <a:lnTo>
                    <a:pt x="178" y="142"/>
                  </a:lnTo>
                  <a:lnTo>
                    <a:pt x="178" y="141"/>
                  </a:lnTo>
                  <a:lnTo>
                    <a:pt x="179" y="141"/>
                  </a:lnTo>
                  <a:lnTo>
                    <a:pt x="179" y="140"/>
                  </a:lnTo>
                  <a:lnTo>
                    <a:pt x="180" y="140"/>
                  </a:lnTo>
                  <a:lnTo>
                    <a:pt x="180" y="139"/>
                  </a:lnTo>
                  <a:lnTo>
                    <a:pt x="181" y="139"/>
                  </a:lnTo>
                  <a:lnTo>
                    <a:pt x="181" y="138"/>
                  </a:lnTo>
                  <a:lnTo>
                    <a:pt x="182" y="138"/>
                  </a:lnTo>
                  <a:lnTo>
                    <a:pt x="183" y="138"/>
                  </a:lnTo>
                  <a:lnTo>
                    <a:pt x="183" y="137"/>
                  </a:lnTo>
                  <a:lnTo>
                    <a:pt x="184" y="137"/>
                  </a:lnTo>
                  <a:lnTo>
                    <a:pt x="184" y="136"/>
                  </a:lnTo>
                  <a:lnTo>
                    <a:pt x="185" y="136"/>
                  </a:lnTo>
                  <a:lnTo>
                    <a:pt x="185" y="135"/>
                  </a:lnTo>
                  <a:lnTo>
                    <a:pt x="186" y="135"/>
                  </a:lnTo>
                  <a:lnTo>
                    <a:pt x="187" y="134"/>
                  </a:lnTo>
                  <a:lnTo>
                    <a:pt x="188" y="133"/>
                  </a:lnTo>
                  <a:lnTo>
                    <a:pt x="189" y="133"/>
                  </a:lnTo>
                  <a:lnTo>
                    <a:pt x="189" y="132"/>
                  </a:lnTo>
                  <a:lnTo>
                    <a:pt x="190" y="132"/>
                  </a:lnTo>
                  <a:lnTo>
                    <a:pt x="190" y="131"/>
                  </a:lnTo>
                  <a:lnTo>
                    <a:pt x="191" y="131"/>
                  </a:lnTo>
                  <a:lnTo>
                    <a:pt x="191" y="130"/>
                  </a:lnTo>
                  <a:lnTo>
                    <a:pt x="192" y="130"/>
                  </a:lnTo>
                  <a:lnTo>
                    <a:pt x="193" y="129"/>
                  </a:lnTo>
                  <a:lnTo>
                    <a:pt x="193" y="128"/>
                  </a:lnTo>
                  <a:lnTo>
                    <a:pt x="194" y="128"/>
                  </a:lnTo>
                  <a:lnTo>
                    <a:pt x="195" y="127"/>
                  </a:lnTo>
                  <a:lnTo>
                    <a:pt x="195" y="126"/>
                  </a:lnTo>
                  <a:lnTo>
                    <a:pt x="196" y="126"/>
                  </a:lnTo>
                  <a:lnTo>
                    <a:pt x="197" y="126"/>
                  </a:lnTo>
                  <a:lnTo>
                    <a:pt x="197" y="125"/>
                  </a:lnTo>
                  <a:lnTo>
                    <a:pt x="198" y="125"/>
                  </a:lnTo>
                  <a:lnTo>
                    <a:pt x="198" y="124"/>
                  </a:lnTo>
                  <a:lnTo>
                    <a:pt x="199" y="124"/>
                  </a:lnTo>
                  <a:lnTo>
                    <a:pt x="199" y="123"/>
                  </a:lnTo>
                  <a:lnTo>
                    <a:pt x="200" y="123"/>
                  </a:lnTo>
                  <a:lnTo>
                    <a:pt x="200" y="122"/>
                  </a:lnTo>
                  <a:lnTo>
                    <a:pt x="201" y="122"/>
                  </a:lnTo>
                  <a:lnTo>
                    <a:pt x="202" y="121"/>
                  </a:lnTo>
                  <a:lnTo>
                    <a:pt x="203" y="121"/>
                  </a:lnTo>
                  <a:lnTo>
                    <a:pt x="203" y="120"/>
                  </a:lnTo>
                  <a:lnTo>
                    <a:pt x="204" y="120"/>
                  </a:lnTo>
                  <a:lnTo>
                    <a:pt x="205" y="120"/>
                  </a:lnTo>
                  <a:lnTo>
                    <a:pt x="205" y="119"/>
                  </a:lnTo>
                  <a:lnTo>
                    <a:pt x="206" y="118"/>
                  </a:lnTo>
                  <a:lnTo>
                    <a:pt x="207" y="118"/>
                  </a:lnTo>
                  <a:lnTo>
                    <a:pt x="207" y="117"/>
                  </a:lnTo>
                  <a:lnTo>
                    <a:pt x="208" y="117"/>
                  </a:lnTo>
                  <a:lnTo>
                    <a:pt x="209" y="117"/>
                  </a:lnTo>
                  <a:lnTo>
                    <a:pt x="209" y="116"/>
                  </a:lnTo>
                  <a:lnTo>
                    <a:pt x="210" y="116"/>
                  </a:lnTo>
                  <a:lnTo>
                    <a:pt x="210" y="115"/>
                  </a:lnTo>
                  <a:lnTo>
                    <a:pt x="211" y="115"/>
                  </a:lnTo>
                  <a:lnTo>
                    <a:pt x="211" y="114"/>
                  </a:lnTo>
                  <a:lnTo>
                    <a:pt x="212" y="114"/>
                  </a:lnTo>
                  <a:lnTo>
                    <a:pt x="212" y="113"/>
                  </a:lnTo>
                  <a:lnTo>
                    <a:pt x="213" y="113"/>
                  </a:lnTo>
                  <a:lnTo>
                    <a:pt x="214" y="112"/>
                  </a:lnTo>
                  <a:lnTo>
                    <a:pt x="215" y="112"/>
                  </a:lnTo>
                  <a:lnTo>
                    <a:pt x="215" y="111"/>
                  </a:lnTo>
                  <a:lnTo>
                    <a:pt x="216" y="111"/>
                  </a:lnTo>
                  <a:lnTo>
                    <a:pt x="216" y="110"/>
                  </a:lnTo>
                  <a:lnTo>
                    <a:pt x="217" y="110"/>
                  </a:lnTo>
                  <a:lnTo>
                    <a:pt x="217" y="109"/>
                  </a:lnTo>
                  <a:lnTo>
                    <a:pt x="218" y="109"/>
                  </a:lnTo>
                  <a:lnTo>
                    <a:pt x="218" y="108"/>
                  </a:lnTo>
                  <a:lnTo>
                    <a:pt x="219" y="108"/>
                  </a:lnTo>
                  <a:lnTo>
                    <a:pt x="219" y="107"/>
                  </a:lnTo>
                  <a:lnTo>
                    <a:pt x="220" y="107"/>
                  </a:lnTo>
                  <a:lnTo>
                    <a:pt x="221" y="107"/>
                  </a:lnTo>
                  <a:lnTo>
                    <a:pt x="221" y="106"/>
                  </a:lnTo>
                  <a:lnTo>
                    <a:pt x="222" y="106"/>
                  </a:lnTo>
                  <a:lnTo>
                    <a:pt x="222" y="105"/>
                  </a:lnTo>
                  <a:lnTo>
                    <a:pt x="223" y="105"/>
                  </a:lnTo>
                  <a:lnTo>
                    <a:pt x="223" y="104"/>
                  </a:lnTo>
                  <a:lnTo>
                    <a:pt x="224" y="104"/>
                  </a:lnTo>
                  <a:lnTo>
                    <a:pt x="225" y="103"/>
                  </a:lnTo>
                  <a:lnTo>
                    <a:pt x="226" y="103"/>
                  </a:lnTo>
                  <a:lnTo>
                    <a:pt x="226" y="102"/>
                  </a:lnTo>
                  <a:lnTo>
                    <a:pt x="227" y="102"/>
                  </a:lnTo>
                  <a:lnTo>
                    <a:pt x="227" y="101"/>
                  </a:lnTo>
                  <a:lnTo>
                    <a:pt x="228" y="101"/>
                  </a:lnTo>
                  <a:lnTo>
                    <a:pt x="229" y="101"/>
                  </a:lnTo>
                  <a:lnTo>
                    <a:pt x="229" y="100"/>
                  </a:lnTo>
                  <a:lnTo>
                    <a:pt x="230" y="100"/>
                  </a:lnTo>
                  <a:lnTo>
                    <a:pt x="231" y="99"/>
                  </a:lnTo>
                  <a:lnTo>
                    <a:pt x="232" y="99"/>
                  </a:lnTo>
                  <a:lnTo>
                    <a:pt x="232" y="98"/>
                  </a:lnTo>
                  <a:lnTo>
                    <a:pt x="233" y="98"/>
                  </a:lnTo>
                  <a:lnTo>
                    <a:pt x="234" y="98"/>
                  </a:lnTo>
                  <a:lnTo>
                    <a:pt x="234" y="97"/>
                  </a:lnTo>
                  <a:lnTo>
                    <a:pt x="235" y="97"/>
                  </a:lnTo>
                  <a:lnTo>
                    <a:pt x="235" y="96"/>
                  </a:lnTo>
                  <a:lnTo>
                    <a:pt x="236" y="96"/>
                  </a:lnTo>
                  <a:lnTo>
                    <a:pt x="237" y="96"/>
                  </a:lnTo>
                  <a:lnTo>
                    <a:pt x="237" y="95"/>
                  </a:lnTo>
                  <a:lnTo>
                    <a:pt x="238" y="95"/>
                  </a:lnTo>
                  <a:lnTo>
                    <a:pt x="239" y="95"/>
                  </a:lnTo>
                  <a:lnTo>
                    <a:pt x="239" y="94"/>
                  </a:lnTo>
                  <a:lnTo>
                    <a:pt x="240" y="94"/>
                  </a:lnTo>
                  <a:lnTo>
                    <a:pt x="240" y="93"/>
                  </a:lnTo>
                  <a:lnTo>
                    <a:pt x="241" y="93"/>
                  </a:lnTo>
                  <a:lnTo>
                    <a:pt x="241" y="92"/>
                  </a:lnTo>
                  <a:lnTo>
                    <a:pt x="242" y="92"/>
                  </a:lnTo>
                  <a:lnTo>
                    <a:pt x="243" y="91"/>
                  </a:lnTo>
                  <a:lnTo>
                    <a:pt x="244" y="91"/>
                  </a:lnTo>
                  <a:lnTo>
                    <a:pt x="245" y="90"/>
                  </a:lnTo>
                  <a:lnTo>
                    <a:pt x="246" y="90"/>
                  </a:lnTo>
                  <a:lnTo>
                    <a:pt x="246" y="89"/>
                  </a:lnTo>
                  <a:lnTo>
                    <a:pt x="247" y="89"/>
                  </a:lnTo>
                  <a:lnTo>
                    <a:pt x="247" y="88"/>
                  </a:lnTo>
                  <a:lnTo>
                    <a:pt x="248" y="88"/>
                  </a:lnTo>
                  <a:lnTo>
                    <a:pt x="249" y="88"/>
                  </a:lnTo>
                  <a:lnTo>
                    <a:pt x="249" y="87"/>
                  </a:lnTo>
                  <a:lnTo>
                    <a:pt x="250" y="87"/>
                  </a:lnTo>
                  <a:lnTo>
                    <a:pt x="250" y="86"/>
                  </a:lnTo>
                  <a:lnTo>
                    <a:pt x="251" y="86"/>
                  </a:lnTo>
                  <a:lnTo>
                    <a:pt x="251" y="85"/>
                  </a:lnTo>
                  <a:lnTo>
                    <a:pt x="252" y="85"/>
                  </a:lnTo>
                  <a:lnTo>
                    <a:pt x="252" y="84"/>
                  </a:lnTo>
                  <a:lnTo>
                    <a:pt x="253" y="84"/>
                  </a:lnTo>
                  <a:lnTo>
                    <a:pt x="254" y="84"/>
                  </a:lnTo>
                  <a:lnTo>
                    <a:pt x="254" y="83"/>
                  </a:lnTo>
                  <a:lnTo>
                    <a:pt x="254" y="82"/>
                  </a:lnTo>
                  <a:lnTo>
                    <a:pt x="255" y="82"/>
                  </a:lnTo>
                  <a:lnTo>
                    <a:pt x="255" y="81"/>
                  </a:lnTo>
                  <a:lnTo>
                    <a:pt x="256" y="81"/>
                  </a:lnTo>
                  <a:lnTo>
                    <a:pt x="256" y="80"/>
                  </a:lnTo>
                  <a:lnTo>
                    <a:pt x="257" y="80"/>
                  </a:lnTo>
                  <a:lnTo>
                    <a:pt x="257" y="79"/>
                  </a:lnTo>
                  <a:lnTo>
                    <a:pt x="258" y="79"/>
                  </a:lnTo>
                  <a:lnTo>
                    <a:pt x="258" y="78"/>
                  </a:lnTo>
                  <a:lnTo>
                    <a:pt x="259" y="78"/>
                  </a:lnTo>
                  <a:lnTo>
                    <a:pt x="260" y="78"/>
                  </a:lnTo>
                  <a:lnTo>
                    <a:pt x="261" y="78"/>
                  </a:lnTo>
                  <a:lnTo>
                    <a:pt x="261" y="77"/>
                  </a:lnTo>
                  <a:lnTo>
                    <a:pt x="262" y="77"/>
                  </a:lnTo>
                  <a:lnTo>
                    <a:pt x="262" y="76"/>
                  </a:lnTo>
                  <a:lnTo>
                    <a:pt x="263" y="76"/>
                  </a:lnTo>
                  <a:lnTo>
                    <a:pt x="264" y="76"/>
                  </a:lnTo>
                  <a:lnTo>
                    <a:pt x="264" y="75"/>
                  </a:lnTo>
                  <a:lnTo>
                    <a:pt x="265" y="75"/>
                  </a:lnTo>
                  <a:lnTo>
                    <a:pt x="266" y="75"/>
                  </a:lnTo>
                  <a:lnTo>
                    <a:pt x="266" y="74"/>
                  </a:lnTo>
                  <a:lnTo>
                    <a:pt x="267" y="74"/>
                  </a:lnTo>
                  <a:lnTo>
                    <a:pt x="267" y="73"/>
                  </a:lnTo>
                  <a:lnTo>
                    <a:pt x="268" y="73"/>
                  </a:lnTo>
                  <a:lnTo>
                    <a:pt x="269" y="73"/>
                  </a:lnTo>
                  <a:lnTo>
                    <a:pt x="269" y="72"/>
                  </a:lnTo>
                  <a:lnTo>
                    <a:pt x="270" y="72"/>
                  </a:lnTo>
                  <a:lnTo>
                    <a:pt x="271" y="71"/>
                  </a:lnTo>
                  <a:lnTo>
                    <a:pt x="272" y="71"/>
                  </a:lnTo>
                  <a:lnTo>
                    <a:pt x="272" y="70"/>
                  </a:lnTo>
                  <a:lnTo>
                    <a:pt x="273" y="70"/>
                  </a:lnTo>
                  <a:lnTo>
                    <a:pt x="274" y="70"/>
                  </a:lnTo>
                  <a:lnTo>
                    <a:pt x="274" y="69"/>
                  </a:lnTo>
                  <a:lnTo>
                    <a:pt x="275" y="69"/>
                  </a:lnTo>
                  <a:lnTo>
                    <a:pt x="275" y="68"/>
                  </a:lnTo>
                  <a:lnTo>
                    <a:pt x="276" y="68"/>
                  </a:lnTo>
                  <a:lnTo>
                    <a:pt x="276" y="67"/>
                  </a:lnTo>
                  <a:lnTo>
                    <a:pt x="277" y="67"/>
                  </a:lnTo>
                  <a:lnTo>
                    <a:pt x="278" y="67"/>
                  </a:lnTo>
                  <a:lnTo>
                    <a:pt x="279" y="67"/>
                  </a:lnTo>
                  <a:lnTo>
                    <a:pt x="279" y="66"/>
                  </a:lnTo>
                  <a:lnTo>
                    <a:pt x="280" y="66"/>
                  </a:lnTo>
                  <a:lnTo>
                    <a:pt x="280" y="65"/>
                  </a:lnTo>
                  <a:lnTo>
                    <a:pt x="281" y="65"/>
                  </a:lnTo>
                  <a:lnTo>
                    <a:pt x="281" y="64"/>
                  </a:lnTo>
                  <a:lnTo>
                    <a:pt x="282" y="64"/>
                  </a:lnTo>
                  <a:lnTo>
                    <a:pt x="282" y="63"/>
                  </a:lnTo>
                  <a:lnTo>
                    <a:pt x="283" y="63"/>
                  </a:lnTo>
                  <a:lnTo>
                    <a:pt x="283" y="62"/>
                  </a:lnTo>
                  <a:lnTo>
                    <a:pt x="284" y="62"/>
                  </a:lnTo>
                  <a:lnTo>
                    <a:pt x="285" y="62"/>
                  </a:lnTo>
                  <a:lnTo>
                    <a:pt x="285" y="61"/>
                  </a:lnTo>
                  <a:lnTo>
                    <a:pt x="286" y="61"/>
                  </a:lnTo>
                  <a:lnTo>
                    <a:pt x="286" y="60"/>
                  </a:lnTo>
                  <a:lnTo>
                    <a:pt x="287" y="60"/>
                  </a:lnTo>
                  <a:lnTo>
                    <a:pt x="287" y="59"/>
                  </a:lnTo>
                  <a:lnTo>
                    <a:pt x="288" y="59"/>
                  </a:lnTo>
                  <a:lnTo>
                    <a:pt x="288" y="58"/>
                  </a:lnTo>
                  <a:lnTo>
                    <a:pt x="289" y="58"/>
                  </a:lnTo>
                  <a:lnTo>
                    <a:pt x="289" y="57"/>
                  </a:lnTo>
                  <a:lnTo>
                    <a:pt x="290" y="57"/>
                  </a:lnTo>
                  <a:lnTo>
                    <a:pt x="290" y="56"/>
                  </a:lnTo>
                  <a:lnTo>
                    <a:pt x="291" y="56"/>
                  </a:lnTo>
                  <a:lnTo>
                    <a:pt x="291" y="55"/>
                  </a:lnTo>
                  <a:lnTo>
                    <a:pt x="292" y="55"/>
                  </a:lnTo>
                  <a:lnTo>
                    <a:pt x="292" y="54"/>
                  </a:lnTo>
                  <a:lnTo>
                    <a:pt x="293" y="54"/>
                  </a:lnTo>
                  <a:lnTo>
                    <a:pt x="294" y="54"/>
                  </a:lnTo>
                  <a:lnTo>
                    <a:pt x="294" y="53"/>
                  </a:lnTo>
                  <a:lnTo>
                    <a:pt x="295" y="53"/>
                  </a:lnTo>
                  <a:lnTo>
                    <a:pt x="296" y="53"/>
                  </a:lnTo>
                  <a:lnTo>
                    <a:pt x="296" y="52"/>
                  </a:lnTo>
                  <a:lnTo>
                    <a:pt x="297" y="52"/>
                  </a:lnTo>
                  <a:lnTo>
                    <a:pt x="297" y="51"/>
                  </a:lnTo>
                  <a:lnTo>
                    <a:pt x="298" y="51"/>
                  </a:lnTo>
                  <a:lnTo>
                    <a:pt x="298" y="50"/>
                  </a:lnTo>
                  <a:lnTo>
                    <a:pt x="299" y="50"/>
                  </a:lnTo>
                  <a:lnTo>
                    <a:pt x="299" y="49"/>
                  </a:lnTo>
                  <a:lnTo>
                    <a:pt x="300" y="49"/>
                  </a:lnTo>
                  <a:lnTo>
                    <a:pt x="301" y="49"/>
                  </a:lnTo>
                  <a:lnTo>
                    <a:pt x="301" y="48"/>
                  </a:lnTo>
                  <a:lnTo>
                    <a:pt x="302" y="48"/>
                  </a:lnTo>
                  <a:lnTo>
                    <a:pt x="303" y="48"/>
                  </a:lnTo>
                  <a:lnTo>
                    <a:pt x="303" y="47"/>
                  </a:lnTo>
                  <a:lnTo>
                    <a:pt x="304" y="47"/>
                  </a:lnTo>
                  <a:lnTo>
                    <a:pt x="304" y="46"/>
                  </a:lnTo>
                  <a:lnTo>
                    <a:pt x="305" y="46"/>
                  </a:lnTo>
                  <a:lnTo>
                    <a:pt x="305" y="45"/>
                  </a:lnTo>
                  <a:lnTo>
                    <a:pt x="306" y="45"/>
                  </a:lnTo>
                  <a:lnTo>
                    <a:pt x="307" y="45"/>
                  </a:lnTo>
                  <a:lnTo>
                    <a:pt x="307" y="44"/>
                  </a:lnTo>
                  <a:lnTo>
                    <a:pt x="308" y="44"/>
                  </a:lnTo>
                  <a:lnTo>
                    <a:pt x="308" y="43"/>
                  </a:lnTo>
                  <a:lnTo>
                    <a:pt x="309" y="43"/>
                  </a:lnTo>
                  <a:lnTo>
                    <a:pt x="310" y="43"/>
                  </a:lnTo>
                  <a:lnTo>
                    <a:pt x="310" y="42"/>
                  </a:lnTo>
                  <a:lnTo>
                    <a:pt x="311" y="42"/>
                  </a:lnTo>
                  <a:lnTo>
                    <a:pt x="311" y="41"/>
                  </a:lnTo>
                  <a:lnTo>
                    <a:pt x="312" y="41"/>
                  </a:lnTo>
                  <a:lnTo>
                    <a:pt x="312" y="40"/>
                  </a:lnTo>
                  <a:lnTo>
                    <a:pt x="313" y="40"/>
                  </a:lnTo>
                  <a:lnTo>
                    <a:pt x="313" y="39"/>
                  </a:lnTo>
                  <a:lnTo>
                    <a:pt x="314" y="39"/>
                  </a:lnTo>
                  <a:lnTo>
                    <a:pt x="314" y="38"/>
                  </a:lnTo>
                  <a:lnTo>
                    <a:pt x="315" y="38"/>
                  </a:lnTo>
                  <a:lnTo>
                    <a:pt x="316" y="38"/>
                  </a:lnTo>
                  <a:lnTo>
                    <a:pt x="317" y="38"/>
                  </a:lnTo>
                  <a:lnTo>
                    <a:pt x="317" y="37"/>
                  </a:lnTo>
                  <a:lnTo>
                    <a:pt x="318" y="37"/>
                  </a:lnTo>
                  <a:lnTo>
                    <a:pt x="319" y="37"/>
                  </a:lnTo>
                  <a:lnTo>
                    <a:pt x="319" y="36"/>
                  </a:lnTo>
                  <a:lnTo>
                    <a:pt x="320" y="36"/>
                  </a:lnTo>
                  <a:lnTo>
                    <a:pt x="320" y="35"/>
                  </a:lnTo>
                  <a:lnTo>
                    <a:pt x="321" y="35"/>
                  </a:lnTo>
                  <a:lnTo>
                    <a:pt x="322" y="35"/>
                  </a:lnTo>
                  <a:lnTo>
                    <a:pt x="322" y="34"/>
                  </a:lnTo>
                  <a:lnTo>
                    <a:pt x="323" y="34"/>
                  </a:lnTo>
                  <a:lnTo>
                    <a:pt x="323" y="33"/>
                  </a:lnTo>
                  <a:lnTo>
                    <a:pt x="324" y="33"/>
                  </a:lnTo>
                  <a:lnTo>
                    <a:pt x="325" y="32"/>
                  </a:lnTo>
                  <a:lnTo>
                    <a:pt x="326" y="32"/>
                  </a:lnTo>
                  <a:lnTo>
                    <a:pt x="326" y="31"/>
                  </a:lnTo>
                  <a:lnTo>
                    <a:pt x="327" y="31"/>
                  </a:lnTo>
                  <a:lnTo>
                    <a:pt x="328" y="31"/>
                  </a:lnTo>
                  <a:lnTo>
                    <a:pt x="329" y="30"/>
                  </a:lnTo>
                  <a:lnTo>
                    <a:pt x="330" y="30"/>
                  </a:lnTo>
                  <a:lnTo>
                    <a:pt x="330" y="29"/>
                  </a:lnTo>
                  <a:lnTo>
                    <a:pt x="331" y="29"/>
                  </a:lnTo>
                  <a:lnTo>
                    <a:pt x="332" y="29"/>
                  </a:lnTo>
                  <a:lnTo>
                    <a:pt x="332" y="28"/>
                  </a:lnTo>
                  <a:lnTo>
                    <a:pt x="333" y="28"/>
                  </a:lnTo>
                  <a:lnTo>
                    <a:pt x="334" y="27"/>
                  </a:lnTo>
                  <a:lnTo>
                    <a:pt x="335" y="27"/>
                  </a:lnTo>
                  <a:lnTo>
                    <a:pt x="335" y="26"/>
                  </a:lnTo>
                  <a:lnTo>
                    <a:pt x="336" y="26"/>
                  </a:lnTo>
                  <a:lnTo>
                    <a:pt x="337" y="26"/>
                  </a:lnTo>
                  <a:lnTo>
                    <a:pt x="338" y="25"/>
                  </a:lnTo>
                  <a:lnTo>
                    <a:pt x="339" y="25"/>
                  </a:lnTo>
                  <a:lnTo>
                    <a:pt x="339" y="24"/>
                  </a:lnTo>
                  <a:lnTo>
                    <a:pt x="340" y="24"/>
                  </a:lnTo>
                  <a:lnTo>
                    <a:pt x="340" y="23"/>
                  </a:lnTo>
                  <a:lnTo>
                    <a:pt x="341" y="23"/>
                  </a:lnTo>
                  <a:lnTo>
                    <a:pt x="342" y="23"/>
                  </a:lnTo>
                  <a:lnTo>
                    <a:pt x="342" y="22"/>
                  </a:lnTo>
                  <a:lnTo>
                    <a:pt x="343" y="22"/>
                  </a:lnTo>
                  <a:lnTo>
                    <a:pt x="344" y="22"/>
                  </a:lnTo>
                  <a:lnTo>
                    <a:pt x="345" y="21"/>
                  </a:lnTo>
                  <a:lnTo>
                    <a:pt x="346" y="21"/>
                  </a:lnTo>
                  <a:lnTo>
                    <a:pt x="347" y="21"/>
                  </a:lnTo>
                  <a:lnTo>
                    <a:pt x="348" y="21"/>
                  </a:lnTo>
                  <a:lnTo>
                    <a:pt x="348" y="20"/>
                  </a:lnTo>
                  <a:lnTo>
                    <a:pt x="349" y="20"/>
                  </a:lnTo>
                  <a:lnTo>
                    <a:pt x="349" y="19"/>
                  </a:lnTo>
                  <a:lnTo>
                    <a:pt x="350" y="19"/>
                  </a:lnTo>
                  <a:lnTo>
                    <a:pt x="351" y="19"/>
                  </a:lnTo>
                  <a:lnTo>
                    <a:pt x="351" y="18"/>
                  </a:lnTo>
                  <a:lnTo>
                    <a:pt x="352" y="18"/>
                  </a:lnTo>
                  <a:lnTo>
                    <a:pt x="352" y="17"/>
                  </a:lnTo>
                  <a:lnTo>
                    <a:pt x="353" y="17"/>
                  </a:lnTo>
                  <a:lnTo>
                    <a:pt x="354" y="17"/>
                  </a:lnTo>
                  <a:lnTo>
                    <a:pt x="355" y="16"/>
                  </a:lnTo>
                  <a:lnTo>
                    <a:pt x="356" y="16"/>
                  </a:lnTo>
                  <a:lnTo>
                    <a:pt x="357" y="16"/>
                  </a:lnTo>
                  <a:lnTo>
                    <a:pt x="357" y="15"/>
                  </a:lnTo>
                  <a:lnTo>
                    <a:pt x="358" y="15"/>
                  </a:lnTo>
                  <a:lnTo>
                    <a:pt x="359" y="15"/>
                  </a:lnTo>
                  <a:lnTo>
                    <a:pt x="360" y="14"/>
                  </a:lnTo>
                  <a:lnTo>
                    <a:pt x="361" y="14"/>
                  </a:lnTo>
                  <a:lnTo>
                    <a:pt x="361" y="13"/>
                  </a:lnTo>
                  <a:lnTo>
                    <a:pt x="362" y="13"/>
                  </a:lnTo>
                  <a:lnTo>
                    <a:pt x="363" y="13"/>
                  </a:lnTo>
                  <a:lnTo>
                    <a:pt x="363" y="12"/>
                  </a:lnTo>
                  <a:lnTo>
                    <a:pt x="364" y="12"/>
                  </a:lnTo>
                  <a:lnTo>
                    <a:pt x="365" y="12"/>
                  </a:lnTo>
                  <a:lnTo>
                    <a:pt x="366" y="12"/>
                  </a:lnTo>
                  <a:lnTo>
                    <a:pt x="367" y="12"/>
                  </a:lnTo>
                  <a:lnTo>
                    <a:pt x="367" y="11"/>
                  </a:lnTo>
                  <a:lnTo>
                    <a:pt x="368" y="11"/>
                  </a:lnTo>
                  <a:lnTo>
                    <a:pt x="369" y="11"/>
                  </a:lnTo>
                  <a:lnTo>
                    <a:pt x="370" y="11"/>
                  </a:lnTo>
                  <a:lnTo>
                    <a:pt x="370" y="10"/>
                  </a:lnTo>
                  <a:lnTo>
                    <a:pt x="371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3" y="9"/>
                  </a:lnTo>
                  <a:lnTo>
                    <a:pt x="374" y="9"/>
                  </a:lnTo>
                  <a:lnTo>
                    <a:pt x="374" y="8"/>
                  </a:lnTo>
                  <a:lnTo>
                    <a:pt x="375" y="8"/>
                  </a:lnTo>
                  <a:lnTo>
                    <a:pt x="376" y="8"/>
                  </a:lnTo>
                  <a:lnTo>
                    <a:pt x="377" y="8"/>
                  </a:lnTo>
                  <a:lnTo>
                    <a:pt x="377" y="7"/>
                  </a:lnTo>
                  <a:lnTo>
                    <a:pt x="378" y="7"/>
                  </a:lnTo>
                  <a:lnTo>
                    <a:pt x="379" y="7"/>
                  </a:lnTo>
                  <a:lnTo>
                    <a:pt x="379" y="6"/>
                  </a:lnTo>
                  <a:lnTo>
                    <a:pt x="381" y="6"/>
                  </a:lnTo>
                  <a:lnTo>
                    <a:pt x="383" y="6"/>
                  </a:lnTo>
                  <a:lnTo>
                    <a:pt x="383" y="5"/>
                  </a:lnTo>
                  <a:lnTo>
                    <a:pt x="384" y="5"/>
                  </a:lnTo>
                  <a:lnTo>
                    <a:pt x="385" y="5"/>
                  </a:lnTo>
                  <a:lnTo>
                    <a:pt x="386" y="5"/>
                  </a:lnTo>
                  <a:lnTo>
                    <a:pt x="387" y="5"/>
                  </a:lnTo>
                  <a:lnTo>
                    <a:pt x="387" y="4"/>
                  </a:lnTo>
                  <a:lnTo>
                    <a:pt x="388" y="4"/>
                  </a:lnTo>
                  <a:lnTo>
                    <a:pt x="391" y="4"/>
                  </a:lnTo>
                  <a:lnTo>
                    <a:pt x="393" y="4"/>
                  </a:lnTo>
                  <a:lnTo>
                    <a:pt x="393" y="3"/>
                  </a:lnTo>
                  <a:lnTo>
                    <a:pt x="394" y="3"/>
                  </a:lnTo>
                  <a:lnTo>
                    <a:pt x="395" y="3"/>
                  </a:lnTo>
                  <a:lnTo>
                    <a:pt x="398" y="3"/>
                  </a:lnTo>
                  <a:lnTo>
                    <a:pt x="399" y="3"/>
                  </a:lnTo>
                  <a:lnTo>
                    <a:pt x="400" y="2"/>
                  </a:lnTo>
                  <a:lnTo>
                    <a:pt x="401" y="2"/>
                  </a:lnTo>
                  <a:lnTo>
                    <a:pt x="403" y="2"/>
                  </a:lnTo>
                  <a:lnTo>
                    <a:pt x="404" y="2"/>
                  </a:lnTo>
                  <a:lnTo>
                    <a:pt x="405" y="1"/>
                  </a:lnTo>
                  <a:lnTo>
                    <a:pt x="406" y="1"/>
                  </a:lnTo>
                  <a:lnTo>
                    <a:pt x="408" y="1"/>
                  </a:lnTo>
                  <a:lnTo>
                    <a:pt x="410" y="1"/>
                  </a:lnTo>
                  <a:lnTo>
                    <a:pt x="411" y="1"/>
                  </a:lnTo>
                  <a:lnTo>
                    <a:pt x="412" y="1"/>
                  </a:lnTo>
                  <a:lnTo>
                    <a:pt x="412" y="0"/>
                  </a:lnTo>
                  <a:lnTo>
                    <a:pt x="414" y="0"/>
                  </a:lnTo>
                  <a:lnTo>
                    <a:pt x="416" y="0"/>
                  </a:lnTo>
                  <a:lnTo>
                    <a:pt x="41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4039" name="Group 502"/>
          <p:cNvGrpSpPr>
            <a:grpSpLocks/>
          </p:cNvGrpSpPr>
          <p:nvPr/>
        </p:nvGrpSpPr>
        <p:grpSpPr bwMode="auto">
          <a:xfrm>
            <a:off x="5943600" y="4195763"/>
            <a:ext cx="2867025" cy="1536700"/>
            <a:chOff x="3744" y="3342"/>
            <a:chExt cx="1806" cy="968"/>
          </a:xfrm>
        </p:grpSpPr>
        <p:sp>
          <p:nvSpPr>
            <p:cNvPr id="44044" name="Rectangle 503"/>
            <p:cNvSpPr>
              <a:spLocks noChangeArrowheads="1"/>
            </p:cNvSpPr>
            <p:nvPr/>
          </p:nvSpPr>
          <p:spPr bwMode="auto">
            <a:xfrm>
              <a:off x="3744" y="4080"/>
              <a:ext cx="3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0.87</a:t>
              </a:r>
            </a:p>
          </p:txBody>
        </p:sp>
        <p:sp>
          <p:nvSpPr>
            <p:cNvPr id="44045" name="Rectangle 504"/>
            <p:cNvSpPr>
              <a:spLocks noChangeArrowheads="1"/>
            </p:cNvSpPr>
            <p:nvPr/>
          </p:nvSpPr>
          <p:spPr bwMode="auto">
            <a:xfrm>
              <a:off x="4252" y="4080"/>
              <a:ext cx="3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0.88</a:t>
              </a:r>
            </a:p>
          </p:txBody>
        </p:sp>
        <p:sp>
          <p:nvSpPr>
            <p:cNvPr id="44046" name="Rectangle 505"/>
            <p:cNvSpPr>
              <a:spLocks noChangeArrowheads="1"/>
            </p:cNvSpPr>
            <p:nvPr/>
          </p:nvSpPr>
          <p:spPr bwMode="auto">
            <a:xfrm>
              <a:off x="4754" y="4080"/>
              <a:ext cx="3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0.89</a:t>
              </a:r>
            </a:p>
          </p:txBody>
        </p:sp>
        <p:sp>
          <p:nvSpPr>
            <p:cNvPr id="44047" name="Rectangle 506"/>
            <p:cNvSpPr>
              <a:spLocks noChangeArrowheads="1"/>
            </p:cNvSpPr>
            <p:nvPr/>
          </p:nvSpPr>
          <p:spPr bwMode="auto">
            <a:xfrm>
              <a:off x="5310" y="4080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0.9</a:t>
              </a:r>
            </a:p>
          </p:txBody>
        </p:sp>
        <p:sp>
          <p:nvSpPr>
            <p:cNvPr id="44048" name="Line 507"/>
            <p:cNvSpPr>
              <a:spLocks noChangeShapeType="1"/>
            </p:cNvSpPr>
            <p:nvPr/>
          </p:nvSpPr>
          <p:spPr bwMode="auto">
            <a:xfrm>
              <a:off x="3921" y="4027"/>
              <a:ext cx="1510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49" name="Line 508"/>
            <p:cNvSpPr>
              <a:spLocks noChangeShapeType="1"/>
            </p:cNvSpPr>
            <p:nvPr/>
          </p:nvSpPr>
          <p:spPr bwMode="auto">
            <a:xfrm>
              <a:off x="3921" y="4027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50" name="Line 509"/>
            <p:cNvSpPr>
              <a:spLocks noChangeShapeType="1"/>
            </p:cNvSpPr>
            <p:nvPr/>
          </p:nvSpPr>
          <p:spPr bwMode="auto">
            <a:xfrm>
              <a:off x="3921" y="4027"/>
              <a:ext cx="1" cy="3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51" name="Line 510"/>
            <p:cNvSpPr>
              <a:spLocks noChangeShapeType="1"/>
            </p:cNvSpPr>
            <p:nvPr/>
          </p:nvSpPr>
          <p:spPr bwMode="auto">
            <a:xfrm>
              <a:off x="3971" y="4027"/>
              <a:ext cx="2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52" name="Line 511"/>
            <p:cNvSpPr>
              <a:spLocks noChangeShapeType="1"/>
            </p:cNvSpPr>
            <p:nvPr/>
          </p:nvSpPr>
          <p:spPr bwMode="auto">
            <a:xfrm>
              <a:off x="4022" y="4027"/>
              <a:ext cx="2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53" name="Line 512"/>
            <p:cNvSpPr>
              <a:spLocks noChangeShapeType="1"/>
            </p:cNvSpPr>
            <p:nvPr/>
          </p:nvSpPr>
          <p:spPr bwMode="auto">
            <a:xfrm>
              <a:off x="4073" y="4027"/>
              <a:ext cx="0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54" name="Line 513"/>
            <p:cNvSpPr>
              <a:spLocks noChangeShapeType="1"/>
            </p:cNvSpPr>
            <p:nvPr/>
          </p:nvSpPr>
          <p:spPr bwMode="auto">
            <a:xfrm>
              <a:off x="4122" y="4027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55" name="Line 514"/>
            <p:cNvSpPr>
              <a:spLocks noChangeShapeType="1"/>
            </p:cNvSpPr>
            <p:nvPr/>
          </p:nvSpPr>
          <p:spPr bwMode="auto">
            <a:xfrm>
              <a:off x="4172" y="4027"/>
              <a:ext cx="2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56" name="Line 515"/>
            <p:cNvSpPr>
              <a:spLocks noChangeShapeType="1"/>
            </p:cNvSpPr>
            <p:nvPr/>
          </p:nvSpPr>
          <p:spPr bwMode="auto">
            <a:xfrm>
              <a:off x="4223" y="4027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57" name="Line 516"/>
            <p:cNvSpPr>
              <a:spLocks noChangeShapeType="1"/>
            </p:cNvSpPr>
            <p:nvPr/>
          </p:nvSpPr>
          <p:spPr bwMode="auto">
            <a:xfrm>
              <a:off x="4274" y="4027"/>
              <a:ext cx="0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58" name="Line 517"/>
            <p:cNvSpPr>
              <a:spLocks noChangeShapeType="1"/>
            </p:cNvSpPr>
            <p:nvPr/>
          </p:nvSpPr>
          <p:spPr bwMode="auto">
            <a:xfrm>
              <a:off x="4324" y="4027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59" name="Line 518"/>
            <p:cNvSpPr>
              <a:spLocks noChangeShapeType="1"/>
            </p:cNvSpPr>
            <p:nvPr/>
          </p:nvSpPr>
          <p:spPr bwMode="auto">
            <a:xfrm>
              <a:off x="4373" y="4027"/>
              <a:ext cx="2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60" name="Line 519"/>
            <p:cNvSpPr>
              <a:spLocks noChangeShapeType="1"/>
            </p:cNvSpPr>
            <p:nvPr/>
          </p:nvSpPr>
          <p:spPr bwMode="auto">
            <a:xfrm>
              <a:off x="4424" y="4027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61" name="Line 520"/>
            <p:cNvSpPr>
              <a:spLocks noChangeShapeType="1"/>
            </p:cNvSpPr>
            <p:nvPr/>
          </p:nvSpPr>
          <p:spPr bwMode="auto">
            <a:xfrm>
              <a:off x="4424" y="4027"/>
              <a:ext cx="1" cy="3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62" name="Line 521"/>
            <p:cNvSpPr>
              <a:spLocks noChangeShapeType="1"/>
            </p:cNvSpPr>
            <p:nvPr/>
          </p:nvSpPr>
          <p:spPr bwMode="auto">
            <a:xfrm>
              <a:off x="4475" y="4027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63" name="Line 522"/>
            <p:cNvSpPr>
              <a:spLocks noChangeShapeType="1"/>
            </p:cNvSpPr>
            <p:nvPr/>
          </p:nvSpPr>
          <p:spPr bwMode="auto">
            <a:xfrm>
              <a:off x="4525" y="4027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64" name="Line 523"/>
            <p:cNvSpPr>
              <a:spLocks noChangeShapeType="1"/>
            </p:cNvSpPr>
            <p:nvPr/>
          </p:nvSpPr>
          <p:spPr bwMode="auto">
            <a:xfrm>
              <a:off x="4575" y="4027"/>
              <a:ext cx="2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65" name="Line 524"/>
            <p:cNvSpPr>
              <a:spLocks noChangeShapeType="1"/>
            </p:cNvSpPr>
            <p:nvPr/>
          </p:nvSpPr>
          <p:spPr bwMode="auto">
            <a:xfrm>
              <a:off x="4626" y="4027"/>
              <a:ext cx="2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66" name="Line 525"/>
            <p:cNvSpPr>
              <a:spLocks noChangeShapeType="1"/>
            </p:cNvSpPr>
            <p:nvPr/>
          </p:nvSpPr>
          <p:spPr bwMode="auto">
            <a:xfrm>
              <a:off x="4676" y="4027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67" name="Line 526"/>
            <p:cNvSpPr>
              <a:spLocks noChangeShapeType="1"/>
            </p:cNvSpPr>
            <p:nvPr/>
          </p:nvSpPr>
          <p:spPr bwMode="auto">
            <a:xfrm>
              <a:off x="4726" y="4027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68" name="Line 527"/>
            <p:cNvSpPr>
              <a:spLocks noChangeShapeType="1"/>
            </p:cNvSpPr>
            <p:nvPr/>
          </p:nvSpPr>
          <p:spPr bwMode="auto">
            <a:xfrm>
              <a:off x="4776" y="4027"/>
              <a:ext cx="2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69" name="Line 528"/>
            <p:cNvSpPr>
              <a:spLocks noChangeShapeType="1"/>
            </p:cNvSpPr>
            <p:nvPr/>
          </p:nvSpPr>
          <p:spPr bwMode="auto">
            <a:xfrm>
              <a:off x="4827" y="4027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70" name="Line 529"/>
            <p:cNvSpPr>
              <a:spLocks noChangeShapeType="1"/>
            </p:cNvSpPr>
            <p:nvPr/>
          </p:nvSpPr>
          <p:spPr bwMode="auto">
            <a:xfrm>
              <a:off x="4878" y="4027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71" name="Line 530"/>
            <p:cNvSpPr>
              <a:spLocks noChangeShapeType="1"/>
            </p:cNvSpPr>
            <p:nvPr/>
          </p:nvSpPr>
          <p:spPr bwMode="auto">
            <a:xfrm>
              <a:off x="4928" y="4027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72" name="Line 531"/>
            <p:cNvSpPr>
              <a:spLocks noChangeShapeType="1"/>
            </p:cNvSpPr>
            <p:nvPr/>
          </p:nvSpPr>
          <p:spPr bwMode="auto">
            <a:xfrm>
              <a:off x="4928" y="4027"/>
              <a:ext cx="1" cy="3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73" name="Line 532"/>
            <p:cNvSpPr>
              <a:spLocks noChangeShapeType="1"/>
            </p:cNvSpPr>
            <p:nvPr/>
          </p:nvSpPr>
          <p:spPr bwMode="auto">
            <a:xfrm>
              <a:off x="4977" y="4027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74" name="Line 533"/>
            <p:cNvSpPr>
              <a:spLocks noChangeShapeType="1"/>
            </p:cNvSpPr>
            <p:nvPr/>
          </p:nvSpPr>
          <p:spPr bwMode="auto">
            <a:xfrm>
              <a:off x="5028" y="4027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75" name="Line 534"/>
            <p:cNvSpPr>
              <a:spLocks noChangeShapeType="1"/>
            </p:cNvSpPr>
            <p:nvPr/>
          </p:nvSpPr>
          <p:spPr bwMode="auto">
            <a:xfrm>
              <a:off x="5079" y="4027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76" name="Line 535"/>
            <p:cNvSpPr>
              <a:spLocks noChangeShapeType="1"/>
            </p:cNvSpPr>
            <p:nvPr/>
          </p:nvSpPr>
          <p:spPr bwMode="auto">
            <a:xfrm>
              <a:off x="5129" y="4027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77" name="Line 536"/>
            <p:cNvSpPr>
              <a:spLocks noChangeShapeType="1"/>
            </p:cNvSpPr>
            <p:nvPr/>
          </p:nvSpPr>
          <p:spPr bwMode="auto">
            <a:xfrm>
              <a:off x="5179" y="4027"/>
              <a:ext cx="2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78" name="Line 537"/>
            <p:cNvSpPr>
              <a:spLocks noChangeShapeType="1"/>
            </p:cNvSpPr>
            <p:nvPr/>
          </p:nvSpPr>
          <p:spPr bwMode="auto">
            <a:xfrm>
              <a:off x="5229" y="4027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79" name="Line 538"/>
            <p:cNvSpPr>
              <a:spLocks noChangeShapeType="1"/>
            </p:cNvSpPr>
            <p:nvPr/>
          </p:nvSpPr>
          <p:spPr bwMode="auto">
            <a:xfrm>
              <a:off x="5280" y="4027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80" name="Line 539"/>
            <p:cNvSpPr>
              <a:spLocks noChangeShapeType="1"/>
            </p:cNvSpPr>
            <p:nvPr/>
          </p:nvSpPr>
          <p:spPr bwMode="auto">
            <a:xfrm>
              <a:off x="5330" y="4027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81" name="Line 540"/>
            <p:cNvSpPr>
              <a:spLocks noChangeShapeType="1"/>
            </p:cNvSpPr>
            <p:nvPr/>
          </p:nvSpPr>
          <p:spPr bwMode="auto">
            <a:xfrm>
              <a:off x="5380" y="4027"/>
              <a:ext cx="2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82" name="Line 541"/>
            <p:cNvSpPr>
              <a:spLocks noChangeShapeType="1"/>
            </p:cNvSpPr>
            <p:nvPr/>
          </p:nvSpPr>
          <p:spPr bwMode="auto">
            <a:xfrm>
              <a:off x="5431" y="4027"/>
              <a:ext cx="1" cy="1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83" name="Line 542"/>
            <p:cNvSpPr>
              <a:spLocks noChangeShapeType="1"/>
            </p:cNvSpPr>
            <p:nvPr/>
          </p:nvSpPr>
          <p:spPr bwMode="auto">
            <a:xfrm>
              <a:off x="5431" y="4027"/>
              <a:ext cx="1" cy="3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84" name="Line 543"/>
            <p:cNvSpPr>
              <a:spLocks noChangeShapeType="1"/>
            </p:cNvSpPr>
            <p:nvPr/>
          </p:nvSpPr>
          <p:spPr bwMode="auto">
            <a:xfrm flipV="1">
              <a:off x="3921" y="3344"/>
              <a:ext cx="1" cy="683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85" name="Line 544"/>
            <p:cNvSpPr>
              <a:spLocks noChangeShapeType="1"/>
            </p:cNvSpPr>
            <p:nvPr/>
          </p:nvSpPr>
          <p:spPr bwMode="auto">
            <a:xfrm flipH="1">
              <a:off x="3864" y="4027"/>
              <a:ext cx="57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86" name="Line 545"/>
            <p:cNvSpPr>
              <a:spLocks noChangeShapeType="1"/>
            </p:cNvSpPr>
            <p:nvPr/>
          </p:nvSpPr>
          <p:spPr bwMode="auto">
            <a:xfrm flipH="1">
              <a:off x="3850" y="4027"/>
              <a:ext cx="71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87" name="Line 546"/>
            <p:cNvSpPr>
              <a:spLocks noChangeShapeType="1"/>
            </p:cNvSpPr>
            <p:nvPr/>
          </p:nvSpPr>
          <p:spPr bwMode="auto">
            <a:xfrm flipH="1">
              <a:off x="3864" y="3958"/>
              <a:ext cx="57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88" name="Line 547"/>
            <p:cNvSpPr>
              <a:spLocks noChangeShapeType="1"/>
            </p:cNvSpPr>
            <p:nvPr/>
          </p:nvSpPr>
          <p:spPr bwMode="auto">
            <a:xfrm flipH="1">
              <a:off x="3864" y="3890"/>
              <a:ext cx="57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89" name="Line 548"/>
            <p:cNvSpPr>
              <a:spLocks noChangeShapeType="1"/>
            </p:cNvSpPr>
            <p:nvPr/>
          </p:nvSpPr>
          <p:spPr bwMode="auto">
            <a:xfrm flipH="1">
              <a:off x="3864" y="3822"/>
              <a:ext cx="57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90" name="Line 549"/>
            <p:cNvSpPr>
              <a:spLocks noChangeShapeType="1"/>
            </p:cNvSpPr>
            <p:nvPr/>
          </p:nvSpPr>
          <p:spPr bwMode="auto">
            <a:xfrm flipH="1">
              <a:off x="3864" y="3754"/>
              <a:ext cx="57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91" name="Line 550"/>
            <p:cNvSpPr>
              <a:spLocks noChangeShapeType="1"/>
            </p:cNvSpPr>
            <p:nvPr/>
          </p:nvSpPr>
          <p:spPr bwMode="auto">
            <a:xfrm flipH="1">
              <a:off x="3864" y="3686"/>
              <a:ext cx="57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92" name="Line 551"/>
            <p:cNvSpPr>
              <a:spLocks noChangeShapeType="1"/>
            </p:cNvSpPr>
            <p:nvPr/>
          </p:nvSpPr>
          <p:spPr bwMode="auto">
            <a:xfrm flipH="1">
              <a:off x="3850" y="3686"/>
              <a:ext cx="71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93" name="Line 552"/>
            <p:cNvSpPr>
              <a:spLocks noChangeShapeType="1"/>
            </p:cNvSpPr>
            <p:nvPr/>
          </p:nvSpPr>
          <p:spPr bwMode="auto">
            <a:xfrm flipH="1">
              <a:off x="3864" y="3617"/>
              <a:ext cx="57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94" name="Line 553"/>
            <p:cNvSpPr>
              <a:spLocks noChangeShapeType="1"/>
            </p:cNvSpPr>
            <p:nvPr/>
          </p:nvSpPr>
          <p:spPr bwMode="auto">
            <a:xfrm flipH="1">
              <a:off x="3864" y="3549"/>
              <a:ext cx="57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95" name="Line 554"/>
            <p:cNvSpPr>
              <a:spLocks noChangeShapeType="1"/>
            </p:cNvSpPr>
            <p:nvPr/>
          </p:nvSpPr>
          <p:spPr bwMode="auto">
            <a:xfrm flipH="1">
              <a:off x="3864" y="3481"/>
              <a:ext cx="57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96" name="Line 555"/>
            <p:cNvSpPr>
              <a:spLocks noChangeShapeType="1"/>
            </p:cNvSpPr>
            <p:nvPr/>
          </p:nvSpPr>
          <p:spPr bwMode="auto">
            <a:xfrm flipH="1">
              <a:off x="3864" y="3413"/>
              <a:ext cx="57" cy="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97" name="Line 556"/>
            <p:cNvSpPr>
              <a:spLocks noChangeShapeType="1"/>
            </p:cNvSpPr>
            <p:nvPr/>
          </p:nvSpPr>
          <p:spPr bwMode="auto">
            <a:xfrm flipH="1">
              <a:off x="3864" y="3344"/>
              <a:ext cx="57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98" name="Line 557"/>
            <p:cNvSpPr>
              <a:spLocks noChangeShapeType="1"/>
            </p:cNvSpPr>
            <p:nvPr/>
          </p:nvSpPr>
          <p:spPr bwMode="auto">
            <a:xfrm flipH="1">
              <a:off x="3850" y="3344"/>
              <a:ext cx="71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99" name="Freeform 558"/>
            <p:cNvSpPr>
              <a:spLocks/>
            </p:cNvSpPr>
            <p:nvPr/>
          </p:nvSpPr>
          <p:spPr bwMode="auto">
            <a:xfrm>
              <a:off x="4311" y="3342"/>
              <a:ext cx="723" cy="685"/>
            </a:xfrm>
            <a:custGeom>
              <a:avLst/>
              <a:gdLst>
                <a:gd name="T0" fmla="*/ 66 w 425"/>
                <a:gd name="T1" fmla="*/ 1924 h 240"/>
                <a:gd name="T2" fmla="*/ 99 w 425"/>
                <a:gd name="T3" fmla="*/ 1889 h 240"/>
                <a:gd name="T4" fmla="*/ 128 w 425"/>
                <a:gd name="T5" fmla="*/ 1867 h 240"/>
                <a:gd name="T6" fmla="*/ 150 w 425"/>
                <a:gd name="T7" fmla="*/ 1832 h 240"/>
                <a:gd name="T8" fmla="*/ 174 w 425"/>
                <a:gd name="T9" fmla="*/ 1801 h 240"/>
                <a:gd name="T10" fmla="*/ 194 w 425"/>
                <a:gd name="T11" fmla="*/ 1767 h 240"/>
                <a:gd name="T12" fmla="*/ 211 w 425"/>
                <a:gd name="T13" fmla="*/ 1744 h 240"/>
                <a:gd name="T14" fmla="*/ 231 w 425"/>
                <a:gd name="T15" fmla="*/ 1710 h 240"/>
                <a:gd name="T16" fmla="*/ 248 w 425"/>
                <a:gd name="T17" fmla="*/ 1678 h 240"/>
                <a:gd name="T18" fmla="*/ 264 w 425"/>
                <a:gd name="T19" fmla="*/ 1647 h 240"/>
                <a:gd name="T20" fmla="*/ 276 w 425"/>
                <a:gd name="T21" fmla="*/ 1613 h 240"/>
                <a:gd name="T22" fmla="*/ 286 w 425"/>
                <a:gd name="T23" fmla="*/ 1590 h 240"/>
                <a:gd name="T24" fmla="*/ 301 w 425"/>
                <a:gd name="T25" fmla="*/ 1556 h 240"/>
                <a:gd name="T26" fmla="*/ 313 w 425"/>
                <a:gd name="T27" fmla="*/ 1524 h 240"/>
                <a:gd name="T28" fmla="*/ 327 w 425"/>
                <a:gd name="T29" fmla="*/ 1490 h 240"/>
                <a:gd name="T30" fmla="*/ 344 w 425"/>
                <a:gd name="T31" fmla="*/ 1458 h 240"/>
                <a:gd name="T32" fmla="*/ 359 w 425"/>
                <a:gd name="T33" fmla="*/ 1433 h 240"/>
                <a:gd name="T34" fmla="*/ 371 w 425"/>
                <a:gd name="T35" fmla="*/ 1401 h 240"/>
                <a:gd name="T36" fmla="*/ 388 w 425"/>
                <a:gd name="T37" fmla="*/ 1370 h 240"/>
                <a:gd name="T38" fmla="*/ 400 w 425"/>
                <a:gd name="T39" fmla="*/ 1336 h 240"/>
                <a:gd name="T40" fmla="*/ 413 w 425"/>
                <a:gd name="T41" fmla="*/ 1313 h 240"/>
                <a:gd name="T42" fmla="*/ 425 w 425"/>
                <a:gd name="T43" fmla="*/ 1279 h 240"/>
                <a:gd name="T44" fmla="*/ 441 w 425"/>
                <a:gd name="T45" fmla="*/ 1247 h 240"/>
                <a:gd name="T46" fmla="*/ 454 w 425"/>
                <a:gd name="T47" fmla="*/ 1213 h 240"/>
                <a:gd name="T48" fmla="*/ 470 w 425"/>
                <a:gd name="T49" fmla="*/ 1182 h 240"/>
                <a:gd name="T50" fmla="*/ 480 w 425"/>
                <a:gd name="T51" fmla="*/ 1156 h 240"/>
                <a:gd name="T52" fmla="*/ 492 w 425"/>
                <a:gd name="T53" fmla="*/ 1125 h 240"/>
                <a:gd name="T54" fmla="*/ 507 w 425"/>
                <a:gd name="T55" fmla="*/ 1090 h 240"/>
                <a:gd name="T56" fmla="*/ 521 w 425"/>
                <a:gd name="T57" fmla="*/ 1059 h 240"/>
                <a:gd name="T58" fmla="*/ 536 w 425"/>
                <a:gd name="T59" fmla="*/ 1028 h 240"/>
                <a:gd name="T60" fmla="*/ 549 w 425"/>
                <a:gd name="T61" fmla="*/ 1002 h 240"/>
                <a:gd name="T62" fmla="*/ 561 w 425"/>
                <a:gd name="T63" fmla="*/ 970 h 240"/>
                <a:gd name="T64" fmla="*/ 582 w 425"/>
                <a:gd name="T65" fmla="*/ 936 h 240"/>
                <a:gd name="T66" fmla="*/ 595 w 425"/>
                <a:gd name="T67" fmla="*/ 905 h 240"/>
                <a:gd name="T68" fmla="*/ 611 w 425"/>
                <a:gd name="T69" fmla="*/ 871 h 240"/>
                <a:gd name="T70" fmla="*/ 624 w 425"/>
                <a:gd name="T71" fmla="*/ 848 h 240"/>
                <a:gd name="T72" fmla="*/ 636 w 425"/>
                <a:gd name="T73" fmla="*/ 813 h 240"/>
                <a:gd name="T74" fmla="*/ 652 w 425"/>
                <a:gd name="T75" fmla="*/ 782 h 240"/>
                <a:gd name="T76" fmla="*/ 669 w 425"/>
                <a:gd name="T77" fmla="*/ 751 h 240"/>
                <a:gd name="T78" fmla="*/ 682 w 425"/>
                <a:gd name="T79" fmla="*/ 725 h 240"/>
                <a:gd name="T80" fmla="*/ 697 w 425"/>
                <a:gd name="T81" fmla="*/ 694 h 240"/>
                <a:gd name="T82" fmla="*/ 709 w 425"/>
                <a:gd name="T83" fmla="*/ 659 h 240"/>
                <a:gd name="T84" fmla="*/ 723 w 425"/>
                <a:gd name="T85" fmla="*/ 628 h 240"/>
                <a:gd name="T86" fmla="*/ 738 w 425"/>
                <a:gd name="T87" fmla="*/ 594 h 240"/>
                <a:gd name="T88" fmla="*/ 752 w 425"/>
                <a:gd name="T89" fmla="*/ 571 h 240"/>
                <a:gd name="T90" fmla="*/ 764 w 425"/>
                <a:gd name="T91" fmla="*/ 537 h 240"/>
                <a:gd name="T92" fmla="*/ 779 w 425"/>
                <a:gd name="T93" fmla="*/ 505 h 240"/>
                <a:gd name="T94" fmla="*/ 793 w 425"/>
                <a:gd name="T95" fmla="*/ 474 h 240"/>
                <a:gd name="T96" fmla="*/ 810 w 425"/>
                <a:gd name="T97" fmla="*/ 440 h 240"/>
                <a:gd name="T98" fmla="*/ 828 w 425"/>
                <a:gd name="T99" fmla="*/ 417 h 240"/>
                <a:gd name="T100" fmla="*/ 845 w 425"/>
                <a:gd name="T101" fmla="*/ 382 h 240"/>
                <a:gd name="T102" fmla="*/ 862 w 425"/>
                <a:gd name="T103" fmla="*/ 351 h 240"/>
                <a:gd name="T104" fmla="*/ 880 w 425"/>
                <a:gd name="T105" fmla="*/ 317 h 240"/>
                <a:gd name="T106" fmla="*/ 897 w 425"/>
                <a:gd name="T107" fmla="*/ 294 h 240"/>
                <a:gd name="T108" fmla="*/ 915 w 425"/>
                <a:gd name="T109" fmla="*/ 260 h 240"/>
                <a:gd name="T110" fmla="*/ 932 w 425"/>
                <a:gd name="T111" fmla="*/ 228 h 240"/>
                <a:gd name="T112" fmla="*/ 954 w 425"/>
                <a:gd name="T113" fmla="*/ 197 h 240"/>
                <a:gd name="T114" fmla="*/ 983 w 425"/>
                <a:gd name="T115" fmla="*/ 163 h 240"/>
                <a:gd name="T116" fmla="*/ 1012 w 425"/>
                <a:gd name="T117" fmla="*/ 140 h 240"/>
                <a:gd name="T118" fmla="*/ 1036 w 425"/>
                <a:gd name="T119" fmla="*/ 106 h 240"/>
                <a:gd name="T120" fmla="*/ 1070 w 425"/>
                <a:gd name="T121" fmla="*/ 74 h 240"/>
                <a:gd name="T122" fmla="*/ 1111 w 425"/>
                <a:gd name="T123" fmla="*/ 40 h 240"/>
                <a:gd name="T124" fmla="*/ 1172 w 425"/>
                <a:gd name="T125" fmla="*/ 9 h 2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5"/>
                <a:gd name="T190" fmla="*/ 0 h 240"/>
                <a:gd name="T191" fmla="*/ 425 w 425"/>
                <a:gd name="T192" fmla="*/ 240 h 2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5" h="240">
                  <a:moveTo>
                    <a:pt x="0" y="240"/>
                  </a:moveTo>
                  <a:lnTo>
                    <a:pt x="1" y="240"/>
                  </a:lnTo>
                  <a:lnTo>
                    <a:pt x="2" y="240"/>
                  </a:lnTo>
                  <a:lnTo>
                    <a:pt x="3" y="240"/>
                  </a:lnTo>
                  <a:lnTo>
                    <a:pt x="4" y="240"/>
                  </a:lnTo>
                  <a:lnTo>
                    <a:pt x="5" y="240"/>
                  </a:lnTo>
                  <a:lnTo>
                    <a:pt x="5" y="239"/>
                  </a:lnTo>
                  <a:lnTo>
                    <a:pt x="6" y="239"/>
                  </a:lnTo>
                  <a:lnTo>
                    <a:pt x="7" y="239"/>
                  </a:lnTo>
                  <a:lnTo>
                    <a:pt x="8" y="239"/>
                  </a:lnTo>
                  <a:lnTo>
                    <a:pt x="9" y="239"/>
                  </a:lnTo>
                  <a:lnTo>
                    <a:pt x="10" y="239"/>
                  </a:lnTo>
                  <a:lnTo>
                    <a:pt x="11" y="239"/>
                  </a:lnTo>
                  <a:lnTo>
                    <a:pt x="12" y="239"/>
                  </a:lnTo>
                  <a:lnTo>
                    <a:pt x="13" y="238"/>
                  </a:lnTo>
                  <a:lnTo>
                    <a:pt x="14" y="238"/>
                  </a:lnTo>
                  <a:lnTo>
                    <a:pt x="15" y="238"/>
                  </a:lnTo>
                  <a:lnTo>
                    <a:pt x="16" y="238"/>
                  </a:lnTo>
                  <a:lnTo>
                    <a:pt x="17" y="238"/>
                  </a:lnTo>
                  <a:lnTo>
                    <a:pt x="17" y="237"/>
                  </a:lnTo>
                  <a:lnTo>
                    <a:pt x="18" y="237"/>
                  </a:lnTo>
                  <a:lnTo>
                    <a:pt x="19" y="237"/>
                  </a:lnTo>
                  <a:lnTo>
                    <a:pt x="20" y="237"/>
                  </a:lnTo>
                  <a:lnTo>
                    <a:pt x="21" y="237"/>
                  </a:lnTo>
                  <a:lnTo>
                    <a:pt x="22" y="237"/>
                  </a:lnTo>
                  <a:lnTo>
                    <a:pt x="22" y="236"/>
                  </a:lnTo>
                  <a:lnTo>
                    <a:pt x="23" y="236"/>
                  </a:lnTo>
                  <a:lnTo>
                    <a:pt x="24" y="236"/>
                  </a:lnTo>
                  <a:lnTo>
                    <a:pt x="25" y="236"/>
                  </a:lnTo>
                  <a:lnTo>
                    <a:pt x="25" y="235"/>
                  </a:lnTo>
                  <a:lnTo>
                    <a:pt x="26" y="235"/>
                  </a:lnTo>
                  <a:lnTo>
                    <a:pt x="27" y="235"/>
                  </a:lnTo>
                  <a:lnTo>
                    <a:pt x="28" y="235"/>
                  </a:lnTo>
                  <a:lnTo>
                    <a:pt x="28" y="234"/>
                  </a:lnTo>
                  <a:lnTo>
                    <a:pt x="29" y="234"/>
                  </a:lnTo>
                  <a:lnTo>
                    <a:pt x="30" y="234"/>
                  </a:lnTo>
                  <a:lnTo>
                    <a:pt x="31" y="234"/>
                  </a:lnTo>
                  <a:lnTo>
                    <a:pt x="31" y="233"/>
                  </a:lnTo>
                  <a:lnTo>
                    <a:pt x="32" y="233"/>
                  </a:lnTo>
                  <a:lnTo>
                    <a:pt x="33" y="233"/>
                  </a:lnTo>
                  <a:lnTo>
                    <a:pt x="34" y="233"/>
                  </a:lnTo>
                  <a:lnTo>
                    <a:pt x="34" y="232"/>
                  </a:lnTo>
                  <a:lnTo>
                    <a:pt x="35" y="232"/>
                  </a:lnTo>
                  <a:lnTo>
                    <a:pt x="36" y="232"/>
                  </a:lnTo>
                  <a:lnTo>
                    <a:pt x="37" y="232"/>
                  </a:lnTo>
                  <a:lnTo>
                    <a:pt x="37" y="231"/>
                  </a:lnTo>
                  <a:lnTo>
                    <a:pt x="38" y="231"/>
                  </a:lnTo>
                  <a:lnTo>
                    <a:pt x="39" y="231"/>
                  </a:lnTo>
                  <a:lnTo>
                    <a:pt x="40" y="231"/>
                  </a:lnTo>
                  <a:lnTo>
                    <a:pt x="40" y="230"/>
                  </a:lnTo>
                  <a:lnTo>
                    <a:pt x="41" y="230"/>
                  </a:lnTo>
                  <a:lnTo>
                    <a:pt x="42" y="230"/>
                  </a:lnTo>
                  <a:lnTo>
                    <a:pt x="43" y="229"/>
                  </a:lnTo>
                  <a:lnTo>
                    <a:pt x="44" y="229"/>
                  </a:lnTo>
                  <a:lnTo>
                    <a:pt x="45" y="229"/>
                  </a:lnTo>
                  <a:lnTo>
                    <a:pt x="45" y="228"/>
                  </a:lnTo>
                  <a:lnTo>
                    <a:pt x="46" y="228"/>
                  </a:lnTo>
                  <a:lnTo>
                    <a:pt x="47" y="228"/>
                  </a:lnTo>
                  <a:lnTo>
                    <a:pt x="47" y="227"/>
                  </a:lnTo>
                  <a:lnTo>
                    <a:pt x="48" y="227"/>
                  </a:lnTo>
                  <a:lnTo>
                    <a:pt x="49" y="227"/>
                  </a:lnTo>
                  <a:lnTo>
                    <a:pt x="49" y="226"/>
                  </a:lnTo>
                  <a:lnTo>
                    <a:pt x="50" y="226"/>
                  </a:lnTo>
                  <a:lnTo>
                    <a:pt x="51" y="226"/>
                  </a:lnTo>
                  <a:lnTo>
                    <a:pt x="51" y="225"/>
                  </a:lnTo>
                  <a:lnTo>
                    <a:pt x="52" y="225"/>
                  </a:lnTo>
                  <a:lnTo>
                    <a:pt x="53" y="225"/>
                  </a:lnTo>
                  <a:lnTo>
                    <a:pt x="53" y="224"/>
                  </a:lnTo>
                  <a:lnTo>
                    <a:pt x="54" y="224"/>
                  </a:lnTo>
                  <a:lnTo>
                    <a:pt x="55" y="224"/>
                  </a:lnTo>
                  <a:lnTo>
                    <a:pt x="55" y="223"/>
                  </a:lnTo>
                  <a:lnTo>
                    <a:pt x="56" y="223"/>
                  </a:lnTo>
                  <a:lnTo>
                    <a:pt x="57" y="223"/>
                  </a:lnTo>
                  <a:lnTo>
                    <a:pt x="58" y="223"/>
                  </a:lnTo>
                  <a:lnTo>
                    <a:pt x="58" y="222"/>
                  </a:lnTo>
                  <a:lnTo>
                    <a:pt x="59" y="222"/>
                  </a:lnTo>
                  <a:lnTo>
                    <a:pt x="59" y="221"/>
                  </a:lnTo>
                  <a:lnTo>
                    <a:pt x="60" y="221"/>
                  </a:lnTo>
                  <a:lnTo>
                    <a:pt x="60" y="220"/>
                  </a:lnTo>
                  <a:lnTo>
                    <a:pt x="61" y="220"/>
                  </a:lnTo>
                  <a:lnTo>
                    <a:pt x="62" y="220"/>
                  </a:lnTo>
                  <a:lnTo>
                    <a:pt x="63" y="219"/>
                  </a:lnTo>
                  <a:lnTo>
                    <a:pt x="64" y="219"/>
                  </a:lnTo>
                  <a:lnTo>
                    <a:pt x="64" y="218"/>
                  </a:lnTo>
                  <a:lnTo>
                    <a:pt x="65" y="218"/>
                  </a:lnTo>
                  <a:lnTo>
                    <a:pt x="66" y="218"/>
                  </a:lnTo>
                  <a:lnTo>
                    <a:pt x="66" y="217"/>
                  </a:lnTo>
                  <a:lnTo>
                    <a:pt x="67" y="217"/>
                  </a:lnTo>
                  <a:lnTo>
                    <a:pt x="68" y="217"/>
                  </a:lnTo>
                  <a:lnTo>
                    <a:pt x="68" y="216"/>
                  </a:lnTo>
                  <a:lnTo>
                    <a:pt x="69" y="216"/>
                  </a:lnTo>
                  <a:lnTo>
                    <a:pt x="69" y="215"/>
                  </a:lnTo>
                  <a:lnTo>
                    <a:pt x="70" y="215"/>
                  </a:lnTo>
                  <a:lnTo>
                    <a:pt x="71" y="215"/>
                  </a:lnTo>
                  <a:lnTo>
                    <a:pt x="71" y="214"/>
                  </a:lnTo>
                  <a:lnTo>
                    <a:pt x="72" y="214"/>
                  </a:lnTo>
                  <a:lnTo>
                    <a:pt x="73" y="214"/>
                  </a:lnTo>
                  <a:lnTo>
                    <a:pt x="73" y="213"/>
                  </a:lnTo>
                  <a:lnTo>
                    <a:pt x="74" y="213"/>
                  </a:lnTo>
                  <a:lnTo>
                    <a:pt x="75" y="213"/>
                  </a:lnTo>
                  <a:lnTo>
                    <a:pt x="75" y="212"/>
                  </a:lnTo>
                  <a:lnTo>
                    <a:pt x="76" y="212"/>
                  </a:lnTo>
                  <a:lnTo>
                    <a:pt x="77" y="212"/>
                  </a:lnTo>
                  <a:lnTo>
                    <a:pt x="77" y="211"/>
                  </a:lnTo>
                  <a:lnTo>
                    <a:pt x="78" y="211"/>
                  </a:lnTo>
                  <a:lnTo>
                    <a:pt x="79" y="211"/>
                  </a:lnTo>
                  <a:lnTo>
                    <a:pt x="79" y="210"/>
                  </a:lnTo>
                  <a:lnTo>
                    <a:pt x="80" y="210"/>
                  </a:lnTo>
                  <a:lnTo>
                    <a:pt x="81" y="209"/>
                  </a:lnTo>
                  <a:lnTo>
                    <a:pt x="82" y="209"/>
                  </a:lnTo>
                  <a:lnTo>
                    <a:pt x="82" y="208"/>
                  </a:lnTo>
                  <a:lnTo>
                    <a:pt x="83" y="208"/>
                  </a:lnTo>
                  <a:lnTo>
                    <a:pt x="84" y="208"/>
                  </a:lnTo>
                  <a:lnTo>
                    <a:pt x="84" y="207"/>
                  </a:lnTo>
                  <a:lnTo>
                    <a:pt x="85" y="207"/>
                  </a:lnTo>
                  <a:lnTo>
                    <a:pt x="86" y="207"/>
                  </a:lnTo>
                  <a:lnTo>
                    <a:pt x="86" y="206"/>
                  </a:lnTo>
                  <a:lnTo>
                    <a:pt x="87" y="206"/>
                  </a:lnTo>
                  <a:lnTo>
                    <a:pt x="87" y="205"/>
                  </a:lnTo>
                  <a:lnTo>
                    <a:pt x="88" y="205"/>
                  </a:lnTo>
                  <a:lnTo>
                    <a:pt x="88" y="204"/>
                  </a:lnTo>
                  <a:lnTo>
                    <a:pt x="89" y="204"/>
                  </a:lnTo>
                  <a:lnTo>
                    <a:pt x="89" y="203"/>
                  </a:lnTo>
                  <a:lnTo>
                    <a:pt x="90" y="203"/>
                  </a:lnTo>
                  <a:lnTo>
                    <a:pt x="90" y="202"/>
                  </a:lnTo>
                  <a:lnTo>
                    <a:pt x="91" y="202"/>
                  </a:lnTo>
                  <a:lnTo>
                    <a:pt x="92" y="202"/>
                  </a:lnTo>
                  <a:lnTo>
                    <a:pt x="92" y="201"/>
                  </a:lnTo>
                  <a:lnTo>
                    <a:pt x="93" y="201"/>
                  </a:lnTo>
                  <a:lnTo>
                    <a:pt x="93" y="200"/>
                  </a:lnTo>
                  <a:lnTo>
                    <a:pt x="94" y="200"/>
                  </a:lnTo>
                  <a:lnTo>
                    <a:pt x="94" y="199"/>
                  </a:lnTo>
                  <a:lnTo>
                    <a:pt x="95" y="199"/>
                  </a:lnTo>
                  <a:lnTo>
                    <a:pt x="95" y="198"/>
                  </a:lnTo>
                  <a:lnTo>
                    <a:pt x="96" y="198"/>
                  </a:lnTo>
                  <a:lnTo>
                    <a:pt x="96" y="197"/>
                  </a:lnTo>
                  <a:lnTo>
                    <a:pt x="97" y="197"/>
                  </a:lnTo>
                  <a:lnTo>
                    <a:pt x="97" y="196"/>
                  </a:lnTo>
                  <a:lnTo>
                    <a:pt x="98" y="196"/>
                  </a:lnTo>
                  <a:lnTo>
                    <a:pt x="98" y="195"/>
                  </a:lnTo>
                  <a:lnTo>
                    <a:pt x="99" y="195"/>
                  </a:lnTo>
                  <a:lnTo>
                    <a:pt x="100" y="194"/>
                  </a:lnTo>
                  <a:lnTo>
                    <a:pt x="100" y="193"/>
                  </a:lnTo>
                  <a:lnTo>
                    <a:pt x="101" y="193"/>
                  </a:lnTo>
                  <a:lnTo>
                    <a:pt x="101" y="192"/>
                  </a:lnTo>
                  <a:lnTo>
                    <a:pt x="102" y="192"/>
                  </a:lnTo>
                  <a:lnTo>
                    <a:pt x="103" y="192"/>
                  </a:lnTo>
                  <a:lnTo>
                    <a:pt x="103" y="191"/>
                  </a:lnTo>
                  <a:lnTo>
                    <a:pt x="104" y="191"/>
                  </a:lnTo>
                  <a:lnTo>
                    <a:pt x="104" y="190"/>
                  </a:lnTo>
                  <a:lnTo>
                    <a:pt x="105" y="190"/>
                  </a:lnTo>
                  <a:lnTo>
                    <a:pt x="105" y="189"/>
                  </a:lnTo>
                  <a:lnTo>
                    <a:pt x="106" y="189"/>
                  </a:lnTo>
                  <a:lnTo>
                    <a:pt x="106" y="188"/>
                  </a:lnTo>
                  <a:lnTo>
                    <a:pt x="107" y="188"/>
                  </a:lnTo>
                  <a:lnTo>
                    <a:pt x="107" y="187"/>
                  </a:lnTo>
                  <a:lnTo>
                    <a:pt x="108" y="187"/>
                  </a:lnTo>
                  <a:lnTo>
                    <a:pt x="108" y="186"/>
                  </a:lnTo>
                  <a:lnTo>
                    <a:pt x="109" y="186"/>
                  </a:lnTo>
                  <a:lnTo>
                    <a:pt x="110" y="186"/>
                  </a:lnTo>
                  <a:lnTo>
                    <a:pt x="110" y="185"/>
                  </a:lnTo>
                  <a:lnTo>
                    <a:pt x="111" y="185"/>
                  </a:lnTo>
                  <a:lnTo>
                    <a:pt x="112" y="185"/>
                  </a:lnTo>
                  <a:lnTo>
                    <a:pt x="112" y="184"/>
                  </a:lnTo>
                  <a:lnTo>
                    <a:pt x="113" y="184"/>
                  </a:lnTo>
                  <a:lnTo>
                    <a:pt x="113" y="183"/>
                  </a:lnTo>
                  <a:lnTo>
                    <a:pt x="114" y="183"/>
                  </a:lnTo>
                  <a:lnTo>
                    <a:pt x="114" y="182"/>
                  </a:lnTo>
                  <a:lnTo>
                    <a:pt x="115" y="182"/>
                  </a:lnTo>
                  <a:lnTo>
                    <a:pt x="115" y="181"/>
                  </a:lnTo>
                  <a:lnTo>
                    <a:pt x="116" y="181"/>
                  </a:lnTo>
                  <a:lnTo>
                    <a:pt x="117" y="181"/>
                  </a:lnTo>
                  <a:lnTo>
                    <a:pt x="117" y="180"/>
                  </a:lnTo>
                  <a:lnTo>
                    <a:pt x="118" y="180"/>
                  </a:lnTo>
                  <a:lnTo>
                    <a:pt x="118" y="179"/>
                  </a:lnTo>
                  <a:lnTo>
                    <a:pt x="119" y="179"/>
                  </a:lnTo>
                  <a:lnTo>
                    <a:pt x="120" y="179"/>
                  </a:lnTo>
                  <a:lnTo>
                    <a:pt x="120" y="178"/>
                  </a:lnTo>
                  <a:lnTo>
                    <a:pt x="121" y="178"/>
                  </a:lnTo>
                  <a:lnTo>
                    <a:pt x="121" y="177"/>
                  </a:lnTo>
                  <a:lnTo>
                    <a:pt x="122" y="177"/>
                  </a:lnTo>
                  <a:lnTo>
                    <a:pt x="123" y="177"/>
                  </a:lnTo>
                  <a:lnTo>
                    <a:pt x="123" y="176"/>
                  </a:lnTo>
                  <a:lnTo>
                    <a:pt x="124" y="176"/>
                  </a:lnTo>
                  <a:lnTo>
                    <a:pt x="124" y="175"/>
                  </a:lnTo>
                  <a:lnTo>
                    <a:pt x="125" y="175"/>
                  </a:lnTo>
                  <a:lnTo>
                    <a:pt x="125" y="174"/>
                  </a:lnTo>
                  <a:lnTo>
                    <a:pt x="126" y="174"/>
                  </a:lnTo>
                  <a:lnTo>
                    <a:pt x="126" y="173"/>
                  </a:lnTo>
                  <a:lnTo>
                    <a:pt x="127" y="173"/>
                  </a:lnTo>
                  <a:lnTo>
                    <a:pt x="127" y="172"/>
                  </a:lnTo>
                  <a:lnTo>
                    <a:pt x="128" y="172"/>
                  </a:lnTo>
                  <a:lnTo>
                    <a:pt x="129" y="172"/>
                  </a:lnTo>
                  <a:lnTo>
                    <a:pt x="129" y="171"/>
                  </a:lnTo>
                  <a:lnTo>
                    <a:pt x="130" y="171"/>
                  </a:lnTo>
                  <a:lnTo>
                    <a:pt x="131" y="171"/>
                  </a:lnTo>
                  <a:lnTo>
                    <a:pt x="131" y="170"/>
                  </a:lnTo>
                  <a:lnTo>
                    <a:pt x="132" y="170"/>
                  </a:lnTo>
                  <a:lnTo>
                    <a:pt x="132" y="169"/>
                  </a:lnTo>
                  <a:lnTo>
                    <a:pt x="133" y="169"/>
                  </a:lnTo>
                  <a:lnTo>
                    <a:pt x="133" y="168"/>
                  </a:lnTo>
                  <a:lnTo>
                    <a:pt x="134" y="168"/>
                  </a:lnTo>
                  <a:lnTo>
                    <a:pt x="135" y="168"/>
                  </a:lnTo>
                  <a:lnTo>
                    <a:pt x="135" y="167"/>
                  </a:lnTo>
                  <a:lnTo>
                    <a:pt x="136" y="167"/>
                  </a:lnTo>
                  <a:lnTo>
                    <a:pt x="136" y="166"/>
                  </a:lnTo>
                  <a:lnTo>
                    <a:pt x="137" y="166"/>
                  </a:lnTo>
                  <a:lnTo>
                    <a:pt x="137" y="165"/>
                  </a:lnTo>
                  <a:lnTo>
                    <a:pt x="138" y="165"/>
                  </a:lnTo>
                  <a:lnTo>
                    <a:pt x="138" y="164"/>
                  </a:lnTo>
                  <a:lnTo>
                    <a:pt x="139" y="164"/>
                  </a:lnTo>
                  <a:lnTo>
                    <a:pt x="139" y="163"/>
                  </a:lnTo>
                  <a:lnTo>
                    <a:pt x="140" y="163"/>
                  </a:lnTo>
                  <a:lnTo>
                    <a:pt x="141" y="163"/>
                  </a:lnTo>
                  <a:lnTo>
                    <a:pt x="141" y="162"/>
                  </a:lnTo>
                  <a:lnTo>
                    <a:pt x="142" y="162"/>
                  </a:lnTo>
                  <a:lnTo>
                    <a:pt x="142" y="161"/>
                  </a:lnTo>
                  <a:lnTo>
                    <a:pt x="143" y="161"/>
                  </a:lnTo>
                  <a:lnTo>
                    <a:pt x="143" y="160"/>
                  </a:lnTo>
                  <a:lnTo>
                    <a:pt x="144" y="160"/>
                  </a:lnTo>
                  <a:lnTo>
                    <a:pt x="144" y="159"/>
                  </a:lnTo>
                  <a:lnTo>
                    <a:pt x="145" y="159"/>
                  </a:lnTo>
                  <a:lnTo>
                    <a:pt x="145" y="158"/>
                  </a:lnTo>
                  <a:lnTo>
                    <a:pt x="146" y="158"/>
                  </a:lnTo>
                  <a:lnTo>
                    <a:pt x="146" y="157"/>
                  </a:lnTo>
                  <a:lnTo>
                    <a:pt x="147" y="157"/>
                  </a:lnTo>
                  <a:lnTo>
                    <a:pt x="147" y="156"/>
                  </a:lnTo>
                  <a:lnTo>
                    <a:pt x="148" y="156"/>
                  </a:lnTo>
                  <a:lnTo>
                    <a:pt x="149" y="156"/>
                  </a:lnTo>
                  <a:lnTo>
                    <a:pt x="149" y="155"/>
                  </a:lnTo>
                  <a:lnTo>
                    <a:pt x="150" y="155"/>
                  </a:lnTo>
                  <a:lnTo>
                    <a:pt x="150" y="154"/>
                  </a:lnTo>
                  <a:lnTo>
                    <a:pt x="151" y="154"/>
                  </a:lnTo>
                  <a:lnTo>
                    <a:pt x="152" y="153"/>
                  </a:lnTo>
                  <a:lnTo>
                    <a:pt x="153" y="153"/>
                  </a:lnTo>
                  <a:lnTo>
                    <a:pt x="153" y="152"/>
                  </a:lnTo>
                  <a:lnTo>
                    <a:pt x="154" y="152"/>
                  </a:lnTo>
                  <a:lnTo>
                    <a:pt x="154" y="151"/>
                  </a:lnTo>
                  <a:lnTo>
                    <a:pt x="155" y="151"/>
                  </a:lnTo>
                  <a:lnTo>
                    <a:pt x="156" y="151"/>
                  </a:lnTo>
                  <a:lnTo>
                    <a:pt x="156" y="150"/>
                  </a:lnTo>
                  <a:lnTo>
                    <a:pt x="157" y="150"/>
                  </a:lnTo>
                  <a:lnTo>
                    <a:pt x="157" y="149"/>
                  </a:lnTo>
                  <a:lnTo>
                    <a:pt x="158" y="149"/>
                  </a:lnTo>
                  <a:lnTo>
                    <a:pt x="158" y="148"/>
                  </a:lnTo>
                  <a:lnTo>
                    <a:pt x="159" y="148"/>
                  </a:lnTo>
                  <a:lnTo>
                    <a:pt x="159" y="147"/>
                  </a:lnTo>
                  <a:lnTo>
                    <a:pt x="160" y="147"/>
                  </a:lnTo>
                  <a:lnTo>
                    <a:pt x="161" y="147"/>
                  </a:lnTo>
                  <a:lnTo>
                    <a:pt x="161" y="146"/>
                  </a:lnTo>
                  <a:lnTo>
                    <a:pt x="161" y="145"/>
                  </a:lnTo>
                  <a:lnTo>
                    <a:pt x="162" y="145"/>
                  </a:lnTo>
                  <a:lnTo>
                    <a:pt x="162" y="144"/>
                  </a:lnTo>
                  <a:lnTo>
                    <a:pt x="163" y="144"/>
                  </a:lnTo>
                  <a:lnTo>
                    <a:pt x="164" y="144"/>
                  </a:lnTo>
                  <a:lnTo>
                    <a:pt x="165" y="143"/>
                  </a:lnTo>
                  <a:lnTo>
                    <a:pt x="166" y="143"/>
                  </a:lnTo>
                  <a:lnTo>
                    <a:pt x="166" y="142"/>
                  </a:lnTo>
                  <a:lnTo>
                    <a:pt x="166" y="141"/>
                  </a:lnTo>
                  <a:lnTo>
                    <a:pt x="167" y="141"/>
                  </a:lnTo>
                  <a:lnTo>
                    <a:pt x="167" y="140"/>
                  </a:lnTo>
                  <a:lnTo>
                    <a:pt x="168" y="140"/>
                  </a:lnTo>
                  <a:lnTo>
                    <a:pt x="168" y="139"/>
                  </a:lnTo>
                  <a:lnTo>
                    <a:pt x="169" y="139"/>
                  </a:lnTo>
                  <a:lnTo>
                    <a:pt x="169" y="138"/>
                  </a:lnTo>
                  <a:lnTo>
                    <a:pt x="170" y="138"/>
                  </a:lnTo>
                  <a:lnTo>
                    <a:pt x="170" y="137"/>
                  </a:lnTo>
                  <a:lnTo>
                    <a:pt x="171" y="137"/>
                  </a:lnTo>
                  <a:lnTo>
                    <a:pt x="171" y="136"/>
                  </a:lnTo>
                  <a:lnTo>
                    <a:pt x="172" y="136"/>
                  </a:lnTo>
                  <a:lnTo>
                    <a:pt x="173" y="136"/>
                  </a:lnTo>
                  <a:lnTo>
                    <a:pt x="173" y="135"/>
                  </a:lnTo>
                  <a:lnTo>
                    <a:pt x="174" y="135"/>
                  </a:lnTo>
                  <a:lnTo>
                    <a:pt x="174" y="134"/>
                  </a:lnTo>
                  <a:lnTo>
                    <a:pt x="175" y="134"/>
                  </a:lnTo>
                  <a:lnTo>
                    <a:pt x="175" y="133"/>
                  </a:lnTo>
                  <a:lnTo>
                    <a:pt x="176" y="133"/>
                  </a:lnTo>
                  <a:lnTo>
                    <a:pt x="177" y="133"/>
                  </a:lnTo>
                  <a:lnTo>
                    <a:pt x="177" y="132"/>
                  </a:lnTo>
                  <a:lnTo>
                    <a:pt x="178" y="132"/>
                  </a:lnTo>
                  <a:lnTo>
                    <a:pt x="179" y="132"/>
                  </a:lnTo>
                  <a:lnTo>
                    <a:pt x="179" y="131"/>
                  </a:lnTo>
                  <a:lnTo>
                    <a:pt x="179" y="130"/>
                  </a:lnTo>
                  <a:lnTo>
                    <a:pt x="180" y="130"/>
                  </a:lnTo>
                  <a:lnTo>
                    <a:pt x="181" y="130"/>
                  </a:lnTo>
                  <a:lnTo>
                    <a:pt x="181" y="129"/>
                  </a:lnTo>
                  <a:lnTo>
                    <a:pt x="182" y="129"/>
                  </a:lnTo>
                  <a:lnTo>
                    <a:pt x="183" y="129"/>
                  </a:lnTo>
                  <a:lnTo>
                    <a:pt x="183" y="128"/>
                  </a:lnTo>
                  <a:lnTo>
                    <a:pt x="183" y="127"/>
                  </a:lnTo>
                  <a:lnTo>
                    <a:pt x="184" y="127"/>
                  </a:lnTo>
                  <a:lnTo>
                    <a:pt x="185" y="127"/>
                  </a:lnTo>
                  <a:lnTo>
                    <a:pt x="185" y="126"/>
                  </a:lnTo>
                  <a:lnTo>
                    <a:pt x="186" y="126"/>
                  </a:lnTo>
                  <a:lnTo>
                    <a:pt x="186" y="125"/>
                  </a:lnTo>
                  <a:lnTo>
                    <a:pt x="187" y="125"/>
                  </a:lnTo>
                  <a:lnTo>
                    <a:pt x="187" y="124"/>
                  </a:lnTo>
                  <a:lnTo>
                    <a:pt x="188" y="124"/>
                  </a:lnTo>
                  <a:lnTo>
                    <a:pt x="189" y="124"/>
                  </a:lnTo>
                  <a:lnTo>
                    <a:pt x="189" y="123"/>
                  </a:lnTo>
                  <a:lnTo>
                    <a:pt x="190" y="123"/>
                  </a:lnTo>
                  <a:lnTo>
                    <a:pt x="190" y="122"/>
                  </a:lnTo>
                  <a:lnTo>
                    <a:pt x="191" y="122"/>
                  </a:lnTo>
                  <a:lnTo>
                    <a:pt x="191" y="121"/>
                  </a:lnTo>
                  <a:lnTo>
                    <a:pt x="192" y="121"/>
                  </a:lnTo>
                  <a:lnTo>
                    <a:pt x="193" y="121"/>
                  </a:lnTo>
                  <a:lnTo>
                    <a:pt x="193" y="120"/>
                  </a:lnTo>
                  <a:lnTo>
                    <a:pt x="194" y="120"/>
                  </a:lnTo>
                  <a:lnTo>
                    <a:pt x="194" y="119"/>
                  </a:lnTo>
                  <a:lnTo>
                    <a:pt x="195" y="119"/>
                  </a:lnTo>
                  <a:lnTo>
                    <a:pt x="195" y="118"/>
                  </a:lnTo>
                  <a:lnTo>
                    <a:pt x="196" y="118"/>
                  </a:lnTo>
                  <a:lnTo>
                    <a:pt x="196" y="117"/>
                  </a:lnTo>
                  <a:lnTo>
                    <a:pt x="197" y="117"/>
                  </a:lnTo>
                  <a:lnTo>
                    <a:pt x="198" y="117"/>
                  </a:lnTo>
                  <a:lnTo>
                    <a:pt x="198" y="116"/>
                  </a:lnTo>
                  <a:lnTo>
                    <a:pt x="199" y="116"/>
                  </a:lnTo>
                  <a:lnTo>
                    <a:pt x="200" y="116"/>
                  </a:lnTo>
                  <a:lnTo>
                    <a:pt x="200" y="115"/>
                  </a:lnTo>
                  <a:lnTo>
                    <a:pt x="201" y="115"/>
                  </a:lnTo>
                  <a:lnTo>
                    <a:pt x="201" y="114"/>
                  </a:lnTo>
                  <a:lnTo>
                    <a:pt x="202" y="114"/>
                  </a:lnTo>
                  <a:lnTo>
                    <a:pt x="203" y="114"/>
                  </a:lnTo>
                  <a:lnTo>
                    <a:pt x="203" y="113"/>
                  </a:lnTo>
                  <a:lnTo>
                    <a:pt x="204" y="113"/>
                  </a:lnTo>
                  <a:lnTo>
                    <a:pt x="204" y="112"/>
                  </a:lnTo>
                  <a:lnTo>
                    <a:pt x="205" y="112"/>
                  </a:lnTo>
                  <a:lnTo>
                    <a:pt x="205" y="111"/>
                  </a:lnTo>
                  <a:lnTo>
                    <a:pt x="206" y="111"/>
                  </a:lnTo>
                  <a:lnTo>
                    <a:pt x="207" y="111"/>
                  </a:lnTo>
                  <a:lnTo>
                    <a:pt x="207" y="110"/>
                  </a:lnTo>
                  <a:lnTo>
                    <a:pt x="208" y="110"/>
                  </a:lnTo>
                  <a:lnTo>
                    <a:pt x="208" y="109"/>
                  </a:lnTo>
                  <a:lnTo>
                    <a:pt x="209" y="109"/>
                  </a:lnTo>
                  <a:lnTo>
                    <a:pt x="209" y="108"/>
                  </a:lnTo>
                  <a:lnTo>
                    <a:pt x="210" y="108"/>
                  </a:lnTo>
                  <a:lnTo>
                    <a:pt x="211" y="108"/>
                  </a:lnTo>
                  <a:lnTo>
                    <a:pt x="211" y="107"/>
                  </a:lnTo>
                  <a:lnTo>
                    <a:pt x="212" y="107"/>
                  </a:lnTo>
                  <a:lnTo>
                    <a:pt x="212" y="106"/>
                  </a:lnTo>
                  <a:lnTo>
                    <a:pt x="213" y="106"/>
                  </a:lnTo>
                  <a:lnTo>
                    <a:pt x="213" y="105"/>
                  </a:lnTo>
                  <a:lnTo>
                    <a:pt x="214" y="105"/>
                  </a:lnTo>
                  <a:lnTo>
                    <a:pt x="215" y="105"/>
                  </a:lnTo>
                  <a:lnTo>
                    <a:pt x="215" y="104"/>
                  </a:lnTo>
                  <a:lnTo>
                    <a:pt x="216" y="104"/>
                  </a:lnTo>
                  <a:lnTo>
                    <a:pt x="216" y="103"/>
                  </a:lnTo>
                  <a:lnTo>
                    <a:pt x="217" y="103"/>
                  </a:lnTo>
                  <a:lnTo>
                    <a:pt x="217" y="102"/>
                  </a:lnTo>
                  <a:lnTo>
                    <a:pt x="218" y="102"/>
                  </a:lnTo>
                  <a:lnTo>
                    <a:pt x="218" y="101"/>
                  </a:lnTo>
                  <a:lnTo>
                    <a:pt x="219" y="101"/>
                  </a:lnTo>
                  <a:lnTo>
                    <a:pt x="219" y="100"/>
                  </a:lnTo>
                  <a:lnTo>
                    <a:pt x="220" y="100"/>
                  </a:lnTo>
                  <a:lnTo>
                    <a:pt x="221" y="100"/>
                  </a:lnTo>
                  <a:lnTo>
                    <a:pt x="221" y="99"/>
                  </a:lnTo>
                  <a:lnTo>
                    <a:pt x="222" y="99"/>
                  </a:lnTo>
                  <a:lnTo>
                    <a:pt x="222" y="98"/>
                  </a:lnTo>
                  <a:lnTo>
                    <a:pt x="223" y="98"/>
                  </a:lnTo>
                  <a:lnTo>
                    <a:pt x="224" y="98"/>
                  </a:lnTo>
                  <a:lnTo>
                    <a:pt x="224" y="97"/>
                  </a:lnTo>
                  <a:lnTo>
                    <a:pt x="225" y="97"/>
                  </a:lnTo>
                  <a:lnTo>
                    <a:pt x="225" y="96"/>
                  </a:lnTo>
                  <a:lnTo>
                    <a:pt x="226" y="96"/>
                  </a:lnTo>
                  <a:lnTo>
                    <a:pt x="226" y="95"/>
                  </a:lnTo>
                  <a:lnTo>
                    <a:pt x="227" y="95"/>
                  </a:lnTo>
                  <a:lnTo>
                    <a:pt x="227" y="94"/>
                  </a:lnTo>
                  <a:lnTo>
                    <a:pt x="228" y="94"/>
                  </a:lnTo>
                  <a:lnTo>
                    <a:pt x="229" y="94"/>
                  </a:lnTo>
                  <a:lnTo>
                    <a:pt x="229" y="93"/>
                  </a:lnTo>
                  <a:lnTo>
                    <a:pt x="230" y="93"/>
                  </a:lnTo>
                  <a:lnTo>
                    <a:pt x="230" y="92"/>
                  </a:lnTo>
                  <a:lnTo>
                    <a:pt x="231" y="92"/>
                  </a:lnTo>
                  <a:lnTo>
                    <a:pt x="232" y="92"/>
                  </a:lnTo>
                  <a:lnTo>
                    <a:pt x="232" y="91"/>
                  </a:lnTo>
                  <a:lnTo>
                    <a:pt x="233" y="91"/>
                  </a:lnTo>
                  <a:lnTo>
                    <a:pt x="233" y="90"/>
                  </a:lnTo>
                  <a:lnTo>
                    <a:pt x="234" y="90"/>
                  </a:lnTo>
                  <a:lnTo>
                    <a:pt x="234" y="89"/>
                  </a:lnTo>
                  <a:lnTo>
                    <a:pt x="235" y="89"/>
                  </a:lnTo>
                  <a:lnTo>
                    <a:pt x="236" y="89"/>
                  </a:lnTo>
                  <a:lnTo>
                    <a:pt x="236" y="88"/>
                  </a:lnTo>
                  <a:lnTo>
                    <a:pt x="237" y="88"/>
                  </a:lnTo>
                  <a:lnTo>
                    <a:pt x="237" y="87"/>
                  </a:lnTo>
                  <a:lnTo>
                    <a:pt x="238" y="87"/>
                  </a:lnTo>
                  <a:lnTo>
                    <a:pt x="239" y="87"/>
                  </a:lnTo>
                  <a:lnTo>
                    <a:pt x="239" y="86"/>
                  </a:lnTo>
                  <a:lnTo>
                    <a:pt x="240" y="86"/>
                  </a:lnTo>
                  <a:lnTo>
                    <a:pt x="240" y="85"/>
                  </a:lnTo>
                  <a:lnTo>
                    <a:pt x="241" y="85"/>
                  </a:lnTo>
                  <a:lnTo>
                    <a:pt x="241" y="84"/>
                  </a:lnTo>
                  <a:lnTo>
                    <a:pt x="242" y="84"/>
                  </a:lnTo>
                  <a:lnTo>
                    <a:pt x="242" y="83"/>
                  </a:lnTo>
                  <a:lnTo>
                    <a:pt x="243" y="83"/>
                  </a:lnTo>
                  <a:lnTo>
                    <a:pt x="243" y="82"/>
                  </a:lnTo>
                  <a:lnTo>
                    <a:pt x="244" y="82"/>
                  </a:lnTo>
                  <a:lnTo>
                    <a:pt x="245" y="81"/>
                  </a:lnTo>
                  <a:lnTo>
                    <a:pt x="246" y="81"/>
                  </a:lnTo>
                  <a:lnTo>
                    <a:pt x="246" y="80"/>
                  </a:lnTo>
                  <a:lnTo>
                    <a:pt x="247" y="80"/>
                  </a:lnTo>
                  <a:lnTo>
                    <a:pt x="247" y="79"/>
                  </a:lnTo>
                  <a:lnTo>
                    <a:pt x="248" y="79"/>
                  </a:lnTo>
                  <a:lnTo>
                    <a:pt x="248" y="78"/>
                  </a:lnTo>
                  <a:lnTo>
                    <a:pt x="249" y="78"/>
                  </a:lnTo>
                  <a:lnTo>
                    <a:pt x="250" y="78"/>
                  </a:lnTo>
                  <a:lnTo>
                    <a:pt x="250" y="77"/>
                  </a:lnTo>
                  <a:lnTo>
                    <a:pt x="251" y="77"/>
                  </a:lnTo>
                  <a:lnTo>
                    <a:pt x="251" y="76"/>
                  </a:lnTo>
                  <a:lnTo>
                    <a:pt x="252" y="76"/>
                  </a:lnTo>
                  <a:lnTo>
                    <a:pt x="252" y="75"/>
                  </a:lnTo>
                  <a:lnTo>
                    <a:pt x="253" y="75"/>
                  </a:lnTo>
                  <a:lnTo>
                    <a:pt x="253" y="74"/>
                  </a:lnTo>
                  <a:lnTo>
                    <a:pt x="254" y="74"/>
                  </a:lnTo>
                  <a:lnTo>
                    <a:pt x="255" y="74"/>
                  </a:lnTo>
                  <a:lnTo>
                    <a:pt x="255" y="73"/>
                  </a:lnTo>
                  <a:lnTo>
                    <a:pt x="256" y="73"/>
                  </a:lnTo>
                  <a:lnTo>
                    <a:pt x="256" y="72"/>
                  </a:lnTo>
                  <a:lnTo>
                    <a:pt x="257" y="72"/>
                  </a:lnTo>
                  <a:lnTo>
                    <a:pt x="258" y="72"/>
                  </a:lnTo>
                  <a:lnTo>
                    <a:pt x="258" y="71"/>
                  </a:lnTo>
                  <a:lnTo>
                    <a:pt x="259" y="71"/>
                  </a:lnTo>
                  <a:lnTo>
                    <a:pt x="259" y="70"/>
                  </a:lnTo>
                  <a:lnTo>
                    <a:pt x="260" y="70"/>
                  </a:lnTo>
                  <a:lnTo>
                    <a:pt x="260" y="69"/>
                  </a:lnTo>
                  <a:lnTo>
                    <a:pt x="261" y="69"/>
                  </a:lnTo>
                  <a:lnTo>
                    <a:pt x="262" y="69"/>
                  </a:lnTo>
                  <a:lnTo>
                    <a:pt x="262" y="68"/>
                  </a:lnTo>
                  <a:lnTo>
                    <a:pt x="263" y="68"/>
                  </a:lnTo>
                  <a:lnTo>
                    <a:pt x="263" y="67"/>
                  </a:lnTo>
                  <a:lnTo>
                    <a:pt x="264" y="67"/>
                  </a:lnTo>
                  <a:lnTo>
                    <a:pt x="264" y="66"/>
                  </a:lnTo>
                  <a:lnTo>
                    <a:pt x="265" y="66"/>
                  </a:lnTo>
                  <a:lnTo>
                    <a:pt x="265" y="65"/>
                  </a:lnTo>
                  <a:lnTo>
                    <a:pt x="266" y="65"/>
                  </a:lnTo>
                  <a:lnTo>
                    <a:pt x="266" y="64"/>
                  </a:lnTo>
                  <a:lnTo>
                    <a:pt x="267" y="64"/>
                  </a:lnTo>
                  <a:lnTo>
                    <a:pt x="267" y="63"/>
                  </a:lnTo>
                  <a:lnTo>
                    <a:pt x="268" y="63"/>
                  </a:lnTo>
                  <a:lnTo>
                    <a:pt x="269" y="63"/>
                  </a:lnTo>
                  <a:lnTo>
                    <a:pt x="269" y="62"/>
                  </a:lnTo>
                  <a:lnTo>
                    <a:pt x="270" y="62"/>
                  </a:lnTo>
                  <a:lnTo>
                    <a:pt x="270" y="61"/>
                  </a:lnTo>
                  <a:lnTo>
                    <a:pt x="271" y="61"/>
                  </a:lnTo>
                  <a:lnTo>
                    <a:pt x="271" y="60"/>
                  </a:lnTo>
                  <a:lnTo>
                    <a:pt x="272" y="60"/>
                  </a:lnTo>
                  <a:lnTo>
                    <a:pt x="273" y="59"/>
                  </a:lnTo>
                  <a:lnTo>
                    <a:pt x="274" y="59"/>
                  </a:lnTo>
                  <a:lnTo>
                    <a:pt x="274" y="58"/>
                  </a:lnTo>
                  <a:lnTo>
                    <a:pt x="275" y="58"/>
                  </a:lnTo>
                  <a:lnTo>
                    <a:pt x="275" y="57"/>
                  </a:lnTo>
                  <a:lnTo>
                    <a:pt x="276" y="57"/>
                  </a:lnTo>
                  <a:lnTo>
                    <a:pt x="276" y="56"/>
                  </a:lnTo>
                  <a:lnTo>
                    <a:pt x="277" y="56"/>
                  </a:lnTo>
                  <a:lnTo>
                    <a:pt x="278" y="56"/>
                  </a:lnTo>
                  <a:lnTo>
                    <a:pt x="278" y="55"/>
                  </a:lnTo>
                  <a:lnTo>
                    <a:pt x="279" y="55"/>
                  </a:lnTo>
                  <a:lnTo>
                    <a:pt x="280" y="55"/>
                  </a:lnTo>
                  <a:lnTo>
                    <a:pt x="280" y="54"/>
                  </a:lnTo>
                  <a:lnTo>
                    <a:pt x="281" y="54"/>
                  </a:lnTo>
                  <a:lnTo>
                    <a:pt x="282" y="54"/>
                  </a:lnTo>
                  <a:lnTo>
                    <a:pt x="282" y="53"/>
                  </a:lnTo>
                  <a:lnTo>
                    <a:pt x="283" y="53"/>
                  </a:lnTo>
                  <a:lnTo>
                    <a:pt x="283" y="52"/>
                  </a:lnTo>
                  <a:lnTo>
                    <a:pt x="284" y="52"/>
                  </a:lnTo>
                  <a:lnTo>
                    <a:pt x="285" y="52"/>
                  </a:lnTo>
                  <a:lnTo>
                    <a:pt x="285" y="51"/>
                  </a:lnTo>
                  <a:lnTo>
                    <a:pt x="286" y="51"/>
                  </a:lnTo>
                  <a:lnTo>
                    <a:pt x="286" y="50"/>
                  </a:lnTo>
                  <a:lnTo>
                    <a:pt x="287" y="50"/>
                  </a:lnTo>
                  <a:lnTo>
                    <a:pt x="288" y="50"/>
                  </a:lnTo>
                  <a:lnTo>
                    <a:pt x="288" y="49"/>
                  </a:lnTo>
                  <a:lnTo>
                    <a:pt x="289" y="49"/>
                  </a:lnTo>
                  <a:lnTo>
                    <a:pt x="290" y="49"/>
                  </a:lnTo>
                  <a:lnTo>
                    <a:pt x="290" y="48"/>
                  </a:lnTo>
                  <a:lnTo>
                    <a:pt x="291" y="48"/>
                  </a:lnTo>
                  <a:lnTo>
                    <a:pt x="291" y="47"/>
                  </a:lnTo>
                  <a:lnTo>
                    <a:pt x="292" y="47"/>
                  </a:lnTo>
                  <a:lnTo>
                    <a:pt x="293" y="47"/>
                  </a:lnTo>
                  <a:lnTo>
                    <a:pt x="293" y="46"/>
                  </a:lnTo>
                  <a:lnTo>
                    <a:pt x="294" y="46"/>
                  </a:lnTo>
                  <a:lnTo>
                    <a:pt x="294" y="45"/>
                  </a:lnTo>
                  <a:lnTo>
                    <a:pt x="295" y="45"/>
                  </a:lnTo>
                  <a:lnTo>
                    <a:pt x="296" y="44"/>
                  </a:lnTo>
                  <a:lnTo>
                    <a:pt x="297" y="44"/>
                  </a:lnTo>
                  <a:lnTo>
                    <a:pt x="297" y="43"/>
                  </a:lnTo>
                  <a:lnTo>
                    <a:pt x="298" y="43"/>
                  </a:lnTo>
                  <a:lnTo>
                    <a:pt x="298" y="42"/>
                  </a:lnTo>
                  <a:lnTo>
                    <a:pt x="299" y="42"/>
                  </a:lnTo>
                  <a:lnTo>
                    <a:pt x="300" y="42"/>
                  </a:lnTo>
                  <a:lnTo>
                    <a:pt x="301" y="42"/>
                  </a:lnTo>
                  <a:lnTo>
                    <a:pt x="301" y="41"/>
                  </a:lnTo>
                  <a:lnTo>
                    <a:pt x="302" y="41"/>
                  </a:lnTo>
                  <a:lnTo>
                    <a:pt x="302" y="40"/>
                  </a:lnTo>
                  <a:lnTo>
                    <a:pt x="303" y="40"/>
                  </a:lnTo>
                  <a:lnTo>
                    <a:pt x="304" y="39"/>
                  </a:lnTo>
                  <a:lnTo>
                    <a:pt x="305" y="39"/>
                  </a:lnTo>
                  <a:lnTo>
                    <a:pt x="305" y="38"/>
                  </a:lnTo>
                  <a:lnTo>
                    <a:pt x="306" y="38"/>
                  </a:lnTo>
                  <a:lnTo>
                    <a:pt x="307" y="38"/>
                  </a:lnTo>
                  <a:lnTo>
                    <a:pt x="307" y="37"/>
                  </a:lnTo>
                  <a:lnTo>
                    <a:pt x="308" y="37"/>
                  </a:lnTo>
                  <a:lnTo>
                    <a:pt x="308" y="36"/>
                  </a:lnTo>
                  <a:lnTo>
                    <a:pt x="309" y="36"/>
                  </a:lnTo>
                  <a:lnTo>
                    <a:pt x="310" y="36"/>
                  </a:lnTo>
                  <a:lnTo>
                    <a:pt x="310" y="35"/>
                  </a:lnTo>
                  <a:lnTo>
                    <a:pt x="311" y="35"/>
                  </a:lnTo>
                  <a:lnTo>
                    <a:pt x="312" y="35"/>
                  </a:lnTo>
                  <a:lnTo>
                    <a:pt x="312" y="34"/>
                  </a:lnTo>
                  <a:lnTo>
                    <a:pt x="313" y="34"/>
                  </a:lnTo>
                  <a:lnTo>
                    <a:pt x="313" y="33"/>
                  </a:lnTo>
                  <a:lnTo>
                    <a:pt x="314" y="33"/>
                  </a:lnTo>
                  <a:lnTo>
                    <a:pt x="315" y="33"/>
                  </a:lnTo>
                  <a:lnTo>
                    <a:pt x="315" y="32"/>
                  </a:lnTo>
                  <a:lnTo>
                    <a:pt x="316" y="32"/>
                  </a:lnTo>
                  <a:lnTo>
                    <a:pt x="317" y="32"/>
                  </a:lnTo>
                  <a:lnTo>
                    <a:pt x="317" y="31"/>
                  </a:lnTo>
                  <a:lnTo>
                    <a:pt x="318" y="31"/>
                  </a:lnTo>
                  <a:lnTo>
                    <a:pt x="318" y="30"/>
                  </a:lnTo>
                  <a:lnTo>
                    <a:pt x="319" y="30"/>
                  </a:lnTo>
                  <a:lnTo>
                    <a:pt x="320" y="30"/>
                  </a:lnTo>
                  <a:lnTo>
                    <a:pt x="320" y="29"/>
                  </a:lnTo>
                  <a:lnTo>
                    <a:pt x="321" y="29"/>
                  </a:lnTo>
                  <a:lnTo>
                    <a:pt x="321" y="28"/>
                  </a:lnTo>
                  <a:lnTo>
                    <a:pt x="322" y="28"/>
                  </a:lnTo>
                  <a:lnTo>
                    <a:pt x="323" y="28"/>
                  </a:lnTo>
                  <a:lnTo>
                    <a:pt x="323" y="27"/>
                  </a:lnTo>
                  <a:lnTo>
                    <a:pt x="324" y="27"/>
                  </a:lnTo>
                  <a:lnTo>
                    <a:pt x="325" y="27"/>
                  </a:lnTo>
                  <a:lnTo>
                    <a:pt x="326" y="26"/>
                  </a:lnTo>
                  <a:lnTo>
                    <a:pt x="327" y="26"/>
                  </a:lnTo>
                  <a:lnTo>
                    <a:pt x="327" y="25"/>
                  </a:lnTo>
                  <a:lnTo>
                    <a:pt x="328" y="25"/>
                  </a:lnTo>
                  <a:lnTo>
                    <a:pt x="329" y="25"/>
                  </a:lnTo>
                  <a:lnTo>
                    <a:pt x="330" y="25"/>
                  </a:lnTo>
                  <a:lnTo>
                    <a:pt x="330" y="24"/>
                  </a:lnTo>
                  <a:lnTo>
                    <a:pt x="331" y="24"/>
                  </a:lnTo>
                  <a:lnTo>
                    <a:pt x="332" y="24"/>
                  </a:lnTo>
                  <a:lnTo>
                    <a:pt x="332" y="23"/>
                  </a:lnTo>
                  <a:lnTo>
                    <a:pt x="333" y="23"/>
                  </a:lnTo>
                  <a:lnTo>
                    <a:pt x="334" y="23"/>
                  </a:lnTo>
                  <a:lnTo>
                    <a:pt x="335" y="23"/>
                  </a:lnTo>
                  <a:lnTo>
                    <a:pt x="335" y="22"/>
                  </a:lnTo>
                  <a:lnTo>
                    <a:pt x="336" y="22"/>
                  </a:lnTo>
                  <a:lnTo>
                    <a:pt x="337" y="22"/>
                  </a:lnTo>
                  <a:lnTo>
                    <a:pt x="337" y="21"/>
                  </a:lnTo>
                  <a:lnTo>
                    <a:pt x="338" y="21"/>
                  </a:lnTo>
                  <a:lnTo>
                    <a:pt x="339" y="21"/>
                  </a:lnTo>
                  <a:lnTo>
                    <a:pt x="340" y="20"/>
                  </a:lnTo>
                  <a:lnTo>
                    <a:pt x="341" y="20"/>
                  </a:lnTo>
                  <a:lnTo>
                    <a:pt x="342" y="20"/>
                  </a:lnTo>
                  <a:lnTo>
                    <a:pt x="343" y="20"/>
                  </a:lnTo>
                  <a:lnTo>
                    <a:pt x="343" y="19"/>
                  </a:lnTo>
                  <a:lnTo>
                    <a:pt x="344" y="19"/>
                  </a:lnTo>
                  <a:lnTo>
                    <a:pt x="345" y="19"/>
                  </a:lnTo>
                  <a:lnTo>
                    <a:pt x="345" y="18"/>
                  </a:lnTo>
                  <a:lnTo>
                    <a:pt x="346" y="18"/>
                  </a:lnTo>
                  <a:lnTo>
                    <a:pt x="347" y="18"/>
                  </a:lnTo>
                  <a:lnTo>
                    <a:pt x="348" y="18"/>
                  </a:lnTo>
                  <a:lnTo>
                    <a:pt x="348" y="17"/>
                  </a:lnTo>
                  <a:lnTo>
                    <a:pt x="349" y="17"/>
                  </a:lnTo>
                  <a:lnTo>
                    <a:pt x="350" y="17"/>
                  </a:lnTo>
                  <a:lnTo>
                    <a:pt x="350" y="16"/>
                  </a:lnTo>
                  <a:lnTo>
                    <a:pt x="351" y="16"/>
                  </a:lnTo>
                  <a:lnTo>
                    <a:pt x="352" y="16"/>
                  </a:lnTo>
                  <a:lnTo>
                    <a:pt x="352" y="15"/>
                  </a:lnTo>
                  <a:lnTo>
                    <a:pt x="353" y="15"/>
                  </a:lnTo>
                  <a:lnTo>
                    <a:pt x="354" y="15"/>
                  </a:lnTo>
                  <a:lnTo>
                    <a:pt x="354" y="14"/>
                  </a:lnTo>
                  <a:lnTo>
                    <a:pt x="355" y="14"/>
                  </a:lnTo>
                  <a:lnTo>
                    <a:pt x="356" y="14"/>
                  </a:lnTo>
                  <a:lnTo>
                    <a:pt x="356" y="13"/>
                  </a:lnTo>
                  <a:lnTo>
                    <a:pt x="357" y="13"/>
                  </a:lnTo>
                  <a:lnTo>
                    <a:pt x="358" y="13"/>
                  </a:lnTo>
                  <a:lnTo>
                    <a:pt x="359" y="12"/>
                  </a:lnTo>
                  <a:lnTo>
                    <a:pt x="360" y="12"/>
                  </a:lnTo>
                  <a:lnTo>
                    <a:pt x="361" y="12"/>
                  </a:lnTo>
                  <a:lnTo>
                    <a:pt x="362" y="12"/>
                  </a:lnTo>
                  <a:lnTo>
                    <a:pt x="363" y="12"/>
                  </a:lnTo>
                  <a:lnTo>
                    <a:pt x="363" y="11"/>
                  </a:lnTo>
                  <a:lnTo>
                    <a:pt x="364" y="11"/>
                  </a:lnTo>
                  <a:lnTo>
                    <a:pt x="365" y="10"/>
                  </a:lnTo>
                  <a:lnTo>
                    <a:pt x="366" y="10"/>
                  </a:lnTo>
                  <a:lnTo>
                    <a:pt x="367" y="10"/>
                  </a:lnTo>
                  <a:lnTo>
                    <a:pt x="368" y="10"/>
                  </a:lnTo>
                  <a:lnTo>
                    <a:pt x="368" y="9"/>
                  </a:lnTo>
                  <a:lnTo>
                    <a:pt x="369" y="9"/>
                  </a:lnTo>
                  <a:lnTo>
                    <a:pt x="370" y="9"/>
                  </a:lnTo>
                  <a:lnTo>
                    <a:pt x="371" y="9"/>
                  </a:lnTo>
                  <a:lnTo>
                    <a:pt x="371" y="8"/>
                  </a:lnTo>
                  <a:lnTo>
                    <a:pt x="372" y="8"/>
                  </a:lnTo>
                  <a:lnTo>
                    <a:pt x="373" y="8"/>
                  </a:lnTo>
                  <a:lnTo>
                    <a:pt x="374" y="8"/>
                  </a:lnTo>
                  <a:lnTo>
                    <a:pt x="375" y="8"/>
                  </a:lnTo>
                  <a:lnTo>
                    <a:pt x="376" y="8"/>
                  </a:lnTo>
                  <a:lnTo>
                    <a:pt x="377" y="7"/>
                  </a:lnTo>
                  <a:lnTo>
                    <a:pt x="378" y="7"/>
                  </a:lnTo>
                  <a:lnTo>
                    <a:pt x="379" y="7"/>
                  </a:lnTo>
                  <a:lnTo>
                    <a:pt x="380" y="7"/>
                  </a:lnTo>
                  <a:lnTo>
                    <a:pt x="380" y="6"/>
                  </a:lnTo>
                  <a:lnTo>
                    <a:pt x="381" y="6"/>
                  </a:lnTo>
                  <a:lnTo>
                    <a:pt x="382" y="6"/>
                  </a:lnTo>
                  <a:lnTo>
                    <a:pt x="383" y="6"/>
                  </a:lnTo>
                  <a:lnTo>
                    <a:pt x="383" y="5"/>
                  </a:lnTo>
                  <a:lnTo>
                    <a:pt x="384" y="5"/>
                  </a:lnTo>
                  <a:lnTo>
                    <a:pt x="385" y="5"/>
                  </a:lnTo>
                  <a:lnTo>
                    <a:pt x="386" y="5"/>
                  </a:lnTo>
                  <a:lnTo>
                    <a:pt x="387" y="5"/>
                  </a:lnTo>
                  <a:lnTo>
                    <a:pt x="387" y="4"/>
                  </a:lnTo>
                  <a:lnTo>
                    <a:pt x="388" y="4"/>
                  </a:lnTo>
                  <a:lnTo>
                    <a:pt x="389" y="4"/>
                  </a:lnTo>
                  <a:lnTo>
                    <a:pt x="390" y="4"/>
                  </a:lnTo>
                  <a:lnTo>
                    <a:pt x="390" y="3"/>
                  </a:lnTo>
                  <a:lnTo>
                    <a:pt x="391" y="3"/>
                  </a:lnTo>
                  <a:lnTo>
                    <a:pt x="392" y="3"/>
                  </a:lnTo>
                  <a:lnTo>
                    <a:pt x="393" y="3"/>
                  </a:lnTo>
                  <a:lnTo>
                    <a:pt x="394" y="3"/>
                  </a:lnTo>
                  <a:lnTo>
                    <a:pt x="395" y="3"/>
                  </a:lnTo>
                  <a:lnTo>
                    <a:pt x="396" y="3"/>
                  </a:lnTo>
                  <a:lnTo>
                    <a:pt x="396" y="2"/>
                  </a:lnTo>
                  <a:lnTo>
                    <a:pt x="397" y="2"/>
                  </a:lnTo>
                  <a:lnTo>
                    <a:pt x="398" y="2"/>
                  </a:lnTo>
                  <a:lnTo>
                    <a:pt x="399" y="2"/>
                  </a:lnTo>
                  <a:lnTo>
                    <a:pt x="400" y="2"/>
                  </a:lnTo>
                  <a:lnTo>
                    <a:pt x="401" y="2"/>
                  </a:lnTo>
                  <a:lnTo>
                    <a:pt x="402" y="2"/>
                  </a:lnTo>
                  <a:lnTo>
                    <a:pt x="403" y="2"/>
                  </a:lnTo>
                  <a:lnTo>
                    <a:pt x="404" y="2"/>
                  </a:lnTo>
                  <a:lnTo>
                    <a:pt x="404" y="1"/>
                  </a:lnTo>
                  <a:lnTo>
                    <a:pt x="405" y="1"/>
                  </a:lnTo>
                  <a:lnTo>
                    <a:pt x="406" y="1"/>
                  </a:lnTo>
                  <a:lnTo>
                    <a:pt x="407" y="1"/>
                  </a:lnTo>
                  <a:lnTo>
                    <a:pt x="408" y="1"/>
                  </a:lnTo>
                  <a:lnTo>
                    <a:pt x="409" y="1"/>
                  </a:lnTo>
                  <a:lnTo>
                    <a:pt x="410" y="1"/>
                  </a:lnTo>
                  <a:lnTo>
                    <a:pt x="411" y="1"/>
                  </a:lnTo>
                  <a:lnTo>
                    <a:pt x="412" y="1"/>
                  </a:lnTo>
                  <a:lnTo>
                    <a:pt x="413" y="1"/>
                  </a:lnTo>
                  <a:lnTo>
                    <a:pt x="416" y="1"/>
                  </a:lnTo>
                  <a:lnTo>
                    <a:pt x="416" y="0"/>
                  </a:lnTo>
                  <a:lnTo>
                    <a:pt x="417" y="0"/>
                  </a:lnTo>
                  <a:lnTo>
                    <a:pt x="418" y="0"/>
                  </a:lnTo>
                  <a:lnTo>
                    <a:pt x="420" y="0"/>
                  </a:lnTo>
                  <a:lnTo>
                    <a:pt x="422" y="0"/>
                  </a:lnTo>
                  <a:lnTo>
                    <a:pt x="424" y="0"/>
                  </a:lnTo>
                  <a:lnTo>
                    <a:pt x="42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4040" name="Text Box 559"/>
          <p:cNvSpPr txBox="1">
            <a:spLocks noChangeArrowheads="1"/>
          </p:cNvSpPr>
          <p:nvPr/>
        </p:nvSpPr>
        <p:spPr bwMode="auto">
          <a:xfrm>
            <a:off x="4060825" y="1447800"/>
            <a:ext cx="615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 i="1" dirty="0">
                <a:sym typeface="Symbol" panose="05050102010706020507" pitchFamily="18" charset="2"/>
              </a:rPr>
              <a:t>x</a:t>
            </a:r>
            <a:r>
              <a:rPr lang="en-US" altLang="en-US" sz="4400" baseline="-25000" dirty="0"/>
              <a:t>1</a:t>
            </a:r>
          </a:p>
        </p:txBody>
      </p:sp>
      <p:sp>
        <p:nvSpPr>
          <p:cNvPr id="44041" name="Text Box 560"/>
          <p:cNvSpPr txBox="1">
            <a:spLocks noChangeArrowheads="1"/>
          </p:cNvSpPr>
          <p:nvPr/>
        </p:nvSpPr>
        <p:spPr bwMode="auto">
          <a:xfrm>
            <a:off x="7226300" y="1447800"/>
            <a:ext cx="615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 i="1">
                <a:sym typeface="Symbol" panose="05050102010706020507" pitchFamily="18" charset="2"/>
              </a:rPr>
              <a:t>x</a:t>
            </a:r>
            <a:r>
              <a:rPr lang="en-US" altLang="en-US" sz="4400" baseline="-25000"/>
              <a:t>2</a:t>
            </a:r>
          </a:p>
        </p:txBody>
      </p:sp>
      <p:sp>
        <p:nvSpPr>
          <p:cNvPr id="44042" name="Text Box 561"/>
          <p:cNvSpPr txBox="1">
            <a:spLocks noChangeArrowheads="1"/>
          </p:cNvSpPr>
          <p:nvPr/>
        </p:nvSpPr>
        <p:spPr bwMode="auto">
          <a:xfrm>
            <a:off x="457200" y="2616200"/>
            <a:ext cx="1749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3200">
                <a:solidFill>
                  <a:schemeClr val="tx2"/>
                </a:solidFill>
              </a:rPr>
              <a:t>p-box</a:t>
            </a:r>
          </a:p>
        </p:txBody>
      </p:sp>
      <p:sp>
        <p:nvSpPr>
          <p:cNvPr id="44043" name="Text Box 563"/>
          <p:cNvSpPr txBox="1">
            <a:spLocks noChangeArrowheads="1"/>
          </p:cNvSpPr>
          <p:nvPr/>
        </p:nvSpPr>
        <p:spPr bwMode="auto">
          <a:xfrm>
            <a:off x="457200" y="4414838"/>
            <a:ext cx="1749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3200">
                <a:solidFill>
                  <a:schemeClr val="tx2"/>
                </a:solidFill>
              </a:rPr>
              <a:t>precise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Discretizations</a:t>
            </a: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2144713" y="6145213"/>
            <a:ext cx="5368925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2144713" y="6145213"/>
            <a:ext cx="3175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2144713" y="6145213"/>
            <a:ext cx="3175" cy="17621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1851025" y="6321425"/>
            <a:ext cx="5953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MS Sans Serif" charset="0"/>
              </a:rPr>
              <a:t>2.99</a:t>
            </a:r>
            <a:endParaRPr lang="en-US" altLang="en-U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2411413" y="6145213"/>
            <a:ext cx="3175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2681288" y="6145213"/>
            <a:ext cx="3175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2947988" y="6145213"/>
            <a:ext cx="3175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3217863" y="61452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3486150" y="6145213"/>
            <a:ext cx="3175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3754438" y="61452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4022725" y="6145213"/>
            <a:ext cx="3175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4292600" y="6145213"/>
            <a:ext cx="3175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4559300" y="6145213"/>
            <a:ext cx="3175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4829175" y="6145213"/>
            <a:ext cx="3175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4829175" y="6145213"/>
            <a:ext cx="3175" cy="17621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4738688" y="6321425"/>
            <a:ext cx="1714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MS Sans Serif" charset="0"/>
              </a:rPr>
              <a:t>3</a:t>
            </a:r>
            <a:endParaRPr lang="en-US" alt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5095875" y="6145213"/>
            <a:ext cx="3175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5365750" y="6145213"/>
            <a:ext cx="1588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>
            <a:off x="5634038" y="6145213"/>
            <a:ext cx="3175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5903913" y="6145213"/>
            <a:ext cx="3175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>
            <a:off x="6170613" y="6145213"/>
            <a:ext cx="3175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>
            <a:off x="6440488" y="6145213"/>
            <a:ext cx="3175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6707188" y="6145213"/>
            <a:ext cx="3175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>
            <a:off x="6977063" y="61452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31" name="Line 27"/>
          <p:cNvSpPr>
            <a:spLocks noChangeShapeType="1"/>
          </p:cNvSpPr>
          <p:nvPr/>
        </p:nvSpPr>
        <p:spPr bwMode="auto">
          <a:xfrm>
            <a:off x="7246938" y="61452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32" name="Line 28"/>
          <p:cNvSpPr>
            <a:spLocks noChangeShapeType="1"/>
          </p:cNvSpPr>
          <p:nvPr/>
        </p:nvSpPr>
        <p:spPr bwMode="auto">
          <a:xfrm>
            <a:off x="7513638" y="6145213"/>
            <a:ext cx="1587" cy="10636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33" name="Line 29"/>
          <p:cNvSpPr>
            <a:spLocks noChangeShapeType="1"/>
          </p:cNvSpPr>
          <p:nvPr/>
        </p:nvSpPr>
        <p:spPr bwMode="auto">
          <a:xfrm>
            <a:off x="7513638" y="6145213"/>
            <a:ext cx="1587" cy="176212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34" name="Rectangle 30"/>
          <p:cNvSpPr>
            <a:spLocks noChangeArrowheads="1"/>
          </p:cNvSpPr>
          <p:nvPr/>
        </p:nvSpPr>
        <p:spPr bwMode="auto">
          <a:xfrm>
            <a:off x="7216775" y="6321425"/>
            <a:ext cx="5921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MS Sans Serif" charset="0"/>
              </a:rPr>
              <a:t>3.01</a:t>
            </a:r>
            <a:endParaRPr lang="en-US" altLang="en-US"/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 flipV="1">
            <a:off x="2144713" y="2449513"/>
            <a:ext cx="3175" cy="369570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 flipH="1">
            <a:off x="1941513" y="6145213"/>
            <a:ext cx="2032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37" name="Line 33"/>
          <p:cNvSpPr>
            <a:spLocks noChangeShapeType="1"/>
          </p:cNvSpPr>
          <p:nvPr/>
        </p:nvSpPr>
        <p:spPr bwMode="auto">
          <a:xfrm flipH="1">
            <a:off x="1889125" y="6145213"/>
            <a:ext cx="25558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38" name="Rectangle 34"/>
          <p:cNvSpPr>
            <a:spLocks noChangeArrowheads="1"/>
          </p:cNvSpPr>
          <p:nvPr/>
        </p:nvSpPr>
        <p:spPr bwMode="auto">
          <a:xfrm>
            <a:off x="1524000" y="5981700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MS Sans Serif" charset="0"/>
              </a:rPr>
              <a:t>0</a:t>
            </a:r>
            <a:endParaRPr lang="en-US" altLang="en-US"/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 flipH="1">
            <a:off x="1941513" y="5776913"/>
            <a:ext cx="2032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 flipH="1">
            <a:off x="1941513" y="5407025"/>
            <a:ext cx="2032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 flipH="1">
            <a:off x="1941513" y="5037138"/>
            <a:ext cx="2032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 flipH="1">
            <a:off x="1941513" y="4667250"/>
            <a:ext cx="2032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 flipH="1">
            <a:off x="1941513" y="4297363"/>
            <a:ext cx="2032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44" name="Line 40"/>
          <p:cNvSpPr>
            <a:spLocks noChangeShapeType="1"/>
          </p:cNvSpPr>
          <p:nvPr/>
        </p:nvSpPr>
        <p:spPr bwMode="auto">
          <a:xfrm flipH="1">
            <a:off x="1889125" y="4297363"/>
            <a:ext cx="25558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45" name="Line 41"/>
          <p:cNvSpPr>
            <a:spLocks noChangeShapeType="1"/>
          </p:cNvSpPr>
          <p:nvPr/>
        </p:nvSpPr>
        <p:spPr bwMode="auto">
          <a:xfrm flipH="1">
            <a:off x="1941513" y="3927475"/>
            <a:ext cx="2032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46" name="Line 42"/>
          <p:cNvSpPr>
            <a:spLocks noChangeShapeType="1"/>
          </p:cNvSpPr>
          <p:nvPr/>
        </p:nvSpPr>
        <p:spPr bwMode="auto">
          <a:xfrm flipH="1">
            <a:off x="1941513" y="3559175"/>
            <a:ext cx="2032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47" name="Line 43"/>
          <p:cNvSpPr>
            <a:spLocks noChangeShapeType="1"/>
          </p:cNvSpPr>
          <p:nvPr/>
        </p:nvSpPr>
        <p:spPr bwMode="auto">
          <a:xfrm flipH="1">
            <a:off x="1941513" y="3189288"/>
            <a:ext cx="2032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48" name="Line 44"/>
          <p:cNvSpPr>
            <a:spLocks noChangeShapeType="1"/>
          </p:cNvSpPr>
          <p:nvPr/>
        </p:nvSpPr>
        <p:spPr bwMode="auto">
          <a:xfrm flipH="1">
            <a:off x="1941513" y="2819400"/>
            <a:ext cx="203200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49" name="Line 45"/>
          <p:cNvSpPr>
            <a:spLocks noChangeShapeType="1"/>
          </p:cNvSpPr>
          <p:nvPr/>
        </p:nvSpPr>
        <p:spPr bwMode="auto">
          <a:xfrm flipH="1">
            <a:off x="1941513" y="2449513"/>
            <a:ext cx="2032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50" name="Line 46"/>
          <p:cNvSpPr>
            <a:spLocks noChangeShapeType="1"/>
          </p:cNvSpPr>
          <p:nvPr/>
        </p:nvSpPr>
        <p:spPr bwMode="auto">
          <a:xfrm flipH="1">
            <a:off x="1889125" y="2449513"/>
            <a:ext cx="255588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51" name="Rectangle 47"/>
          <p:cNvSpPr>
            <a:spLocks noChangeArrowheads="1"/>
          </p:cNvSpPr>
          <p:nvPr/>
        </p:nvSpPr>
        <p:spPr bwMode="auto">
          <a:xfrm>
            <a:off x="1524000" y="2286000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MS Sans Serif" charset="0"/>
              </a:rPr>
              <a:t>1</a:t>
            </a:r>
            <a:endParaRPr lang="en-US" altLang="en-US"/>
          </a:p>
        </p:txBody>
      </p:sp>
      <p:sp>
        <p:nvSpPr>
          <p:cNvPr id="47152" name="Freeform 48"/>
          <p:cNvSpPr>
            <a:spLocks/>
          </p:cNvSpPr>
          <p:nvPr/>
        </p:nvSpPr>
        <p:spPr bwMode="auto">
          <a:xfrm flipV="1">
            <a:off x="2476500" y="2449513"/>
            <a:ext cx="4638675" cy="3683000"/>
          </a:xfrm>
          <a:custGeom>
            <a:avLst/>
            <a:gdLst>
              <a:gd name="T0" fmla="*/ 73411903 w 5881"/>
              <a:gd name="T1" fmla="*/ 52255790 h 7777"/>
              <a:gd name="T2" fmla="*/ 219614193 w 5881"/>
              <a:gd name="T3" fmla="*/ 104511581 h 7777"/>
              <a:gd name="T4" fmla="*/ 329732405 w 5881"/>
              <a:gd name="T5" fmla="*/ 174261276 h 7777"/>
              <a:gd name="T6" fmla="*/ 475933931 w 5881"/>
              <a:gd name="T7" fmla="*/ 226741053 h 7777"/>
              <a:gd name="T8" fmla="*/ 585429814 w 5881"/>
              <a:gd name="T9" fmla="*/ 296490305 h 7777"/>
              <a:gd name="T10" fmla="*/ 731632030 w 5881"/>
              <a:gd name="T11" fmla="*/ 348746554 h 7777"/>
              <a:gd name="T12" fmla="*/ 841750439 w 5881"/>
              <a:gd name="T13" fmla="*/ 418495747 h 7777"/>
              <a:gd name="T14" fmla="*/ 987952656 w 5881"/>
              <a:gd name="T15" fmla="*/ 470751522 h 7777"/>
              <a:gd name="T16" fmla="*/ 1097448539 w 5881"/>
              <a:gd name="T17" fmla="*/ 540500833 h 7777"/>
              <a:gd name="T18" fmla="*/ 1244272295 w 5881"/>
              <a:gd name="T19" fmla="*/ 592981084 h 7777"/>
              <a:gd name="T20" fmla="*/ 1353768967 w 5881"/>
              <a:gd name="T21" fmla="*/ 662730276 h 7777"/>
              <a:gd name="T22" fmla="*/ 1499970394 w 5881"/>
              <a:gd name="T23" fmla="*/ 714986052 h 7777"/>
              <a:gd name="T24" fmla="*/ 1610088606 w 5881"/>
              <a:gd name="T25" fmla="*/ 784735244 h 7777"/>
              <a:gd name="T26" fmla="*/ 1756290428 w 5881"/>
              <a:gd name="T27" fmla="*/ 836991020 h 7777"/>
              <a:gd name="T28" fmla="*/ 1858942276 w 5881"/>
              <a:gd name="T29" fmla="*/ 906964687 h 7777"/>
              <a:gd name="T30" fmla="*/ 1975905311 w 5881"/>
              <a:gd name="T31" fmla="*/ 959220936 h 7777"/>
              <a:gd name="T32" fmla="*/ 2063626010 w 5881"/>
              <a:gd name="T33" fmla="*/ 1028969892 h 7777"/>
              <a:gd name="T34" fmla="*/ 2147483647 w 5881"/>
              <a:gd name="T35" fmla="*/ 1081226141 h 7777"/>
              <a:gd name="T36" fmla="*/ 2147483647 w 5881"/>
              <a:gd name="T37" fmla="*/ 1150975334 h 7777"/>
              <a:gd name="T38" fmla="*/ 2147483647 w 5881"/>
              <a:gd name="T39" fmla="*/ 1203455111 h 7777"/>
              <a:gd name="T40" fmla="*/ 2147483647 w 5881"/>
              <a:gd name="T41" fmla="*/ 1273204303 h 7777"/>
              <a:gd name="T42" fmla="*/ 2147483647 w 5881"/>
              <a:gd name="T43" fmla="*/ 1325460552 h 7777"/>
              <a:gd name="T44" fmla="*/ 2147483647 w 5881"/>
              <a:gd name="T45" fmla="*/ 1395209745 h 7777"/>
              <a:gd name="T46" fmla="*/ 2147483647 w 5881"/>
              <a:gd name="T47" fmla="*/ 1447465047 h 7777"/>
              <a:gd name="T48" fmla="*/ 2147483647 w 5881"/>
              <a:gd name="T49" fmla="*/ 1517214239 h 7777"/>
              <a:gd name="T50" fmla="*/ 2147483647 w 5881"/>
              <a:gd name="T51" fmla="*/ 1569694964 h 7777"/>
              <a:gd name="T52" fmla="*/ 2147483647 w 5881"/>
              <a:gd name="T53" fmla="*/ 1639444156 h 7777"/>
              <a:gd name="T54" fmla="*/ 2147483647 w 5881"/>
              <a:gd name="T55" fmla="*/ 1691699458 h 7777"/>
              <a:gd name="T56" fmla="*/ 2147483647 w 5881"/>
              <a:gd name="T57" fmla="*/ 1726686292 h 7777"/>
              <a:gd name="T58" fmla="*/ 2147483647 w 5881"/>
              <a:gd name="T59" fmla="*/ 1674206515 h 7777"/>
              <a:gd name="T60" fmla="*/ 2147483647 w 5881"/>
              <a:gd name="T61" fmla="*/ 1604457322 h 7777"/>
              <a:gd name="T62" fmla="*/ 2147483647 w 5881"/>
              <a:gd name="T63" fmla="*/ 1552201073 h 7777"/>
              <a:gd name="T64" fmla="*/ 2147483647 w 5881"/>
              <a:gd name="T65" fmla="*/ 1482451881 h 7777"/>
              <a:gd name="T66" fmla="*/ 2147483647 w 5881"/>
              <a:gd name="T67" fmla="*/ 1430196579 h 7777"/>
              <a:gd name="T68" fmla="*/ 2147483647 w 5881"/>
              <a:gd name="T69" fmla="*/ 1360447386 h 7777"/>
              <a:gd name="T70" fmla="*/ 2147483647 w 5881"/>
              <a:gd name="T71" fmla="*/ 1307966662 h 7777"/>
              <a:gd name="T72" fmla="*/ 2147483647 w 5881"/>
              <a:gd name="T73" fmla="*/ 1238217470 h 7777"/>
              <a:gd name="T74" fmla="*/ 2147483647 w 5881"/>
              <a:gd name="T75" fmla="*/ 1185962168 h 7777"/>
              <a:gd name="T76" fmla="*/ 2147483647 w 5881"/>
              <a:gd name="T77" fmla="*/ 1116212975 h 7777"/>
              <a:gd name="T78" fmla="*/ 2147483647 w 5881"/>
              <a:gd name="T79" fmla="*/ 1063732251 h 7777"/>
              <a:gd name="T80" fmla="*/ 2122105950 w 5881"/>
              <a:gd name="T81" fmla="*/ 993983058 h 7777"/>
              <a:gd name="T82" fmla="*/ 1975905311 w 5881"/>
              <a:gd name="T83" fmla="*/ 941727520 h 7777"/>
              <a:gd name="T84" fmla="*/ 1865787100 w 5881"/>
              <a:gd name="T85" fmla="*/ 871977854 h 7777"/>
              <a:gd name="T86" fmla="*/ 1741359279 w 5881"/>
              <a:gd name="T87" fmla="*/ 819722078 h 7777"/>
              <a:gd name="T88" fmla="*/ 1653638185 w 5881"/>
              <a:gd name="T89" fmla="*/ 749972886 h 7777"/>
              <a:gd name="T90" fmla="*/ 1536676728 w 5881"/>
              <a:gd name="T91" fmla="*/ 697492635 h 7777"/>
              <a:gd name="T92" fmla="*/ 1448955240 w 5881"/>
              <a:gd name="T93" fmla="*/ 627743443 h 7777"/>
              <a:gd name="T94" fmla="*/ 1331993782 w 5881"/>
              <a:gd name="T95" fmla="*/ 575487667 h 7777"/>
              <a:gd name="T96" fmla="*/ 1244272295 w 5881"/>
              <a:gd name="T97" fmla="*/ 505738474 h 7777"/>
              <a:gd name="T98" fmla="*/ 1126688509 w 5881"/>
              <a:gd name="T99" fmla="*/ 453482580 h 7777"/>
              <a:gd name="T100" fmla="*/ 1038967810 w 5881"/>
              <a:gd name="T101" fmla="*/ 383508913 h 7777"/>
              <a:gd name="T102" fmla="*/ 922006352 w 5881"/>
              <a:gd name="T103" fmla="*/ 331253137 h 7777"/>
              <a:gd name="T104" fmla="*/ 834284865 w 5881"/>
              <a:gd name="T105" fmla="*/ 261503945 h 7777"/>
              <a:gd name="T106" fmla="*/ 717323210 w 5881"/>
              <a:gd name="T107" fmla="*/ 209247637 h 7777"/>
              <a:gd name="T108" fmla="*/ 629601722 w 5881"/>
              <a:gd name="T109" fmla="*/ 139498444 h 7777"/>
              <a:gd name="T110" fmla="*/ 512640264 w 5881"/>
              <a:gd name="T111" fmla="*/ 87018164 h 7777"/>
              <a:gd name="T112" fmla="*/ 424297237 w 5881"/>
              <a:gd name="T113" fmla="*/ 17268949 h 77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5881"/>
              <a:gd name="T172" fmla="*/ 0 h 7777"/>
              <a:gd name="T173" fmla="*/ 5881 w 5881"/>
              <a:gd name="T174" fmla="*/ 7777 h 777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5881" h="7777">
                <a:moveTo>
                  <a:pt x="0" y="0"/>
                </a:moveTo>
                <a:lnTo>
                  <a:pt x="0" y="0"/>
                </a:lnTo>
                <a:lnTo>
                  <a:pt x="0" y="77"/>
                </a:lnTo>
                <a:lnTo>
                  <a:pt x="59" y="77"/>
                </a:lnTo>
                <a:lnTo>
                  <a:pt x="59" y="155"/>
                </a:lnTo>
                <a:lnTo>
                  <a:pt x="118" y="155"/>
                </a:lnTo>
                <a:lnTo>
                  <a:pt x="118" y="233"/>
                </a:lnTo>
                <a:lnTo>
                  <a:pt x="177" y="233"/>
                </a:lnTo>
                <a:lnTo>
                  <a:pt x="177" y="311"/>
                </a:lnTo>
                <a:lnTo>
                  <a:pt x="236" y="311"/>
                </a:lnTo>
                <a:lnTo>
                  <a:pt x="236" y="388"/>
                </a:lnTo>
                <a:lnTo>
                  <a:pt x="294" y="388"/>
                </a:lnTo>
                <a:lnTo>
                  <a:pt x="294" y="466"/>
                </a:lnTo>
                <a:lnTo>
                  <a:pt x="353" y="466"/>
                </a:lnTo>
                <a:lnTo>
                  <a:pt x="353" y="544"/>
                </a:lnTo>
                <a:lnTo>
                  <a:pt x="412" y="544"/>
                </a:lnTo>
                <a:lnTo>
                  <a:pt x="412" y="622"/>
                </a:lnTo>
                <a:lnTo>
                  <a:pt x="471" y="622"/>
                </a:lnTo>
                <a:lnTo>
                  <a:pt x="471" y="699"/>
                </a:lnTo>
                <a:lnTo>
                  <a:pt x="530" y="699"/>
                </a:lnTo>
                <a:lnTo>
                  <a:pt x="530" y="777"/>
                </a:lnTo>
                <a:lnTo>
                  <a:pt x="588" y="777"/>
                </a:lnTo>
                <a:lnTo>
                  <a:pt x="588" y="855"/>
                </a:lnTo>
                <a:lnTo>
                  <a:pt x="647" y="855"/>
                </a:lnTo>
                <a:lnTo>
                  <a:pt x="647" y="933"/>
                </a:lnTo>
                <a:lnTo>
                  <a:pt x="706" y="933"/>
                </a:lnTo>
                <a:lnTo>
                  <a:pt x="706" y="1011"/>
                </a:lnTo>
                <a:lnTo>
                  <a:pt x="765" y="1011"/>
                </a:lnTo>
                <a:lnTo>
                  <a:pt x="765" y="1088"/>
                </a:lnTo>
                <a:lnTo>
                  <a:pt x="824" y="1088"/>
                </a:lnTo>
                <a:lnTo>
                  <a:pt x="824" y="1166"/>
                </a:lnTo>
                <a:lnTo>
                  <a:pt x="882" y="1166"/>
                </a:lnTo>
                <a:lnTo>
                  <a:pt x="882" y="1244"/>
                </a:lnTo>
                <a:lnTo>
                  <a:pt x="941" y="1244"/>
                </a:lnTo>
                <a:lnTo>
                  <a:pt x="941" y="1322"/>
                </a:lnTo>
                <a:lnTo>
                  <a:pt x="1000" y="1322"/>
                </a:lnTo>
                <a:lnTo>
                  <a:pt x="1000" y="1399"/>
                </a:lnTo>
                <a:lnTo>
                  <a:pt x="1059" y="1399"/>
                </a:lnTo>
                <a:lnTo>
                  <a:pt x="1059" y="1477"/>
                </a:lnTo>
                <a:lnTo>
                  <a:pt x="1118" y="1477"/>
                </a:lnTo>
                <a:lnTo>
                  <a:pt x="1118" y="1555"/>
                </a:lnTo>
                <a:lnTo>
                  <a:pt x="1176" y="1555"/>
                </a:lnTo>
                <a:lnTo>
                  <a:pt x="1176" y="1633"/>
                </a:lnTo>
                <a:lnTo>
                  <a:pt x="1235" y="1633"/>
                </a:lnTo>
                <a:lnTo>
                  <a:pt x="1235" y="1710"/>
                </a:lnTo>
                <a:lnTo>
                  <a:pt x="1294" y="1710"/>
                </a:lnTo>
                <a:lnTo>
                  <a:pt x="1294" y="1788"/>
                </a:lnTo>
                <a:lnTo>
                  <a:pt x="1353" y="1788"/>
                </a:lnTo>
                <a:lnTo>
                  <a:pt x="1353" y="1866"/>
                </a:lnTo>
                <a:lnTo>
                  <a:pt x="1412" y="1866"/>
                </a:lnTo>
                <a:lnTo>
                  <a:pt x="1412" y="1944"/>
                </a:lnTo>
                <a:lnTo>
                  <a:pt x="1470" y="1944"/>
                </a:lnTo>
                <a:lnTo>
                  <a:pt x="1470" y="2022"/>
                </a:lnTo>
                <a:lnTo>
                  <a:pt x="1529" y="2022"/>
                </a:lnTo>
                <a:lnTo>
                  <a:pt x="1529" y="2099"/>
                </a:lnTo>
                <a:lnTo>
                  <a:pt x="1588" y="2099"/>
                </a:lnTo>
                <a:lnTo>
                  <a:pt x="1588" y="2177"/>
                </a:lnTo>
                <a:lnTo>
                  <a:pt x="1647" y="2177"/>
                </a:lnTo>
                <a:lnTo>
                  <a:pt x="1647" y="2255"/>
                </a:lnTo>
                <a:lnTo>
                  <a:pt x="1706" y="2255"/>
                </a:lnTo>
                <a:lnTo>
                  <a:pt x="1706" y="2333"/>
                </a:lnTo>
                <a:lnTo>
                  <a:pt x="1764" y="2333"/>
                </a:lnTo>
                <a:lnTo>
                  <a:pt x="1764" y="2410"/>
                </a:lnTo>
                <a:lnTo>
                  <a:pt x="1823" y="2410"/>
                </a:lnTo>
                <a:lnTo>
                  <a:pt x="1823" y="2488"/>
                </a:lnTo>
                <a:lnTo>
                  <a:pt x="1882" y="2488"/>
                </a:lnTo>
                <a:lnTo>
                  <a:pt x="1882" y="2566"/>
                </a:lnTo>
                <a:lnTo>
                  <a:pt x="1941" y="2566"/>
                </a:lnTo>
                <a:lnTo>
                  <a:pt x="1941" y="2644"/>
                </a:lnTo>
                <a:lnTo>
                  <a:pt x="2000" y="2644"/>
                </a:lnTo>
                <a:lnTo>
                  <a:pt x="2000" y="2721"/>
                </a:lnTo>
                <a:lnTo>
                  <a:pt x="2058" y="2721"/>
                </a:lnTo>
                <a:lnTo>
                  <a:pt x="2058" y="2799"/>
                </a:lnTo>
                <a:lnTo>
                  <a:pt x="2117" y="2799"/>
                </a:lnTo>
                <a:lnTo>
                  <a:pt x="2117" y="2877"/>
                </a:lnTo>
                <a:lnTo>
                  <a:pt x="2176" y="2877"/>
                </a:lnTo>
                <a:lnTo>
                  <a:pt x="2176" y="2955"/>
                </a:lnTo>
                <a:lnTo>
                  <a:pt x="2235" y="2955"/>
                </a:lnTo>
                <a:lnTo>
                  <a:pt x="2235" y="3033"/>
                </a:lnTo>
                <a:lnTo>
                  <a:pt x="2294" y="3033"/>
                </a:lnTo>
                <a:lnTo>
                  <a:pt x="2294" y="3110"/>
                </a:lnTo>
                <a:lnTo>
                  <a:pt x="2352" y="3110"/>
                </a:lnTo>
                <a:lnTo>
                  <a:pt x="2352" y="3188"/>
                </a:lnTo>
                <a:lnTo>
                  <a:pt x="2411" y="3188"/>
                </a:lnTo>
                <a:lnTo>
                  <a:pt x="2411" y="3266"/>
                </a:lnTo>
                <a:lnTo>
                  <a:pt x="2470" y="3266"/>
                </a:lnTo>
                <a:lnTo>
                  <a:pt x="2470" y="3344"/>
                </a:lnTo>
                <a:lnTo>
                  <a:pt x="2529" y="3344"/>
                </a:lnTo>
                <a:lnTo>
                  <a:pt x="2529" y="3421"/>
                </a:lnTo>
                <a:lnTo>
                  <a:pt x="2588" y="3421"/>
                </a:lnTo>
                <a:lnTo>
                  <a:pt x="2588" y="3499"/>
                </a:lnTo>
                <a:lnTo>
                  <a:pt x="2646" y="3499"/>
                </a:lnTo>
                <a:lnTo>
                  <a:pt x="2646" y="3577"/>
                </a:lnTo>
                <a:lnTo>
                  <a:pt x="2705" y="3577"/>
                </a:lnTo>
                <a:lnTo>
                  <a:pt x="2705" y="3655"/>
                </a:lnTo>
                <a:lnTo>
                  <a:pt x="2764" y="3655"/>
                </a:lnTo>
                <a:lnTo>
                  <a:pt x="2764" y="3732"/>
                </a:lnTo>
                <a:lnTo>
                  <a:pt x="2823" y="3732"/>
                </a:lnTo>
                <a:lnTo>
                  <a:pt x="2823" y="3810"/>
                </a:lnTo>
                <a:lnTo>
                  <a:pt x="2882" y="3810"/>
                </a:lnTo>
                <a:lnTo>
                  <a:pt x="2882" y="3888"/>
                </a:lnTo>
                <a:lnTo>
                  <a:pt x="2941" y="3888"/>
                </a:lnTo>
                <a:lnTo>
                  <a:pt x="2941" y="3966"/>
                </a:lnTo>
                <a:lnTo>
                  <a:pt x="2988" y="3966"/>
                </a:lnTo>
                <a:lnTo>
                  <a:pt x="2988" y="4044"/>
                </a:lnTo>
                <a:lnTo>
                  <a:pt x="3035" y="4044"/>
                </a:lnTo>
                <a:lnTo>
                  <a:pt x="3035" y="4121"/>
                </a:lnTo>
                <a:lnTo>
                  <a:pt x="3082" y="4121"/>
                </a:lnTo>
                <a:lnTo>
                  <a:pt x="3082" y="4199"/>
                </a:lnTo>
                <a:lnTo>
                  <a:pt x="3129" y="4199"/>
                </a:lnTo>
                <a:lnTo>
                  <a:pt x="3129" y="4277"/>
                </a:lnTo>
                <a:lnTo>
                  <a:pt x="3176" y="4277"/>
                </a:lnTo>
                <a:lnTo>
                  <a:pt x="3176" y="4355"/>
                </a:lnTo>
                <a:lnTo>
                  <a:pt x="3223" y="4355"/>
                </a:lnTo>
                <a:lnTo>
                  <a:pt x="3223" y="4432"/>
                </a:lnTo>
                <a:lnTo>
                  <a:pt x="3270" y="4432"/>
                </a:lnTo>
                <a:lnTo>
                  <a:pt x="3270" y="4510"/>
                </a:lnTo>
                <a:lnTo>
                  <a:pt x="3317" y="4510"/>
                </a:lnTo>
                <a:lnTo>
                  <a:pt x="3317" y="4588"/>
                </a:lnTo>
                <a:lnTo>
                  <a:pt x="3364" y="4588"/>
                </a:lnTo>
                <a:lnTo>
                  <a:pt x="3364" y="4666"/>
                </a:lnTo>
                <a:lnTo>
                  <a:pt x="3411" y="4666"/>
                </a:lnTo>
                <a:lnTo>
                  <a:pt x="3411" y="4743"/>
                </a:lnTo>
                <a:lnTo>
                  <a:pt x="3458" y="4743"/>
                </a:lnTo>
                <a:lnTo>
                  <a:pt x="3458" y="4821"/>
                </a:lnTo>
                <a:lnTo>
                  <a:pt x="3505" y="4821"/>
                </a:lnTo>
                <a:lnTo>
                  <a:pt x="3505" y="4899"/>
                </a:lnTo>
                <a:lnTo>
                  <a:pt x="3552" y="4899"/>
                </a:lnTo>
                <a:lnTo>
                  <a:pt x="3552" y="4977"/>
                </a:lnTo>
                <a:lnTo>
                  <a:pt x="3599" y="4977"/>
                </a:lnTo>
                <a:lnTo>
                  <a:pt x="3599" y="5055"/>
                </a:lnTo>
                <a:lnTo>
                  <a:pt x="3646" y="5055"/>
                </a:lnTo>
                <a:lnTo>
                  <a:pt x="3646" y="5132"/>
                </a:lnTo>
                <a:lnTo>
                  <a:pt x="3693" y="5132"/>
                </a:lnTo>
                <a:lnTo>
                  <a:pt x="3693" y="5210"/>
                </a:lnTo>
                <a:lnTo>
                  <a:pt x="3740" y="5210"/>
                </a:lnTo>
                <a:lnTo>
                  <a:pt x="3740" y="5288"/>
                </a:lnTo>
                <a:lnTo>
                  <a:pt x="3787" y="5288"/>
                </a:lnTo>
                <a:lnTo>
                  <a:pt x="3787" y="5366"/>
                </a:lnTo>
                <a:lnTo>
                  <a:pt x="3834" y="5366"/>
                </a:lnTo>
                <a:lnTo>
                  <a:pt x="3834" y="5443"/>
                </a:lnTo>
                <a:lnTo>
                  <a:pt x="3881" y="5443"/>
                </a:lnTo>
                <a:lnTo>
                  <a:pt x="3881" y="5521"/>
                </a:lnTo>
                <a:lnTo>
                  <a:pt x="3928" y="5521"/>
                </a:lnTo>
                <a:lnTo>
                  <a:pt x="3928" y="5599"/>
                </a:lnTo>
                <a:lnTo>
                  <a:pt x="3975" y="5599"/>
                </a:lnTo>
                <a:lnTo>
                  <a:pt x="3975" y="5677"/>
                </a:lnTo>
                <a:lnTo>
                  <a:pt x="4022" y="5677"/>
                </a:lnTo>
                <a:lnTo>
                  <a:pt x="4022" y="5754"/>
                </a:lnTo>
                <a:lnTo>
                  <a:pt x="4070" y="5754"/>
                </a:lnTo>
                <a:lnTo>
                  <a:pt x="4070" y="5832"/>
                </a:lnTo>
                <a:lnTo>
                  <a:pt x="4117" y="5832"/>
                </a:lnTo>
                <a:lnTo>
                  <a:pt x="4117" y="5910"/>
                </a:lnTo>
                <a:lnTo>
                  <a:pt x="4164" y="5910"/>
                </a:lnTo>
                <a:lnTo>
                  <a:pt x="4164" y="5988"/>
                </a:lnTo>
                <a:lnTo>
                  <a:pt x="4211" y="5988"/>
                </a:lnTo>
                <a:lnTo>
                  <a:pt x="4211" y="6066"/>
                </a:lnTo>
                <a:lnTo>
                  <a:pt x="4258" y="6066"/>
                </a:lnTo>
                <a:lnTo>
                  <a:pt x="4258" y="6143"/>
                </a:lnTo>
                <a:lnTo>
                  <a:pt x="4305" y="6143"/>
                </a:lnTo>
                <a:lnTo>
                  <a:pt x="4305" y="6221"/>
                </a:lnTo>
                <a:lnTo>
                  <a:pt x="4352" y="6221"/>
                </a:lnTo>
                <a:lnTo>
                  <a:pt x="4352" y="6299"/>
                </a:lnTo>
                <a:lnTo>
                  <a:pt x="4399" y="6299"/>
                </a:lnTo>
                <a:lnTo>
                  <a:pt x="4399" y="6377"/>
                </a:lnTo>
                <a:lnTo>
                  <a:pt x="4446" y="6377"/>
                </a:lnTo>
                <a:lnTo>
                  <a:pt x="4446" y="6454"/>
                </a:lnTo>
                <a:lnTo>
                  <a:pt x="4493" y="6454"/>
                </a:lnTo>
                <a:lnTo>
                  <a:pt x="4493" y="6532"/>
                </a:lnTo>
                <a:lnTo>
                  <a:pt x="4540" y="6532"/>
                </a:lnTo>
                <a:lnTo>
                  <a:pt x="4540" y="6610"/>
                </a:lnTo>
                <a:lnTo>
                  <a:pt x="4587" y="6610"/>
                </a:lnTo>
                <a:lnTo>
                  <a:pt x="4587" y="6688"/>
                </a:lnTo>
                <a:lnTo>
                  <a:pt x="4634" y="6688"/>
                </a:lnTo>
                <a:lnTo>
                  <a:pt x="4634" y="6765"/>
                </a:lnTo>
                <a:lnTo>
                  <a:pt x="4681" y="6765"/>
                </a:lnTo>
                <a:lnTo>
                  <a:pt x="4681" y="6843"/>
                </a:lnTo>
                <a:lnTo>
                  <a:pt x="4728" y="6843"/>
                </a:lnTo>
                <a:lnTo>
                  <a:pt x="4728" y="6921"/>
                </a:lnTo>
                <a:lnTo>
                  <a:pt x="4775" y="6921"/>
                </a:lnTo>
                <a:lnTo>
                  <a:pt x="4775" y="6999"/>
                </a:lnTo>
                <a:lnTo>
                  <a:pt x="4822" y="6999"/>
                </a:lnTo>
                <a:lnTo>
                  <a:pt x="4822" y="7077"/>
                </a:lnTo>
                <a:lnTo>
                  <a:pt x="4869" y="7077"/>
                </a:lnTo>
                <a:lnTo>
                  <a:pt x="4869" y="7154"/>
                </a:lnTo>
                <a:lnTo>
                  <a:pt x="4916" y="7154"/>
                </a:lnTo>
                <a:lnTo>
                  <a:pt x="4916" y="7232"/>
                </a:lnTo>
                <a:lnTo>
                  <a:pt x="4963" y="7232"/>
                </a:lnTo>
                <a:lnTo>
                  <a:pt x="4963" y="7310"/>
                </a:lnTo>
                <a:lnTo>
                  <a:pt x="5010" y="7310"/>
                </a:lnTo>
                <a:lnTo>
                  <a:pt x="5010" y="7388"/>
                </a:lnTo>
                <a:lnTo>
                  <a:pt x="5057" y="7388"/>
                </a:lnTo>
                <a:lnTo>
                  <a:pt x="5057" y="7465"/>
                </a:lnTo>
                <a:lnTo>
                  <a:pt x="5104" y="7465"/>
                </a:lnTo>
                <a:lnTo>
                  <a:pt x="5104" y="7543"/>
                </a:lnTo>
                <a:lnTo>
                  <a:pt x="5151" y="7543"/>
                </a:lnTo>
                <a:lnTo>
                  <a:pt x="5151" y="7621"/>
                </a:lnTo>
                <a:lnTo>
                  <a:pt x="5199" y="7621"/>
                </a:lnTo>
                <a:lnTo>
                  <a:pt x="5199" y="7699"/>
                </a:lnTo>
                <a:lnTo>
                  <a:pt x="5246" y="7699"/>
                </a:lnTo>
                <a:lnTo>
                  <a:pt x="5246" y="7777"/>
                </a:lnTo>
                <a:lnTo>
                  <a:pt x="5881" y="7777"/>
                </a:lnTo>
                <a:lnTo>
                  <a:pt x="5881" y="7699"/>
                </a:lnTo>
                <a:lnTo>
                  <a:pt x="5822" y="7699"/>
                </a:lnTo>
                <a:lnTo>
                  <a:pt x="5822" y="7621"/>
                </a:lnTo>
                <a:lnTo>
                  <a:pt x="5763" y="7621"/>
                </a:lnTo>
                <a:lnTo>
                  <a:pt x="5763" y="7543"/>
                </a:lnTo>
                <a:lnTo>
                  <a:pt x="5704" y="7543"/>
                </a:lnTo>
                <a:lnTo>
                  <a:pt x="5704" y="7465"/>
                </a:lnTo>
                <a:lnTo>
                  <a:pt x="5645" y="7465"/>
                </a:lnTo>
                <a:lnTo>
                  <a:pt x="5645" y="7388"/>
                </a:lnTo>
                <a:lnTo>
                  <a:pt x="5587" y="7388"/>
                </a:lnTo>
                <a:lnTo>
                  <a:pt x="5587" y="7310"/>
                </a:lnTo>
                <a:lnTo>
                  <a:pt x="5528" y="7310"/>
                </a:lnTo>
                <a:lnTo>
                  <a:pt x="5528" y="7232"/>
                </a:lnTo>
                <a:lnTo>
                  <a:pt x="5469" y="7232"/>
                </a:lnTo>
                <a:lnTo>
                  <a:pt x="5469" y="7154"/>
                </a:lnTo>
                <a:lnTo>
                  <a:pt x="5410" y="7154"/>
                </a:lnTo>
                <a:lnTo>
                  <a:pt x="5410" y="7077"/>
                </a:lnTo>
                <a:lnTo>
                  <a:pt x="5351" y="7077"/>
                </a:lnTo>
                <a:lnTo>
                  <a:pt x="5351" y="6999"/>
                </a:lnTo>
                <a:lnTo>
                  <a:pt x="5293" y="6999"/>
                </a:lnTo>
                <a:lnTo>
                  <a:pt x="5293" y="6921"/>
                </a:lnTo>
                <a:lnTo>
                  <a:pt x="5234" y="6921"/>
                </a:lnTo>
                <a:lnTo>
                  <a:pt x="5234" y="6843"/>
                </a:lnTo>
                <a:lnTo>
                  <a:pt x="5175" y="6843"/>
                </a:lnTo>
                <a:lnTo>
                  <a:pt x="5175" y="6765"/>
                </a:lnTo>
                <a:lnTo>
                  <a:pt x="5116" y="6765"/>
                </a:lnTo>
                <a:lnTo>
                  <a:pt x="5116" y="6688"/>
                </a:lnTo>
                <a:lnTo>
                  <a:pt x="5057" y="6688"/>
                </a:lnTo>
                <a:lnTo>
                  <a:pt x="5057" y="6610"/>
                </a:lnTo>
                <a:lnTo>
                  <a:pt x="4999" y="6610"/>
                </a:lnTo>
                <a:lnTo>
                  <a:pt x="4999" y="6532"/>
                </a:lnTo>
                <a:lnTo>
                  <a:pt x="4940" y="6532"/>
                </a:lnTo>
                <a:lnTo>
                  <a:pt x="4940" y="6454"/>
                </a:lnTo>
                <a:lnTo>
                  <a:pt x="4881" y="6454"/>
                </a:lnTo>
                <a:lnTo>
                  <a:pt x="4881" y="6377"/>
                </a:lnTo>
                <a:lnTo>
                  <a:pt x="4822" y="6377"/>
                </a:lnTo>
                <a:lnTo>
                  <a:pt x="4822" y="6299"/>
                </a:lnTo>
                <a:lnTo>
                  <a:pt x="4763" y="6299"/>
                </a:lnTo>
                <a:lnTo>
                  <a:pt x="4763" y="6221"/>
                </a:lnTo>
                <a:lnTo>
                  <a:pt x="4705" y="6221"/>
                </a:lnTo>
                <a:lnTo>
                  <a:pt x="4705" y="6143"/>
                </a:lnTo>
                <a:lnTo>
                  <a:pt x="4646" y="6143"/>
                </a:lnTo>
                <a:lnTo>
                  <a:pt x="4646" y="6066"/>
                </a:lnTo>
                <a:lnTo>
                  <a:pt x="4587" y="6066"/>
                </a:lnTo>
                <a:lnTo>
                  <a:pt x="4587" y="5988"/>
                </a:lnTo>
                <a:lnTo>
                  <a:pt x="4528" y="5988"/>
                </a:lnTo>
                <a:lnTo>
                  <a:pt x="4528" y="5910"/>
                </a:lnTo>
                <a:lnTo>
                  <a:pt x="4469" y="5910"/>
                </a:lnTo>
                <a:lnTo>
                  <a:pt x="4469" y="5832"/>
                </a:lnTo>
                <a:lnTo>
                  <a:pt x="4411" y="5832"/>
                </a:lnTo>
                <a:lnTo>
                  <a:pt x="4411" y="5754"/>
                </a:lnTo>
                <a:lnTo>
                  <a:pt x="4352" y="5754"/>
                </a:lnTo>
                <a:lnTo>
                  <a:pt x="4352" y="5677"/>
                </a:lnTo>
                <a:lnTo>
                  <a:pt x="4293" y="5677"/>
                </a:lnTo>
                <a:lnTo>
                  <a:pt x="4293" y="5599"/>
                </a:lnTo>
                <a:lnTo>
                  <a:pt x="4234" y="5599"/>
                </a:lnTo>
                <a:lnTo>
                  <a:pt x="4234" y="5521"/>
                </a:lnTo>
                <a:lnTo>
                  <a:pt x="4175" y="5521"/>
                </a:lnTo>
                <a:lnTo>
                  <a:pt x="4175" y="5443"/>
                </a:lnTo>
                <a:lnTo>
                  <a:pt x="4117" y="5443"/>
                </a:lnTo>
                <a:lnTo>
                  <a:pt x="4117" y="5366"/>
                </a:lnTo>
                <a:lnTo>
                  <a:pt x="4058" y="5366"/>
                </a:lnTo>
                <a:lnTo>
                  <a:pt x="4058" y="5288"/>
                </a:lnTo>
                <a:lnTo>
                  <a:pt x="3999" y="5288"/>
                </a:lnTo>
                <a:lnTo>
                  <a:pt x="3999" y="5210"/>
                </a:lnTo>
                <a:lnTo>
                  <a:pt x="3940" y="5210"/>
                </a:lnTo>
                <a:lnTo>
                  <a:pt x="3940" y="5132"/>
                </a:lnTo>
                <a:lnTo>
                  <a:pt x="3881" y="5132"/>
                </a:lnTo>
                <a:lnTo>
                  <a:pt x="3881" y="5055"/>
                </a:lnTo>
                <a:lnTo>
                  <a:pt x="3823" y="5055"/>
                </a:lnTo>
                <a:lnTo>
                  <a:pt x="3823" y="4977"/>
                </a:lnTo>
                <a:lnTo>
                  <a:pt x="3764" y="4977"/>
                </a:lnTo>
                <a:lnTo>
                  <a:pt x="3764" y="4899"/>
                </a:lnTo>
                <a:lnTo>
                  <a:pt x="3705" y="4899"/>
                </a:lnTo>
                <a:lnTo>
                  <a:pt x="3705" y="4821"/>
                </a:lnTo>
                <a:lnTo>
                  <a:pt x="3646" y="4821"/>
                </a:lnTo>
                <a:lnTo>
                  <a:pt x="3646" y="4743"/>
                </a:lnTo>
                <a:lnTo>
                  <a:pt x="3587" y="4743"/>
                </a:lnTo>
                <a:lnTo>
                  <a:pt x="3587" y="4666"/>
                </a:lnTo>
                <a:lnTo>
                  <a:pt x="3529" y="4666"/>
                </a:lnTo>
                <a:lnTo>
                  <a:pt x="3529" y="4588"/>
                </a:lnTo>
                <a:lnTo>
                  <a:pt x="3470" y="4588"/>
                </a:lnTo>
                <a:lnTo>
                  <a:pt x="3470" y="4510"/>
                </a:lnTo>
                <a:lnTo>
                  <a:pt x="3411" y="4510"/>
                </a:lnTo>
                <a:lnTo>
                  <a:pt x="3411" y="4432"/>
                </a:lnTo>
                <a:lnTo>
                  <a:pt x="3352" y="4432"/>
                </a:lnTo>
                <a:lnTo>
                  <a:pt x="3352" y="4355"/>
                </a:lnTo>
                <a:lnTo>
                  <a:pt x="3293" y="4355"/>
                </a:lnTo>
                <a:lnTo>
                  <a:pt x="3293" y="4277"/>
                </a:lnTo>
                <a:lnTo>
                  <a:pt x="3235" y="4277"/>
                </a:lnTo>
                <a:lnTo>
                  <a:pt x="3235" y="4199"/>
                </a:lnTo>
                <a:lnTo>
                  <a:pt x="3176" y="4199"/>
                </a:lnTo>
                <a:lnTo>
                  <a:pt x="3176" y="4121"/>
                </a:lnTo>
                <a:lnTo>
                  <a:pt x="3117" y="4121"/>
                </a:lnTo>
                <a:lnTo>
                  <a:pt x="3117" y="4044"/>
                </a:lnTo>
                <a:lnTo>
                  <a:pt x="3058" y="4044"/>
                </a:lnTo>
                <a:lnTo>
                  <a:pt x="3058" y="3966"/>
                </a:lnTo>
                <a:lnTo>
                  <a:pt x="2999" y="3966"/>
                </a:lnTo>
                <a:lnTo>
                  <a:pt x="2999" y="3888"/>
                </a:lnTo>
                <a:lnTo>
                  <a:pt x="2941" y="3888"/>
                </a:lnTo>
                <a:lnTo>
                  <a:pt x="2941" y="3810"/>
                </a:lnTo>
                <a:lnTo>
                  <a:pt x="2893" y="3810"/>
                </a:lnTo>
                <a:lnTo>
                  <a:pt x="2893" y="3732"/>
                </a:lnTo>
                <a:lnTo>
                  <a:pt x="2846" y="3732"/>
                </a:lnTo>
                <a:lnTo>
                  <a:pt x="2846" y="3655"/>
                </a:lnTo>
                <a:lnTo>
                  <a:pt x="2799" y="3655"/>
                </a:lnTo>
                <a:lnTo>
                  <a:pt x="2799" y="3577"/>
                </a:lnTo>
                <a:lnTo>
                  <a:pt x="2752" y="3577"/>
                </a:lnTo>
                <a:lnTo>
                  <a:pt x="2752" y="3499"/>
                </a:lnTo>
                <a:lnTo>
                  <a:pt x="2705" y="3499"/>
                </a:lnTo>
                <a:lnTo>
                  <a:pt x="2705" y="3421"/>
                </a:lnTo>
                <a:lnTo>
                  <a:pt x="2658" y="3421"/>
                </a:lnTo>
                <a:lnTo>
                  <a:pt x="2658" y="3344"/>
                </a:lnTo>
                <a:lnTo>
                  <a:pt x="2611" y="3344"/>
                </a:lnTo>
                <a:lnTo>
                  <a:pt x="2611" y="3266"/>
                </a:lnTo>
                <a:lnTo>
                  <a:pt x="2564" y="3266"/>
                </a:lnTo>
                <a:lnTo>
                  <a:pt x="2564" y="3188"/>
                </a:lnTo>
                <a:lnTo>
                  <a:pt x="2517" y="3188"/>
                </a:lnTo>
                <a:lnTo>
                  <a:pt x="2517" y="3110"/>
                </a:lnTo>
                <a:lnTo>
                  <a:pt x="2470" y="3110"/>
                </a:lnTo>
                <a:lnTo>
                  <a:pt x="2470" y="3033"/>
                </a:lnTo>
                <a:lnTo>
                  <a:pt x="2423" y="3033"/>
                </a:lnTo>
                <a:lnTo>
                  <a:pt x="2423" y="2955"/>
                </a:lnTo>
                <a:lnTo>
                  <a:pt x="2376" y="2955"/>
                </a:lnTo>
                <a:lnTo>
                  <a:pt x="2376" y="2877"/>
                </a:lnTo>
                <a:lnTo>
                  <a:pt x="2329" y="2877"/>
                </a:lnTo>
                <a:lnTo>
                  <a:pt x="2329" y="2799"/>
                </a:lnTo>
                <a:lnTo>
                  <a:pt x="2282" y="2799"/>
                </a:lnTo>
                <a:lnTo>
                  <a:pt x="2282" y="2721"/>
                </a:lnTo>
                <a:lnTo>
                  <a:pt x="2235" y="2721"/>
                </a:lnTo>
                <a:lnTo>
                  <a:pt x="2235" y="2644"/>
                </a:lnTo>
                <a:lnTo>
                  <a:pt x="2188" y="2644"/>
                </a:lnTo>
                <a:lnTo>
                  <a:pt x="2188" y="2566"/>
                </a:lnTo>
                <a:lnTo>
                  <a:pt x="2141" y="2566"/>
                </a:lnTo>
                <a:lnTo>
                  <a:pt x="2141" y="2488"/>
                </a:lnTo>
                <a:lnTo>
                  <a:pt x="2094" y="2488"/>
                </a:lnTo>
                <a:lnTo>
                  <a:pt x="2094" y="2410"/>
                </a:lnTo>
                <a:lnTo>
                  <a:pt x="2047" y="2410"/>
                </a:lnTo>
                <a:lnTo>
                  <a:pt x="2047" y="2333"/>
                </a:lnTo>
                <a:lnTo>
                  <a:pt x="2000" y="2333"/>
                </a:lnTo>
                <a:lnTo>
                  <a:pt x="2000" y="2255"/>
                </a:lnTo>
                <a:lnTo>
                  <a:pt x="1953" y="2255"/>
                </a:lnTo>
                <a:lnTo>
                  <a:pt x="1953" y="2177"/>
                </a:lnTo>
                <a:lnTo>
                  <a:pt x="1906" y="2177"/>
                </a:lnTo>
                <a:lnTo>
                  <a:pt x="1906" y="2099"/>
                </a:lnTo>
                <a:lnTo>
                  <a:pt x="1859" y="2099"/>
                </a:lnTo>
                <a:lnTo>
                  <a:pt x="1859" y="2022"/>
                </a:lnTo>
                <a:lnTo>
                  <a:pt x="1811" y="2022"/>
                </a:lnTo>
                <a:lnTo>
                  <a:pt x="1811" y="1944"/>
                </a:lnTo>
                <a:lnTo>
                  <a:pt x="1764" y="1944"/>
                </a:lnTo>
                <a:lnTo>
                  <a:pt x="1764" y="1866"/>
                </a:lnTo>
                <a:lnTo>
                  <a:pt x="1717" y="1866"/>
                </a:lnTo>
                <a:lnTo>
                  <a:pt x="1717" y="1788"/>
                </a:lnTo>
                <a:lnTo>
                  <a:pt x="1670" y="1788"/>
                </a:lnTo>
                <a:lnTo>
                  <a:pt x="1670" y="1710"/>
                </a:lnTo>
                <a:lnTo>
                  <a:pt x="1623" y="1710"/>
                </a:lnTo>
                <a:lnTo>
                  <a:pt x="1623" y="1633"/>
                </a:lnTo>
                <a:lnTo>
                  <a:pt x="1576" y="1633"/>
                </a:lnTo>
                <a:lnTo>
                  <a:pt x="1576" y="1555"/>
                </a:lnTo>
                <a:lnTo>
                  <a:pt x="1529" y="1555"/>
                </a:lnTo>
                <a:lnTo>
                  <a:pt x="1529" y="1477"/>
                </a:lnTo>
                <a:lnTo>
                  <a:pt x="1482" y="1477"/>
                </a:lnTo>
                <a:lnTo>
                  <a:pt x="1482" y="1399"/>
                </a:lnTo>
                <a:lnTo>
                  <a:pt x="1435" y="1399"/>
                </a:lnTo>
                <a:lnTo>
                  <a:pt x="1435" y="1322"/>
                </a:lnTo>
                <a:lnTo>
                  <a:pt x="1388" y="1322"/>
                </a:lnTo>
                <a:lnTo>
                  <a:pt x="1388" y="1244"/>
                </a:lnTo>
                <a:lnTo>
                  <a:pt x="1341" y="1244"/>
                </a:lnTo>
                <a:lnTo>
                  <a:pt x="1341" y="1166"/>
                </a:lnTo>
                <a:lnTo>
                  <a:pt x="1294" y="1166"/>
                </a:lnTo>
                <a:lnTo>
                  <a:pt x="1294" y="1088"/>
                </a:lnTo>
                <a:lnTo>
                  <a:pt x="1247" y="1088"/>
                </a:lnTo>
                <a:lnTo>
                  <a:pt x="1247" y="1011"/>
                </a:lnTo>
                <a:lnTo>
                  <a:pt x="1200" y="1011"/>
                </a:lnTo>
                <a:lnTo>
                  <a:pt x="1200" y="933"/>
                </a:lnTo>
                <a:lnTo>
                  <a:pt x="1153" y="933"/>
                </a:lnTo>
                <a:lnTo>
                  <a:pt x="1153" y="855"/>
                </a:lnTo>
                <a:lnTo>
                  <a:pt x="1106" y="855"/>
                </a:lnTo>
                <a:lnTo>
                  <a:pt x="1106" y="777"/>
                </a:lnTo>
                <a:lnTo>
                  <a:pt x="1059" y="777"/>
                </a:lnTo>
                <a:lnTo>
                  <a:pt x="1059" y="699"/>
                </a:lnTo>
                <a:lnTo>
                  <a:pt x="1012" y="699"/>
                </a:lnTo>
                <a:lnTo>
                  <a:pt x="1012" y="622"/>
                </a:lnTo>
                <a:lnTo>
                  <a:pt x="965" y="622"/>
                </a:lnTo>
                <a:lnTo>
                  <a:pt x="965" y="544"/>
                </a:lnTo>
                <a:lnTo>
                  <a:pt x="918" y="544"/>
                </a:lnTo>
                <a:lnTo>
                  <a:pt x="918" y="466"/>
                </a:lnTo>
                <a:lnTo>
                  <a:pt x="871" y="466"/>
                </a:lnTo>
                <a:lnTo>
                  <a:pt x="871" y="388"/>
                </a:lnTo>
                <a:lnTo>
                  <a:pt x="824" y="388"/>
                </a:lnTo>
                <a:lnTo>
                  <a:pt x="824" y="311"/>
                </a:lnTo>
                <a:lnTo>
                  <a:pt x="777" y="311"/>
                </a:lnTo>
                <a:lnTo>
                  <a:pt x="777" y="233"/>
                </a:lnTo>
                <a:lnTo>
                  <a:pt x="730" y="233"/>
                </a:lnTo>
                <a:lnTo>
                  <a:pt x="730" y="155"/>
                </a:lnTo>
                <a:lnTo>
                  <a:pt x="682" y="155"/>
                </a:lnTo>
                <a:lnTo>
                  <a:pt x="682" y="77"/>
                </a:lnTo>
                <a:lnTo>
                  <a:pt x="635" y="77"/>
                </a:lnTo>
                <a:lnTo>
                  <a:pt x="635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9425" name="Freeform 49"/>
          <p:cNvSpPr>
            <a:spLocks/>
          </p:cNvSpPr>
          <p:nvPr/>
        </p:nvSpPr>
        <p:spPr bwMode="auto">
          <a:xfrm flipV="1">
            <a:off x="2501900" y="2449513"/>
            <a:ext cx="4651375" cy="3695700"/>
          </a:xfrm>
          <a:custGeom>
            <a:avLst/>
            <a:gdLst>
              <a:gd name="T0" fmla="*/ 0 w 5881"/>
              <a:gd name="T1" fmla="*/ 52617037 h 7777"/>
              <a:gd name="T2" fmla="*/ 0 w 5881"/>
              <a:gd name="T3" fmla="*/ 105233600 h 7777"/>
              <a:gd name="T4" fmla="*/ 0 w 5881"/>
              <a:gd name="T5" fmla="*/ 175464742 h 7777"/>
              <a:gd name="T6" fmla="*/ 331539970 w 5881"/>
              <a:gd name="T7" fmla="*/ 228307489 h 7777"/>
              <a:gd name="T8" fmla="*/ 331539970 w 5881"/>
              <a:gd name="T9" fmla="*/ 298538661 h 7777"/>
              <a:gd name="T10" fmla="*/ 331539970 w 5881"/>
              <a:gd name="T11" fmla="*/ 351155684 h 7777"/>
              <a:gd name="T12" fmla="*/ 699362393 w 5881"/>
              <a:gd name="T13" fmla="*/ 421386797 h 7777"/>
              <a:gd name="T14" fmla="*/ 699362393 w 5881"/>
              <a:gd name="T15" fmla="*/ 474003819 h 7777"/>
              <a:gd name="T16" fmla="*/ 699362393 w 5881"/>
              <a:gd name="T17" fmla="*/ 544235051 h 7777"/>
              <a:gd name="T18" fmla="*/ 1067184124 w 5881"/>
              <a:gd name="T19" fmla="*/ 597077798 h 7777"/>
              <a:gd name="T20" fmla="*/ 1067184124 w 5881"/>
              <a:gd name="T21" fmla="*/ 667308911 h 7777"/>
              <a:gd name="T22" fmla="*/ 1067184124 w 5881"/>
              <a:gd name="T23" fmla="*/ 719925458 h 7777"/>
              <a:gd name="T24" fmla="*/ 1435006448 w 5881"/>
              <a:gd name="T25" fmla="*/ 790156571 h 7777"/>
              <a:gd name="T26" fmla="*/ 1435006448 w 5881"/>
              <a:gd name="T27" fmla="*/ 842773594 h 7777"/>
              <a:gd name="T28" fmla="*/ 1435006448 w 5881"/>
              <a:gd name="T29" fmla="*/ 913230431 h 7777"/>
              <a:gd name="T30" fmla="*/ 1802827585 w 5881"/>
              <a:gd name="T31" fmla="*/ 965847453 h 7777"/>
              <a:gd name="T32" fmla="*/ 1802827585 w 5881"/>
              <a:gd name="T33" fmla="*/ 1036078329 h 7777"/>
              <a:gd name="T34" fmla="*/ 2104341935 w 5881"/>
              <a:gd name="T35" fmla="*/ 1088695351 h 7777"/>
              <a:gd name="T36" fmla="*/ 2104341935 w 5881"/>
              <a:gd name="T37" fmla="*/ 1158926464 h 7777"/>
              <a:gd name="T38" fmla="*/ 2104341935 w 5881"/>
              <a:gd name="T39" fmla="*/ 1211769686 h 7777"/>
              <a:gd name="T40" fmla="*/ 2147483647 w 5881"/>
              <a:gd name="T41" fmla="*/ 1281999849 h 7777"/>
              <a:gd name="T42" fmla="*/ 2147483647 w 5881"/>
              <a:gd name="T43" fmla="*/ 1334616871 h 7777"/>
              <a:gd name="T44" fmla="*/ 2147483647 w 5881"/>
              <a:gd name="T45" fmla="*/ 1404847984 h 7777"/>
              <a:gd name="T46" fmla="*/ 2147483647 w 5881"/>
              <a:gd name="T47" fmla="*/ 1457465007 h 7777"/>
              <a:gd name="T48" fmla="*/ 2147483647 w 5881"/>
              <a:gd name="T49" fmla="*/ 1527696120 h 7777"/>
              <a:gd name="T50" fmla="*/ 2147483647 w 5881"/>
              <a:gd name="T51" fmla="*/ 1580539342 h 7777"/>
              <a:gd name="T52" fmla="*/ 2147483647 w 5881"/>
              <a:gd name="T53" fmla="*/ 1650769504 h 7777"/>
              <a:gd name="T54" fmla="*/ 2147483647 w 5881"/>
              <a:gd name="T55" fmla="*/ 1703386527 h 7777"/>
              <a:gd name="T56" fmla="*/ 2147483647 w 5881"/>
              <a:gd name="T57" fmla="*/ 1738615658 h 7777"/>
              <a:gd name="T58" fmla="*/ 2147483647 w 5881"/>
              <a:gd name="T59" fmla="*/ 1685772436 h 7777"/>
              <a:gd name="T60" fmla="*/ 2147483647 w 5881"/>
              <a:gd name="T61" fmla="*/ 1615541323 h 7777"/>
              <a:gd name="T62" fmla="*/ 2147483647 w 5881"/>
              <a:gd name="T63" fmla="*/ 1562924301 h 7777"/>
              <a:gd name="T64" fmla="*/ 2147483647 w 5881"/>
              <a:gd name="T65" fmla="*/ 1492693188 h 7777"/>
              <a:gd name="T66" fmla="*/ 2147483647 w 5881"/>
              <a:gd name="T67" fmla="*/ 1440077116 h 7777"/>
              <a:gd name="T68" fmla="*/ 2147483647 w 5881"/>
              <a:gd name="T69" fmla="*/ 1369846003 h 7777"/>
              <a:gd name="T70" fmla="*/ 2147483647 w 5881"/>
              <a:gd name="T71" fmla="*/ 1317002781 h 7777"/>
              <a:gd name="T72" fmla="*/ 2147483647 w 5881"/>
              <a:gd name="T73" fmla="*/ 1246771668 h 7777"/>
              <a:gd name="T74" fmla="*/ 2147483647 w 5881"/>
              <a:gd name="T75" fmla="*/ 1194154645 h 7777"/>
              <a:gd name="T76" fmla="*/ 2147483647 w 5881"/>
              <a:gd name="T77" fmla="*/ 1123923532 h 7777"/>
              <a:gd name="T78" fmla="*/ 2147483647 w 5881"/>
              <a:gd name="T79" fmla="*/ 1071081261 h 7777"/>
              <a:gd name="T80" fmla="*/ 2147483647 w 5881"/>
              <a:gd name="T81" fmla="*/ 1000850148 h 7777"/>
              <a:gd name="T82" fmla="*/ 2147483647 w 5881"/>
              <a:gd name="T83" fmla="*/ 948233363 h 7777"/>
              <a:gd name="T84" fmla="*/ 2147483647 w 5881"/>
              <a:gd name="T85" fmla="*/ 878001775 h 7777"/>
              <a:gd name="T86" fmla="*/ 1839734862 w 5881"/>
              <a:gd name="T87" fmla="*/ 825385227 h 7777"/>
              <a:gd name="T88" fmla="*/ 1839734862 w 5881"/>
              <a:gd name="T89" fmla="*/ 755154114 h 7777"/>
              <a:gd name="T90" fmla="*/ 1545102662 w 5881"/>
              <a:gd name="T91" fmla="*/ 702311368 h 7777"/>
              <a:gd name="T92" fmla="*/ 1545102662 w 5881"/>
              <a:gd name="T93" fmla="*/ 632080255 h 7777"/>
              <a:gd name="T94" fmla="*/ 1545102662 w 5881"/>
              <a:gd name="T95" fmla="*/ 579463232 h 7777"/>
              <a:gd name="T96" fmla="*/ 1251094890 w 5881"/>
              <a:gd name="T97" fmla="*/ 509232119 h 7777"/>
              <a:gd name="T98" fmla="*/ 1251094890 w 5881"/>
              <a:gd name="T99" fmla="*/ 456614978 h 7777"/>
              <a:gd name="T100" fmla="*/ 1251094890 w 5881"/>
              <a:gd name="T101" fmla="*/ 386158141 h 7777"/>
              <a:gd name="T102" fmla="*/ 956462295 w 5881"/>
              <a:gd name="T103" fmla="*/ 333541593 h 7777"/>
              <a:gd name="T104" fmla="*/ 956462295 w 5881"/>
              <a:gd name="T105" fmla="*/ 263310480 h 7777"/>
              <a:gd name="T106" fmla="*/ 956462295 w 5881"/>
              <a:gd name="T107" fmla="*/ 210693398 h 7777"/>
              <a:gd name="T108" fmla="*/ 662455117 w 5881"/>
              <a:gd name="T109" fmla="*/ 140462285 h 7777"/>
              <a:gd name="T110" fmla="*/ 662455117 w 5881"/>
              <a:gd name="T111" fmla="*/ 87619509 h 7777"/>
              <a:gd name="T112" fmla="*/ 662455117 w 5881"/>
              <a:gd name="T113" fmla="*/ 17388374 h 77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5881"/>
              <a:gd name="T172" fmla="*/ 0 h 7777"/>
              <a:gd name="T173" fmla="*/ 5881 w 5881"/>
              <a:gd name="T174" fmla="*/ 7777 h 777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5881" h="7777">
                <a:moveTo>
                  <a:pt x="0" y="0"/>
                </a:moveTo>
                <a:lnTo>
                  <a:pt x="0" y="0"/>
                </a:lnTo>
                <a:lnTo>
                  <a:pt x="0" y="77"/>
                </a:lnTo>
                <a:lnTo>
                  <a:pt x="0" y="155"/>
                </a:lnTo>
                <a:lnTo>
                  <a:pt x="0" y="233"/>
                </a:lnTo>
                <a:lnTo>
                  <a:pt x="0" y="311"/>
                </a:lnTo>
                <a:lnTo>
                  <a:pt x="0" y="388"/>
                </a:lnTo>
                <a:lnTo>
                  <a:pt x="0" y="466"/>
                </a:lnTo>
                <a:lnTo>
                  <a:pt x="0" y="544"/>
                </a:lnTo>
                <a:lnTo>
                  <a:pt x="0" y="622"/>
                </a:lnTo>
                <a:lnTo>
                  <a:pt x="0" y="699"/>
                </a:lnTo>
                <a:lnTo>
                  <a:pt x="0" y="777"/>
                </a:lnTo>
                <a:lnTo>
                  <a:pt x="0" y="855"/>
                </a:lnTo>
                <a:lnTo>
                  <a:pt x="0" y="933"/>
                </a:lnTo>
                <a:lnTo>
                  <a:pt x="530" y="933"/>
                </a:lnTo>
                <a:lnTo>
                  <a:pt x="530" y="1011"/>
                </a:lnTo>
                <a:lnTo>
                  <a:pt x="530" y="1088"/>
                </a:lnTo>
                <a:lnTo>
                  <a:pt x="530" y="1166"/>
                </a:lnTo>
                <a:lnTo>
                  <a:pt x="530" y="1244"/>
                </a:lnTo>
                <a:lnTo>
                  <a:pt x="530" y="1322"/>
                </a:lnTo>
                <a:lnTo>
                  <a:pt x="530" y="1399"/>
                </a:lnTo>
                <a:lnTo>
                  <a:pt x="530" y="1477"/>
                </a:lnTo>
                <a:lnTo>
                  <a:pt x="530" y="1555"/>
                </a:lnTo>
                <a:lnTo>
                  <a:pt x="530" y="1633"/>
                </a:lnTo>
                <a:lnTo>
                  <a:pt x="530" y="1710"/>
                </a:lnTo>
                <a:lnTo>
                  <a:pt x="1118" y="1710"/>
                </a:lnTo>
                <a:lnTo>
                  <a:pt x="1118" y="1788"/>
                </a:lnTo>
                <a:lnTo>
                  <a:pt x="1118" y="1866"/>
                </a:lnTo>
                <a:lnTo>
                  <a:pt x="1118" y="1944"/>
                </a:lnTo>
                <a:lnTo>
                  <a:pt x="1118" y="2022"/>
                </a:lnTo>
                <a:lnTo>
                  <a:pt x="1118" y="2099"/>
                </a:lnTo>
                <a:lnTo>
                  <a:pt x="1118" y="2177"/>
                </a:lnTo>
                <a:lnTo>
                  <a:pt x="1118" y="2255"/>
                </a:lnTo>
                <a:lnTo>
                  <a:pt x="1118" y="2333"/>
                </a:lnTo>
                <a:lnTo>
                  <a:pt x="1118" y="2410"/>
                </a:lnTo>
                <a:lnTo>
                  <a:pt x="1118" y="2488"/>
                </a:lnTo>
                <a:lnTo>
                  <a:pt x="1706" y="2488"/>
                </a:lnTo>
                <a:lnTo>
                  <a:pt x="1706" y="2566"/>
                </a:lnTo>
                <a:lnTo>
                  <a:pt x="1706" y="2644"/>
                </a:lnTo>
                <a:lnTo>
                  <a:pt x="1706" y="2721"/>
                </a:lnTo>
                <a:lnTo>
                  <a:pt x="1706" y="2799"/>
                </a:lnTo>
                <a:lnTo>
                  <a:pt x="1706" y="2877"/>
                </a:lnTo>
                <a:lnTo>
                  <a:pt x="1706" y="2955"/>
                </a:lnTo>
                <a:lnTo>
                  <a:pt x="1706" y="3033"/>
                </a:lnTo>
                <a:lnTo>
                  <a:pt x="1706" y="3110"/>
                </a:lnTo>
                <a:lnTo>
                  <a:pt x="1706" y="3188"/>
                </a:lnTo>
                <a:lnTo>
                  <a:pt x="1706" y="3266"/>
                </a:lnTo>
                <a:lnTo>
                  <a:pt x="2294" y="3266"/>
                </a:lnTo>
                <a:lnTo>
                  <a:pt x="2294" y="3344"/>
                </a:lnTo>
                <a:lnTo>
                  <a:pt x="2294" y="3421"/>
                </a:lnTo>
                <a:lnTo>
                  <a:pt x="2294" y="3499"/>
                </a:lnTo>
                <a:lnTo>
                  <a:pt x="2294" y="3577"/>
                </a:lnTo>
                <a:lnTo>
                  <a:pt x="2294" y="3655"/>
                </a:lnTo>
                <a:lnTo>
                  <a:pt x="2294" y="3732"/>
                </a:lnTo>
                <a:lnTo>
                  <a:pt x="2294" y="3810"/>
                </a:lnTo>
                <a:lnTo>
                  <a:pt x="2294" y="3888"/>
                </a:lnTo>
                <a:lnTo>
                  <a:pt x="2294" y="3966"/>
                </a:lnTo>
                <a:lnTo>
                  <a:pt x="2294" y="4044"/>
                </a:lnTo>
                <a:lnTo>
                  <a:pt x="2882" y="4044"/>
                </a:lnTo>
                <a:lnTo>
                  <a:pt x="2882" y="4121"/>
                </a:lnTo>
                <a:lnTo>
                  <a:pt x="2882" y="4199"/>
                </a:lnTo>
                <a:lnTo>
                  <a:pt x="2882" y="4277"/>
                </a:lnTo>
                <a:lnTo>
                  <a:pt x="2882" y="4355"/>
                </a:lnTo>
                <a:lnTo>
                  <a:pt x="2882" y="4432"/>
                </a:lnTo>
                <a:lnTo>
                  <a:pt x="2882" y="4510"/>
                </a:lnTo>
                <a:lnTo>
                  <a:pt x="2882" y="4588"/>
                </a:lnTo>
                <a:lnTo>
                  <a:pt x="2882" y="4666"/>
                </a:lnTo>
                <a:lnTo>
                  <a:pt x="2882" y="4743"/>
                </a:lnTo>
                <a:lnTo>
                  <a:pt x="2882" y="4821"/>
                </a:lnTo>
                <a:lnTo>
                  <a:pt x="3364" y="4821"/>
                </a:lnTo>
                <a:lnTo>
                  <a:pt x="3364" y="4899"/>
                </a:lnTo>
                <a:lnTo>
                  <a:pt x="3364" y="4977"/>
                </a:lnTo>
                <a:lnTo>
                  <a:pt x="3364" y="5055"/>
                </a:lnTo>
                <a:lnTo>
                  <a:pt x="3364" y="5132"/>
                </a:lnTo>
                <a:lnTo>
                  <a:pt x="3364" y="5210"/>
                </a:lnTo>
                <a:lnTo>
                  <a:pt x="3364" y="5288"/>
                </a:lnTo>
                <a:lnTo>
                  <a:pt x="3364" y="5366"/>
                </a:lnTo>
                <a:lnTo>
                  <a:pt x="3364" y="5443"/>
                </a:lnTo>
                <a:lnTo>
                  <a:pt x="3364" y="5521"/>
                </a:lnTo>
                <a:lnTo>
                  <a:pt x="3364" y="5599"/>
                </a:lnTo>
                <a:lnTo>
                  <a:pt x="3834" y="5599"/>
                </a:lnTo>
                <a:lnTo>
                  <a:pt x="3834" y="5677"/>
                </a:lnTo>
                <a:lnTo>
                  <a:pt x="3834" y="5754"/>
                </a:lnTo>
                <a:lnTo>
                  <a:pt x="3834" y="5832"/>
                </a:lnTo>
                <a:lnTo>
                  <a:pt x="3834" y="5910"/>
                </a:lnTo>
                <a:lnTo>
                  <a:pt x="3834" y="5988"/>
                </a:lnTo>
                <a:lnTo>
                  <a:pt x="3834" y="6066"/>
                </a:lnTo>
                <a:lnTo>
                  <a:pt x="3834" y="6143"/>
                </a:lnTo>
                <a:lnTo>
                  <a:pt x="3834" y="6221"/>
                </a:lnTo>
                <a:lnTo>
                  <a:pt x="3834" y="6299"/>
                </a:lnTo>
                <a:lnTo>
                  <a:pt x="3834" y="6377"/>
                </a:lnTo>
                <a:lnTo>
                  <a:pt x="4305" y="6377"/>
                </a:lnTo>
                <a:lnTo>
                  <a:pt x="4305" y="6454"/>
                </a:lnTo>
                <a:lnTo>
                  <a:pt x="4305" y="6532"/>
                </a:lnTo>
                <a:lnTo>
                  <a:pt x="4305" y="6610"/>
                </a:lnTo>
                <a:lnTo>
                  <a:pt x="4305" y="6688"/>
                </a:lnTo>
                <a:lnTo>
                  <a:pt x="4305" y="6765"/>
                </a:lnTo>
                <a:lnTo>
                  <a:pt x="4305" y="6843"/>
                </a:lnTo>
                <a:lnTo>
                  <a:pt x="4305" y="6921"/>
                </a:lnTo>
                <a:lnTo>
                  <a:pt x="4305" y="6999"/>
                </a:lnTo>
                <a:lnTo>
                  <a:pt x="4305" y="7077"/>
                </a:lnTo>
                <a:lnTo>
                  <a:pt x="4305" y="7154"/>
                </a:lnTo>
                <a:lnTo>
                  <a:pt x="4775" y="7154"/>
                </a:lnTo>
                <a:lnTo>
                  <a:pt x="4775" y="7232"/>
                </a:lnTo>
                <a:lnTo>
                  <a:pt x="4775" y="7310"/>
                </a:lnTo>
                <a:lnTo>
                  <a:pt x="4775" y="7388"/>
                </a:lnTo>
                <a:lnTo>
                  <a:pt x="4775" y="7465"/>
                </a:lnTo>
                <a:lnTo>
                  <a:pt x="4775" y="7543"/>
                </a:lnTo>
                <a:lnTo>
                  <a:pt x="4775" y="7621"/>
                </a:lnTo>
                <a:lnTo>
                  <a:pt x="4775" y="7699"/>
                </a:lnTo>
                <a:lnTo>
                  <a:pt x="4775" y="7777"/>
                </a:lnTo>
                <a:lnTo>
                  <a:pt x="5881" y="7777"/>
                </a:lnTo>
                <a:lnTo>
                  <a:pt x="5881" y="7699"/>
                </a:lnTo>
                <a:lnTo>
                  <a:pt x="5881" y="7621"/>
                </a:lnTo>
                <a:lnTo>
                  <a:pt x="5881" y="7543"/>
                </a:lnTo>
                <a:lnTo>
                  <a:pt x="5881" y="7465"/>
                </a:lnTo>
                <a:lnTo>
                  <a:pt x="5881" y="7388"/>
                </a:lnTo>
                <a:lnTo>
                  <a:pt x="5881" y="7310"/>
                </a:lnTo>
                <a:lnTo>
                  <a:pt x="5881" y="7232"/>
                </a:lnTo>
                <a:lnTo>
                  <a:pt x="5881" y="7154"/>
                </a:lnTo>
                <a:lnTo>
                  <a:pt x="5881" y="7077"/>
                </a:lnTo>
                <a:lnTo>
                  <a:pt x="5881" y="6999"/>
                </a:lnTo>
                <a:lnTo>
                  <a:pt x="5293" y="6999"/>
                </a:lnTo>
                <a:lnTo>
                  <a:pt x="5293" y="6921"/>
                </a:lnTo>
                <a:lnTo>
                  <a:pt x="5293" y="6843"/>
                </a:lnTo>
                <a:lnTo>
                  <a:pt x="5293" y="6765"/>
                </a:lnTo>
                <a:lnTo>
                  <a:pt x="5293" y="6688"/>
                </a:lnTo>
                <a:lnTo>
                  <a:pt x="5293" y="6610"/>
                </a:lnTo>
                <a:lnTo>
                  <a:pt x="5293" y="6532"/>
                </a:lnTo>
                <a:lnTo>
                  <a:pt x="5293" y="6454"/>
                </a:lnTo>
                <a:lnTo>
                  <a:pt x="5293" y="6377"/>
                </a:lnTo>
                <a:lnTo>
                  <a:pt x="5293" y="6299"/>
                </a:lnTo>
                <a:lnTo>
                  <a:pt x="5293" y="6221"/>
                </a:lnTo>
                <a:lnTo>
                  <a:pt x="4705" y="6221"/>
                </a:lnTo>
                <a:lnTo>
                  <a:pt x="4705" y="6143"/>
                </a:lnTo>
                <a:lnTo>
                  <a:pt x="4705" y="6066"/>
                </a:lnTo>
                <a:lnTo>
                  <a:pt x="4705" y="5988"/>
                </a:lnTo>
                <a:lnTo>
                  <a:pt x="4705" y="5910"/>
                </a:lnTo>
                <a:lnTo>
                  <a:pt x="4705" y="5832"/>
                </a:lnTo>
                <a:lnTo>
                  <a:pt x="4705" y="5754"/>
                </a:lnTo>
                <a:lnTo>
                  <a:pt x="4705" y="5677"/>
                </a:lnTo>
                <a:lnTo>
                  <a:pt x="4705" y="5599"/>
                </a:lnTo>
                <a:lnTo>
                  <a:pt x="4705" y="5521"/>
                </a:lnTo>
                <a:lnTo>
                  <a:pt x="4705" y="5443"/>
                </a:lnTo>
                <a:lnTo>
                  <a:pt x="4117" y="5443"/>
                </a:lnTo>
                <a:lnTo>
                  <a:pt x="4117" y="5366"/>
                </a:lnTo>
                <a:lnTo>
                  <a:pt x="4117" y="5288"/>
                </a:lnTo>
                <a:lnTo>
                  <a:pt x="4117" y="5210"/>
                </a:lnTo>
                <a:lnTo>
                  <a:pt x="4117" y="5132"/>
                </a:lnTo>
                <a:lnTo>
                  <a:pt x="4117" y="5055"/>
                </a:lnTo>
                <a:lnTo>
                  <a:pt x="4117" y="4977"/>
                </a:lnTo>
                <a:lnTo>
                  <a:pt x="4117" y="4899"/>
                </a:lnTo>
                <a:lnTo>
                  <a:pt x="4117" y="4821"/>
                </a:lnTo>
                <a:lnTo>
                  <a:pt x="4117" y="4743"/>
                </a:lnTo>
                <a:lnTo>
                  <a:pt x="4117" y="4666"/>
                </a:lnTo>
                <a:lnTo>
                  <a:pt x="3529" y="4666"/>
                </a:lnTo>
                <a:lnTo>
                  <a:pt x="3529" y="4588"/>
                </a:lnTo>
                <a:lnTo>
                  <a:pt x="3529" y="4510"/>
                </a:lnTo>
                <a:lnTo>
                  <a:pt x="3529" y="4432"/>
                </a:lnTo>
                <a:lnTo>
                  <a:pt x="3529" y="4355"/>
                </a:lnTo>
                <a:lnTo>
                  <a:pt x="3529" y="4277"/>
                </a:lnTo>
                <a:lnTo>
                  <a:pt x="3529" y="4199"/>
                </a:lnTo>
                <a:lnTo>
                  <a:pt x="3529" y="4121"/>
                </a:lnTo>
                <a:lnTo>
                  <a:pt x="3529" y="4044"/>
                </a:lnTo>
                <a:lnTo>
                  <a:pt x="3529" y="3966"/>
                </a:lnTo>
                <a:lnTo>
                  <a:pt x="3529" y="3888"/>
                </a:lnTo>
                <a:lnTo>
                  <a:pt x="2941" y="3888"/>
                </a:lnTo>
                <a:lnTo>
                  <a:pt x="2941" y="3810"/>
                </a:lnTo>
                <a:lnTo>
                  <a:pt x="2941" y="3732"/>
                </a:lnTo>
                <a:lnTo>
                  <a:pt x="2941" y="3655"/>
                </a:lnTo>
                <a:lnTo>
                  <a:pt x="2941" y="3577"/>
                </a:lnTo>
                <a:lnTo>
                  <a:pt x="2941" y="3499"/>
                </a:lnTo>
                <a:lnTo>
                  <a:pt x="2941" y="3421"/>
                </a:lnTo>
                <a:lnTo>
                  <a:pt x="2941" y="3344"/>
                </a:lnTo>
                <a:lnTo>
                  <a:pt x="2941" y="3266"/>
                </a:lnTo>
                <a:lnTo>
                  <a:pt x="2941" y="3188"/>
                </a:lnTo>
                <a:lnTo>
                  <a:pt x="2941" y="3110"/>
                </a:lnTo>
                <a:lnTo>
                  <a:pt x="2470" y="3110"/>
                </a:lnTo>
                <a:lnTo>
                  <a:pt x="2470" y="3033"/>
                </a:lnTo>
                <a:lnTo>
                  <a:pt x="2470" y="2955"/>
                </a:lnTo>
                <a:lnTo>
                  <a:pt x="2470" y="2877"/>
                </a:lnTo>
                <a:lnTo>
                  <a:pt x="2470" y="2799"/>
                </a:lnTo>
                <a:lnTo>
                  <a:pt x="2470" y="2721"/>
                </a:lnTo>
                <a:lnTo>
                  <a:pt x="2470" y="2644"/>
                </a:lnTo>
                <a:lnTo>
                  <a:pt x="2470" y="2566"/>
                </a:lnTo>
                <a:lnTo>
                  <a:pt x="2470" y="2488"/>
                </a:lnTo>
                <a:lnTo>
                  <a:pt x="2470" y="2410"/>
                </a:lnTo>
                <a:lnTo>
                  <a:pt x="2470" y="2333"/>
                </a:lnTo>
                <a:lnTo>
                  <a:pt x="2000" y="2333"/>
                </a:lnTo>
                <a:lnTo>
                  <a:pt x="2000" y="2255"/>
                </a:lnTo>
                <a:lnTo>
                  <a:pt x="2000" y="2177"/>
                </a:lnTo>
                <a:lnTo>
                  <a:pt x="2000" y="2099"/>
                </a:lnTo>
                <a:lnTo>
                  <a:pt x="2000" y="2022"/>
                </a:lnTo>
                <a:lnTo>
                  <a:pt x="2000" y="1944"/>
                </a:lnTo>
                <a:lnTo>
                  <a:pt x="2000" y="1866"/>
                </a:lnTo>
                <a:lnTo>
                  <a:pt x="2000" y="1788"/>
                </a:lnTo>
                <a:lnTo>
                  <a:pt x="2000" y="1710"/>
                </a:lnTo>
                <a:lnTo>
                  <a:pt x="2000" y="1633"/>
                </a:lnTo>
                <a:lnTo>
                  <a:pt x="2000" y="1555"/>
                </a:lnTo>
                <a:lnTo>
                  <a:pt x="1529" y="1555"/>
                </a:lnTo>
                <a:lnTo>
                  <a:pt x="1529" y="1477"/>
                </a:lnTo>
                <a:lnTo>
                  <a:pt x="1529" y="1399"/>
                </a:lnTo>
                <a:lnTo>
                  <a:pt x="1529" y="1322"/>
                </a:lnTo>
                <a:lnTo>
                  <a:pt x="1529" y="1244"/>
                </a:lnTo>
                <a:lnTo>
                  <a:pt x="1529" y="1166"/>
                </a:lnTo>
                <a:lnTo>
                  <a:pt x="1529" y="1088"/>
                </a:lnTo>
                <a:lnTo>
                  <a:pt x="1529" y="1011"/>
                </a:lnTo>
                <a:lnTo>
                  <a:pt x="1529" y="933"/>
                </a:lnTo>
                <a:lnTo>
                  <a:pt x="1529" y="855"/>
                </a:lnTo>
                <a:lnTo>
                  <a:pt x="1529" y="777"/>
                </a:lnTo>
                <a:lnTo>
                  <a:pt x="1059" y="777"/>
                </a:lnTo>
                <a:lnTo>
                  <a:pt x="1059" y="699"/>
                </a:lnTo>
                <a:lnTo>
                  <a:pt x="1059" y="622"/>
                </a:lnTo>
                <a:lnTo>
                  <a:pt x="1059" y="544"/>
                </a:lnTo>
                <a:lnTo>
                  <a:pt x="1059" y="466"/>
                </a:lnTo>
                <a:lnTo>
                  <a:pt x="1059" y="388"/>
                </a:lnTo>
                <a:lnTo>
                  <a:pt x="1059" y="311"/>
                </a:lnTo>
                <a:lnTo>
                  <a:pt x="1059" y="233"/>
                </a:lnTo>
                <a:lnTo>
                  <a:pt x="1059" y="155"/>
                </a:lnTo>
                <a:lnTo>
                  <a:pt x="1059" y="77"/>
                </a:lnTo>
                <a:lnTo>
                  <a:pt x="1059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9426" name="Freeform 50"/>
          <p:cNvSpPr>
            <a:spLocks/>
          </p:cNvSpPr>
          <p:nvPr/>
        </p:nvSpPr>
        <p:spPr bwMode="auto">
          <a:xfrm flipV="1">
            <a:off x="2514600" y="2438400"/>
            <a:ext cx="4624388" cy="3695700"/>
          </a:xfrm>
          <a:custGeom>
            <a:avLst/>
            <a:gdLst>
              <a:gd name="T0" fmla="*/ 0 w 5881"/>
              <a:gd name="T1" fmla="*/ 52617037 h 7777"/>
              <a:gd name="T2" fmla="*/ 0 w 5881"/>
              <a:gd name="T3" fmla="*/ 105233600 h 7777"/>
              <a:gd name="T4" fmla="*/ 0 w 5881"/>
              <a:gd name="T5" fmla="*/ 175464742 h 7777"/>
              <a:gd name="T6" fmla="*/ 0 w 5881"/>
              <a:gd name="T7" fmla="*/ 228307489 h 7777"/>
              <a:gd name="T8" fmla="*/ 0 w 5881"/>
              <a:gd name="T9" fmla="*/ 298538661 h 7777"/>
              <a:gd name="T10" fmla="*/ 581829163 w 5881"/>
              <a:gd name="T11" fmla="*/ 351155684 h 7777"/>
              <a:gd name="T12" fmla="*/ 581829163 w 5881"/>
              <a:gd name="T13" fmla="*/ 421386797 h 7777"/>
              <a:gd name="T14" fmla="*/ 581829163 w 5881"/>
              <a:gd name="T15" fmla="*/ 474003819 h 7777"/>
              <a:gd name="T16" fmla="*/ 581829163 w 5881"/>
              <a:gd name="T17" fmla="*/ 544235051 h 7777"/>
              <a:gd name="T18" fmla="*/ 1163659112 w 5881"/>
              <a:gd name="T19" fmla="*/ 597077798 h 7777"/>
              <a:gd name="T20" fmla="*/ 1163659112 w 5881"/>
              <a:gd name="T21" fmla="*/ 667308911 h 7777"/>
              <a:gd name="T22" fmla="*/ 1163659112 w 5881"/>
              <a:gd name="T23" fmla="*/ 719925458 h 7777"/>
              <a:gd name="T24" fmla="*/ 1163659112 w 5881"/>
              <a:gd name="T25" fmla="*/ 790156571 h 7777"/>
              <a:gd name="T26" fmla="*/ 1163659112 w 5881"/>
              <a:gd name="T27" fmla="*/ 842773594 h 7777"/>
              <a:gd name="T28" fmla="*/ 1163659112 w 5881"/>
              <a:gd name="T29" fmla="*/ 913230431 h 7777"/>
              <a:gd name="T30" fmla="*/ 1781969305 w 5881"/>
              <a:gd name="T31" fmla="*/ 965847453 h 7777"/>
              <a:gd name="T32" fmla="*/ 1781969305 w 5881"/>
              <a:gd name="T33" fmla="*/ 1036078329 h 7777"/>
              <a:gd name="T34" fmla="*/ 1781969305 w 5881"/>
              <a:gd name="T35" fmla="*/ 1088695351 h 7777"/>
              <a:gd name="T36" fmla="*/ 1781969305 w 5881"/>
              <a:gd name="T37" fmla="*/ 1158926464 h 7777"/>
              <a:gd name="T38" fmla="*/ 2147483647 w 5881"/>
              <a:gd name="T39" fmla="*/ 1211769686 h 7777"/>
              <a:gd name="T40" fmla="*/ 2147483647 w 5881"/>
              <a:gd name="T41" fmla="*/ 1281999849 h 7777"/>
              <a:gd name="T42" fmla="*/ 2147483647 w 5881"/>
              <a:gd name="T43" fmla="*/ 1334616871 h 7777"/>
              <a:gd name="T44" fmla="*/ 2147483647 w 5881"/>
              <a:gd name="T45" fmla="*/ 1404847984 h 7777"/>
              <a:gd name="T46" fmla="*/ 2147483647 w 5881"/>
              <a:gd name="T47" fmla="*/ 1457465007 h 7777"/>
              <a:gd name="T48" fmla="*/ 2147483647 w 5881"/>
              <a:gd name="T49" fmla="*/ 1527696120 h 7777"/>
              <a:gd name="T50" fmla="*/ 2147483647 w 5881"/>
              <a:gd name="T51" fmla="*/ 1580539342 h 7777"/>
              <a:gd name="T52" fmla="*/ 2147483647 w 5881"/>
              <a:gd name="T53" fmla="*/ 1650769504 h 7777"/>
              <a:gd name="T54" fmla="*/ 2147483647 w 5881"/>
              <a:gd name="T55" fmla="*/ 1703386527 h 7777"/>
              <a:gd name="T56" fmla="*/ 2147483647 w 5881"/>
              <a:gd name="T57" fmla="*/ 1738615658 h 7777"/>
              <a:gd name="T58" fmla="*/ 2147483647 w 5881"/>
              <a:gd name="T59" fmla="*/ 1685772436 h 7777"/>
              <a:gd name="T60" fmla="*/ 2147483647 w 5881"/>
              <a:gd name="T61" fmla="*/ 1615541323 h 7777"/>
              <a:gd name="T62" fmla="*/ 2147483647 w 5881"/>
              <a:gd name="T63" fmla="*/ 1562924301 h 7777"/>
              <a:gd name="T64" fmla="*/ 2147483647 w 5881"/>
              <a:gd name="T65" fmla="*/ 1492693188 h 7777"/>
              <a:gd name="T66" fmla="*/ 2147483647 w 5881"/>
              <a:gd name="T67" fmla="*/ 1440077116 h 7777"/>
              <a:gd name="T68" fmla="*/ 2147483647 w 5881"/>
              <a:gd name="T69" fmla="*/ 1369846003 h 7777"/>
              <a:gd name="T70" fmla="*/ 2147483647 w 5881"/>
              <a:gd name="T71" fmla="*/ 1317002781 h 7777"/>
              <a:gd name="T72" fmla="*/ 2147483647 w 5881"/>
              <a:gd name="T73" fmla="*/ 1246771668 h 7777"/>
              <a:gd name="T74" fmla="*/ 2147483647 w 5881"/>
              <a:gd name="T75" fmla="*/ 1194154645 h 7777"/>
              <a:gd name="T76" fmla="*/ 2147483647 w 5881"/>
              <a:gd name="T77" fmla="*/ 1123923532 h 7777"/>
              <a:gd name="T78" fmla="*/ 2147483647 w 5881"/>
              <a:gd name="T79" fmla="*/ 1071081261 h 7777"/>
              <a:gd name="T80" fmla="*/ 2147483647 w 5881"/>
              <a:gd name="T81" fmla="*/ 1000850148 h 7777"/>
              <a:gd name="T82" fmla="*/ 2147483647 w 5881"/>
              <a:gd name="T83" fmla="*/ 948233363 h 7777"/>
              <a:gd name="T84" fmla="*/ 2147483647 w 5881"/>
              <a:gd name="T85" fmla="*/ 878001775 h 7777"/>
              <a:gd name="T86" fmla="*/ 1818448567 w 5881"/>
              <a:gd name="T87" fmla="*/ 825385227 h 7777"/>
              <a:gd name="T88" fmla="*/ 1818448567 w 5881"/>
              <a:gd name="T89" fmla="*/ 755154114 h 7777"/>
              <a:gd name="T90" fmla="*/ 1818448567 w 5881"/>
              <a:gd name="T91" fmla="*/ 702311368 h 7777"/>
              <a:gd name="T92" fmla="*/ 1818448567 w 5881"/>
              <a:gd name="T93" fmla="*/ 632080255 h 7777"/>
              <a:gd name="T94" fmla="*/ 1323801591 w 5881"/>
              <a:gd name="T95" fmla="*/ 579463232 h 7777"/>
              <a:gd name="T96" fmla="*/ 1323801591 w 5881"/>
              <a:gd name="T97" fmla="*/ 509232119 h 7777"/>
              <a:gd name="T98" fmla="*/ 1323801591 w 5881"/>
              <a:gd name="T99" fmla="*/ 456614978 h 7777"/>
              <a:gd name="T100" fmla="*/ 1323801591 w 5881"/>
              <a:gd name="T101" fmla="*/ 386158141 h 7777"/>
              <a:gd name="T102" fmla="*/ 1323801591 w 5881"/>
              <a:gd name="T103" fmla="*/ 333541593 h 7777"/>
              <a:gd name="T104" fmla="*/ 858214493 w 5881"/>
              <a:gd name="T105" fmla="*/ 263310480 h 7777"/>
              <a:gd name="T106" fmla="*/ 858214493 w 5881"/>
              <a:gd name="T107" fmla="*/ 210693398 h 7777"/>
              <a:gd name="T108" fmla="*/ 858214493 w 5881"/>
              <a:gd name="T109" fmla="*/ 140462285 h 7777"/>
              <a:gd name="T110" fmla="*/ 858214493 w 5881"/>
              <a:gd name="T111" fmla="*/ 87619509 h 7777"/>
              <a:gd name="T112" fmla="*/ 858214493 w 5881"/>
              <a:gd name="T113" fmla="*/ 17388374 h 77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5881"/>
              <a:gd name="T172" fmla="*/ 0 h 7777"/>
              <a:gd name="T173" fmla="*/ 5881 w 5881"/>
              <a:gd name="T174" fmla="*/ 7777 h 777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5881" h="7777">
                <a:moveTo>
                  <a:pt x="0" y="0"/>
                </a:moveTo>
                <a:lnTo>
                  <a:pt x="0" y="0"/>
                </a:lnTo>
                <a:lnTo>
                  <a:pt x="0" y="77"/>
                </a:lnTo>
                <a:lnTo>
                  <a:pt x="0" y="155"/>
                </a:lnTo>
                <a:lnTo>
                  <a:pt x="0" y="233"/>
                </a:lnTo>
                <a:lnTo>
                  <a:pt x="0" y="311"/>
                </a:lnTo>
                <a:lnTo>
                  <a:pt x="0" y="388"/>
                </a:lnTo>
                <a:lnTo>
                  <a:pt x="0" y="466"/>
                </a:lnTo>
                <a:lnTo>
                  <a:pt x="0" y="544"/>
                </a:lnTo>
                <a:lnTo>
                  <a:pt x="0" y="622"/>
                </a:lnTo>
                <a:lnTo>
                  <a:pt x="0" y="699"/>
                </a:lnTo>
                <a:lnTo>
                  <a:pt x="0" y="777"/>
                </a:lnTo>
                <a:lnTo>
                  <a:pt x="0" y="855"/>
                </a:lnTo>
                <a:lnTo>
                  <a:pt x="0" y="933"/>
                </a:lnTo>
                <a:lnTo>
                  <a:pt x="0" y="1011"/>
                </a:lnTo>
                <a:lnTo>
                  <a:pt x="0" y="1088"/>
                </a:lnTo>
                <a:lnTo>
                  <a:pt x="0" y="1166"/>
                </a:lnTo>
                <a:lnTo>
                  <a:pt x="0" y="1244"/>
                </a:lnTo>
                <a:lnTo>
                  <a:pt x="0" y="1322"/>
                </a:lnTo>
                <a:lnTo>
                  <a:pt x="0" y="1399"/>
                </a:lnTo>
                <a:lnTo>
                  <a:pt x="941" y="1399"/>
                </a:lnTo>
                <a:lnTo>
                  <a:pt x="941" y="1477"/>
                </a:lnTo>
                <a:lnTo>
                  <a:pt x="941" y="1555"/>
                </a:lnTo>
                <a:lnTo>
                  <a:pt x="941" y="1633"/>
                </a:lnTo>
                <a:lnTo>
                  <a:pt x="941" y="1710"/>
                </a:lnTo>
                <a:lnTo>
                  <a:pt x="941" y="1788"/>
                </a:lnTo>
                <a:lnTo>
                  <a:pt x="941" y="1866"/>
                </a:lnTo>
                <a:lnTo>
                  <a:pt x="941" y="1944"/>
                </a:lnTo>
                <a:lnTo>
                  <a:pt x="941" y="2022"/>
                </a:lnTo>
                <a:lnTo>
                  <a:pt x="941" y="2099"/>
                </a:lnTo>
                <a:lnTo>
                  <a:pt x="941" y="2177"/>
                </a:lnTo>
                <a:lnTo>
                  <a:pt x="941" y="2255"/>
                </a:lnTo>
                <a:lnTo>
                  <a:pt x="941" y="2333"/>
                </a:lnTo>
                <a:lnTo>
                  <a:pt x="941" y="2410"/>
                </a:lnTo>
                <a:lnTo>
                  <a:pt x="941" y="2488"/>
                </a:lnTo>
                <a:lnTo>
                  <a:pt x="941" y="2566"/>
                </a:lnTo>
                <a:lnTo>
                  <a:pt x="941" y="2644"/>
                </a:lnTo>
                <a:lnTo>
                  <a:pt x="1882" y="2644"/>
                </a:lnTo>
                <a:lnTo>
                  <a:pt x="1882" y="2721"/>
                </a:lnTo>
                <a:lnTo>
                  <a:pt x="1882" y="2799"/>
                </a:lnTo>
                <a:lnTo>
                  <a:pt x="1882" y="2877"/>
                </a:lnTo>
                <a:lnTo>
                  <a:pt x="1882" y="2955"/>
                </a:lnTo>
                <a:lnTo>
                  <a:pt x="1882" y="3033"/>
                </a:lnTo>
                <a:lnTo>
                  <a:pt x="1882" y="3110"/>
                </a:lnTo>
                <a:lnTo>
                  <a:pt x="1882" y="3188"/>
                </a:lnTo>
                <a:lnTo>
                  <a:pt x="1882" y="3266"/>
                </a:lnTo>
                <a:lnTo>
                  <a:pt x="1882" y="3344"/>
                </a:lnTo>
                <a:lnTo>
                  <a:pt x="1882" y="3421"/>
                </a:lnTo>
                <a:lnTo>
                  <a:pt x="1882" y="3499"/>
                </a:lnTo>
                <a:lnTo>
                  <a:pt x="1882" y="3577"/>
                </a:lnTo>
                <a:lnTo>
                  <a:pt x="1882" y="3655"/>
                </a:lnTo>
                <a:lnTo>
                  <a:pt x="1882" y="3732"/>
                </a:lnTo>
                <a:lnTo>
                  <a:pt x="1882" y="3810"/>
                </a:lnTo>
                <a:lnTo>
                  <a:pt x="1882" y="3888"/>
                </a:lnTo>
                <a:lnTo>
                  <a:pt x="1882" y="3966"/>
                </a:lnTo>
                <a:lnTo>
                  <a:pt x="1882" y="4044"/>
                </a:lnTo>
                <a:lnTo>
                  <a:pt x="2882" y="4044"/>
                </a:lnTo>
                <a:lnTo>
                  <a:pt x="2882" y="4121"/>
                </a:lnTo>
                <a:lnTo>
                  <a:pt x="2882" y="4199"/>
                </a:lnTo>
                <a:lnTo>
                  <a:pt x="2882" y="4277"/>
                </a:lnTo>
                <a:lnTo>
                  <a:pt x="2882" y="4355"/>
                </a:lnTo>
                <a:lnTo>
                  <a:pt x="2882" y="4432"/>
                </a:lnTo>
                <a:lnTo>
                  <a:pt x="2882" y="4510"/>
                </a:lnTo>
                <a:lnTo>
                  <a:pt x="2882" y="4588"/>
                </a:lnTo>
                <a:lnTo>
                  <a:pt x="2882" y="4666"/>
                </a:lnTo>
                <a:lnTo>
                  <a:pt x="2882" y="4743"/>
                </a:lnTo>
                <a:lnTo>
                  <a:pt x="2882" y="4821"/>
                </a:lnTo>
                <a:lnTo>
                  <a:pt x="2882" y="4899"/>
                </a:lnTo>
                <a:lnTo>
                  <a:pt x="2882" y="4977"/>
                </a:lnTo>
                <a:lnTo>
                  <a:pt x="2882" y="5055"/>
                </a:lnTo>
                <a:lnTo>
                  <a:pt x="2882" y="5132"/>
                </a:lnTo>
                <a:lnTo>
                  <a:pt x="2882" y="5210"/>
                </a:lnTo>
                <a:lnTo>
                  <a:pt x="2882" y="5288"/>
                </a:lnTo>
                <a:lnTo>
                  <a:pt x="3646" y="5288"/>
                </a:lnTo>
                <a:lnTo>
                  <a:pt x="3646" y="5366"/>
                </a:lnTo>
                <a:lnTo>
                  <a:pt x="3646" y="5443"/>
                </a:lnTo>
                <a:lnTo>
                  <a:pt x="3646" y="5521"/>
                </a:lnTo>
                <a:lnTo>
                  <a:pt x="3646" y="5599"/>
                </a:lnTo>
                <a:lnTo>
                  <a:pt x="3646" y="5677"/>
                </a:lnTo>
                <a:lnTo>
                  <a:pt x="3646" y="5754"/>
                </a:lnTo>
                <a:lnTo>
                  <a:pt x="3646" y="5832"/>
                </a:lnTo>
                <a:lnTo>
                  <a:pt x="3646" y="5910"/>
                </a:lnTo>
                <a:lnTo>
                  <a:pt x="3646" y="5988"/>
                </a:lnTo>
                <a:lnTo>
                  <a:pt x="3646" y="6066"/>
                </a:lnTo>
                <a:lnTo>
                  <a:pt x="3646" y="6143"/>
                </a:lnTo>
                <a:lnTo>
                  <a:pt x="3646" y="6221"/>
                </a:lnTo>
                <a:lnTo>
                  <a:pt x="3646" y="6299"/>
                </a:lnTo>
                <a:lnTo>
                  <a:pt x="3646" y="6377"/>
                </a:lnTo>
                <a:lnTo>
                  <a:pt x="3646" y="6454"/>
                </a:lnTo>
                <a:lnTo>
                  <a:pt x="3646" y="6532"/>
                </a:lnTo>
                <a:lnTo>
                  <a:pt x="4446" y="6532"/>
                </a:lnTo>
                <a:lnTo>
                  <a:pt x="4446" y="6610"/>
                </a:lnTo>
                <a:lnTo>
                  <a:pt x="4446" y="6688"/>
                </a:lnTo>
                <a:lnTo>
                  <a:pt x="4446" y="6765"/>
                </a:lnTo>
                <a:lnTo>
                  <a:pt x="4446" y="6843"/>
                </a:lnTo>
                <a:lnTo>
                  <a:pt x="4446" y="6921"/>
                </a:lnTo>
                <a:lnTo>
                  <a:pt x="4446" y="6999"/>
                </a:lnTo>
                <a:lnTo>
                  <a:pt x="4446" y="7077"/>
                </a:lnTo>
                <a:lnTo>
                  <a:pt x="4446" y="7154"/>
                </a:lnTo>
                <a:lnTo>
                  <a:pt x="4446" y="7232"/>
                </a:lnTo>
                <a:lnTo>
                  <a:pt x="4446" y="7310"/>
                </a:lnTo>
                <a:lnTo>
                  <a:pt x="4446" y="7388"/>
                </a:lnTo>
                <a:lnTo>
                  <a:pt x="4446" y="7465"/>
                </a:lnTo>
                <a:lnTo>
                  <a:pt x="4446" y="7543"/>
                </a:lnTo>
                <a:lnTo>
                  <a:pt x="4446" y="7621"/>
                </a:lnTo>
                <a:lnTo>
                  <a:pt x="4446" y="7699"/>
                </a:lnTo>
                <a:lnTo>
                  <a:pt x="4446" y="7777"/>
                </a:lnTo>
                <a:lnTo>
                  <a:pt x="5881" y="7777"/>
                </a:lnTo>
                <a:lnTo>
                  <a:pt x="5881" y="7699"/>
                </a:lnTo>
                <a:lnTo>
                  <a:pt x="5881" y="7621"/>
                </a:lnTo>
                <a:lnTo>
                  <a:pt x="5881" y="7543"/>
                </a:lnTo>
                <a:lnTo>
                  <a:pt x="5881" y="7465"/>
                </a:lnTo>
                <a:lnTo>
                  <a:pt x="5881" y="7388"/>
                </a:lnTo>
                <a:lnTo>
                  <a:pt x="5881" y="7310"/>
                </a:lnTo>
                <a:lnTo>
                  <a:pt x="5881" y="7232"/>
                </a:lnTo>
                <a:lnTo>
                  <a:pt x="5881" y="7154"/>
                </a:lnTo>
                <a:lnTo>
                  <a:pt x="5881" y="7077"/>
                </a:lnTo>
                <a:lnTo>
                  <a:pt x="5881" y="6999"/>
                </a:lnTo>
                <a:lnTo>
                  <a:pt x="5881" y="6921"/>
                </a:lnTo>
                <a:lnTo>
                  <a:pt x="5881" y="6843"/>
                </a:lnTo>
                <a:lnTo>
                  <a:pt x="5881" y="6765"/>
                </a:lnTo>
                <a:lnTo>
                  <a:pt x="5881" y="6688"/>
                </a:lnTo>
                <a:lnTo>
                  <a:pt x="5881" y="6610"/>
                </a:lnTo>
                <a:lnTo>
                  <a:pt x="5881" y="6532"/>
                </a:lnTo>
                <a:lnTo>
                  <a:pt x="5881" y="6454"/>
                </a:lnTo>
                <a:lnTo>
                  <a:pt x="4881" y="6454"/>
                </a:lnTo>
                <a:lnTo>
                  <a:pt x="4881" y="6377"/>
                </a:lnTo>
                <a:lnTo>
                  <a:pt x="4881" y="6299"/>
                </a:lnTo>
                <a:lnTo>
                  <a:pt x="4881" y="6221"/>
                </a:lnTo>
                <a:lnTo>
                  <a:pt x="4881" y="6143"/>
                </a:lnTo>
                <a:lnTo>
                  <a:pt x="4881" y="6066"/>
                </a:lnTo>
                <a:lnTo>
                  <a:pt x="4881" y="5988"/>
                </a:lnTo>
                <a:lnTo>
                  <a:pt x="4881" y="5910"/>
                </a:lnTo>
                <a:lnTo>
                  <a:pt x="4881" y="5832"/>
                </a:lnTo>
                <a:lnTo>
                  <a:pt x="4881" y="5754"/>
                </a:lnTo>
                <a:lnTo>
                  <a:pt x="4881" y="5677"/>
                </a:lnTo>
                <a:lnTo>
                  <a:pt x="4881" y="5599"/>
                </a:lnTo>
                <a:lnTo>
                  <a:pt x="4881" y="5521"/>
                </a:lnTo>
                <a:lnTo>
                  <a:pt x="4881" y="5443"/>
                </a:lnTo>
                <a:lnTo>
                  <a:pt x="4881" y="5366"/>
                </a:lnTo>
                <a:lnTo>
                  <a:pt x="4881" y="5288"/>
                </a:lnTo>
                <a:lnTo>
                  <a:pt x="4881" y="5210"/>
                </a:lnTo>
                <a:lnTo>
                  <a:pt x="4881" y="5132"/>
                </a:lnTo>
                <a:lnTo>
                  <a:pt x="3881" y="5132"/>
                </a:lnTo>
                <a:lnTo>
                  <a:pt x="3881" y="5055"/>
                </a:lnTo>
                <a:lnTo>
                  <a:pt x="3881" y="4977"/>
                </a:lnTo>
                <a:lnTo>
                  <a:pt x="3881" y="4899"/>
                </a:lnTo>
                <a:lnTo>
                  <a:pt x="3881" y="4821"/>
                </a:lnTo>
                <a:lnTo>
                  <a:pt x="3881" y="4743"/>
                </a:lnTo>
                <a:lnTo>
                  <a:pt x="3881" y="4666"/>
                </a:lnTo>
                <a:lnTo>
                  <a:pt x="3881" y="4588"/>
                </a:lnTo>
                <a:lnTo>
                  <a:pt x="3881" y="4510"/>
                </a:lnTo>
                <a:lnTo>
                  <a:pt x="3881" y="4432"/>
                </a:lnTo>
                <a:lnTo>
                  <a:pt x="3881" y="4355"/>
                </a:lnTo>
                <a:lnTo>
                  <a:pt x="3881" y="4277"/>
                </a:lnTo>
                <a:lnTo>
                  <a:pt x="3881" y="4199"/>
                </a:lnTo>
                <a:lnTo>
                  <a:pt x="3881" y="4121"/>
                </a:lnTo>
                <a:lnTo>
                  <a:pt x="3881" y="4044"/>
                </a:lnTo>
                <a:lnTo>
                  <a:pt x="3881" y="3966"/>
                </a:lnTo>
                <a:lnTo>
                  <a:pt x="3881" y="3888"/>
                </a:lnTo>
                <a:lnTo>
                  <a:pt x="2941" y="3888"/>
                </a:lnTo>
                <a:lnTo>
                  <a:pt x="2941" y="3810"/>
                </a:lnTo>
                <a:lnTo>
                  <a:pt x="2941" y="3732"/>
                </a:lnTo>
                <a:lnTo>
                  <a:pt x="2941" y="3655"/>
                </a:lnTo>
                <a:lnTo>
                  <a:pt x="2941" y="3577"/>
                </a:lnTo>
                <a:lnTo>
                  <a:pt x="2941" y="3499"/>
                </a:lnTo>
                <a:lnTo>
                  <a:pt x="2941" y="3421"/>
                </a:lnTo>
                <a:lnTo>
                  <a:pt x="2941" y="3344"/>
                </a:lnTo>
                <a:lnTo>
                  <a:pt x="2941" y="3266"/>
                </a:lnTo>
                <a:lnTo>
                  <a:pt x="2941" y="3188"/>
                </a:lnTo>
                <a:lnTo>
                  <a:pt x="2941" y="3110"/>
                </a:lnTo>
                <a:lnTo>
                  <a:pt x="2941" y="3033"/>
                </a:lnTo>
                <a:lnTo>
                  <a:pt x="2941" y="2955"/>
                </a:lnTo>
                <a:lnTo>
                  <a:pt x="2941" y="2877"/>
                </a:lnTo>
                <a:lnTo>
                  <a:pt x="2941" y="2799"/>
                </a:lnTo>
                <a:lnTo>
                  <a:pt x="2941" y="2721"/>
                </a:lnTo>
                <a:lnTo>
                  <a:pt x="2941" y="2644"/>
                </a:lnTo>
                <a:lnTo>
                  <a:pt x="2941" y="2566"/>
                </a:lnTo>
                <a:lnTo>
                  <a:pt x="2141" y="2566"/>
                </a:lnTo>
                <a:lnTo>
                  <a:pt x="2141" y="2488"/>
                </a:lnTo>
                <a:lnTo>
                  <a:pt x="2141" y="2410"/>
                </a:lnTo>
                <a:lnTo>
                  <a:pt x="2141" y="2333"/>
                </a:lnTo>
                <a:lnTo>
                  <a:pt x="2141" y="2255"/>
                </a:lnTo>
                <a:lnTo>
                  <a:pt x="2141" y="2177"/>
                </a:lnTo>
                <a:lnTo>
                  <a:pt x="2141" y="2099"/>
                </a:lnTo>
                <a:lnTo>
                  <a:pt x="2141" y="2022"/>
                </a:lnTo>
                <a:lnTo>
                  <a:pt x="2141" y="1944"/>
                </a:lnTo>
                <a:lnTo>
                  <a:pt x="2141" y="1866"/>
                </a:lnTo>
                <a:lnTo>
                  <a:pt x="2141" y="1788"/>
                </a:lnTo>
                <a:lnTo>
                  <a:pt x="2141" y="1710"/>
                </a:lnTo>
                <a:lnTo>
                  <a:pt x="2141" y="1633"/>
                </a:lnTo>
                <a:lnTo>
                  <a:pt x="2141" y="1555"/>
                </a:lnTo>
                <a:lnTo>
                  <a:pt x="2141" y="1477"/>
                </a:lnTo>
                <a:lnTo>
                  <a:pt x="2141" y="1399"/>
                </a:lnTo>
                <a:lnTo>
                  <a:pt x="2141" y="1322"/>
                </a:lnTo>
                <a:lnTo>
                  <a:pt x="2141" y="1244"/>
                </a:lnTo>
                <a:lnTo>
                  <a:pt x="1388" y="1244"/>
                </a:lnTo>
                <a:lnTo>
                  <a:pt x="1388" y="1166"/>
                </a:lnTo>
                <a:lnTo>
                  <a:pt x="1388" y="1088"/>
                </a:lnTo>
                <a:lnTo>
                  <a:pt x="1388" y="1011"/>
                </a:lnTo>
                <a:lnTo>
                  <a:pt x="1388" y="933"/>
                </a:lnTo>
                <a:lnTo>
                  <a:pt x="1388" y="855"/>
                </a:lnTo>
                <a:lnTo>
                  <a:pt x="1388" y="777"/>
                </a:lnTo>
                <a:lnTo>
                  <a:pt x="1388" y="699"/>
                </a:lnTo>
                <a:lnTo>
                  <a:pt x="1388" y="622"/>
                </a:lnTo>
                <a:lnTo>
                  <a:pt x="1388" y="544"/>
                </a:lnTo>
                <a:lnTo>
                  <a:pt x="1388" y="466"/>
                </a:lnTo>
                <a:lnTo>
                  <a:pt x="1388" y="388"/>
                </a:lnTo>
                <a:lnTo>
                  <a:pt x="1388" y="311"/>
                </a:lnTo>
                <a:lnTo>
                  <a:pt x="1388" y="233"/>
                </a:lnTo>
                <a:lnTo>
                  <a:pt x="1388" y="155"/>
                </a:lnTo>
                <a:lnTo>
                  <a:pt x="1388" y="77"/>
                </a:lnTo>
                <a:lnTo>
                  <a:pt x="1388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9427" name="Freeform 51"/>
          <p:cNvSpPr>
            <a:spLocks/>
          </p:cNvSpPr>
          <p:nvPr/>
        </p:nvSpPr>
        <p:spPr bwMode="auto">
          <a:xfrm flipV="1">
            <a:off x="2487613" y="2451100"/>
            <a:ext cx="4662487" cy="3683000"/>
          </a:xfrm>
          <a:custGeom>
            <a:avLst/>
            <a:gdLst>
              <a:gd name="T0" fmla="*/ 0 w 5881"/>
              <a:gd name="T1" fmla="*/ 52255790 h 7777"/>
              <a:gd name="T2" fmla="*/ 0 w 5881"/>
              <a:gd name="T3" fmla="*/ 104511581 h 7777"/>
              <a:gd name="T4" fmla="*/ 0 w 5881"/>
              <a:gd name="T5" fmla="*/ 174261276 h 7777"/>
              <a:gd name="T6" fmla="*/ 0 w 5881"/>
              <a:gd name="T7" fmla="*/ 226741053 h 7777"/>
              <a:gd name="T8" fmla="*/ 0 w 5881"/>
              <a:gd name="T9" fmla="*/ 296490305 h 7777"/>
              <a:gd name="T10" fmla="*/ 0 w 5881"/>
              <a:gd name="T11" fmla="*/ 348746554 h 7777"/>
              <a:gd name="T12" fmla="*/ 0 w 5881"/>
              <a:gd name="T13" fmla="*/ 418495747 h 7777"/>
              <a:gd name="T14" fmla="*/ 0 w 5881"/>
              <a:gd name="T15" fmla="*/ 470751522 h 7777"/>
              <a:gd name="T16" fmla="*/ 0 w 5881"/>
              <a:gd name="T17" fmla="*/ 540500833 h 7777"/>
              <a:gd name="T18" fmla="*/ 1182912041 w 5881"/>
              <a:gd name="T19" fmla="*/ 592981084 h 7777"/>
              <a:gd name="T20" fmla="*/ 1182912041 w 5881"/>
              <a:gd name="T21" fmla="*/ 662730276 h 7777"/>
              <a:gd name="T22" fmla="*/ 1182912041 w 5881"/>
              <a:gd name="T23" fmla="*/ 714986052 h 7777"/>
              <a:gd name="T24" fmla="*/ 1182912041 w 5881"/>
              <a:gd name="T25" fmla="*/ 784735244 h 7777"/>
              <a:gd name="T26" fmla="*/ 1182912041 w 5881"/>
              <a:gd name="T27" fmla="*/ 836991020 h 7777"/>
              <a:gd name="T28" fmla="*/ 1182912041 w 5881"/>
              <a:gd name="T29" fmla="*/ 906964687 h 7777"/>
              <a:gd name="T30" fmla="*/ 1182912041 w 5881"/>
              <a:gd name="T31" fmla="*/ 959220936 h 7777"/>
              <a:gd name="T32" fmla="*/ 1182912041 w 5881"/>
              <a:gd name="T33" fmla="*/ 1028969892 h 7777"/>
              <a:gd name="T34" fmla="*/ 1182912041 w 5881"/>
              <a:gd name="T35" fmla="*/ 1081226141 h 7777"/>
              <a:gd name="T36" fmla="*/ 1182912041 w 5881"/>
              <a:gd name="T37" fmla="*/ 1150975334 h 7777"/>
              <a:gd name="T38" fmla="*/ 2147483647 w 5881"/>
              <a:gd name="T39" fmla="*/ 1203455111 h 7777"/>
              <a:gd name="T40" fmla="*/ 2147483647 w 5881"/>
              <a:gd name="T41" fmla="*/ 1273204303 h 7777"/>
              <a:gd name="T42" fmla="*/ 2147483647 w 5881"/>
              <a:gd name="T43" fmla="*/ 1325460552 h 7777"/>
              <a:gd name="T44" fmla="*/ 2147483647 w 5881"/>
              <a:gd name="T45" fmla="*/ 1395209745 h 7777"/>
              <a:gd name="T46" fmla="*/ 2147483647 w 5881"/>
              <a:gd name="T47" fmla="*/ 1447465047 h 7777"/>
              <a:gd name="T48" fmla="*/ 2147483647 w 5881"/>
              <a:gd name="T49" fmla="*/ 1517214239 h 7777"/>
              <a:gd name="T50" fmla="*/ 2147483647 w 5881"/>
              <a:gd name="T51" fmla="*/ 1569694964 h 7777"/>
              <a:gd name="T52" fmla="*/ 2147483647 w 5881"/>
              <a:gd name="T53" fmla="*/ 1639444156 h 7777"/>
              <a:gd name="T54" fmla="*/ 2147483647 w 5881"/>
              <a:gd name="T55" fmla="*/ 1691699458 h 7777"/>
              <a:gd name="T56" fmla="*/ 2147483647 w 5881"/>
              <a:gd name="T57" fmla="*/ 1726686292 h 7777"/>
              <a:gd name="T58" fmla="*/ 2147483647 w 5881"/>
              <a:gd name="T59" fmla="*/ 1674206515 h 7777"/>
              <a:gd name="T60" fmla="*/ 2147483647 w 5881"/>
              <a:gd name="T61" fmla="*/ 1604457322 h 7777"/>
              <a:gd name="T62" fmla="*/ 2147483647 w 5881"/>
              <a:gd name="T63" fmla="*/ 1552201073 h 7777"/>
              <a:gd name="T64" fmla="*/ 2147483647 w 5881"/>
              <a:gd name="T65" fmla="*/ 1482451881 h 7777"/>
              <a:gd name="T66" fmla="*/ 2147483647 w 5881"/>
              <a:gd name="T67" fmla="*/ 1430196579 h 7777"/>
              <a:gd name="T68" fmla="*/ 2147483647 w 5881"/>
              <a:gd name="T69" fmla="*/ 1360447386 h 7777"/>
              <a:gd name="T70" fmla="*/ 2147483647 w 5881"/>
              <a:gd name="T71" fmla="*/ 1307966662 h 7777"/>
              <a:gd name="T72" fmla="*/ 2147483647 w 5881"/>
              <a:gd name="T73" fmla="*/ 1238217470 h 7777"/>
              <a:gd name="T74" fmla="*/ 2147483647 w 5881"/>
              <a:gd name="T75" fmla="*/ 1185962168 h 7777"/>
              <a:gd name="T76" fmla="*/ 2147483647 w 5881"/>
              <a:gd name="T77" fmla="*/ 1116212975 h 7777"/>
              <a:gd name="T78" fmla="*/ 2147483647 w 5881"/>
              <a:gd name="T79" fmla="*/ 1063732251 h 7777"/>
              <a:gd name="T80" fmla="*/ 2147483647 w 5881"/>
              <a:gd name="T81" fmla="*/ 993983058 h 7777"/>
              <a:gd name="T82" fmla="*/ 2147483647 w 5881"/>
              <a:gd name="T83" fmla="*/ 941727520 h 7777"/>
              <a:gd name="T84" fmla="*/ 2147483647 w 5881"/>
              <a:gd name="T85" fmla="*/ 871977854 h 7777"/>
              <a:gd name="T86" fmla="*/ 2147483647 w 5881"/>
              <a:gd name="T87" fmla="*/ 819722078 h 7777"/>
              <a:gd name="T88" fmla="*/ 2147483647 w 5881"/>
              <a:gd name="T89" fmla="*/ 749972886 h 7777"/>
              <a:gd name="T90" fmla="*/ 2147483647 w 5881"/>
              <a:gd name="T91" fmla="*/ 697492635 h 7777"/>
              <a:gd name="T92" fmla="*/ 2147483647 w 5881"/>
              <a:gd name="T93" fmla="*/ 627743443 h 7777"/>
              <a:gd name="T94" fmla="*/ 1345704215 w 5881"/>
              <a:gd name="T95" fmla="*/ 575487667 h 7777"/>
              <a:gd name="T96" fmla="*/ 1345704215 w 5881"/>
              <a:gd name="T97" fmla="*/ 505738474 h 7777"/>
              <a:gd name="T98" fmla="*/ 1345704215 w 5881"/>
              <a:gd name="T99" fmla="*/ 453482580 h 7777"/>
              <a:gd name="T100" fmla="*/ 1345704215 w 5881"/>
              <a:gd name="T101" fmla="*/ 383508913 h 7777"/>
              <a:gd name="T102" fmla="*/ 1345704215 w 5881"/>
              <a:gd name="T103" fmla="*/ 331253137 h 7777"/>
              <a:gd name="T104" fmla="*/ 1345704215 w 5881"/>
              <a:gd name="T105" fmla="*/ 261503945 h 7777"/>
              <a:gd name="T106" fmla="*/ 1345704215 w 5881"/>
              <a:gd name="T107" fmla="*/ 209247637 h 7777"/>
              <a:gd name="T108" fmla="*/ 1345704215 w 5881"/>
              <a:gd name="T109" fmla="*/ 139498444 h 7777"/>
              <a:gd name="T110" fmla="*/ 1345704215 w 5881"/>
              <a:gd name="T111" fmla="*/ 87018164 h 7777"/>
              <a:gd name="T112" fmla="*/ 1345704215 w 5881"/>
              <a:gd name="T113" fmla="*/ 17268949 h 777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5881"/>
              <a:gd name="T172" fmla="*/ 0 h 7777"/>
              <a:gd name="T173" fmla="*/ 5881 w 5881"/>
              <a:gd name="T174" fmla="*/ 7777 h 777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5881" h="7777">
                <a:moveTo>
                  <a:pt x="0" y="0"/>
                </a:moveTo>
                <a:lnTo>
                  <a:pt x="0" y="0"/>
                </a:lnTo>
                <a:lnTo>
                  <a:pt x="0" y="77"/>
                </a:lnTo>
                <a:lnTo>
                  <a:pt x="0" y="155"/>
                </a:lnTo>
                <a:lnTo>
                  <a:pt x="0" y="233"/>
                </a:lnTo>
                <a:lnTo>
                  <a:pt x="0" y="311"/>
                </a:lnTo>
                <a:lnTo>
                  <a:pt x="0" y="388"/>
                </a:lnTo>
                <a:lnTo>
                  <a:pt x="0" y="466"/>
                </a:lnTo>
                <a:lnTo>
                  <a:pt x="0" y="544"/>
                </a:lnTo>
                <a:lnTo>
                  <a:pt x="0" y="622"/>
                </a:lnTo>
                <a:lnTo>
                  <a:pt x="0" y="699"/>
                </a:lnTo>
                <a:lnTo>
                  <a:pt x="0" y="777"/>
                </a:lnTo>
                <a:lnTo>
                  <a:pt x="0" y="855"/>
                </a:lnTo>
                <a:lnTo>
                  <a:pt x="0" y="933"/>
                </a:lnTo>
                <a:lnTo>
                  <a:pt x="0" y="1011"/>
                </a:lnTo>
                <a:lnTo>
                  <a:pt x="0" y="1088"/>
                </a:lnTo>
                <a:lnTo>
                  <a:pt x="0" y="1166"/>
                </a:lnTo>
                <a:lnTo>
                  <a:pt x="0" y="1244"/>
                </a:lnTo>
                <a:lnTo>
                  <a:pt x="0" y="1322"/>
                </a:lnTo>
                <a:lnTo>
                  <a:pt x="0" y="1399"/>
                </a:lnTo>
                <a:lnTo>
                  <a:pt x="0" y="1477"/>
                </a:lnTo>
                <a:lnTo>
                  <a:pt x="0" y="1555"/>
                </a:lnTo>
                <a:lnTo>
                  <a:pt x="0" y="1633"/>
                </a:lnTo>
                <a:lnTo>
                  <a:pt x="0" y="1710"/>
                </a:lnTo>
                <a:lnTo>
                  <a:pt x="0" y="1788"/>
                </a:lnTo>
                <a:lnTo>
                  <a:pt x="0" y="1866"/>
                </a:lnTo>
                <a:lnTo>
                  <a:pt x="0" y="1944"/>
                </a:lnTo>
                <a:lnTo>
                  <a:pt x="0" y="2022"/>
                </a:lnTo>
                <a:lnTo>
                  <a:pt x="0" y="2099"/>
                </a:lnTo>
                <a:lnTo>
                  <a:pt x="0" y="2177"/>
                </a:lnTo>
                <a:lnTo>
                  <a:pt x="0" y="2255"/>
                </a:lnTo>
                <a:lnTo>
                  <a:pt x="0" y="2333"/>
                </a:lnTo>
                <a:lnTo>
                  <a:pt x="0" y="2410"/>
                </a:lnTo>
                <a:lnTo>
                  <a:pt x="0" y="2488"/>
                </a:lnTo>
                <a:lnTo>
                  <a:pt x="0" y="2566"/>
                </a:lnTo>
                <a:lnTo>
                  <a:pt x="0" y="2644"/>
                </a:lnTo>
                <a:lnTo>
                  <a:pt x="1882" y="2644"/>
                </a:lnTo>
                <a:lnTo>
                  <a:pt x="1882" y="2721"/>
                </a:lnTo>
                <a:lnTo>
                  <a:pt x="1882" y="2799"/>
                </a:lnTo>
                <a:lnTo>
                  <a:pt x="1882" y="2877"/>
                </a:lnTo>
                <a:lnTo>
                  <a:pt x="1882" y="2955"/>
                </a:lnTo>
                <a:lnTo>
                  <a:pt x="1882" y="3033"/>
                </a:lnTo>
                <a:lnTo>
                  <a:pt x="1882" y="3110"/>
                </a:lnTo>
                <a:lnTo>
                  <a:pt x="1882" y="3188"/>
                </a:lnTo>
                <a:lnTo>
                  <a:pt x="1882" y="3266"/>
                </a:lnTo>
                <a:lnTo>
                  <a:pt x="1882" y="3344"/>
                </a:lnTo>
                <a:lnTo>
                  <a:pt x="1882" y="3421"/>
                </a:lnTo>
                <a:lnTo>
                  <a:pt x="1882" y="3499"/>
                </a:lnTo>
                <a:lnTo>
                  <a:pt x="1882" y="3577"/>
                </a:lnTo>
                <a:lnTo>
                  <a:pt x="1882" y="3655"/>
                </a:lnTo>
                <a:lnTo>
                  <a:pt x="1882" y="3732"/>
                </a:lnTo>
                <a:lnTo>
                  <a:pt x="1882" y="3810"/>
                </a:lnTo>
                <a:lnTo>
                  <a:pt x="1882" y="3888"/>
                </a:lnTo>
                <a:lnTo>
                  <a:pt x="1882" y="3966"/>
                </a:lnTo>
                <a:lnTo>
                  <a:pt x="1882" y="4044"/>
                </a:lnTo>
                <a:lnTo>
                  <a:pt x="1882" y="4121"/>
                </a:lnTo>
                <a:lnTo>
                  <a:pt x="1882" y="4199"/>
                </a:lnTo>
                <a:lnTo>
                  <a:pt x="1882" y="4277"/>
                </a:lnTo>
                <a:lnTo>
                  <a:pt x="1882" y="4355"/>
                </a:lnTo>
                <a:lnTo>
                  <a:pt x="1882" y="4432"/>
                </a:lnTo>
                <a:lnTo>
                  <a:pt x="1882" y="4510"/>
                </a:lnTo>
                <a:lnTo>
                  <a:pt x="1882" y="4588"/>
                </a:lnTo>
                <a:lnTo>
                  <a:pt x="1882" y="4666"/>
                </a:lnTo>
                <a:lnTo>
                  <a:pt x="1882" y="4743"/>
                </a:lnTo>
                <a:lnTo>
                  <a:pt x="1882" y="4821"/>
                </a:lnTo>
                <a:lnTo>
                  <a:pt x="1882" y="4899"/>
                </a:lnTo>
                <a:lnTo>
                  <a:pt x="1882" y="4977"/>
                </a:lnTo>
                <a:lnTo>
                  <a:pt x="1882" y="5055"/>
                </a:lnTo>
                <a:lnTo>
                  <a:pt x="1882" y="5132"/>
                </a:lnTo>
                <a:lnTo>
                  <a:pt x="1882" y="5210"/>
                </a:lnTo>
                <a:lnTo>
                  <a:pt x="1882" y="5288"/>
                </a:lnTo>
                <a:lnTo>
                  <a:pt x="3646" y="5288"/>
                </a:lnTo>
                <a:lnTo>
                  <a:pt x="3646" y="5366"/>
                </a:lnTo>
                <a:lnTo>
                  <a:pt x="3646" y="5443"/>
                </a:lnTo>
                <a:lnTo>
                  <a:pt x="3646" y="5521"/>
                </a:lnTo>
                <a:lnTo>
                  <a:pt x="3646" y="5599"/>
                </a:lnTo>
                <a:lnTo>
                  <a:pt x="3646" y="5677"/>
                </a:lnTo>
                <a:lnTo>
                  <a:pt x="3646" y="5754"/>
                </a:lnTo>
                <a:lnTo>
                  <a:pt x="3646" y="5832"/>
                </a:lnTo>
                <a:lnTo>
                  <a:pt x="3646" y="5910"/>
                </a:lnTo>
                <a:lnTo>
                  <a:pt x="3646" y="5988"/>
                </a:lnTo>
                <a:lnTo>
                  <a:pt x="3646" y="6066"/>
                </a:lnTo>
                <a:lnTo>
                  <a:pt x="3646" y="6143"/>
                </a:lnTo>
                <a:lnTo>
                  <a:pt x="3646" y="6221"/>
                </a:lnTo>
                <a:lnTo>
                  <a:pt x="3646" y="6299"/>
                </a:lnTo>
                <a:lnTo>
                  <a:pt x="3646" y="6377"/>
                </a:lnTo>
                <a:lnTo>
                  <a:pt x="3646" y="6454"/>
                </a:lnTo>
                <a:lnTo>
                  <a:pt x="3646" y="6532"/>
                </a:lnTo>
                <a:lnTo>
                  <a:pt x="3646" y="6610"/>
                </a:lnTo>
                <a:lnTo>
                  <a:pt x="3646" y="6688"/>
                </a:lnTo>
                <a:lnTo>
                  <a:pt x="3646" y="6765"/>
                </a:lnTo>
                <a:lnTo>
                  <a:pt x="3646" y="6843"/>
                </a:lnTo>
                <a:lnTo>
                  <a:pt x="3646" y="6921"/>
                </a:lnTo>
                <a:lnTo>
                  <a:pt x="3646" y="6999"/>
                </a:lnTo>
                <a:lnTo>
                  <a:pt x="3646" y="7077"/>
                </a:lnTo>
                <a:lnTo>
                  <a:pt x="3646" y="7154"/>
                </a:lnTo>
                <a:lnTo>
                  <a:pt x="3646" y="7232"/>
                </a:lnTo>
                <a:lnTo>
                  <a:pt x="3646" y="7310"/>
                </a:lnTo>
                <a:lnTo>
                  <a:pt x="3646" y="7388"/>
                </a:lnTo>
                <a:lnTo>
                  <a:pt x="3646" y="7465"/>
                </a:lnTo>
                <a:lnTo>
                  <a:pt x="3646" y="7543"/>
                </a:lnTo>
                <a:lnTo>
                  <a:pt x="3646" y="7621"/>
                </a:lnTo>
                <a:lnTo>
                  <a:pt x="3646" y="7699"/>
                </a:lnTo>
                <a:lnTo>
                  <a:pt x="3646" y="7777"/>
                </a:lnTo>
                <a:lnTo>
                  <a:pt x="5881" y="7777"/>
                </a:lnTo>
                <a:lnTo>
                  <a:pt x="5881" y="7699"/>
                </a:lnTo>
                <a:lnTo>
                  <a:pt x="5881" y="7621"/>
                </a:lnTo>
                <a:lnTo>
                  <a:pt x="5881" y="7543"/>
                </a:lnTo>
                <a:lnTo>
                  <a:pt x="5881" y="7465"/>
                </a:lnTo>
                <a:lnTo>
                  <a:pt x="5881" y="7388"/>
                </a:lnTo>
                <a:lnTo>
                  <a:pt x="5881" y="7310"/>
                </a:lnTo>
                <a:lnTo>
                  <a:pt x="5881" y="7232"/>
                </a:lnTo>
                <a:lnTo>
                  <a:pt x="5881" y="7154"/>
                </a:lnTo>
                <a:lnTo>
                  <a:pt x="5881" y="7077"/>
                </a:lnTo>
                <a:lnTo>
                  <a:pt x="5881" y="6999"/>
                </a:lnTo>
                <a:lnTo>
                  <a:pt x="5881" y="6921"/>
                </a:lnTo>
                <a:lnTo>
                  <a:pt x="5881" y="6843"/>
                </a:lnTo>
                <a:lnTo>
                  <a:pt x="5881" y="6765"/>
                </a:lnTo>
                <a:lnTo>
                  <a:pt x="5881" y="6688"/>
                </a:lnTo>
                <a:lnTo>
                  <a:pt x="5881" y="6610"/>
                </a:lnTo>
                <a:lnTo>
                  <a:pt x="5881" y="6532"/>
                </a:lnTo>
                <a:lnTo>
                  <a:pt x="5881" y="6454"/>
                </a:lnTo>
                <a:lnTo>
                  <a:pt x="5881" y="6377"/>
                </a:lnTo>
                <a:lnTo>
                  <a:pt x="5881" y="6299"/>
                </a:lnTo>
                <a:lnTo>
                  <a:pt x="5881" y="6221"/>
                </a:lnTo>
                <a:lnTo>
                  <a:pt x="5881" y="6143"/>
                </a:lnTo>
                <a:lnTo>
                  <a:pt x="5881" y="6066"/>
                </a:lnTo>
                <a:lnTo>
                  <a:pt x="5881" y="5988"/>
                </a:lnTo>
                <a:lnTo>
                  <a:pt x="5881" y="5910"/>
                </a:lnTo>
                <a:lnTo>
                  <a:pt x="5881" y="5832"/>
                </a:lnTo>
                <a:lnTo>
                  <a:pt x="5881" y="5754"/>
                </a:lnTo>
                <a:lnTo>
                  <a:pt x="5881" y="5677"/>
                </a:lnTo>
                <a:lnTo>
                  <a:pt x="5881" y="5599"/>
                </a:lnTo>
                <a:lnTo>
                  <a:pt x="5881" y="5521"/>
                </a:lnTo>
                <a:lnTo>
                  <a:pt x="5881" y="5443"/>
                </a:lnTo>
                <a:lnTo>
                  <a:pt x="5881" y="5366"/>
                </a:lnTo>
                <a:lnTo>
                  <a:pt x="5881" y="5288"/>
                </a:lnTo>
                <a:lnTo>
                  <a:pt x="5881" y="5210"/>
                </a:lnTo>
                <a:lnTo>
                  <a:pt x="5881" y="5132"/>
                </a:lnTo>
                <a:lnTo>
                  <a:pt x="3881" y="5132"/>
                </a:lnTo>
                <a:lnTo>
                  <a:pt x="3881" y="5055"/>
                </a:lnTo>
                <a:lnTo>
                  <a:pt x="3881" y="4977"/>
                </a:lnTo>
                <a:lnTo>
                  <a:pt x="3881" y="4899"/>
                </a:lnTo>
                <a:lnTo>
                  <a:pt x="3881" y="4821"/>
                </a:lnTo>
                <a:lnTo>
                  <a:pt x="3881" y="4743"/>
                </a:lnTo>
                <a:lnTo>
                  <a:pt x="3881" y="4666"/>
                </a:lnTo>
                <a:lnTo>
                  <a:pt x="3881" y="4588"/>
                </a:lnTo>
                <a:lnTo>
                  <a:pt x="3881" y="4510"/>
                </a:lnTo>
                <a:lnTo>
                  <a:pt x="3881" y="4432"/>
                </a:lnTo>
                <a:lnTo>
                  <a:pt x="3881" y="4355"/>
                </a:lnTo>
                <a:lnTo>
                  <a:pt x="3881" y="4277"/>
                </a:lnTo>
                <a:lnTo>
                  <a:pt x="3881" y="4199"/>
                </a:lnTo>
                <a:lnTo>
                  <a:pt x="3881" y="4121"/>
                </a:lnTo>
                <a:lnTo>
                  <a:pt x="3881" y="4044"/>
                </a:lnTo>
                <a:lnTo>
                  <a:pt x="3881" y="3966"/>
                </a:lnTo>
                <a:lnTo>
                  <a:pt x="3881" y="3888"/>
                </a:lnTo>
                <a:lnTo>
                  <a:pt x="3881" y="3810"/>
                </a:lnTo>
                <a:lnTo>
                  <a:pt x="3881" y="3732"/>
                </a:lnTo>
                <a:lnTo>
                  <a:pt x="3881" y="3655"/>
                </a:lnTo>
                <a:lnTo>
                  <a:pt x="3881" y="3577"/>
                </a:lnTo>
                <a:lnTo>
                  <a:pt x="3881" y="3499"/>
                </a:lnTo>
                <a:lnTo>
                  <a:pt x="3881" y="3421"/>
                </a:lnTo>
                <a:lnTo>
                  <a:pt x="3881" y="3344"/>
                </a:lnTo>
                <a:lnTo>
                  <a:pt x="3881" y="3266"/>
                </a:lnTo>
                <a:lnTo>
                  <a:pt x="3881" y="3188"/>
                </a:lnTo>
                <a:lnTo>
                  <a:pt x="3881" y="3110"/>
                </a:lnTo>
                <a:lnTo>
                  <a:pt x="3881" y="3033"/>
                </a:lnTo>
                <a:lnTo>
                  <a:pt x="3881" y="2955"/>
                </a:lnTo>
                <a:lnTo>
                  <a:pt x="3881" y="2877"/>
                </a:lnTo>
                <a:lnTo>
                  <a:pt x="3881" y="2799"/>
                </a:lnTo>
                <a:lnTo>
                  <a:pt x="3881" y="2721"/>
                </a:lnTo>
                <a:lnTo>
                  <a:pt x="3881" y="2644"/>
                </a:lnTo>
                <a:lnTo>
                  <a:pt x="3881" y="2566"/>
                </a:lnTo>
                <a:lnTo>
                  <a:pt x="2141" y="2566"/>
                </a:lnTo>
                <a:lnTo>
                  <a:pt x="2141" y="2488"/>
                </a:lnTo>
                <a:lnTo>
                  <a:pt x="2141" y="2410"/>
                </a:lnTo>
                <a:lnTo>
                  <a:pt x="2141" y="2333"/>
                </a:lnTo>
                <a:lnTo>
                  <a:pt x="2141" y="2255"/>
                </a:lnTo>
                <a:lnTo>
                  <a:pt x="2141" y="2177"/>
                </a:lnTo>
                <a:lnTo>
                  <a:pt x="2141" y="2099"/>
                </a:lnTo>
                <a:lnTo>
                  <a:pt x="2141" y="2022"/>
                </a:lnTo>
                <a:lnTo>
                  <a:pt x="2141" y="1944"/>
                </a:lnTo>
                <a:lnTo>
                  <a:pt x="2141" y="1866"/>
                </a:lnTo>
                <a:lnTo>
                  <a:pt x="2141" y="1788"/>
                </a:lnTo>
                <a:lnTo>
                  <a:pt x="2141" y="1710"/>
                </a:lnTo>
                <a:lnTo>
                  <a:pt x="2141" y="1633"/>
                </a:lnTo>
                <a:lnTo>
                  <a:pt x="2141" y="1555"/>
                </a:lnTo>
                <a:lnTo>
                  <a:pt x="2141" y="1477"/>
                </a:lnTo>
                <a:lnTo>
                  <a:pt x="2141" y="1399"/>
                </a:lnTo>
                <a:lnTo>
                  <a:pt x="2141" y="1322"/>
                </a:lnTo>
                <a:lnTo>
                  <a:pt x="2141" y="1244"/>
                </a:lnTo>
                <a:lnTo>
                  <a:pt x="2141" y="1166"/>
                </a:lnTo>
                <a:lnTo>
                  <a:pt x="2141" y="1088"/>
                </a:lnTo>
                <a:lnTo>
                  <a:pt x="2141" y="1011"/>
                </a:lnTo>
                <a:lnTo>
                  <a:pt x="2141" y="933"/>
                </a:lnTo>
                <a:lnTo>
                  <a:pt x="2141" y="855"/>
                </a:lnTo>
                <a:lnTo>
                  <a:pt x="2141" y="777"/>
                </a:lnTo>
                <a:lnTo>
                  <a:pt x="2141" y="699"/>
                </a:lnTo>
                <a:lnTo>
                  <a:pt x="2141" y="622"/>
                </a:lnTo>
                <a:lnTo>
                  <a:pt x="2141" y="544"/>
                </a:lnTo>
                <a:lnTo>
                  <a:pt x="2141" y="466"/>
                </a:lnTo>
                <a:lnTo>
                  <a:pt x="2141" y="388"/>
                </a:lnTo>
                <a:lnTo>
                  <a:pt x="2141" y="311"/>
                </a:lnTo>
                <a:lnTo>
                  <a:pt x="2141" y="233"/>
                </a:lnTo>
                <a:lnTo>
                  <a:pt x="2141" y="155"/>
                </a:lnTo>
                <a:lnTo>
                  <a:pt x="2141" y="77"/>
                </a:lnTo>
                <a:lnTo>
                  <a:pt x="2141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9428" name="Rectangle 52"/>
          <p:cNvSpPr>
            <a:spLocks noChangeArrowheads="1"/>
          </p:cNvSpPr>
          <p:nvPr/>
        </p:nvSpPr>
        <p:spPr bwMode="auto">
          <a:xfrm>
            <a:off x="2489200" y="2451100"/>
            <a:ext cx="4673600" cy="36703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94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94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94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94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425" grpId="0" animBg="1"/>
      <p:bldP spid="869426" grpId="0" animBg="1"/>
      <p:bldP spid="869427" grpId="0" animBg="1"/>
      <p:bldP spid="8694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839200" cy="5181600"/>
          </a:xfrm>
        </p:spPr>
        <p:txBody>
          <a:bodyPr/>
          <a:lstStyle/>
          <a:p>
            <a:pPr eaLnBrk="1" hangingPunct="1"/>
            <a:r>
              <a:rPr lang="en-US" altLang="en-US" smtClean="0"/>
              <a:t>Nonlinear ordinary differential equation (ODE)</a:t>
            </a:r>
          </a:p>
          <a:p>
            <a:pPr lvl="4" eaLnBrk="1" hangingPunct="1"/>
            <a:endParaRPr lang="en-US" altLang="en-US" sz="1400" smtClean="0"/>
          </a:p>
          <a:p>
            <a:pPr eaLnBrk="1" hangingPunct="1">
              <a:buFontTx/>
              <a:buNone/>
            </a:pPr>
            <a:r>
              <a:rPr lang="en-US" altLang="en-US" smtClean="0"/>
              <a:t>				d</a:t>
            </a:r>
            <a:r>
              <a:rPr lang="en-US" altLang="en-US" b="1" i="1" smtClean="0"/>
              <a:t>x</a:t>
            </a:r>
            <a:r>
              <a:rPr lang="en-US" altLang="en-US" smtClean="0"/>
              <a:t>/d</a:t>
            </a:r>
            <a:r>
              <a:rPr lang="en-US" altLang="en-US" i="1" smtClean="0"/>
              <a:t>t</a:t>
            </a:r>
            <a:r>
              <a:rPr lang="en-US" altLang="en-US" smtClean="0"/>
              <a:t> = </a:t>
            </a:r>
            <a:r>
              <a:rPr lang="en-US" altLang="en-US" i="1" smtClean="0"/>
              <a:t>f</a:t>
            </a:r>
            <a:r>
              <a:rPr lang="en-US" altLang="en-US" smtClean="0"/>
              <a:t>(</a:t>
            </a:r>
            <a:r>
              <a:rPr lang="en-US" altLang="en-US" b="1" i="1" smtClean="0"/>
              <a:t>x</a:t>
            </a:r>
            <a:r>
              <a:rPr lang="en-US" altLang="en-US" smtClean="0"/>
              <a:t>, </a:t>
            </a:r>
            <a:r>
              <a:rPr lang="en-US" altLang="en-US" b="1" smtClean="0">
                <a:sym typeface="Symbol" panose="05050102010706020507" pitchFamily="18" charset="2"/>
              </a:rPr>
              <a:t></a:t>
            </a:r>
            <a:r>
              <a:rPr lang="en-US" altLang="en-US" smtClean="0"/>
              <a:t>)</a:t>
            </a:r>
          </a:p>
          <a:p>
            <a:pPr lvl="4" eaLnBrk="1" hangingPunct="1"/>
            <a:endParaRPr lang="en-US" altLang="en-US" sz="1400" smtClean="0"/>
          </a:p>
          <a:p>
            <a:pPr eaLnBrk="1" hangingPunct="1">
              <a:buFontTx/>
              <a:buNone/>
            </a:pPr>
            <a:r>
              <a:rPr lang="en-US" altLang="en-US" smtClean="0"/>
              <a:t>	with uncertain </a:t>
            </a:r>
            <a:r>
              <a:rPr lang="en-US" altLang="en-US" b="1" smtClean="0">
                <a:sym typeface="Symbol" panose="05050102010706020507" pitchFamily="18" charset="2"/>
              </a:rPr>
              <a:t> </a:t>
            </a:r>
            <a:r>
              <a:rPr lang="en-US" altLang="en-US" smtClean="0">
                <a:sym typeface="Symbol" panose="05050102010706020507" pitchFamily="18" charset="2"/>
              </a:rPr>
              <a:t>and uncertain initial state </a:t>
            </a:r>
            <a:r>
              <a:rPr lang="en-US" altLang="en-US" i="1" smtClean="0">
                <a:sym typeface="Symbol" panose="05050102010706020507" pitchFamily="18" charset="2"/>
              </a:rPr>
              <a:t>x</a:t>
            </a:r>
            <a:r>
              <a:rPr lang="en-US" altLang="en-US" baseline="-25000" smtClean="0">
                <a:sym typeface="Symbol" panose="05050102010706020507" pitchFamily="18" charset="2"/>
              </a:rPr>
              <a:t>0</a:t>
            </a:r>
          </a:p>
          <a:p>
            <a:pPr lvl="4" eaLnBrk="1" hangingPunct="1">
              <a:buFontTx/>
              <a:buNone/>
            </a:pPr>
            <a:r>
              <a:rPr lang="en-US" altLang="en-US" smtClean="0">
                <a:sym typeface="Symbol" panose="05050102010706020507" pitchFamily="18" charset="2"/>
              </a:rPr>
              <a:t>		</a:t>
            </a: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Information about </a:t>
            </a:r>
            <a:r>
              <a:rPr lang="en-US" altLang="en-US" b="1" smtClean="0">
                <a:sym typeface="Symbol" panose="05050102010706020507" pitchFamily="18" charset="2"/>
              </a:rPr>
              <a:t> </a:t>
            </a:r>
            <a:r>
              <a:rPr lang="en-US" altLang="en-US" smtClean="0">
                <a:sym typeface="Symbol" panose="05050102010706020507" pitchFamily="18" charset="2"/>
              </a:rPr>
              <a:t>and </a:t>
            </a:r>
            <a:r>
              <a:rPr lang="en-US" altLang="en-US" i="1" smtClean="0">
                <a:sym typeface="Symbol" panose="05050102010706020507" pitchFamily="18" charset="2"/>
              </a:rPr>
              <a:t>x</a:t>
            </a:r>
            <a:r>
              <a:rPr lang="en-US" altLang="en-US" baseline="-25000" smtClean="0">
                <a:sym typeface="Symbol" panose="05050102010706020507" pitchFamily="18" charset="2"/>
              </a:rPr>
              <a:t>0 </a:t>
            </a:r>
            <a:r>
              <a:rPr lang="en-US" altLang="en-US" smtClean="0">
                <a:sym typeface="Symbol" panose="05050102010706020507" pitchFamily="18" charset="2"/>
              </a:rPr>
              <a:t>comes as</a:t>
            </a:r>
          </a:p>
          <a:p>
            <a:pPr lvl="1" eaLnBrk="1" hangingPunct="1"/>
            <a:r>
              <a:rPr lang="en-US" altLang="en-US" smtClean="0">
                <a:solidFill>
                  <a:srgbClr val="33CC33"/>
                </a:solidFill>
                <a:sym typeface="Symbol" panose="05050102010706020507" pitchFamily="18" charset="2"/>
              </a:rPr>
              <a:t>Interval ranges</a:t>
            </a:r>
          </a:p>
          <a:p>
            <a:pPr lvl="1" eaLnBrk="1" hangingPunct="1"/>
            <a:r>
              <a:rPr lang="en-US" altLang="en-US" smtClean="0">
                <a:solidFill>
                  <a:srgbClr val="33CC33"/>
                </a:solidFill>
                <a:sym typeface="Symbol" panose="05050102010706020507" pitchFamily="18" charset="2"/>
              </a:rPr>
              <a:t>Probability distributions</a:t>
            </a:r>
          </a:p>
          <a:p>
            <a:pPr lvl="1" eaLnBrk="1" hangingPunct="1"/>
            <a:r>
              <a:rPr lang="en-US" altLang="en-US" smtClean="0">
                <a:solidFill>
                  <a:srgbClr val="33CC33"/>
                </a:solidFill>
                <a:sym typeface="Symbol" panose="05050102010706020507" pitchFamily="18" charset="2"/>
              </a:rPr>
              <a:t>Probability boxes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533400" y="609600"/>
            <a:ext cx="3373438" cy="14112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/>
              <a:t>Model</a:t>
            </a:r>
          </a:p>
          <a:p>
            <a:pPr eaLnBrk="1" hangingPunct="1"/>
            <a:r>
              <a:rPr lang="en-US" altLang="en-US" sz="2800" b="1"/>
              <a:t> Initial states (range)</a:t>
            </a:r>
          </a:p>
          <a:p>
            <a:pPr eaLnBrk="1" hangingPunct="1"/>
            <a:r>
              <a:rPr lang="en-US" altLang="en-US" sz="2800" b="1"/>
              <a:t>Parameters (range)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3352800" y="3124200"/>
            <a:ext cx="2743200" cy="1447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>
                <a:solidFill>
                  <a:schemeClr val="bg2"/>
                </a:solidFill>
              </a:rPr>
              <a:t>Notre Dame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495800" y="2590800"/>
            <a:ext cx="457200" cy="762000"/>
            <a:chOff x="2640" y="2208"/>
            <a:chExt cx="288" cy="576"/>
          </a:xfrm>
        </p:grpSpPr>
        <p:sp>
          <p:nvSpPr>
            <p:cNvPr id="28680" name="Oval 6"/>
            <p:cNvSpPr>
              <a:spLocks noChangeArrowheads="1"/>
            </p:cNvSpPr>
            <p:nvPr/>
          </p:nvSpPr>
          <p:spPr bwMode="auto">
            <a:xfrm>
              <a:off x="2640" y="2448"/>
              <a:ext cx="288" cy="33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1" name="Line 7"/>
            <p:cNvSpPr>
              <a:spLocks noChangeShapeType="1"/>
            </p:cNvSpPr>
            <p:nvPr/>
          </p:nvSpPr>
          <p:spPr bwMode="auto">
            <a:xfrm>
              <a:off x="2784" y="22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82" name="Line 8"/>
            <p:cNvSpPr>
              <a:spLocks noChangeShapeType="1"/>
            </p:cNvSpPr>
            <p:nvPr/>
          </p:nvSpPr>
          <p:spPr bwMode="auto">
            <a:xfrm>
              <a:off x="2736" y="230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8677" name="Text Box 11"/>
          <p:cNvSpPr txBox="1">
            <a:spLocks noChangeArrowheads="1"/>
          </p:cNvSpPr>
          <p:nvPr/>
        </p:nvSpPr>
        <p:spPr bwMode="auto">
          <a:xfrm>
            <a:off x="5943600" y="5867400"/>
            <a:ext cx="2895600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/>
              <a:t>List of constants plus remainder</a:t>
            </a:r>
          </a:p>
        </p:txBody>
      </p:sp>
      <p:cxnSp>
        <p:nvCxnSpPr>
          <p:cNvPr id="28678" name="AutoShape 12"/>
          <p:cNvCxnSpPr>
            <a:cxnSpLocks noChangeShapeType="1"/>
            <a:stCxn id="28674" idx="2"/>
            <a:endCxn id="28675" idx="1"/>
          </p:cNvCxnSpPr>
          <p:nvPr/>
        </p:nvCxnSpPr>
        <p:spPr bwMode="auto">
          <a:xfrm rot="16200000" flipH="1">
            <a:off x="1873251" y="2387600"/>
            <a:ext cx="1808162" cy="1112837"/>
          </a:xfrm>
          <a:prstGeom prst="bentConnector2">
            <a:avLst/>
          </a:prstGeom>
          <a:noFill/>
          <a:ln w="1270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AutoShape 14"/>
          <p:cNvCxnSpPr>
            <a:cxnSpLocks noChangeShapeType="1"/>
            <a:stCxn id="28675" idx="2"/>
            <a:endCxn id="28677" idx="1"/>
          </p:cNvCxnSpPr>
          <p:nvPr/>
        </p:nvCxnSpPr>
        <p:spPr bwMode="auto">
          <a:xfrm rot="16200000" flipH="1">
            <a:off x="4440237" y="4875213"/>
            <a:ext cx="1768475" cy="1200150"/>
          </a:xfrm>
          <a:prstGeom prst="bentConnector2">
            <a:avLst/>
          </a:prstGeom>
          <a:noFill/>
          <a:ln w="1270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Inside VSPODE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Interval Taylor series (</a:t>
            </a:r>
            <a:r>
              <a:rPr lang="en-US" altLang="en-US" dirty="0" smtClean="0">
                <a:cs typeface="Times New Roman" panose="02020603050405020304" pitchFamily="18" charset="0"/>
              </a:rPr>
              <a:t>à</a:t>
            </a:r>
            <a:r>
              <a:rPr lang="en-US" altLang="en-US" dirty="0" smtClean="0"/>
              <a:t> la VNODE)</a:t>
            </a:r>
          </a:p>
          <a:p>
            <a:pPr lvl="1"/>
            <a:r>
              <a:rPr lang="en-US" altLang="en-US" dirty="0" smtClean="0">
                <a:solidFill>
                  <a:srgbClr val="33CC33"/>
                </a:solidFill>
              </a:rPr>
              <a:t>Dependence on time</a:t>
            </a:r>
          </a:p>
          <a:p>
            <a:pPr lvl="4"/>
            <a:endParaRPr lang="en-US" altLang="en-US" dirty="0" smtClean="0"/>
          </a:p>
          <a:p>
            <a:r>
              <a:rPr lang="en-US" altLang="en-US" dirty="0" smtClean="0"/>
              <a:t>Taylor model</a:t>
            </a:r>
          </a:p>
          <a:p>
            <a:pPr lvl="1"/>
            <a:r>
              <a:rPr lang="en-US" altLang="en-US" dirty="0" smtClean="0">
                <a:solidFill>
                  <a:srgbClr val="33CC33"/>
                </a:solidFill>
              </a:rPr>
              <a:t>Dependence of parameters</a:t>
            </a:r>
          </a:p>
          <a:p>
            <a:pPr lvl="4"/>
            <a:endParaRPr lang="en-US" altLang="en-US" sz="2800" dirty="0" smtClean="0">
              <a:solidFill>
                <a:srgbClr val="33CC33"/>
              </a:solidFill>
            </a:endParaRPr>
          </a:p>
          <a:p>
            <a:pPr>
              <a:buFontTx/>
              <a:buNone/>
            </a:pPr>
            <a:r>
              <a:rPr lang="en-US" altLang="en-US" dirty="0" smtClean="0"/>
              <a:t>	(Comparable to </a:t>
            </a:r>
            <a:r>
              <a:rPr lang="en-US" altLang="en-US" dirty="0" smtClean="0"/>
              <a:t>COSY and VNODE)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"/>
            <a:ext cx="775652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603" name="Straight Arrow Connector 5"/>
          <p:cNvCxnSpPr>
            <a:cxnSpLocks noChangeShapeType="1"/>
          </p:cNvCxnSpPr>
          <p:nvPr/>
        </p:nvCxnSpPr>
        <p:spPr bwMode="auto">
          <a:xfrm>
            <a:off x="1371600" y="5867400"/>
            <a:ext cx="67056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4" name="Straight Arrow Connector 7"/>
          <p:cNvCxnSpPr>
            <a:cxnSpLocks noChangeShapeType="1"/>
          </p:cNvCxnSpPr>
          <p:nvPr/>
        </p:nvCxnSpPr>
        <p:spPr bwMode="auto">
          <a:xfrm rot="5400000" flipH="1" flipV="1">
            <a:off x="-1257299" y="3238500"/>
            <a:ext cx="5257800" cy="3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5" name="Freeform 8"/>
          <p:cNvSpPr>
            <a:spLocks noChangeArrowheads="1"/>
          </p:cNvSpPr>
          <p:nvPr/>
        </p:nvSpPr>
        <p:spPr bwMode="auto">
          <a:xfrm>
            <a:off x="1387475" y="2068513"/>
            <a:ext cx="6723063" cy="3802062"/>
          </a:xfrm>
          <a:custGeom>
            <a:avLst/>
            <a:gdLst>
              <a:gd name="T0" fmla="*/ 5079 w 6724229"/>
              <a:gd name="T1" fmla="*/ 3732640 h 3802380"/>
              <a:gd name="T2" fmla="*/ 15237 w 6724229"/>
              <a:gd name="T3" fmla="*/ 3184046 h 3802380"/>
              <a:gd name="T4" fmla="*/ 96503 w 6724229"/>
              <a:gd name="T5" fmla="*/ 2411951 h 3802380"/>
              <a:gd name="T6" fmla="*/ 187927 w 6724229"/>
              <a:gd name="T7" fmla="*/ 1700811 h 3802380"/>
              <a:gd name="T8" fmla="*/ 319985 w 6724229"/>
              <a:gd name="T9" fmla="*/ 908397 h 3802380"/>
              <a:gd name="T10" fmla="*/ 431725 w 6724229"/>
              <a:gd name="T11" fmla="*/ 532509 h 3802380"/>
              <a:gd name="T12" fmla="*/ 675523 w 6724229"/>
              <a:gd name="T13" fmla="*/ 166779 h 3802380"/>
              <a:gd name="T14" fmla="*/ 909162 w 6724229"/>
              <a:gd name="T15" fmla="*/ 34710 h 3802380"/>
              <a:gd name="T16" fmla="*/ 1102169 w 6724229"/>
              <a:gd name="T17" fmla="*/ 24551 h 3802380"/>
              <a:gd name="T18" fmla="*/ 1193593 w 6724229"/>
              <a:gd name="T19" fmla="*/ 1693 h 3802380"/>
              <a:gd name="T20" fmla="*/ 1488182 w 6724229"/>
              <a:gd name="T21" fmla="*/ 14392 h 3802380"/>
              <a:gd name="T22" fmla="*/ 1731980 w 6724229"/>
              <a:gd name="T23" fmla="*/ 55028 h 3802380"/>
              <a:gd name="T24" fmla="*/ 2064664 w 6724229"/>
              <a:gd name="T25" fmla="*/ 95665 h 3802380"/>
              <a:gd name="T26" fmla="*/ 2384649 w 6724229"/>
              <a:gd name="T27" fmla="*/ 128047 h 3802380"/>
              <a:gd name="T28" fmla="*/ 2585272 w 6724229"/>
              <a:gd name="T29" fmla="*/ 146461 h 3802380"/>
              <a:gd name="T30" fmla="*/ 2588446 w 6724229"/>
              <a:gd name="T31" fmla="*/ 143286 h 3802380"/>
              <a:gd name="T32" fmla="*/ 2961127 w 6724229"/>
              <a:gd name="T33" fmla="*/ 187097 h 3802380"/>
              <a:gd name="T34" fmla="*/ 2961763 w 6724229"/>
              <a:gd name="T35" fmla="*/ 183288 h 3802380"/>
              <a:gd name="T36" fmla="*/ 3550305 w 6724229"/>
              <a:gd name="T37" fmla="*/ 227734 h 3802380"/>
              <a:gd name="T38" fmla="*/ 4373123 w 6724229"/>
              <a:gd name="T39" fmla="*/ 268371 h 3802380"/>
              <a:gd name="T40" fmla="*/ 4972459 w 6724229"/>
              <a:gd name="T41" fmla="*/ 298848 h 3802380"/>
              <a:gd name="T42" fmla="*/ 5632744 w 6724229"/>
              <a:gd name="T43" fmla="*/ 319166 h 3802380"/>
              <a:gd name="T44" fmla="*/ 6557144 w 6724229"/>
              <a:gd name="T45" fmla="*/ 329325 h 3802380"/>
              <a:gd name="T46" fmla="*/ 6689201 w 6724229"/>
              <a:gd name="T47" fmla="*/ 329325 h 3802380"/>
              <a:gd name="T48" fmla="*/ 6699359 w 6724229"/>
              <a:gd name="T49" fmla="*/ 329325 h 3802380"/>
              <a:gd name="T50" fmla="*/ 6721579 w 6724229"/>
              <a:gd name="T51" fmla="*/ 333770 h 3802380"/>
              <a:gd name="T52" fmla="*/ 6708246 w 6724229"/>
              <a:gd name="T53" fmla="*/ 531239 h 3802380"/>
              <a:gd name="T54" fmla="*/ 6028915 w 6724229"/>
              <a:gd name="T55" fmla="*/ 532509 h 3802380"/>
              <a:gd name="T56" fmla="*/ 5480371 w 6724229"/>
              <a:gd name="T57" fmla="*/ 512190 h 3802380"/>
              <a:gd name="T58" fmla="*/ 4911509 w 6724229"/>
              <a:gd name="T59" fmla="*/ 502031 h 3802380"/>
              <a:gd name="T60" fmla="*/ 4129324 w 6724229"/>
              <a:gd name="T61" fmla="*/ 481713 h 3802380"/>
              <a:gd name="T62" fmla="*/ 3387773 w 6724229"/>
              <a:gd name="T63" fmla="*/ 461394 h 3802380"/>
              <a:gd name="T64" fmla="*/ 2798595 w 6724229"/>
              <a:gd name="T65" fmla="*/ 420758 h 3802380"/>
              <a:gd name="T66" fmla="*/ 2260209 w 6724229"/>
              <a:gd name="T67" fmla="*/ 390280 h 3802380"/>
              <a:gd name="T68" fmla="*/ 1711663 w 6724229"/>
              <a:gd name="T69" fmla="*/ 339485 h 3802380"/>
              <a:gd name="T70" fmla="*/ 1356125 w 6724229"/>
              <a:gd name="T71" fmla="*/ 309007 h 3802380"/>
              <a:gd name="T72" fmla="*/ 1102169 w 6724229"/>
              <a:gd name="T73" fmla="*/ 298848 h 3802380"/>
              <a:gd name="T74" fmla="*/ 970112 w 6724229"/>
              <a:gd name="T75" fmla="*/ 329325 h 3802380"/>
              <a:gd name="T76" fmla="*/ 838055 w 6724229"/>
              <a:gd name="T77" fmla="*/ 359803 h 3802380"/>
              <a:gd name="T78" fmla="*/ 655207 w 6724229"/>
              <a:gd name="T79" fmla="*/ 471554 h 3802380"/>
              <a:gd name="T80" fmla="*/ 553624 w 6724229"/>
              <a:gd name="T81" fmla="*/ 583304 h 3802380"/>
              <a:gd name="T82" fmla="*/ 462200 w 6724229"/>
              <a:gd name="T83" fmla="*/ 725532 h 3802380"/>
              <a:gd name="T84" fmla="*/ 391092 w 6724229"/>
              <a:gd name="T85" fmla="*/ 938874 h 3802380"/>
              <a:gd name="T86" fmla="*/ 340301 w 6724229"/>
              <a:gd name="T87" fmla="*/ 1111580 h 3802380"/>
              <a:gd name="T88" fmla="*/ 228560 w 6724229"/>
              <a:gd name="T89" fmla="*/ 1558583 h 3802380"/>
              <a:gd name="T90" fmla="*/ 106662 w 6724229"/>
              <a:gd name="T91" fmla="*/ 2411951 h 3802380"/>
              <a:gd name="T92" fmla="*/ 25396 w 6724229"/>
              <a:gd name="T93" fmla="*/ 3143409 h 3802380"/>
              <a:gd name="T94" fmla="*/ 15237 w 6724229"/>
              <a:gd name="T95" fmla="*/ 3600571 h 3802380"/>
              <a:gd name="T96" fmla="*/ 5079 w 6724229"/>
              <a:gd name="T97" fmla="*/ 3732640 h 380238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6724229"/>
              <a:gd name="T148" fmla="*/ 0 h 3802380"/>
              <a:gd name="T149" fmla="*/ 6724229 w 6724229"/>
              <a:gd name="T150" fmla="*/ 3802380 h 380238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6724229" h="3802380">
                <a:moveTo>
                  <a:pt x="5080" y="3732953"/>
                </a:moveTo>
                <a:cubicBezTo>
                  <a:pt x="5080" y="3663526"/>
                  <a:pt x="0" y="3404446"/>
                  <a:pt x="15240" y="3184313"/>
                </a:cubicBezTo>
                <a:cubicBezTo>
                  <a:pt x="30480" y="2964180"/>
                  <a:pt x="67733" y="2659380"/>
                  <a:pt x="96520" y="2412153"/>
                </a:cubicBezTo>
                <a:cubicBezTo>
                  <a:pt x="125307" y="2164926"/>
                  <a:pt x="150707" y="1951566"/>
                  <a:pt x="187960" y="1700953"/>
                </a:cubicBezTo>
                <a:cubicBezTo>
                  <a:pt x="225213" y="1450340"/>
                  <a:pt x="279400" y="1103206"/>
                  <a:pt x="320040" y="908473"/>
                </a:cubicBezTo>
                <a:cubicBezTo>
                  <a:pt x="360680" y="713740"/>
                  <a:pt x="372533" y="656166"/>
                  <a:pt x="431800" y="532553"/>
                </a:cubicBezTo>
                <a:cubicBezTo>
                  <a:pt x="491067" y="408940"/>
                  <a:pt x="596053" y="249766"/>
                  <a:pt x="675640" y="166793"/>
                </a:cubicBezTo>
                <a:cubicBezTo>
                  <a:pt x="755227" y="83820"/>
                  <a:pt x="838200" y="58420"/>
                  <a:pt x="909320" y="34713"/>
                </a:cubicBezTo>
                <a:cubicBezTo>
                  <a:pt x="980440" y="11006"/>
                  <a:pt x="1054947" y="30056"/>
                  <a:pt x="1102360" y="24553"/>
                </a:cubicBezTo>
                <a:cubicBezTo>
                  <a:pt x="1149773" y="19050"/>
                  <a:pt x="1129453" y="3386"/>
                  <a:pt x="1193800" y="1693"/>
                </a:cubicBezTo>
                <a:cubicBezTo>
                  <a:pt x="1258147" y="0"/>
                  <a:pt x="1398693" y="5503"/>
                  <a:pt x="1488440" y="14393"/>
                </a:cubicBezTo>
                <a:cubicBezTo>
                  <a:pt x="1578187" y="23283"/>
                  <a:pt x="1732280" y="55033"/>
                  <a:pt x="1732280" y="55033"/>
                </a:cubicBezTo>
                <a:cubicBezTo>
                  <a:pt x="1828377" y="68580"/>
                  <a:pt x="1970513" y="114617"/>
                  <a:pt x="2065022" y="95673"/>
                </a:cubicBezTo>
                <a:cubicBezTo>
                  <a:pt x="2173819" y="107844"/>
                  <a:pt x="2298279" y="119591"/>
                  <a:pt x="2385062" y="128058"/>
                </a:cubicBezTo>
                <a:lnTo>
                  <a:pt x="2585720" y="146473"/>
                </a:lnTo>
                <a:cubicBezTo>
                  <a:pt x="2663825" y="152823"/>
                  <a:pt x="2526242" y="136525"/>
                  <a:pt x="2588895" y="143298"/>
                </a:cubicBezTo>
                <a:lnTo>
                  <a:pt x="2961640" y="187113"/>
                </a:lnTo>
                <a:cubicBezTo>
                  <a:pt x="3023870" y="193780"/>
                  <a:pt x="2864064" y="176530"/>
                  <a:pt x="2962277" y="183303"/>
                </a:cubicBezTo>
                <a:lnTo>
                  <a:pt x="3550920" y="227753"/>
                </a:lnTo>
                <a:lnTo>
                  <a:pt x="4373880" y="268393"/>
                </a:lnTo>
                <a:lnTo>
                  <a:pt x="4973320" y="298873"/>
                </a:lnTo>
                <a:lnTo>
                  <a:pt x="5633720" y="319193"/>
                </a:lnTo>
                <a:lnTo>
                  <a:pt x="6558280" y="329353"/>
                </a:lnTo>
                <a:lnTo>
                  <a:pt x="6690360" y="329353"/>
                </a:lnTo>
                <a:cubicBezTo>
                  <a:pt x="6714067" y="329353"/>
                  <a:pt x="6697345" y="295698"/>
                  <a:pt x="6700520" y="329353"/>
                </a:cubicBezTo>
                <a:cubicBezTo>
                  <a:pt x="6702108" y="330411"/>
                  <a:pt x="6683165" y="332528"/>
                  <a:pt x="6722747" y="333798"/>
                </a:cubicBezTo>
                <a:cubicBezTo>
                  <a:pt x="6724229" y="367453"/>
                  <a:pt x="6722004" y="441325"/>
                  <a:pt x="6709410" y="531283"/>
                </a:cubicBezTo>
                <a:lnTo>
                  <a:pt x="6029960" y="532553"/>
                </a:lnTo>
                <a:cubicBezTo>
                  <a:pt x="5826760" y="530860"/>
                  <a:pt x="5481320" y="512233"/>
                  <a:pt x="5481320" y="512233"/>
                </a:cubicBezTo>
                <a:lnTo>
                  <a:pt x="4912360" y="502073"/>
                </a:lnTo>
                <a:lnTo>
                  <a:pt x="4130040" y="481753"/>
                </a:lnTo>
                <a:lnTo>
                  <a:pt x="3388360" y="461433"/>
                </a:lnTo>
                <a:cubicBezTo>
                  <a:pt x="3166533" y="451273"/>
                  <a:pt x="2799080" y="420793"/>
                  <a:pt x="2799080" y="420793"/>
                </a:cubicBezTo>
                <a:lnTo>
                  <a:pt x="2260600" y="390313"/>
                </a:lnTo>
                <a:cubicBezTo>
                  <a:pt x="2079413" y="376766"/>
                  <a:pt x="1711960" y="339513"/>
                  <a:pt x="1711960" y="339513"/>
                </a:cubicBezTo>
                <a:lnTo>
                  <a:pt x="1356360" y="309033"/>
                </a:lnTo>
                <a:cubicBezTo>
                  <a:pt x="1254760" y="302260"/>
                  <a:pt x="1166707" y="295486"/>
                  <a:pt x="1102360" y="298873"/>
                </a:cubicBezTo>
                <a:cubicBezTo>
                  <a:pt x="1038013" y="302260"/>
                  <a:pt x="970280" y="329353"/>
                  <a:pt x="970280" y="329353"/>
                </a:cubicBezTo>
                <a:cubicBezTo>
                  <a:pt x="926253" y="339513"/>
                  <a:pt x="890693" y="336126"/>
                  <a:pt x="838200" y="359833"/>
                </a:cubicBezTo>
                <a:cubicBezTo>
                  <a:pt x="785707" y="383540"/>
                  <a:pt x="702733" y="434340"/>
                  <a:pt x="655320" y="471593"/>
                </a:cubicBezTo>
                <a:cubicBezTo>
                  <a:pt x="607907" y="508846"/>
                  <a:pt x="585893" y="541020"/>
                  <a:pt x="553720" y="583353"/>
                </a:cubicBezTo>
                <a:cubicBezTo>
                  <a:pt x="521547" y="625686"/>
                  <a:pt x="489373" y="666326"/>
                  <a:pt x="462280" y="725593"/>
                </a:cubicBezTo>
                <a:cubicBezTo>
                  <a:pt x="435187" y="784860"/>
                  <a:pt x="411480" y="874606"/>
                  <a:pt x="391160" y="938953"/>
                </a:cubicBezTo>
                <a:cubicBezTo>
                  <a:pt x="370840" y="1003300"/>
                  <a:pt x="367453" y="1008380"/>
                  <a:pt x="340360" y="1111673"/>
                </a:cubicBezTo>
                <a:cubicBezTo>
                  <a:pt x="313267" y="1214966"/>
                  <a:pt x="267547" y="1341966"/>
                  <a:pt x="228600" y="1558713"/>
                </a:cubicBezTo>
                <a:cubicBezTo>
                  <a:pt x="189653" y="1775460"/>
                  <a:pt x="140547" y="2147993"/>
                  <a:pt x="106680" y="2412153"/>
                </a:cubicBezTo>
                <a:cubicBezTo>
                  <a:pt x="72813" y="2676313"/>
                  <a:pt x="40640" y="2945553"/>
                  <a:pt x="25400" y="3143673"/>
                </a:cubicBezTo>
                <a:cubicBezTo>
                  <a:pt x="10160" y="3341793"/>
                  <a:pt x="18627" y="3504353"/>
                  <a:pt x="15240" y="3600873"/>
                </a:cubicBezTo>
                <a:cubicBezTo>
                  <a:pt x="11853" y="3697393"/>
                  <a:pt x="5080" y="3802380"/>
                  <a:pt x="5080" y="3732953"/>
                </a:cubicBezTo>
                <a:close/>
              </a:path>
            </a:pathLst>
          </a:custGeom>
          <a:solidFill>
            <a:schemeClr val="bg1">
              <a:alpha val="49019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1" name="Freeform 10"/>
          <p:cNvSpPr/>
          <p:nvPr/>
        </p:nvSpPr>
        <p:spPr bwMode="auto">
          <a:xfrm>
            <a:off x="1379538" y="560388"/>
            <a:ext cx="6729412" cy="5376862"/>
          </a:xfrm>
          <a:custGeom>
            <a:avLst/>
            <a:gdLst>
              <a:gd name="connsiteX0" fmla="*/ 2717320 w 6728603"/>
              <a:gd name="connsiteY0" fmla="*/ 0 h 5377132"/>
              <a:gd name="connsiteX1" fmla="*/ 2665562 w 6728603"/>
              <a:gd name="connsiteY1" fmla="*/ 250166 h 5377132"/>
              <a:gd name="connsiteX2" fmla="*/ 2605177 w 6728603"/>
              <a:gd name="connsiteY2" fmla="*/ 474453 h 5377132"/>
              <a:gd name="connsiteX3" fmla="*/ 2518913 w 6728603"/>
              <a:gd name="connsiteY3" fmla="*/ 681487 h 5377132"/>
              <a:gd name="connsiteX4" fmla="*/ 2432648 w 6728603"/>
              <a:gd name="connsiteY4" fmla="*/ 802257 h 5377132"/>
              <a:gd name="connsiteX5" fmla="*/ 2346384 w 6728603"/>
              <a:gd name="connsiteY5" fmla="*/ 957532 h 5377132"/>
              <a:gd name="connsiteX6" fmla="*/ 2216988 w 6728603"/>
              <a:gd name="connsiteY6" fmla="*/ 1095555 h 5377132"/>
              <a:gd name="connsiteX7" fmla="*/ 1992701 w 6728603"/>
              <a:gd name="connsiteY7" fmla="*/ 1216325 h 5377132"/>
              <a:gd name="connsiteX8" fmla="*/ 1682150 w 6728603"/>
              <a:gd name="connsiteY8" fmla="*/ 1337094 h 5377132"/>
              <a:gd name="connsiteX9" fmla="*/ 1173192 w 6728603"/>
              <a:gd name="connsiteY9" fmla="*/ 1423358 h 5377132"/>
              <a:gd name="connsiteX10" fmla="*/ 836762 w 6728603"/>
              <a:gd name="connsiteY10" fmla="*/ 1526875 h 5377132"/>
              <a:gd name="connsiteX11" fmla="*/ 698739 w 6728603"/>
              <a:gd name="connsiteY11" fmla="*/ 1621766 h 5377132"/>
              <a:gd name="connsiteX12" fmla="*/ 534837 w 6728603"/>
              <a:gd name="connsiteY12" fmla="*/ 1863306 h 5377132"/>
              <a:gd name="connsiteX13" fmla="*/ 319177 w 6728603"/>
              <a:gd name="connsiteY13" fmla="*/ 2372264 h 5377132"/>
              <a:gd name="connsiteX14" fmla="*/ 267418 w 6728603"/>
              <a:gd name="connsiteY14" fmla="*/ 2579298 h 5377132"/>
              <a:gd name="connsiteX15" fmla="*/ 94890 w 6728603"/>
              <a:gd name="connsiteY15" fmla="*/ 3709358 h 5377132"/>
              <a:gd name="connsiteX16" fmla="*/ 8626 w 6728603"/>
              <a:gd name="connsiteY16" fmla="*/ 5227608 h 5377132"/>
              <a:gd name="connsiteX17" fmla="*/ 43131 w 6728603"/>
              <a:gd name="connsiteY17" fmla="*/ 4606506 h 5377132"/>
              <a:gd name="connsiteX18" fmla="*/ 60384 w 6728603"/>
              <a:gd name="connsiteY18" fmla="*/ 4140679 h 5377132"/>
              <a:gd name="connsiteX19" fmla="*/ 129396 w 6728603"/>
              <a:gd name="connsiteY19" fmla="*/ 3623094 h 5377132"/>
              <a:gd name="connsiteX20" fmla="*/ 293298 w 6728603"/>
              <a:gd name="connsiteY20" fmla="*/ 2820838 h 5377132"/>
              <a:gd name="connsiteX21" fmla="*/ 422694 w 6728603"/>
              <a:gd name="connsiteY21" fmla="*/ 2406770 h 5377132"/>
              <a:gd name="connsiteX22" fmla="*/ 612475 w 6728603"/>
              <a:gd name="connsiteY22" fmla="*/ 2001328 h 5377132"/>
              <a:gd name="connsiteX23" fmla="*/ 957531 w 6728603"/>
              <a:gd name="connsiteY23" fmla="*/ 1897811 h 5377132"/>
              <a:gd name="connsiteX24" fmla="*/ 1147313 w 6728603"/>
              <a:gd name="connsiteY24" fmla="*/ 1923691 h 5377132"/>
              <a:gd name="connsiteX25" fmla="*/ 1431984 w 6728603"/>
              <a:gd name="connsiteY25" fmla="*/ 1992702 h 5377132"/>
              <a:gd name="connsiteX26" fmla="*/ 1656271 w 6728603"/>
              <a:gd name="connsiteY26" fmla="*/ 2078966 h 5377132"/>
              <a:gd name="connsiteX27" fmla="*/ 2035833 w 6728603"/>
              <a:gd name="connsiteY27" fmla="*/ 2268747 h 5377132"/>
              <a:gd name="connsiteX28" fmla="*/ 2242867 w 6728603"/>
              <a:gd name="connsiteY28" fmla="*/ 2493034 h 5377132"/>
              <a:gd name="connsiteX29" fmla="*/ 2449901 w 6728603"/>
              <a:gd name="connsiteY29" fmla="*/ 2734574 h 5377132"/>
              <a:gd name="connsiteX30" fmla="*/ 2622430 w 6728603"/>
              <a:gd name="connsiteY30" fmla="*/ 3157268 h 5377132"/>
              <a:gd name="connsiteX31" fmla="*/ 2734573 w 6728603"/>
              <a:gd name="connsiteY31" fmla="*/ 3674853 h 5377132"/>
              <a:gd name="connsiteX32" fmla="*/ 2820837 w 6728603"/>
              <a:gd name="connsiteY32" fmla="*/ 4339087 h 5377132"/>
              <a:gd name="connsiteX33" fmla="*/ 2881222 w 6728603"/>
              <a:gd name="connsiteY33" fmla="*/ 4856672 h 5377132"/>
              <a:gd name="connsiteX34" fmla="*/ 2898475 w 6728603"/>
              <a:gd name="connsiteY34" fmla="*/ 5262113 h 5377132"/>
              <a:gd name="connsiteX35" fmla="*/ 2907101 w 6728603"/>
              <a:gd name="connsiteY35" fmla="*/ 5287992 h 5377132"/>
              <a:gd name="connsiteX36" fmla="*/ 6711350 w 6728603"/>
              <a:gd name="connsiteY36" fmla="*/ 5313872 h 5377132"/>
              <a:gd name="connsiteX37" fmla="*/ 6711350 w 6728603"/>
              <a:gd name="connsiteY37" fmla="*/ 5313872 h 5377132"/>
              <a:gd name="connsiteX38" fmla="*/ 6728603 w 6728603"/>
              <a:gd name="connsiteY38" fmla="*/ 8626 h 5377132"/>
              <a:gd name="connsiteX39" fmla="*/ 6728603 w 6728603"/>
              <a:gd name="connsiteY39" fmla="*/ 8626 h 5377132"/>
              <a:gd name="connsiteX40" fmla="*/ 2717320 w 6728603"/>
              <a:gd name="connsiteY40" fmla="*/ 0 h 5377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728603" h="5377132">
                <a:moveTo>
                  <a:pt x="2717320" y="0"/>
                </a:moveTo>
                <a:cubicBezTo>
                  <a:pt x="2700786" y="85545"/>
                  <a:pt x="2684252" y="171091"/>
                  <a:pt x="2665562" y="250166"/>
                </a:cubicBezTo>
                <a:cubicBezTo>
                  <a:pt x="2646872" y="329241"/>
                  <a:pt x="2629619" y="402566"/>
                  <a:pt x="2605177" y="474453"/>
                </a:cubicBezTo>
                <a:cubicBezTo>
                  <a:pt x="2580736" y="546340"/>
                  <a:pt x="2547668" y="626853"/>
                  <a:pt x="2518913" y="681487"/>
                </a:cubicBezTo>
                <a:cubicBezTo>
                  <a:pt x="2490158" y="736121"/>
                  <a:pt x="2461403" y="756250"/>
                  <a:pt x="2432648" y="802257"/>
                </a:cubicBezTo>
                <a:cubicBezTo>
                  <a:pt x="2403893" y="848265"/>
                  <a:pt x="2382327" y="908649"/>
                  <a:pt x="2346384" y="957532"/>
                </a:cubicBezTo>
                <a:cubicBezTo>
                  <a:pt x="2310441" y="1006415"/>
                  <a:pt x="2275935" y="1052423"/>
                  <a:pt x="2216988" y="1095555"/>
                </a:cubicBezTo>
                <a:cubicBezTo>
                  <a:pt x="2158041" y="1138687"/>
                  <a:pt x="2081841" y="1176069"/>
                  <a:pt x="1992701" y="1216325"/>
                </a:cubicBezTo>
                <a:cubicBezTo>
                  <a:pt x="1903561" y="1256581"/>
                  <a:pt x="1818735" y="1302588"/>
                  <a:pt x="1682150" y="1337094"/>
                </a:cubicBezTo>
                <a:cubicBezTo>
                  <a:pt x="1545565" y="1371600"/>
                  <a:pt x="1314090" y="1391728"/>
                  <a:pt x="1173192" y="1423358"/>
                </a:cubicBezTo>
                <a:cubicBezTo>
                  <a:pt x="1032294" y="1454988"/>
                  <a:pt x="915837" y="1493807"/>
                  <a:pt x="836762" y="1526875"/>
                </a:cubicBezTo>
                <a:cubicBezTo>
                  <a:pt x="757687" y="1559943"/>
                  <a:pt x="749060" y="1565694"/>
                  <a:pt x="698739" y="1621766"/>
                </a:cubicBezTo>
                <a:cubicBezTo>
                  <a:pt x="648418" y="1677838"/>
                  <a:pt x="598097" y="1738223"/>
                  <a:pt x="534837" y="1863306"/>
                </a:cubicBezTo>
                <a:cubicBezTo>
                  <a:pt x="471577" y="1988389"/>
                  <a:pt x="363747" y="2252932"/>
                  <a:pt x="319177" y="2372264"/>
                </a:cubicBezTo>
                <a:cubicBezTo>
                  <a:pt x="274607" y="2491596"/>
                  <a:pt x="304799" y="2356449"/>
                  <a:pt x="267418" y="2579298"/>
                </a:cubicBezTo>
                <a:cubicBezTo>
                  <a:pt x="230037" y="2802147"/>
                  <a:pt x="138022" y="3267973"/>
                  <a:pt x="94890" y="3709358"/>
                </a:cubicBezTo>
                <a:cubicBezTo>
                  <a:pt x="51758" y="4150743"/>
                  <a:pt x="17252" y="5078084"/>
                  <a:pt x="8626" y="5227608"/>
                </a:cubicBezTo>
                <a:cubicBezTo>
                  <a:pt x="0" y="5377132"/>
                  <a:pt x="34505" y="4787661"/>
                  <a:pt x="43131" y="4606506"/>
                </a:cubicBezTo>
                <a:cubicBezTo>
                  <a:pt x="51757" y="4425351"/>
                  <a:pt x="46007" y="4304581"/>
                  <a:pt x="60384" y="4140679"/>
                </a:cubicBezTo>
                <a:cubicBezTo>
                  <a:pt x="74761" y="3976777"/>
                  <a:pt x="90577" y="3843067"/>
                  <a:pt x="129396" y="3623094"/>
                </a:cubicBezTo>
                <a:cubicBezTo>
                  <a:pt x="168215" y="3403121"/>
                  <a:pt x="244415" y="3023559"/>
                  <a:pt x="293298" y="2820838"/>
                </a:cubicBezTo>
                <a:cubicBezTo>
                  <a:pt x="342181" y="2618117"/>
                  <a:pt x="369498" y="2543355"/>
                  <a:pt x="422694" y="2406770"/>
                </a:cubicBezTo>
                <a:cubicBezTo>
                  <a:pt x="475890" y="2270185"/>
                  <a:pt x="523336" y="2086154"/>
                  <a:pt x="612475" y="2001328"/>
                </a:cubicBezTo>
                <a:cubicBezTo>
                  <a:pt x="701614" y="1916502"/>
                  <a:pt x="868391" y="1910750"/>
                  <a:pt x="957531" y="1897811"/>
                </a:cubicBezTo>
                <a:cubicBezTo>
                  <a:pt x="1046671" y="1884872"/>
                  <a:pt x="1068238" y="1907876"/>
                  <a:pt x="1147313" y="1923691"/>
                </a:cubicBezTo>
                <a:cubicBezTo>
                  <a:pt x="1226388" y="1939506"/>
                  <a:pt x="1347158" y="1966823"/>
                  <a:pt x="1431984" y="1992702"/>
                </a:cubicBezTo>
                <a:cubicBezTo>
                  <a:pt x="1516810" y="2018581"/>
                  <a:pt x="1555630" y="2032959"/>
                  <a:pt x="1656271" y="2078966"/>
                </a:cubicBezTo>
                <a:cubicBezTo>
                  <a:pt x="1756913" y="2124974"/>
                  <a:pt x="1938067" y="2199736"/>
                  <a:pt x="2035833" y="2268747"/>
                </a:cubicBezTo>
                <a:cubicBezTo>
                  <a:pt x="2133599" y="2337758"/>
                  <a:pt x="2173856" y="2415396"/>
                  <a:pt x="2242867" y="2493034"/>
                </a:cubicBezTo>
                <a:cubicBezTo>
                  <a:pt x="2311878" y="2570672"/>
                  <a:pt x="2386641" y="2623868"/>
                  <a:pt x="2449901" y="2734574"/>
                </a:cubicBezTo>
                <a:cubicBezTo>
                  <a:pt x="2513162" y="2845280"/>
                  <a:pt x="2574985" y="3000555"/>
                  <a:pt x="2622430" y="3157268"/>
                </a:cubicBezTo>
                <a:cubicBezTo>
                  <a:pt x="2669875" y="3313981"/>
                  <a:pt x="2701505" y="3477883"/>
                  <a:pt x="2734573" y="3674853"/>
                </a:cubicBezTo>
                <a:cubicBezTo>
                  <a:pt x="2767641" y="3871823"/>
                  <a:pt x="2796396" y="4142117"/>
                  <a:pt x="2820837" y="4339087"/>
                </a:cubicBezTo>
                <a:cubicBezTo>
                  <a:pt x="2845278" y="4536057"/>
                  <a:pt x="2868282" y="4702834"/>
                  <a:pt x="2881222" y="4856672"/>
                </a:cubicBezTo>
                <a:cubicBezTo>
                  <a:pt x="2894162" y="5010510"/>
                  <a:pt x="2894162" y="5190226"/>
                  <a:pt x="2898475" y="5262113"/>
                </a:cubicBezTo>
                <a:cubicBezTo>
                  <a:pt x="2902788" y="5334000"/>
                  <a:pt x="2907101" y="5287992"/>
                  <a:pt x="2907101" y="5287992"/>
                </a:cubicBezTo>
                <a:lnTo>
                  <a:pt x="6711350" y="5313872"/>
                </a:lnTo>
                <a:lnTo>
                  <a:pt x="6711350" y="5313872"/>
                </a:lnTo>
                <a:cubicBezTo>
                  <a:pt x="6714226" y="4429664"/>
                  <a:pt x="6728603" y="8626"/>
                  <a:pt x="6728603" y="8626"/>
                </a:cubicBezTo>
                <a:lnTo>
                  <a:pt x="6728603" y="8626"/>
                </a:lnTo>
                <a:lnTo>
                  <a:pt x="2717320" y="0"/>
                </a:lnTo>
                <a:close/>
              </a:path>
            </a:pathLst>
          </a:cu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495800" y="752447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bg2"/>
                </a:solidFill>
              </a:rPr>
              <a:t>The software VSPODE delays the explosion much longer than VNODE</a:t>
            </a:r>
            <a:endParaRPr lang="en-GB" sz="180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33858" y="14478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>
                <a:solidFill>
                  <a:schemeClr val="bg2"/>
                </a:solidFill>
              </a:rPr>
              <a:t>http://www.nsc.ru/interval/Library/Thematic/IntvalDEs/Nedialkov.pdf</a:t>
            </a:r>
            <a:endParaRPr lang="en-GB" sz="18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1295400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2000" baseline="-25000" dirty="0" smtClean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VNODE</a:t>
            </a:r>
            <a:endParaRPr lang="en-GB" sz="2000" baseline="-25000" dirty="0">
              <a:solidFill>
                <a:srgbClr val="FF99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rapezoid 4"/>
          <p:cNvSpPr/>
          <p:nvPr/>
        </p:nvSpPr>
        <p:spPr bwMode="auto">
          <a:xfrm>
            <a:off x="3581400" y="1077200"/>
            <a:ext cx="1336787" cy="771526"/>
          </a:xfrm>
          <a:prstGeom prst="trapezoid">
            <a:avLst>
              <a:gd name="adj" fmla="val 58863"/>
            </a:avLst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4511040" y="560388"/>
            <a:ext cx="34085" cy="1721258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Representing uncertainty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Cumulative distribution function (CDF)</a:t>
            </a:r>
          </a:p>
          <a:p>
            <a:pPr lvl="1"/>
            <a:r>
              <a:rPr lang="en-US" altLang="en-US" smtClean="0">
                <a:solidFill>
                  <a:srgbClr val="33CC33"/>
                </a:solidFill>
              </a:rPr>
              <a:t>Gives the probability that a random variable is smaller than or equal to any specified value</a:t>
            </a:r>
          </a:p>
          <a:p>
            <a:endParaRPr lang="en-US" altLang="en-US" smtClean="0"/>
          </a:p>
          <a:p>
            <a:pPr>
              <a:buFontTx/>
              <a:buNone/>
            </a:pPr>
            <a:r>
              <a:rPr lang="en-US" altLang="en-US" i="1" smtClean="0"/>
              <a:t>	F</a:t>
            </a:r>
            <a:r>
              <a:rPr lang="en-US" altLang="en-US" smtClean="0"/>
              <a:t> is the CDF of </a:t>
            </a:r>
            <a:r>
              <a:rPr lang="en-US" altLang="en-US" sz="3300" smtClean="0">
                <a:sym typeface="Symbol" panose="05050102010706020507" pitchFamily="18" charset="2"/>
              </a:rPr>
              <a:t></a:t>
            </a:r>
            <a:r>
              <a:rPr lang="en-US" altLang="en-US" smtClean="0">
                <a:sym typeface="Symbol" panose="05050102010706020507" pitchFamily="18" charset="2"/>
              </a:rPr>
              <a:t>, if</a:t>
            </a:r>
            <a:r>
              <a:rPr lang="en-US" altLang="en-US" smtClean="0"/>
              <a:t> </a:t>
            </a:r>
            <a:r>
              <a:rPr lang="en-US" altLang="en-US" i="1" smtClean="0">
                <a:sym typeface="Symbol" panose="05050102010706020507" pitchFamily="18" charset="2"/>
              </a:rPr>
              <a:t>F</a:t>
            </a:r>
            <a:r>
              <a:rPr lang="en-US" altLang="en-US" smtClean="0">
                <a:sym typeface="Symbol" panose="05050102010706020507" pitchFamily="18" charset="2"/>
              </a:rPr>
              <a:t>(</a:t>
            </a:r>
            <a:r>
              <a:rPr lang="en-US" altLang="en-US" i="1" smtClean="0">
                <a:sym typeface="Symbol" panose="05050102010706020507" pitchFamily="18" charset="2"/>
              </a:rPr>
              <a:t>z</a:t>
            </a:r>
            <a:r>
              <a:rPr lang="en-US" altLang="en-US" smtClean="0">
                <a:sym typeface="Symbol" panose="05050102010706020507" pitchFamily="18" charset="2"/>
              </a:rPr>
              <a:t>) = Prob(</a:t>
            </a:r>
            <a:r>
              <a:rPr lang="en-US" altLang="en-US" sz="3300" smtClean="0">
                <a:sym typeface="Symbol" panose="05050102010706020507" pitchFamily="18" charset="2"/>
              </a:rPr>
              <a:t></a:t>
            </a:r>
            <a:r>
              <a:rPr lang="en-US" altLang="en-US" smtClean="0">
                <a:sym typeface="Symbol" panose="05050102010706020507" pitchFamily="18" charset="2"/>
              </a:rPr>
              <a:t>  </a:t>
            </a:r>
            <a:r>
              <a:rPr lang="en-US" altLang="en-US" i="1" smtClean="0">
                <a:sym typeface="Symbol" panose="05050102010706020507" pitchFamily="18" charset="2"/>
              </a:rPr>
              <a:t>z</a:t>
            </a:r>
            <a:r>
              <a:rPr lang="en-US" altLang="en-US" smtClean="0">
                <a:sym typeface="Symbol" panose="05050102010706020507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altLang="en-US" smtClean="0">
                <a:sym typeface="Symbol" panose="05050102010706020507" pitchFamily="18" charset="2"/>
              </a:rPr>
              <a:t>	</a:t>
            </a:r>
          </a:p>
          <a:p>
            <a:pPr>
              <a:buFontTx/>
              <a:buNone/>
            </a:pPr>
            <a:r>
              <a:rPr lang="en-US" altLang="en-US" smtClean="0">
                <a:sym typeface="Symbol" panose="05050102010706020507" pitchFamily="18" charset="2"/>
              </a:rPr>
              <a:t>	We write:   </a:t>
            </a:r>
            <a:r>
              <a:rPr lang="en-US" altLang="en-US" sz="3300" smtClean="0">
                <a:sym typeface="Symbol" panose="05050102010706020507" pitchFamily="18" charset="2"/>
              </a:rPr>
              <a:t></a:t>
            </a:r>
            <a:r>
              <a:rPr lang="en-US" altLang="en-US" smtClean="0">
                <a:sym typeface="Symbol" panose="05050102010706020507" pitchFamily="18" charset="2"/>
              </a:rPr>
              <a:t> ~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9867</TotalTime>
  <Words>2256</Words>
  <Application>Microsoft Office PowerPoint</Application>
  <PresentationFormat>On-screen Show (4:3)</PresentationFormat>
  <Paragraphs>671</Paragraphs>
  <Slides>43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Times New Roman</vt:lpstr>
      <vt:lpstr>Arial</vt:lpstr>
      <vt:lpstr>Symbol</vt:lpstr>
      <vt:lpstr>MS Sans Serif</vt:lpstr>
      <vt:lpstr>Arial Narrow</vt:lpstr>
      <vt:lpstr>Default Design</vt:lpstr>
      <vt:lpstr>Microsoft Equation 3.0</vt:lpstr>
      <vt:lpstr>Projecting uncertainty through nonlinear ODEs</vt:lpstr>
      <vt:lpstr>Uncertainty usually explodes</vt:lpstr>
      <vt:lpstr>Uncertainty</vt:lpstr>
      <vt:lpstr>Uncertainty propagation</vt:lpstr>
      <vt:lpstr>Problem</vt:lpstr>
      <vt:lpstr>PowerPoint Presentation</vt:lpstr>
      <vt:lpstr>Inside VSPODE</vt:lpstr>
      <vt:lpstr>PowerPoint Presentation</vt:lpstr>
      <vt:lpstr>Representing uncertainty</vt:lpstr>
      <vt:lpstr>Example:  uniform</vt:lpstr>
      <vt:lpstr>Another example: normal</vt:lpstr>
      <vt:lpstr>P-box (probability box)</vt:lpstr>
      <vt:lpstr>Marriage of two approaches</vt:lpstr>
      <vt:lpstr>Probability bounds analysis</vt:lpstr>
      <vt:lpstr>Probability bounds arithmetic</vt:lpstr>
      <vt:lpstr>Cartesian product</vt:lpstr>
      <vt:lpstr>A+B under independence</vt:lpstr>
      <vt:lpstr>When independence is untenable</vt:lpstr>
      <vt:lpstr>Example ODE</vt:lpstr>
      <vt:lpstr>VSPODE tells how to compute x1</vt:lpstr>
      <vt:lpstr>Input parameters 1 and 2</vt:lpstr>
      <vt:lpstr>PowerPoint Presentation</vt:lpstr>
      <vt:lpstr>PowerPoint Presentation</vt:lpstr>
      <vt:lpstr>PowerPoint Presentation</vt:lpstr>
      <vt:lpstr>Results for uniform p-boxes</vt:lpstr>
      <vt:lpstr>Still repeated uncertainties</vt:lpstr>
      <vt:lpstr>Subinterval reconstitution</vt:lpstr>
      <vt:lpstr>Example: (u + v)u, u = [0.1, 1], v = [0,1]</vt:lpstr>
      <vt:lpstr>Contraction from SIR</vt:lpstr>
      <vt:lpstr>Precise distributions</vt:lpstr>
      <vt:lpstr>Results are (narrow) p-boxes</vt:lpstr>
      <vt:lpstr>Monte Carlo is more limited</vt:lpstr>
      <vt:lpstr>Conclusions</vt:lpstr>
      <vt:lpstr>What are these distributions?</vt:lpstr>
      <vt:lpstr>To do</vt:lpstr>
      <vt:lpstr>On-going work in intervals</vt:lpstr>
      <vt:lpstr>Acknowledgments</vt:lpstr>
      <vt:lpstr>More information</vt:lpstr>
      <vt:lpstr>end</vt:lpstr>
      <vt:lpstr>PowerPoint Presentation</vt:lpstr>
      <vt:lpstr>Input p-boxes</vt:lpstr>
      <vt:lpstr>Results</vt:lpstr>
      <vt:lpstr>Discretizations</vt:lpstr>
    </vt:vector>
  </TitlesOfParts>
  <Company>Applied Biomathematics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Imprecise Probabilities</dc:subject>
  <dc:creator>Scott Ferson</dc:creator>
  <dc:description>see also www.ramas.com/riskcalc.htm_x000d_
Copyright Applied Biomathematics 2003</dc:description>
  <cp:lastModifiedBy>Ferson, Scott</cp:lastModifiedBy>
  <cp:revision>387</cp:revision>
  <dcterms:created xsi:type="dcterms:W3CDTF">1601-01-01T00:00:00Z</dcterms:created>
  <dcterms:modified xsi:type="dcterms:W3CDTF">2019-06-08T18:06:34Z</dcterms:modified>
</cp:coreProperties>
</file>