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64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69" d="100"/>
          <a:sy n="69" d="100"/>
        </p:scale>
        <p:origin x="892" y="44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/>
            <a:t>Operations are performed between operands of the same type</a:t>
          </a:r>
          <a:endParaRPr lang="en-US" dirty="0">
            <a:solidFill>
              <a:schemeClr val="bg1"/>
            </a:solidFill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D43D385E-5701-40DC-8850-F40759A9CC98}">
      <dgm:prSet/>
      <dgm:spPr/>
      <dgm:t>
        <a:bodyPr/>
        <a:lstStyle/>
        <a:p>
          <a:r>
            <a:rPr lang="en-US" altLang="en-US" smtClean="0"/>
            <a:t>If operands do not have the same type, C++ will automatically convert one to be the type of the other</a:t>
          </a:r>
          <a:endParaRPr lang="en-US" altLang="en-US" dirty="0" smtClean="0"/>
        </a:p>
      </dgm:t>
    </dgm:pt>
    <dgm:pt modelId="{D6C9E632-0ADE-43A3-BA33-7E772C6A2385}" type="parTrans" cxnId="{65947F0D-8E3C-4EAF-8C54-92E340FB9352}">
      <dgm:prSet/>
      <dgm:spPr/>
      <dgm:t>
        <a:bodyPr/>
        <a:lstStyle/>
        <a:p>
          <a:endParaRPr lang="en-US"/>
        </a:p>
      </dgm:t>
    </dgm:pt>
    <dgm:pt modelId="{8351BB67-11CF-414F-AD4E-BC1DBD23AAA9}" type="sibTrans" cxnId="{65947F0D-8E3C-4EAF-8C54-92E340FB9352}">
      <dgm:prSet/>
      <dgm:spPr/>
      <dgm:t>
        <a:bodyPr/>
        <a:lstStyle/>
        <a:p>
          <a:endParaRPr lang="en-US"/>
        </a:p>
      </dgm:t>
    </dgm:pt>
    <dgm:pt modelId="{4818AC5A-5770-471A-9DD8-368282FDA024}">
      <dgm:prSet/>
      <dgm:spPr/>
      <dgm:t>
        <a:bodyPr/>
        <a:lstStyle/>
        <a:p>
          <a:r>
            <a:rPr lang="en-US" altLang="en-US" smtClean="0"/>
            <a:t>This can impact the results of calculations</a:t>
          </a:r>
          <a:endParaRPr lang="en-US" altLang="en-US" dirty="0" smtClean="0"/>
        </a:p>
      </dgm:t>
    </dgm:pt>
    <dgm:pt modelId="{6362259A-AC5E-4F81-96CE-7134493EA7EF}" type="parTrans" cxnId="{A74AAE3D-7E7F-4D01-B581-41855724978A}">
      <dgm:prSet/>
      <dgm:spPr/>
      <dgm:t>
        <a:bodyPr/>
        <a:lstStyle/>
        <a:p>
          <a:endParaRPr lang="en-US"/>
        </a:p>
      </dgm:t>
    </dgm:pt>
    <dgm:pt modelId="{6097105F-E85C-46BA-BB23-A56D9F77A278}" type="sibTrans" cxnId="{A74AAE3D-7E7F-4D01-B581-41855724978A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EB66F-8844-40B3-B674-332154F2F6C4}" type="pres">
      <dgm:prSet presAssocID="{B4F34DE2-2DAE-4F88-8C78-BD8892EBF4FF}" presName="spacer" presStyleCnt="0"/>
      <dgm:spPr/>
    </dgm:pt>
    <dgm:pt modelId="{4EF5529E-50AC-4447-AEF2-5418E454F966}" type="pres">
      <dgm:prSet presAssocID="{D43D385E-5701-40DC-8850-F40759A9CC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CE8B4-803E-421D-92CA-3799AD4F9286}" type="pres">
      <dgm:prSet presAssocID="{8351BB67-11CF-414F-AD4E-BC1DBD23AAA9}" presName="spacer" presStyleCnt="0"/>
      <dgm:spPr/>
    </dgm:pt>
    <dgm:pt modelId="{9C5A1A0A-F105-43E2-AD7C-9737374A643A}" type="pres">
      <dgm:prSet presAssocID="{4818AC5A-5770-471A-9DD8-368282FDA0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93BB85-A821-4236-B566-2AEAA5E724C8}" type="presOf" srcId="{4818AC5A-5770-471A-9DD8-368282FDA024}" destId="{9C5A1A0A-F105-43E2-AD7C-9737374A643A}" srcOrd="0" destOrd="0" presId="urn:microsoft.com/office/officeart/2005/8/layout/vList2"/>
    <dgm:cxn modelId="{A74AAE3D-7E7F-4D01-B581-41855724978A}" srcId="{90119837-5B71-4D44-BB01-DB0B084933C8}" destId="{4818AC5A-5770-471A-9DD8-368282FDA024}" srcOrd="2" destOrd="0" parTransId="{6362259A-AC5E-4F81-96CE-7134493EA7EF}" sibTransId="{6097105F-E85C-46BA-BB23-A56D9F77A278}"/>
    <dgm:cxn modelId="{F7A192DA-B9A4-4488-8109-20AC8FC8AB19}" type="presOf" srcId="{D43D385E-5701-40DC-8850-F40759A9CC98}" destId="{4EF5529E-50AC-4447-AEF2-5418E454F966}" srcOrd="0" destOrd="0" presId="urn:microsoft.com/office/officeart/2005/8/layout/vList2"/>
    <dgm:cxn modelId="{73FECB28-9543-42E8-8BCA-B181AFCCEE08}" type="presOf" srcId="{90119837-5B71-4D44-BB01-DB0B084933C8}" destId="{ED5DCCC5-BCA8-4491-AA37-BAF153ECA184}" srcOrd="0" destOrd="0" presId="urn:microsoft.com/office/officeart/2005/8/layout/vList2"/>
    <dgm:cxn modelId="{65947F0D-8E3C-4EAF-8C54-92E340FB9352}" srcId="{90119837-5B71-4D44-BB01-DB0B084933C8}" destId="{D43D385E-5701-40DC-8850-F40759A9CC98}" srcOrd="1" destOrd="0" parTransId="{D6C9E632-0ADE-43A3-BA33-7E772C6A2385}" sibTransId="{8351BB67-11CF-414F-AD4E-BC1DBD23AAA9}"/>
    <dgm:cxn modelId="{FB18EC32-664A-45D7-AEFF-AEFFF516D3F0}" type="presOf" srcId="{C111C18A-FD96-4E63-821A-54D70D8DC65F}" destId="{E75D4F1A-E54E-4DDB-A374-BC9037A6551C}" srcOrd="0" destOrd="0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34F8D1FB-0A7E-4FA3-87AA-4870F7F93845}" type="presParOf" srcId="{ED5DCCC5-BCA8-4491-AA37-BAF153ECA184}" destId="{E75D4F1A-E54E-4DDB-A374-BC9037A6551C}" srcOrd="0" destOrd="0" presId="urn:microsoft.com/office/officeart/2005/8/layout/vList2"/>
    <dgm:cxn modelId="{F5D15EF0-6306-4DA2-AEED-AA4825A48E6C}" type="presParOf" srcId="{ED5DCCC5-BCA8-4491-AA37-BAF153ECA184}" destId="{492EB66F-8844-40B3-B674-332154F2F6C4}" srcOrd="1" destOrd="0" presId="urn:microsoft.com/office/officeart/2005/8/layout/vList2"/>
    <dgm:cxn modelId="{5934892C-5548-4C4B-8B5C-18A99BEFA86A}" type="presParOf" srcId="{ED5DCCC5-BCA8-4491-AA37-BAF153ECA184}" destId="{4EF5529E-50AC-4447-AEF2-5418E454F966}" srcOrd="2" destOrd="0" presId="urn:microsoft.com/office/officeart/2005/8/layout/vList2"/>
    <dgm:cxn modelId="{44BD0E37-5E7C-43EC-96E9-E3027C72EF74}" type="presParOf" srcId="{ED5DCCC5-BCA8-4491-AA37-BAF153ECA184}" destId="{38BCE8B4-803E-421D-92CA-3799AD4F9286}" srcOrd="3" destOrd="0" presId="urn:microsoft.com/office/officeart/2005/8/layout/vList2"/>
    <dgm:cxn modelId="{B99F36F5-9811-48FB-9A3D-489231EDB9ED}" type="presParOf" srcId="{ED5DCCC5-BCA8-4491-AA37-BAF153ECA184}" destId="{9C5A1A0A-F105-43E2-AD7C-9737374A643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smtClean="0">
              <a:solidFill>
                <a:schemeClr val="accent2"/>
              </a:solidFill>
            </a:rPr>
            <a:t>Highest</a:t>
          </a:r>
          <a:endParaRPr lang="en-US" dirty="0">
            <a:solidFill>
              <a:schemeClr val="bg1"/>
            </a:solidFill>
          </a:endParaRPr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84D43239-279F-4DA0-A488-4BDBA01AC352}">
      <dgm:prSet/>
      <dgm:spPr/>
      <dgm:t>
        <a:bodyPr/>
        <a:lstStyle/>
        <a:p>
          <a:r>
            <a:rPr lang="en-US" dirty="0" smtClean="0"/>
            <a:t>Ranked by largest number they can hold</a:t>
          </a:r>
          <a:endParaRPr lang="en-US" dirty="0" smtClean="0">
            <a:solidFill>
              <a:schemeClr val="accent2"/>
            </a:solidFill>
          </a:endParaRPr>
        </a:p>
      </dgm:t>
    </dgm:pt>
    <dgm:pt modelId="{DF149ED5-72F7-45E0-AF36-A210CA42C667}" type="parTrans" cxnId="{6E38870B-7946-4D4E-B609-ED83F1FA6714}">
      <dgm:prSet/>
      <dgm:spPr/>
      <dgm:t>
        <a:bodyPr/>
        <a:lstStyle/>
        <a:p>
          <a:endParaRPr lang="en-US"/>
        </a:p>
      </dgm:t>
    </dgm:pt>
    <dgm:pt modelId="{7867B6B3-59CD-47CB-B67E-6E74580A68E2}" type="sibTrans" cxnId="{6E38870B-7946-4D4E-B609-ED83F1FA6714}">
      <dgm:prSet/>
      <dgm:spPr/>
      <dgm:t>
        <a:bodyPr/>
        <a:lstStyle/>
        <a:p>
          <a:endParaRPr lang="en-US"/>
        </a:p>
      </dgm:t>
    </dgm:pt>
    <dgm:pt modelId="{4997C734-870D-46B3-B3E3-3CA9D2ED33C3}">
      <dgm:prSet phldrT="[Text]"/>
      <dgm:spPr/>
      <dgm:t>
        <a:bodyPr/>
        <a:lstStyle/>
        <a:p>
          <a:r>
            <a:rPr lang="en-US" dirty="0" smtClean="0">
              <a:solidFill>
                <a:schemeClr val="accent2"/>
              </a:solidFill>
            </a:rPr>
            <a:t>Lowest</a:t>
          </a:r>
          <a:endParaRPr lang="en-US" dirty="0">
            <a:solidFill>
              <a:schemeClr val="bg1"/>
            </a:solidFill>
          </a:endParaRPr>
        </a:p>
      </dgm:t>
    </dgm:pt>
    <dgm:pt modelId="{A57B14EA-C653-4969-AC3B-B22C3F83BA63}" type="parTrans" cxnId="{4D924858-F48C-4AB9-A1B8-09D794BCBF9D}">
      <dgm:prSet/>
      <dgm:spPr/>
      <dgm:t>
        <a:bodyPr/>
        <a:lstStyle/>
        <a:p>
          <a:endParaRPr lang="en-US"/>
        </a:p>
      </dgm:t>
    </dgm:pt>
    <dgm:pt modelId="{35EF3918-A48B-4A6A-85EF-4B7B17065E1A}" type="sibTrans" cxnId="{4D924858-F48C-4AB9-A1B8-09D794BCBF9D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EB66F-8844-40B3-B674-332154F2F6C4}" type="pres">
      <dgm:prSet presAssocID="{B4F34DE2-2DAE-4F88-8C78-BD8892EBF4FF}" presName="spacer" presStyleCnt="0"/>
      <dgm:spPr/>
    </dgm:pt>
    <dgm:pt modelId="{564AF953-D213-4617-8AFA-58E3FABB5BDE}" type="pres">
      <dgm:prSet presAssocID="{4997C734-870D-46B3-B3E3-3CA9D2ED33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49A4D-F5FA-4065-A43A-870C24109ECD}" type="pres">
      <dgm:prSet presAssocID="{35EF3918-A48B-4A6A-85EF-4B7B17065E1A}" presName="spacer" presStyleCnt="0"/>
      <dgm:spPr/>
    </dgm:pt>
    <dgm:pt modelId="{31769FB0-529D-41FD-A84C-E258960ADE75}" type="pres">
      <dgm:prSet presAssocID="{84D43239-279F-4DA0-A488-4BDBA01AC35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45D593-3FDF-4357-A777-C211E7BA8D2E}" type="presOf" srcId="{90119837-5B71-4D44-BB01-DB0B084933C8}" destId="{ED5DCCC5-BCA8-4491-AA37-BAF153ECA184}" srcOrd="0" destOrd="0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EFEC0A62-B817-43DE-8801-C908C451602D}" type="presOf" srcId="{C111C18A-FD96-4E63-821A-54D70D8DC65F}" destId="{E75D4F1A-E54E-4DDB-A374-BC9037A6551C}" srcOrd="0" destOrd="0" presId="urn:microsoft.com/office/officeart/2005/8/layout/vList2"/>
    <dgm:cxn modelId="{DF14EAE0-E8C1-4B2D-9863-18C219819792}" type="presOf" srcId="{84D43239-279F-4DA0-A488-4BDBA01AC352}" destId="{31769FB0-529D-41FD-A84C-E258960ADE75}" srcOrd="0" destOrd="0" presId="urn:microsoft.com/office/officeart/2005/8/layout/vList2"/>
    <dgm:cxn modelId="{6E38870B-7946-4D4E-B609-ED83F1FA6714}" srcId="{90119837-5B71-4D44-BB01-DB0B084933C8}" destId="{84D43239-279F-4DA0-A488-4BDBA01AC352}" srcOrd="2" destOrd="0" parTransId="{DF149ED5-72F7-45E0-AF36-A210CA42C667}" sibTransId="{7867B6B3-59CD-47CB-B67E-6E74580A68E2}"/>
    <dgm:cxn modelId="{4D924858-F48C-4AB9-A1B8-09D794BCBF9D}" srcId="{90119837-5B71-4D44-BB01-DB0B084933C8}" destId="{4997C734-870D-46B3-B3E3-3CA9D2ED33C3}" srcOrd="1" destOrd="0" parTransId="{A57B14EA-C653-4969-AC3B-B22C3F83BA63}" sibTransId="{35EF3918-A48B-4A6A-85EF-4B7B17065E1A}"/>
    <dgm:cxn modelId="{78193ABE-F34A-48B8-A06E-29F72214856B}" type="presOf" srcId="{4997C734-870D-46B3-B3E3-3CA9D2ED33C3}" destId="{564AF953-D213-4617-8AFA-58E3FABB5BDE}" srcOrd="0" destOrd="0" presId="urn:microsoft.com/office/officeart/2005/8/layout/vList2"/>
    <dgm:cxn modelId="{A2046C53-D426-4044-9BD6-3B192585B6F4}" type="presParOf" srcId="{ED5DCCC5-BCA8-4491-AA37-BAF153ECA184}" destId="{E75D4F1A-E54E-4DDB-A374-BC9037A6551C}" srcOrd="0" destOrd="0" presId="urn:microsoft.com/office/officeart/2005/8/layout/vList2"/>
    <dgm:cxn modelId="{7D66C53E-372B-4351-89D7-93E1ACDD0EC9}" type="presParOf" srcId="{ED5DCCC5-BCA8-4491-AA37-BAF153ECA184}" destId="{492EB66F-8844-40B3-B674-332154F2F6C4}" srcOrd="1" destOrd="0" presId="urn:microsoft.com/office/officeart/2005/8/layout/vList2"/>
    <dgm:cxn modelId="{41AA8A6C-3109-4995-90CD-CE0DC6F4F8DD}" type="presParOf" srcId="{ED5DCCC5-BCA8-4491-AA37-BAF153ECA184}" destId="{564AF953-D213-4617-8AFA-58E3FABB5BDE}" srcOrd="2" destOrd="0" presId="urn:microsoft.com/office/officeart/2005/8/layout/vList2"/>
    <dgm:cxn modelId="{22C30AD5-6057-4857-A3CC-CCB90BCE9590}" type="presParOf" srcId="{ED5DCCC5-BCA8-4491-AA37-BAF153ECA184}" destId="{6C849A4D-F5FA-4065-A43A-870C24109ECD}" srcOrd="3" destOrd="0" presId="urn:microsoft.com/office/officeart/2005/8/layout/vList2"/>
    <dgm:cxn modelId="{2D597588-7090-4AFE-8B20-49EC70998393}" type="presParOf" srcId="{ED5DCCC5-BCA8-4491-AA37-BAF153ECA184}" destId="{31769FB0-529D-41FD-A84C-E258960ADE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>
              <a:solidFill>
                <a:schemeClr val="accent2"/>
              </a:solidFill>
            </a:rPr>
            <a:t>Coercion</a:t>
          </a:r>
          <a:endParaRPr lang="en-US" dirty="0">
            <a:solidFill>
              <a:schemeClr val="bg1"/>
            </a:solidFill>
          </a:endParaRPr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59CFBC5A-CFD8-4466-9BBF-168AD2BE8E22}">
      <dgm:prSet/>
      <dgm:spPr/>
      <dgm:t>
        <a:bodyPr/>
        <a:lstStyle/>
        <a:p>
          <a:r>
            <a:rPr lang="en-US" altLang="en-US" dirty="0" smtClean="0">
              <a:solidFill>
                <a:schemeClr val="accent2"/>
              </a:solidFill>
            </a:rPr>
            <a:t>Promotion</a:t>
          </a:r>
          <a:endParaRPr lang="en-US" altLang="en-US" dirty="0" smtClean="0"/>
        </a:p>
      </dgm:t>
    </dgm:pt>
    <dgm:pt modelId="{32F65A0C-23DF-47C4-9024-8CE98159811F}" type="parTrans" cxnId="{2BB7C5D2-0859-4B7E-9256-1E84A3B3F476}">
      <dgm:prSet/>
      <dgm:spPr/>
      <dgm:t>
        <a:bodyPr/>
        <a:lstStyle/>
        <a:p>
          <a:endParaRPr lang="en-US"/>
        </a:p>
      </dgm:t>
    </dgm:pt>
    <dgm:pt modelId="{D69C4064-2C2A-43C8-AD6E-982459897D36}" type="sibTrans" cxnId="{2BB7C5D2-0859-4B7E-9256-1E84A3B3F476}">
      <dgm:prSet/>
      <dgm:spPr/>
      <dgm:t>
        <a:bodyPr/>
        <a:lstStyle/>
        <a:p>
          <a:endParaRPr lang="en-US"/>
        </a:p>
      </dgm:t>
    </dgm:pt>
    <dgm:pt modelId="{F9E1A429-7F1D-426A-8EA1-7F205D5E29D3}">
      <dgm:prSet/>
      <dgm:spPr/>
      <dgm:t>
        <a:bodyPr/>
        <a:lstStyle/>
        <a:p>
          <a:r>
            <a:rPr lang="en-US" altLang="en-US" dirty="0" smtClean="0">
              <a:solidFill>
                <a:schemeClr val="accent2"/>
              </a:solidFill>
            </a:rPr>
            <a:t>Demotion</a:t>
          </a:r>
          <a:r>
            <a:rPr lang="en-US" altLang="en-US" dirty="0" smtClean="0"/>
            <a:t>:</a:t>
          </a:r>
          <a:endParaRPr lang="en-US" altLang="en-US" u="sng" dirty="0" smtClean="0"/>
        </a:p>
      </dgm:t>
    </dgm:pt>
    <dgm:pt modelId="{04DB2DA9-A8B2-4C01-98D7-FA006FC79AB3}" type="parTrans" cxnId="{466F4C41-AB98-42E4-99CF-506FEA47EAAC}">
      <dgm:prSet/>
      <dgm:spPr/>
      <dgm:t>
        <a:bodyPr/>
        <a:lstStyle/>
        <a:p>
          <a:endParaRPr lang="en-US"/>
        </a:p>
      </dgm:t>
    </dgm:pt>
    <dgm:pt modelId="{8262AE20-691E-4ED6-AAF4-82A81BA51F5D}" type="sibTrans" cxnId="{466F4C41-AB98-42E4-99CF-506FEA47EAAC}">
      <dgm:prSet/>
      <dgm:spPr/>
      <dgm:t>
        <a:bodyPr/>
        <a:lstStyle/>
        <a:p>
          <a:endParaRPr lang="en-US"/>
        </a:p>
      </dgm:t>
    </dgm:pt>
    <dgm:pt modelId="{B53D3BEA-E31C-4FF9-AAFC-409CAB8393AE}">
      <dgm:prSet phldrT="[Text]"/>
      <dgm:spPr/>
      <dgm:t>
        <a:bodyPr/>
        <a:lstStyle/>
        <a:p>
          <a:r>
            <a:rPr lang="en-US" altLang="en-US" smtClean="0"/>
            <a:t>automatic </a:t>
          </a:r>
          <a:r>
            <a:rPr lang="en-US" altLang="en-US" dirty="0" smtClean="0"/>
            <a:t>conversion of an operand to another data type</a:t>
          </a:r>
          <a:endParaRPr lang="en-US" dirty="0">
            <a:solidFill>
              <a:schemeClr val="bg1"/>
            </a:solidFill>
          </a:endParaRPr>
        </a:p>
      </dgm:t>
    </dgm:pt>
    <dgm:pt modelId="{D0ECA03B-0355-488F-8AEA-9FA959405A58}" type="parTrans" cxnId="{793B621A-F023-4DE2-AEC6-767EEBE239EE}">
      <dgm:prSet/>
      <dgm:spPr/>
    </dgm:pt>
    <dgm:pt modelId="{D5A5236B-F7AF-4291-A183-86A424E63106}" type="sibTrans" cxnId="{793B621A-F023-4DE2-AEC6-767EEBE239EE}">
      <dgm:prSet/>
      <dgm:spPr/>
    </dgm:pt>
    <dgm:pt modelId="{F2D4CE4B-D304-4755-93EA-BBC22DB64F96}">
      <dgm:prSet/>
      <dgm:spPr/>
      <dgm:t>
        <a:bodyPr/>
        <a:lstStyle/>
        <a:p>
          <a:r>
            <a:rPr lang="en-US" altLang="en-US" smtClean="0"/>
            <a:t>converts </a:t>
          </a:r>
          <a:r>
            <a:rPr lang="en-US" altLang="en-US" dirty="0" smtClean="0"/>
            <a:t>to a higher type</a:t>
          </a:r>
        </a:p>
      </dgm:t>
    </dgm:pt>
    <dgm:pt modelId="{621465DB-AC38-4A5E-825E-0D7812985E63}" type="parTrans" cxnId="{9DDAC2DC-9C10-4965-8660-04D3547171E8}">
      <dgm:prSet/>
      <dgm:spPr/>
    </dgm:pt>
    <dgm:pt modelId="{01B6F43A-5C67-4174-B6CA-80D8D251CF77}" type="sibTrans" cxnId="{9DDAC2DC-9C10-4965-8660-04D3547171E8}">
      <dgm:prSet/>
      <dgm:spPr/>
    </dgm:pt>
    <dgm:pt modelId="{532D657C-4BA0-49E8-8BCE-12D81765DFAE}">
      <dgm:prSet/>
      <dgm:spPr/>
      <dgm:t>
        <a:bodyPr/>
        <a:lstStyle/>
        <a:p>
          <a:r>
            <a:rPr lang="en-US" altLang="en-US" smtClean="0"/>
            <a:t>onverts </a:t>
          </a:r>
          <a:r>
            <a:rPr lang="en-US" altLang="en-US" dirty="0" smtClean="0"/>
            <a:t>to a lower type</a:t>
          </a:r>
          <a:endParaRPr lang="en-US" altLang="en-US" u="sng" dirty="0" smtClean="0"/>
        </a:p>
      </dgm:t>
    </dgm:pt>
    <dgm:pt modelId="{50900D75-3A67-4A00-9139-B6FCF76C0E75}" type="parTrans" cxnId="{D2B6010C-A578-4EEB-BDCB-64948CD97C39}">
      <dgm:prSet/>
      <dgm:spPr/>
    </dgm:pt>
    <dgm:pt modelId="{E3B50F3C-B801-4DA2-9C3E-B7341C764EDD}" type="sibTrans" cxnId="{D2B6010C-A578-4EEB-BDCB-64948CD97C39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4BCC2-67CD-400C-B876-77044DFFD5F3}" type="pres">
      <dgm:prSet presAssocID="{C111C18A-FD96-4E63-821A-54D70D8DC65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7029AC-C56D-45E5-9D3E-0D6291F5E9AA}" type="pres">
      <dgm:prSet presAssocID="{59CFBC5A-CFD8-4466-9BBF-168AD2BE8E2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118FF-3A17-4E01-A452-55DFDC75C2B9}" type="pres">
      <dgm:prSet presAssocID="{59CFBC5A-CFD8-4466-9BBF-168AD2BE8E2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6BBD4-798D-4349-B66B-D87356408FCB}" type="pres">
      <dgm:prSet presAssocID="{F9E1A429-7F1D-426A-8EA1-7F205D5E29D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DFFC6-8CB4-4030-A8D8-B907D25B7ABA}" type="pres">
      <dgm:prSet presAssocID="{F9E1A429-7F1D-426A-8EA1-7F205D5E29D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CE4CEA-7CF8-4644-98CE-F21EB85DE162}" type="presOf" srcId="{59CFBC5A-CFD8-4466-9BBF-168AD2BE8E22}" destId="{F07029AC-C56D-45E5-9D3E-0D6291F5E9AA}" srcOrd="0" destOrd="0" presId="urn:microsoft.com/office/officeart/2005/8/layout/vList2"/>
    <dgm:cxn modelId="{793B621A-F023-4DE2-AEC6-767EEBE239EE}" srcId="{C111C18A-FD96-4E63-821A-54D70D8DC65F}" destId="{B53D3BEA-E31C-4FF9-AAFC-409CAB8393AE}" srcOrd="0" destOrd="0" parTransId="{D0ECA03B-0355-488F-8AEA-9FA959405A58}" sibTransId="{D5A5236B-F7AF-4291-A183-86A424E63106}"/>
    <dgm:cxn modelId="{D2B6010C-A578-4EEB-BDCB-64948CD97C39}" srcId="{F9E1A429-7F1D-426A-8EA1-7F205D5E29D3}" destId="{532D657C-4BA0-49E8-8BCE-12D81765DFAE}" srcOrd="0" destOrd="0" parTransId="{50900D75-3A67-4A00-9139-B6FCF76C0E75}" sibTransId="{E3B50F3C-B801-4DA2-9C3E-B7341C764EDD}"/>
    <dgm:cxn modelId="{C0B7CF13-4D35-4336-ADA2-411EB952EE48}" type="presOf" srcId="{C111C18A-FD96-4E63-821A-54D70D8DC65F}" destId="{E75D4F1A-E54E-4DDB-A374-BC9037A6551C}" srcOrd="0" destOrd="0" presId="urn:microsoft.com/office/officeart/2005/8/layout/vList2"/>
    <dgm:cxn modelId="{9DDAC2DC-9C10-4965-8660-04D3547171E8}" srcId="{59CFBC5A-CFD8-4466-9BBF-168AD2BE8E22}" destId="{F2D4CE4B-D304-4755-93EA-BBC22DB64F96}" srcOrd="0" destOrd="0" parTransId="{621465DB-AC38-4A5E-825E-0D7812985E63}" sibTransId="{01B6F43A-5C67-4174-B6CA-80D8D251CF77}"/>
    <dgm:cxn modelId="{28A3910A-62FD-420D-9218-9F34A9000138}" type="presOf" srcId="{F2D4CE4B-D304-4755-93EA-BBC22DB64F96}" destId="{192118FF-3A17-4E01-A452-55DFDC75C2B9}" srcOrd="0" destOrd="0" presId="urn:microsoft.com/office/officeart/2005/8/layout/vList2"/>
    <dgm:cxn modelId="{466F4C41-AB98-42E4-99CF-506FEA47EAAC}" srcId="{90119837-5B71-4D44-BB01-DB0B084933C8}" destId="{F9E1A429-7F1D-426A-8EA1-7F205D5E29D3}" srcOrd="2" destOrd="0" parTransId="{04DB2DA9-A8B2-4C01-98D7-FA006FC79AB3}" sibTransId="{8262AE20-691E-4ED6-AAF4-82A81BA51F5D}"/>
    <dgm:cxn modelId="{F86D4B78-8435-4D70-833B-0909B60117B3}" type="presOf" srcId="{F9E1A429-7F1D-426A-8EA1-7F205D5E29D3}" destId="{3696BBD4-798D-4349-B66B-D87356408FCB}" srcOrd="0" destOrd="0" presId="urn:microsoft.com/office/officeart/2005/8/layout/vList2"/>
    <dgm:cxn modelId="{618AD8A3-91EA-4FD3-BC81-B57B1AFD94FD}" type="presOf" srcId="{90119837-5B71-4D44-BB01-DB0B084933C8}" destId="{ED5DCCC5-BCA8-4491-AA37-BAF153ECA184}" srcOrd="0" destOrd="0" presId="urn:microsoft.com/office/officeart/2005/8/layout/vList2"/>
    <dgm:cxn modelId="{B2BE035F-8A1E-4C8C-8ADE-4CDCD30373BC}" type="presOf" srcId="{532D657C-4BA0-49E8-8BCE-12D81765DFAE}" destId="{DEEDFFC6-8CB4-4030-A8D8-B907D25B7ABA}" srcOrd="0" destOrd="0" presId="urn:microsoft.com/office/officeart/2005/8/layout/vList2"/>
    <dgm:cxn modelId="{2BB7C5D2-0859-4B7E-9256-1E84A3B3F476}" srcId="{90119837-5B71-4D44-BB01-DB0B084933C8}" destId="{59CFBC5A-CFD8-4466-9BBF-168AD2BE8E22}" srcOrd="1" destOrd="0" parTransId="{32F65A0C-23DF-47C4-9024-8CE98159811F}" sibTransId="{D69C4064-2C2A-43C8-AD6E-982459897D36}"/>
    <dgm:cxn modelId="{EEFA7D71-6A7E-4E83-8BBB-944F610AE2A8}" type="presOf" srcId="{B53D3BEA-E31C-4FF9-AAFC-409CAB8393AE}" destId="{35C4BCC2-67CD-400C-B876-77044DFFD5F3}" srcOrd="0" destOrd="0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B1B1F4B4-05AA-4F57-94A3-11CA0CB37714}" type="presParOf" srcId="{ED5DCCC5-BCA8-4491-AA37-BAF153ECA184}" destId="{E75D4F1A-E54E-4DDB-A374-BC9037A6551C}" srcOrd="0" destOrd="0" presId="urn:microsoft.com/office/officeart/2005/8/layout/vList2"/>
    <dgm:cxn modelId="{97284651-0B33-486A-BA36-DE791BA1E7DE}" type="presParOf" srcId="{ED5DCCC5-BCA8-4491-AA37-BAF153ECA184}" destId="{35C4BCC2-67CD-400C-B876-77044DFFD5F3}" srcOrd="1" destOrd="0" presId="urn:microsoft.com/office/officeart/2005/8/layout/vList2"/>
    <dgm:cxn modelId="{8B7AC7A3-E645-4F09-99C0-5170846AFBC7}" type="presParOf" srcId="{ED5DCCC5-BCA8-4491-AA37-BAF153ECA184}" destId="{F07029AC-C56D-45E5-9D3E-0D6291F5E9AA}" srcOrd="2" destOrd="0" presId="urn:microsoft.com/office/officeart/2005/8/layout/vList2"/>
    <dgm:cxn modelId="{5D8EA5D2-DD0A-45DD-82B5-674E33FA40AD}" type="presParOf" srcId="{ED5DCCC5-BCA8-4491-AA37-BAF153ECA184}" destId="{192118FF-3A17-4E01-A452-55DFDC75C2B9}" srcOrd="3" destOrd="0" presId="urn:microsoft.com/office/officeart/2005/8/layout/vList2"/>
    <dgm:cxn modelId="{CB4C5AED-4D39-4269-AE8B-BF0B5B1EEE1A}" type="presParOf" srcId="{ED5DCCC5-BCA8-4491-AA37-BAF153ECA184}" destId="{3696BBD4-798D-4349-B66B-D87356408FCB}" srcOrd="4" destOrd="0" presId="urn:microsoft.com/office/officeart/2005/8/layout/vList2"/>
    <dgm:cxn modelId="{9FA72639-879F-48CC-823A-8173CD7DC43B}" type="presParOf" srcId="{ED5DCCC5-BCA8-4491-AA37-BAF153ECA184}" destId="{DEEDFFC6-8CB4-4030-A8D8-B907D25B7AB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altLang="en-US" dirty="0" smtClean="0"/>
            <a:t>Used for manual data type conversion</a:t>
          </a:r>
          <a:endParaRPr lang="en-US" dirty="0">
            <a:solidFill>
              <a:schemeClr val="bg1"/>
            </a:solidFill>
          </a:endParaRPr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A079340C-77A4-4CF0-849F-09F4C9B4D126}">
      <dgm:prSet/>
      <dgm:spPr/>
      <dgm:t>
        <a:bodyPr/>
        <a:lstStyle/>
        <a:p>
          <a:r>
            <a:rPr lang="en-US" altLang="en-US" smtClean="0"/>
            <a:t>Format </a:t>
          </a:r>
          <a:endParaRPr lang="en-US" altLang="en-US" dirty="0" smtClean="0"/>
        </a:p>
      </dgm:t>
    </dgm:pt>
    <dgm:pt modelId="{9F3C6903-E0FA-4B12-ACEE-8FB7FB75EB24}" type="parTrans" cxnId="{AB35530C-2F76-49CE-BD36-12AD176CE4B8}">
      <dgm:prSet/>
      <dgm:spPr/>
      <dgm:t>
        <a:bodyPr/>
        <a:lstStyle/>
        <a:p>
          <a:endParaRPr lang="en-US"/>
        </a:p>
      </dgm:t>
    </dgm:pt>
    <dgm:pt modelId="{E8D36140-8070-42AA-BC05-3625F851D477}" type="sibTrans" cxnId="{AB35530C-2F76-49CE-BD36-12AD176CE4B8}">
      <dgm:prSet/>
      <dgm:spPr/>
      <dgm:t>
        <a:bodyPr/>
        <a:lstStyle/>
        <a:p>
          <a:endParaRPr lang="en-US"/>
        </a:p>
      </dgm:t>
    </dgm:pt>
    <dgm:pt modelId="{D8993CF6-78DD-4B2D-83BE-6DFD58C218CC}">
      <dgm:prSet/>
      <dgm:spPr/>
      <dgm:t>
        <a:bodyPr/>
        <a:lstStyle/>
        <a:p>
          <a:r>
            <a:rPr lang="en-US" altLang="en-US" b="1" smtClean="0">
              <a:latin typeface="Courier New" panose="02070309020205020404" pitchFamily="49" charset="0"/>
            </a:rPr>
            <a:t>static_cast&lt;</a:t>
          </a:r>
          <a:r>
            <a:rPr lang="en-US" altLang="en-US" b="1" i="1" smtClean="0">
              <a:latin typeface="Courier New" panose="02070309020205020404" pitchFamily="49" charset="0"/>
            </a:rPr>
            <a:t>Data Type</a:t>
          </a:r>
          <a:r>
            <a:rPr lang="en-US" altLang="en-US" b="1" smtClean="0">
              <a:latin typeface="Courier New" panose="02070309020205020404" pitchFamily="49" charset="0"/>
            </a:rPr>
            <a:t>&gt;(</a:t>
          </a:r>
          <a:r>
            <a:rPr lang="en-US" altLang="en-US" b="1" i="1" smtClean="0">
              <a:latin typeface="Courier New" panose="02070309020205020404" pitchFamily="49" charset="0"/>
            </a:rPr>
            <a:t>Value</a:t>
          </a:r>
          <a:r>
            <a:rPr lang="en-US" altLang="en-US" b="1" smtClean="0">
              <a:latin typeface="Courier New" panose="02070309020205020404" pitchFamily="49" charset="0"/>
            </a:rPr>
            <a:t>)</a:t>
          </a:r>
          <a:endParaRPr lang="en-US" altLang="en-US" b="1" dirty="0">
            <a:latin typeface="Courier New" panose="02070309020205020404" pitchFamily="49" charset="0"/>
          </a:endParaRPr>
        </a:p>
      </dgm:t>
    </dgm:pt>
    <dgm:pt modelId="{4EF51A4A-3009-4E2A-A541-840C0D432332}" type="parTrans" cxnId="{4FD690E9-8C60-43DD-833E-29E1E5D97775}">
      <dgm:prSet/>
      <dgm:spPr/>
      <dgm:t>
        <a:bodyPr/>
        <a:lstStyle/>
        <a:p>
          <a:endParaRPr lang="en-US"/>
        </a:p>
      </dgm:t>
    </dgm:pt>
    <dgm:pt modelId="{1E29ABC1-AB9D-459B-A987-DB5FF0436844}" type="sibTrans" cxnId="{4FD690E9-8C60-43DD-833E-29E1E5D97775}">
      <dgm:prSet/>
      <dgm:spPr/>
      <dgm:t>
        <a:bodyPr/>
        <a:lstStyle/>
        <a:p>
          <a:endParaRPr lang="en-US"/>
        </a:p>
      </dgm:t>
    </dgm:pt>
    <dgm:pt modelId="{5C5A5EEE-DA7C-423E-8C8F-1484CE713F44}">
      <dgm:prSet/>
      <dgm:spPr/>
      <dgm:t>
        <a:bodyPr/>
        <a:lstStyle/>
        <a:p>
          <a:r>
            <a:rPr lang="en-US" altLang="en-US" smtClean="0"/>
            <a:t>Example: </a:t>
          </a:r>
          <a:endParaRPr lang="en-US" altLang="en-US" dirty="0" smtClean="0"/>
        </a:p>
      </dgm:t>
    </dgm:pt>
    <dgm:pt modelId="{4C5F2568-0570-4F72-98AF-B12ED1451C31}" type="parTrans" cxnId="{EFD1F6F1-31AF-4E13-99FA-2DC370BA000F}">
      <dgm:prSet/>
      <dgm:spPr/>
      <dgm:t>
        <a:bodyPr/>
        <a:lstStyle/>
        <a:p>
          <a:endParaRPr lang="en-US"/>
        </a:p>
      </dgm:t>
    </dgm:pt>
    <dgm:pt modelId="{8A9AA9B7-4714-4224-B3A6-EBB55F0AC4D6}" type="sibTrans" cxnId="{EFD1F6F1-31AF-4E13-99FA-2DC370BA000F}">
      <dgm:prSet/>
      <dgm:spPr/>
      <dgm:t>
        <a:bodyPr/>
        <a:lstStyle/>
        <a:p>
          <a:endParaRPr lang="en-US"/>
        </a:p>
      </dgm:t>
    </dgm:pt>
    <dgm:pt modelId="{32DE23FD-49DA-442B-99BE-A856D597E5B7}">
      <dgm:prSet/>
      <dgm:spPr/>
      <dgm:t>
        <a:bodyPr/>
        <a:lstStyle/>
        <a:p>
          <a:r>
            <a:rPr lang="en-US" altLang="en-US" b="1" dirty="0" err="1" smtClean="0">
              <a:solidFill>
                <a:srgbClr val="3D8963"/>
              </a:solidFill>
              <a:latin typeface="Courier New" panose="02070309020205020404" pitchFamily="49" charset="0"/>
            </a:rPr>
            <a:t>cout</a:t>
          </a:r>
          <a:r>
            <a: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rPr>
            <a:t> &lt;&lt; </a:t>
          </a:r>
          <a:r>
            <a:rPr lang="en-US" altLang="en-US" b="1" dirty="0" err="1" smtClean="0">
              <a:solidFill>
                <a:srgbClr val="3D8963"/>
              </a:solidFill>
              <a:latin typeface="Courier New" panose="02070309020205020404" pitchFamily="49" charset="0"/>
            </a:rPr>
            <a:t>static_cast</a:t>
          </a:r>
          <a:r>
            <a: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rPr>
            <a:t>&lt;</a:t>
          </a:r>
          <a:r>
            <a:rPr lang="en-US" altLang="en-US" b="1" dirty="0" err="1" smtClean="0">
              <a:solidFill>
                <a:srgbClr val="3D8963"/>
              </a:solidFill>
              <a:latin typeface="Courier New" panose="02070309020205020404" pitchFamily="49" charset="0"/>
            </a:rPr>
            <a:t>int</a:t>
          </a:r>
          <a:r>
            <a: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rPr>
            <a:t>&gt;(4.2); </a:t>
          </a:r>
          <a:endParaRPr lang="en-US" altLang="en-US" b="1" dirty="0">
            <a:solidFill>
              <a:srgbClr val="3D8963"/>
            </a:solidFill>
            <a:latin typeface="Courier New" panose="02070309020205020404" pitchFamily="49" charset="0"/>
          </a:endParaRPr>
        </a:p>
      </dgm:t>
    </dgm:pt>
    <dgm:pt modelId="{0EFE0AFD-94CA-4E84-A8F8-445FE76B801D}" type="parTrans" cxnId="{58823C0F-BEC5-4E18-A9F6-BD4B9200EAB4}">
      <dgm:prSet/>
      <dgm:spPr/>
      <dgm:t>
        <a:bodyPr/>
        <a:lstStyle/>
        <a:p>
          <a:endParaRPr lang="en-US"/>
        </a:p>
      </dgm:t>
    </dgm:pt>
    <dgm:pt modelId="{78E46BC7-A5CB-4DEA-BC4E-C0839C5BD369}" type="sibTrans" cxnId="{58823C0F-BEC5-4E18-A9F6-BD4B9200EAB4}">
      <dgm:prSet/>
      <dgm:spPr/>
      <dgm:t>
        <a:bodyPr/>
        <a:lstStyle/>
        <a:p>
          <a:endParaRPr lang="en-US"/>
        </a:p>
      </dgm:t>
    </dgm:pt>
    <dgm:pt modelId="{7F406587-55B2-44C5-AF95-71763563E2C7}">
      <dgm:prSet/>
      <dgm:spPr/>
      <dgm:t>
        <a:bodyPr/>
        <a:lstStyle/>
        <a:p>
          <a:r>
            <a: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rPr>
            <a:t>// Displays 4</a:t>
          </a:r>
          <a:endParaRPr lang="en-US" altLang="en-US" dirty="0"/>
        </a:p>
      </dgm:t>
    </dgm:pt>
    <dgm:pt modelId="{3667BAB1-5F26-42EB-AEF6-3E2E3418161A}" type="parTrans" cxnId="{4C9FD5AE-B7BE-47DE-86E1-2B00DC4B1D15}">
      <dgm:prSet/>
      <dgm:spPr/>
      <dgm:t>
        <a:bodyPr/>
        <a:lstStyle/>
        <a:p>
          <a:endParaRPr lang="en-US"/>
        </a:p>
      </dgm:t>
    </dgm:pt>
    <dgm:pt modelId="{FB8E6915-B43D-4B35-A87C-24F33F7F20A9}" type="sibTrans" cxnId="{4C9FD5AE-B7BE-47DE-86E1-2B00DC4B1D15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D4F1A-E54E-4DDB-A374-BC9037A6551C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EB66F-8844-40B3-B674-332154F2F6C4}" type="pres">
      <dgm:prSet presAssocID="{B4F34DE2-2DAE-4F88-8C78-BD8892EBF4FF}" presName="spacer" presStyleCnt="0"/>
      <dgm:spPr/>
    </dgm:pt>
    <dgm:pt modelId="{8C5EF849-964D-4989-A1EC-DE67B393153C}" type="pres">
      <dgm:prSet presAssocID="{A079340C-77A4-4CF0-849F-09F4C9B4D12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2CB14-A2C4-4091-ADCC-1CF0D4908462}" type="pres">
      <dgm:prSet presAssocID="{A079340C-77A4-4CF0-849F-09F4C9B4D12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102E8-7139-4663-88EB-4C86DF481BFE}" type="pres">
      <dgm:prSet presAssocID="{5C5A5EEE-DA7C-423E-8C8F-1484CE713F4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10938-2DE3-4BEA-812F-6398E3C1524F}" type="pres">
      <dgm:prSet presAssocID="{5C5A5EEE-DA7C-423E-8C8F-1484CE713F4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D690E9-8C60-43DD-833E-29E1E5D97775}" srcId="{A079340C-77A4-4CF0-849F-09F4C9B4D126}" destId="{D8993CF6-78DD-4B2D-83BE-6DFD58C218CC}" srcOrd="0" destOrd="0" parTransId="{4EF51A4A-3009-4E2A-A541-840C0D432332}" sibTransId="{1E29ABC1-AB9D-459B-A987-DB5FF0436844}"/>
    <dgm:cxn modelId="{4A71C157-E506-4360-8185-778D8B841C5D}" type="presOf" srcId="{5C5A5EEE-DA7C-423E-8C8F-1484CE713F44}" destId="{E38102E8-7139-4663-88EB-4C86DF481BFE}" srcOrd="0" destOrd="0" presId="urn:microsoft.com/office/officeart/2005/8/layout/vList2"/>
    <dgm:cxn modelId="{28BD657D-FC70-4D0B-AACF-FEAAFFB894D7}" type="presOf" srcId="{C111C18A-FD96-4E63-821A-54D70D8DC65F}" destId="{E75D4F1A-E54E-4DDB-A374-BC9037A6551C}" srcOrd="0" destOrd="0" presId="urn:microsoft.com/office/officeart/2005/8/layout/vList2"/>
    <dgm:cxn modelId="{B367E778-689A-40BE-84BC-4092331EB63C}" type="presOf" srcId="{D8993CF6-78DD-4B2D-83BE-6DFD58C218CC}" destId="{DE72CB14-A2C4-4091-ADCC-1CF0D4908462}" srcOrd="0" destOrd="0" presId="urn:microsoft.com/office/officeart/2005/8/layout/vList2"/>
    <dgm:cxn modelId="{66E14CBA-D05C-441C-85C0-601DADE83DE2}" type="presOf" srcId="{32DE23FD-49DA-442B-99BE-A856D597E5B7}" destId="{06510938-2DE3-4BEA-812F-6398E3C1524F}" srcOrd="0" destOrd="0" presId="urn:microsoft.com/office/officeart/2005/8/layout/vList2"/>
    <dgm:cxn modelId="{AB35530C-2F76-49CE-BD36-12AD176CE4B8}" srcId="{90119837-5B71-4D44-BB01-DB0B084933C8}" destId="{A079340C-77A4-4CF0-849F-09F4C9B4D126}" srcOrd="1" destOrd="0" parTransId="{9F3C6903-E0FA-4B12-ACEE-8FB7FB75EB24}" sibTransId="{E8D36140-8070-42AA-BC05-3625F851D477}"/>
    <dgm:cxn modelId="{4C9FD5AE-B7BE-47DE-86E1-2B00DC4B1D15}" srcId="{32DE23FD-49DA-442B-99BE-A856D597E5B7}" destId="{7F406587-55B2-44C5-AF95-71763563E2C7}" srcOrd="0" destOrd="0" parTransId="{3667BAB1-5F26-42EB-AEF6-3E2E3418161A}" sibTransId="{FB8E6915-B43D-4B35-A87C-24F33F7F20A9}"/>
    <dgm:cxn modelId="{BFE20B95-DDFB-4C15-8608-B0E5AB371E43}" type="presOf" srcId="{A079340C-77A4-4CF0-849F-09F4C9B4D126}" destId="{8C5EF849-964D-4989-A1EC-DE67B393153C}" srcOrd="0" destOrd="0" presId="urn:microsoft.com/office/officeart/2005/8/layout/vList2"/>
    <dgm:cxn modelId="{EFD1F6F1-31AF-4E13-99FA-2DC370BA000F}" srcId="{90119837-5B71-4D44-BB01-DB0B084933C8}" destId="{5C5A5EEE-DA7C-423E-8C8F-1484CE713F44}" srcOrd="2" destOrd="0" parTransId="{4C5F2568-0570-4F72-98AF-B12ED1451C31}" sibTransId="{8A9AA9B7-4714-4224-B3A6-EBB55F0AC4D6}"/>
    <dgm:cxn modelId="{47A407A8-771F-4347-A51F-EBAB6710BE23}" type="presOf" srcId="{90119837-5B71-4D44-BB01-DB0B084933C8}" destId="{ED5DCCC5-BCA8-4491-AA37-BAF153ECA184}" srcOrd="0" destOrd="0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2646D869-217A-49B3-867A-5C643994543C}" type="presOf" srcId="{7F406587-55B2-44C5-AF95-71763563E2C7}" destId="{06510938-2DE3-4BEA-812F-6398E3C1524F}" srcOrd="0" destOrd="1" presId="urn:microsoft.com/office/officeart/2005/8/layout/vList2"/>
    <dgm:cxn modelId="{58823C0F-BEC5-4E18-A9F6-BD4B9200EAB4}" srcId="{5C5A5EEE-DA7C-423E-8C8F-1484CE713F44}" destId="{32DE23FD-49DA-442B-99BE-A856D597E5B7}" srcOrd="0" destOrd="0" parTransId="{0EFE0AFD-94CA-4E84-A8F8-445FE76B801D}" sibTransId="{78E46BC7-A5CB-4DEA-BC4E-C0839C5BD369}"/>
    <dgm:cxn modelId="{3B6AB555-5FD3-4A5F-99B5-507A83E7D36F}" type="presParOf" srcId="{ED5DCCC5-BCA8-4491-AA37-BAF153ECA184}" destId="{E75D4F1A-E54E-4DDB-A374-BC9037A6551C}" srcOrd="0" destOrd="0" presId="urn:microsoft.com/office/officeart/2005/8/layout/vList2"/>
    <dgm:cxn modelId="{0068EF1F-40AB-4AA7-A087-7632F16E9B01}" type="presParOf" srcId="{ED5DCCC5-BCA8-4491-AA37-BAF153ECA184}" destId="{492EB66F-8844-40B3-B674-332154F2F6C4}" srcOrd="1" destOrd="0" presId="urn:microsoft.com/office/officeart/2005/8/layout/vList2"/>
    <dgm:cxn modelId="{0D95B62F-8749-4E4A-A828-E6301B11913E}" type="presParOf" srcId="{ED5DCCC5-BCA8-4491-AA37-BAF153ECA184}" destId="{8C5EF849-964D-4989-A1EC-DE67B393153C}" srcOrd="2" destOrd="0" presId="urn:microsoft.com/office/officeart/2005/8/layout/vList2"/>
    <dgm:cxn modelId="{DA4774F2-76BC-49B4-8F38-470FBB40C3E7}" type="presParOf" srcId="{ED5DCCC5-BCA8-4491-AA37-BAF153ECA184}" destId="{DE72CB14-A2C4-4091-ADCC-1CF0D4908462}" srcOrd="3" destOrd="0" presId="urn:microsoft.com/office/officeart/2005/8/layout/vList2"/>
    <dgm:cxn modelId="{19BA35A8-68C2-43A1-833E-4825F08581A4}" type="presParOf" srcId="{ED5DCCC5-BCA8-4491-AA37-BAF153ECA184}" destId="{E38102E8-7139-4663-88EB-4C86DF481BFE}" srcOrd="4" destOrd="0" presId="urn:microsoft.com/office/officeart/2005/8/layout/vList2"/>
    <dgm:cxn modelId="{DC469283-B68D-4C86-8DEA-24B72CD91239}" type="presParOf" srcId="{ED5DCCC5-BCA8-4491-AA37-BAF153ECA184}" destId="{06510938-2DE3-4BEA-812F-6398E3C1524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41296"/>
          <a:ext cx="10820400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dirty="0" smtClean="0"/>
            <a:t>Operations are performed between operands of the same type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87385" y="128681"/>
        <a:ext cx="10645630" cy="1615330"/>
      </dsp:txXfrm>
    </dsp:sp>
    <dsp:sp modelId="{4EF5529E-50AC-4447-AEF2-5418E454F966}">
      <dsp:nvSpPr>
        <dsp:cNvPr id="0" name=""/>
        <dsp:cNvSpPr/>
      </dsp:nvSpPr>
      <dsp:spPr>
        <a:xfrm>
          <a:off x="0" y="1923557"/>
          <a:ext cx="10820400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smtClean="0"/>
            <a:t>If operands do not have the same type, C++ will automatically convert one to be the type of the other</a:t>
          </a:r>
          <a:endParaRPr lang="en-US" altLang="en-US" sz="3200" kern="1200" dirty="0" smtClean="0"/>
        </a:p>
      </dsp:txBody>
      <dsp:txXfrm>
        <a:off x="87385" y="2010942"/>
        <a:ext cx="10645630" cy="1615330"/>
      </dsp:txXfrm>
    </dsp:sp>
    <dsp:sp modelId="{9C5A1A0A-F105-43E2-AD7C-9737374A643A}">
      <dsp:nvSpPr>
        <dsp:cNvPr id="0" name=""/>
        <dsp:cNvSpPr/>
      </dsp:nvSpPr>
      <dsp:spPr>
        <a:xfrm>
          <a:off x="0" y="3805817"/>
          <a:ext cx="10820400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smtClean="0"/>
            <a:t>This can impact the results of calculations</a:t>
          </a:r>
          <a:endParaRPr lang="en-US" altLang="en-US" sz="3200" kern="1200" dirty="0" smtClean="0"/>
        </a:p>
      </dsp:txBody>
      <dsp:txXfrm>
        <a:off x="87385" y="3893202"/>
        <a:ext cx="10645630" cy="1615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64111"/>
          <a:ext cx="3810000" cy="1774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accent2"/>
              </a:solidFill>
            </a:rPr>
            <a:t>Highest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86643" y="150754"/>
        <a:ext cx="3636714" cy="1601604"/>
      </dsp:txXfrm>
    </dsp:sp>
    <dsp:sp modelId="{564AF953-D213-4617-8AFA-58E3FABB5BDE}">
      <dsp:nvSpPr>
        <dsp:cNvPr id="0" name=""/>
        <dsp:cNvSpPr/>
      </dsp:nvSpPr>
      <dsp:spPr>
        <a:xfrm>
          <a:off x="0" y="1931162"/>
          <a:ext cx="3810000" cy="1774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accent2"/>
              </a:solidFill>
            </a:rPr>
            <a:t>Lowest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86643" y="2017805"/>
        <a:ext cx="3636714" cy="1601604"/>
      </dsp:txXfrm>
    </dsp:sp>
    <dsp:sp modelId="{31769FB0-529D-41FD-A84C-E258960ADE75}">
      <dsp:nvSpPr>
        <dsp:cNvPr id="0" name=""/>
        <dsp:cNvSpPr/>
      </dsp:nvSpPr>
      <dsp:spPr>
        <a:xfrm>
          <a:off x="0" y="3798212"/>
          <a:ext cx="3810000" cy="1774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Ranked by largest number they can hold</a:t>
          </a:r>
          <a:endParaRPr lang="en-US" sz="3200" kern="1200" dirty="0" smtClean="0">
            <a:solidFill>
              <a:schemeClr val="accent2"/>
            </a:solidFill>
          </a:endParaRPr>
        </a:p>
      </dsp:txBody>
      <dsp:txXfrm>
        <a:off x="86643" y="3884855"/>
        <a:ext cx="3636714" cy="1601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25434"/>
          <a:ext cx="10515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300" kern="1200" dirty="0" smtClean="0">
              <a:solidFill>
                <a:schemeClr val="accent2"/>
              </a:solidFill>
            </a:rPr>
            <a:t>Coercion</a:t>
          </a:r>
          <a:endParaRPr lang="en-US" sz="4300" kern="1200" dirty="0">
            <a:solidFill>
              <a:schemeClr val="bg1"/>
            </a:solidFill>
          </a:endParaRPr>
        </a:p>
      </dsp:txBody>
      <dsp:txXfrm>
        <a:off x="50347" y="75781"/>
        <a:ext cx="10414906" cy="930660"/>
      </dsp:txXfrm>
    </dsp:sp>
    <dsp:sp modelId="{35C4BCC2-67CD-400C-B876-77044DFFD5F3}">
      <dsp:nvSpPr>
        <dsp:cNvPr id="0" name=""/>
        <dsp:cNvSpPr/>
      </dsp:nvSpPr>
      <dsp:spPr>
        <a:xfrm>
          <a:off x="0" y="1056789"/>
          <a:ext cx="10515600" cy="10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400" kern="1200" smtClean="0"/>
            <a:t>automatic </a:t>
          </a:r>
          <a:r>
            <a:rPr lang="en-US" altLang="en-US" sz="3400" kern="1200" dirty="0" smtClean="0"/>
            <a:t>conversion of an operand to another data type</a:t>
          </a:r>
          <a:endParaRPr lang="en-US" sz="3400" kern="1200" dirty="0">
            <a:solidFill>
              <a:schemeClr val="bg1"/>
            </a:solidFill>
          </a:endParaRPr>
        </a:p>
      </dsp:txBody>
      <dsp:txXfrm>
        <a:off x="0" y="1056789"/>
        <a:ext cx="10515600" cy="1068120"/>
      </dsp:txXfrm>
    </dsp:sp>
    <dsp:sp modelId="{F07029AC-C56D-45E5-9D3E-0D6291F5E9AA}">
      <dsp:nvSpPr>
        <dsp:cNvPr id="0" name=""/>
        <dsp:cNvSpPr/>
      </dsp:nvSpPr>
      <dsp:spPr>
        <a:xfrm>
          <a:off x="0" y="2124909"/>
          <a:ext cx="10515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300" kern="1200" dirty="0" smtClean="0">
              <a:solidFill>
                <a:schemeClr val="accent2"/>
              </a:solidFill>
            </a:rPr>
            <a:t>Promotion</a:t>
          </a:r>
          <a:endParaRPr lang="en-US" altLang="en-US" sz="4300" kern="1200" dirty="0" smtClean="0"/>
        </a:p>
      </dsp:txBody>
      <dsp:txXfrm>
        <a:off x="50347" y="2175256"/>
        <a:ext cx="10414906" cy="930660"/>
      </dsp:txXfrm>
    </dsp:sp>
    <dsp:sp modelId="{192118FF-3A17-4E01-A452-55DFDC75C2B9}">
      <dsp:nvSpPr>
        <dsp:cNvPr id="0" name=""/>
        <dsp:cNvSpPr/>
      </dsp:nvSpPr>
      <dsp:spPr>
        <a:xfrm>
          <a:off x="0" y="3156264"/>
          <a:ext cx="10515600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400" kern="1200" smtClean="0"/>
            <a:t>converts </a:t>
          </a:r>
          <a:r>
            <a:rPr lang="en-US" altLang="en-US" sz="3400" kern="1200" dirty="0" smtClean="0"/>
            <a:t>to a higher type</a:t>
          </a:r>
        </a:p>
      </dsp:txBody>
      <dsp:txXfrm>
        <a:off x="0" y="3156264"/>
        <a:ext cx="10515600" cy="712080"/>
      </dsp:txXfrm>
    </dsp:sp>
    <dsp:sp modelId="{3696BBD4-798D-4349-B66B-D87356408FCB}">
      <dsp:nvSpPr>
        <dsp:cNvPr id="0" name=""/>
        <dsp:cNvSpPr/>
      </dsp:nvSpPr>
      <dsp:spPr>
        <a:xfrm>
          <a:off x="0" y="3868344"/>
          <a:ext cx="10515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300" kern="1200" dirty="0" smtClean="0">
              <a:solidFill>
                <a:schemeClr val="accent2"/>
              </a:solidFill>
            </a:rPr>
            <a:t>Demotion</a:t>
          </a:r>
          <a:r>
            <a:rPr lang="en-US" altLang="en-US" sz="4300" kern="1200" dirty="0" smtClean="0"/>
            <a:t>:</a:t>
          </a:r>
          <a:endParaRPr lang="en-US" altLang="en-US" sz="4300" u="sng" kern="1200" dirty="0" smtClean="0"/>
        </a:p>
      </dsp:txBody>
      <dsp:txXfrm>
        <a:off x="50347" y="3918691"/>
        <a:ext cx="10414906" cy="930660"/>
      </dsp:txXfrm>
    </dsp:sp>
    <dsp:sp modelId="{DEEDFFC6-8CB4-4030-A8D8-B907D25B7ABA}">
      <dsp:nvSpPr>
        <dsp:cNvPr id="0" name=""/>
        <dsp:cNvSpPr/>
      </dsp:nvSpPr>
      <dsp:spPr>
        <a:xfrm>
          <a:off x="0" y="4899699"/>
          <a:ext cx="10515600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400" kern="1200" smtClean="0"/>
            <a:t>onverts </a:t>
          </a:r>
          <a:r>
            <a:rPr lang="en-US" altLang="en-US" sz="3400" kern="1200" dirty="0" smtClean="0"/>
            <a:t>to a lower type</a:t>
          </a:r>
          <a:endParaRPr lang="en-US" altLang="en-US" sz="3400" u="sng" kern="1200" dirty="0" smtClean="0"/>
        </a:p>
      </dsp:txBody>
      <dsp:txXfrm>
        <a:off x="0" y="4899699"/>
        <a:ext cx="10515600" cy="712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4F1A-E54E-4DDB-A374-BC9037A6551C}">
      <dsp:nvSpPr>
        <dsp:cNvPr id="0" name=""/>
        <dsp:cNvSpPr/>
      </dsp:nvSpPr>
      <dsp:spPr>
        <a:xfrm>
          <a:off x="0" y="334201"/>
          <a:ext cx="10515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200" kern="1200" dirty="0" smtClean="0"/>
            <a:t>Used for manual data type conversion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49176" y="383377"/>
        <a:ext cx="10417248" cy="909018"/>
      </dsp:txXfrm>
    </dsp:sp>
    <dsp:sp modelId="{8C5EF849-964D-4989-A1EC-DE67B393153C}">
      <dsp:nvSpPr>
        <dsp:cNvPr id="0" name=""/>
        <dsp:cNvSpPr/>
      </dsp:nvSpPr>
      <dsp:spPr>
        <a:xfrm>
          <a:off x="0" y="1462531"/>
          <a:ext cx="10515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200" kern="1200" smtClean="0"/>
            <a:t>Format </a:t>
          </a:r>
          <a:endParaRPr lang="en-US" altLang="en-US" sz="4200" kern="1200" dirty="0" smtClean="0"/>
        </a:p>
      </dsp:txBody>
      <dsp:txXfrm>
        <a:off x="49176" y="1511707"/>
        <a:ext cx="10417248" cy="909018"/>
      </dsp:txXfrm>
    </dsp:sp>
    <dsp:sp modelId="{DE72CB14-A2C4-4091-ADCC-1CF0D4908462}">
      <dsp:nvSpPr>
        <dsp:cNvPr id="0" name=""/>
        <dsp:cNvSpPr/>
      </dsp:nvSpPr>
      <dsp:spPr>
        <a:xfrm>
          <a:off x="0" y="2469901"/>
          <a:ext cx="10515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300" b="1" kern="1200" smtClean="0">
              <a:latin typeface="Courier New" panose="02070309020205020404" pitchFamily="49" charset="0"/>
            </a:rPr>
            <a:t>static_cast&lt;</a:t>
          </a:r>
          <a:r>
            <a:rPr lang="en-US" altLang="en-US" sz="3300" b="1" i="1" kern="1200" smtClean="0">
              <a:latin typeface="Courier New" panose="02070309020205020404" pitchFamily="49" charset="0"/>
            </a:rPr>
            <a:t>Data Type</a:t>
          </a:r>
          <a:r>
            <a:rPr lang="en-US" altLang="en-US" sz="3300" b="1" kern="1200" smtClean="0">
              <a:latin typeface="Courier New" panose="02070309020205020404" pitchFamily="49" charset="0"/>
            </a:rPr>
            <a:t>&gt;(</a:t>
          </a:r>
          <a:r>
            <a:rPr lang="en-US" altLang="en-US" sz="3300" b="1" i="1" kern="1200" smtClean="0">
              <a:latin typeface="Courier New" panose="02070309020205020404" pitchFamily="49" charset="0"/>
            </a:rPr>
            <a:t>Value</a:t>
          </a:r>
          <a:r>
            <a:rPr lang="en-US" altLang="en-US" sz="3300" b="1" kern="1200" smtClean="0">
              <a:latin typeface="Courier New" panose="02070309020205020404" pitchFamily="49" charset="0"/>
            </a:rPr>
            <a:t>)</a:t>
          </a:r>
          <a:endParaRPr lang="en-US" altLang="en-US" sz="3300" b="1" kern="1200" dirty="0">
            <a:latin typeface="Courier New" panose="02070309020205020404" pitchFamily="49" charset="0"/>
          </a:endParaRPr>
        </a:p>
      </dsp:txBody>
      <dsp:txXfrm>
        <a:off x="0" y="2469901"/>
        <a:ext cx="10515600" cy="695520"/>
      </dsp:txXfrm>
    </dsp:sp>
    <dsp:sp modelId="{E38102E8-7139-4663-88EB-4C86DF481BFE}">
      <dsp:nvSpPr>
        <dsp:cNvPr id="0" name=""/>
        <dsp:cNvSpPr/>
      </dsp:nvSpPr>
      <dsp:spPr>
        <a:xfrm>
          <a:off x="0" y="3165421"/>
          <a:ext cx="10515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200" kern="1200" smtClean="0"/>
            <a:t>Example: </a:t>
          </a:r>
          <a:endParaRPr lang="en-US" altLang="en-US" sz="4200" kern="1200" dirty="0" smtClean="0"/>
        </a:p>
      </dsp:txBody>
      <dsp:txXfrm>
        <a:off x="49176" y="3214597"/>
        <a:ext cx="10417248" cy="909018"/>
      </dsp:txXfrm>
    </dsp:sp>
    <dsp:sp modelId="{06510938-2DE3-4BEA-812F-6398E3C1524F}">
      <dsp:nvSpPr>
        <dsp:cNvPr id="0" name=""/>
        <dsp:cNvSpPr/>
      </dsp:nvSpPr>
      <dsp:spPr>
        <a:xfrm>
          <a:off x="0" y="4172791"/>
          <a:ext cx="105156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300" b="1" kern="1200" dirty="0" err="1" smtClean="0">
              <a:solidFill>
                <a:srgbClr val="3D8963"/>
              </a:solidFill>
              <a:latin typeface="Courier New" panose="02070309020205020404" pitchFamily="49" charset="0"/>
            </a:rPr>
            <a:t>cout</a:t>
          </a:r>
          <a:r>
            <a:rPr lang="en-US" altLang="en-US" sz="3300" b="1" kern="1200" dirty="0" smtClean="0">
              <a:solidFill>
                <a:srgbClr val="3D8963"/>
              </a:solidFill>
              <a:latin typeface="Courier New" panose="02070309020205020404" pitchFamily="49" charset="0"/>
            </a:rPr>
            <a:t> &lt;&lt; </a:t>
          </a:r>
          <a:r>
            <a:rPr lang="en-US" altLang="en-US" sz="3300" b="1" kern="1200" dirty="0" err="1" smtClean="0">
              <a:solidFill>
                <a:srgbClr val="3D8963"/>
              </a:solidFill>
              <a:latin typeface="Courier New" panose="02070309020205020404" pitchFamily="49" charset="0"/>
            </a:rPr>
            <a:t>static_cast</a:t>
          </a:r>
          <a:r>
            <a:rPr lang="en-US" altLang="en-US" sz="3300" b="1" kern="1200" dirty="0" smtClean="0">
              <a:solidFill>
                <a:srgbClr val="3D8963"/>
              </a:solidFill>
              <a:latin typeface="Courier New" panose="02070309020205020404" pitchFamily="49" charset="0"/>
            </a:rPr>
            <a:t>&lt;</a:t>
          </a:r>
          <a:r>
            <a:rPr lang="en-US" altLang="en-US" sz="3300" b="1" kern="1200" dirty="0" err="1" smtClean="0">
              <a:solidFill>
                <a:srgbClr val="3D8963"/>
              </a:solidFill>
              <a:latin typeface="Courier New" panose="02070309020205020404" pitchFamily="49" charset="0"/>
            </a:rPr>
            <a:t>int</a:t>
          </a:r>
          <a:r>
            <a:rPr lang="en-US" altLang="en-US" sz="3300" b="1" kern="1200" dirty="0" smtClean="0">
              <a:solidFill>
                <a:srgbClr val="3D8963"/>
              </a:solidFill>
              <a:latin typeface="Courier New" panose="02070309020205020404" pitchFamily="49" charset="0"/>
            </a:rPr>
            <a:t>&gt;(4.2); </a:t>
          </a:r>
          <a:endParaRPr lang="en-US" altLang="en-US" sz="3300" b="1" kern="1200" dirty="0">
            <a:solidFill>
              <a:srgbClr val="3D8963"/>
            </a:solidFill>
            <a:latin typeface="Courier New" panose="02070309020205020404" pitchFamily="49" charset="0"/>
          </a:endParaRP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300" b="1" kern="1200" dirty="0" smtClean="0">
              <a:solidFill>
                <a:srgbClr val="3D8963"/>
              </a:solidFill>
              <a:latin typeface="Courier New" panose="02070309020205020404" pitchFamily="49" charset="0"/>
            </a:rPr>
            <a:t>// Displays 4</a:t>
          </a:r>
          <a:endParaRPr lang="en-US" altLang="en-US" sz="3300" kern="1200" dirty="0"/>
        </a:p>
      </dsp:txBody>
      <dsp:txXfrm>
        <a:off x="0" y="4172791"/>
        <a:ext cx="10515600" cy="113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5/30/2019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5/30/2019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Fundamentals </a:t>
            </a:r>
            <a:r>
              <a:rPr lang="en-US" sz="4000" b="1" dirty="0">
                <a:solidFill>
                  <a:schemeClr val="tx1"/>
                </a:solidFill>
              </a:rPr>
              <a:t>of </a:t>
            </a:r>
            <a:r>
              <a:rPr lang="en-US" sz="4000" b="1" dirty="0" smtClean="0">
                <a:solidFill>
                  <a:schemeClr val="tx1"/>
                </a:solidFill>
              </a:rPr>
              <a:t>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smtClean="0">
                <a:solidFill>
                  <a:schemeClr val="tx1"/>
                </a:solidFill>
              </a:rPr>
              <a:t>Basics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Multiple and Combined Assignment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827212" y="1219200"/>
            <a:ext cx="8534400" cy="4038600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en-US" dirty="0"/>
              <a:t>The assignment operator (</a:t>
            </a:r>
            <a:r>
              <a:rPr lang="en-US" altLang="en-US" b="1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) can be used multiple times in an expression</a:t>
            </a:r>
          </a:p>
          <a:p>
            <a:pPr lvl="1"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x = y = z = 5;</a:t>
            </a:r>
          </a:p>
          <a:p>
            <a:r>
              <a:rPr lang="en-US" altLang="en-US" dirty="0"/>
              <a:t>Associates right to left</a:t>
            </a:r>
          </a:p>
          <a:p>
            <a:pPr lvl="1"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x = (y = (z = 5));</a:t>
            </a: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2665412" y="3810000"/>
            <a:ext cx="4038600" cy="911225"/>
            <a:chOff x="912" y="3168"/>
            <a:chExt cx="2544" cy="574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912" y="3312"/>
              <a:ext cx="25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Done        Done       Done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3</a:t>
              </a:r>
              <a:r>
                <a:rPr lang="en-US" altLang="en-US" sz="2400" b="1" baseline="30000">
                  <a:solidFill>
                    <a:schemeClr val="accent2"/>
                  </a:solidFill>
                  <a:latin typeface="Arial" panose="020B0604020202020204" pitchFamily="34" charset="0"/>
                </a:rPr>
                <a:t>rd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            2</a:t>
              </a:r>
              <a:r>
                <a:rPr lang="en-US" altLang="en-US" sz="2400" b="1" baseline="30000">
                  <a:solidFill>
                    <a:schemeClr val="accent2"/>
                  </a:solidFill>
                  <a:latin typeface="Arial" panose="020B0604020202020204" pitchFamily="34" charset="0"/>
                </a:rPr>
                <a:t>nd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            1</a:t>
              </a:r>
              <a:r>
                <a:rPr lang="en-US" altLang="en-US" sz="2400" b="1" baseline="30000">
                  <a:solidFill>
                    <a:schemeClr val="accent2"/>
                  </a:solidFill>
                  <a:latin typeface="Arial" panose="020B0604020202020204" pitchFamily="34" charset="0"/>
                </a:rPr>
                <a:t>st</a:t>
              </a: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H="1" flipV="1">
              <a:off x="1200" y="3168"/>
              <a:ext cx="192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H="1" flipV="1">
              <a:off x="1968" y="3168"/>
              <a:ext cx="192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H="1" flipV="1">
              <a:off x="2784" y="3168"/>
              <a:ext cx="192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5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Multiple and Combined Assignment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827212" y="1219200"/>
            <a:ext cx="8534400" cy="4038600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65760" indent="-256032">
              <a:lnSpc>
                <a:spcPts val="3200"/>
              </a:lnSpc>
              <a:spcBef>
                <a:spcPct val="30000"/>
              </a:spcBef>
              <a:buFont typeface="Wingdings 3"/>
              <a:buChar char=""/>
              <a:defRPr/>
            </a:pPr>
            <a:r>
              <a:rPr lang="en-US" dirty="0"/>
              <a:t>Applies an arithmetic operation to a variable and assigns the result as the new value of that variable</a:t>
            </a:r>
          </a:p>
          <a:p>
            <a:pPr marL="365760" indent="-256032">
              <a:lnSpc>
                <a:spcPts val="3200"/>
              </a:lnSpc>
              <a:spcBef>
                <a:spcPct val="30000"/>
              </a:spcBef>
              <a:buFont typeface="Wingdings 3"/>
              <a:buChar char=""/>
              <a:defRPr/>
            </a:pPr>
            <a:r>
              <a:rPr lang="en-US" dirty="0"/>
              <a:t>Operators: </a:t>
            </a:r>
            <a:r>
              <a:rPr lang="en-US" b="1" dirty="0">
                <a:latin typeface="Courier New" pitchFamily="49" charset="0"/>
              </a:rPr>
              <a:t>+=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-=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*=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/=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%=</a:t>
            </a:r>
          </a:p>
          <a:p>
            <a:pPr marL="365760" indent="-256032">
              <a:lnSpc>
                <a:spcPts val="3200"/>
              </a:lnSpc>
              <a:spcBef>
                <a:spcPct val="30000"/>
              </a:spcBef>
              <a:buFont typeface="Wingdings 3"/>
              <a:buChar char=""/>
              <a:defRPr/>
            </a:pPr>
            <a:r>
              <a:rPr lang="en-US" dirty="0"/>
              <a:t>Also called compound operators or arithmetic assignment operators</a:t>
            </a:r>
          </a:p>
          <a:p>
            <a:pPr marL="365760" indent="-256032">
              <a:lnSpc>
                <a:spcPts val="3200"/>
              </a:lnSpc>
              <a:spcBef>
                <a:spcPct val="30000"/>
              </a:spcBef>
              <a:buFont typeface="Wingdings 3"/>
              <a:buChar char=""/>
              <a:defRPr/>
            </a:pPr>
            <a:r>
              <a:rPr lang="en-US" dirty="0"/>
              <a:t>Example: </a:t>
            </a:r>
          </a:p>
          <a:p>
            <a:pPr marL="0" indent="0">
              <a:lnSpc>
                <a:spcPts val="3200"/>
              </a:lnSpc>
              <a:spcBef>
                <a:spcPct val="40000"/>
              </a:spcBef>
              <a:buNone/>
              <a:defRPr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sum +=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amt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; </a:t>
            </a:r>
            <a:r>
              <a:rPr lang="en-US" sz="2800" dirty="0"/>
              <a:t>is short for  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sum = sum</a:t>
            </a:r>
            <a:r>
              <a:rPr lang="en-US" sz="2800" b="1" dirty="0">
                <a:solidFill>
                  <a:srgbClr val="3D8963"/>
                </a:solidFill>
              </a:rPr>
              <a:t> 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+</a:t>
            </a:r>
            <a:r>
              <a:rPr lang="en-US" sz="2800" b="1" dirty="0">
                <a:solidFill>
                  <a:srgbClr val="3D8963"/>
                </a:solidFill>
              </a:rPr>
              <a:t>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amt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721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Multiple and Combined Assignment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827212" y="1219200"/>
            <a:ext cx="8534400" cy="4038600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65760" indent="-256032">
              <a:lnSpc>
                <a:spcPct val="90000"/>
              </a:lnSpc>
              <a:spcBef>
                <a:spcPct val="30000"/>
              </a:spcBef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x += 5;  </a:t>
            </a:r>
            <a:r>
              <a:rPr lang="en-US" dirty="0"/>
              <a:t>means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x = x + 5;</a:t>
            </a:r>
          </a:p>
          <a:p>
            <a:pPr marL="365760" indent="-256032">
              <a:lnSpc>
                <a:spcPct val="90000"/>
              </a:lnSpc>
              <a:spcBef>
                <a:spcPct val="30000"/>
              </a:spcBef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x -= 5;  </a:t>
            </a:r>
            <a:r>
              <a:rPr lang="en-US" dirty="0"/>
              <a:t>means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x = x – 5;</a:t>
            </a:r>
          </a:p>
          <a:p>
            <a:pPr marL="365760" indent="-256032">
              <a:lnSpc>
                <a:spcPct val="90000"/>
              </a:lnSpc>
              <a:spcBef>
                <a:spcPct val="30000"/>
              </a:spcBef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x *= 5;  </a:t>
            </a:r>
            <a:r>
              <a:rPr lang="en-US" dirty="0"/>
              <a:t>means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x = x * 5;</a:t>
            </a:r>
          </a:p>
          <a:p>
            <a:pPr marL="365760" indent="-256032">
              <a:lnSpc>
                <a:spcPct val="90000"/>
              </a:lnSpc>
              <a:spcBef>
                <a:spcPct val="30000"/>
              </a:spcBef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x /= 5;  </a:t>
            </a:r>
            <a:r>
              <a:rPr lang="en-US" dirty="0"/>
              <a:t>means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x = x / 5;</a:t>
            </a:r>
          </a:p>
          <a:p>
            <a:pPr marL="365760" indent="-256032">
              <a:lnSpc>
                <a:spcPct val="90000"/>
              </a:lnSpc>
              <a:spcBef>
                <a:spcPct val="30000"/>
              </a:spcBef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x %= 5;  </a:t>
            </a:r>
            <a:r>
              <a:rPr lang="en-US" dirty="0"/>
              <a:t>means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x = x % 5;</a:t>
            </a:r>
          </a:p>
          <a:p>
            <a:pPr marL="365760" indent="-256032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dirty="0"/>
              <a:t>The right hand side is evaluated before the</a:t>
            </a:r>
          </a:p>
          <a:p>
            <a:pPr marL="365760" indent="-256032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/>
              <a:t>combined assignment operation is done.</a:t>
            </a:r>
          </a:p>
          <a:p>
            <a:pPr marL="365760" indent="-256032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x *= a + b;</a:t>
            </a:r>
            <a:r>
              <a:rPr lang="en-US" dirty="0"/>
              <a:t>   means 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x = x * (a + b);</a:t>
            </a:r>
          </a:p>
        </p:txBody>
      </p:sp>
    </p:spTree>
    <p:extLst>
      <p:ext uri="{BB962C8B-B14F-4D97-AF65-F5344CB8AC3E}">
        <p14:creationId xmlns:p14="http://schemas.microsoft.com/office/powerpoint/2010/main" val="359397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Formatting Output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827212" y="1219200"/>
            <a:ext cx="8534400" cy="4038600"/>
          </a:xfrm>
          <a:ln w="381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Can control how output displays for numeric and string data</a:t>
            </a:r>
          </a:p>
          <a:p>
            <a:pPr lvl="1"/>
            <a:r>
              <a:rPr lang="en-US" altLang="en-US" dirty="0"/>
              <a:t>size</a:t>
            </a:r>
          </a:p>
          <a:p>
            <a:pPr lvl="1"/>
            <a:r>
              <a:rPr lang="en-US" altLang="en-US" dirty="0"/>
              <a:t>position</a:t>
            </a:r>
          </a:p>
          <a:p>
            <a:pPr lvl="1"/>
            <a:r>
              <a:rPr lang="en-US" altLang="en-US" dirty="0"/>
              <a:t>number of digits</a:t>
            </a:r>
          </a:p>
          <a:p>
            <a:pPr>
              <a:spcBef>
                <a:spcPct val="40000"/>
              </a:spcBef>
            </a:pPr>
            <a:r>
              <a:rPr lang="en-US" altLang="en-US" dirty="0"/>
              <a:t>Requires </a:t>
            </a:r>
            <a:r>
              <a:rPr lang="en-US" altLang="en-US" b="1" dirty="0" err="1">
                <a:latin typeface="Courier New" panose="02070309020205020404" pitchFamily="49" charset="0"/>
              </a:rPr>
              <a:t>iomanip</a:t>
            </a:r>
            <a:r>
              <a:rPr lang="en-US" altLang="en-US" dirty="0"/>
              <a:t> header </a:t>
            </a:r>
            <a:r>
              <a:rPr lang="en-US" altLang="en-US" dirty="0" smtClean="0"/>
              <a:t>file</a:t>
            </a:r>
          </a:p>
          <a:p>
            <a:pPr>
              <a:spcBef>
                <a:spcPct val="40000"/>
              </a:spcBef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Used to control features of an output field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Some affect just the next value displayed</a:t>
            </a:r>
          </a:p>
          <a:p>
            <a:pPr lvl="1">
              <a:lnSpc>
                <a:spcPct val="90000"/>
              </a:lnSpc>
            </a:pPr>
            <a:r>
              <a:rPr lang="en-US" altLang="en-US" sz="32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3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(x)</a:t>
            </a:r>
            <a:r>
              <a:rPr lang="en-US" altLang="en-US" dirty="0"/>
              <a:t>: Print in a field at least </a:t>
            </a:r>
            <a:r>
              <a:rPr lang="en-US" altLang="en-US" b="1" dirty="0">
                <a:latin typeface="Courier New" panose="02070309020205020404" pitchFamily="49" charset="0"/>
              </a:rPr>
              <a:t>x</a:t>
            </a:r>
            <a:r>
              <a:rPr lang="en-US" altLang="en-US" dirty="0"/>
              <a:t> spaces wide.  It will use more spaces if specified field width is not big enough.</a:t>
            </a:r>
          </a:p>
          <a:p>
            <a:pPr>
              <a:spcBef>
                <a:spcPct val="4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999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Stream Manipulators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827212" y="1219200"/>
            <a:ext cx="8534400" cy="4038600"/>
          </a:xfrm>
          <a:ln w="381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Some affect values until changed again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fixed</a:t>
            </a:r>
            <a:r>
              <a:rPr lang="en-US" altLang="en-US" sz="2400" dirty="0"/>
              <a:t>:</a:t>
            </a:r>
            <a:r>
              <a:rPr lang="en-US" altLang="en-US" dirty="0"/>
              <a:t> </a:t>
            </a:r>
            <a:r>
              <a:rPr lang="en-US" altLang="en-US" sz="2400" dirty="0"/>
              <a:t>Use decimal notation (not E-notation) for floating-point values.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setprecision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(x)</a:t>
            </a:r>
            <a:r>
              <a:rPr lang="en-US" altLang="en-US" sz="2400" dirty="0"/>
              <a:t>:</a:t>
            </a:r>
            <a:r>
              <a:rPr lang="en-US" altLang="en-US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When used with </a:t>
            </a:r>
            <a:r>
              <a:rPr lang="en-US" altLang="en-US" sz="2000" b="1" dirty="0">
                <a:latin typeface="Courier New" panose="02070309020205020404" pitchFamily="49" charset="0"/>
              </a:rPr>
              <a:t>fixed</a:t>
            </a:r>
            <a:r>
              <a:rPr lang="en-US" altLang="en-US" sz="2000" dirty="0"/>
              <a:t>, print floating-point value using </a:t>
            </a:r>
            <a:r>
              <a:rPr lang="en-US" altLang="en-US" sz="2000" b="1" dirty="0">
                <a:latin typeface="Courier New" panose="02070309020205020404" pitchFamily="49" charset="0"/>
              </a:rPr>
              <a:t>x</a:t>
            </a:r>
            <a:r>
              <a:rPr lang="en-US" altLang="en-US" sz="2000" dirty="0"/>
              <a:t> digits after the decimal.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Without </a:t>
            </a:r>
            <a:r>
              <a:rPr lang="en-US" altLang="en-US" sz="2000" b="1" dirty="0">
                <a:latin typeface="Courier New" panose="02070309020205020404" pitchFamily="49" charset="0"/>
              </a:rPr>
              <a:t>fixed</a:t>
            </a:r>
            <a:r>
              <a:rPr lang="en-US" altLang="en-US" sz="2000" dirty="0"/>
              <a:t>, print floating-point value using </a:t>
            </a:r>
            <a:r>
              <a:rPr lang="en-US" altLang="en-US" sz="2000" b="1" dirty="0">
                <a:latin typeface="Courier New" panose="02070309020205020404" pitchFamily="49" charset="0"/>
              </a:rPr>
              <a:t>x</a:t>
            </a:r>
            <a:r>
              <a:rPr lang="en-US" altLang="en-US" sz="2000" dirty="0"/>
              <a:t> significant digits.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showpoint</a:t>
            </a:r>
            <a:r>
              <a:rPr lang="en-US" altLang="en-US" sz="2400" dirty="0"/>
              <a:t>: Always print decimal for floating-point values. 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left, right</a:t>
            </a:r>
            <a:r>
              <a:rPr lang="en-US" altLang="en-US" sz="2400" b="1" dirty="0">
                <a:latin typeface="Courier New" panose="02070309020205020404" pitchFamily="49" charset="0"/>
              </a:rPr>
              <a:t>:</a:t>
            </a:r>
            <a:r>
              <a:rPr lang="en-US" altLang="en-US" sz="2400" b="1" dirty="0"/>
              <a:t> </a:t>
            </a:r>
            <a:r>
              <a:rPr lang="en-US" altLang="en-US" sz="2400" dirty="0"/>
              <a:t>left-, right justification of value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Stream Manipulators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446212" y="1447800"/>
            <a:ext cx="8534400" cy="4038600"/>
          </a:xfrm>
          <a:ln w="381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float e = 2.718;</a:t>
            </a:r>
            <a:r>
              <a:rPr lang="en-US" altLang="en-US" sz="2800" dirty="0">
                <a:latin typeface="Courier New" panose="02070309020205020404" pitchFamily="49" charset="0"/>
              </a:rPr>
              <a:t>         </a:t>
            </a:r>
            <a:endParaRPr lang="en-US" altLang="en-US" sz="2800" u="sng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float price = 18.0;</a:t>
            </a:r>
            <a:r>
              <a:rPr lang="en-US" altLang="en-US" sz="2800" dirty="0">
                <a:latin typeface="Courier New" panose="02070309020205020404" pitchFamily="49" charset="0"/>
              </a:rPr>
              <a:t>          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		</a:t>
            </a:r>
            <a:r>
              <a:rPr lang="en-US" altLang="en-US" sz="2800" u="sng" dirty="0" smtClean="0">
                <a:solidFill>
                  <a:schemeClr val="accent2"/>
                </a:solidFill>
              </a:rPr>
              <a:t>Displays</a:t>
            </a:r>
            <a:r>
              <a:rPr lang="en-US" altLang="en-US" sz="2800" dirty="0" smtClean="0">
                <a:solidFill>
                  <a:schemeClr val="accent2"/>
                </a:solidFill>
              </a:rPr>
              <a:t>  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(8) &lt;&lt; e &lt;&lt;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		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^^^</a:t>
            </a:r>
            <a:r>
              <a:rPr lang="en-US" alt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2.718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left &lt;&lt;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(8) &lt;&lt; 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e &lt;&lt;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800" dirty="0">
                <a:latin typeface="Courier New" panose="02070309020205020404" pitchFamily="49" charset="0"/>
              </a:rPr>
              <a:t>  </a:t>
            </a:r>
            <a:r>
              <a:rPr lang="en-US" altLang="en-US" sz="2800" dirty="0"/>
              <a:t> 	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2.718</a:t>
            </a:r>
            <a:r>
              <a:rPr lang="en-US" alt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^^^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setprecision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(2);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e &lt;&lt;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800" dirty="0">
                <a:latin typeface="Courier New" panose="02070309020205020404" pitchFamily="49" charset="0"/>
              </a:rPr>
              <a:t>           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		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2.7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fixed &lt;&lt; e &lt;&lt;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800" dirty="0">
                <a:latin typeface="Courier New" panose="02070309020205020404" pitchFamily="49" charset="0"/>
              </a:rPr>
              <a:t>  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		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2.72</a:t>
            </a:r>
            <a:endParaRPr lang="en-US" altLang="en-US" sz="28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(6) &lt;&lt; price;</a:t>
            </a:r>
            <a:r>
              <a:rPr lang="en-US" altLang="en-US" sz="2800" dirty="0">
                <a:latin typeface="Courier New" panose="02070309020205020404" pitchFamily="49" charset="0"/>
              </a:rPr>
              <a:t>    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		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^</a:t>
            </a:r>
            <a:r>
              <a:rPr lang="en-US" alt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18.00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7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Characters and Strings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446212" y="1447800"/>
            <a:ext cx="8534400" cy="2286000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000" dirty="0"/>
              <a:t>: holds a single character</a:t>
            </a:r>
          </a:p>
          <a:p>
            <a:pPr>
              <a:spcBef>
                <a:spcPct val="60000"/>
              </a:spcBef>
            </a:pP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2000" dirty="0"/>
              <a:t>: holds a sequence of characters</a:t>
            </a:r>
          </a:p>
          <a:p>
            <a:pPr>
              <a:spcBef>
                <a:spcPct val="60000"/>
              </a:spcBef>
            </a:pPr>
            <a:r>
              <a:rPr lang="en-US" altLang="en-US" sz="2000" dirty="0"/>
              <a:t>Both can be used in assignment statements</a:t>
            </a:r>
          </a:p>
          <a:p>
            <a:pPr>
              <a:spcBef>
                <a:spcPct val="60000"/>
              </a:spcBef>
            </a:pPr>
            <a:r>
              <a:rPr lang="en-US" altLang="en-US" sz="2000" dirty="0"/>
              <a:t>Both can be displayed with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/>
              <a:t> and </a:t>
            </a:r>
            <a:r>
              <a:rPr lang="en-US" altLang="en-US" sz="2000" b="1" dirty="0">
                <a:latin typeface="Courier New" panose="02070309020205020404" pitchFamily="49" charset="0"/>
              </a:rPr>
              <a:t>&lt;&lt;</a:t>
            </a:r>
          </a:p>
        </p:txBody>
      </p:sp>
    </p:spTree>
    <p:extLst>
      <p:ext uri="{BB962C8B-B14F-4D97-AF65-F5344CB8AC3E}">
        <p14:creationId xmlns:p14="http://schemas.microsoft.com/office/powerpoint/2010/main" val="6699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String Input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446212" y="1447800"/>
            <a:ext cx="8534400" cy="2286000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2000" dirty="0"/>
              <a:t>Reading in a string object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str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40000"/>
              </a:spcBef>
              <a:buNone/>
            </a:pP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&gt;&gt;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str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000" dirty="0"/>
              <a:t>               // Reads in a string 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dirty="0"/>
              <a:t>                                       // with no blanks 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spcBef>
                <a:spcPct val="40000"/>
              </a:spcBef>
              <a:buNone/>
            </a:pP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getline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2000" b="1" dirty="0">
                <a:solidFill>
                  <a:srgbClr val="3D8963"/>
                </a:solidFill>
              </a:rPr>
              <a:t>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str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);</a:t>
            </a:r>
            <a:r>
              <a:rPr lang="en-US" altLang="en-US" sz="2000" dirty="0"/>
              <a:t> // Reads in a string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dirty="0"/>
              <a:t>                                       // that may contain </a:t>
            </a:r>
            <a:r>
              <a:rPr lang="en-US" altLang="en-US" sz="2000" dirty="0" smtClean="0"/>
              <a:t>blanks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670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Character Input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446212" y="1447800"/>
            <a:ext cx="8534400" cy="39624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ts val="3400"/>
              </a:lnSpc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Reading in a character:</a:t>
            </a:r>
          </a:p>
          <a:p>
            <a:pPr>
              <a:lnSpc>
                <a:spcPts val="3400"/>
              </a:lnSpc>
              <a:spcBef>
                <a:spcPct val="40000"/>
              </a:spcBef>
              <a:buNone/>
            </a:pPr>
            <a:r>
              <a:rPr lang="en-US" altLang="en-US" sz="1800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altLang="en-US" sz="1800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en-US" sz="1800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ts val="3400"/>
              </a:lnSpc>
              <a:spcBef>
                <a:spcPct val="40000"/>
              </a:spcBef>
              <a:buNone/>
            </a:pPr>
            <a:r>
              <a:rPr lang="en-US" altLang="en-US" sz="1800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en-US" sz="1800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altLang="en-US" sz="1800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en-US" sz="1800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// Reads in any non-blank char</a:t>
            </a:r>
          </a:p>
          <a:p>
            <a:pPr>
              <a:lnSpc>
                <a:spcPts val="3400"/>
              </a:lnSpc>
              <a:spcBef>
                <a:spcPct val="40000"/>
              </a:spcBef>
              <a:buNone/>
            </a:pPr>
            <a:r>
              <a:rPr lang="en-US" altLang="en-US" sz="1800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cin.get</a:t>
            </a:r>
            <a:r>
              <a:rPr lang="en-US" altLang="en-US" sz="1800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en-US" sz="1800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// Reads in 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char</a:t>
            </a:r>
          </a:p>
          <a:p>
            <a:pPr>
              <a:lnSpc>
                <a:spcPts val="3400"/>
              </a:lnSpc>
              <a:spcBef>
                <a:spcPct val="40000"/>
              </a:spcBef>
              <a:buNone/>
            </a:pPr>
            <a:r>
              <a:rPr lang="en-US" altLang="en-US" sz="1800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en-US" sz="1800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800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cin.get</a:t>
            </a:r>
            <a:r>
              <a:rPr lang="en-US" altLang="en-US" sz="1800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// Reads in 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char</a:t>
            </a:r>
          </a:p>
          <a:p>
            <a:pPr>
              <a:lnSpc>
                <a:spcPts val="3400"/>
              </a:lnSpc>
              <a:spcBef>
                <a:spcPct val="40000"/>
              </a:spcBef>
              <a:buNone/>
            </a:pPr>
            <a:r>
              <a:rPr lang="en-US" altLang="en-US" sz="1800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cin.ignore</a:t>
            </a:r>
            <a:r>
              <a:rPr lang="en-US" altLang="en-US" sz="1800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// Skips over next char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input buffer</a:t>
            </a:r>
          </a:p>
        </p:txBody>
      </p:sp>
    </p:spTree>
    <p:extLst>
      <p:ext uri="{BB962C8B-B14F-4D97-AF65-F5344CB8AC3E}">
        <p14:creationId xmlns:p14="http://schemas.microsoft.com/office/powerpoint/2010/main" val="427947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String Operators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446212" y="1447800"/>
            <a:ext cx="8534400" cy="39624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65760" indent="-256032">
              <a:buNone/>
              <a:defRPr/>
            </a:pPr>
            <a:r>
              <a:rPr lang="en-US" sz="1800" b="1" dirty="0">
                <a:latin typeface="Courier New" pitchFamily="49" charset="0"/>
              </a:rPr>
              <a:t>= </a:t>
            </a:r>
            <a:r>
              <a:rPr lang="en-US" sz="1800" dirty="0"/>
              <a:t>Assigns a value to a string</a:t>
            </a:r>
          </a:p>
          <a:p>
            <a:pPr marL="365760" indent="-256032">
              <a:buNone/>
              <a:defRPr/>
            </a:pPr>
            <a:r>
              <a:rPr lang="en-US" sz="1800" b="1" dirty="0">
                <a:solidFill>
                  <a:srgbClr val="3D8963"/>
                </a:solidFill>
                <a:latin typeface="Courier New" pitchFamily="49" charset="0"/>
              </a:rPr>
              <a:t>string words;</a:t>
            </a:r>
          </a:p>
          <a:p>
            <a:pPr marL="365760" indent="-256032"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1800" b="1" dirty="0">
                <a:solidFill>
                  <a:srgbClr val="3D8963"/>
                </a:solidFill>
                <a:latin typeface="Courier New" pitchFamily="49" charset="0"/>
              </a:rPr>
              <a:t>words = "Tasty ";</a:t>
            </a:r>
          </a:p>
          <a:p>
            <a:pPr marL="365760" indent="-256032">
              <a:spcBef>
                <a:spcPct val="30000"/>
              </a:spcBef>
              <a:buNone/>
              <a:defRPr/>
            </a:pPr>
            <a:r>
              <a:rPr lang="en-US" sz="1800" b="1" dirty="0">
                <a:latin typeface="Courier New" pitchFamily="49" charset="0"/>
              </a:rPr>
              <a:t>+</a:t>
            </a:r>
            <a:r>
              <a:rPr lang="en-US" sz="1800" dirty="0"/>
              <a:t> Joins two strings together</a:t>
            </a:r>
          </a:p>
          <a:p>
            <a:pPr marL="365760" indent="-256032">
              <a:buNone/>
              <a:defRPr/>
            </a:pPr>
            <a:r>
              <a:rPr lang="en-US" sz="1800" b="1" dirty="0">
                <a:solidFill>
                  <a:srgbClr val="3D8963"/>
                </a:solidFill>
                <a:latin typeface="Courier New" pitchFamily="49" charset="0"/>
              </a:rPr>
              <a:t>string s1 = "hot", s2 = "dog";</a:t>
            </a:r>
          </a:p>
          <a:p>
            <a:pPr marL="365760" indent="-256032"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1800" b="1" dirty="0">
                <a:solidFill>
                  <a:srgbClr val="3D8963"/>
                </a:solidFill>
                <a:latin typeface="Courier New" pitchFamily="49" charset="0"/>
              </a:rPr>
              <a:t>string food = s1 + s2; // food = "hotdog"</a:t>
            </a:r>
          </a:p>
          <a:p>
            <a:pPr marL="365760" indent="-256032">
              <a:buNone/>
              <a:defRPr/>
            </a:pPr>
            <a:r>
              <a:rPr lang="en-US" sz="1800" b="1" dirty="0">
                <a:latin typeface="Courier New" pitchFamily="49" charset="0"/>
              </a:rPr>
              <a:t>+=</a:t>
            </a:r>
            <a:r>
              <a:rPr lang="en-US" sz="1800" dirty="0"/>
              <a:t> Concatenates a string onto the end of another one</a:t>
            </a:r>
          </a:p>
          <a:p>
            <a:pPr marL="365760" indent="-256032">
              <a:buNone/>
              <a:defRPr/>
            </a:pPr>
            <a:r>
              <a:rPr lang="en-US" sz="1800" b="1" dirty="0">
                <a:solidFill>
                  <a:srgbClr val="3D8963"/>
                </a:solidFill>
                <a:latin typeface="Courier New" pitchFamily="49" charset="0"/>
              </a:rPr>
              <a:t>words += food;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3D8963"/>
                </a:solidFill>
                <a:latin typeface="Courier New" pitchFamily="49" charset="0"/>
              </a:rPr>
              <a:t>// words now = "Tasty hotdog"</a:t>
            </a:r>
          </a:p>
        </p:txBody>
      </p:sp>
    </p:spTree>
    <p:extLst>
      <p:ext uri="{BB962C8B-B14F-4D97-AF65-F5344CB8AC3E}">
        <p14:creationId xmlns:p14="http://schemas.microsoft.com/office/powerpoint/2010/main" val="166308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Data Type Conversion 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4427016"/>
              </p:ext>
            </p:extLst>
          </p:nvPr>
        </p:nvGraphicFramePr>
        <p:xfrm>
          <a:off x="836612" y="763586"/>
          <a:ext cx="108204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2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string Member Functions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446212" y="990600"/>
            <a:ext cx="8534400" cy="39624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65760" indent="-256032">
              <a:lnSpc>
                <a:spcPct val="80000"/>
              </a:lnSpc>
              <a:buFont typeface="Wingdings 3"/>
              <a:buChar char=""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length() </a:t>
            </a:r>
            <a:r>
              <a:rPr lang="en-US" sz="2000" dirty="0"/>
              <a:t>– the number of characters in a string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firstPrez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="George Washington";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size=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firstPrez.length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 // size is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1800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65760" indent="-256032">
              <a:lnSpc>
                <a:spcPct val="80000"/>
              </a:lnSpc>
              <a:spcBef>
                <a:spcPct val="30000"/>
              </a:spcBef>
              <a:buFont typeface="Wingdings 3"/>
              <a:buChar char=""/>
              <a:defRPr/>
            </a:pPr>
            <a:r>
              <a:rPr lang="en-US" sz="2000" dirty="0" smtClean="0"/>
              <a:t>assign</a:t>
            </a:r>
            <a:r>
              <a:rPr lang="en-US" sz="2000" dirty="0"/>
              <a:t>() – put repeated characters in a string.  Can be used for formatting output.</a:t>
            </a:r>
          </a:p>
          <a:p>
            <a:pPr marL="0" indent="0">
              <a:lnSpc>
                <a:spcPts val="2000"/>
              </a:lnSpc>
              <a:spcBef>
                <a:spcPct val="30000"/>
              </a:spcBef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 equals;</a:t>
            </a:r>
          </a:p>
          <a:p>
            <a:pPr marL="0" indent="0">
              <a:lnSpc>
                <a:spcPts val="2000"/>
              </a:lnSpc>
              <a:spcBef>
                <a:spcPct val="30000"/>
              </a:spcBef>
              <a:buNone/>
              <a:defRPr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equals.assign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(80,'=');</a:t>
            </a:r>
          </a:p>
          <a:p>
            <a:pPr marL="0" indent="0">
              <a:lnSpc>
                <a:spcPts val="2000"/>
              </a:lnSpc>
              <a:spcBef>
                <a:spcPct val="30000"/>
              </a:spcBef>
              <a:buNone/>
              <a:defRPr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marL="0" indent="0">
              <a:lnSpc>
                <a:spcPts val="2000"/>
              </a:lnSpc>
              <a:spcBef>
                <a:spcPct val="30000"/>
              </a:spcBef>
              <a:buNone/>
              <a:defRPr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&lt;&lt; equals &lt;&lt;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ct val="30000"/>
              </a:spcBef>
              <a:buNone/>
              <a:defRPr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&lt;&lt; "Total: " &lt;&lt; total &lt;&lt;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3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Using C-Strings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446212" y="990600"/>
            <a:ext cx="8534400" cy="47244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C-string is stored as an array of characters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dirty="0"/>
              <a:t>Programmer must indicate maximum number of characters at definition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SIZE = 5;</a:t>
            </a:r>
            <a:r>
              <a:rPr lang="en-US" altLang="en-US" sz="2400" dirty="0"/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char temp[SIZE] = "Hot";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dirty="0"/>
              <a:t>NULL character (</a:t>
            </a:r>
            <a:r>
              <a:rPr lang="en-US" altLang="en-US" sz="2800" b="1" dirty="0">
                <a:latin typeface="Courier New" panose="02070309020205020404" pitchFamily="49" charset="0"/>
              </a:rPr>
              <a:t>\0</a:t>
            </a:r>
            <a:r>
              <a:rPr lang="en-US" altLang="en-US" sz="2800" dirty="0"/>
              <a:t>) is placed after final character to mark the end of the string</a:t>
            </a:r>
          </a:p>
          <a:p>
            <a:pPr>
              <a:spcBef>
                <a:spcPct val="110000"/>
              </a:spcBef>
            </a:pPr>
            <a:r>
              <a:rPr lang="en-US" altLang="en-US" sz="2800" dirty="0"/>
              <a:t>Programmer must make sure array is big enough for desired use;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temp</a:t>
            </a:r>
            <a:r>
              <a:rPr lang="en-US" altLang="en-US" sz="2800" dirty="0"/>
              <a:t> can hold up to 4 characters plus the </a:t>
            </a:r>
            <a:r>
              <a:rPr lang="en-US" altLang="en-US" sz="2800" b="1" dirty="0">
                <a:latin typeface="Courier New" panose="02070309020205020404" pitchFamily="49" charset="0"/>
              </a:rPr>
              <a:t>\0</a:t>
            </a:r>
            <a:r>
              <a:rPr lang="en-US" altLang="en-US" sz="2800" dirty="0"/>
              <a:t>.</a:t>
            </a:r>
          </a:p>
        </p:txBody>
      </p: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3808412" y="3886200"/>
            <a:ext cx="3505200" cy="457200"/>
            <a:chOff x="1776" y="3888"/>
            <a:chExt cx="2160" cy="288"/>
          </a:xfrm>
        </p:grpSpPr>
        <p:grpSp>
          <p:nvGrpSpPr>
            <p:cNvPr id="5" name="Group 75"/>
            <p:cNvGrpSpPr>
              <a:grpSpLocks/>
            </p:cNvGrpSpPr>
            <p:nvPr/>
          </p:nvGrpSpPr>
          <p:grpSpPr bwMode="auto">
            <a:xfrm>
              <a:off x="1776" y="3888"/>
              <a:ext cx="2160" cy="288"/>
              <a:chOff x="1776" y="3888"/>
              <a:chExt cx="2160" cy="288"/>
            </a:xfrm>
          </p:grpSpPr>
          <p:sp>
            <p:nvSpPr>
              <p:cNvPr id="8" name="Rectangle 70"/>
              <p:cNvSpPr>
                <a:spLocks noChangeArrowheads="1"/>
              </p:cNvSpPr>
              <p:nvPr/>
            </p:nvSpPr>
            <p:spPr bwMode="auto">
              <a:xfrm>
                <a:off x="1776" y="3888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1"/>
              <p:cNvSpPr>
                <a:spLocks noChangeArrowheads="1"/>
              </p:cNvSpPr>
              <p:nvPr/>
            </p:nvSpPr>
            <p:spPr bwMode="auto">
              <a:xfrm>
                <a:off x="2208" y="3888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72"/>
              <p:cNvSpPr>
                <a:spLocks noChangeArrowheads="1"/>
              </p:cNvSpPr>
              <p:nvPr/>
            </p:nvSpPr>
            <p:spPr bwMode="auto">
              <a:xfrm>
                <a:off x="2640" y="3888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73"/>
              <p:cNvSpPr>
                <a:spLocks noChangeArrowheads="1"/>
              </p:cNvSpPr>
              <p:nvPr/>
            </p:nvSpPr>
            <p:spPr bwMode="auto">
              <a:xfrm>
                <a:off x="3072" y="3888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74"/>
              <p:cNvSpPr>
                <a:spLocks noChangeArrowheads="1"/>
              </p:cNvSpPr>
              <p:nvPr/>
            </p:nvSpPr>
            <p:spPr bwMode="auto">
              <a:xfrm>
                <a:off x="3504" y="3888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" name="Text Box 76"/>
            <p:cNvSpPr txBox="1">
              <a:spLocks noChangeArrowheads="1"/>
            </p:cNvSpPr>
            <p:nvPr/>
          </p:nvSpPr>
          <p:spPr bwMode="auto">
            <a:xfrm>
              <a:off x="1872" y="3888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Courier New" panose="02070309020205020404" pitchFamily="49" charset="0"/>
                </a:rPr>
                <a:t>H   o   t  \0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8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C-String Input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608012" y="990600"/>
            <a:ext cx="11125200" cy="47244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65760" indent="-256032">
              <a:lnSpc>
                <a:spcPct val="100000"/>
              </a:lnSpc>
              <a:spcBef>
                <a:spcPts val="0"/>
              </a:spcBef>
              <a:buFont typeface="Wingdings 3"/>
              <a:buChar char="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 in a C-string </a:t>
            </a:r>
          </a:p>
          <a:p>
            <a:pPr marL="365760" indent="-256032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 = 10;</a:t>
            </a:r>
          </a:p>
          <a:p>
            <a:pPr marL="365760" indent="-256032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 </a:t>
            </a:r>
            <a:r>
              <a:rPr lang="en-US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Cstr</a:t>
            </a:r>
            <a:r>
              <a:rPr 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[SIZE];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5760" indent="-256032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Cstr</a:t>
            </a:r>
            <a:r>
              <a:rPr 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// Reads in a C-string 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blanks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65760" indent="-256032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              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write past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array 	                     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256032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 //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input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string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 long. </a:t>
            </a:r>
          </a:p>
          <a:p>
            <a:pPr marL="365760" indent="-256032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cin.getline</a:t>
            </a:r>
            <a:r>
              <a:rPr 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Cstr</a:t>
            </a:r>
            <a:r>
              <a:rPr lang="en-US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10);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365760" indent="-256032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                          // Reads in a C-string that may </a:t>
            </a:r>
          </a:p>
          <a:p>
            <a:pPr marL="365760" indent="-256032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                          // contain blanks. Ensures that &lt;= 9</a:t>
            </a:r>
          </a:p>
          <a:p>
            <a:pPr marL="365760" indent="-256032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     //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chars are read in.</a:t>
            </a:r>
          </a:p>
          <a:p>
            <a:pPr marL="365760" indent="-256032">
              <a:lnSpc>
                <a:spcPct val="100000"/>
              </a:lnSpc>
              <a:spcBef>
                <a:spcPts val="0"/>
              </a:spcBef>
              <a:buFont typeface="Wingdings 3"/>
              <a:buChar char="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also use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setw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width()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control input field widths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5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C-String Initialization vs. Assignment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608012" y="990600"/>
            <a:ext cx="11125200" cy="47244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C-string can be initialized at the time of its creation, just like a string object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SIZE = 10;</a:t>
            </a:r>
          </a:p>
          <a:p>
            <a:pPr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char month[SIZE] = "April";</a:t>
            </a:r>
            <a:r>
              <a:rPr lang="en-US" altLang="en-US" sz="28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/>
              <a:t>However, a C-string cannot later be assigned a value using the = operator; you must use the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strcpy</a:t>
            </a:r>
            <a:r>
              <a:rPr lang="en-US" altLang="en-US" sz="2800" b="1" dirty="0">
                <a:latin typeface="Courier New" panose="02070309020205020404" pitchFamily="49" charset="0"/>
              </a:rPr>
              <a:t>()</a:t>
            </a:r>
            <a:r>
              <a:rPr lang="en-US" altLang="en-US" sz="2800" dirty="0"/>
              <a:t> function</a:t>
            </a:r>
          </a:p>
          <a:p>
            <a:pPr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char month[SIZE];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month = "August"         // wrong!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strcpy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(month, "August"); //correct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C-String and Keyboard Input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608012" y="990600"/>
            <a:ext cx="11125200" cy="47244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Must use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cin.getline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/>
              <a:t>to put keyboard input into a C-string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Note that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cin.getline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≠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Must indicate the target C-string and maximum number of characters to read:</a:t>
            </a:r>
          </a:p>
          <a:p>
            <a:pPr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SIZE = 25;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char name[SIZE];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"What's your name? ";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cin.getline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(name, SIZE);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46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Mathematical Library Functions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608012" y="990600"/>
            <a:ext cx="11125200" cy="47244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These require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cmath</a:t>
            </a:r>
            <a:r>
              <a:rPr lang="en-US" altLang="en-US" sz="2800" dirty="0"/>
              <a:t> header file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Take </a:t>
            </a:r>
            <a:r>
              <a:rPr lang="en-US" altLang="en-US" sz="2800" b="1" dirty="0">
                <a:latin typeface="Courier New" panose="02070309020205020404" pitchFamily="49" charset="0"/>
              </a:rPr>
              <a:t>double</a:t>
            </a:r>
            <a:r>
              <a:rPr lang="en-US" altLang="en-US" sz="2800" dirty="0"/>
              <a:t> arguments and return a </a:t>
            </a:r>
            <a:r>
              <a:rPr lang="en-US" altLang="en-US" sz="2800" b="1" dirty="0">
                <a:latin typeface="Courier New" panose="02070309020205020404" pitchFamily="49" charset="0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Commonly used </a:t>
            </a:r>
            <a:r>
              <a:rPr lang="en-US" altLang="en-US" sz="2800" dirty="0" smtClean="0"/>
              <a:t>functions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graphicFrame>
        <p:nvGraphicFramePr>
          <p:cNvPr id="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58943"/>
              </p:ext>
            </p:extLst>
          </p:nvPr>
        </p:nvGraphicFramePr>
        <p:xfrm>
          <a:off x="5789612" y="2362200"/>
          <a:ext cx="5257800" cy="2711452"/>
        </p:xfrm>
        <a:graphic>
          <a:graphicData uri="http://schemas.openxmlformats.org/drawingml/2006/table">
            <a:tbl>
              <a:tblPr/>
              <a:tblGrid>
                <a:gridCol w="124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abs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Absolute value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sin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Sine 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cos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Cosine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tan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Tangent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sqrt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 root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log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Natural (e) log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pow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Raise to a power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0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Mathematical Library Functions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608012" y="990600"/>
            <a:ext cx="11125200" cy="47244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sz="2800" dirty="0"/>
              <a:t>These require </a:t>
            </a:r>
            <a:r>
              <a:rPr lang="en-US" sz="2800" b="1" dirty="0" err="1">
                <a:latin typeface="Courier New" pitchFamily="49" charset="0"/>
              </a:rPr>
              <a:t>cstdlib</a:t>
            </a:r>
            <a:r>
              <a:rPr lang="en-US" sz="2800" dirty="0"/>
              <a:t> header file</a:t>
            </a:r>
          </a:p>
          <a:p>
            <a:pPr marL="365760" indent="-256032">
              <a:lnSpc>
                <a:spcPct val="80000"/>
              </a:lnSpc>
              <a:spcBef>
                <a:spcPct val="30000"/>
              </a:spcBef>
              <a:buFont typeface="Wingdings 3"/>
              <a:buChar char=""/>
              <a:defRPr/>
            </a:pP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rand</a:t>
            </a:r>
            <a:r>
              <a:rPr lang="en-US" sz="2800" dirty="0"/>
              <a:t> </a:t>
            </a:r>
          </a:p>
          <a:p>
            <a:pPr marL="621792" lvl="1">
              <a:lnSpc>
                <a:spcPct val="80000"/>
              </a:lnSpc>
              <a:spcBef>
                <a:spcPct val="30000"/>
              </a:spcBef>
              <a:buFont typeface="Verdana"/>
              <a:buChar char="◦"/>
              <a:defRPr/>
            </a:pPr>
            <a:r>
              <a:rPr lang="en-US" dirty="0"/>
              <a:t>Returns a random number between </a:t>
            </a:r>
            <a:r>
              <a:rPr lang="en-US" b="1" dirty="0">
                <a:latin typeface="Courier New" pitchFamily="49" charset="0"/>
              </a:rPr>
              <a:t>0</a:t>
            </a:r>
            <a:r>
              <a:rPr lang="en-US" dirty="0"/>
              <a:t> and the largest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dirty="0"/>
              <a:t> the computer holds</a:t>
            </a:r>
          </a:p>
          <a:p>
            <a:pPr marL="621792" lvl="1">
              <a:lnSpc>
                <a:spcPct val="80000"/>
              </a:lnSpc>
              <a:spcBef>
                <a:spcPct val="30000"/>
              </a:spcBef>
              <a:buFont typeface="Verdana"/>
              <a:buChar char="◦"/>
              <a:defRPr/>
            </a:pPr>
            <a:r>
              <a:rPr lang="en-US" dirty="0"/>
              <a:t>Will yield the same sequence of numbers each time the program is run</a:t>
            </a:r>
          </a:p>
          <a:p>
            <a:pPr marL="365760" indent="-256032">
              <a:lnSpc>
                <a:spcPct val="80000"/>
              </a:lnSpc>
              <a:spcBef>
                <a:spcPct val="30000"/>
              </a:spcBef>
              <a:buFont typeface="Wingdings 3"/>
              <a:buChar char=""/>
              <a:defRPr/>
            </a:pPr>
            <a:r>
              <a:rPr lang="en-US" sz="2800" b="1" dirty="0" err="1">
                <a:solidFill>
                  <a:schemeClr val="accent2"/>
                </a:solidFill>
                <a:latin typeface="Courier New" pitchFamily="49" charset="0"/>
              </a:rPr>
              <a:t>srand</a:t>
            </a: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(x)</a:t>
            </a:r>
          </a:p>
          <a:p>
            <a:pPr marL="621792" lvl="1">
              <a:lnSpc>
                <a:spcPct val="80000"/>
              </a:lnSpc>
              <a:spcBef>
                <a:spcPct val="30000"/>
              </a:spcBef>
              <a:buFont typeface="Verdana"/>
              <a:buChar char="◦"/>
              <a:defRPr/>
            </a:pPr>
            <a:r>
              <a:rPr lang="en-US" dirty="0"/>
              <a:t>Initializes random number generator with </a:t>
            </a:r>
          </a:p>
          <a:p>
            <a:pPr marL="621792" lvl="1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b="1" dirty="0">
                <a:latin typeface="Courier New" pitchFamily="49" charset="0"/>
              </a:rPr>
              <a:t> unsigned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x</a:t>
            </a:r>
            <a:r>
              <a:rPr lang="en-US" dirty="0"/>
              <a:t>. </a:t>
            </a:r>
            <a:r>
              <a:rPr lang="en-US" b="1" dirty="0">
                <a:latin typeface="Courier New" pitchFamily="49" charset="0"/>
              </a:rPr>
              <a:t>x</a:t>
            </a:r>
            <a:r>
              <a:rPr lang="en-US" dirty="0"/>
              <a:t> is the “seed value”.</a:t>
            </a:r>
            <a:endParaRPr lang="en-US" b="1" dirty="0">
              <a:latin typeface="Courier New" pitchFamily="49" charset="0"/>
            </a:endParaRPr>
          </a:p>
          <a:p>
            <a:pPr marL="621792" lvl="1">
              <a:lnSpc>
                <a:spcPct val="80000"/>
              </a:lnSpc>
              <a:spcBef>
                <a:spcPct val="0"/>
              </a:spcBef>
              <a:buFont typeface="Verdana"/>
              <a:buChar char="◦"/>
              <a:defRPr/>
            </a:pPr>
            <a:r>
              <a:rPr lang="en-US" dirty="0"/>
              <a:t>Should be called at most once in a program</a:t>
            </a:r>
          </a:p>
        </p:txBody>
      </p:sp>
    </p:spTree>
    <p:extLst>
      <p:ext uri="{BB962C8B-B14F-4D97-AF65-F5344CB8AC3E}">
        <p14:creationId xmlns:p14="http://schemas.microsoft.com/office/powerpoint/2010/main" val="64364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Random Numbers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608012" y="990600"/>
            <a:ext cx="11125200" cy="47244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65760" indent="-256032">
              <a:lnSpc>
                <a:spcPct val="80000"/>
              </a:lnSpc>
              <a:buFont typeface="Wingdings 3"/>
              <a:buChar char=""/>
              <a:defRPr/>
            </a:pPr>
            <a:r>
              <a:rPr lang="en-US" sz="2800" dirty="0"/>
              <a:t>Use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time() </a:t>
            </a:r>
            <a:r>
              <a:rPr lang="en-US" sz="2800" dirty="0"/>
              <a:t>to generate different seed values each time that a program runs:</a:t>
            </a:r>
          </a:p>
          <a:p>
            <a:pPr marL="400050" lvl="1" indent="0">
              <a:lnSpc>
                <a:spcPts val="2500"/>
              </a:lnSpc>
              <a:spcBef>
                <a:spcPct val="30000"/>
              </a:spcBef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ctime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//needed for time()</a:t>
            </a:r>
          </a:p>
          <a:p>
            <a:pPr marL="400050" lvl="1" indent="0">
              <a:lnSpc>
                <a:spcPts val="2500"/>
              </a:lnSpc>
              <a:spcBef>
                <a:spcPct val="30000"/>
              </a:spcBef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00050" lvl="1" indent="0">
              <a:lnSpc>
                <a:spcPts val="2500"/>
              </a:lnSpc>
              <a:spcBef>
                <a:spcPct val="30000"/>
              </a:spcBef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unsigned seed = time(0);</a:t>
            </a:r>
          </a:p>
          <a:p>
            <a:pPr marL="400050" lvl="1" indent="0">
              <a:lnSpc>
                <a:spcPts val="2500"/>
              </a:lnSpc>
              <a:spcBef>
                <a:spcPct val="30000"/>
              </a:spcBef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(seed);</a:t>
            </a:r>
          </a:p>
          <a:p>
            <a:pPr marL="365760" indent="-256032">
              <a:lnSpc>
                <a:spcPct val="80000"/>
              </a:lnSpc>
              <a:spcBef>
                <a:spcPct val="30000"/>
              </a:spcBef>
              <a:buFont typeface="Wingdings 3"/>
              <a:buChar char=""/>
              <a:defRPr/>
            </a:pPr>
            <a:r>
              <a:rPr lang="en-US" sz="2800" dirty="0"/>
              <a:t>Random numbers can be scaled to a range:</a:t>
            </a:r>
          </a:p>
          <a:p>
            <a:pPr marL="400050" lvl="1" indent="0">
              <a:lnSpc>
                <a:spcPts val="2500"/>
              </a:lnSpc>
              <a:spcBef>
                <a:spcPct val="30000"/>
              </a:spcBef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max=6;</a:t>
            </a:r>
          </a:p>
          <a:p>
            <a:pPr marL="400050" lvl="1" indent="0">
              <a:lnSpc>
                <a:spcPts val="2500"/>
              </a:lnSpc>
              <a:spcBef>
                <a:spcPct val="30000"/>
              </a:spcBef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lnSpc>
                <a:spcPts val="2500"/>
              </a:lnSpc>
              <a:spcBef>
                <a:spcPct val="30000"/>
              </a:spcBef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rand() % max + 1;</a:t>
            </a:r>
          </a:p>
        </p:txBody>
      </p:sp>
    </p:spTree>
    <p:extLst>
      <p:ext uri="{BB962C8B-B14F-4D97-AF65-F5344CB8AC3E}">
        <p14:creationId xmlns:p14="http://schemas.microsoft.com/office/powerpoint/2010/main" val="8400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Hierarchy of Data Types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5728221"/>
              </p:ext>
            </p:extLst>
          </p:nvPr>
        </p:nvGraphicFramePr>
        <p:xfrm>
          <a:off x="836612" y="763586"/>
          <a:ext cx="38100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22812" y="821744"/>
            <a:ext cx="403225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None/>
            </a:pPr>
            <a:endParaRPr lang="en-US" altLang="en-US" sz="2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long double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float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unsigned long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long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unsigned 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endParaRPr lang="en-US" altLang="en-US" sz="28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endParaRPr lang="en-US" altLang="en-US" sz="2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Type Coercion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5346019"/>
              </p:ext>
            </p:extLst>
          </p:nvPr>
        </p:nvGraphicFramePr>
        <p:xfrm>
          <a:off x="836612" y="763586"/>
          <a:ext cx="105156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6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Type Casting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9749447"/>
              </p:ext>
            </p:extLst>
          </p:nvPr>
        </p:nvGraphicFramePr>
        <p:xfrm>
          <a:off x="836612" y="763586"/>
          <a:ext cx="10515600" cy="563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6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Type Casting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827212" y="1219200"/>
            <a:ext cx="8534400" cy="4038600"/>
          </a:xfrm>
          <a:ln w="381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365760" indent="-256032">
              <a:lnSpc>
                <a:spcPct val="90000"/>
              </a:lnSpc>
              <a:buNone/>
              <a:defRPr/>
            </a:pP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char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ch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= 'C';</a:t>
            </a:r>
          </a:p>
          <a:p>
            <a:pPr marL="365760" indent="-256032">
              <a:lnSpc>
                <a:spcPct val="90000"/>
              </a:lnSpc>
              <a:buNone/>
              <a:defRPr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&lt;&lt;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ch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&lt;&lt; " is stored as "</a:t>
            </a:r>
          </a:p>
          <a:p>
            <a:pPr marL="365760" indent="-256032">
              <a:lnSpc>
                <a:spcPct val="90000"/>
              </a:lnSpc>
              <a:buNone/>
              <a:defRPr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    &lt;&lt;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static_cast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&lt;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&gt;(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ch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);</a:t>
            </a:r>
          </a:p>
          <a:p>
            <a:pPr marL="365760" indent="-256032">
              <a:lnSpc>
                <a:spcPct val="90000"/>
              </a:lnSpc>
              <a:buNone/>
              <a:defRPr/>
            </a:pPr>
            <a:endParaRPr lang="en-US" sz="2800" b="1" dirty="0">
              <a:solidFill>
                <a:srgbClr val="3D8963"/>
              </a:solidFill>
            </a:endParaRPr>
          </a:p>
          <a:p>
            <a:pPr marL="365760" indent="-256032">
              <a:lnSpc>
                <a:spcPct val="90000"/>
              </a:lnSpc>
              <a:buNone/>
              <a:defRPr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gallons =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static_cast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&lt;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&gt;(area/500);</a:t>
            </a:r>
          </a:p>
          <a:p>
            <a:pPr marL="365760" indent="-256032">
              <a:lnSpc>
                <a:spcPct val="90000"/>
              </a:lnSpc>
              <a:buNone/>
              <a:defRPr/>
            </a:pPr>
            <a:endParaRPr lang="en-US" sz="2800" b="1" dirty="0">
              <a:solidFill>
                <a:srgbClr val="3D8963"/>
              </a:solidFill>
              <a:latin typeface="Courier New" pitchFamily="49" charset="0"/>
            </a:endParaRPr>
          </a:p>
          <a:p>
            <a:pPr marL="365760" indent="-256032">
              <a:lnSpc>
                <a:spcPct val="90000"/>
              </a:lnSpc>
              <a:buNone/>
              <a:defRPr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avg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=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static_cast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&lt;double&gt;(sum)/count;</a:t>
            </a:r>
            <a:endParaRPr lang="en-US" sz="2800" b="1" dirty="0">
              <a:solidFill>
                <a:srgbClr val="3D8963"/>
              </a:solidFill>
            </a:endParaRPr>
          </a:p>
          <a:p>
            <a:pPr marL="365760" indent="-256032">
              <a:lnSpc>
                <a:spcPct val="90000"/>
              </a:lnSpc>
              <a:buNone/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581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Overflow Example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827212" y="1219200"/>
            <a:ext cx="8534400" cy="4038600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// </a:t>
            </a:r>
            <a:r>
              <a:rPr lang="pt-BR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Create a short int initialized to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// the largest value it can </a:t>
            </a:r>
            <a:r>
              <a:rPr lang="pt-BR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hold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pt-BR" altLang="en-US" sz="28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short int num = 32767; 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pt-BR" altLang="en-US" sz="28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cout &lt;&lt; num;     // Displays 32767 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num = num + 1;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cout &lt;&lt; num;     // Displays -32768</a:t>
            </a:r>
            <a:r>
              <a:rPr lang="pt-BR" altLang="en-US" sz="2800" dirty="0">
                <a:latin typeface="Courier New" panose="02070309020205020404" pitchFamily="49" charset="0"/>
              </a:rPr>
              <a:t> 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marL="365760" indent="-256032">
              <a:lnSpc>
                <a:spcPct val="90000"/>
              </a:lnSpc>
              <a:buNone/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880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/>
              <a:t>Handling Overflow and Underflow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827212" y="1219200"/>
            <a:ext cx="8534400" cy="4038600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None/>
            </a:pPr>
            <a:r>
              <a:rPr lang="en-US" altLang="en-US" dirty="0"/>
              <a:t>Different systems handle the problem differently. They may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display a warning / error message, or display a dialog box and ask what to do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 stop the program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 continue execution with the incorrect value</a:t>
            </a:r>
          </a:p>
        </p:txBody>
      </p:sp>
    </p:spTree>
    <p:extLst>
      <p:ext uri="{BB962C8B-B14F-4D97-AF65-F5344CB8AC3E}">
        <p14:creationId xmlns:p14="http://schemas.microsoft.com/office/powerpoint/2010/main" val="363844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dirty="0" err="1">
                <a:latin typeface="Courier New" pitchFamily="49" charset="0"/>
              </a:rPr>
              <a:t>const</a:t>
            </a:r>
            <a:r>
              <a:rPr lang="en-US" dirty="0"/>
              <a:t> vs. </a:t>
            </a:r>
            <a:r>
              <a:rPr lang="en-US" dirty="0">
                <a:latin typeface="Courier New" pitchFamily="49" charset="0"/>
              </a:rPr>
              <a:t>#define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827212" y="1219200"/>
            <a:ext cx="8534400" cy="4038600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#define</a:t>
            </a: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C-style of naming constants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#define NUM_STATES 50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/>
              <a:t>Interpreted by pre-processor rather than compiler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/>
              <a:t>Does not occupy a memory location like a constant variable defined with </a:t>
            </a:r>
            <a:r>
              <a:rPr lang="en-US" altLang="en-US" b="1" dirty="0" err="1">
                <a:latin typeface="Courier New" panose="02070309020205020404" pitchFamily="49" charset="0"/>
              </a:rPr>
              <a:t>const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/>
              <a:t>Instead, causes a text substitution to occur. In above example, every occurrence in program of 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NUM_STATES</a:t>
            </a:r>
            <a:r>
              <a:rPr lang="en-US" altLang="en-US" dirty="0"/>
              <a:t> will be replaced by 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50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7161212" y="1143000"/>
            <a:ext cx="1528763" cy="884238"/>
            <a:chOff x="4224" y="979"/>
            <a:chExt cx="963" cy="557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227" y="979"/>
              <a:ext cx="909" cy="557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24" y="1008"/>
              <a:ext cx="96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no ;     goes here</a:t>
              </a:r>
            </a:p>
          </p:txBody>
        </p:sp>
      </p:grp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5942011" y="1752600"/>
            <a:ext cx="12954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837</TotalTime>
  <Words>1187</Words>
  <Application>Microsoft Office PowerPoint</Application>
  <PresentationFormat>Custom</PresentationFormat>
  <Paragraphs>227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宋体</vt:lpstr>
      <vt:lpstr>Arial</vt:lpstr>
      <vt:lpstr>Century Gothic</vt:lpstr>
      <vt:lpstr>Courier New</vt:lpstr>
      <vt:lpstr>HY중고딕</vt:lpstr>
      <vt:lpstr>Times New Roman</vt:lpstr>
      <vt:lpstr>Verdana</vt:lpstr>
      <vt:lpstr>Wingdings 3</vt:lpstr>
      <vt:lpstr>Books 16x9</vt:lpstr>
      <vt:lpstr>PowerPoint Presentation</vt:lpstr>
      <vt:lpstr>Data Type Conversion </vt:lpstr>
      <vt:lpstr>Hierarchy of Data Types</vt:lpstr>
      <vt:lpstr>Type Coercion</vt:lpstr>
      <vt:lpstr>Type Casting</vt:lpstr>
      <vt:lpstr>Type Casting</vt:lpstr>
      <vt:lpstr>Overflow Example</vt:lpstr>
      <vt:lpstr>Handling Overflow and Underflow</vt:lpstr>
      <vt:lpstr>const vs. #define</vt:lpstr>
      <vt:lpstr>Multiple and Combined Assignment</vt:lpstr>
      <vt:lpstr>Multiple and Combined Assignment</vt:lpstr>
      <vt:lpstr>Multiple and Combined Assignment</vt:lpstr>
      <vt:lpstr>Formatting Output</vt:lpstr>
      <vt:lpstr>Stream Manipulators</vt:lpstr>
      <vt:lpstr>Stream Manipulators</vt:lpstr>
      <vt:lpstr>Characters and Strings</vt:lpstr>
      <vt:lpstr>String Input</vt:lpstr>
      <vt:lpstr>Character Input</vt:lpstr>
      <vt:lpstr>String Operators</vt:lpstr>
      <vt:lpstr>string Member Functions</vt:lpstr>
      <vt:lpstr>Using C-Strings</vt:lpstr>
      <vt:lpstr>C-String Input</vt:lpstr>
      <vt:lpstr>C-String Initialization vs. Assignment</vt:lpstr>
      <vt:lpstr>C-String and Keyboard Input</vt:lpstr>
      <vt:lpstr>Mathematical Library Functions</vt:lpstr>
      <vt:lpstr>Mathematical Library Functions</vt:lpstr>
      <vt:lpstr>Random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Murtaza Ally</cp:lastModifiedBy>
  <cp:revision>53</cp:revision>
  <dcterms:created xsi:type="dcterms:W3CDTF">2017-05-16T14:09:04Z</dcterms:created>
  <dcterms:modified xsi:type="dcterms:W3CDTF">2019-05-30T22:57:21Z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