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2A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4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892" y="1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9/17/2019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Left Arrow 7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5285252" y="6545205"/>
            <a:ext cx="1618322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ct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Left Arrow 8"/>
          <p:cNvSpPr/>
          <p:nvPr userDrawn="1"/>
        </p:nvSpPr>
        <p:spPr>
          <a:xfrm>
            <a:off x="609599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5271453" y="6553013"/>
            <a:ext cx="1645920" cy="365125"/>
          </a:xfrm>
          <a:prstGeom prst="rect">
            <a:avLst/>
          </a:prstGeom>
        </p:spPr>
        <p:txBody>
          <a:bodyPr vert="horz" lIns="34718" tIns="17360" rIns="34718" bIns="173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347187" rtl="0" eaLnBrk="1" latinLnBrk="0" hangingPunct="1">
              <a:defRPr/>
            </a:pPr>
            <a:r>
              <a:rPr lang="en-US" sz="14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Page:</a:t>
            </a:r>
            <a:fld id="{97F33F24-5111-4524-9375-24241E4B6E0C}" type="slidenum">
              <a:rPr lang="en-US" sz="14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algn="r" defTabSz="347187" rtl="0" eaLnBrk="1" latinLnBrk="0" hangingPunct="1">
                <a:defRPr/>
              </a:pPr>
              <a:t>‹#›</a:t>
            </a:fld>
            <a:endParaRPr lang="en-US" sz="1400" b="1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 Arrow 10"/>
          <p:cNvSpPr/>
          <p:nvPr userDrawn="1"/>
        </p:nvSpPr>
        <p:spPr>
          <a:xfrm>
            <a:off x="696886" y="6507293"/>
            <a:ext cx="9218613" cy="45719"/>
          </a:xfrm>
          <a:prstGeom prst="leftArrow">
            <a:avLst/>
          </a:prstGeom>
          <a:solidFill>
            <a:schemeClr val="tx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718" tIns="17360" rIns="34718" bIns="173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84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501" y="2396224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7" descr="light_white"/>
          <p:cNvPicPr>
            <a:picLocks noChangeAspect="1" noChangeArrowheads="1"/>
          </p:cNvPicPr>
          <p:nvPr/>
        </p:nvPicPr>
        <p:blipFill>
          <a:blip r:embed="rId2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1822450"/>
            <a:ext cx="106363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 descr="light_white"/>
          <p:cNvPicPr>
            <a:picLocks noChangeAspect="1" noChangeArrowheads="1"/>
          </p:cNvPicPr>
          <p:nvPr/>
        </p:nvPicPr>
        <p:blipFill>
          <a:blip r:embed="rId2">
            <a:lum contrast="-5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990600"/>
            <a:ext cx="1825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52"/>
          <p:cNvSpPr>
            <a:spLocks noChangeShapeType="1"/>
          </p:cNvSpPr>
          <p:nvPr/>
        </p:nvSpPr>
        <p:spPr bwMode="auto">
          <a:xfrm rot="20480180" flipV="1">
            <a:off x="8342339" y="3487429"/>
            <a:ext cx="327025" cy="3270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rot="20480180" flipH="1" flipV="1">
            <a:off x="8683651" y="4754254"/>
            <a:ext cx="554038" cy="55403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20480180" flipH="1" flipV="1">
            <a:off x="7000901" y="3943041"/>
            <a:ext cx="227013" cy="227013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56" descr="cloud2"/>
          <p:cNvSpPr>
            <a:spLocks noChangeArrowheads="1"/>
          </p:cNvSpPr>
          <p:nvPr/>
        </p:nvSpPr>
        <p:spPr bwMode="auto">
          <a:xfrm rot="20480180">
            <a:off x="7199006" y="3783895"/>
            <a:ext cx="1411288" cy="1411287"/>
          </a:xfrm>
          <a:prstGeom prst="ellipse">
            <a:avLst/>
          </a:prstGeom>
          <a:blipFill dpi="0" rotWithShape="1">
            <a:blip r:embed="rId3">
              <a:lum contrast="6000"/>
            </a:blip>
            <a:srcRect/>
            <a:stretch>
              <a:fillRect/>
            </a:stretch>
          </a:blipFill>
          <a:ln w="3810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" name="Picture 57" descr="globe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99531" y="3777394"/>
            <a:ext cx="13811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8"/>
          <p:cNvSpPr>
            <a:spLocks noChangeShapeType="1"/>
          </p:cNvSpPr>
          <p:nvPr/>
        </p:nvSpPr>
        <p:spPr bwMode="auto">
          <a:xfrm rot="20480180" flipV="1">
            <a:off x="7561289" y="5230504"/>
            <a:ext cx="146050" cy="1460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 rot="20480180">
            <a:off x="6947014" y="4809224"/>
            <a:ext cx="831850" cy="831850"/>
          </a:xfrm>
          <a:prstGeom prst="ellipse">
            <a:avLst/>
          </a:prstGeom>
          <a:noFill/>
          <a:ln w="19050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4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4965120"/>
            <a:ext cx="1021901" cy="102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4" y="5376393"/>
            <a:ext cx="850708" cy="8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79" y="2213769"/>
            <a:ext cx="1264177" cy="12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geneinfinity.org/images/genetic_code_whee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48895"/>
            <a:ext cx="1171629" cy="117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/>
          <p:cNvSpPr txBox="1">
            <a:spLocks/>
          </p:cNvSpPr>
          <p:nvPr/>
        </p:nvSpPr>
        <p:spPr>
          <a:xfrm>
            <a:off x="4905488" y="315164"/>
            <a:ext cx="6229350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Fundamentals of Programming II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00" y="3010059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10" y="372437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997" y="4465637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3" descr="light_white"/>
          <p:cNvPicPr>
            <a:picLocks noChangeAspect="1" noChangeArrowheads="1"/>
          </p:cNvPicPr>
          <p:nvPr/>
        </p:nvPicPr>
        <p:blipFill>
          <a:blip r:embed="rId2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79" y="4342268"/>
            <a:ext cx="2206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4258425" y="1862990"/>
            <a:ext cx="3468443" cy="103248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algn="l" defTabSz="7315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Functions</a:t>
            </a:r>
            <a:endParaRPr lang="en-US" altLang="ko-KR" sz="4400" b="1" kern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BE2-9FD3-45BA-BBF5-DC948959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CAD67-3680-42FF-8C37-3F507411CEC8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Prototypes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9BBA4-CF16-45E0-81A7-49189F8DE2F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00200"/>
            <a:ext cx="8294688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The compiler must know the following about a function before it is called</a:t>
            </a:r>
          </a:p>
          <a:p>
            <a:pPr lvl="1"/>
            <a:r>
              <a:rPr lang="en-US" altLang="en-US"/>
              <a:t>name</a:t>
            </a:r>
          </a:p>
          <a:p>
            <a:pPr lvl="1"/>
            <a:r>
              <a:rPr lang="en-US" altLang="en-US"/>
              <a:t>return type</a:t>
            </a:r>
          </a:p>
          <a:p>
            <a:pPr lvl="1"/>
            <a:r>
              <a:rPr lang="en-US" altLang="en-US"/>
              <a:t>number of parameters</a:t>
            </a:r>
          </a:p>
          <a:p>
            <a:pPr lvl="1"/>
            <a:r>
              <a:rPr lang="en-US" altLang="en-US"/>
              <a:t>data type of each parameter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A1924C-2F63-4B9F-9D58-5E87946812DD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1FD25622-5D65-4856-920D-9FF51A5E2C7A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520B-0C81-4DE7-92F8-91A4CF7C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DF0DCB-3CCC-4150-A0BC-071DD11D9C8D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Prototypes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AE90D-9F5A-43EE-AC82-624CAFB6BC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8153400" cy="42672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/>
              <a:t>	Ways to notify the compiler about a function before a call to the function: </a:t>
            </a:r>
          </a:p>
          <a:p>
            <a:pPr lvl="1"/>
            <a:r>
              <a:rPr lang="en-US" altLang="en-US"/>
              <a:t>Place function definition before calling function’s definition</a:t>
            </a:r>
          </a:p>
          <a:p>
            <a:pPr lvl="1"/>
            <a:r>
              <a:rPr lang="en-US" altLang="en-US"/>
              <a:t>Use a </a:t>
            </a:r>
            <a:r>
              <a:rPr lang="en-US" altLang="en-US">
                <a:solidFill>
                  <a:schemeClr val="accent2"/>
                </a:solidFill>
              </a:rPr>
              <a:t>function prototype</a:t>
            </a:r>
            <a:r>
              <a:rPr lang="en-US" altLang="en-US"/>
              <a:t> (similar to the heading of the function</a:t>
            </a:r>
          </a:p>
          <a:p>
            <a:pPr lvl="2"/>
            <a:r>
              <a:rPr lang="en-US" altLang="en-US" sz="2800"/>
              <a:t>Heading:</a:t>
            </a:r>
            <a:r>
              <a:rPr lang="en-US" altLang="en-US"/>
              <a:t>  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void printHeading()</a:t>
            </a:r>
            <a:endParaRPr lang="en-US" altLang="en-US" b="1">
              <a:solidFill>
                <a:srgbClr val="3D8963"/>
              </a:solidFill>
            </a:endParaRPr>
          </a:p>
          <a:p>
            <a:pPr lvl="2"/>
            <a:r>
              <a:rPr lang="en-US" altLang="en-US" sz="2800"/>
              <a:t>Prototype: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void printHeading()</a:t>
            </a:r>
            <a:r>
              <a:rPr lang="en-US" altLang="en-US" sz="2800" b="1">
                <a:solidFill>
                  <a:srgbClr val="3D8963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en-US"/>
              <a:t>Function prototype is also called a </a:t>
            </a:r>
            <a:r>
              <a:rPr lang="en-US" altLang="en-US">
                <a:solidFill>
                  <a:schemeClr val="accent2"/>
                </a:solidFill>
              </a:rPr>
              <a:t>function declaration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4B3C68E-98DC-42CC-B080-82B6FCB9E727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7D0A193E-E4A4-4921-A6F6-F3665A11ABB2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47BD-F893-40C5-87D4-7A027147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F59C1-4EE4-4490-9F2B-41192AC9B2A1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Prototype 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FAF09-4D49-47F1-8618-093A3F31360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33600"/>
            <a:ext cx="8382000" cy="3733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Place prototypes near top of program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Program must include either prototype or full function definition before any call to the function, otherwise a compiler error occurs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When using prototypes, function definitions can be placed in any order in the source file.  Traditionally,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is placed first.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F25949-6D36-4E9B-B488-70E7700DF41A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67FC71FA-5CE3-49D2-A9A4-293A16F1688C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A73E9D-2065-485B-A9D6-FF6FAA06ABF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04800"/>
            <a:ext cx="8458200" cy="1066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Sending Data into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9835B-6942-41C6-AA67-81A91CF66CA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1200"/>
            <a:ext cx="8686800" cy="4114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/>
              <a:t>Can pass values into a function at time of call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c = sqrt(a*a + b*b);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Values passed to function are </a:t>
            </a:r>
            <a:r>
              <a:rPr lang="en-US" altLang="en-US">
                <a:solidFill>
                  <a:schemeClr val="accent2"/>
                </a:solidFill>
              </a:rPr>
              <a:t>arguments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Variables in function that hold values passed as arguments are </a:t>
            </a:r>
            <a:r>
              <a:rPr lang="en-US" altLang="en-US">
                <a:solidFill>
                  <a:schemeClr val="accent2"/>
                </a:solidFill>
              </a:rPr>
              <a:t>parameters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Alternate names: 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argument: </a:t>
            </a:r>
            <a:r>
              <a:rPr lang="en-US" altLang="en-US">
                <a:solidFill>
                  <a:schemeClr val="accent2"/>
                </a:solidFill>
              </a:rPr>
              <a:t>actual argument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actual parameter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altLang="en-US"/>
              <a:t>parameter: </a:t>
            </a:r>
            <a:r>
              <a:rPr lang="en-US" altLang="en-US">
                <a:solidFill>
                  <a:schemeClr val="accent2"/>
                </a:solidFill>
              </a:rPr>
              <a:t>formal argument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</a:rPr>
              <a:t>formal parameter</a:t>
            </a:r>
            <a:r>
              <a:rPr lang="en-US" altLang="en-US"/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1445A6C-C942-4DAB-94B0-8F68C27930D1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8B1F2560-2927-43B2-8AB6-30111D49607B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03EE22-D634-4BE6-A09F-00CCF3E2479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8600"/>
            <a:ext cx="8610600" cy="9921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0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Parameters, Prototypes, </a:t>
            </a:r>
            <a:b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and Function Headings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BBD2DA-8FB9-4F4E-8130-5D1202744BD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52600"/>
            <a:ext cx="8305800" cy="4114800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76" indent="-265176">
              <a:buFont typeface="Wingdings 2"/>
              <a:buChar char=""/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For each function argument,</a:t>
            </a:r>
          </a:p>
          <a:p>
            <a:pPr marL="548640" lvl="1" indent="-201168">
              <a:buFont typeface="Verdana"/>
              <a:buChar char="◦"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prototype must include the data type of each parameter in its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() </a:t>
            </a:r>
          </a:p>
          <a:p>
            <a:pPr marL="548640" lvl="1" indent="-201168">
              <a:buFontTx/>
              <a:buNone/>
              <a:defRPr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void evenOrOdd(int);      //prototype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01168">
              <a:buFont typeface="Verdana"/>
              <a:buChar char="◦"/>
              <a:defRPr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heading must include a declaration, with variable type and name, for each parameter in its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()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lvl="1" indent="-201168">
              <a:buFontTx/>
              <a:buNone/>
              <a:defRPr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void evenOrOdd(int num)   //heading</a:t>
            </a:r>
          </a:p>
          <a:p>
            <a:pPr marL="265176" indent="-265176">
              <a:buFont typeface="Wingdings 2"/>
              <a:buChar char=""/>
              <a:defRPr/>
            </a:pPr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</a:rPr>
              <a:t>The function call for the above function would look like this: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evenOrOdd(val);  //call</a:t>
            </a:r>
          </a:p>
          <a:p>
            <a:pPr marL="0" indent="0">
              <a:buFontTx/>
              <a:buNone/>
              <a:defRPr/>
            </a:pP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Note:  no data type on argument in call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89DEB4-2DA4-4C4C-87BD-9A247F189778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E62C325A-DA85-4E98-8B2F-6F19B372FE53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1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D4D74C-F544-4792-A7A4-5B91977DCD45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Call 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050C8-928E-4FBD-8625-4EE5EE39E0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05000"/>
            <a:ext cx="8534400" cy="4343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Value of argument is copied into parameter when the function is called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Function can have &gt; 1 parameter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There must be a data type listed in the prototype </a:t>
            </a:r>
            <a:r>
              <a:rPr lang="en-US" altLang="en-US" b="1">
                <a:latin typeface="Courier New" panose="02070309020205020404" pitchFamily="49" charset="0"/>
              </a:rPr>
              <a:t>()</a:t>
            </a:r>
            <a:r>
              <a:rPr lang="en-US" altLang="en-US"/>
              <a:t> and an argument declaration in the function heading </a:t>
            </a:r>
            <a:r>
              <a:rPr lang="en-US" altLang="en-US" b="1">
                <a:latin typeface="Courier New" panose="02070309020205020404" pitchFamily="49" charset="0"/>
              </a:rPr>
              <a:t>()</a:t>
            </a:r>
            <a:r>
              <a:rPr lang="en-US" altLang="en-US"/>
              <a:t> for each parameter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Arguments will be promoted/demoted as necessary to match parameters.  Be careful!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973CD3-EE9B-4667-BBDF-DF6D4EC11F9B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FBC5859F-09CB-42B9-BDCA-7D6E210417C5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DE8F2456-BF4C-45DB-97D0-86F89AA60E0E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304800"/>
            <a:ext cx="8839200" cy="99218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0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Calling Functions with Multiple Arguments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1862D990-3F17-447C-9B0C-F760B38AA3D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1200"/>
            <a:ext cx="7772400" cy="35052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	When calling a function with multiple arguments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the number of arguments in the call must match the function prototype and definition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the first argument will be copied into the first parameter, the second argument into the second parameter, etc.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490016F-E323-4B0C-8366-A1B5D14E523E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665603B8-C890-49F6-A791-F7C9CC2FE7D6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A6A16C1C-7CB9-45EC-B043-C73B055DA873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25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Calling Functions with </a:t>
            </a:r>
            <a:b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Multiple Arguments Illustration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B0025861-C551-4C60-B4ED-BE2CC6EE20E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0"/>
            <a:ext cx="8763000" cy="35052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displayData(height, weight);  // call</a:t>
            </a:r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void displayData(int h, int w)// heading</a:t>
            </a:r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cout &lt;&lt; "Height = " &lt;&lt; h &lt;&lt; endl;</a:t>
            </a:r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cout &lt;&lt; "Weight = " &lt;&lt; w &lt;&lt; endl;</a:t>
            </a:r>
          </a:p>
          <a:p>
            <a:pPr marL="265113" indent="-2651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3DD2E5E-7BDC-47E3-A569-67F23C96C1AC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DB6B3E17-3E77-4744-9AA7-865EE428A4FE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1029">
            <a:extLst>
              <a:ext uri="{FF2B5EF4-FFF2-40B4-BE49-F238E27FC236}">
                <a16:creationId xmlns:a16="http://schemas.microsoft.com/office/drawing/2014/main" id="{F7699220-8205-4A5F-B154-872C7C66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12954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030">
            <a:extLst>
              <a:ext uri="{FF2B5EF4-FFF2-40B4-BE49-F238E27FC236}">
                <a16:creationId xmlns:a16="http://schemas.microsoft.com/office/drawing/2014/main" id="{BD2A3876-FAC1-44D1-8FFB-A225D180A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743200"/>
            <a:ext cx="12954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67AB0D-7CAB-4696-9A96-E8364B4B2720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Passing Data by Value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67F1-BBA0-46E9-A719-767EA5D67F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1200"/>
            <a:ext cx="8153400" cy="4191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chemeClr val="accent2"/>
                </a:solidFill>
              </a:rPr>
              <a:t>Pass by value</a:t>
            </a:r>
            <a:r>
              <a:rPr lang="en-US" altLang="en-US"/>
              <a:t>: when an argument is passed to a function, a copy of its value is placed in the parameter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The function cannot access the original argument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Changes to the parameter in the function do not affect the value of the argument in the calling function</a:t>
            </a:r>
            <a:endParaRPr lang="en-US" altLang="en-US" u="sng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C817474-CD2B-4970-A1A1-9EF6E7381C06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09DAB800-6F41-4962-84F4-FEDF9CF11A29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BE5A84-3E4B-49BB-9C33-53334696FEE2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The </a:t>
            </a: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  <a:latin typeface="Courier New" pitchFamily="49" charset="0"/>
              </a:rPr>
              <a:t>return</a:t>
            </a: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 Statement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9296A-B632-40B8-91C2-2AFC37CC897C}"/>
              </a:ext>
            </a:extLst>
          </p:cNvPr>
          <p:cNvSpPr txBox="1">
            <a:spLocks noChangeArrowheads="1"/>
          </p:cNvSpPr>
          <p:nvPr/>
        </p:nvSpPr>
        <p:spPr>
          <a:xfrm>
            <a:off x="25400" y="1921933"/>
            <a:ext cx="7772400" cy="4191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Used to end execution of a function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Can be placed anywhere in a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Statements that follow the </a:t>
            </a:r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 b="1"/>
              <a:t> </a:t>
            </a:r>
            <a:r>
              <a:rPr lang="en-US" altLang="en-US"/>
              <a:t>statement will not be executed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Can be used to prevent abnormal termination of program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Without a </a:t>
            </a:r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statement, the function ends at its last </a:t>
            </a:r>
            <a:r>
              <a:rPr lang="en-US" altLang="en-US" b="1">
                <a:latin typeface="Courier New" panose="02070309020205020404" pitchFamily="49" charset="0"/>
              </a:rPr>
              <a:t>}</a:t>
            </a:r>
            <a:endParaRPr lang="en-US" altLang="en-US" b="1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0D7D34-EAFC-4113-8856-0BAE251665A7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1FE31466-1500-45E7-BB6D-E290175417C0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87883D-027D-4F02-858E-14298A6FB3BC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Modular Programming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F2CC7-7C07-46FC-9744-C0386686AF3E}"/>
              </a:ext>
            </a:extLst>
          </p:cNvPr>
          <p:cNvSpPr txBox="1">
            <a:spLocks noChangeArrowheads="1"/>
          </p:cNvSpPr>
          <p:nvPr/>
        </p:nvSpPr>
        <p:spPr>
          <a:xfrm>
            <a:off x="849313" y="2141538"/>
            <a:ext cx="8294687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Modular programming</a:t>
            </a:r>
            <a:r>
              <a:rPr lang="en-US" altLang="en-US"/>
              <a:t>: breaking a program up into smaller, manageable functions or modules.  Supports the divide-and-conquer approach to solving a problem.</a:t>
            </a:r>
          </a:p>
          <a:p>
            <a:r>
              <a:rPr lang="en-US" altLang="en-US">
                <a:solidFill>
                  <a:schemeClr val="accent2"/>
                </a:solidFill>
              </a:rPr>
              <a:t>Function</a:t>
            </a:r>
            <a:r>
              <a:rPr lang="en-US" altLang="en-US"/>
              <a:t>: a collection of statements to perform a specific task</a:t>
            </a:r>
          </a:p>
          <a:p>
            <a:r>
              <a:rPr lang="en-US" altLang="en-US">
                <a:solidFill>
                  <a:schemeClr val="accent2"/>
                </a:solidFill>
              </a:rPr>
              <a:t>Motivation for modular programming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Simplifies the process of writing programs</a:t>
            </a:r>
          </a:p>
          <a:p>
            <a:pPr lvl="1"/>
            <a:r>
              <a:rPr lang="en-US" altLang="en-US"/>
              <a:t>Improves maintainability of programs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CC102B-5BF6-4149-9A7A-86AEC2C17517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6C5E1ADC-53A0-4653-86EE-70762F83C5D5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5D01C-CB0D-4453-B596-EBF99DAB5776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Passing Data to Parameters by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52F356-1DE1-4779-B81D-F507C257819A}"/>
              </a:ext>
            </a:extLst>
          </p:cNvPr>
          <p:cNvSpPr txBox="1">
            <a:spLocks noChangeArrowheads="1"/>
          </p:cNvSpPr>
          <p:nvPr/>
        </p:nvSpPr>
        <p:spPr>
          <a:xfrm>
            <a:off x="385763" y="2141538"/>
            <a:ext cx="8296275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Example: 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int val = 5;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			  </a:t>
            </a:r>
            <a:r>
              <a:rPr lang="en-US" altLang="en-US" sz="3200" b="1">
                <a:solidFill>
                  <a:srgbClr val="3D8963"/>
                </a:solidFill>
                <a:latin typeface="Courier New" panose="02070309020205020404" pitchFamily="49" charset="0"/>
              </a:rPr>
              <a:t>evenOrOdd(val);</a:t>
            </a:r>
            <a:endParaRPr lang="en-US" altLang="en-US" sz="3200" b="1">
              <a:solidFill>
                <a:srgbClr val="3D8963"/>
              </a:solidFill>
            </a:endParaRPr>
          </a:p>
          <a:p>
            <a:endParaRPr lang="en-US" altLang="en-US" b="1">
              <a:solidFill>
                <a:srgbClr val="3D8963"/>
              </a:solidFill>
            </a:endParaRPr>
          </a:p>
          <a:p>
            <a:endParaRPr lang="en-US" altLang="en-US"/>
          </a:p>
          <a:p>
            <a:endParaRPr lang="en-US" altLang="en-US"/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evenOrOdd</a:t>
            </a:r>
            <a:r>
              <a:rPr lang="en-US" altLang="en-US"/>
              <a:t> can change variable </a:t>
            </a:r>
            <a:r>
              <a:rPr lang="en-US" altLang="en-US" b="1">
                <a:latin typeface="Courier New" panose="02070309020205020404" pitchFamily="49" charset="0"/>
              </a:rPr>
              <a:t>num</a:t>
            </a:r>
            <a:r>
              <a:rPr lang="en-US" altLang="en-US"/>
              <a:t>, but it will have no effect on variable </a:t>
            </a:r>
            <a:r>
              <a:rPr lang="en-US" altLang="en-US" b="1">
                <a:latin typeface="Courier New" panose="02070309020205020404" pitchFamily="49" charset="0"/>
              </a:rPr>
              <a:t>val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94AEE6-5CAD-4EC7-A315-C6C0EE4DBD19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D7260FB0-EDFB-4889-8361-AF4F6364DEBA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6023DAD-1190-46AE-9D03-E9A8BE87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3200" b="1" baseline="0">
                <a:solidFill>
                  <a:schemeClr val="tx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2DA46572-B5AE-4E3A-9A6E-108965620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480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3200" b="1" baseline="0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6FFE020-3826-4277-AAE6-B573B4FB4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2514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b="1" baseline="0">
                <a:solidFill>
                  <a:schemeClr val="tx1"/>
                </a:solidFill>
                <a:latin typeface="Arial" panose="020B0604020202020204" pitchFamily="34" charset="0"/>
              </a:rPr>
              <a:t>argument in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b="1" baseline="0">
                <a:solidFill>
                  <a:schemeClr val="tx1"/>
                </a:solidFill>
                <a:latin typeface="Arial" panose="020B0604020202020204" pitchFamily="34" charset="0"/>
              </a:rPr>
              <a:t>calling function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EA797BE-8C32-4012-AF92-C0352AC7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81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3200" b="1" baseline="0">
                <a:solidFill>
                  <a:schemeClr val="tx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8AE16920-90F5-4418-878B-FD426629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3200" b="1" baseline="0">
                <a:solidFill>
                  <a:schemeClr val="tx1"/>
                </a:solidFill>
                <a:latin typeface="Courier New" panose="02070309020205020404" pitchFamily="49" charset="0"/>
              </a:rPr>
              <a:t>num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7E741F72-63C0-497E-99EC-1D3FCC84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0"/>
            <a:ext cx="3276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b="1" baseline="0">
                <a:solidFill>
                  <a:schemeClr val="tx1"/>
                </a:solidFill>
                <a:latin typeface="Arial" panose="020B0604020202020204" pitchFamily="34" charset="0"/>
              </a:rPr>
              <a:t>parameter in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b="1" baseline="0">
                <a:solidFill>
                  <a:schemeClr val="tx1"/>
                </a:solidFill>
                <a:latin typeface="Courier New" panose="02070309020205020404" pitchFamily="49" charset="0"/>
              </a:rPr>
              <a:t>evenOrOdd</a:t>
            </a:r>
            <a:r>
              <a:rPr lang="en-US" altLang="en-US" b="1" baseline="0">
                <a:solidFill>
                  <a:schemeClr val="tx1"/>
                </a:solidFill>
                <a:latin typeface="Arial" panose="020B0604020202020204" pitchFamily="34" charset="0"/>
              </a:rPr>
              <a:t> function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AB9C7A58-9E72-4A16-998C-2978FE387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10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C5A3DC-E1B5-4C00-B166-AFAB17C004C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04800"/>
            <a:ext cx="83058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Returning a Value from a Function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EE715-0920-478E-886B-BABC16A10CE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828800"/>
            <a:ext cx="861060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can be used to return a value from the function to the module that made the function call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/>
              <a:t>Prototype and definition must indicate data type of return value (not </a:t>
            </a:r>
            <a:r>
              <a:rPr lang="en-US" altLang="en-US" b="1">
                <a:latin typeface="Courier New" panose="02070309020205020404" pitchFamily="49" charset="0"/>
              </a:rPr>
              <a:t>void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/>
              <a:t>Calling function should use return value, </a:t>
            </a:r>
            <a:r>
              <a:rPr lang="en-US" altLang="en-US" i="1"/>
              <a:t>e.g.</a:t>
            </a:r>
            <a:r>
              <a:rPr lang="en-US" altLang="en-US"/>
              <a:t>,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altLang="en-US"/>
              <a:t>assign it to a variable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send it to </a:t>
            </a:r>
            <a:r>
              <a:rPr lang="en-US" altLang="en-US" b="1">
                <a:latin typeface="Courier New" panose="02070309020205020404" pitchFamily="49" charset="0"/>
              </a:rPr>
              <a:t>cout</a:t>
            </a:r>
            <a:endParaRPr lang="en-US" altLang="en-US" b="1"/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use it in an arithmetic computation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use it in a relational expression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32169DF-5ACD-45CE-BF8C-F40081BA5A67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331F6E4D-D6DB-4453-9343-BBF5273C26F1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C11A7F-BB47-46C1-95FA-65C9983C28B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04800"/>
            <a:ext cx="83058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00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Returning a Value – the </a:t>
            </a: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  <a:cs typeface="Courier New" pitchFamily="49" charset="0"/>
              </a:rPr>
              <a:t> Statement</a:t>
            </a:r>
            <a:endParaRPr lang="en-US">
              <a:solidFill>
                <a:schemeClr val="accent1">
                  <a:tint val="88000"/>
                  <a:satMod val="1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814DE-D6FB-4336-8E4B-C8F5E1437B54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828800"/>
            <a:ext cx="861060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/>
              <a:t>Format:  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b="1" i="1">
                <a:solidFill>
                  <a:srgbClr val="3D8963"/>
                </a:solidFill>
                <a:latin typeface="Courier New" panose="02070309020205020404" pitchFamily="49" charset="0"/>
              </a:rPr>
              <a:t>expression;</a:t>
            </a:r>
            <a:endParaRPr lang="en-US" altLang="en-US">
              <a:solidFill>
                <a:srgbClr val="3D8963"/>
              </a:solidFill>
            </a:endParaRP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altLang="en-US">
                <a:cs typeface="Courier New" panose="02070309020205020404" pitchFamily="49" charset="0"/>
              </a:rPr>
              <a:t>may be a variable, a literal value, or an expression.</a:t>
            </a:r>
            <a:endParaRPr lang="en-US" altLang="en-US" b="1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en-US" altLang="en-US">
                <a:cs typeface="Courier New" panose="02070309020205020404" pitchFamily="49" charset="0"/>
              </a:rPr>
              <a:t>should be of the same data type as the declared return type of the function (will be converted if not)</a:t>
            </a:r>
            <a:endParaRPr lang="en-US" altLang="en-US" b="1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261324-73EB-4857-9F2F-030AFC6C9B25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56A0FACC-AA3E-4FE5-80FD-467C082B9D79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979F6F-0D04-4401-ACD1-03F34F83354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28600"/>
            <a:ext cx="79248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Returning a Boolean Value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FA671-D09E-49E8-90B5-E2F0D94181C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00200"/>
            <a:ext cx="8294688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Function can return </a:t>
            </a:r>
            <a:r>
              <a:rPr lang="en-US" altLang="en-US" b="1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/>
              <a:t>Declare the return type in the function prototype and heading as </a:t>
            </a:r>
            <a:r>
              <a:rPr lang="en-US" altLang="en-US" b="1">
                <a:latin typeface="Courier New" panose="02070309020205020404" pitchFamily="49" charset="0"/>
              </a:rPr>
              <a:t>bool</a:t>
            </a:r>
            <a:r>
              <a:rPr lang="en-US" altLang="en-US"/>
              <a:t> </a:t>
            </a:r>
          </a:p>
          <a:p>
            <a:r>
              <a:rPr lang="en-US" altLang="en-US"/>
              <a:t>The function body must contain </a:t>
            </a:r>
            <a:r>
              <a:rPr lang="en-US" altLang="en-US" b="1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statement(s) that return </a:t>
            </a:r>
            <a:r>
              <a:rPr lang="en-US" altLang="en-US" b="1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/>
              <a:t>The calling function can use the return value in a relational expression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5BF013-BB06-4A5B-A362-45BE83216DEF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B62BBB38-7FC6-4165-AB7B-6F41D2814A90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158E4F-C16F-4627-BA1B-6828515EAFC8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Boolean </a:t>
            </a: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  <a:latin typeface="Courier New" pitchFamily="49" charset="0"/>
              </a:rPr>
              <a:t>return</a:t>
            </a: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C6E88-1C5A-4F91-9E77-4DA712536CE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828800"/>
            <a:ext cx="8458200" cy="4343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bool isValid(int);        // prototype</a:t>
            </a:r>
          </a:p>
          <a:p>
            <a:pPr marL="265113" indent="-265113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bool isValid(int val)     // heading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{  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int min = 0, max = 100;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if (val &gt;= min &amp;&amp; val &lt;= max)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   return true;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else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   return false;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 marL="265113" indent="-265113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if (isValid(score))       // call</a:t>
            </a:r>
          </a:p>
          <a:p>
            <a:pPr marL="265113" indent="-26511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3630F55-CB0D-4A6D-BF69-C3BE3EB2D0B9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0A64C3DF-3B6A-4424-BFEE-510041697D4B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F6E15E-4CBA-4EA8-8666-43E40E544F80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Using Functions in a Menu-Driven Program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831FA-15BE-4D4D-A916-41356344743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38338"/>
            <a:ext cx="8294688" cy="3979862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Functions can be used </a:t>
            </a:r>
          </a:p>
          <a:p>
            <a:r>
              <a:rPr lang="en-US" altLang="en-US"/>
              <a:t>to implement user choices from menu</a:t>
            </a:r>
          </a:p>
          <a:p>
            <a:r>
              <a:rPr lang="en-US" altLang="en-US"/>
              <a:t>to implement general-purpose tasks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altLang="en-US" sz="2600"/>
              <a:t>Higher-level functions can call general-purpose functions 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altLang="en-US" sz="2600"/>
              <a:t>This minimizes the total number of functions</a:t>
            </a:r>
            <a:r>
              <a:rPr lang="en-US" altLang="en-US"/>
              <a:t> </a:t>
            </a:r>
            <a:r>
              <a:rPr lang="en-US" altLang="en-US" sz="2600"/>
              <a:t>and speeds program development time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C62AD7-F953-4CDE-8DCE-8C1FAE0D3B70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3250EC08-1E42-458D-88FD-808CDD226016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401A67-E579-40E7-9069-A2ABD2019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Local and Global Variables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45222-FE1D-496F-A373-9FD66B644622}"/>
              </a:ext>
            </a:extLst>
          </p:cNvPr>
          <p:cNvSpPr txBox="1">
            <a:spLocks noChangeArrowheads="1"/>
          </p:cNvSpPr>
          <p:nvPr/>
        </p:nvSpPr>
        <p:spPr>
          <a:xfrm>
            <a:off x="-152400" y="1447800"/>
            <a:ext cx="8294688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local variable</a:t>
            </a:r>
            <a:r>
              <a:rPr lang="en-US" altLang="en-US"/>
              <a:t>: defined within a function or block; accessible only within the function or block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Other functions and blocks can define variables with the same name</a:t>
            </a:r>
          </a:p>
          <a:p>
            <a:pPr>
              <a:spcBef>
                <a:spcPct val="40000"/>
              </a:spcBef>
            </a:pPr>
            <a:r>
              <a:rPr lang="en-US" altLang="en-US"/>
              <a:t>When a function is called, local variables in the calling function are not accessible from within the called function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FE57BB-79A7-4783-A5CF-3BE9CF4A7BF6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F85C88D8-04AE-4640-9A6B-4CE5AB868449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97483651-96D7-4AC6-8212-448A9F041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Local Variable Lifetime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3D36A52-A4FC-4E4F-8C00-BF7AD374A60F}"/>
              </a:ext>
            </a:extLst>
          </p:cNvPr>
          <p:cNvSpPr txBox="1">
            <a:spLocks noChangeArrowheads="1"/>
          </p:cNvSpPr>
          <p:nvPr/>
        </p:nvSpPr>
        <p:spPr>
          <a:xfrm>
            <a:off x="33867" y="1905000"/>
            <a:ext cx="7772400" cy="4191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 local variable only exists while its defining function is executing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Local variables are destroyed when the function terminates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Data cannot be retained in local variables between calls to the function in which they are defined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A39F9B2-C174-4FA7-8D33-3AC35D001BF9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08818ADB-E1B6-40A4-A5A6-B9102CD1BD2C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C2EE8F-C65B-48D8-8D3C-CF93324709E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Local and Global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C5A96E-2F55-4455-9366-F8793940F83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05000"/>
            <a:ext cx="7772400" cy="4191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chemeClr val="accent2"/>
                </a:solidFill>
              </a:rPr>
              <a:t>global variable</a:t>
            </a:r>
            <a:r>
              <a:rPr lang="en-US" altLang="en-US"/>
              <a:t>: a variable defined outside all functions; it is accessible to all functions within its scope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Easy way to share large amounts of data between functions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Scope of a global variable is from its point of definition to the program end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/>
              <a:t>Use sparingly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C738D32-3077-4121-9ECE-1E829BE4FAEC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B9ECEE78-4930-4015-AF0B-71A3FEF3B5FB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022A05-3AF5-4A42-84D0-BEB2558810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00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Initializing Local and Global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69968-F02E-42D9-93A1-3D8967CE2E0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057400"/>
            <a:ext cx="8294688" cy="3556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Local variables must be initialized by the programmer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Global variables are initialized to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  <a:r>
              <a:rPr lang="en-US" altLang="en-US"/>
              <a:t> (numeric) or </a:t>
            </a:r>
            <a:r>
              <a:rPr lang="en-US" altLang="en-US" b="1">
                <a:latin typeface="Courier New" panose="02070309020205020404" pitchFamily="49" charset="0"/>
              </a:rPr>
              <a:t>NULL</a:t>
            </a:r>
            <a:r>
              <a:rPr lang="en-US" altLang="en-US"/>
              <a:t> (character) when the variable is defined.  These can be overridden with explicit initial values.</a:t>
            </a:r>
            <a:endParaRPr lang="en-US" altLang="en-US" u="sng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092D784-380D-4D0C-AE68-4A9E4EEDCD02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BF61DD3C-E19A-45A7-8AD7-68C5AE897327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1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19C9F6D-7160-4886-9E26-B747BED77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2412" y="119062"/>
            <a:ext cx="86868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Defining and Calling Functions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2551EE-475C-49DC-8652-EA0FD63DE607}"/>
              </a:ext>
            </a:extLst>
          </p:cNvPr>
          <p:cNvSpPr txBox="1">
            <a:spLocks noChangeArrowheads="1"/>
          </p:cNvSpPr>
          <p:nvPr/>
        </p:nvSpPr>
        <p:spPr>
          <a:xfrm>
            <a:off x="1217612" y="1828800"/>
            <a:ext cx="8294688" cy="4149725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Function call</a:t>
            </a:r>
            <a:r>
              <a:rPr lang="en-US" altLang="en-US"/>
              <a:t>: a statement that causes a function to execute</a:t>
            </a:r>
            <a:endParaRPr lang="en-US" altLang="en-US" u="sng"/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Function definition</a:t>
            </a:r>
            <a:r>
              <a:rPr lang="en-US" altLang="en-US"/>
              <a:t>: the statements that make up a function</a:t>
            </a:r>
          </a:p>
          <a:p>
            <a:endParaRPr lang="en-US" altLang="en-US"/>
          </a:p>
          <a:p>
            <a:endParaRPr lang="en-US" altLang="en-US" u="sng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8EFBD-C3C8-4357-B46D-99FDCADCB246}"/>
              </a:ext>
            </a:extLst>
          </p:cNvPr>
          <p:cNvSpPr txBox="1">
            <a:spLocks/>
          </p:cNvSpPr>
          <p:nvPr/>
        </p:nvSpPr>
        <p:spPr>
          <a:xfrm>
            <a:off x="8456612" y="6146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C485F240-9D44-4063-A74B-DBA48C5F10EC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F4A4F2-9C78-42BF-A109-FC2C60E5B84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4582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00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Global Variables – Why Use Sparingly?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9812F-7D4F-4721-A00C-CB21D948FD2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3600"/>
            <a:ext cx="8458200" cy="3810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Global variables make: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Programs that are difficult to debug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Functions that cannot easily be re-used in other programs</a:t>
            </a:r>
            <a:endParaRPr lang="en-US" altLang="en-US" u="sng"/>
          </a:p>
          <a:p>
            <a:pPr>
              <a:spcBef>
                <a:spcPct val="50000"/>
              </a:spcBef>
            </a:pPr>
            <a:r>
              <a:rPr lang="en-US" altLang="en-US"/>
              <a:t>Programs that are hard to understand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E3056E7-6421-4C2F-B46B-0B3502C018F3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F568FBDC-7B0A-4CDB-918D-CC9522FA6FBD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BAD40-66AF-41EE-8292-1CA49051F5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4582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Global Constants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D4812-DA67-4027-A00F-7C56BDE530E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3600"/>
            <a:ext cx="8458200" cy="3810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A </a:t>
            </a:r>
            <a:r>
              <a:rPr lang="en-US" altLang="en-US">
                <a:solidFill>
                  <a:schemeClr val="accent2"/>
                </a:solidFill>
              </a:rPr>
              <a:t>global constant </a:t>
            </a:r>
            <a:r>
              <a:rPr lang="en-US" altLang="en-US"/>
              <a:t>is a named constant that can be used by every function in a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It is useful if there are unchanging values that are used throughout the program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They are safer to use than global variables, since the value of a constant cannot be modified during program execution</a:t>
            </a:r>
            <a:endParaRPr lang="en-US" altLang="en-US" u="sng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C59589-8AEC-4BDE-889B-841250A958C4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FD4B9694-40F4-45A6-A24D-55159C63A3DC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8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0777EA-A75F-40B8-B5C1-88EBB44D861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4582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Local and Global Variable Names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A8D7D-81EB-4082-9BE9-C0DD524CA2B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3600"/>
            <a:ext cx="8458200" cy="3810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Local variables can have same names as global variables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When a function contains a local variable that has the same name as a global variable, the global variable is unavailable from within the function.  The local definition "hides" or "shadows" the global definition.</a:t>
            </a:r>
            <a:endParaRPr lang="en-US" altLang="en-US" u="sng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FB8639-2129-495A-9F3D-527E86BD313D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A329E1E0-1FDA-4CF0-BED9-F4B3042D7B9E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CD640C-901D-4AFD-BAAD-D9DE86428F2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8153400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0000"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Using Reference Variables as Parameters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533FE-18D0-47C8-A383-8809B9FEFFB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86000"/>
            <a:ext cx="8077200" cy="3733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Mechanism that allows a function to work with the original argument from the function call, not a copy of the argument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Allows the function to modify values stored in the calling environment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Provides a way for the function to ‘return’ more than 1 value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20A15D-C77C-4CC0-8749-E6309883E5CD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4DFBDA0A-47C6-4483-B1E9-E3C5BEAF1065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DA87BC-5A95-4751-BBE3-8E3F4BB3B1E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3213"/>
            <a:ext cx="8610600" cy="79375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Reference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950ED-D8E0-4216-AE43-C3C8685CB67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7772400" cy="4343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chemeClr val="accent2"/>
                </a:solidFill>
              </a:rPr>
              <a:t>reference variable</a:t>
            </a:r>
            <a:r>
              <a:rPr lang="en-US" altLang="en-US"/>
              <a:t> is an alias for another variable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It is defined with an ampersand (</a:t>
            </a:r>
            <a:r>
              <a:rPr lang="en-US" altLang="en-US" b="1">
                <a:latin typeface="Courier New" panose="02070309020205020404" pitchFamily="49" charset="0"/>
              </a:rPr>
              <a:t>&amp;</a:t>
            </a:r>
            <a:r>
              <a:rPr lang="en-US" altLang="en-US"/>
              <a:t>) in the prototype and in the 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void getDimensions(int&amp;, int&amp;);</a:t>
            </a:r>
            <a:endParaRPr lang="en-US" altLang="en-US" b="1">
              <a:solidFill>
                <a:srgbClr val="3D8963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Changes to a reference variable are made to the variable it refers to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Use reference variables to implement passing parameters by reference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1694543-205D-4922-9A49-3EE61E6B25DD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A4FD7583-710F-486E-A4BC-80A7C47856F2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A3DEC1-F67B-435B-9435-4DF26BB69F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183563" cy="105092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Pass by Reference Example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2BA4D-CC7C-46E8-9654-102E84370F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00200"/>
            <a:ext cx="8153400" cy="3962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void squareIt(int &amp;); //prototype</a:t>
            </a:r>
          </a:p>
          <a:p>
            <a:pPr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void squareIt(int &amp;num)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		num *= num;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7500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int localVar = 5;</a:t>
            </a:r>
          </a:p>
          <a:p>
            <a:pPr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squareIt(localVar);  // localVar now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                     // contains 25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C822DC-F2D3-4484-9AC5-546D03884EFD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D025C7AC-1F58-427F-82B9-E730A0BD0642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3B50EA-0E74-4117-9667-138042A4D728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183563" cy="105092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Reference Variable 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A16E5-F790-4880-B698-E5A04BB91B7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8458200" cy="44196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Char char=""/>
            </a:pPr>
            <a:r>
              <a:rPr lang="en-US" altLang="en-US" sz="3000"/>
              <a:t>Each reference parameter must contain </a:t>
            </a:r>
            <a:r>
              <a:rPr lang="en-US" altLang="en-US" sz="3000" b="1">
                <a:latin typeface="Courier New" panose="02070309020205020404" pitchFamily="49" charset="0"/>
              </a:rPr>
              <a:t>&amp;</a:t>
            </a:r>
            <a:endParaRPr lang="en-US" altLang="en-US" sz="3000" b="1"/>
          </a:p>
          <a:p>
            <a:pPr marL="265113" indent="-265113">
              <a:lnSpc>
                <a:spcPct val="90000"/>
              </a:lnSpc>
              <a:spcBef>
                <a:spcPct val="40000"/>
              </a:spcBef>
              <a:buFont typeface="Wingdings 2" panose="05020102010507070707" pitchFamily="18" charset="2"/>
              <a:buChar char=""/>
            </a:pPr>
            <a:r>
              <a:rPr lang="en-US" altLang="en-US" sz="3000"/>
              <a:t>Argument passed to reference parameter must be a variable.  It cannot be an expression or a constant.</a:t>
            </a:r>
          </a:p>
          <a:p>
            <a:pPr marL="265113" indent="-265113">
              <a:lnSpc>
                <a:spcPct val="90000"/>
              </a:lnSpc>
              <a:spcBef>
                <a:spcPct val="40000"/>
              </a:spcBef>
              <a:buFont typeface="Wingdings 2" panose="05020102010507070707" pitchFamily="18" charset="2"/>
              <a:buChar char=""/>
            </a:pPr>
            <a:r>
              <a:rPr lang="en-US" altLang="en-US" sz="3000"/>
              <a:t>Use only when appropriate, such as when the function must input or change the value of the argument passed to it</a:t>
            </a:r>
          </a:p>
          <a:p>
            <a:pPr marL="265113" indent="-265113">
              <a:lnSpc>
                <a:spcPct val="90000"/>
              </a:lnSpc>
              <a:spcBef>
                <a:spcPct val="40000"/>
              </a:spcBef>
              <a:buFont typeface="Wingdings 2" panose="05020102010507070707" pitchFamily="18" charset="2"/>
              <a:buChar char=""/>
            </a:pPr>
            <a:r>
              <a:rPr lang="en-US" altLang="en-US" sz="3000"/>
              <a:t>Files (</a:t>
            </a:r>
            <a:r>
              <a:rPr lang="en-US" altLang="en-US" sz="3000" i="1"/>
              <a:t>i.e.</a:t>
            </a:r>
            <a:r>
              <a:rPr lang="en-US" altLang="en-US" sz="3000"/>
              <a:t>, file stream objects) should be passed by reference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302D38-0A66-45AD-899B-C549C0A0002B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A67353D6-91EA-4DE8-BE0B-66E1CBB05D22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246AFC-0A03-4FF3-A3B5-56653621B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FB25BB-AE06-4F3F-B724-038F3F7C4D7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28800"/>
            <a:ext cx="838200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Definition includes </a:t>
            </a:r>
          </a:p>
          <a:p>
            <a:pPr lvl="1">
              <a:buFontTx/>
              <a:buNone/>
            </a:pPr>
            <a:r>
              <a:rPr lang="en-US" altLang="en-US" sz="3200">
                <a:solidFill>
                  <a:schemeClr val="accent2"/>
                </a:solidFill>
              </a:rPr>
              <a:t>name</a:t>
            </a:r>
            <a:r>
              <a:rPr lang="en-US" altLang="en-US"/>
              <a:t>: name of the function.  Function names follow same rules as variable names</a:t>
            </a:r>
          </a:p>
          <a:p>
            <a:pPr lvl="1">
              <a:buFontTx/>
              <a:buNone/>
            </a:pPr>
            <a:r>
              <a:rPr lang="en-US" altLang="en-US" sz="3200">
                <a:solidFill>
                  <a:schemeClr val="accent2"/>
                </a:solidFill>
              </a:rPr>
              <a:t>parameter list</a:t>
            </a:r>
            <a:r>
              <a:rPr lang="en-US" altLang="en-US"/>
              <a:t>: variables that hold the values passed to the function</a:t>
            </a:r>
          </a:p>
          <a:p>
            <a:pPr lvl="1">
              <a:buFontTx/>
              <a:buNone/>
            </a:pPr>
            <a:r>
              <a:rPr lang="en-US" altLang="en-US" sz="3200">
                <a:solidFill>
                  <a:schemeClr val="accent2"/>
                </a:solidFill>
              </a:rPr>
              <a:t>body</a:t>
            </a:r>
            <a:r>
              <a:rPr lang="en-US" altLang="en-US"/>
              <a:t>: statements that perform the function’s task</a:t>
            </a:r>
          </a:p>
          <a:p>
            <a:pPr lvl="1">
              <a:buFontTx/>
              <a:buNone/>
            </a:pPr>
            <a:r>
              <a:rPr lang="en-US" altLang="en-US" sz="3200">
                <a:solidFill>
                  <a:schemeClr val="accent2"/>
                </a:solidFill>
              </a:rPr>
              <a:t>return type</a:t>
            </a:r>
            <a:r>
              <a:rPr lang="en-US" altLang="en-US"/>
              <a:t>: data type of the value the function returns to the part of the program that called it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940C8F-FD10-4622-9C06-BC0225903781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813F1C95-A9C0-453E-9E47-19836AA5829D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98BFBF-6118-4412-92B3-B7EB91780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146E6-6DEF-42A9-86F7-ACB08ADC9A6B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5DAB3995-24EF-424D-B664-092C92BD4ED6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5" descr="PPT46E.png">
            <a:extLst>
              <a:ext uri="{FF2B5EF4-FFF2-40B4-BE49-F238E27FC236}">
                <a16:creationId xmlns:a16="http://schemas.microsoft.com/office/drawing/2014/main" id="{07FE7D78-1A60-4298-A317-FFF69242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81200"/>
            <a:ext cx="74580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E49F309A-E753-46BB-BCB7-022224236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Header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9C385103-8F61-4240-B6D9-B4E1A4543D21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28800"/>
            <a:ext cx="838200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function header</a:t>
            </a:r>
            <a:r>
              <a:rPr lang="en-US" altLang="en-US"/>
              <a:t> consists of </a:t>
            </a:r>
          </a:p>
          <a:p>
            <a:pPr lvl="1"/>
            <a:r>
              <a:rPr lang="en-US" altLang="en-US"/>
              <a:t>the function </a:t>
            </a:r>
            <a:r>
              <a:rPr lang="en-US" altLang="en-US" i="1"/>
              <a:t>return type</a:t>
            </a:r>
          </a:p>
          <a:p>
            <a:pPr lvl="1"/>
            <a:r>
              <a:rPr lang="en-US" altLang="en-US"/>
              <a:t>the function </a:t>
            </a:r>
            <a:r>
              <a:rPr lang="en-US" altLang="en-US" i="1"/>
              <a:t>name</a:t>
            </a:r>
          </a:p>
          <a:p>
            <a:pPr lvl="1"/>
            <a:r>
              <a:rPr lang="en-US" altLang="en-US"/>
              <a:t>the function </a:t>
            </a:r>
            <a:r>
              <a:rPr lang="en-US" altLang="en-US" i="1"/>
              <a:t>parameter list</a:t>
            </a:r>
          </a:p>
          <a:p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int main()</a:t>
            </a:r>
          </a:p>
          <a:p>
            <a:r>
              <a:rPr lang="en-US" altLang="en-US"/>
              <a:t>Note: no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/>
              <a:t> at the end of the header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0534BF-AC87-4733-B69A-241EB6FF7617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E936DBE6-17FC-4570-ACC6-1128B56364A3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527730-9C33-4D03-8472-AFDAC63EDB42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Function Return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F6A3-FDE5-48EC-B93E-E50A29DF8F9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76400"/>
            <a:ext cx="8077200" cy="44958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If a function returns a value, the type of the value must be indicated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int main()</a:t>
            </a:r>
            <a:endParaRPr lang="en-US" altLang="en-US" b="1" dirty="0">
              <a:solidFill>
                <a:srgbClr val="3D8963"/>
              </a:solidFill>
            </a:endParaRPr>
          </a:p>
          <a:p>
            <a:r>
              <a:rPr lang="en-US" altLang="en-US" dirty="0"/>
              <a:t>If a function does not return a value, its return type is </a:t>
            </a:r>
            <a:r>
              <a:rPr lang="en-US" altLang="en-US" b="1" dirty="0">
                <a:latin typeface="Courier New" panose="02070309020205020404" pitchFamily="49" charset="0"/>
              </a:rPr>
              <a:t>void</a:t>
            </a:r>
            <a:endParaRPr lang="en-US" altLang="en-US" dirty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printHeading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"\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tMonthly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Sales\n";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}</a:t>
            </a:r>
            <a:endParaRPr lang="en-US" altLang="en-US" b="1" dirty="0">
              <a:solidFill>
                <a:srgbClr val="3D8963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4CA9C79-BCF6-47BF-8AC0-C2D08AD4031C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10200D13-8791-4422-A083-251B394CCAFB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EF3A-4175-4D65-AE77-A83EF3D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C5C22-3F54-4699-9DF9-3DA62DBD7062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Calling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2779BE-B965-43BF-A20A-9F10D763FA1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1200"/>
            <a:ext cx="7772400" cy="42672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en-US"/>
              <a:t>To call a function, use the function name followed by </a:t>
            </a:r>
            <a:r>
              <a:rPr lang="en-US" altLang="en-US" b="1">
                <a:latin typeface="Courier New" panose="02070309020205020404" pitchFamily="49" charset="0"/>
              </a:rPr>
              <a:t>()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rgbClr val="3D8963"/>
                </a:solidFill>
                <a:latin typeface="Courier New" panose="02070309020205020404" pitchFamily="49" charset="0"/>
              </a:rPr>
              <a:t>printHeading();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When a function is called, the program  executes the body of the function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After the function terminates, execution resumes in the calling module at the point of call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A77EED2-3D87-45E1-BF54-E27400BDCE03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DD5BBB34-5AF6-4225-88CC-9895ADB7A4A7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249C-CAFB-48D6-AC76-25375DD9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4C1DA-9BB5-4C6C-9E0A-CD78BC8F26A3}"/>
              </a:ext>
            </a:extLst>
          </p:cNvPr>
          <p:cNvSpPr txBox="1">
            <a:spLocks noChangeArrowheads="1"/>
          </p:cNvSpPr>
          <p:nvPr/>
        </p:nvSpPr>
        <p:spPr>
          <a:xfrm>
            <a:off x="1944688" y="623888"/>
            <a:ext cx="6589712" cy="12811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solidFill>
                  <a:schemeClr val="accent1">
                    <a:tint val="88000"/>
                    <a:satMod val="150000"/>
                  </a:schemeClr>
                </a:solidFill>
              </a:rPr>
              <a:t>Calling a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B368D3-7A97-44EE-9AD5-89EB059AD73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76400"/>
            <a:ext cx="8294688" cy="45720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is automatically called when the program starts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can call any number of functions</a:t>
            </a:r>
          </a:p>
          <a:p>
            <a:r>
              <a:rPr lang="en-US" altLang="en-US"/>
              <a:t>Functions can call other functions</a:t>
            </a:r>
          </a:p>
          <a:p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816C355-8368-4D19-80C6-1D57B13B811A}"/>
              </a:ext>
            </a:extLst>
          </p:cNvPr>
          <p:cNvSpPr txBox="1">
            <a:spLocks/>
          </p:cNvSpPr>
          <p:nvPr/>
        </p:nvSpPr>
        <p:spPr>
          <a:xfrm>
            <a:off x="7239000" y="62563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2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1218987" rtl="0" eaLnBrk="1" latinLnBrk="0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9718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4290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886200" indent="-228600" algn="l" defTabSz="1218987" rtl="0" eaLnBrk="1" fontAlgn="base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A7A399"/>
                </a:solidFill>
                <a:latin typeface="Times New Roman" panose="02020603050405020304" pitchFamily="18" charset="0"/>
              </a:rPr>
              <a:t>6-</a:t>
            </a:r>
            <a:fld id="{BD0FAF3B-422B-4C85-BD9E-14775ABA3A32}" type="slidenum">
              <a:rPr lang="en-US" altLang="en-US" sz="1000" smtClean="0">
                <a:solidFill>
                  <a:srgbClr val="A7A3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A7A3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9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883</TotalTime>
  <Words>1376</Words>
  <Application>Microsoft Office PowerPoint</Application>
  <PresentationFormat>Custom</PresentationFormat>
  <Paragraphs>247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宋体</vt:lpstr>
      <vt:lpstr>Arial</vt:lpstr>
      <vt:lpstr>Century Gothic</vt:lpstr>
      <vt:lpstr>Courier New</vt:lpstr>
      <vt:lpstr>HY중고딕</vt:lpstr>
      <vt:lpstr>Times New Roman</vt:lpstr>
      <vt:lpstr>Verdana</vt:lpstr>
      <vt:lpstr>Wingdings 2</vt:lpstr>
      <vt:lpstr>Books 16x9</vt:lpstr>
      <vt:lpstr>PowerPoint Presentation</vt:lpstr>
      <vt:lpstr>PowerPoint Presentation</vt:lpstr>
      <vt:lpstr>Defining and Calling Functions</vt:lpstr>
      <vt:lpstr>Function Definition</vt:lpstr>
      <vt:lpstr>Function Definition</vt:lpstr>
      <vt:lpstr>Function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Ally,Murtaza (HHSC)</dc:creator>
  <cp:lastModifiedBy>Murtaza Ally</cp:lastModifiedBy>
  <cp:revision>56</cp:revision>
  <dcterms:created xsi:type="dcterms:W3CDTF">2017-05-16T14:09:04Z</dcterms:created>
  <dcterms:modified xsi:type="dcterms:W3CDTF">2019-09-17T22:32:01Z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