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0"/>
  </p:notesMasterIdLst>
  <p:handoutMasterIdLst>
    <p:handoutMasterId r:id="rId51"/>
  </p:handoutMasterIdLst>
  <p:sldIdLst>
    <p:sldId id="264" r:id="rId5"/>
    <p:sldId id="393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  <p:sldId id="475" r:id="rId42"/>
    <p:sldId id="476" r:id="rId43"/>
    <p:sldId id="477" r:id="rId44"/>
    <p:sldId id="478" r:id="rId45"/>
    <p:sldId id="479" r:id="rId46"/>
    <p:sldId id="480" r:id="rId47"/>
    <p:sldId id="481" r:id="rId48"/>
    <p:sldId id="482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Used to compare numeric values to determine relative order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7190F3A-A819-4960-B241-BC5F804CF2F7}">
      <dgm:prSet/>
      <dgm:spPr/>
      <dgm:t>
        <a:bodyPr/>
        <a:lstStyle/>
        <a:p>
          <a:r>
            <a:rPr lang="en-US" altLang="en-US" smtClean="0"/>
            <a:t>Operators:</a:t>
          </a:r>
          <a:endParaRPr lang="en-US" altLang="en-US" dirty="0" smtClean="0"/>
        </a:p>
      </dgm:t>
    </dgm:pt>
    <dgm:pt modelId="{E4039CC8-AB7A-4B06-B7B2-7C20B9D419F9}" type="parTrans" cxnId="{5DD733CF-C4CE-40C7-BBC5-2F3863860E9F}">
      <dgm:prSet/>
      <dgm:spPr/>
      <dgm:t>
        <a:bodyPr/>
        <a:lstStyle/>
        <a:p>
          <a:endParaRPr lang="en-US"/>
        </a:p>
      </dgm:t>
    </dgm:pt>
    <dgm:pt modelId="{B69D35DF-A6DA-4F46-9151-FC4D64C97E92}" type="sibTrans" cxnId="{5DD733CF-C4CE-40C7-BBC5-2F3863860E9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EB66F-8844-40B3-B674-332154F2F6C4}" type="pres">
      <dgm:prSet presAssocID="{B4F34DE2-2DAE-4F88-8C78-BD8892EBF4FF}" presName="spacer" presStyleCnt="0"/>
      <dgm:spPr/>
    </dgm:pt>
    <dgm:pt modelId="{22A0F476-18A6-4591-849D-DD2CD5A0BF69}" type="pres">
      <dgm:prSet presAssocID="{37190F3A-A819-4960-B241-BC5F804CF2F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5DD733CF-C4CE-40C7-BBC5-2F3863860E9F}" srcId="{90119837-5B71-4D44-BB01-DB0B084933C8}" destId="{37190F3A-A819-4960-B241-BC5F804CF2F7}" srcOrd="1" destOrd="0" parTransId="{E4039CC8-AB7A-4B06-B7B2-7C20B9D419F9}" sibTransId="{B69D35DF-A6DA-4F46-9151-FC4D64C97E92}"/>
    <dgm:cxn modelId="{73FECB28-9543-42E8-8BCA-B181AFCCEE08}" type="presOf" srcId="{90119837-5B71-4D44-BB01-DB0B084933C8}" destId="{ED5DCCC5-BCA8-4491-AA37-BAF153ECA184}" srcOrd="0" destOrd="0" presId="urn:microsoft.com/office/officeart/2005/8/layout/vList2"/>
    <dgm:cxn modelId="{FB18EC32-664A-45D7-AEFF-AEFFF516D3F0}" type="presOf" srcId="{C111C18A-FD96-4E63-821A-54D70D8DC65F}" destId="{E75D4F1A-E54E-4DDB-A374-BC9037A6551C}" srcOrd="0" destOrd="0" presId="urn:microsoft.com/office/officeart/2005/8/layout/vList2"/>
    <dgm:cxn modelId="{DEEDAA8E-5C30-4BFB-981E-64A86F956FC0}" type="presOf" srcId="{37190F3A-A819-4960-B241-BC5F804CF2F7}" destId="{22A0F476-18A6-4591-849D-DD2CD5A0BF69}" srcOrd="0" destOrd="0" presId="urn:microsoft.com/office/officeart/2005/8/layout/vList2"/>
    <dgm:cxn modelId="{34F8D1FB-0A7E-4FA3-87AA-4870F7F93845}" type="presParOf" srcId="{ED5DCCC5-BCA8-4491-AA37-BAF153ECA184}" destId="{E75D4F1A-E54E-4DDB-A374-BC9037A6551C}" srcOrd="0" destOrd="0" presId="urn:microsoft.com/office/officeart/2005/8/layout/vList2"/>
    <dgm:cxn modelId="{B2353EBB-8DAB-48B8-BB57-0DBDF756CA2A}" type="presParOf" srcId="{ED5DCCC5-BCA8-4491-AA37-BAF153ECA184}" destId="{492EB66F-8844-40B3-B674-332154F2F6C4}" srcOrd="1" destOrd="0" presId="urn:microsoft.com/office/officeart/2005/8/layout/vList2"/>
    <dgm:cxn modelId="{4523D13E-4FE2-4D99-9534-EE59FD0F7073}" type="presParOf" srcId="{ED5DCCC5-BCA8-4491-AA37-BAF153ECA184}" destId="{22A0F476-18A6-4591-849D-DD2CD5A0BF6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Relational expressions are Boolean (</a:t>
          </a:r>
          <a:r>
            <a:rPr lang="en-US" i="1" dirty="0" smtClean="0"/>
            <a:t>i.e.</a:t>
          </a:r>
          <a:r>
            <a:rPr lang="en-US" dirty="0" smtClean="0"/>
            <a:t>, evaluate to </a:t>
          </a:r>
          <a:r>
            <a:rPr lang="en-US" b="1" dirty="0" smtClean="0">
              <a:latin typeface="Courier New" pitchFamily="49" charset="0"/>
            </a:rPr>
            <a:t>true</a:t>
          </a:r>
          <a:r>
            <a:rPr lang="en-US" dirty="0" smtClean="0"/>
            <a:t> or </a:t>
          </a:r>
          <a:r>
            <a:rPr lang="en-US" b="1" dirty="0" smtClean="0">
              <a:latin typeface="Courier New" pitchFamily="49" charset="0"/>
            </a:rPr>
            <a:t>false)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EF01C8E7-BEB6-408F-8106-332251527D50}">
      <dgm:prSet/>
      <dgm:spPr/>
      <dgm:t>
        <a:bodyPr/>
        <a:lstStyle/>
        <a:p>
          <a:r>
            <a:rPr lang="en-US" smtClean="0"/>
            <a:t>Examples:</a:t>
          </a:r>
          <a:endParaRPr lang="en-US" dirty="0" smtClean="0"/>
        </a:p>
      </dgm:t>
    </dgm:pt>
    <dgm:pt modelId="{52C8E66E-8B3C-48DD-9FB9-EB6159EDA78B}" type="parTrans" cxnId="{EFB62F72-D32A-4F8E-853F-0C541B82600B}">
      <dgm:prSet/>
      <dgm:spPr/>
      <dgm:t>
        <a:bodyPr/>
        <a:lstStyle/>
        <a:p>
          <a:endParaRPr lang="en-US"/>
        </a:p>
      </dgm:t>
    </dgm:pt>
    <dgm:pt modelId="{403167EB-1C7C-461B-885E-2E0C883D2CAF}" type="sibTrans" cxnId="{EFB62F72-D32A-4F8E-853F-0C541B82600B}">
      <dgm:prSet/>
      <dgm:spPr/>
      <dgm:t>
        <a:bodyPr/>
        <a:lstStyle/>
        <a:p>
          <a:endParaRPr lang="en-US"/>
        </a:p>
      </dgm:t>
    </dgm:pt>
    <dgm:pt modelId="{B902FCE2-1B44-4FE5-B8D0-F359D8ECE735}">
      <dgm:prSet/>
      <dgm:spPr/>
      <dgm:t>
        <a:bodyPr/>
        <a:lstStyle/>
        <a:p>
          <a:r>
            <a:rPr lang="en-US" b="1" smtClean="0">
              <a:latin typeface="Courier New" pitchFamily="49" charset="0"/>
            </a:rPr>
            <a:t>12 &gt; 5</a:t>
          </a:r>
          <a:r>
            <a:rPr lang="en-US" smtClean="0"/>
            <a:t> is </a:t>
          </a:r>
          <a:r>
            <a:rPr lang="en-US" b="1" smtClean="0">
              <a:latin typeface="Courier New" pitchFamily="49" charset="0"/>
            </a:rPr>
            <a:t>true</a:t>
          </a:r>
          <a:endParaRPr lang="en-US" b="1" dirty="0" smtClean="0">
            <a:latin typeface="Courier New" pitchFamily="49" charset="0"/>
          </a:endParaRPr>
        </a:p>
      </dgm:t>
    </dgm:pt>
    <dgm:pt modelId="{D13EEBFE-02FD-4C21-B5CB-42FFCBC5AF2D}" type="parTrans" cxnId="{02FBE4E1-799B-4D85-AB1B-06C6FDE65D49}">
      <dgm:prSet/>
      <dgm:spPr/>
      <dgm:t>
        <a:bodyPr/>
        <a:lstStyle/>
        <a:p>
          <a:endParaRPr lang="en-US"/>
        </a:p>
      </dgm:t>
    </dgm:pt>
    <dgm:pt modelId="{E362E847-0887-4290-A75E-C2BE627663DA}" type="sibTrans" cxnId="{02FBE4E1-799B-4D85-AB1B-06C6FDE65D49}">
      <dgm:prSet/>
      <dgm:spPr/>
      <dgm:t>
        <a:bodyPr/>
        <a:lstStyle/>
        <a:p>
          <a:endParaRPr lang="en-US"/>
        </a:p>
      </dgm:t>
    </dgm:pt>
    <dgm:pt modelId="{D9D60807-84C1-4E5E-A1CB-86BF09E63E18}">
      <dgm:prSet/>
      <dgm:spPr/>
      <dgm:t>
        <a:bodyPr/>
        <a:lstStyle/>
        <a:p>
          <a:r>
            <a:rPr lang="en-US" b="1" smtClean="0">
              <a:latin typeface="Courier New" pitchFamily="49" charset="0"/>
            </a:rPr>
            <a:t>7 &lt;= 5</a:t>
          </a:r>
          <a:r>
            <a:rPr lang="en-US" smtClean="0"/>
            <a:t> is </a:t>
          </a:r>
          <a:r>
            <a:rPr lang="en-US" b="1" smtClean="0">
              <a:latin typeface="Courier New" pitchFamily="49" charset="0"/>
            </a:rPr>
            <a:t>false</a:t>
          </a:r>
          <a:endParaRPr lang="en-US" b="1" dirty="0" smtClean="0">
            <a:latin typeface="Courier New" pitchFamily="49" charset="0"/>
          </a:endParaRPr>
        </a:p>
      </dgm:t>
    </dgm:pt>
    <dgm:pt modelId="{722361F8-B34A-4F46-80A6-8DE270BD91FF}" type="parTrans" cxnId="{18CF95FA-DEA9-45AF-9F8E-135D59C3AB87}">
      <dgm:prSet/>
      <dgm:spPr/>
      <dgm:t>
        <a:bodyPr/>
        <a:lstStyle/>
        <a:p>
          <a:endParaRPr lang="en-US"/>
        </a:p>
      </dgm:t>
    </dgm:pt>
    <dgm:pt modelId="{85C7F82F-F5A9-44A0-B327-7CFE60245A29}" type="sibTrans" cxnId="{18CF95FA-DEA9-45AF-9F8E-135D59C3AB87}">
      <dgm:prSet/>
      <dgm:spPr/>
      <dgm:t>
        <a:bodyPr/>
        <a:lstStyle/>
        <a:p>
          <a:endParaRPr lang="en-US"/>
        </a:p>
      </dgm:t>
    </dgm:pt>
    <dgm:pt modelId="{83E11182-A7AC-45AF-993A-35A1541475F2}">
      <dgm:prSet/>
      <dgm:spPr/>
      <dgm:t>
        <a:bodyPr/>
        <a:lstStyle/>
        <a:p>
          <a:r>
            <a:rPr lang="en-US" smtClean="0"/>
            <a:t>if </a:t>
          </a:r>
          <a:r>
            <a:rPr lang="en-US" b="1" smtClean="0">
              <a:latin typeface="Courier New" pitchFamily="49" charset="0"/>
            </a:rPr>
            <a:t>x</a:t>
          </a:r>
          <a:r>
            <a:rPr lang="en-US" smtClean="0">
              <a:latin typeface="Courier New" pitchFamily="49" charset="0"/>
            </a:rPr>
            <a:t> </a:t>
          </a:r>
          <a:r>
            <a:rPr lang="en-US" smtClean="0"/>
            <a:t>is 10, then </a:t>
          </a:r>
          <a:endParaRPr lang="en-US" dirty="0" smtClean="0"/>
        </a:p>
      </dgm:t>
    </dgm:pt>
    <dgm:pt modelId="{9FA906E6-16B4-4D55-A7C4-3F0B3BDF00CC}" type="parTrans" cxnId="{9DCE059E-EA85-4C4D-8CBA-2E3F3D3977CA}">
      <dgm:prSet/>
      <dgm:spPr/>
      <dgm:t>
        <a:bodyPr/>
        <a:lstStyle/>
        <a:p>
          <a:endParaRPr lang="en-US"/>
        </a:p>
      </dgm:t>
    </dgm:pt>
    <dgm:pt modelId="{146C2FA0-F536-475E-A3B8-C0014978F9CA}" type="sibTrans" cxnId="{9DCE059E-EA85-4C4D-8CBA-2E3F3D3977CA}">
      <dgm:prSet/>
      <dgm:spPr/>
      <dgm:t>
        <a:bodyPr/>
        <a:lstStyle/>
        <a:p>
          <a:endParaRPr lang="en-US"/>
        </a:p>
      </dgm:t>
    </dgm:pt>
    <dgm:pt modelId="{8233A15D-B609-4D6E-A1A2-4B8B3EE5947D}">
      <dgm:prSet/>
      <dgm:spPr/>
      <dgm:t>
        <a:bodyPr/>
        <a:lstStyle/>
        <a:p>
          <a:r>
            <a:rPr lang="en-US" b="1" smtClean="0">
              <a:latin typeface="Courier New" pitchFamily="49" charset="0"/>
            </a:rPr>
            <a:t>x == 10</a:t>
          </a:r>
          <a:r>
            <a:rPr lang="en-US" smtClean="0"/>
            <a:t> is </a:t>
          </a:r>
          <a:r>
            <a:rPr lang="en-US" b="1" smtClean="0">
              <a:latin typeface="Courier New" pitchFamily="49" charset="0"/>
            </a:rPr>
            <a:t>true</a:t>
          </a:r>
          <a:r>
            <a:rPr lang="en-US" smtClean="0"/>
            <a:t>, </a:t>
          </a:r>
          <a:endParaRPr lang="en-US" dirty="0" smtClean="0"/>
        </a:p>
      </dgm:t>
    </dgm:pt>
    <dgm:pt modelId="{6175684D-4EAA-4F07-ABA0-F723E2EBF03A}" type="parTrans" cxnId="{6AB9304E-6804-4D1D-B1C2-2122925E2E0B}">
      <dgm:prSet/>
      <dgm:spPr/>
      <dgm:t>
        <a:bodyPr/>
        <a:lstStyle/>
        <a:p>
          <a:endParaRPr lang="en-US"/>
        </a:p>
      </dgm:t>
    </dgm:pt>
    <dgm:pt modelId="{5BFEE8B9-FC41-4471-AE22-B13B765255A9}" type="sibTrans" cxnId="{6AB9304E-6804-4D1D-B1C2-2122925E2E0B}">
      <dgm:prSet/>
      <dgm:spPr/>
      <dgm:t>
        <a:bodyPr/>
        <a:lstStyle/>
        <a:p>
          <a:endParaRPr lang="en-US"/>
        </a:p>
      </dgm:t>
    </dgm:pt>
    <dgm:pt modelId="{5A5FFFD7-9131-4E68-A103-4AA1E62619BE}">
      <dgm:prSet/>
      <dgm:spPr/>
      <dgm:t>
        <a:bodyPr/>
        <a:lstStyle/>
        <a:p>
          <a:r>
            <a:rPr lang="en-US" b="1" smtClean="0">
              <a:latin typeface="Courier New" pitchFamily="49" charset="0"/>
              <a:cs typeface="Courier New" pitchFamily="49" charset="0"/>
            </a:rPr>
            <a:t>x &lt;= 8</a:t>
          </a:r>
          <a:r>
            <a:rPr lang="en-US" smtClean="0">
              <a:cs typeface="Courier New" pitchFamily="49" charset="0"/>
            </a:rPr>
            <a:t> is </a:t>
          </a:r>
          <a:r>
            <a:rPr lang="en-US" b="1" smtClean="0">
              <a:latin typeface="Courier New" pitchFamily="49" charset="0"/>
              <a:cs typeface="Courier New" pitchFamily="49" charset="0"/>
            </a:rPr>
            <a:t>false,</a:t>
          </a:r>
          <a:endParaRPr lang="en-US" dirty="0" smtClean="0"/>
        </a:p>
      </dgm:t>
    </dgm:pt>
    <dgm:pt modelId="{D2FE67C5-0FA1-4E9A-B377-8CB977C9B738}" type="parTrans" cxnId="{DE11D31E-25D6-405C-A5A6-ED708D11ECAE}">
      <dgm:prSet/>
      <dgm:spPr/>
      <dgm:t>
        <a:bodyPr/>
        <a:lstStyle/>
        <a:p>
          <a:endParaRPr lang="en-US"/>
        </a:p>
      </dgm:t>
    </dgm:pt>
    <dgm:pt modelId="{8639666C-BC15-4949-B318-A09712AEA42A}" type="sibTrans" cxnId="{DE11D31E-25D6-405C-A5A6-ED708D11ECAE}">
      <dgm:prSet/>
      <dgm:spPr/>
      <dgm:t>
        <a:bodyPr/>
        <a:lstStyle/>
        <a:p>
          <a:endParaRPr lang="en-US"/>
        </a:p>
      </dgm:t>
    </dgm:pt>
    <dgm:pt modelId="{A3719375-C217-48D4-A4F4-A9A93BEAA411}">
      <dgm:prSet/>
      <dgm:spPr/>
      <dgm:t>
        <a:bodyPr/>
        <a:lstStyle/>
        <a:p>
          <a:r>
            <a:rPr lang="en-US" b="1" smtClean="0">
              <a:latin typeface="Courier New" pitchFamily="49" charset="0"/>
            </a:rPr>
            <a:t>x != 8</a:t>
          </a:r>
          <a:r>
            <a:rPr lang="en-US" smtClean="0"/>
            <a:t> is </a:t>
          </a:r>
          <a:r>
            <a:rPr lang="en-US" b="1" smtClean="0">
              <a:latin typeface="Courier New" pitchFamily="49" charset="0"/>
            </a:rPr>
            <a:t>true</a:t>
          </a:r>
          <a:r>
            <a:rPr lang="en-US" smtClean="0"/>
            <a:t>, and </a:t>
          </a:r>
          <a:endParaRPr lang="en-US" dirty="0" smtClean="0"/>
        </a:p>
      </dgm:t>
    </dgm:pt>
    <dgm:pt modelId="{C587687B-071C-4A01-9C41-DA825387280A}" type="parTrans" cxnId="{9F6A1EEF-F18D-4C5A-96C6-F812527391EF}">
      <dgm:prSet/>
      <dgm:spPr/>
      <dgm:t>
        <a:bodyPr/>
        <a:lstStyle/>
        <a:p>
          <a:endParaRPr lang="en-US"/>
        </a:p>
      </dgm:t>
    </dgm:pt>
    <dgm:pt modelId="{BB69BCD3-CCCE-492C-A77E-1D2DA8F2E209}" type="sibTrans" cxnId="{9F6A1EEF-F18D-4C5A-96C6-F812527391EF}">
      <dgm:prSet/>
      <dgm:spPr/>
      <dgm:t>
        <a:bodyPr/>
        <a:lstStyle/>
        <a:p>
          <a:endParaRPr lang="en-US"/>
        </a:p>
      </dgm:t>
    </dgm:pt>
    <dgm:pt modelId="{9DD5C997-BD55-4798-B1B3-50E870247106}">
      <dgm:prSet/>
      <dgm:spPr/>
      <dgm:t>
        <a:bodyPr/>
        <a:lstStyle/>
        <a:p>
          <a:r>
            <a:rPr lang="en-US" b="1" smtClean="0">
              <a:latin typeface="Courier New" pitchFamily="49" charset="0"/>
            </a:rPr>
            <a:t>x == 8</a:t>
          </a:r>
          <a:r>
            <a:rPr lang="en-US" smtClean="0"/>
            <a:t> is </a:t>
          </a:r>
          <a:r>
            <a:rPr lang="en-US" b="1" smtClean="0">
              <a:latin typeface="Courier New" pitchFamily="49" charset="0"/>
            </a:rPr>
            <a:t>false</a:t>
          </a:r>
          <a:endParaRPr lang="en-US" b="1" dirty="0" smtClean="0">
            <a:latin typeface="Courier New" pitchFamily="49" charset="0"/>
          </a:endParaRPr>
        </a:p>
      </dgm:t>
    </dgm:pt>
    <dgm:pt modelId="{8B58FD07-53BA-474F-ACCC-710EFF14853B}" type="parTrans" cxnId="{F178E7EF-8031-4A0E-A30F-8DDAAEA41D60}">
      <dgm:prSet/>
      <dgm:spPr/>
      <dgm:t>
        <a:bodyPr/>
        <a:lstStyle/>
        <a:p>
          <a:endParaRPr lang="en-US"/>
        </a:p>
      </dgm:t>
    </dgm:pt>
    <dgm:pt modelId="{98341ADA-67E2-4F55-969E-F711FD49E65E}" type="sibTrans" cxnId="{F178E7EF-8031-4A0E-A30F-8DDAAEA41D60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EB66F-8844-40B3-B674-332154F2F6C4}" type="pres">
      <dgm:prSet presAssocID="{B4F34DE2-2DAE-4F88-8C78-BD8892EBF4FF}" presName="spacer" presStyleCnt="0"/>
      <dgm:spPr/>
    </dgm:pt>
    <dgm:pt modelId="{F2820139-F314-4DC3-BFE1-8966001A384E}" type="pres">
      <dgm:prSet presAssocID="{EF01C8E7-BEB6-408F-8106-332251527D5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1E630-71E0-4A6C-A909-20CC9985E3E1}" type="pres">
      <dgm:prSet presAssocID="{EF01C8E7-BEB6-408F-8106-332251527D5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B9304E-6804-4D1D-B1C2-2122925E2E0B}" srcId="{EF01C8E7-BEB6-408F-8106-332251527D50}" destId="{8233A15D-B609-4D6E-A1A2-4B8B3EE5947D}" srcOrd="3" destOrd="0" parTransId="{6175684D-4EAA-4F07-ABA0-F723E2EBF03A}" sibTransId="{5BFEE8B9-FC41-4471-AE22-B13B765255A9}"/>
    <dgm:cxn modelId="{3DF7D032-BD41-4992-ABA9-3F767EE806EB}" type="presOf" srcId="{5A5FFFD7-9131-4E68-A103-4AA1E62619BE}" destId="{1D91E630-71E0-4A6C-A909-20CC9985E3E1}" srcOrd="0" destOrd="4" presId="urn:microsoft.com/office/officeart/2005/8/layout/vList2"/>
    <dgm:cxn modelId="{F178E7EF-8031-4A0E-A30F-8DDAAEA41D60}" srcId="{EF01C8E7-BEB6-408F-8106-332251527D50}" destId="{9DD5C997-BD55-4798-B1B3-50E870247106}" srcOrd="6" destOrd="0" parTransId="{8B58FD07-53BA-474F-ACCC-710EFF14853B}" sibTransId="{98341ADA-67E2-4F55-969E-F711FD49E65E}"/>
    <dgm:cxn modelId="{DE11D31E-25D6-405C-A5A6-ED708D11ECAE}" srcId="{EF01C8E7-BEB6-408F-8106-332251527D50}" destId="{5A5FFFD7-9131-4E68-A103-4AA1E62619BE}" srcOrd="4" destOrd="0" parTransId="{D2FE67C5-0FA1-4E9A-B377-8CB977C9B738}" sibTransId="{8639666C-BC15-4949-B318-A09712AEA42A}"/>
    <dgm:cxn modelId="{4E293E24-F7B4-494C-BFFD-3C0C2143DBD8}" type="presOf" srcId="{A3719375-C217-48D4-A4F4-A9A93BEAA411}" destId="{1D91E630-71E0-4A6C-A909-20CC9985E3E1}" srcOrd="0" destOrd="5" presId="urn:microsoft.com/office/officeart/2005/8/layout/vList2"/>
    <dgm:cxn modelId="{8567F9AD-0A21-48F1-B767-F1CA4AAE6CC3}" type="presOf" srcId="{83E11182-A7AC-45AF-993A-35A1541475F2}" destId="{1D91E630-71E0-4A6C-A909-20CC9985E3E1}" srcOrd="0" destOrd="2" presId="urn:microsoft.com/office/officeart/2005/8/layout/vList2"/>
    <dgm:cxn modelId="{1DA953FB-4C67-4BD4-83F6-EF31D5182249}" type="presOf" srcId="{D9D60807-84C1-4E5E-A1CB-86BF09E63E18}" destId="{1D91E630-71E0-4A6C-A909-20CC9985E3E1}" srcOrd="0" destOrd="1" presId="urn:microsoft.com/office/officeart/2005/8/layout/vList2"/>
    <dgm:cxn modelId="{E20A540E-9C09-4EA3-9FF8-81FEEA160DF5}" type="presOf" srcId="{C111C18A-FD96-4E63-821A-54D70D8DC65F}" destId="{E75D4F1A-E54E-4DDB-A374-BC9037A6551C}" srcOrd="0" destOrd="0" presId="urn:microsoft.com/office/officeart/2005/8/layout/vList2"/>
    <dgm:cxn modelId="{8791FAC5-0C85-45F4-A842-86C345344548}" type="presOf" srcId="{B902FCE2-1B44-4FE5-B8D0-F359D8ECE735}" destId="{1D91E630-71E0-4A6C-A909-20CC9985E3E1}" srcOrd="0" destOrd="0" presId="urn:microsoft.com/office/officeart/2005/8/layout/vList2"/>
    <dgm:cxn modelId="{9DCE059E-EA85-4C4D-8CBA-2E3F3D3977CA}" srcId="{EF01C8E7-BEB6-408F-8106-332251527D50}" destId="{83E11182-A7AC-45AF-993A-35A1541475F2}" srcOrd="2" destOrd="0" parTransId="{9FA906E6-16B4-4D55-A7C4-3F0B3BDF00CC}" sibTransId="{146C2FA0-F536-475E-A3B8-C0014978F9CA}"/>
    <dgm:cxn modelId="{9F6A1EEF-F18D-4C5A-96C6-F812527391EF}" srcId="{EF01C8E7-BEB6-408F-8106-332251527D50}" destId="{A3719375-C217-48D4-A4F4-A9A93BEAA411}" srcOrd="5" destOrd="0" parTransId="{C587687B-071C-4A01-9C41-DA825387280A}" sibTransId="{BB69BCD3-CCCE-492C-A77E-1D2DA8F2E209}"/>
    <dgm:cxn modelId="{7A2198DE-C027-468C-99B5-83D8748B7956}" type="presOf" srcId="{EF01C8E7-BEB6-408F-8106-332251527D50}" destId="{F2820139-F314-4DC3-BFE1-8966001A384E}" srcOrd="0" destOrd="0" presId="urn:microsoft.com/office/officeart/2005/8/layout/vList2"/>
    <dgm:cxn modelId="{2DB86DFC-DC26-4951-A4F6-3B83A7156822}" type="presOf" srcId="{90119837-5B71-4D44-BB01-DB0B084933C8}" destId="{ED5DCCC5-BCA8-4491-AA37-BAF153ECA184}" srcOrd="0" destOrd="0" presId="urn:microsoft.com/office/officeart/2005/8/layout/vList2"/>
    <dgm:cxn modelId="{7FF6D32F-58D7-411D-8ADA-000B67607D8D}" type="presOf" srcId="{8233A15D-B609-4D6E-A1A2-4B8B3EE5947D}" destId="{1D91E630-71E0-4A6C-A909-20CC9985E3E1}" srcOrd="0" destOrd="3" presId="urn:microsoft.com/office/officeart/2005/8/layout/vList2"/>
    <dgm:cxn modelId="{02FBE4E1-799B-4D85-AB1B-06C6FDE65D49}" srcId="{EF01C8E7-BEB6-408F-8106-332251527D50}" destId="{B902FCE2-1B44-4FE5-B8D0-F359D8ECE735}" srcOrd="0" destOrd="0" parTransId="{D13EEBFE-02FD-4C21-B5CB-42FFCBC5AF2D}" sibTransId="{E362E847-0887-4290-A75E-C2BE627663DA}"/>
    <dgm:cxn modelId="{18CF95FA-DEA9-45AF-9F8E-135D59C3AB87}" srcId="{EF01C8E7-BEB6-408F-8106-332251527D50}" destId="{D9D60807-84C1-4E5E-A1CB-86BF09E63E18}" srcOrd="1" destOrd="0" parTransId="{722361F8-B34A-4F46-80A6-8DE270BD91FF}" sibTransId="{85C7F82F-F5A9-44A0-B327-7CFE60245A29}"/>
    <dgm:cxn modelId="{507B573C-B71B-4C35-B2DA-A0B73D133CCF}" type="presOf" srcId="{9DD5C997-BD55-4798-B1B3-50E870247106}" destId="{1D91E630-71E0-4A6C-A909-20CC9985E3E1}" srcOrd="0" destOrd="6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EFB62F72-D32A-4F8E-853F-0C541B82600B}" srcId="{90119837-5B71-4D44-BB01-DB0B084933C8}" destId="{EF01C8E7-BEB6-408F-8106-332251527D50}" srcOrd="1" destOrd="0" parTransId="{52C8E66E-8B3C-48DD-9FB9-EB6159EDA78B}" sibTransId="{403167EB-1C7C-461B-885E-2E0C883D2CAF}"/>
    <dgm:cxn modelId="{6B360BB7-FCF9-4F5B-A496-ED34EA08E73D}" type="presParOf" srcId="{ED5DCCC5-BCA8-4491-AA37-BAF153ECA184}" destId="{E75D4F1A-E54E-4DDB-A374-BC9037A6551C}" srcOrd="0" destOrd="0" presId="urn:microsoft.com/office/officeart/2005/8/layout/vList2"/>
    <dgm:cxn modelId="{1F8C3C6C-1769-4E55-8FF1-31D7DE10351E}" type="presParOf" srcId="{ED5DCCC5-BCA8-4491-AA37-BAF153ECA184}" destId="{492EB66F-8844-40B3-B674-332154F2F6C4}" srcOrd="1" destOrd="0" presId="urn:microsoft.com/office/officeart/2005/8/layout/vList2"/>
    <dgm:cxn modelId="{2D72DA2A-91C1-4F3E-9A5C-D4B044E2C29D}" type="presParOf" srcId="{ED5DCCC5-BCA8-4491-AA37-BAF153ECA184}" destId="{F2820139-F314-4DC3-BFE1-8966001A384E}" srcOrd="2" destOrd="0" presId="urn:microsoft.com/office/officeart/2005/8/layout/vList2"/>
    <dgm:cxn modelId="{CC701B26-6A56-4B13-AA0B-4700EDC068D9}" type="presParOf" srcId="{ED5DCCC5-BCA8-4491-AA37-BAF153ECA184}" destId="{1D91E630-71E0-4A6C-A909-20CC9985E3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Can be assigned to a variable 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1A224820-155F-4249-82EA-88F3AD342786}">
      <dgm:prSet/>
      <dgm:spPr/>
      <dgm:t>
        <a:bodyPr/>
        <a:lstStyle/>
        <a:p>
          <a:r>
            <a:rPr lang="en-US" altLang="en-US" b="1" smtClean="0">
              <a:solidFill>
                <a:srgbClr val="3D8963"/>
              </a:solidFill>
              <a:latin typeface="Courier New" panose="02070309020205020404" pitchFamily="49" charset="0"/>
            </a:rPr>
            <a:t>bool</a:t>
          </a:r>
          <a:r>
            <a:rPr lang="en-US" altLang="en-US" b="1" smtClean="0">
              <a:solidFill>
                <a:srgbClr val="3D8963"/>
              </a:solidFill>
            </a:rPr>
            <a:t> </a:t>
          </a:r>
          <a:r>
            <a:rPr lang="en-US" altLang="en-US" b="1" smtClean="0">
              <a:solidFill>
                <a:srgbClr val="3D8963"/>
              </a:solidFill>
              <a:latin typeface="Courier New" panose="02070309020205020404" pitchFamily="49" charset="0"/>
            </a:rPr>
            <a:t>result = (x &lt;= y);</a:t>
          </a:r>
          <a:endParaRPr lang="en-US" altLang="en-US" b="1" dirty="0" smtClean="0">
            <a:solidFill>
              <a:srgbClr val="3D8963"/>
            </a:solidFill>
          </a:endParaRPr>
        </a:p>
      </dgm:t>
    </dgm:pt>
    <dgm:pt modelId="{6580469C-CA37-4063-AD39-AAEA063A8152}" type="parTrans" cxnId="{8045D581-F0BB-4D23-9C8A-7436A6522067}">
      <dgm:prSet/>
      <dgm:spPr/>
      <dgm:t>
        <a:bodyPr/>
        <a:lstStyle/>
        <a:p>
          <a:endParaRPr lang="en-US"/>
        </a:p>
      </dgm:t>
    </dgm:pt>
    <dgm:pt modelId="{27BB711F-0B62-482E-825B-1B8ECC8BBA81}" type="sibTrans" cxnId="{8045D581-F0BB-4D23-9C8A-7436A6522067}">
      <dgm:prSet/>
      <dgm:spPr/>
      <dgm:t>
        <a:bodyPr/>
        <a:lstStyle/>
        <a:p>
          <a:endParaRPr lang="en-US"/>
        </a:p>
      </dgm:t>
    </dgm:pt>
    <dgm:pt modelId="{28712E98-D5F3-4C1E-B91C-30504D392084}">
      <dgm:prSet/>
      <dgm:spPr/>
      <dgm:t>
        <a:bodyPr/>
        <a:lstStyle/>
        <a:p>
          <a:r>
            <a:rPr lang="en-US" altLang="en-US" smtClean="0"/>
            <a:t>Assigns </a:t>
          </a:r>
          <a:r>
            <a:rPr lang="en-US" altLang="en-US" b="1" smtClean="0">
              <a:latin typeface="Courier New" panose="02070309020205020404" pitchFamily="49" charset="0"/>
            </a:rPr>
            <a:t>0</a:t>
          </a:r>
          <a:r>
            <a:rPr lang="en-US" altLang="en-US" smtClean="0"/>
            <a:t> for </a:t>
          </a:r>
          <a:r>
            <a:rPr lang="en-US" altLang="en-US" b="1" smtClean="0">
              <a:latin typeface="Courier New" panose="02070309020205020404" pitchFamily="49" charset="0"/>
            </a:rPr>
            <a:t>false</a:t>
          </a:r>
          <a:r>
            <a:rPr lang="en-US" altLang="en-US" smtClean="0"/>
            <a:t>, </a:t>
          </a:r>
          <a:r>
            <a:rPr lang="en-US" altLang="en-US" b="1" smtClean="0">
              <a:latin typeface="Courier New" panose="02070309020205020404" pitchFamily="49" charset="0"/>
            </a:rPr>
            <a:t>1</a:t>
          </a:r>
          <a:r>
            <a:rPr lang="en-US" altLang="en-US" smtClean="0"/>
            <a:t> for </a:t>
          </a:r>
          <a:r>
            <a:rPr lang="en-US" altLang="en-US" b="1" smtClean="0">
              <a:latin typeface="Courier New" panose="02070309020205020404" pitchFamily="49" charset="0"/>
            </a:rPr>
            <a:t>true</a:t>
          </a:r>
          <a:endParaRPr lang="en-US" altLang="en-US" b="1" dirty="0" smtClean="0"/>
        </a:p>
      </dgm:t>
    </dgm:pt>
    <dgm:pt modelId="{61F91519-642C-419D-88EC-B36E1BBB4DD4}" type="parTrans" cxnId="{9542C2F6-E3F4-4A2B-9AC8-26073866F2B9}">
      <dgm:prSet/>
      <dgm:spPr/>
      <dgm:t>
        <a:bodyPr/>
        <a:lstStyle/>
        <a:p>
          <a:endParaRPr lang="en-US"/>
        </a:p>
      </dgm:t>
    </dgm:pt>
    <dgm:pt modelId="{A7310A21-0063-48F8-BB03-C99E170999E8}" type="sibTrans" cxnId="{9542C2F6-E3F4-4A2B-9AC8-26073866F2B9}">
      <dgm:prSet/>
      <dgm:spPr/>
      <dgm:t>
        <a:bodyPr/>
        <a:lstStyle/>
        <a:p>
          <a:endParaRPr lang="en-US"/>
        </a:p>
      </dgm:t>
    </dgm:pt>
    <dgm:pt modelId="{9A132E38-8F25-4002-9282-F65DA02B35E7}">
      <dgm:prSet/>
      <dgm:spPr/>
      <dgm:t>
        <a:bodyPr/>
        <a:lstStyle/>
        <a:p>
          <a:r>
            <a:rPr lang="en-US" altLang="en-US" smtClean="0"/>
            <a:t>Do not confuse </a:t>
          </a:r>
          <a:r>
            <a:rPr lang="en-US" altLang="en-US" b="1" smtClean="0">
              <a:latin typeface="Courier New" panose="02070309020205020404" pitchFamily="49" charset="0"/>
            </a:rPr>
            <a:t>=</a:t>
          </a:r>
          <a:r>
            <a:rPr lang="en-US" altLang="en-US" smtClean="0"/>
            <a:t>  (assignment) and </a:t>
          </a:r>
          <a:r>
            <a:rPr lang="en-US" altLang="en-US" b="1" smtClean="0">
              <a:latin typeface="Courier New" panose="02070309020205020404" pitchFamily="49" charset="0"/>
            </a:rPr>
            <a:t>== </a:t>
          </a:r>
          <a:r>
            <a:rPr lang="en-US" altLang="en-US" smtClean="0"/>
            <a:t>(equal to)</a:t>
          </a:r>
          <a:endParaRPr lang="en-US" altLang="en-US" b="1" dirty="0" smtClean="0">
            <a:latin typeface="Courier New" panose="02070309020205020404" pitchFamily="49" charset="0"/>
          </a:endParaRPr>
        </a:p>
      </dgm:t>
    </dgm:pt>
    <dgm:pt modelId="{D4496BEF-29BE-4FC6-B6E6-F82D125A5937}" type="parTrans" cxnId="{70494539-DBFF-4BE0-BC08-E370E0CCAB11}">
      <dgm:prSet/>
      <dgm:spPr/>
      <dgm:t>
        <a:bodyPr/>
        <a:lstStyle/>
        <a:p>
          <a:endParaRPr lang="en-US"/>
        </a:p>
      </dgm:t>
    </dgm:pt>
    <dgm:pt modelId="{E76A04BA-9A78-4EA6-953B-AD838185A5D4}" type="sibTrans" cxnId="{70494539-DBFF-4BE0-BC08-E370E0CCAB11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544D5-61D8-4E40-9154-0BBF7D329FB0}" type="pres">
      <dgm:prSet presAssocID="{C111C18A-FD96-4E63-821A-54D70D8DC65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03E7-AC45-40B3-BDA3-03EEB05C6B94}" type="pres">
      <dgm:prSet presAssocID="{28712E98-D5F3-4C1E-B91C-30504D39208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2A143-F801-4BF9-9329-1DA282C2F8D4}" type="pres">
      <dgm:prSet presAssocID="{A7310A21-0063-48F8-BB03-C99E170999E8}" presName="spacer" presStyleCnt="0"/>
      <dgm:spPr/>
    </dgm:pt>
    <dgm:pt modelId="{2C235009-28CA-4749-BAAD-F3D37A8B72C5}" type="pres">
      <dgm:prSet presAssocID="{9A132E38-8F25-4002-9282-F65DA02B35E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6158C0-8068-4892-A267-6A5E7D8B472F}" type="presOf" srcId="{9A132E38-8F25-4002-9282-F65DA02B35E7}" destId="{2C235009-28CA-4749-BAAD-F3D37A8B72C5}" srcOrd="0" destOrd="0" presId="urn:microsoft.com/office/officeart/2005/8/layout/vList2"/>
    <dgm:cxn modelId="{E80FA1E8-6380-43C7-BD86-82B42B1C0BCC}" type="presOf" srcId="{90119837-5B71-4D44-BB01-DB0B084933C8}" destId="{ED5DCCC5-BCA8-4491-AA37-BAF153ECA184}" srcOrd="0" destOrd="0" presId="urn:microsoft.com/office/officeart/2005/8/layout/vList2"/>
    <dgm:cxn modelId="{70494539-DBFF-4BE0-BC08-E370E0CCAB11}" srcId="{90119837-5B71-4D44-BB01-DB0B084933C8}" destId="{9A132E38-8F25-4002-9282-F65DA02B35E7}" srcOrd="2" destOrd="0" parTransId="{D4496BEF-29BE-4FC6-B6E6-F82D125A5937}" sibTransId="{E76A04BA-9A78-4EA6-953B-AD838185A5D4}"/>
    <dgm:cxn modelId="{ECDAC9B7-52FA-439C-A2D3-6697421A4DF3}" type="presOf" srcId="{C111C18A-FD96-4E63-821A-54D70D8DC65F}" destId="{E75D4F1A-E54E-4DDB-A374-BC9037A6551C}" srcOrd="0" destOrd="0" presId="urn:microsoft.com/office/officeart/2005/8/layout/vList2"/>
    <dgm:cxn modelId="{8045D581-F0BB-4D23-9C8A-7436A6522067}" srcId="{C111C18A-FD96-4E63-821A-54D70D8DC65F}" destId="{1A224820-155F-4249-82EA-88F3AD342786}" srcOrd="0" destOrd="0" parTransId="{6580469C-CA37-4063-AD39-AAEA063A8152}" sibTransId="{27BB711F-0B62-482E-825B-1B8ECC8BBA81}"/>
    <dgm:cxn modelId="{9542C2F6-E3F4-4A2B-9AC8-26073866F2B9}" srcId="{90119837-5B71-4D44-BB01-DB0B084933C8}" destId="{28712E98-D5F3-4C1E-B91C-30504D392084}" srcOrd="1" destOrd="0" parTransId="{61F91519-642C-419D-88EC-B36E1BBB4DD4}" sibTransId="{A7310A21-0063-48F8-BB03-C99E170999E8}"/>
    <dgm:cxn modelId="{840DADD3-A8C5-4D54-AF89-5E3FD655C59E}" type="presOf" srcId="{28712E98-D5F3-4C1E-B91C-30504D392084}" destId="{ADD903E7-AC45-40B3-BDA3-03EEB05C6B94}" srcOrd="0" destOrd="0" presId="urn:microsoft.com/office/officeart/2005/8/layout/vList2"/>
    <dgm:cxn modelId="{3A503B38-7A7E-4970-BE1B-692E801BF235}" type="presOf" srcId="{1A224820-155F-4249-82EA-88F3AD342786}" destId="{0C6544D5-61D8-4E40-9154-0BBF7D329FB0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47A317F4-7715-4403-83D4-5BF2CB928D4A}" type="presParOf" srcId="{ED5DCCC5-BCA8-4491-AA37-BAF153ECA184}" destId="{E75D4F1A-E54E-4DDB-A374-BC9037A6551C}" srcOrd="0" destOrd="0" presId="urn:microsoft.com/office/officeart/2005/8/layout/vList2"/>
    <dgm:cxn modelId="{C68B98D0-3FD9-49BB-834F-D991A38DFABB}" type="presParOf" srcId="{ED5DCCC5-BCA8-4491-AA37-BAF153ECA184}" destId="{0C6544D5-61D8-4E40-9154-0BBF7D329FB0}" srcOrd="1" destOrd="0" presId="urn:microsoft.com/office/officeart/2005/8/layout/vList2"/>
    <dgm:cxn modelId="{886EEFFC-BF85-4FE8-BAAD-6179F2E13C67}" type="presParOf" srcId="{ED5DCCC5-BCA8-4491-AA37-BAF153ECA184}" destId="{ADD903E7-AC45-40B3-BDA3-03EEB05C6B94}" srcOrd="2" destOrd="0" presId="urn:microsoft.com/office/officeart/2005/8/layout/vList2"/>
    <dgm:cxn modelId="{45EC0632-D0D5-4A66-A794-5CA95475DD6F}" type="presParOf" srcId="{ED5DCCC5-BCA8-4491-AA37-BAF153ECA184}" destId="{ECB2A143-F801-4BF9-9329-1DA282C2F8D4}" srcOrd="3" destOrd="0" presId="urn:microsoft.com/office/officeart/2005/8/layout/vList2"/>
    <dgm:cxn modelId="{C1DDA0AB-DE58-4F24-A5D8-6847FE2FE902}" type="presParOf" srcId="{ED5DCCC5-BCA8-4491-AA37-BAF153ECA184}" destId="{2C235009-28CA-4749-BAAD-F3D37A8B72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Supports the use of a decision structure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D3CB667-3B5B-4628-AF02-D4AF0C4621D1}">
      <dgm:prSet/>
      <dgm:spPr/>
      <dgm:t>
        <a:bodyPr/>
        <a:lstStyle/>
        <a:p>
          <a:r>
            <a:rPr lang="en-US" altLang="en-US" smtClean="0"/>
            <a:t>Allows statements to be conditionally executed or skipped over</a:t>
          </a:r>
          <a:endParaRPr lang="en-US" altLang="en-US" dirty="0" smtClean="0"/>
        </a:p>
      </dgm:t>
    </dgm:pt>
    <dgm:pt modelId="{A4E2ED9D-BD39-4C78-8673-C1619DA9E302}" type="parTrans" cxnId="{8317B701-E8C7-4A4B-93D2-3830B88152A2}">
      <dgm:prSet/>
      <dgm:spPr/>
      <dgm:t>
        <a:bodyPr/>
        <a:lstStyle/>
        <a:p>
          <a:endParaRPr lang="en-US"/>
        </a:p>
      </dgm:t>
    </dgm:pt>
    <dgm:pt modelId="{7FC77141-21F7-4911-9D65-FCF005C1FDCB}" type="sibTrans" cxnId="{8317B701-E8C7-4A4B-93D2-3830B88152A2}">
      <dgm:prSet/>
      <dgm:spPr/>
      <dgm:t>
        <a:bodyPr/>
        <a:lstStyle/>
        <a:p>
          <a:endParaRPr lang="en-US"/>
        </a:p>
      </dgm:t>
    </dgm:pt>
    <dgm:pt modelId="{BD54D3A5-0ABB-40BC-8ECD-FF66A092AEE3}">
      <dgm:prSet/>
      <dgm:spPr/>
      <dgm:t>
        <a:bodyPr/>
        <a:lstStyle/>
        <a:p>
          <a:r>
            <a:rPr lang="en-US" altLang="en-US" smtClean="0"/>
            <a:t>Models the way we mentally evaluate situations </a:t>
          </a:r>
          <a:endParaRPr lang="en-US" altLang="en-US" dirty="0" smtClean="0"/>
        </a:p>
      </dgm:t>
    </dgm:pt>
    <dgm:pt modelId="{54CD0FF9-5F7F-43B7-AB1D-922CC35C65CE}" type="parTrans" cxnId="{D389EA89-24BC-4747-AA5A-EC79DAA99433}">
      <dgm:prSet/>
      <dgm:spPr/>
      <dgm:t>
        <a:bodyPr/>
        <a:lstStyle/>
        <a:p>
          <a:endParaRPr lang="en-US"/>
        </a:p>
      </dgm:t>
    </dgm:pt>
    <dgm:pt modelId="{35818405-5F01-4571-8BBA-6C1D936B5595}" type="sibTrans" cxnId="{D389EA89-24BC-4747-AA5A-EC79DAA99433}">
      <dgm:prSet/>
      <dgm:spPr/>
      <dgm:t>
        <a:bodyPr/>
        <a:lstStyle/>
        <a:p>
          <a:endParaRPr lang="en-US"/>
        </a:p>
      </dgm:t>
    </dgm:pt>
    <dgm:pt modelId="{081513F2-AF00-446F-9D1C-93EFC82B6FF4}">
      <dgm:prSet/>
      <dgm:spPr/>
      <dgm:t>
        <a:bodyPr/>
        <a:lstStyle/>
        <a:p>
          <a:r>
            <a:rPr lang="en-US" altLang="en-US" smtClean="0"/>
            <a:t>“If it is cold outside,</a:t>
          </a:r>
          <a:endParaRPr lang="en-US" altLang="en-US" dirty="0" smtClean="0"/>
        </a:p>
      </dgm:t>
    </dgm:pt>
    <dgm:pt modelId="{89B2785D-C7F1-4230-BE5E-37D69C3CBA27}" type="parTrans" cxnId="{7DFFCA69-7FE5-493C-98D2-3596B3CECCB5}">
      <dgm:prSet/>
      <dgm:spPr/>
      <dgm:t>
        <a:bodyPr/>
        <a:lstStyle/>
        <a:p>
          <a:endParaRPr lang="en-US"/>
        </a:p>
      </dgm:t>
    </dgm:pt>
    <dgm:pt modelId="{893F32D7-B595-42F3-9ABA-50E832950B54}" type="sibTrans" cxnId="{7DFFCA69-7FE5-493C-98D2-3596B3CECCB5}">
      <dgm:prSet/>
      <dgm:spPr/>
      <dgm:t>
        <a:bodyPr/>
        <a:lstStyle/>
        <a:p>
          <a:endParaRPr lang="en-US"/>
        </a:p>
      </dgm:t>
    </dgm:pt>
    <dgm:pt modelId="{2E37141D-716E-4412-A5F7-0BC8F7683184}">
      <dgm:prSet/>
      <dgm:spPr/>
      <dgm:t>
        <a:bodyPr/>
        <a:lstStyle/>
        <a:p>
          <a:r>
            <a:rPr lang="en-US" altLang="en-US" smtClean="0"/>
            <a:t>wear a coat and wear a hat.”</a:t>
          </a:r>
          <a:endParaRPr lang="en-US" altLang="en-US" dirty="0" smtClean="0"/>
        </a:p>
      </dgm:t>
    </dgm:pt>
    <dgm:pt modelId="{BBF9119E-3B26-4211-AD54-CADA512464C4}" type="parTrans" cxnId="{BEBAEF70-04EF-4BB9-A4E5-B49ECB073233}">
      <dgm:prSet/>
      <dgm:spPr/>
      <dgm:t>
        <a:bodyPr/>
        <a:lstStyle/>
        <a:p>
          <a:endParaRPr lang="en-US"/>
        </a:p>
      </dgm:t>
    </dgm:pt>
    <dgm:pt modelId="{8B2DA4F2-2E26-4396-9673-7A50D9A1B299}" type="sibTrans" cxnId="{BEBAEF70-04EF-4BB9-A4E5-B49ECB073233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EB66F-8844-40B3-B674-332154F2F6C4}" type="pres">
      <dgm:prSet presAssocID="{B4F34DE2-2DAE-4F88-8C78-BD8892EBF4FF}" presName="spacer" presStyleCnt="0"/>
      <dgm:spPr/>
    </dgm:pt>
    <dgm:pt modelId="{43459453-7BF8-4878-9663-343E6AE2E75B}" type="pres">
      <dgm:prSet presAssocID="{3D3CB667-3B5B-4628-AF02-D4AF0C4621D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B1CEE-B634-4670-85A2-9E0320995BBD}" type="pres">
      <dgm:prSet presAssocID="{7FC77141-21F7-4911-9D65-FCF005C1FDCB}" presName="spacer" presStyleCnt="0"/>
      <dgm:spPr/>
    </dgm:pt>
    <dgm:pt modelId="{0F880CF3-4A23-4976-9DAF-5295E08FC3FF}" type="pres">
      <dgm:prSet presAssocID="{BD54D3A5-0ABB-40BC-8ECD-FF66A092AEE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71B39-6B95-4B86-9064-2293B9FBC22E}" type="pres">
      <dgm:prSet presAssocID="{BD54D3A5-0ABB-40BC-8ECD-FF66A092AEE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670981-40DD-4C39-AB0B-011857263370}" type="presOf" srcId="{081513F2-AF00-446F-9D1C-93EFC82B6FF4}" destId="{B5071B39-6B95-4B86-9064-2293B9FBC22E}" srcOrd="0" destOrd="0" presId="urn:microsoft.com/office/officeart/2005/8/layout/vList2"/>
    <dgm:cxn modelId="{B72211D2-0FEC-494A-B34D-E1AA55F7C7AF}" type="presOf" srcId="{2E37141D-716E-4412-A5F7-0BC8F7683184}" destId="{B5071B39-6B95-4B86-9064-2293B9FBC22E}" srcOrd="0" destOrd="1" presId="urn:microsoft.com/office/officeart/2005/8/layout/vList2"/>
    <dgm:cxn modelId="{38F8CEB5-E443-4521-9D4D-A6E654F416EC}" type="presOf" srcId="{C111C18A-FD96-4E63-821A-54D70D8DC65F}" destId="{E75D4F1A-E54E-4DDB-A374-BC9037A6551C}" srcOrd="0" destOrd="0" presId="urn:microsoft.com/office/officeart/2005/8/layout/vList2"/>
    <dgm:cxn modelId="{8317B701-E8C7-4A4B-93D2-3830B88152A2}" srcId="{90119837-5B71-4D44-BB01-DB0B084933C8}" destId="{3D3CB667-3B5B-4628-AF02-D4AF0C4621D1}" srcOrd="1" destOrd="0" parTransId="{A4E2ED9D-BD39-4C78-8673-C1619DA9E302}" sibTransId="{7FC77141-21F7-4911-9D65-FCF005C1FDCB}"/>
    <dgm:cxn modelId="{603BA669-9FFA-4412-9EE4-AD5F0CD1DF15}" type="presOf" srcId="{BD54D3A5-0ABB-40BC-8ECD-FF66A092AEE3}" destId="{0F880CF3-4A23-4976-9DAF-5295E08FC3FF}" srcOrd="0" destOrd="0" presId="urn:microsoft.com/office/officeart/2005/8/layout/vList2"/>
    <dgm:cxn modelId="{BEBAEF70-04EF-4BB9-A4E5-B49ECB073233}" srcId="{BD54D3A5-0ABB-40BC-8ECD-FF66A092AEE3}" destId="{2E37141D-716E-4412-A5F7-0BC8F7683184}" srcOrd="1" destOrd="0" parTransId="{BBF9119E-3B26-4211-AD54-CADA512464C4}" sibTransId="{8B2DA4F2-2E26-4396-9673-7A50D9A1B299}"/>
    <dgm:cxn modelId="{7DFFCA69-7FE5-493C-98D2-3596B3CECCB5}" srcId="{BD54D3A5-0ABB-40BC-8ECD-FF66A092AEE3}" destId="{081513F2-AF00-446F-9D1C-93EFC82B6FF4}" srcOrd="0" destOrd="0" parTransId="{89B2785D-C7F1-4230-BE5E-37D69C3CBA27}" sibTransId="{893F32D7-B595-42F3-9ABA-50E832950B54}"/>
    <dgm:cxn modelId="{B0FC5805-5155-4C18-9FA3-B3C8E6A21B15}" type="presOf" srcId="{90119837-5B71-4D44-BB01-DB0B084933C8}" destId="{ED5DCCC5-BCA8-4491-AA37-BAF153ECA184}" srcOrd="0" destOrd="0" presId="urn:microsoft.com/office/officeart/2005/8/layout/vList2"/>
    <dgm:cxn modelId="{D389EA89-24BC-4747-AA5A-EC79DAA99433}" srcId="{90119837-5B71-4D44-BB01-DB0B084933C8}" destId="{BD54D3A5-0ABB-40BC-8ECD-FF66A092AEE3}" srcOrd="2" destOrd="0" parTransId="{54CD0FF9-5F7F-43B7-AB1D-922CC35C65CE}" sibTransId="{35818405-5F01-4571-8BBA-6C1D936B5595}"/>
    <dgm:cxn modelId="{8A3CAD56-5429-4E78-86D9-DBED6F402F47}" type="presOf" srcId="{3D3CB667-3B5B-4628-AF02-D4AF0C4621D1}" destId="{43459453-7BF8-4878-9663-343E6AE2E75B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71B0BFAB-B180-45DE-98E2-BA0FC3933FAD}" type="presParOf" srcId="{ED5DCCC5-BCA8-4491-AA37-BAF153ECA184}" destId="{E75D4F1A-E54E-4DDB-A374-BC9037A6551C}" srcOrd="0" destOrd="0" presId="urn:microsoft.com/office/officeart/2005/8/layout/vList2"/>
    <dgm:cxn modelId="{3FCF00D9-6EE9-4E91-933A-E899842383B4}" type="presParOf" srcId="{ED5DCCC5-BCA8-4491-AA37-BAF153ECA184}" destId="{492EB66F-8844-40B3-B674-332154F2F6C4}" srcOrd="1" destOrd="0" presId="urn:microsoft.com/office/officeart/2005/8/layout/vList2"/>
    <dgm:cxn modelId="{6AD903B6-DA90-466B-A36F-F6DF186F63D4}" type="presParOf" srcId="{ED5DCCC5-BCA8-4491-AA37-BAF153ECA184}" destId="{43459453-7BF8-4878-9663-343E6AE2E75B}" srcOrd="2" destOrd="0" presId="urn:microsoft.com/office/officeart/2005/8/layout/vList2"/>
    <dgm:cxn modelId="{F5DDD891-13F9-4B91-8395-B3F2F0FEE5D8}" type="presParOf" srcId="{ED5DCCC5-BCA8-4491-AA37-BAF153ECA184}" destId="{BA4B1CEE-B634-4670-85A2-9E0320995BBD}" srcOrd="3" destOrd="0" presId="urn:microsoft.com/office/officeart/2005/8/layout/vList2"/>
    <dgm:cxn modelId="{2BF04724-1E0F-42B4-AF69-5276446444D0}" type="presParOf" srcId="{ED5DCCC5-BCA8-4491-AA37-BAF153ECA184}" destId="{0F880CF3-4A23-4976-9DAF-5295E08FC3FF}" srcOrd="4" destOrd="0" presId="urn:microsoft.com/office/officeart/2005/8/layout/vList2"/>
    <dgm:cxn modelId="{24D22854-3732-46D1-9503-6D0D29CCB722}" type="presParOf" srcId="{ED5DCCC5-BCA8-4491-AA37-BAF153ECA184}" destId="{B5071B39-6B95-4B86-9064-2293B9FBC22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smtClean="0">
                <a:solidFill>
                  <a:schemeClr val="tx1"/>
                </a:solidFill>
              </a:rPr>
              <a:t>Decisions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9753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Place each </a:t>
            </a:r>
            <a:r>
              <a:rPr lang="en-US" altLang="en-US" b="1" i="1" dirty="0">
                <a:latin typeface="Courier New" panose="02070309020205020404" pitchFamily="49" charset="0"/>
              </a:rPr>
              <a:t>statement;</a:t>
            </a:r>
            <a:r>
              <a:rPr lang="en-US" altLang="en-US" dirty="0"/>
              <a:t> on a separate line after 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i="1" dirty="0">
                <a:latin typeface="Courier New" panose="02070309020205020404" pitchFamily="49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Indent each statement in the body</a:t>
            </a:r>
          </a:p>
          <a:p>
            <a:pPr marL="342900" indent="-342900">
              <a:spcAft>
                <a:spcPct val="400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When using {  and } around the body, put { and } on lines by themselves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2228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What is </a:t>
            </a:r>
            <a:r>
              <a:rPr lang="en-US" altLang="en-US" b="1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?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975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dirty="0"/>
              <a:t>An expression whose value is 0 is considered </a:t>
            </a:r>
            <a:r>
              <a:rPr lang="en-US" altLang="en-US" b="1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.</a:t>
            </a:r>
            <a:endParaRPr lang="en-US" altLang="en-US" b="1" dirty="0"/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An expression whose value is non-zero is considered </a:t>
            </a:r>
            <a:r>
              <a:rPr lang="en-US" altLang="en-US" b="1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.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An expression need not be a comparison – it can be a single variable or a mathematical expression. 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74505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Flag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975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A variable that signals a condition</a:t>
            </a:r>
          </a:p>
          <a:p>
            <a:pPr marL="342900" indent="-342900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Usually implemented as a </a:t>
            </a:r>
            <a:r>
              <a:rPr lang="en-US" altLang="en-US" b="1" dirty="0">
                <a:latin typeface="Courier New" panose="02070309020205020404" pitchFamily="49" charset="0"/>
              </a:rPr>
              <a:t>bool</a:t>
            </a:r>
          </a:p>
          <a:p>
            <a:pPr marL="342900" indent="-342900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Meaning:</a:t>
            </a:r>
          </a:p>
          <a:p>
            <a:pPr marL="952393" lvl="1" indent="-342900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: the condition exists</a:t>
            </a:r>
          </a:p>
          <a:p>
            <a:pPr marL="952393" lvl="1" indent="-342900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: the condition does not exist</a:t>
            </a:r>
          </a:p>
          <a:p>
            <a:pPr marL="342900" indent="-342900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 flag value can be both set and tested with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35593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Flag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9753600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sz="2800" dirty="0"/>
              <a:t>Example:</a:t>
            </a:r>
          </a:p>
          <a:p>
            <a:pPr lvl="1">
              <a:spcBef>
                <a:spcPct val="1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validMonths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= true;</a:t>
            </a:r>
          </a:p>
          <a:p>
            <a:pPr lvl="1">
              <a:spcBef>
                <a:spcPct val="1000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…</a:t>
            </a:r>
          </a:p>
          <a:p>
            <a:pPr lvl="1">
              <a:spcBef>
                <a:spcPct val="1000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if (months &lt; 0)</a:t>
            </a:r>
          </a:p>
          <a:p>
            <a:pPr lvl="1">
              <a:spcBef>
                <a:spcPct val="1000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validMonths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= false;</a:t>
            </a:r>
          </a:p>
          <a:p>
            <a:pPr lvl="1">
              <a:spcBef>
                <a:spcPct val="1000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…</a:t>
            </a:r>
          </a:p>
          <a:p>
            <a:pPr lvl="1">
              <a:spcBef>
                <a:spcPct val="1000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if (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validMonths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spcBef>
                <a:spcPct val="1000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moPayment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= total / months;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2427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Integer Flags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9753600" cy="3716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dirty="0"/>
              <a:t>Integer variables can be used as flags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Remember that 0 means false, any other value means true</a:t>
            </a:r>
          </a:p>
          <a:p>
            <a:pPr lvl="1">
              <a:lnSpc>
                <a:spcPts val="2800"/>
              </a:lnSpc>
              <a:spcBef>
                <a:spcPct val="10000"/>
              </a:spcBef>
              <a:buNone/>
              <a:defRPr/>
            </a:pP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allDone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= 0;  // set to false</a:t>
            </a:r>
          </a:p>
          <a:p>
            <a:pPr lvl="1">
              <a:lnSpc>
                <a:spcPts val="2800"/>
              </a:lnSpc>
              <a:spcBef>
                <a:spcPct val="1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    …</a:t>
            </a:r>
          </a:p>
          <a:p>
            <a:pPr lvl="1">
              <a:lnSpc>
                <a:spcPts val="2800"/>
              </a:lnSpc>
              <a:spcBef>
                <a:spcPct val="1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if (count &gt; MAX_STUDENTS)</a:t>
            </a:r>
          </a:p>
          <a:p>
            <a:pPr lvl="1">
              <a:lnSpc>
                <a:spcPts val="2800"/>
              </a:lnSpc>
              <a:spcBef>
                <a:spcPct val="1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	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allDone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= 1;  // set to true</a:t>
            </a:r>
          </a:p>
          <a:p>
            <a:pPr lvl="1">
              <a:lnSpc>
                <a:spcPts val="2800"/>
              </a:lnSpc>
              <a:spcBef>
                <a:spcPct val="1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    …</a:t>
            </a:r>
          </a:p>
          <a:p>
            <a:pPr lvl="1">
              <a:lnSpc>
                <a:spcPts val="2800"/>
              </a:lnSpc>
              <a:spcBef>
                <a:spcPct val="1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if (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allDone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ts val="2800"/>
              </a:lnSpc>
              <a:spcBef>
                <a:spcPct val="1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	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&lt;&lt; "Task finished";</a:t>
            </a:r>
            <a:r>
              <a:rPr lang="en-US" dirty="0"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713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9753600" cy="3716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Allows a choice between statements depending on whether </a:t>
            </a:r>
            <a:r>
              <a:rPr lang="en-US" altLang="en-US" sz="2800" b="1" dirty="0">
                <a:latin typeface="Courier New" panose="02070309020205020404" pitchFamily="49" charset="0"/>
              </a:rPr>
              <a:t>(</a:t>
            </a:r>
            <a:r>
              <a:rPr lang="en-US" altLang="en-US" sz="2800" b="1" i="1" dirty="0">
                <a:latin typeface="Courier New" panose="02070309020205020404" pitchFamily="49" charset="0"/>
              </a:rPr>
              <a:t>condition</a:t>
            </a:r>
            <a:r>
              <a:rPr lang="en-US" altLang="en-US" sz="2800" b="1" dirty="0">
                <a:latin typeface="Courier New" panose="02070309020205020404" pitchFamily="49" charset="0"/>
              </a:rPr>
              <a:t>)</a:t>
            </a:r>
            <a:r>
              <a:rPr lang="en-US" altLang="en-US" sz="2800" dirty="0"/>
              <a:t> is </a:t>
            </a:r>
            <a:r>
              <a:rPr lang="en-US" altLang="en-US" sz="2800" b="1" dirty="0">
                <a:latin typeface="Courier New" panose="02070309020205020404" pitchFamily="49" charset="0"/>
              </a:rPr>
              <a:t>true</a:t>
            </a:r>
            <a:r>
              <a:rPr lang="en-US" altLang="en-US" sz="2800" dirty="0"/>
              <a:t> or </a:t>
            </a:r>
            <a:r>
              <a:rPr lang="en-US" altLang="en-US" sz="2800" b="1" dirty="0">
                <a:latin typeface="Courier New" panose="02070309020205020404" pitchFamily="49" charset="0"/>
              </a:rPr>
              <a:t>false</a:t>
            </a: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Format:      </a:t>
            </a:r>
            <a:r>
              <a:rPr lang="en-US" altLang="en-US" sz="2800" b="1" dirty="0">
                <a:latin typeface="Courier New" panose="02070309020205020404" pitchFamily="49" charset="0"/>
              </a:rPr>
              <a:t>if (</a:t>
            </a:r>
            <a:r>
              <a:rPr lang="en-US" altLang="en-US" sz="2800" b="1" i="1" dirty="0">
                <a:latin typeface="Courier New" panose="02070309020205020404" pitchFamily="49" charset="0"/>
              </a:rPr>
              <a:t>condition</a:t>
            </a:r>
            <a:r>
              <a:rPr lang="en-US" altLang="en-US" sz="2800" b="1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        {  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           </a:t>
            </a:r>
            <a:r>
              <a:rPr lang="en-US" altLang="en-US" b="1" i="1" dirty="0">
                <a:latin typeface="Courier New" panose="02070309020205020404" pitchFamily="49" charset="0"/>
              </a:rPr>
              <a:t>statement set 1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        }	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        else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        {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           </a:t>
            </a:r>
            <a:r>
              <a:rPr lang="en-US" altLang="en-US" b="1" i="1" dirty="0">
                <a:latin typeface="Courier New" panose="02070309020205020404" pitchFamily="49" charset="0"/>
              </a:rPr>
              <a:t>statement set 2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90171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449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If </a:t>
            </a:r>
            <a:r>
              <a:rPr lang="en-US" altLang="en-US" sz="2800" b="1" dirty="0">
                <a:latin typeface="Courier New" panose="02070309020205020404" pitchFamily="49" charset="0"/>
              </a:rPr>
              <a:t>(</a:t>
            </a:r>
            <a:r>
              <a:rPr lang="en-US" altLang="en-US" sz="2800" b="1" i="1" dirty="0">
                <a:latin typeface="Courier New" panose="02070309020205020404" pitchFamily="49" charset="0"/>
              </a:rPr>
              <a:t>condition</a:t>
            </a:r>
            <a:r>
              <a:rPr lang="en-US" altLang="en-US" sz="2800" b="1" dirty="0">
                <a:latin typeface="Courier New" panose="02070309020205020404" pitchFamily="49" charset="0"/>
              </a:rPr>
              <a:t>)</a:t>
            </a:r>
            <a:r>
              <a:rPr lang="en-US" altLang="en-US" sz="2800" dirty="0"/>
              <a:t> is </a:t>
            </a:r>
            <a:r>
              <a:rPr lang="en-US" altLang="en-US" sz="2800" b="1" dirty="0">
                <a:latin typeface="Courier New" panose="02070309020205020404" pitchFamily="49" charset="0"/>
              </a:rPr>
              <a:t>true</a:t>
            </a:r>
            <a:r>
              <a:rPr lang="en-US" altLang="en-US" sz="2800" dirty="0"/>
              <a:t>, </a:t>
            </a:r>
            <a:r>
              <a:rPr lang="en-US" altLang="en-US" sz="2800" b="1" i="1" dirty="0">
                <a:latin typeface="Courier New" panose="02070309020205020404" pitchFamily="49" charset="0"/>
              </a:rPr>
              <a:t>statement</a:t>
            </a:r>
            <a:r>
              <a:rPr lang="en-US" altLang="en-US" sz="2800" b="1" i="1" dirty="0"/>
              <a:t> </a:t>
            </a:r>
            <a:r>
              <a:rPr lang="en-US" altLang="en-US" sz="2800" b="1" i="1" dirty="0">
                <a:latin typeface="Courier New" panose="02070309020205020404" pitchFamily="49" charset="0"/>
              </a:rPr>
              <a:t>set</a:t>
            </a:r>
            <a:r>
              <a:rPr lang="en-US" altLang="en-US" sz="2800" b="1" i="1" dirty="0"/>
              <a:t> </a:t>
            </a:r>
            <a:r>
              <a:rPr lang="en-US" altLang="en-US" sz="2800" b="1" i="1" dirty="0">
                <a:latin typeface="Courier New" panose="02070309020205020404" pitchFamily="49" charset="0"/>
              </a:rPr>
              <a:t>1</a:t>
            </a:r>
            <a:r>
              <a:rPr lang="en-US" altLang="en-US" sz="2800" dirty="0"/>
              <a:t> is executed and </a:t>
            </a:r>
            <a:r>
              <a:rPr lang="en-US" altLang="en-US" sz="2800" b="1" i="1" dirty="0">
                <a:latin typeface="Courier New" panose="02070309020205020404" pitchFamily="49" charset="0"/>
              </a:rPr>
              <a:t>statement</a:t>
            </a:r>
            <a:r>
              <a:rPr lang="en-US" altLang="en-US" sz="2800" b="1" i="1" dirty="0"/>
              <a:t> </a:t>
            </a:r>
            <a:r>
              <a:rPr lang="en-US" altLang="en-US" sz="2800" b="1" i="1" dirty="0">
                <a:latin typeface="Courier New" panose="02070309020205020404" pitchFamily="49" charset="0"/>
              </a:rPr>
              <a:t>set</a:t>
            </a:r>
            <a:r>
              <a:rPr lang="en-US" altLang="en-US" sz="2800" b="1" i="1" dirty="0"/>
              <a:t> </a:t>
            </a:r>
            <a:r>
              <a:rPr lang="en-US" altLang="en-US" sz="2800" b="1" i="1" dirty="0">
                <a:latin typeface="Courier New" panose="02070309020205020404" pitchFamily="49" charset="0"/>
              </a:rPr>
              <a:t>2</a:t>
            </a:r>
            <a:r>
              <a:rPr lang="en-US" altLang="en-US" sz="2800" dirty="0"/>
              <a:t> is skipped.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If </a:t>
            </a:r>
            <a:r>
              <a:rPr lang="en-US" altLang="en-US" sz="2800" b="1" dirty="0">
                <a:latin typeface="Courier New" panose="02070309020205020404" pitchFamily="49" charset="0"/>
              </a:rPr>
              <a:t>(</a:t>
            </a:r>
            <a:r>
              <a:rPr lang="en-US" altLang="en-US" sz="2800" b="1" i="1" dirty="0">
                <a:latin typeface="Courier New" panose="02070309020205020404" pitchFamily="49" charset="0"/>
              </a:rPr>
              <a:t>condition</a:t>
            </a:r>
            <a:r>
              <a:rPr lang="en-US" altLang="en-US" sz="2800" b="1" dirty="0">
                <a:latin typeface="Courier New" panose="02070309020205020404" pitchFamily="49" charset="0"/>
              </a:rPr>
              <a:t>)</a:t>
            </a:r>
            <a:r>
              <a:rPr lang="en-US" altLang="en-US" sz="2800" dirty="0"/>
              <a:t> is </a:t>
            </a:r>
            <a:r>
              <a:rPr lang="en-US" altLang="en-US" sz="2800" b="1" dirty="0">
                <a:latin typeface="Courier New" panose="02070309020205020404" pitchFamily="49" charset="0"/>
              </a:rPr>
              <a:t>false</a:t>
            </a:r>
            <a:r>
              <a:rPr lang="en-US" altLang="en-US" sz="2800" dirty="0"/>
              <a:t>, </a:t>
            </a:r>
            <a:r>
              <a:rPr lang="en-US" altLang="en-US" sz="2800" b="1" i="1" dirty="0">
                <a:latin typeface="Courier New" panose="02070309020205020404" pitchFamily="49" charset="0"/>
              </a:rPr>
              <a:t>statement</a:t>
            </a:r>
            <a:r>
              <a:rPr lang="en-US" altLang="en-US" sz="2800" b="1" i="1" dirty="0"/>
              <a:t> </a:t>
            </a:r>
            <a:r>
              <a:rPr lang="en-US" altLang="en-US" sz="2800" b="1" i="1" dirty="0">
                <a:latin typeface="Courier New" panose="02070309020205020404" pitchFamily="49" charset="0"/>
              </a:rPr>
              <a:t>set</a:t>
            </a:r>
            <a:r>
              <a:rPr lang="en-US" altLang="en-US" sz="2800" b="1" i="1" dirty="0"/>
              <a:t> </a:t>
            </a:r>
            <a:r>
              <a:rPr lang="en-US" altLang="en-US" sz="2800" b="1" i="1" dirty="0">
                <a:latin typeface="Courier New" panose="02070309020205020404" pitchFamily="49" charset="0"/>
              </a:rPr>
              <a:t>1</a:t>
            </a:r>
            <a:r>
              <a:rPr lang="en-US" altLang="en-US" sz="2800" dirty="0"/>
              <a:t> is skipped and </a:t>
            </a:r>
            <a:r>
              <a:rPr lang="en-US" altLang="en-US" sz="2800" b="1" i="1" dirty="0">
                <a:latin typeface="Courier New" panose="02070309020205020404" pitchFamily="49" charset="0"/>
              </a:rPr>
              <a:t>statement</a:t>
            </a:r>
            <a:r>
              <a:rPr lang="en-US" altLang="en-US" sz="2800" b="1" i="1" dirty="0"/>
              <a:t> </a:t>
            </a:r>
            <a:r>
              <a:rPr lang="en-US" altLang="en-US" sz="2800" b="1" i="1" dirty="0">
                <a:latin typeface="Courier New" panose="02070309020205020404" pitchFamily="49" charset="0"/>
              </a:rPr>
              <a:t>set</a:t>
            </a:r>
            <a:r>
              <a:rPr lang="en-US" altLang="en-US" sz="2800" b="1" i="1" dirty="0"/>
              <a:t> </a:t>
            </a:r>
            <a:r>
              <a:rPr lang="en-US" altLang="en-US" sz="2800" b="1" i="1" dirty="0">
                <a:latin typeface="Courier New" panose="02070309020205020404" pitchFamily="49" charset="0"/>
              </a:rPr>
              <a:t>2</a:t>
            </a:r>
            <a:r>
              <a:rPr lang="en-US" altLang="en-US" sz="2800" dirty="0"/>
              <a:t> is executed.</a:t>
            </a:r>
          </a:p>
        </p:txBody>
      </p:sp>
      <p:grpSp>
        <p:nvGrpSpPr>
          <p:cNvPr id="4" name="Group 1074"/>
          <p:cNvGrpSpPr>
            <a:grpSpLocks/>
          </p:cNvGrpSpPr>
          <p:nvPr/>
        </p:nvGrpSpPr>
        <p:grpSpPr bwMode="auto">
          <a:xfrm>
            <a:off x="5942012" y="1118604"/>
            <a:ext cx="5435600" cy="4306888"/>
            <a:chOff x="952" y="1056"/>
            <a:chExt cx="3424" cy="2713"/>
          </a:xfrm>
        </p:grpSpPr>
        <p:grpSp>
          <p:nvGrpSpPr>
            <p:cNvPr id="5" name="Group 1072"/>
            <p:cNvGrpSpPr>
              <a:grpSpLocks/>
            </p:cNvGrpSpPr>
            <p:nvPr/>
          </p:nvGrpSpPr>
          <p:grpSpPr bwMode="auto">
            <a:xfrm>
              <a:off x="952" y="1488"/>
              <a:ext cx="3424" cy="2281"/>
              <a:chOff x="952" y="1488"/>
              <a:chExt cx="3424" cy="2281"/>
            </a:xfrm>
          </p:grpSpPr>
          <p:sp>
            <p:nvSpPr>
              <p:cNvPr id="16" name="AutoShape 1029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1344" cy="864"/>
              </a:xfrm>
              <a:prstGeom prst="flowChartDecision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AutoShape 1030"/>
              <p:cNvSpPr>
                <a:spLocks noChangeArrowheads="1"/>
              </p:cNvSpPr>
              <p:nvPr/>
            </p:nvSpPr>
            <p:spPr bwMode="auto">
              <a:xfrm>
                <a:off x="975" y="2546"/>
                <a:ext cx="1021" cy="384"/>
              </a:xfrm>
              <a:prstGeom prst="flowChartProcess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Text Box 1038"/>
              <p:cNvSpPr txBox="1">
                <a:spLocks noChangeArrowheads="1"/>
              </p:cNvSpPr>
              <p:nvPr/>
            </p:nvSpPr>
            <p:spPr bwMode="auto">
              <a:xfrm>
                <a:off x="2160" y="1776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condition</a:t>
                </a:r>
              </a:p>
            </p:txBody>
          </p:sp>
          <p:sp>
            <p:nvSpPr>
              <p:cNvPr id="19" name="Text Box 1039"/>
              <p:cNvSpPr txBox="1">
                <a:spLocks noChangeArrowheads="1"/>
              </p:cNvSpPr>
              <p:nvPr/>
            </p:nvSpPr>
            <p:spPr bwMode="auto">
              <a:xfrm>
                <a:off x="952" y="2523"/>
                <a:ext cx="102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statement set 1</a:t>
                </a:r>
              </a:p>
            </p:txBody>
          </p:sp>
          <p:sp>
            <p:nvSpPr>
              <p:cNvPr id="20" name="Text Box 1040"/>
              <p:cNvSpPr txBox="1">
                <a:spLocks noChangeArrowheads="1"/>
              </p:cNvSpPr>
              <p:nvPr/>
            </p:nvSpPr>
            <p:spPr bwMode="auto">
              <a:xfrm>
                <a:off x="1542" y="1706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true</a:t>
                </a:r>
                <a:endParaRPr lang="en-US" altLang="en-US" sz="2000" b="1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1041"/>
              <p:cNvSpPr txBox="1">
                <a:spLocks noChangeArrowheads="1"/>
              </p:cNvSpPr>
              <p:nvPr/>
            </p:nvSpPr>
            <p:spPr bwMode="auto">
              <a:xfrm>
                <a:off x="3334" y="166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false</a:t>
                </a:r>
              </a:p>
            </p:txBody>
          </p:sp>
          <p:sp>
            <p:nvSpPr>
              <p:cNvPr id="22" name="Rectangle 1044"/>
              <p:cNvSpPr>
                <a:spLocks noChangeArrowheads="1"/>
              </p:cNvSpPr>
              <p:nvPr/>
            </p:nvSpPr>
            <p:spPr bwMode="auto">
              <a:xfrm>
                <a:off x="2177" y="3475"/>
                <a:ext cx="975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1045"/>
              <p:cNvSpPr txBox="1">
                <a:spLocks noChangeArrowheads="1"/>
              </p:cNvSpPr>
              <p:nvPr/>
            </p:nvSpPr>
            <p:spPr bwMode="auto">
              <a:xfrm>
                <a:off x="3379" y="2546"/>
                <a:ext cx="99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statement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  set 2</a:t>
                </a:r>
              </a:p>
            </p:txBody>
          </p:sp>
          <p:sp>
            <p:nvSpPr>
              <p:cNvPr id="24" name="AutoShape 1054"/>
              <p:cNvSpPr>
                <a:spLocks noChangeArrowheads="1"/>
              </p:cNvSpPr>
              <p:nvPr/>
            </p:nvSpPr>
            <p:spPr bwMode="auto">
              <a:xfrm>
                <a:off x="3334" y="2546"/>
                <a:ext cx="1021" cy="384"/>
              </a:xfrm>
              <a:prstGeom prst="flowChartProcess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1073"/>
            <p:cNvGrpSpPr>
              <a:grpSpLocks/>
            </p:cNvGrpSpPr>
            <p:nvPr/>
          </p:nvGrpSpPr>
          <p:grpSpPr bwMode="auto">
            <a:xfrm>
              <a:off x="1429" y="1056"/>
              <a:ext cx="2426" cy="2419"/>
              <a:chOff x="1429" y="1056"/>
              <a:chExt cx="2426" cy="2419"/>
            </a:xfrm>
          </p:grpSpPr>
          <p:sp>
            <p:nvSpPr>
              <p:cNvPr id="7" name="Line 1032"/>
              <p:cNvSpPr>
                <a:spLocks noChangeShapeType="1"/>
              </p:cNvSpPr>
              <p:nvPr/>
            </p:nvSpPr>
            <p:spPr bwMode="auto">
              <a:xfrm>
                <a:off x="2688" y="10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1034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052"/>
              <p:cNvSpPr>
                <a:spLocks noChangeShapeType="1"/>
              </p:cNvSpPr>
              <p:nvPr/>
            </p:nvSpPr>
            <p:spPr bwMode="auto">
              <a:xfrm flipH="1">
                <a:off x="1474" y="1933"/>
                <a:ext cx="52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056"/>
              <p:cNvSpPr>
                <a:spLocks noChangeShapeType="1"/>
              </p:cNvSpPr>
              <p:nvPr/>
            </p:nvSpPr>
            <p:spPr bwMode="auto">
              <a:xfrm>
                <a:off x="1474" y="1933"/>
                <a:ext cx="0" cy="61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059"/>
              <p:cNvSpPr>
                <a:spLocks noChangeShapeType="1"/>
              </p:cNvSpPr>
              <p:nvPr/>
            </p:nvSpPr>
            <p:spPr bwMode="auto">
              <a:xfrm>
                <a:off x="2699" y="3271"/>
                <a:ext cx="0" cy="20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060"/>
              <p:cNvSpPr>
                <a:spLocks noChangeShapeType="1"/>
              </p:cNvSpPr>
              <p:nvPr/>
            </p:nvSpPr>
            <p:spPr bwMode="auto">
              <a:xfrm>
                <a:off x="1429" y="3249"/>
                <a:ext cx="24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065"/>
              <p:cNvSpPr>
                <a:spLocks noChangeShapeType="1"/>
              </p:cNvSpPr>
              <p:nvPr/>
            </p:nvSpPr>
            <p:spPr bwMode="auto">
              <a:xfrm>
                <a:off x="3855" y="1933"/>
                <a:ext cx="0" cy="61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067"/>
              <p:cNvSpPr>
                <a:spLocks noChangeShapeType="1"/>
              </p:cNvSpPr>
              <p:nvPr/>
            </p:nvSpPr>
            <p:spPr bwMode="auto">
              <a:xfrm>
                <a:off x="3855" y="293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068"/>
              <p:cNvSpPr>
                <a:spLocks noChangeShapeType="1"/>
              </p:cNvSpPr>
              <p:nvPr/>
            </p:nvSpPr>
            <p:spPr bwMode="auto">
              <a:xfrm>
                <a:off x="1429" y="293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2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10515600" cy="425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if (score &gt;= 60)	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"You passed.\n";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else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"You did not pass.\n";</a:t>
            </a:r>
          </a:p>
          <a:p>
            <a:pPr>
              <a:lnSpc>
                <a:spcPct val="65000"/>
              </a:lnSpc>
              <a:spcBef>
                <a:spcPct val="0"/>
              </a:spcBef>
            </a:pPr>
            <a:endParaRPr lang="en-US" alt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if (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intRate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 0)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{  interest =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loanAmt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intRate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interest;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else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3D8963"/>
                </a:solidFill>
              </a:rPr>
              <a:t> 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"You owe no interest.\n";</a:t>
            </a:r>
          </a:p>
        </p:txBody>
      </p:sp>
    </p:spTree>
    <p:extLst>
      <p:ext uri="{BB962C8B-B14F-4D97-AF65-F5344CB8AC3E}">
        <p14:creationId xmlns:p14="http://schemas.microsoft.com/office/powerpoint/2010/main" val="1748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floating-point numbers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105156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dirty="0"/>
              <a:t>It is difficult to test for equality when working with floating point numbers.</a:t>
            </a:r>
            <a:endParaRPr lang="en-US" altLang="en-US" b="1" dirty="0"/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It is better to use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greater than, less than tests, or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test to see if value is very close to a given value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81155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if/else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10515600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Chain of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 that test in order until one is found to be true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Also models thought processes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“If it is raining, take an umbrella,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else, if it is windy, take a hat,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else, if it is sunny, take sunglasses.”</a:t>
            </a:r>
          </a:p>
        </p:txBody>
      </p:sp>
    </p:spTree>
    <p:extLst>
      <p:ext uri="{BB962C8B-B14F-4D97-AF65-F5344CB8AC3E}">
        <p14:creationId xmlns:p14="http://schemas.microsoft.com/office/powerpoint/2010/main" val="37026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Relational Operators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2872112"/>
              </p:ext>
            </p:extLst>
          </p:nvPr>
        </p:nvGraphicFramePr>
        <p:xfrm>
          <a:off x="836612" y="763586"/>
          <a:ext cx="36576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63503"/>
              </p:ext>
            </p:extLst>
          </p:nvPr>
        </p:nvGraphicFramePr>
        <p:xfrm>
          <a:off x="5027612" y="1828800"/>
          <a:ext cx="6262687" cy="2724348"/>
        </p:xfrm>
        <a:graphic>
          <a:graphicData uri="http://schemas.openxmlformats.org/drawingml/2006/table">
            <a:tbl>
              <a:tblPr/>
              <a:tblGrid>
                <a:gridCol w="1077912"/>
                <a:gridCol w="518477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</a:p>
                  </a:txBody>
                  <a:tcPr marT="45673" marB="4567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</a:t>
                      </a:r>
                    </a:p>
                  </a:txBody>
                  <a:tcPr marT="45673" marB="4567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</a:p>
                  </a:txBody>
                  <a:tcPr marT="45673" marB="4567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</a:t>
                      </a:r>
                    </a:p>
                  </a:txBody>
                  <a:tcPr marT="45673" marB="4567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&gt;=</a:t>
                      </a:r>
                    </a:p>
                  </a:txBody>
                  <a:tcPr marT="45673" marB="4567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 or equal to</a:t>
                      </a:r>
                    </a:p>
                  </a:txBody>
                  <a:tcPr marT="45673" marB="4567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&lt;=</a:t>
                      </a:r>
                    </a:p>
                  </a:txBody>
                  <a:tcPr marT="45673" marB="4567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or equal to</a:t>
                      </a:r>
                    </a:p>
                  </a:txBody>
                  <a:tcPr marT="45673" marB="4567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==</a:t>
                      </a:r>
                    </a:p>
                  </a:txBody>
                  <a:tcPr marT="45673" marB="4567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 to</a:t>
                      </a:r>
                    </a:p>
                  </a:txBody>
                  <a:tcPr marT="45673" marB="4567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!=</a:t>
                      </a:r>
                    </a:p>
                  </a:txBody>
                  <a:tcPr marT="45673" marB="4567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equal to</a:t>
                      </a:r>
                    </a:p>
                  </a:txBody>
                  <a:tcPr marT="45673" marB="4567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if/else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if (</a:t>
            </a:r>
            <a:r>
              <a:rPr lang="en-US" altLang="en-US" b="1" i="1" dirty="0">
                <a:latin typeface="Courier New" panose="02070309020205020404" pitchFamily="49" charset="0"/>
              </a:rPr>
              <a:t>condition 1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r>
              <a:rPr lang="en-US" altLang="en-US" b="1" i="1" dirty="0">
                <a:latin typeface="Courier New" panose="02070309020205020404" pitchFamily="49" charset="0"/>
              </a:rPr>
              <a:t>   statement set </a:t>
            </a:r>
            <a:r>
              <a:rPr lang="en-US" altLang="en-US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else if (</a:t>
            </a:r>
            <a:r>
              <a:rPr lang="en-US" altLang="en-US" b="1" i="1" dirty="0">
                <a:latin typeface="Courier New" panose="02070309020205020404" pitchFamily="49" charset="0"/>
              </a:rPr>
              <a:t>condition 2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r>
              <a:rPr lang="en-US" altLang="en-US" b="1" i="1" dirty="0">
                <a:latin typeface="Courier New" panose="02070309020205020404" pitchFamily="49" charset="0"/>
              </a:rPr>
              <a:t>   statement set </a:t>
            </a:r>
            <a:r>
              <a:rPr lang="en-US" altLang="en-US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}  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       …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else if (</a:t>
            </a:r>
            <a:r>
              <a:rPr lang="en-US" altLang="en-US" b="1" i="1" dirty="0">
                <a:latin typeface="Courier New" panose="02070309020205020404" pitchFamily="49" charset="0"/>
              </a:rPr>
              <a:t>condition n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r>
              <a:rPr lang="en-US" altLang="en-US" b="1" i="1" dirty="0">
                <a:latin typeface="Courier New" panose="02070309020205020404" pitchFamily="49" charset="0"/>
              </a:rPr>
              <a:t>   statement set </a:t>
            </a:r>
            <a:r>
              <a:rPr lang="en-US" altLang="en-US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}   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7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Using a Trailing </a:t>
            </a:r>
            <a:r>
              <a:rPr lang="en-US" altLang="en-US" b="1" dirty="0">
                <a:latin typeface="Courier New" panose="02070309020205020404" pitchFamily="49" charset="0"/>
              </a:rPr>
              <a:t>else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105156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Used with </a:t>
            </a:r>
            <a:r>
              <a:rPr lang="en-US" altLang="en-US" b="1" dirty="0">
                <a:latin typeface="Courier New" panose="02070309020205020404" pitchFamily="49" charset="0"/>
              </a:rPr>
              <a:t>if/else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 when all of the conditions are false</a:t>
            </a:r>
          </a:p>
          <a:p>
            <a:pPr marL="342900" indent="-342900"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Provides a default statement or action that is performed when none of the conditions is true </a:t>
            </a:r>
          </a:p>
          <a:p>
            <a:pPr marL="342900" indent="-342900"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Can be used to catch invalid values or handle other exceptional situations</a:t>
            </a:r>
          </a:p>
        </p:txBody>
      </p:sp>
    </p:spTree>
    <p:extLst>
      <p:ext uri="{BB962C8B-B14F-4D97-AF65-F5344CB8AC3E}">
        <p14:creationId xmlns:p14="http://schemas.microsoft.com/office/powerpoint/2010/main" val="18837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b="1" dirty="0">
                <a:latin typeface="Courier New" pitchFamily="49" charset="0"/>
              </a:rPr>
              <a:t>if/else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/>
              <a:t> with Trailing </a:t>
            </a:r>
            <a:r>
              <a:rPr lang="en-US" b="1" dirty="0">
                <a:latin typeface="Courier New" pitchFamily="49" charset="0"/>
              </a:rPr>
              <a:t>else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10515600" cy="276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if (age &gt;= 21)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"Adult";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else if (age &gt;= 13)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"Teen";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else if (age &gt;= 2)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"Child";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"Baby";</a:t>
            </a:r>
          </a:p>
        </p:txBody>
      </p:sp>
    </p:spTree>
    <p:extLst>
      <p:ext uri="{BB962C8B-B14F-4D97-AF65-F5344CB8AC3E}">
        <p14:creationId xmlns:p14="http://schemas.microsoft.com/office/powerpoint/2010/main" val="37814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Menu-Driven Program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10515600" cy="295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accent2"/>
                </a:solidFill>
              </a:rPr>
              <a:t>Menu</a:t>
            </a:r>
            <a:r>
              <a:rPr lang="en-US" altLang="en-US" dirty="0"/>
              <a:t>: list of choices presented to the user on the computer screen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accent2"/>
                </a:solidFill>
              </a:rPr>
              <a:t>Menu-driven program</a:t>
            </a:r>
            <a:r>
              <a:rPr lang="en-US" altLang="en-US" dirty="0"/>
              <a:t>: program execution controlled by user selecting from a list of actions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Menu can be implemented using </a:t>
            </a:r>
            <a:r>
              <a:rPr lang="en-US" altLang="en-US" b="1" dirty="0">
                <a:latin typeface="Courier New" panose="02070309020205020404" pitchFamily="49" charset="0"/>
              </a:rPr>
              <a:t>if/else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</a:t>
            </a: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13228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Nested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1051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An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 that is part of the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else</a:t>
            </a:r>
            <a:r>
              <a:rPr lang="en-US" altLang="en-US" dirty="0"/>
              <a:t> part of another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Can be used to evaluate &gt; 1 data item or condition</a:t>
            </a:r>
          </a:p>
          <a:p>
            <a:pPr lvl="1"/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if (score &lt; 100)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{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if (score &gt; 90)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grade = 'A';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709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Nested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10515600" cy="321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An </a:t>
            </a:r>
            <a:r>
              <a:rPr lang="en-US" altLang="en-US" b="1" dirty="0">
                <a:latin typeface="Courier New" panose="02070309020205020404" pitchFamily="49" charset="0"/>
              </a:rPr>
              <a:t>else</a:t>
            </a:r>
            <a:r>
              <a:rPr lang="en-US" altLang="en-US" dirty="0"/>
              <a:t> matches the nearest previous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that does not have an </a:t>
            </a:r>
            <a:r>
              <a:rPr lang="en-US" altLang="en-US" b="1" dirty="0"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if (score &lt; 100)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if (score &gt; 90)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grade = 'A';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else ...  // goes with second if,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    // not first one</a:t>
            </a:r>
          </a:p>
          <a:p>
            <a:pPr>
              <a:spcBef>
                <a:spcPct val="30000"/>
              </a:spcBef>
            </a:pPr>
            <a:r>
              <a:rPr lang="en-US" altLang="en-US" dirty="0"/>
              <a:t>Proper indentation aids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5799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Logical Precedence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10515600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	Highest</a:t>
            </a:r>
            <a:r>
              <a:rPr lang="en-US" altLang="en-US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latin typeface="Courier New" panose="02070309020205020404" pitchFamily="49" charset="0"/>
              </a:rPr>
              <a:t>!</a:t>
            </a:r>
            <a:r>
              <a:rPr lang="en-US" altLang="en-US" dirty="0"/>
              <a:t> 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/>
              <a:t>                      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&amp;&amp;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accent2"/>
                </a:solidFill>
              </a:rPr>
              <a:t>                          Lowest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  ||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</a:t>
            </a:r>
            <a:r>
              <a:rPr lang="en-US" altLang="en-US" dirty="0"/>
              <a:t>Example: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     </a:t>
            </a:r>
            <a:r>
              <a:rPr lang="en-US" altLang="en-US" b="1" dirty="0">
                <a:latin typeface="Courier New" panose="02070309020205020404" pitchFamily="49" charset="0"/>
              </a:rPr>
              <a:t>(2 &lt; 3) || (5 &gt; 6) &amp;&amp; (7 &gt; 8)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/>
          </a:p>
          <a:p>
            <a:pPr marL="609600" indent="-609600">
              <a:spcBef>
                <a:spcPct val="30000"/>
              </a:spcBef>
              <a:buNone/>
            </a:pPr>
            <a:r>
              <a:rPr lang="en-US" altLang="en-US" dirty="0"/>
              <a:t>     </a:t>
            </a:r>
            <a:endParaRPr lang="en-US" altLang="en-US" dirty="0" smtClean="0"/>
          </a:p>
          <a:p>
            <a:pPr marL="609600" indent="-609600">
              <a:spcBef>
                <a:spcPct val="30000"/>
              </a:spcBef>
              <a:buNone/>
            </a:pPr>
            <a:r>
              <a:rPr lang="en-US" altLang="en-US" dirty="0" smtClean="0"/>
              <a:t>is </a:t>
            </a:r>
            <a:r>
              <a:rPr lang="en-US" altLang="en-US" dirty="0"/>
              <a:t>true because AND is evaluated before OR   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141412" y="3352800"/>
            <a:ext cx="6227763" cy="504825"/>
            <a:chOff x="839" y="2908"/>
            <a:chExt cx="3923" cy="318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381" y="2954"/>
              <a:ext cx="2268" cy="159"/>
              <a:chOff x="2381" y="2954"/>
              <a:chExt cx="2268" cy="159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2381" y="2954"/>
                <a:ext cx="0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4649" y="2954"/>
                <a:ext cx="0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2381" y="3113"/>
                <a:ext cx="22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839" y="2908"/>
              <a:ext cx="3923" cy="318"/>
              <a:chOff x="839" y="2908"/>
              <a:chExt cx="3923" cy="318"/>
            </a:xfrm>
          </p:grpSpPr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839" y="3226"/>
                <a:ext cx="39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4762" y="290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839" y="299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20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Logical Precedence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3046412" y="1143000"/>
            <a:ext cx="5688013" cy="1552575"/>
            <a:chOff x="998" y="1162"/>
            <a:chExt cx="3583" cy="978"/>
          </a:xfrm>
        </p:grpSpPr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2064" y="1814"/>
              <a:ext cx="25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logical operators</a:t>
              </a: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998" y="1814"/>
              <a:ext cx="106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>
                  <a:solidFill>
                    <a:schemeClr val="accent2"/>
                  </a:solidFill>
                  <a:latin typeface="Arial" panose="020B0604020202020204" pitchFamily="34" charset="0"/>
                </a:rPr>
                <a:t>Lowest</a:t>
              </a:r>
            </a:p>
          </p:txBody>
        </p:sp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2064" y="1488"/>
              <a:ext cx="25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relational operators</a:t>
              </a: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998" y="1488"/>
              <a:ext cx="106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2064" y="1162"/>
              <a:ext cx="25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arithmetic operators</a:t>
              </a:r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998" y="1162"/>
              <a:ext cx="106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Highest</a:t>
              </a:r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>
              <a:off x="998" y="1162"/>
              <a:ext cx="35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998" y="1488"/>
              <a:ext cx="35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998" y="1814"/>
              <a:ext cx="35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998" y="2140"/>
              <a:ext cx="35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998" y="1162"/>
              <a:ext cx="0" cy="9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64" y="1162"/>
              <a:ext cx="0" cy="9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4581" y="1162"/>
              <a:ext cx="0" cy="9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827212" y="3527426"/>
            <a:ext cx="8180388" cy="2644775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6581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en-US" sz="2800" dirty="0" smtClean="0"/>
              <a:t>Example:</a:t>
            </a:r>
          </a:p>
          <a:p>
            <a:pPr marL="609600" indent="-609600">
              <a:spcBef>
                <a:spcPct val="40000"/>
              </a:spcBef>
              <a:buFont typeface="Arial" pitchFamily="34" charset="0"/>
              <a:buNone/>
            </a:pPr>
            <a:r>
              <a:rPr lang="en-US" altLang="en-US" sz="2800" dirty="0" smtClean="0"/>
              <a:t>             </a:t>
            </a:r>
            <a:r>
              <a:rPr lang="en-US" altLang="en-US" dirty="0" smtClean="0"/>
              <a:t>8 &lt; 2 + 7 || 5 == 6     is true</a:t>
            </a:r>
          </a:p>
          <a:p>
            <a:pPr marL="609600" indent="-609600">
              <a:spcBef>
                <a:spcPct val="30000"/>
              </a:spcBef>
              <a:buFont typeface="Arial" pitchFamily="34" charset="0"/>
              <a:buNone/>
            </a:pPr>
            <a:r>
              <a:rPr lang="en-US" altLang="en-US" sz="2800" dirty="0" smtClean="0"/>
              <a:t>     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</p:txBody>
      </p: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3732212" y="4506911"/>
            <a:ext cx="650876" cy="252413"/>
            <a:chOff x="1723" y="2840"/>
            <a:chExt cx="522" cy="159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1723" y="2840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2245" y="2840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1723" y="2999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4738687" y="3527426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4875213" y="4572001"/>
            <a:ext cx="1004887" cy="360363"/>
            <a:chOff x="2540" y="2954"/>
            <a:chExt cx="794" cy="227"/>
          </a:xfrm>
        </p:grpSpPr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540" y="3181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540" y="29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 flipV="1">
              <a:off x="3334" y="29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3"/>
          <p:cNvGrpSpPr>
            <a:grpSpLocks/>
          </p:cNvGrpSpPr>
          <p:nvPr/>
        </p:nvGrpSpPr>
        <p:grpSpPr bwMode="auto">
          <a:xfrm>
            <a:off x="2970212" y="4419600"/>
            <a:ext cx="3124200" cy="755650"/>
            <a:chOff x="1111" y="2886"/>
            <a:chExt cx="2313" cy="476"/>
          </a:xfrm>
        </p:grpSpPr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111" y="3362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1111" y="2886"/>
              <a:ext cx="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3424" y="2886"/>
              <a:ext cx="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70"/>
          <p:cNvGrpSpPr>
            <a:grpSpLocks/>
          </p:cNvGrpSpPr>
          <p:nvPr/>
        </p:nvGrpSpPr>
        <p:grpSpPr bwMode="auto">
          <a:xfrm>
            <a:off x="3122613" y="4572001"/>
            <a:ext cx="1447799" cy="360363"/>
            <a:chOff x="2540" y="2954"/>
            <a:chExt cx="794" cy="227"/>
          </a:xfrm>
        </p:grpSpPr>
        <p:sp>
          <p:nvSpPr>
            <p:cNvPr id="42" name="Line 71"/>
            <p:cNvSpPr>
              <a:spLocks noChangeShapeType="1"/>
            </p:cNvSpPr>
            <p:nvPr/>
          </p:nvSpPr>
          <p:spPr bwMode="auto">
            <a:xfrm>
              <a:off x="2540" y="3181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72"/>
            <p:cNvSpPr>
              <a:spLocks noChangeShapeType="1"/>
            </p:cNvSpPr>
            <p:nvPr/>
          </p:nvSpPr>
          <p:spPr bwMode="auto">
            <a:xfrm>
              <a:off x="2540" y="29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73"/>
            <p:cNvSpPr>
              <a:spLocks noChangeShapeType="1"/>
            </p:cNvSpPr>
            <p:nvPr/>
          </p:nvSpPr>
          <p:spPr bwMode="auto">
            <a:xfrm flipV="1">
              <a:off x="3334" y="29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96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Numeric Ranges with Logical Operators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Used to test if a value is within a range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if (grade &gt;= 0 &amp;&amp; grade &lt;= 100)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"Valid grade";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Can also test if a value lies outside a range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if (grade &lt;= 0 || grade &gt;= 100)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"Invalid grade";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Cannot use mathematical notation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if (0 &lt;= grade &lt;= 100) //Doesn’t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              //work!</a:t>
            </a:r>
          </a:p>
        </p:txBody>
      </p:sp>
    </p:spTree>
    <p:extLst>
      <p:ext uri="{BB962C8B-B14F-4D97-AF65-F5344CB8AC3E}">
        <p14:creationId xmlns:p14="http://schemas.microsoft.com/office/powerpoint/2010/main" val="273693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Validating User Input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41148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Input validation</a:t>
            </a:r>
            <a:r>
              <a:rPr lang="en-US" altLang="en-US" dirty="0"/>
              <a:t>: inspecting input data to determine if it is acceptable</a:t>
            </a:r>
            <a:endParaRPr lang="en-US" altLang="en-US" u="sng" dirty="0"/>
          </a:p>
          <a:p>
            <a:r>
              <a:rPr lang="en-US" altLang="en-US" dirty="0"/>
              <a:t>Want to avoid accepting bad input</a:t>
            </a:r>
          </a:p>
          <a:p>
            <a:r>
              <a:rPr lang="en-US" altLang="en-US" dirty="0"/>
              <a:t>Can perform various tests</a:t>
            </a:r>
          </a:p>
          <a:p>
            <a:pPr lvl="1"/>
            <a:r>
              <a:rPr lang="en-US" altLang="en-US" dirty="0"/>
              <a:t>Range </a:t>
            </a:r>
          </a:p>
          <a:p>
            <a:pPr lvl="1"/>
            <a:r>
              <a:rPr lang="en-US" altLang="en-US" dirty="0"/>
              <a:t>Reasonableness </a:t>
            </a:r>
          </a:p>
          <a:p>
            <a:pPr lvl="1"/>
            <a:r>
              <a:rPr lang="en-US" altLang="en-US" dirty="0"/>
              <a:t>Valid menu choice</a:t>
            </a:r>
          </a:p>
          <a:p>
            <a:pPr lvl="1"/>
            <a:r>
              <a:rPr lang="en-US" altLang="en-US" dirty="0"/>
              <a:t>Zero as a divisor</a:t>
            </a:r>
          </a:p>
        </p:txBody>
      </p:sp>
    </p:spTree>
    <p:extLst>
      <p:ext uri="{BB962C8B-B14F-4D97-AF65-F5344CB8AC3E}">
        <p14:creationId xmlns:p14="http://schemas.microsoft.com/office/powerpoint/2010/main" val="44403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Relational Expressions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4380264"/>
              </p:ext>
            </p:extLst>
          </p:nvPr>
        </p:nvGraphicFramePr>
        <p:xfrm>
          <a:off x="836612" y="763586"/>
          <a:ext cx="99822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51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Blocks and Scope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41148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Scope</a:t>
            </a:r>
            <a:r>
              <a:rPr lang="en-US" altLang="en-US" dirty="0"/>
              <a:t> of a variable is the block in which it is defined, from the point of definition to the end of the block</a:t>
            </a:r>
          </a:p>
          <a:p>
            <a:r>
              <a:rPr lang="en-US" altLang="en-US" dirty="0"/>
              <a:t>Variables are usually defined at the beginning of a function</a:t>
            </a:r>
          </a:p>
          <a:p>
            <a:r>
              <a:rPr lang="en-US" altLang="en-US" dirty="0"/>
              <a:t>They may instead be defined close to the place where they are first used</a:t>
            </a:r>
          </a:p>
        </p:txBody>
      </p:sp>
    </p:spTree>
    <p:extLst>
      <p:ext uri="{BB962C8B-B14F-4D97-AF65-F5344CB8AC3E}">
        <p14:creationId xmlns:p14="http://schemas.microsoft.com/office/powerpoint/2010/main" val="64747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Blocks and Scope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Variables defined inside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}</a:t>
            </a:r>
            <a:r>
              <a:rPr lang="en-US" altLang="en-US" dirty="0"/>
              <a:t> have </a:t>
            </a:r>
            <a:r>
              <a:rPr lang="en-US" altLang="en-US" dirty="0">
                <a:solidFill>
                  <a:schemeClr val="accent2"/>
                </a:solidFill>
              </a:rPr>
              <a:t>local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chemeClr val="accent2"/>
                </a:solidFill>
              </a:rPr>
              <a:t>block scope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When in a block that is nested inside another block, you can define variables with the same name as in the outer block.  </a:t>
            </a:r>
          </a:p>
          <a:p>
            <a:pPr>
              <a:lnSpc>
                <a:spcPct val="30000"/>
              </a:lnSpc>
              <a:spcBef>
                <a:spcPct val="0"/>
              </a:spcBef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When the program is executing in the inner block, the outer definition is not available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is generally not a good idea</a:t>
            </a:r>
          </a:p>
        </p:txBody>
      </p:sp>
    </p:spTree>
    <p:extLst>
      <p:ext uri="{BB962C8B-B14F-4D97-AF65-F5344CB8AC3E}">
        <p14:creationId xmlns:p14="http://schemas.microsoft.com/office/powerpoint/2010/main" val="31038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Characters and Strings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Can use relational operators with characters and string objects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 	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if (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menuChoice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== 'A')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if (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firstName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== "Beth")</a:t>
            </a:r>
            <a:endParaRPr lang="en-US" b="1" dirty="0">
              <a:solidFill>
                <a:srgbClr val="3D8963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Comparing characters is really comparing ASCII values of characters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Comparing string objects is comparing the ASCII values of the characters in the strings.  Comparison is character-by-character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Cannot compare C-style strings with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5220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Testing Characters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require </a:t>
            </a:r>
            <a:r>
              <a:rPr lang="en-US" altLang="en-US" b="1" dirty="0" err="1">
                <a:latin typeface="Courier New" panose="02070309020205020404" pitchFamily="49" charset="0"/>
              </a:rPr>
              <a:t>cctype</a:t>
            </a:r>
            <a:r>
              <a:rPr lang="en-US" altLang="en-US" dirty="0"/>
              <a:t> header file</a:t>
            </a:r>
          </a:p>
        </p:txBody>
      </p:sp>
      <p:graphicFrame>
        <p:nvGraphicFramePr>
          <p:cNvPr id="4" name="Group 7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5903163"/>
              </p:ext>
            </p:extLst>
          </p:nvPr>
        </p:nvGraphicFramePr>
        <p:xfrm>
          <a:off x="1217612" y="2133600"/>
          <a:ext cx="8229600" cy="2889344"/>
        </p:xfrm>
        <a:graphic>
          <a:graphicData uri="http://schemas.openxmlformats.org/drawingml/2006/table">
            <a:tbl>
              <a:tblPr/>
              <a:tblGrid>
                <a:gridCol w="1905000"/>
                <a:gridCol w="6324600"/>
              </a:tblGrid>
              <a:tr h="438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isalpha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letter,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6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isalnum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letter or digit,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isdigit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digit 0-9,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6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islower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lowercase letter,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08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Testing Characters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require </a:t>
            </a:r>
            <a:r>
              <a:rPr lang="en-US" altLang="en-US" b="1" dirty="0" err="1">
                <a:latin typeface="Courier New" panose="02070309020205020404" pitchFamily="49" charset="0"/>
              </a:rPr>
              <a:t>cctype</a:t>
            </a:r>
            <a:r>
              <a:rPr lang="en-US" altLang="en-US" dirty="0"/>
              <a:t> header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Group 1063"/>
          <p:cNvGraphicFramePr>
            <a:graphicFrameLocks/>
          </p:cNvGraphicFramePr>
          <p:nvPr/>
        </p:nvGraphicFramePr>
        <p:xfrm>
          <a:off x="1827212" y="2362201"/>
          <a:ext cx="8229600" cy="3584576"/>
        </p:xfrm>
        <a:graphic>
          <a:graphicData uri="http://schemas.openxmlformats.org/drawingml/2006/table">
            <a:tbl>
              <a:tblPr/>
              <a:tblGrid>
                <a:gridCol w="1828800"/>
                <a:gridCol w="6400800"/>
              </a:tblGrid>
              <a:tr h="438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6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isprint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printable character,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6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ispunct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punctuation character,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6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isupper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is an uppercase letter,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6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isspace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is a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whitespace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character,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3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Conditional Operator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68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dirty="0"/>
              <a:t>Can use to create short </a:t>
            </a:r>
            <a:r>
              <a:rPr lang="en-US" altLang="en-US" b="1" dirty="0">
                <a:latin typeface="Courier New" panose="02070309020205020404" pitchFamily="49" charset="0"/>
              </a:rPr>
              <a:t>if/else</a:t>
            </a:r>
            <a:r>
              <a:rPr lang="en-US" altLang="en-US" b="1" dirty="0"/>
              <a:t> </a:t>
            </a:r>
            <a:r>
              <a:rPr lang="en-US" altLang="en-US" dirty="0"/>
              <a:t>statements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Format: </a:t>
            </a:r>
            <a:r>
              <a:rPr lang="en-US" altLang="en-US" sz="2800" b="1" dirty="0">
                <a:latin typeface="Courier New" panose="02070309020205020404" pitchFamily="49" charset="0"/>
              </a:rPr>
              <a:t>expr ? expr : expr;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209800"/>
            <a:ext cx="6132513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2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685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Used to select among statements from several alternatives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May sometimes be used instead of </a:t>
            </a:r>
            <a:r>
              <a:rPr lang="en-US" altLang="en-US" b="1" dirty="0">
                <a:latin typeface="Courier New" panose="02070309020205020404" pitchFamily="49" charset="0"/>
              </a:rPr>
              <a:t>if/else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22532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switch (</a:t>
            </a:r>
            <a:r>
              <a:rPr lang="en-US" alt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IntExpression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case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en-US" sz="32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statement set </a:t>
            </a:r>
            <a:r>
              <a:rPr lang="en-US" altLang="en-US" sz="32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case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en-US" sz="32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statement set </a:t>
            </a:r>
            <a:r>
              <a:rPr lang="en-US" altLang="en-US" sz="32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case </a:t>
            </a:r>
            <a:r>
              <a:rPr lang="en-US" alt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en-US" sz="32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statement set </a:t>
            </a:r>
            <a:r>
              <a:rPr lang="en-US" altLang="en-US" sz="32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default:  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statement set </a:t>
            </a:r>
            <a:r>
              <a:rPr lang="en-US" altLang="en-US" sz="32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37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4800600"/>
          </a:xfrm>
        </p:spPr>
        <p:txBody>
          <a:bodyPr>
            <a:noAutofit/>
          </a:bodyPr>
          <a:lstStyle/>
          <a:p>
            <a:pPr marL="609600" indent="-609600">
              <a:buFontTx/>
              <a:buAutoNum type="arabicParenR"/>
            </a:pPr>
            <a:r>
              <a:rPr lang="en-US" altLang="en-US" sz="3200" dirty="0"/>
              <a:t> </a:t>
            </a:r>
            <a:r>
              <a:rPr lang="en-US" altLang="en-US" sz="3200" b="1" i="1" dirty="0" err="1">
                <a:latin typeface="Courier New" panose="02070309020205020404" pitchFamily="49" charset="0"/>
              </a:rPr>
              <a:t>IntExpression</a:t>
            </a:r>
            <a:r>
              <a:rPr lang="en-US" altLang="en-US" sz="3200" dirty="0"/>
              <a:t> must be a </a:t>
            </a:r>
            <a:r>
              <a:rPr lang="en-US" altLang="en-US" sz="3200" b="1" dirty="0">
                <a:latin typeface="Courier New" panose="02070309020205020404" pitchFamily="49" charset="0"/>
              </a:rPr>
              <a:t>char</a:t>
            </a:r>
            <a:r>
              <a:rPr lang="en-US" altLang="en-US" sz="3200" dirty="0"/>
              <a:t> or an integer variable or an expression that evaluates to an integer value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arenR"/>
            </a:pPr>
            <a:r>
              <a:rPr lang="en-US" altLang="en-US" sz="3200" dirty="0"/>
              <a:t> </a:t>
            </a:r>
            <a:r>
              <a:rPr lang="en-US" altLang="en-US" sz="3200" b="1" i="1" dirty="0">
                <a:latin typeface="Courier New" panose="02070309020205020404" pitchFamily="49" charset="0"/>
              </a:rPr>
              <a:t>exp</a:t>
            </a:r>
            <a:r>
              <a:rPr lang="en-US" altLang="en-US" sz="32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/>
              <a:t> through </a:t>
            </a:r>
            <a:r>
              <a:rPr lang="en-US" altLang="en-US" sz="3200" b="1" i="1" dirty="0" err="1">
                <a:latin typeface="Courier New" panose="02070309020205020404" pitchFamily="49" charset="0"/>
              </a:rPr>
              <a:t>exp</a:t>
            </a:r>
            <a:r>
              <a:rPr lang="en-US" altLang="en-US" sz="3200" b="1" i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sz="3200" dirty="0"/>
              <a:t> must be constant integer type expressions and must be unique in the </a:t>
            </a:r>
            <a:r>
              <a:rPr lang="en-US" altLang="en-US" sz="3200" b="1" dirty="0">
                <a:latin typeface="Courier New" panose="02070309020205020404" pitchFamily="49" charset="0"/>
              </a:rPr>
              <a:t>switch</a:t>
            </a:r>
            <a:r>
              <a:rPr lang="en-US" altLang="en-US" sz="3200" dirty="0"/>
              <a:t> statement</a:t>
            </a:r>
          </a:p>
          <a:p>
            <a:pPr marL="609600" indent="-609600">
              <a:buFontTx/>
              <a:buAutoNum type="arabicParenR"/>
            </a:pPr>
            <a:r>
              <a:rPr lang="en-US" altLang="en-US" sz="3200" dirty="0"/>
              <a:t> </a:t>
            </a:r>
            <a:r>
              <a:rPr lang="en-US" altLang="en-US" sz="3200" b="1" dirty="0">
                <a:latin typeface="Courier New" panose="02070309020205020404" pitchFamily="49" charset="0"/>
              </a:rPr>
              <a:t>default</a:t>
            </a:r>
            <a:r>
              <a:rPr lang="en-US" altLang="en-US" sz="3200" dirty="0"/>
              <a:t> is optional but recommended</a:t>
            </a:r>
          </a:p>
        </p:txBody>
      </p:sp>
    </p:spTree>
    <p:extLst>
      <p:ext uri="{BB962C8B-B14F-4D97-AF65-F5344CB8AC3E}">
        <p14:creationId xmlns:p14="http://schemas.microsoft.com/office/powerpoint/2010/main" val="252219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797232"/>
            <a:ext cx="10210800" cy="4800600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Tx/>
              <a:buAutoNum type="arabicParenR"/>
            </a:pPr>
            <a:r>
              <a:rPr lang="en-US" altLang="en-US" sz="3200" b="1" i="1" dirty="0" err="1">
                <a:latin typeface="Courier New" panose="02070309020205020404" pitchFamily="49" charset="0"/>
              </a:rPr>
              <a:t>IntExpression</a:t>
            </a:r>
            <a:r>
              <a:rPr lang="en-US" altLang="en-US" sz="3200" dirty="0"/>
              <a:t> is evaluated</a:t>
            </a:r>
          </a:p>
          <a:p>
            <a:pPr marL="609600" indent="-609600">
              <a:lnSpc>
                <a:spcPct val="40000"/>
              </a:lnSpc>
              <a:spcBef>
                <a:spcPct val="0"/>
              </a:spcBef>
              <a:buFontTx/>
              <a:buAutoNum type="arabicParenR"/>
            </a:pPr>
            <a:endParaRPr lang="en-US" altLang="en-US" sz="3200" dirty="0">
              <a:latin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arenR"/>
            </a:pPr>
            <a:r>
              <a:rPr lang="en-US" altLang="en-US" sz="3200" dirty="0"/>
              <a:t>The value of </a:t>
            </a:r>
            <a:r>
              <a:rPr lang="en-US" altLang="en-US" sz="3200" b="1" i="1" dirty="0" err="1">
                <a:latin typeface="Courier New" panose="02070309020205020404" pitchFamily="49" charset="0"/>
              </a:rPr>
              <a:t>intExpression</a:t>
            </a:r>
            <a:r>
              <a:rPr lang="en-US" altLang="en-US" sz="3200" b="1" dirty="0"/>
              <a:t> </a:t>
            </a:r>
            <a:r>
              <a:rPr lang="en-US" altLang="en-US" sz="3200" dirty="0"/>
              <a:t>is compared against </a:t>
            </a:r>
            <a:r>
              <a:rPr lang="en-US" altLang="en-US" sz="3200" b="1" i="1" dirty="0">
                <a:latin typeface="Courier New" panose="02070309020205020404" pitchFamily="49" charset="0"/>
              </a:rPr>
              <a:t>exp</a:t>
            </a:r>
            <a:r>
              <a:rPr lang="en-US" altLang="en-US" sz="32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/>
              <a:t> through </a:t>
            </a:r>
            <a:r>
              <a:rPr lang="en-US" altLang="en-US" sz="3200" b="1" i="1" dirty="0" err="1">
                <a:latin typeface="Courier New" panose="02070309020205020404" pitchFamily="49" charset="0"/>
              </a:rPr>
              <a:t>exp</a:t>
            </a:r>
            <a:r>
              <a:rPr lang="en-US" altLang="en-US" sz="3200" b="1" i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sz="3200" dirty="0"/>
              <a:t>. </a:t>
            </a:r>
          </a:p>
          <a:p>
            <a:pPr marL="609600" indent="-609600">
              <a:lnSpc>
                <a:spcPct val="40000"/>
              </a:lnSpc>
              <a:spcBef>
                <a:spcPct val="0"/>
              </a:spcBef>
              <a:buFontTx/>
              <a:buAutoNum type="arabicParenR"/>
            </a:pPr>
            <a:endParaRPr lang="en-US" altLang="en-US" sz="3200" dirty="0"/>
          </a:p>
          <a:p>
            <a:pPr marL="609600" indent="-609600">
              <a:lnSpc>
                <a:spcPct val="80000"/>
              </a:lnSpc>
              <a:buFontTx/>
              <a:buAutoNum type="arabicParenR"/>
            </a:pPr>
            <a:r>
              <a:rPr lang="en-US" altLang="en-US" sz="3200" dirty="0"/>
              <a:t>If </a:t>
            </a:r>
            <a:r>
              <a:rPr lang="en-US" altLang="en-US" sz="3200" b="1" i="1" dirty="0" err="1">
                <a:latin typeface="Courier New" panose="02070309020205020404" pitchFamily="49" charset="0"/>
              </a:rPr>
              <a:t>IntExpression</a:t>
            </a:r>
            <a:r>
              <a:rPr lang="en-US" altLang="en-US" sz="3200" dirty="0"/>
              <a:t> matches value </a:t>
            </a:r>
            <a:r>
              <a:rPr lang="en-US" altLang="en-US" sz="3200" b="1" i="1" dirty="0" err="1">
                <a:latin typeface="Courier New" panose="02070309020205020404" pitchFamily="49" charset="0"/>
              </a:rPr>
              <a:t>exp</a:t>
            </a:r>
            <a:r>
              <a:rPr lang="en-US" altLang="en-US" sz="3200" b="1" i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3200" dirty="0"/>
              <a:t>, the program branches to the statement(s) following </a:t>
            </a:r>
            <a:r>
              <a:rPr lang="en-US" altLang="en-US" sz="3200" b="1" i="1" dirty="0" err="1">
                <a:latin typeface="Courier New" panose="02070309020205020404" pitchFamily="49" charset="0"/>
              </a:rPr>
              <a:t>exp</a:t>
            </a:r>
            <a:r>
              <a:rPr lang="en-US" altLang="en-US" sz="3200" b="1" i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3200" dirty="0"/>
              <a:t> and continues to the end of the </a:t>
            </a:r>
            <a:r>
              <a:rPr lang="en-US" altLang="en-US" sz="3200" b="1" dirty="0">
                <a:latin typeface="Courier New" panose="02070309020205020404" pitchFamily="49" charset="0"/>
              </a:rPr>
              <a:t>switch</a:t>
            </a:r>
          </a:p>
          <a:p>
            <a:pPr marL="609600" indent="-609600">
              <a:lnSpc>
                <a:spcPct val="40000"/>
              </a:lnSpc>
              <a:spcBef>
                <a:spcPct val="0"/>
              </a:spcBef>
              <a:buFontTx/>
              <a:buAutoNum type="arabicParenR"/>
            </a:pPr>
            <a:endParaRPr lang="en-US" altLang="en-US" sz="3200" b="1" dirty="0"/>
          </a:p>
          <a:p>
            <a:pPr marL="609600" indent="-609600">
              <a:lnSpc>
                <a:spcPct val="80000"/>
              </a:lnSpc>
              <a:buFontTx/>
              <a:buAutoNum type="arabicParenR"/>
            </a:pPr>
            <a:r>
              <a:rPr lang="en-US" altLang="en-US" sz="3200" dirty="0"/>
              <a:t>If no matching value is found, the program branches to the statement after </a:t>
            </a:r>
            <a:r>
              <a:rPr lang="en-US" altLang="en-US" sz="3200" b="1" dirty="0">
                <a:latin typeface="Courier New" panose="020703090202050204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38605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Relational Expressions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5010213"/>
              </p:ext>
            </p:extLst>
          </p:nvPr>
        </p:nvGraphicFramePr>
        <p:xfrm>
          <a:off x="836612" y="763586"/>
          <a:ext cx="99822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50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797232"/>
            <a:ext cx="10210800" cy="48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200" dirty="0"/>
              <a:t>Used to stop execution in the current block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endParaRPr lang="en-US" altLang="en-US" sz="3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200" dirty="0"/>
              <a:t>Also used to exit a </a:t>
            </a:r>
            <a:r>
              <a:rPr lang="en-US" altLang="en-US" sz="3200" b="1" dirty="0">
                <a:latin typeface="Courier New" panose="02070309020205020404" pitchFamily="49" charset="0"/>
              </a:rPr>
              <a:t>switch</a:t>
            </a:r>
            <a:r>
              <a:rPr lang="en-US" altLang="en-US" sz="3200" dirty="0"/>
              <a:t> statement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endParaRPr lang="en-US" altLang="en-US" sz="3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200" dirty="0"/>
              <a:t>Useful to execute a single </a:t>
            </a:r>
            <a:r>
              <a:rPr lang="en-US" altLang="en-US" sz="3200" b="1" dirty="0">
                <a:latin typeface="Courier New" panose="02070309020205020404" pitchFamily="49" charset="0"/>
              </a:rPr>
              <a:t>case</a:t>
            </a:r>
            <a:r>
              <a:rPr lang="en-US" altLang="en-US" sz="3200" dirty="0"/>
              <a:t> statement without executing statements following it</a:t>
            </a:r>
          </a:p>
        </p:txBody>
      </p:sp>
    </p:spTree>
    <p:extLst>
      <p:ext uri="{BB962C8B-B14F-4D97-AF65-F5344CB8AC3E}">
        <p14:creationId xmlns:p14="http://schemas.microsoft.com/office/powerpoint/2010/main" val="23965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797232"/>
            <a:ext cx="10210800" cy="48006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switch (gender)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{                   </a:t>
            </a:r>
            <a:endParaRPr lang="en-US" altLang="en-US" sz="3200" b="1" dirty="0">
              <a:solidFill>
                <a:srgbClr val="3D8963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 case 'f':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"female";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   break;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 case 'm':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"male";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   break;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 default :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"invalid gender";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  <a:endParaRPr lang="en-US" altLang="en-US" sz="3200" dirty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Enumerated Data Types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797232"/>
            <a:ext cx="10210800" cy="48006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Data type created by programmer</a:t>
            </a:r>
          </a:p>
          <a:p>
            <a:r>
              <a:rPr lang="en-US" altLang="en-US" sz="3200" dirty="0"/>
              <a:t>Contains a set of named constant integers</a:t>
            </a:r>
          </a:p>
          <a:p>
            <a:r>
              <a:rPr lang="en-US" altLang="en-US" sz="3200" dirty="0"/>
              <a:t>Format:</a:t>
            </a:r>
          </a:p>
          <a:p>
            <a:pPr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	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enum</a:t>
            </a:r>
            <a:r>
              <a:rPr lang="en-US" altLang="en-US" sz="3200" b="1" dirty="0">
                <a:latin typeface="Courier New" panose="02070309020205020404" pitchFamily="49" charset="0"/>
              </a:rPr>
              <a:t> </a:t>
            </a:r>
            <a:r>
              <a:rPr lang="en-US" altLang="en-US" sz="3200" b="1" i="1" dirty="0">
                <a:latin typeface="Courier New" panose="02070309020205020404" pitchFamily="49" charset="0"/>
              </a:rPr>
              <a:t>name</a:t>
            </a:r>
            <a:r>
              <a:rPr lang="en-US" altLang="en-US" sz="3200" b="1" dirty="0">
                <a:latin typeface="Courier New" panose="02070309020205020404" pitchFamily="49" charset="0"/>
              </a:rPr>
              <a:t> {</a:t>
            </a:r>
            <a:r>
              <a:rPr lang="en-US" altLang="en-US" sz="3200" b="1" i="1" dirty="0">
                <a:latin typeface="Courier New" panose="02070309020205020404" pitchFamily="49" charset="0"/>
              </a:rPr>
              <a:t>val</a:t>
            </a:r>
            <a:r>
              <a:rPr lang="en-US" altLang="en-US" sz="32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b="1" dirty="0">
                <a:latin typeface="Courier New" panose="02070309020205020404" pitchFamily="49" charset="0"/>
              </a:rPr>
              <a:t>, </a:t>
            </a:r>
            <a:r>
              <a:rPr lang="en-US" altLang="en-US" sz="3200" b="1" i="1" dirty="0">
                <a:latin typeface="Courier New" panose="02070309020205020404" pitchFamily="49" charset="0"/>
              </a:rPr>
              <a:t>val</a:t>
            </a:r>
            <a:r>
              <a:rPr lang="en-US" altLang="en-US" sz="32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dirty="0">
                <a:latin typeface="Courier New" panose="02070309020205020404" pitchFamily="49" charset="0"/>
              </a:rPr>
              <a:t>, … </a:t>
            </a:r>
            <a:r>
              <a:rPr lang="en-US" altLang="en-US" sz="3200" b="1" i="1" dirty="0" err="1">
                <a:latin typeface="Courier New" panose="02070309020205020404" pitchFamily="49" charset="0"/>
              </a:rPr>
              <a:t>val</a:t>
            </a:r>
            <a:r>
              <a:rPr lang="en-US" altLang="en-US" sz="3200" b="1" i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sz="3200" b="1" dirty="0">
                <a:latin typeface="Courier New" panose="02070309020205020404" pitchFamily="49" charset="0"/>
              </a:rPr>
              <a:t>};</a:t>
            </a:r>
            <a:endParaRPr lang="en-US" altLang="en-US" sz="3200" b="1" dirty="0"/>
          </a:p>
          <a:p>
            <a:r>
              <a:rPr lang="en-US" altLang="en-US" sz="3200" dirty="0"/>
              <a:t>Examples:</a:t>
            </a:r>
          </a:p>
          <a:p>
            <a:pPr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	</a:t>
            </a:r>
            <a:r>
              <a:rPr lang="en-US" altLang="en-US" sz="3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3600" b="1" dirty="0">
                <a:solidFill>
                  <a:srgbClr val="3D8963"/>
                </a:solidFill>
                <a:latin typeface="Courier New" panose="02070309020205020404" pitchFamily="49" charset="0"/>
              </a:rPr>
              <a:t> Fruit {apple, grape, orange};</a:t>
            </a:r>
          </a:p>
          <a:p>
            <a:pPr>
              <a:buNone/>
            </a:pPr>
            <a:r>
              <a:rPr lang="en-US" altLang="en-US" sz="36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3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3600" b="1" dirty="0">
                <a:solidFill>
                  <a:srgbClr val="3D8963"/>
                </a:solidFill>
                <a:latin typeface="Courier New" panose="02070309020205020404" pitchFamily="49" charset="0"/>
              </a:rPr>
              <a:t> Days {Mon, Tue, Wed, </a:t>
            </a:r>
            <a:r>
              <a:rPr lang="en-US" altLang="en-US" sz="3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Thur</a:t>
            </a:r>
            <a:r>
              <a:rPr lang="en-US" altLang="en-US" sz="3600" b="1" dirty="0">
                <a:solidFill>
                  <a:srgbClr val="3D8963"/>
                </a:solidFill>
                <a:latin typeface="Courier New" panose="02070309020205020404" pitchFamily="49" charset="0"/>
              </a:rPr>
              <a:t>, Fri};</a:t>
            </a:r>
            <a:endParaRPr lang="en-US" altLang="en-US" sz="32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Enumerated Data Types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797232"/>
            <a:ext cx="10210800" cy="4800600"/>
          </a:xfrm>
        </p:spPr>
        <p:txBody>
          <a:bodyPr>
            <a:noAutofit/>
          </a:bodyPr>
          <a:lstStyle/>
          <a:p>
            <a:r>
              <a:rPr lang="en-US" altLang="en-US" dirty="0"/>
              <a:t>To define variables, use the enumerated data type name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Fruit snack;</a:t>
            </a:r>
          </a:p>
          <a:p>
            <a:pPr lvl="1"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Days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workDay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vacationDay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endParaRPr lang="en-US" altLang="en-US" b="1" dirty="0">
              <a:solidFill>
                <a:srgbClr val="3D8963"/>
              </a:solidFill>
            </a:endParaRPr>
          </a:p>
          <a:p>
            <a:r>
              <a:rPr lang="en-US" altLang="en-US" dirty="0"/>
              <a:t>Variable may contain any valid value for the data type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snack = orange;     // no quotes</a:t>
            </a:r>
          </a:p>
          <a:p>
            <a:pPr lvl="1"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if (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workDay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== Wed) // none here</a:t>
            </a:r>
          </a:p>
        </p:txBody>
      </p:sp>
    </p:spTree>
    <p:extLst>
      <p:ext uri="{BB962C8B-B14F-4D97-AF65-F5344CB8AC3E}">
        <p14:creationId xmlns:p14="http://schemas.microsoft.com/office/powerpoint/2010/main" val="11671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Enumerated Data Types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797232"/>
            <a:ext cx="10210800" cy="48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Enumerated data type values are associated with integers, starting at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Fruit {apple, grape, orange};</a:t>
            </a:r>
            <a:endParaRPr lang="en-US" altLang="en-US" b="1" dirty="0">
              <a:solidFill>
                <a:srgbClr val="3D8963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 Can override default association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Fruit {apple = 2, grape = 4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orange = 5}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08412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408612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008812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960812" y="2209799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5561012" y="2209799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7161212" y="2209799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Enumerated Data Types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797232"/>
            <a:ext cx="10210800" cy="4800600"/>
          </a:xfrm>
        </p:spPr>
        <p:txBody>
          <a:bodyPr>
            <a:noAutofit/>
          </a:bodyPr>
          <a:lstStyle/>
          <a:p>
            <a:r>
              <a:rPr lang="en-US" altLang="en-US" dirty="0"/>
              <a:t>Enumerated data types improve the readability of a program</a:t>
            </a:r>
          </a:p>
          <a:p>
            <a:r>
              <a:rPr lang="en-US" altLang="en-US" dirty="0"/>
              <a:t>Enumerated variables can not be used with input statements, such as 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Will not display the name associated with the value of an enumerated data type if used with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7223253"/>
              </p:ext>
            </p:extLst>
          </p:nvPr>
        </p:nvGraphicFramePr>
        <p:xfrm>
          <a:off x="836612" y="763586"/>
          <a:ext cx="99822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44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095500" y="1557338"/>
            <a:ext cx="7991475" cy="478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</a:t>
            </a:r>
            <a:r>
              <a:rPr lang="en-US" altLang="en-US" b="1" dirty="0" smtClean="0">
                <a:latin typeface="Courier New" panose="02070309020205020404" pitchFamily="49" charset="0"/>
              </a:rPr>
              <a:t>if (</a:t>
            </a:r>
            <a:r>
              <a:rPr lang="en-US" altLang="en-US" b="1" i="1" dirty="0" smtClean="0">
                <a:latin typeface="Courier New" panose="02070309020205020404" pitchFamily="49" charset="0"/>
              </a:rPr>
              <a:t>condition</a:t>
            </a:r>
            <a:r>
              <a:rPr lang="en-US" altLang="en-US" b="1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b="1" i="1" dirty="0">
                <a:latin typeface="Courier New" panose="02070309020205020404" pitchFamily="49" charset="0"/>
              </a:rPr>
              <a:t>  statement</a:t>
            </a:r>
            <a:r>
              <a:rPr lang="en-US" altLang="en-US" sz="32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</a:t>
            </a:r>
            <a:r>
              <a:rPr lang="en-US" altLang="en-US" sz="3200" b="1" i="1" dirty="0">
                <a:latin typeface="Courier New" panose="02070309020205020404" pitchFamily="49" charset="0"/>
              </a:rPr>
              <a:t>statement</a:t>
            </a:r>
            <a:r>
              <a:rPr lang="en-US" altLang="en-US" sz="32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    …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 </a:t>
            </a:r>
            <a:r>
              <a:rPr lang="en-US" altLang="en-US" sz="3200" b="1" i="1" dirty="0" err="1">
                <a:latin typeface="Courier New" panose="02070309020205020404" pitchFamily="49" charset="0"/>
              </a:rPr>
              <a:t>statement</a:t>
            </a:r>
            <a:r>
              <a:rPr lang="en-US" altLang="en-US" sz="3200" b="1" i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sz="3200" b="1" i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2600" dirty="0"/>
              <a:t>The block inside the braces is called the </a:t>
            </a:r>
            <a:r>
              <a:rPr lang="en-US" altLang="en-US" sz="2600" u="sng" dirty="0"/>
              <a:t>body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600" dirty="0"/>
              <a:t>of the </a:t>
            </a:r>
            <a:r>
              <a:rPr lang="en-US" altLang="en-US" sz="2600" b="1" dirty="0">
                <a:latin typeface="Courier New" panose="02070309020205020404" pitchFamily="49" charset="0"/>
              </a:rPr>
              <a:t>if</a:t>
            </a:r>
            <a:r>
              <a:rPr lang="en-US" altLang="en-US" sz="2600" dirty="0"/>
              <a:t> statement. If there is only 1 statement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600" dirty="0"/>
              <a:t>in the body, the </a:t>
            </a:r>
            <a:r>
              <a:rPr lang="en-US" altLang="en-US" sz="2600" b="1" dirty="0">
                <a:latin typeface="Courier New" panose="02070309020205020404" pitchFamily="49" charset="0"/>
              </a:rPr>
              <a:t>{</a:t>
            </a:r>
            <a:r>
              <a:rPr lang="en-US" altLang="en-US" sz="2600" dirty="0"/>
              <a:t> </a:t>
            </a:r>
            <a:r>
              <a:rPr lang="en-US" altLang="en-US" sz="2600" b="1" dirty="0">
                <a:latin typeface="Courier New" panose="02070309020205020404" pitchFamily="49" charset="0"/>
              </a:rPr>
              <a:t>}</a:t>
            </a:r>
            <a:r>
              <a:rPr lang="en-US" altLang="en-US" sz="2600" dirty="0"/>
              <a:t> may be omitted.</a:t>
            </a:r>
            <a:endParaRPr lang="en-US" altLang="en-US" sz="2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2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783512" y="1736725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No                    </a:t>
            </a: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</a:rPr>
              <a:t>;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 goes here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6486525" y="2133600"/>
            <a:ext cx="1368425" cy="1079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5911849" y="3068638"/>
            <a:ext cx="3852862" cy="1223962"/>
            <a:chOff x="2812" y="2115"/>
            <a:chExt cx="2427" cy="771"/>
          </a:xfrm>
        </p:grpSpPr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4037" y="2115"/>
              <a:ext cx="1202" cy="657"/>
              <a:chOff x="4014" y="2840"/>
              <a:chExt cx="1293" cy="726"/>
            </a:xfrm>
          </p:grpSpPr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4014" y="2840"/>
                <a:ext cx="1270" cy="726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4037" y="3046"/>
                <a:ext cx="1270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 ;</a:t>
                </a:r>
                <a:r>
                  <a:rPr lang="en-US" altLang="en-US" sz="2000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goes here</a:t>
                </a:r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>
              <a:off x="2812" y="2455"/>
              <a:ext cx="1225" cy="43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 flipV="1">
              <a:off x="2835" y="2432"/>
              <a:ext cx="120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2835" y="2205"/>
              <a:ext cx="1202" cy="20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7786688" y="1628776"/>
            <a:ext cx="1871663" cy="1116013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2971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i="1" dirty="0">
                <a:latin typeface="Courier New" panose="02070309020205020404" pitchFamily="49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then the  </a:t>
            </a:r>
            <a:r>
              <a:rPr lang="en-US" altLang="en-US" b="1" i="1" dirty="0">
                <a:latin typeface="Courier New" panose="02070309020205020404" pitchFamily="49" charset="0"/>
              </a:rPr>
              <a:t>statement(s)</a:t>
            </a:r>
            <a:r>
              <a:rPr lang="en-US" altLang="en-US" dirty="0"/>
              <a:t> in the body are</a:t>
            </a:r>
            <a:r>
              <a:rPr lang="en-US" altLang="en-US" b="1" dirty="0"/>
              <a:t> </a:t>
            </a:r>
            <a:r>
              <a:rPr lang="en-US" altLang="en-US" dirty="0"/>
              <a:t>executed.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i="1" dirty="0">
                <a:latin typeface="Courier New" panose="02070309020205020404" pitchFamily="49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then the </a:t>
            </a:r>
            <a:r>
              <a:rPr lang="en-US" altLang="en-US" b="1" i="1" dirty="0">
                <a:latin typeface="Courier New" panose="02070309020205020404" pitchFamily="49" charset="0"/>
              </a:rPr>
              <a:t>statement(s)</a:t>
            </a:r>
            <a:r>
              <a:rPr lang="en-US" altLang="en-US" dirty="0"/>
              <a:t> are skipped.</a:t>
            </a:r>
          </a:p>
        </p:txBody>
      </p: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5713412" y="1066800"/>
            <a:ext cx="3794125" cy="4267200"/>
            <a:chOff x="2016" y="1056"/>
            <a:chExt cx="2390" cy="2688"/>
          </a:xfrm>
        </p:grpSpPr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2016" y="1488"/>
              <a:ext cx="2390" cy="2256"/>
              <a:chOff x="2016" y="1488"/>
              <a:chExt cx="2390" cy="2256"/>
            </a:xfrm>
          </p:grpSpPr>
          <p:sp>
            <p:nvSpPr>
              <p:cNvPr id="25" name="AutoShape 6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1344" cy="864"/>
              </a:xfrm>
              <a:prstGeom prst="flowChartDecision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AutoShape 7"/>
              <p:cNvSpPr>
                <a:spLocks noChangeArrowheads="1"/>
              </p:cNvSpPr>
              <p:nvPr/>
            </p:nvSpPr>
            <p:spPr bwMode="auto">
              <a:xfrm>
                <a:off x="2177" y="2591"/>
                <a:ext cx="1021" cy="454"/>
              </a:xfrm>
              <a:prstGeom prst="flowChartProcess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AutoShape 9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960" cy="384"/>
              </a:xfrm>
              <a:prstGeom prst="flowChartProcess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160" y="1776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condition</a:t>
                </a:r>
              </a:p>
            </p:txBody>
          </p:sp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auto">
              <a:xfrm>
                <a:off x="2154" y="2636"/>
                <a:ext cx="107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1 or more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statements</a:t>
                </a:r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2177" y="2319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true</a:t>
                </a:r>
                <a:endParaRPr lang="en-US" altLang="en-US" sz="2000" b="1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3810" y="234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false</a:t>
                </a:r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2676" y="1056"/>
              <a:ext cx="1164" cy="2306"/>
              <a:chOff x="2676" y="1056"/>
              <a:chExt cx="1164" cy="2306"/>
            </a:xfrm>
          </p:grpSpPr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2688" y="10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268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3840" y="192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 flipH="1">
                <a:off x="2688" y="3216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2676" y="3045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1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975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if (score &gt;= 60)	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"You passed." &lt;&lt;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if (score &gt;= 90)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grade = 'A';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"Wonderful job!" &lt;&lt;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spcBef>
                <a:spcPct val="0"/>
              </a:spcBef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  <a:endParaRPr lang="en-US" altLang="en-US" b="1" dirty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012" y="1447800"/>
            <a:ext cx="975360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4000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is a keyword.  It must be lowercase</a:t>
            </a:r>
          </a:p>
          <a:p>
            <a:pPr marL="342900" indent="-342900">
              <a:spcAft>
                <a:spcPct val="4000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must be in (  )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Aft>
                <a:spcPct val="400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Do not place 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r>
              <a:rPr lang="en-US" altLang="en-US" dirty="0"/>
              <a:t> after 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i="1" dirty="0">
                <a:latin typeface="Courier New" panose="02070309020205020404" pitchFamily="49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marL="342900" indent="-342900">
              <a:spcAft>
                <a:spcPct val="400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Don't forget the { } around a multi-statement body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2726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4873beb7-5857-4685-be1f-d57550cc96c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869</TotalTime>
  <Words>1569</Words>
  <Application>Microsoft Office PowerPoint</Application>
  <PresentationFormat>Custom</PresentationFormat>
  <Paragraphs>349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宋体</vt:lpstr>
      <vt:lpstr>Arial</vt:lpstr>
      <vt:lpstr>Century Gothic</vt:lpstr>
      <vt:lpstr>Courier New</vt:lpstr>
      <vt:lpstr>HY중고딕</vt:lpstr>
      <vt:lpstr>Times New Roman</vt:lpstr>
      <vt:lpstr>Wingdings</vt:lpstr>
      <vt:lpstr>Books 16x9</vt:lpstr>
      <vt:lpstr>PowerPoint Presentation</vt:lpstr>
      <vt:lpstr>Relational Operators</vt:lpstr>
      <vt:lpstr>Relational Expressions</vt:lpstr>
      <vt:lpstr>Relational Expressions</vt:lpstr>
      <vt:lpstr>The if Statement</vt:lpstr>
      <vt:lpstr>The if Statement</vt:lpstr>
      <vt:lpstr>The if Statement</vt:lpstr>
      <vt:lpstr>The if Statement</vt:lpstr>
      <vt:lpstr>The if Statement</vt:lpstr>
      <vt:lpstr>The if Statement</vt:lpstr>
      <vt:lpstr>What is true and false?</vt:lpstr>
      <vt:lpstr>Flag</vt:lpstr>
      <vt:lpstr>Flag</vt:lpstr>
      <vt:lpstr>Integer Flags</vt:lpstr>
      <vt:lpstr>The if/else Statement</vt:lpstr>
      <vt:lpstr>The if/else Statement</vt:lpstr>
      <vt:lpstr>The if/else Statement</vt:lpstr>
      <vt:lpstr>floating-point numbers</vt:lpstr>
      <vt:lpstr>The if/else if Statement</vt:lpstr>
      <vt:lpstr>The if/else if Statement</vt:lpstr>
      <vt:lpstr>Using a Trailing else</vt:lpstr>
      <vt:lpstr>if/else if with Trailing else</vt:lpstr>
      <vt:lpstr>Menu-Driven Program</vt:lpstr>
      <vt:lpstr>Nested if Statements</vt:lpstr>
      <vt:lpstr>Nested if Statements</vt:lpstr>
      <vt:lpstr>Logical Precedence</vt:lpstr>
      <vt:lpstr>Logical Precedence</vt:lpstr>
      <vt:lpstr>Numeric Ranges with Logical Operators</vt:lpstr>
      <vt:lpstr>Validating User Input</vt:lpstr>
      <vt:lpstr>Blocks and Scope</vt:lpstr>
      <vt:lpstr>Blocks and Scope</vt:lpstr>
      <vt:lpstr>Characters and Strings</vt:lpstr>
      <vt:lpstr>Testing Characters</vt:lpstr>
      <vt:lpstr>Testing Characters</vt:lpstr>
      <vt:lpstr>The Conditional Operator</vt:lpstr>
      <vt:lpstr>The switch Statement</vt:lpstr>
      <vt:lpstr>The switch Statement</vt:lpstr>
      <vt:lpstr>The switch Statement</vt:lpstr>
      <vt:lpstr>The switch Statement</vt:lpstr>
      <vt:lpstr>The break Statement</vt:lpstr>
      <vt:lpstr>The break Statement</vt:lpstr>
      <vt:lpstr>Enumerated Data Types</vt:lpstr>
      <vt:lpstr>Enumerated Data Types</vt:lpstr>
      <vt:lpstr>Enumerated Data Types</vt:lpstr>
      <vt:lpstr>Enumerated Data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54</cp:revision>
  <dcterms:created xsi:type="dcterms:W3CDTF">2017-05-16T14:09:04Z</dcterms:created>
  <dcterms:modified xsi:type="dcterms:W3CDTF">2019-05-24T14:26:55Z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