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64" r:id="rId5"/>
    <p:sldId id="393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smtClean="0">
                <a:solidFill>
                  <a:schemeClr val="tx1"/>
                </a:solidFill>
              </a:rPr>
              <a:t>Loops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Input Validation Loop Example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"Enter a number (1-100) and"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&lt;&lt; " I will guess it. ";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&gt;&gt; number;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while (number &lt; 1 || number &gt; 100)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{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"Number must be between 1 and 100."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&lt;&lt; " Re-enter your number. ";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&gt;&gt; number;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// Code to use the valid number goes here.</a:t>
            </a:r>
          </a:p>
        </p:txBody>
      </p:sp>
    </p:spTree>
    <p:extLst>
      <p:ext uri="{BB962C8B-B14F-4D97-AF65-F5344CB8AC3E}">
        <p14:creationId xmlns:p14="http://schemas.microsoft.com/office/powerpoint/2010/main" val="5379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Increment and Decrement Operators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/>
              <a:t>Increment – increase value in variable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</a:rPr>
              <a:t>	++</a:t>
            </a:r>
            <a:r>
              <a:rPr lang="en-US" dirty="0"/>
              <a:t> adds one to a variable</a:t>
            </a:r>
          </a:p>
          <a:p>
            <a:pPr marL="0" indent="0">
              <a:spcBef>
                <a:spcPct val="10000"/>
              </a:spcBef>
              <a:buNone/>
              <a:defRPr/>
            </a:pPr>
            <a:r>
              <a:rPr lang="en-US" sz="3600" b="1" dirty="0">
                <a:latin typeface="Courier New" pitchFamily="49" charset="0"/>
              </a:rPr>
              <a:t> 	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++;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is the same as 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= 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 + 1;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Decrement – reduce value in variable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	--</a:t>
            </a:r>
            <a:r>
              <a:rPr lang="en-US" dirty="0"/>
              <a:t> subtracts one from a variable</a:t>
            </a:r>
          </a:p>
          <a:p>
            <a:pPr marL="0" indent="0">
              <a:spcBef>
                <a:spcPct val="10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 	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--;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is the same as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 – 1;</a:t>
            </a:r>
            <a:endParaRPr lang="en-US" sz="2800" b="1" dirty="0"/>
          </a:p>
          <a:p>
            <a:pPr>
              <a:spcBef>
                <a:spcPct val="50000"/>
              </a:spcBef>
              <a:defRPr/>
            </a:pPr>
            <a:r>
              <a:rPr lang="en-US" dirty="0"/>
              <a:t>can be used in prefix mode (before) or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/>
              <a:t> postfix mode (after) a variable</a:t>
            </a:r>
          </a:p>
        </p:txBody>
      </p:sp>
    </p:spTree>
    <p:extLst>
      <p:ext uri="{BB962C8B-B14F-4D97-AF65-F5344CB8AC3E}">
        <p14:creationId xmlns:p14="http://schemas.microsoft.com/office/powerpoint/2010/main" val="22789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Prefix Mode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++</a:t>
            </a:r>
            <a:r>
              <a:rPr lang="en-US" altLang="en-US" b="1" dirty="0" err="1">
                <a:latin typeface="Courier New" panose="02070309020205020404" pitchFamily="49" charset="0"/>
              </a:rPr>
              <a:t>val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b="1" dirty="0" err="1">
                <a:latin typeface="Courier New" panose="02070309020205020404" pitchFamily="49" charset="0"/>
              </a:rPr>
              <a:t>val</a:t>
            </a:r>
            <a:r>
              <a:rPr lang="en-US" altLang="en-US" dirty="0"/>
              <a:t> increment or decrement the variable, </a:t>
            </a:r>
            <a:r>
              <a:rPr lang="en-US" altLang="en-US" i="1" dirty="0"/>
              <a:t>then</a:t>
            </a:r>
            <a:r>
              <a:rPr lang="en-US" altLang="en-US" dirty="0"/>
              <a:t> return the new value of the variable.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It is this returned </a:t>
            </a:r>
            <a:r>
              <a:rPr lang="en-US" altLang="en-US" dirty="0">
                <a:solidFill>
                  <a:schemeClr val="accent2"/>
                </a:solidFill>
              </a:rPr>
              <a:t>new value</a:t>
            </a:r>
            <a:r>
              <a:rPr lang="en-US" altLang="en-US" dirty="0"/>
              <a:t> of the variable that is used in any other operations within the same statement </a:t>
            </a:r>
          </a:p>
        </p:txBody>
      </p:sp>
    </p:spTree>
    <p:extLst>
      <p:ext uri="{BB962C8B-B14F-4D97-AF65-F5344CB8AC3E}">
        <p14:creationId xmlns:p14="http://schemas.microsoft.com/office/powerpoint/2010/main" val="10300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Prefix Mode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x = 1, y = 1;</a:t>
            </a:r>
          </a:p>
          <a:p>
            <a:pPr>
              <a:lnSpc>
                <a:spcPct val="90000"/>
              </a:lnSpc>
              <a:spcBef>
                <a:spcPct val="30000"/>
              </a:spcBef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x = ++y;        // y is incremented to 2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    // Then 2 is assigned to 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x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&lt;&lt; "  " &lt;&lt; y; // Displays 2  2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x = --y;        // y is decremented to 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    // Then 1 is assigned to 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&lt;&lt; "  " &lt;&lt; y; // Displays 1 1 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 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2810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Postfix Mode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val</a:t>
            </a:r>
            <a:r>
              <a:rPr lang="en-US" altLang="en-US" b="1" dirty="0">
                <a:latin typeface="Courier New" panose="02070309020205020404" pitchFamily="49" charset="0"/>
              </a:rPr>
              <a:t>++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Courier New" panose="02070309020205020404" pitchFamily="49" charset="0"/>
              </a:rPr>
              <a:t>val</a:t>
            </a:r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return the old value of the variable, </a:t>
            </a:r>
            <a:r>
              <a:rPr lang="en-US" altLang="en-US" i="1" dirty="0"/>
              <a:t>then</a:t>
            </a:r>
            <a:r>
              <a:rPr lang="en-US" altLang="en-US" dirty="0"/>
              <a:t> increment or decrement the variable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It is this returned </a:t>
            </a:r>
            <a:r>
              <a:rPr lang="en-US" altLang="en-US" dirty="0">
                <a:solidFill>
                  <a:schemeClr val="accent2"/>
                </a:solidFill>
              </a:rPr>
              <a:t>old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value</a:t>
            </a:r>
            <a:r>
              <a:rPr lang="en-US" altLang="en-US" dirty="0"/>
              <a:t> of the variable that is used in any other operations within the same statement </a:t>
            </a:r>
          </a:p>
        </p:txBody>
      </p:sp>
    </p:spTree>
    <p:extLst>
      <p:ext uri="{BB962C8B-B14F-4D97-AF65-F5344CB8AC3E}">
        <p14:creationId xmlns:p14="http://schemas.microsoft.com/office/powerpoint/2010/main" val="4830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Postfix Mode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x = 1, y = 1;</a:t>
            </a:r>
          </a:p>
          <a:p>
            <a:pPr>
              <a:lnSpc>
                <a:spcPct val="80000"/>
              </a:lnSpc>
              <a:spcBef>
                <a:spcPct val="30000"/>
              </a:spcBef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x = y++;        // y++ returns a 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    // The 1 is assigned to 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    // and y is incremented to 2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x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&lt;&lt; "  " &lt;&lt; y; // Displays 1  2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x = y--;        // y-- returns a 2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    // The 2 is assigned to 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            // and y is decremented to 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&lt;&lt; "  " &lt;&lt; y; // Displays 2 1</a:t>
            </a:r>
          </a:p>
        </p:txBody>
      </p:sp>
    </p:spTree>
    <p:extLst>
      <p:ext uri="{BB962C8B-B14F-4D97-AF65-F5344CB8AC3E}">
        <p14:creationId xmlns:p14="http://schemas.microsoft.com/office/powerpoint/2010/main" val="30485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Increment &amp; Decrement Notes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Can be used in arithmetic expressions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result = num1++ + --num2;</a:t>
            </a:r>
          </a:p>
          <a:p>
            <a:pPr>
              <a:lnSpc>
                <a:spcPct val="90000"/>
              </a:lnSpc>
            </a:pPr>
            <a:r>
              <a:rPr lang="en-US" altLang="en-US" sz="2000" u="sng" dirty="0"/>
              <a:t>Must</a:t>
            </a:r>
            <a:r>
              <a:rPr lang="en-US" altLang="en-US" sz="2000" dirty="0"/>
              <a:t> be applied to something that has a location in memory. Cannot have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result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(num1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 b="1" dirty="0">
                <a:solidFill>
                  <a:srgbClr val="3D8963"/>
                </a:solidFill>
              </a:rPr>
              <a:t>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num2)++; // Illegal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Can be used in relational expressions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if (++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 limit)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Pre- and post-operations will cause different comparisons </a:t>
            </a:r>
          </a:p>
        </p:txBody>
      </p:sp>
    </p:spTree>
    <p:extLst>
      <p:ext uri="{BB962C8B-B14F-4D97-AF65-F5344CB8AC3E}">
        <p14:creationId xmlns:p14="http://schemas.microsoft.com/office/powerpoint/2010/main" val="2765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Counters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chemeClr val="accent2"/>
                </a:solidFill>
              </a:rPr>
              <a:t>Counter</a:t>
            </a:r>
            <a:r>
              <a:rPr lang="en-US" altLang="en-US" sz="2000" dirty="0"/>
              <a:t>: variable that is incremented or decremented each time a loop repeats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Can be used to control execution of the loop (</a:t>
            </a:r>
            <a:r>
              <a:rPr lang="en-US" altLang="en-US" sz="2000" dirty="0">
                <a:solidFill>
                  <a:schemeClr val="accent2"/>
                </a:solidFill>
              </a:rPr>
              <a:t>loop control variable</a:t>
            </a:r>
            <a:r>
              <a:rPr lang="en-US" alt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Must be initialized before entering loop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May be incremented/decremented either inside the loop or in the loop test</a:t>
            </a:r>
            <a:endParaRPr lang="en-US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41719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Letting the User Control the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/>
              <a:t>Program can be written so that user input determines loop repetition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/>
              <a:t>Can be used when program processes a list of items, and user knows the number of items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dirty="0"/>
              <a:t>User is prompted before loop.  Their input is used to control number of repetitions</a:t>
            </a:r>
          </a:p>
        </p:txBody>
      </p:sp>
    </p:spTree>
    <p:extLst>
      <p:ext uri="{BB962C8B-B14F-4D97-AF65-F5344CB8AC3E}">
        <p14:creationId xmlns:p14="http://schemas.microsoft.com/office/powerpoint/2010/main" val="8022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User Controls the Loop Example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, limit;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"Table of squares\n";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"How high to go? ";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&gt;&gt; limit;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"\n\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nnumber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square\n";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1;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&lt;= limit)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{ 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(5) &lt;&lt;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setw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(6)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	      &lt;&lt;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4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accent2"/>
                </a:solidFill>
              </a:rPr>
              <a:t>Loop</a:t>
            </a:r>
            <a:r>
              <a:rPr lang="en-US" altLang="en-US" dirty="0" smtClean="0"/>
              <a:t>: part of program that may execute &gt; 1 time (</a:t>
            </a:r>
            <a:r>
              <a:rPr lang="en-US" altLang="en-US" i="1" dirty="0" smtClean="0"/>
              <a:t>i.e., </a:t>
            </a:r>
            <a:r>
              <a:rPr lang="en-US" altLang="en-US" dirty="0" smtClean="0"/>
              <a:t>it repeats)</a:t>
            </a:r>
          </a:p>
          <a:p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loop format: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while (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condition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{ 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statement(s)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}</a:t>
            </a:r>
            <a:endParaRPr lang="en-US" altLang="en-US" b="1" dirty="0" smtClean="0"/>
          </a:p>
          <a:p>
            <a:r>
              <a:rPr lang="en-US" altLang="en-US" dirty="0" smtClean="0"/>
              <a:t>The </a:t>
            </a:r>
            <a:r>
              <a:rPr lang="en-US" altLang="en-US" b="1" dirty="0" smtClean="0">
                <a:latin typeface="Courier New" panose="02070309020205020404" pitchFamily="49" charset="0"/>
              </a:rPr>
              <a:t>{}</a:t>
            </a:r>
            <a:r>
              <a:rPr lang="en-US" altLang="en-US" dirty="0" smtClean="0"/>
              <a:t> can be omitted if there is only one statement in the body of the loop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6399212" y="2286000"/>
            <a:ext cx="1828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75412" y="24384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No 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;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 here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 flipV="1">
            <a:off x="3960812" y="2514600"/>
            <a:ext cx="24384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1370012" y="2819400"/>
            <a:ext cx="5029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: a </a:t>
            </a:r>
            <a:r>
              <a:rPr lang="en-US" altLang="en-US" dirty="0">
                <a:solidFill>
                  <a:schemeClr val="accent2"/>
                </a:solidFill>
              </a:rPr>
              <a:t>post test loop</a:t>
            </a:r>
            <a:r>
              <a:rPr lang="en-US" altLang="en-US" dirty="0"/>
              <a:t> (</a:t>
            </a:r>
            <a:r>
              <a:rPr lang="en-US" altLang="en-US" b="1" i="1" dirty="0">
                <a:latin typeface="Courier New" panose="02070309020205020404" pitchFamily="49" charset="0"/>
              </a:rPr>
              <a:t>condition</a:t>
            </a:r>
            <a:r>
              <a:rPr lang="en-US" altLang="en-US" dirty="0"/>
              <a:t> is evaluated </a:t>
            </a:r>
            <a:r>
              <a:rPr lang="en-US" altLang="en-US" u="sng" dirty="0"/>
              <a:t>after</a:t>
            </a:r>
            <a:r>
              <a:rPr lang="en-US" altLang="en-US" dirty="0"/>
              <a:t> the loop executes)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Format: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dirty="0"/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do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{   </a:t>
            </a:r>
            <a:r>
              <a:rPr lang="en-US" altLang="en-US" b="1" i="1" dirty="0">
                <a:latin typeface="Courier New" panose="02070309020205020404" pitchFamily="49" charset="0"/>
              </a:rPr>
              <a:t>1 or more statements;</a:t>
            </a:r>
            <a:r>
              <a:rPr lang="en-US" altLang="en-US" b="1" dirty="0">
                <a:latin typeface="Courier New" panose="02070309020205020404" pitchFamily="49" charset="0"/>
              </a:rPr>
              <a:t> 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} while (</a:t>
            </a:r>
            <a:r>
              <a:rPr lang="en-US" altLang="en-US" b="1" i="1" dirty="0">
                <a:latin typeface="Courier New" panose="02070309020205020404" pitchFamily="49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04012" y="3276600"/>
            <a:ext cx="1752600" cy="1219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56412" y="3352800"/>
            <a:ext cx="152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Notice the required 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;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5789612" y="3429000"/>
            <a:ext cx="9144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65212" y="1295400"/>
            <a:ext cx="2247900" cy="3924300"/>
            <a:chOff x="4470" y="2293"/>
            <a:chExt cx="2560" cy="4936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5370" y="3219"/>
              <a:ext cx="1500" cy="925"/>
              <a:chOff x="5370" y="5378"/>
              <a:chExt cx="1500" cy="751"/>
            </a:xfrm>
          </p:grpSpPr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5370" y="5378"/>
                <a:ext cx="1467" cy="751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5370" y="5533"/>
                <a:ext cx="1500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statement(s)</a:t>
                </a: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120" y="4144"/>
              <a:ext cx="1" cy="6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6120" y="2293"/>
              <a:ext cx="1" cy="9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5220" y="4761"/>
              <a:ext cx="1810" cy="1536"/>
              <a:chOff x="5220" y="3219"/>
              <a:chExt cx="1810" cy="1535"/>
            </a:xfrm>
          </p:grpSpPr>
          <p:sp>
            <p:nvSpPr>
              <p:cNvPr id="23" name="AutoShape 14"/>
              <p:cNvSpPr>
                <a:spLocks noChangeArrowheads="1"/>
              </p:cNvSpPr>
              <p:nvPr/>
            </p:nvSpPr>
            <p:spPr bwMode="auto">
              <a:xfrm>
                <a:off x="5220" y="3219"/>
                <a:ext cx="1810" cy="1535"/>
              </a:xfrm>
              <a:prstGeom prst="flowChartDecision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5520" y="3836"/>
                <a:ext cx="1132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condition</a:t>
                </a: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5970" y="6304"/>
              <a:ext cx="1001" cy="925"/>
              <a:chOff x="5970" y="6304"/>
              <a:chExt cx="1001" cy="925"/>
            </a:xfrm>
          </p:grpSpPr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5970" y="6458"/>
                <a:ext cx="100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false</a:t>
                </a: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6120" y="6304"/>
                <a:ext cx="1" cy="92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4470" y="2756"/>
              <a:ext cx="850" cy="2847"/>
              <a:chOff x="4470" y="2756"/>
              <a:chExt cx="850" cy="2847"/>
            </a:xfrm>
          </p:grpSpPr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4470" y="5070"/>
                <a:ext cx="850" cy="533"/>
                <a:chOff x="4470" y="5070"/>
                <a:chExt cx="850" cy="533"/>
              </a:xfrm>
            </p:grpSpPr>
            <p:sp>
              <p:nvSpPr>
                <p:cNvPr id="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70" y="5070"/>
                  <a:ext cx="85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 b="1">
                      <a:solidFill>
                        <a:srgbClr val="3333CC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lang="en-US" altLang="en-US" sz="1400" b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true</a:t>
                  </a:r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470" y="5533"/>
                  <a:ext cx="750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 flipV="1">
                <a:off x="4470" y="2756"/>
                <a:ext cx="1" cy="277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065212" y="1638300"/>
            <a:ext cx="1449388" cy="1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646151" y="1462152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Loop always executes at least once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Execution continues as long as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condition</a:t>
            </a:r>
            <a:r>
              <a:rPr lang="en-US" altLang="en-US" dirty="0" smtClean="0"/>
              <a:t> is </a:t>
            </a:r>
            <a:r>
              <a:rPr lang="en-US" altLang="en-US" b="1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; the loop is exited when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condition</a:t>
            </a:r>
            <a:r>
              <a:rPr lang="en-US" altLang="en-US" dirty="0" smtClean="0"/>
              <a:t> becomes </a:t>
            </a:r>
            <a:r>
              <a:rPr lang="en-US" altLang="en-US" b="1" dirty="0" smtClean="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{ } are required, even if the body contains a single statement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b="1" dirty="0" smtClean="0"/>
              <a:t>;</a:t>
            </a:r>
            <a:r>
              <a:rPr lang="en-US" altLang="en-US" dirty="0" smtClean="0"/>
              <a:t> after </a:t>
            </a:r>
            <a:r>
              <a:rPr lang="en-US" alt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</a:t>
            </a:r>
            <a:r>
              <a:rPr lang="en-US" altLang="en-US" dirty="0" smtClean="0"/>
              <a:t>is also required</a:t>
            </a:r>
          </a:p>
        </p:txBody>
      </p:sp>
    </p:spTree>
    <p:extLst>
      <p:ext uri="{BB962C8B-B14F-4D97-AF65-F5344CB8AC3E}">
        <p14:creationId xmlns:p14="http://schemas.microsoft.com/office/powerpoint/2010/main" val="10440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560402" cy="787400"/>
          </a:xfrm>
        </p:spPr>
        <p:txBody>
          <a:bodyPr/>
          <a:lstStyle/>
          <a:p>
            <a:pPr algn="ctr"/>
            <a:r>
              <a:rPr lang="en-US" altLang="en-US" dirty="0"/>
              <a:t>Menu-Driven Program Example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295400"/>
            <a:ext cx="8153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</a:rPr>
              <a:t>do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</a:rPr>
              <a:t>   // code to display menu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</a:rPr>
              <a:t>   // and perform actions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5FD6C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</a:rPr>
              <a:t> &lt;&lt; "Another choice? (Y/N) ";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</a:rPr>
              <a:t>} while (choice =='Y'||choice =='y');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b="1" dirty="0">
              <a:solidFill>
                <a:srgbClr val="5FD6C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The condition could be written as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5FD6C2"/>
                </a:solidFill>
              </a:rPr>
              <a:t>	</a:t>
            </a: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5FD6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(choice) == 'Y');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cs typeface="Courier New" panose="02070309020205020404" pitchFamily="49" charset="0"/>
              </a:rPr>
              <a:t>or as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US" b="1" dirty="0" err="1">
                <a:solidFill>
                  <a:srgbClr val="5FD6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altLang="en-US" b="1" dirty="0">
                <a:solidFill>
                  <a:srgbClr val="5FD6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(choice) == 'y');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5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560402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12954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Pretest loop that executes zero or more times</a:t>
            </a:r>
          </a:p>
          <a:p>
            <a:r>
              <a:rPr lang="en-US" altLang="en-US" dirty="0"/>
              <a:t>Useful for counter-controlled loop</a:t>
            </a:r>
          </a:p>
          <a:p>
            <a:endParaRPr lang="en-US" altLang="en-US" dirty="0"/>
          </a:p>
          <a:p>
            <a:r>
              <a:rPr lang="en-US" altLang="en-US" dirty="0"/>
              <a:t>Format: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sz="2800" b="1" dirty="0">
                <a:latin typeface="Courier New" panose="02070309020205020404" pitchFamily="49" charset="0"/>
              </a:rPr>
              <a:t>for( </a:t>
            </a:r>
            <a:r>
              <a:rPr lang="en-US" altLang="en-US" sz="2800" b="1" i="1" dirty="0">
                <a:latin typeface="Courier New" panose="02070309020205020404" pitchFamily="49" charset="0"/>
              </a:rPr>
              <a:t>initialization</a:t>
            </a:r>
            <a:r>
              <a:rPr lang="en-US" altLang="en-US" sz="2800" b="1" dirty="0">
                <a:latin typeface="Courier New" panose="02070309020205020404" pitchFamily="49" charset="0"/>
              </a:rPr>
              <a:t>; </a:t>
            </a:r>
            <a:r>
              <a:rPr lang="en-US" altLang="en-US" sz="2800" b="1" i="1" dirty="0">
                <a:latin typeface="Courier New" panose="02070309020205020404" pitchFamily="49" charset="0"/>
              </a:rPr>
              <a:t>test</a:t>
            </a:r>
            <a:r>
              <a:rPr lang="en-US" altLang="en-US" sz="2800" b="1" dirty="0">
                <a:latin typeface="Courier New" panose="02070309020205020404" pitchFamily="49" charset="0"/>
              </a:rPr>
              <a:t>; </a:t>
            </a:r>
            <a:r>
              <a:rPr lang="en-US" altLang="en-US" sz="2800" b="1" i="1" dirty="0">
                <a:latin typeface="Courier New" panose="02070309020205020404" pitchFamily="49" charset="0"/>
              </a:rPr>
              <a:t>update </a:t>
            </a:r>
            <a:r>
              <a:rPr lang="en-US" altLang="en-US" sz="28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{   1 or more statements;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}</a:t>
            </a:r>
            <a:r>
              <a:rPr lang="en-US" altLang="en-US" dirty="0">
                <a:latin typeface="Courier New" panose="02070309020205020404" pitchFamily="49" charset="0"/>
              </a:rPr>
              <a:t>	   </a:t>
            </a:r>
            <a:endParaRPr lang="en-US" altLang="en-US" dirty="0"/>
          </a:p>
        </p:txBody>
      </p:sp>
      <p:sp>
        <p:nvSpPr>
          <p:cNvPr id="5" name="Oval 1028"/>
          <p:cNvSpPr>
            <a:spLocks noChangeArrowheads="1"/>
          </p:cNvSpPr>
          <p:nvPr/>
        </p:nvSpPr>
        <p:spPr bwMode="auto">
          <a:xfrm>
            <a:off x="6246812" y="4800600"/>
            <a:ext cx="1593850" cy="838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6323013" y="4876800"/>
            <a:ext cx="1514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No </a:t>
            </a:r>
            <a:r>
              <a:rPr lang="en-US" altLang="en-US" sz="2400" b="1">
                <a:solidFill>
                  <a:schemeClr val="accent2"/>
                </a:solidFill>
              </a:rPr>
              <a:t>;  </a:t>
            </a:r>
            <a:r>
              <a:rPr lang="en-US" altLang="en-US" sz="2000" b="1">
                <a:solidFill>
                  <a:schemeClr val="accent2"/>
                </a:solidFill>
              </a:rPr>
              <a:t>goes here</a:t>
            </a:r>
          </a:p>
        </p:txBody>
      </p:sp>
      <p:sp>
        <p:nvSpPr>
          <p:cNvPr id="7" name="Line 1032"/>
          <p:cNvSpPr>
            <a:spLocks noChangeShapeType="1"/>
          </p:cNvSpPr>
          <p:nvPr/>
        </p:nvSpPr>
        <p:spPr bwMode="auto">
          <a:xfrm flipV="1">
            <a:off x="7770812" y="3962400"/>
            <a:ext cx="1874838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3"/>
          <p:cNvSpPr>
            <a:spLocks noChangeShapeType="1"/>
          </p:cNvSpPr>
          <p:nvPr/>
        </p:nvSpPr>
        <p:spPr bwMode="auto">
          <a:xfrm flipH="1" flipV="1">
            <a:off x="2284412" y="4648200"/>
            <a:ext cx="3962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043"/>
          <p:cNvGrpSpPr>
            <a:grpSpLocks/>
          </p:cNvGrpSpPr>
          <p:nvPr/>
        </p:nvGrpSpPr>
        <p:grpSpPr bwMode="auto">
          <a:xfrm>
            <a:off x="6399212" y="2514600"/>
            <a:ext cx="3124200" cy="1295400"/>
            <a:chOff x="3216" y="1872"/>
            <a:chExt cx="1968" cy="816"/>
          </a:xfrm>
        </p:grpSpPr>
        <p:sp>
          <p:nvSpPr>
            <p:cNvPr id="10" name="Oval 1038"/>
            <p:cNvSpPr>
              <a:spLocks noChangeArrowheads="1"/>
            </p:cNvSpPr>
            <p:nvPr/>
          </p:nvSpPr>
          <p:spPr bwMode="auto">
            <a:xfrm>
              <a:off x="4080" y="1872"/>
              <a:ext cx="1104" cy="52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039"/>
            <p:cNvSpPr txBox="1">
              <a:spLocks noChangeArrowheads="1"/>
            </p:cNvSpPr>
            <p:nvPr/>
          </p:nvSpPr>
          <p:spPr bwMode="auto">
            <a:xfrm>
              <a:off x="4128" y="196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>
                  <a:solidFill>
                    <a:schemeClr val="accent2"/>
                  </a:solidFill>
                </a:rPr>
                <a:t>Required </a:t>
              </a:r>
              <a:r>
                <a:rPr lang="en-US" altLang="en-US" sz="24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;</a:t>
              </a:r>
            </a:p>
          </p:txBody>
        </p:sp>
        <p:sp>
          <p:nvSpPr>
            <p:cNvPr id="12" name="Line 1041"/>
            <p:cNvSpPr>
              <a:spLocks noChangeShapeType="1"/>
            </p:cNvSpPr>
            <p:nvPr/>
          </p:nvSpPr>
          <p:spPr bwMode="auto">
            <a:xfrm flipH="1">
              <a:off x="3984" y="2304"/>
              <a:ext cx="192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42"/>
            <p:cNvSpPr>
              <a:spLocks noChangeShapeType="1"/>
            </p:cNvSpPr>
            <p:nvPr/>
          </p:nvSpPr>
          <p:spPr bwMode="auto">
            <a:xfrm flipH="1">
              <a:off x="3216" y="2160"/>
              <a:ext cx="864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7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560402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828801"/>
            <a:ext cx="8472488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3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560402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70100" y="3352801"/>
            <a:ext cx="736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3333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true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738312" y="3860800"/>
            <a:ext cx="11049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statement(s)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843212" y="2540001"/>
            <a:ext cx="736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false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290762" y="3352800"/>
            <a:ext cx="0" cy="406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849437" y="2743200"/>
            <a:ext cx="8334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test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2290762" y="4267200"/>
            <a:ext cx="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rot="5400000" flipH="1" flipV="1">
            <a:off x="794" y="3606007"/>
            <a:ext cx="1930400" cy="15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290762" y="4876800"/>
            <a:ext cx="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1738312" y="1363664"/>
            <a:ext cx="11049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initialization code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414338" y="2076450"/>
            <a:ext cx="110331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update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code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303212" y="1219200"/>
            <a:ext cx="3276600" cy="4572000"/>
            <a:chOff x="1728" y="1248"/>
            <a:chExt cx="2064" cy="2880"/>
          </a:xfrm>
        </p:grpSpPr>
        <p:sp>
          <p:nvSpPr>
            <p:cNvPr id="18" name="AutoShape 7"/>
            <p:cNvSpPr>
              <a:spLocks noChangeAspect="1" noChangeArrowheads="1"/>
            </p:cNvSpPr>
            <p:nvPr/>
          </p:nvSpPr>
          <p:spPr bwMode="auto">
            <a:xfrm>
              <a:off x="1728" y="1248"/>
              <a:ext cx="2064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632" y="2848"/>
              <a:ext cx="681" cy="31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980" y="1696"/>
              <a:ext cx="0" cy="2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2563" y="1952"/>
              <a:ext cx="839" cy="637"/>
            </a:xfrm>
            <a:prstGeom prst="flowChartDecision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493" y="1824"/>
              <a:ext cx="48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397" y="2272"/>
              <a:ext cx="3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745" y="2272"/>
              <a:ext cx="1" cy="12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980" y="3552"/>
              <a:ext cx="76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632" y="1248"/>
              <a:ext cx="681" cy="43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798" y="1696"/>
              <a:ext cx="680" cy="44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2145" y="3360"/>
              <a:ext cx="83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Rectangle 3"/>
          <p:cNvSpPr>
            <a:spLocks noGrp="1" noChangeArrowheads="1"/>
          </p:cNvSpPr>
          <p:nvPr>
            <p:ph idx="1"/>
          </p:nvPr>
        </p:nvSpPr>
        <p:spPr>
          <a:xfrm>
            <a:off x="3945216" y="1585350"/>
            <a:ext cx="7864196" cy="3124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sum = 0,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1;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&lt;= 10;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sum +=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"Sum of numbers 1 – 10 is "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&lt;&lt; sum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560402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1598612" y="1143000"/>
            <a:ext cx="8534400" cy="4038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If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test</a:t>
            </a:r>
            <a:r>
              <a:rPr lang="en-US" altLang="en-US" dirty="0" smtClean="0"/>
              <a:t> is false the first time it is evaluated, the body of the loop will not be executed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The update expression can increment or decrement by any amount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Variables used in the initialization section should not be modified in the body of the loop</a:t>
            </a:r>
          </a:p>
        </p:txBody>
      </p:sp>
    </p:spTree>
    <p:extLst>
      <p:ext uri="{BB962C8B-B14F-4D97-AF65-F5344CB8AC3E}">
        <p14:creationId xmlns:p14="http://schemas.microsoft.com/office/powerpoint/2010/main" val="19269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560402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066800"/>
            <a:ext cx="8686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Can define variables in initialization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Their scope is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Initialization and update code can contain more than one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Separate the statements with commas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sum = 0,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1;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&lt;= 10;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sum +=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endParaRPr lang="en-US" altLang="en-US" sz="2400" b="1" dirty="0">
              <a:solidFill>
                <a:srgbClr val="3D8963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15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8" y="370759"/>
            <a:ext cx="12560402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 smtClean="0"/>
              <a:t>Loop</a:t>
            </a:r>
            <a:br>
              <a:rPr lang="en-US" altLang="en-US" dirty="0" smtClean="0"/>
            </a:br>
            <a:r>
              <a:rPr lang="en-US" altLang="en-US" sz="4800" dirty="0" smtClean="0"/>
              <a:t>(</a:t>
            </a:r>
            <a:r>
              <a:rPr lang="en-US" altLang="en-US" sz="4800" dirty="0"/>
              <a:t>These are NOT Recommended)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4582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Can omit </a:t>
            </a:r>
            <a:r>
              <a:rPr lang="en-US" altLang="en-US" sz="2800" b="1" i="1" dirty="0">
                <a:latin typeface="Courier New" panose="02070309020205020404" pitchFamily="49" charset="0"/>
              </a:rPr>
              <a:t>initialization</a:t>
            </a:r>
            <a:r>
              <a:rPr lang="en-US" altLang="en-US" sz="2800" dirty="0"/>
              <a:t> if already done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sum = 0,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for (;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&lt;= 10;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 sum +=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endParaRPr lang="en-US" altLang="en-US" b="1" dirty="0">
              <a:solidFill>
                <a:srgbClr val="3D896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Can omit </a:t>
            </a:r>
            <a:r>
              <a:rPr lang="en-US" altLang="en-US" sz="2800" b="1" i="1" dirty="0">
                <a:latin typeface="Courier New" panose="02070309020205020404" pitchFamily="49" charset="0"/>
              </a:rPr>
              <a:t>update</a:t>
            </a:r>
            <a:r>
              <a:rPr lang="en-US" altLang="en-US" sz="2800" dirty="0"/>
              <a:t> if done in loop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for (sum = 0,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&lt;= 10;)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 sum +=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Can omit </a:t>
            </a:r>
            <a:r>
              <a:rPr lang="en-US" altLang="en-US" sz="2800" b="1" i="1" dirty="0">
                <a:latin typeface="Courier New" panose="02070309020205020404" pitchFamily="49" charset="0"/>
              </a:rPr>
              <a:t>test</a:t>
            </a:r>
            <a:r>
              <a:rPr lang="en-US" altLang="en-US" sz="2800" dirty="0"/>
              <a:t> – may cause an infinite loop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</a:rPr>
              <a:t>	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for (sum = 0,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1; ;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		   sum += </a:t>
            </a:r>
            <a:r>
              <a:rPr lang="en-US" altLang="en-US" sz="24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800" dirty="0"/>
              <a:t>Can omit loop body if all work is done in header</a:t>
            </a:r>
          </a:p>
        </p:txBody>
      </p:sp>
    </p:spTree>
    <p:extLst>
      <p:ext uri="{BB962C8B-B14F-4D97-AF65-F5344CB8AC3E}">
        <p14:creationId xmlns:p14="http://schemas.microsoft.com/office/powerpoint/2010/main" val="38870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Keeping a Running Total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4582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running total</a:t>
            </a:r>
            <a:r>
              <a:rPr lang="en-US" altLang="en-US" sz="2800" dirty="0"/>
              <a:t>: accumulated sum of numbers from each repetition of loop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accumulator</a:t>
            </a:r>
            <a:r>
              <a:rPr lang="en-US" altLang="en-US" sz="2800" dirty="0"/>
              <a:t>: variable that holds running total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 sum = 0, </a:t>
            </a:r>
            <a:r>
              <a:rPr lang="en-US" altLang="en-US" sz="2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 = 1; // sum is the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sz="2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&lt;= 10)     // accumulator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{	  sum += </a:t>
            </a:r>
            <a:r>
              <a:rPr lang="en-US" altLang="en-US" sz="2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		 </a:t>
            </a:r>
            <a:r>
              <a:rPr lang="en-US" altLang="en-US" sz="2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++;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"Sum of numbers 1 – 10 is "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&lt;&lt; sum &lt;&lt; </a:t>
            </a:r>
            <a:r>
              <a:rPr lang="en-US" altLang="en-US" sz="26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2600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75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8" name="Rectangle 1027"/>
          <p:cNvSpPr>
            <a:spLocks noGrp="1" noChangeArrowheads="1"/>
          </p:cNvSpPr>
          <p:nvPr>
            <p:ph idx="1"/>
          </p:nvPr>
        </p:nvSpPr>
        <p:spPr>
          <a:xfrm>
            <a:off x="406294" y="1600200"/>
            <a:ext cx="11056704" cy="45720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while (</a:t>
            </a:r>
            <a:r>
              <a:rPr lang="en-US" b="1" i="1" dirty="0" smtClean="0">
                <a:latin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	  </a:t>
            </a:r>
            <a:r>
              <a:rPr lang="en-US" b="1" i="1" dirty="0" smtClean="0">
                <a:latin typeface="Courier New" pitchFamily="49" charset="0"/>
              </a:rPr>
              <a:t>statement(s)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 </a:t>
            </a:r>
            <a:r>
              <a:rPr lang="en-US" b="1" i="1" dirty="0" smtClean="0">
                <a:latin typeface="Courier New" pitchFamily="49" charset="0"/>
              </a:rPr>
              <a:t>condition</a:t>
            </a:r>
            <a:r>
              <a:rPr lang="en-US" dirty="0" smtClean="0"/>
              <a:t> is evaluated</a:t>
            </a:r>
          </a:p>
          <a:p>
            <a:pPr lvl="1" eaLnBrk="1" hangingPunct="1">
              <a:defRPr/>
            </a:pPr>
            <a:r>
              <a:rPr lang="en-US" dirty="0" smtClean="0"/>
              <a:t>if it is true, the </a:t>
            </a:r>
            <a:r>
              <a:rPr lang="en-US" b="1" i="1" dirty="0" smtClean="0">
                <a:latin typeface="Courier New" pitchFamily="49" charset="0"/>
              </a:rPr>
              <a:t>statement(s)</a:t>
            </a:r>
            <a:r>
              <a:rPr lang="en-US" dirty="0" smtClean="0"/>
              <a:t> are executed, and then </a:t>
            </a:r>
            <a:r>
              <a:rPr lang="en-US" b="1" i="1" dirty="0" smtClean="0">
                <a:latin typeface="Courier New" pitchFamily="49" charset="0"/>
              </a:rPr>
              <a:t>condition</a:t>
            </a:r>
            <a:r>
              <a:rPr lang="en-US" dirty="0" smtClean="0"/>
              <a:t> is evaluated again</a:t>
            </a:r>
          </a:p>
          <a:p>
            <a:pPr lvl="1" eaLnBrk="1" hangingPunct="1">
              <a:defRPr/>
            </a:pPr>
            <a:r>
              <a:rPr lang="en-US" dirty="0" smtClean="0"/>
              <a:t>if it is false, the loop is exited</a:t>
            </a:r>
          </a:p>
          <a:p>
            <a:pPr lvl="1" eaLnBrk="1" hangingPunct="1"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An</a:t>
            </a:r>
            <a:r>
              <a:rPr lang="en-US" dirty="0" smtClean="0">
                <a:solidFill>
                  <a:schemeClr val="accent2"/>
                </a:solidFill>
              </a:rPr>
              <a:t> iteration </a:t>
            </a:r>
            <a:r>
              <a:rPr lang="en-US" dirty="0" smtClean="0"/>
              <a:t>is an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8404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Sentinels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95400"/>
            <a:ext cx="8458200" cy="4495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sentinel</a:t>
            </a:r>
            <a:r>
              <a:rPr lang="en-US" altLang="en-US" dirty="0"/>
              <a:t>: value in a list of values that indicates end of the list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Special value that cannot be confused with a valid value, </a:t>
            </a:r>
            <a:r>
              <a:rPr lang="en-US" altLang="en-US" i="1" dirty="0"/>
              <a:t>e.g.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-999</a:t>
            </a:r>
            <a:r>
              <a:rPr lang="en-US" altLang="en-US" dirty="0"/>
              <a:t> for a test score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Used to terminate input when user may not know how many values will be entered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25352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Sentinels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19812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total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"Enter points earned 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&lt;&lt; "(or -1 to quit): 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&gt;&gt; points;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while (points != -1) // </a:t>
            </a:r>
            <a:r>
              <a:rPr lang="en-US" altLang="en-US" sz="2000" b="1" dirty="0">
                <a:solidFill>
                  <a:srgbClr val="3D8963"/>
                </a:solidFill>
                <a:latin typeface="Courier New" panose="02070309020205020404" pitchFamily="49" charset="0"/>
              </a:rPr>
              <a:t>-1 is the sentinel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total += points;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"Enter points earned: 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  &gt;&gt; points;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6723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Deciding Which Loop to Use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30188" y="1394542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082057" y="1394542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: pretest loop (loop body may not be executed at all)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do-while</a:t>
            </a:r>
            <a:r>
              <a:rPr lang="en-US" altLang="en-US" dirty="0" smtClean="0"/>
              <a:t>: post test loop (loop body will always be executed at least once)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: pretest loop (loop body may not be executed at all); has initialization and update code; is useful with counters or if precise number of repetitions is known</a:t>
            </a:r>
          </a:p>
        </p:txBody>
      </p:sp>
    </p:spTree>
    <p:extLst>
      <p:ext uri="{BB962C8B-B14F-4D97-AF65-F5344CB8AC3E}">
        <p14:creationId xmlns:p14="http://schemas.microsoft.com/office/powerpoint/2010/main" val="271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Nested Loops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77257" y="1371600"/>
            <a:ext cx="8610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accent2"/>
                </a:solidFill>
              </a:rPr>
              <a:t>nested loop</a:t>
            </a:r>
            <a:r>
              <a:rPr lang="en-US" altLang="en-US" dirty="0" smtClean="0"/>
              <a:t> is a loop inside the body of another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for (row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1; row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&lt;=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3; row++)</a:t>
            </a: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{                      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	for (col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1; col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&lt;=</a:t>
            </a:r>
            <a:r>
              <a:rPr lang="en-US" altLang="en-US" b="1" dirty="0" smtClean="0">
                <a:solidFill>
                  <a:srgbClr val="3D8963"/>
                </a:solidFill>
              </a:rPr>
              <a:t> 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3; col++)</a:t>
            </a:r>
            <a:endParaRPr lang="en-US" altLang="en-US" sz="2400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{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row * col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 smtClean="0">
              <a:solidFill>
                <a:srgbClr val="3D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Nested Loops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6294" y="1600200"/>
            <a:ext cx="11056704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Inner loop goes through all its repetitions for each repetition of outer loop</a:t>
            </a:r>
          </a:p>
          <a:p>
            <a:pPr eaLnBrk="1" hangingPunct="1"/>
            <a:r>
              <a:rPr lang="en-US" altLang="en-US" dirty="0" smtClean="0"/>
              <a:t>Inner loop repetitions complete sooner than outer loop</a:t>
            </a:r>
          </a:p>
          <a:p>
            <a:pPr eaLnBrk="1" hangingPunct="1"/>
            <a:r>
              <a:rPr lang="en-US" altLang="en-US" dirty="0" smtClean="0"/>
              <a:t>Total number of repetitions for inner loop is product of number of repetitions of the two loops.  In previous example, inner loop repeats 9 times</a:t>
            </a:r>
          </a:p>
        </p:txBody>
      </p:sp>
    </p:spTree>
    <p:extLst>
      <p:ext uri="{BB962C8B-B14F-4D97-AF65-F5344CB8AC3E}">
        <p14:creationId xmlns:p14="http://schemas.microsoft.com/office/powerpoint/2010/main" val="19269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Breaking Out of a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use </a:t>
            </a:r>
            <a:r>
              <a:rPr lang="en-US" altLang="en-US" b="1" dirty="0" smtClean="0">
                <a:latin typeface="Courier New" panose="02070309020205020404" pitchFamily="49" charset="0"/>
              </a:rPr>
              <a:t>break</a:t>
            </a:r>
            <a:r>
              <a:rPr lang="en-US" altLang="en-US" dirty="0" smtClean="0"/>
              <a:t> to terminate execution of a loop</a:t>
            </a:r>
          </a:p>
          <a:p>
            <a:pPr eaLnBrk="1" hangingPunct="1"/>
            <a:r>
              <a:rPr lang="en-US" altLang="en-US" dirty="0" smtClean="0"/>
              <a:t>Use sparingly if at all – makes code harder to understand</a:t>
            </a:r>
          </a:p>
          <a:p>
            <a:pPr eaLnBrk="1" hangingPunct="1"/>
            <a:r>
              <a:rPr lang="en-US" altLang="en-US" dirty="0" smtClean="0"/>
              <a:t>When used in an inner loop, terminates that loop only and returns to the outer loop</a:t>
            </a:r>
          </a:p>
        </p:txBody>
      </p:sp>
    </p:spTree>
    <p:extLst>
      <p:ext uri="{BB962C8B-B14F-4D97-AF65-F5344CB8AC3E}">
        <p14:creationId xmlns:p14="http://schemas.microsoft.com/office/powerpoint/2010/main" val="13500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11" y="-15567"/>
            <a:ext cx="12212536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Breaking Out of a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6294" y="1600200"/>
            <a:ext cx="11056704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Can use </a:t>
            </a:r>
            <a:r>
              <a:rPr lang="en-US" altLang="en-US" b="1" dirty="0" smtClean="0">
                <a:latin typeface="Courier New" panose="02070309020205020404" pitchFamily="49" charset="0"/>
              </a:rPr>
              <a:t>continue</a:t>
            </a:r>
            <a:r>
              <a:rPr lang="en-US" altLang="en-US" dirty="0" smtClean="0"/>
              <a:t> to go to end of loop and prepare for next repetition</a:t>
            </a:r>
          </a:p>
          <a:p>
            <a:pPr lvl="1" eaLnBrk="1" hangingPunct="1"/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urier New" panose="02070309020205020404" pitchFamily="49" charset="0"/>
              </a:rPr>
              <a:t>do-while</a:t>
            </a:r>
            <a:r>
              <a:rPr lang="en-US" altLang="en-US" dirty="0" smtClean="0"/>
              <a:t> loops go to test and repeat the loop if test condition is true</a:t>
            </a:r>
          </a:p>
          <a:p>
            <a:pPr lvl="1" eaLnBrk="1" hangingPunct="1"/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loop goes to update step, then tests, and repeats loop if test condition is true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Use sparingly – like </a:t>
            </a:r>
            <a:r>
              <a:rPr lang="en-US" altLang="en-US" b="1" dirty="0" smtClean="0">
                <a:latin typeface="Courier New" panose="02070309020205020404" pitchFamily="49" charset="0"/>
              </a:rPr>
              <a:t>break</a:t>
            </a:r>
            <a:r>
              <a:rPr lang="en-US" altLang="en-US" dirty="0" smtClean="0"/>
              <a:t>, can make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/>
              <a:t>   program logic hard to follow</a:t>
            </a:r>
          </a:p>
        </p:txBody>
      </p:sp>
    </p:spTree>
    <p:extLst>
      <p:ext uri="{BB962C8B-B14F-4D97-AF65-F5344CB8AC3E}">
        <p14:creationId xmlns:p14="http://schemas.microsoft.com/office/powerpoint/2010/main" val="25351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6" name="AutoShape 5"/>
          <p:cNvSpPr>
            <a:spLocks noChangeAspect="1" noChangeArrowheads="1"/>
          </p:cNvSpPr>
          <p:nvPr/>
        </p:nvSpPr>
        <p:spPr bwMode="auto">
          <a:xfrm>
            <a:off x="371577" y="816897"/>
            <a:ext cx="480060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130528" y="2686971"/>
            <a:ext cx="1230313" cy="979488"/>
            <a:chOff x="5370" y="4761"/>
            <a:chExt cx="1500" cy="1368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820" y="4761"/>
              <a:ext cx="100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3333CC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en-US" sz="1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true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370" y="5378"/>
              <a:ext cx="1500" cy="751"/>
              <a:chOff x="5370" y="5378"/>
              <a:chExt cx="1500" cy="751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5370" y="5378"/>
                <a:ext cx="1467" cy="751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5370" y="5533"/>
                <a:ext cx="1500" cy="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statement(s)</a:t>
                </a: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514577" y="1139160"/>
            <a:ext cx="2667000" cy="3868737"/>
            <a:chOff x="4620" y="2602"/>
            <a:chExt cx="3251" cy="5399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70" y="3528"/>
              <a:ext cx="1001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false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620" y="2602"/>
              <a:ext cx="3151" cy="5399"/>
              <a:chOff x="4620" y="2602"/>
              <a:chExt cx="3151" cy="5399"/>
            </a:xfrm>
          </p:grpSpPr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6120" y="4761"/>
                <a:ext cx="1" cy="61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4620" y="2602"/>
                <a:ext cx="3151" cy="5399"/>
                <a:chOff x="4620" y="2602"/>
                <a:chExt cx="3151" cy="5399"/>
              </a:xfrm>
            </p:grpSpPr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>
                  <a:off x="6120" y="2602"/>
                  <a:ext cx="1" cy="617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grpSp>
              <p:nvGrpSpPr>
                <p:cNvPr id="20" name="Group 19"/>
                <p:cNvGrpSpPr>
                  <a:grpSpLocks/>
                </p:cNvGrpSpPr>
                <p:nvPr/>
              </p:nvGrpSpPr>
              <p:grpSpPr bwMode="auto">
                <a:xfrm>
                  <a:off x="5220" y="3219"/>
                  <a:ext cx="1810" cy="1535"/>
                  <a:chOff x="5220" y="3219"/>
                  <a:chExt cx="1810" cy="1535"/>
                </a:xfrm>
              </p:grpSpPr>
              <p:sp>
                <p:nvSpPr>
                  <p:cNvPr id="3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3219"/>
                    <a:ext cx="1810" cy="1535"/>
                  </a:xfrm>
                  <a:prstGeom prst="flowChartDecision">
                    <a:avLst/>
                  </a:prstGeom>
                  <a:noFill/>
                  <a:ln w="9525">
                    <a:solidFill>
                      <a:srgbClr val="0000FF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20" y="3836"/>
                    <a:ext cx="1132" cy="5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condition</a:t>
                    </a:r>
                    <a:endParaRPr lang="en-US" altLang="en-US" sz="24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2"/>
                <p:cNvGrpSpPr>
                  <a:grpSpLocks/>
                </p:cNvGrpSpPr>
                <p:nvPr/>
              </p:nvGrpSpPr>
              <p:grpSpPr bwMode="auto">
                <a:xfrm>
                  <a:off x="4620" y="2910"/>
                  <a:ext cx="1501" cy="3857"/>
                  <a:chOff x="4620" y="2910"/>
                  <a:chExt cx="1501" cy="3857"/>
                </a:xfrm>
              </p:grpSpPr>
              <p:sp>
                <p:nvSpPr>
                  <p:cNvPr id="2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120" y="6150"/>
                    <a:ext cx="1" cy="617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20" y="6767"/>
                    <a:ext cx="15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20" y="2910"/>
                    <a:ext cx="0" cy="3857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620" y="2910"/>
                    <a:ext cx="15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27"/>
                <p:cNvGrpSpPr>
                  <a:grpSpLocks/>
                </p:cNvGrpSpPr>
                <p:nvPr/>
              </p:nvGrpSpPr>
              <p:grpSpPr bwMode="auto">
                <a:xfrm>
                  <a:off x="6120" y="3990"/>
                  <a:ext cx="1651" cy="4011"/>
                  <a:chOff x="6120" y="3990"/>
                  <a:chExt cx="1651" cy="4011"/>
                </a:xfrm>
              </p:grpSpPr>
              <p:sp>
                <p:nvSpPr>
                  <p:cNvPr id="2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020" y="3990"/>
                    <a:ext cx="75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770" y="3990"/>
                    <a:ext cx="1" cy="30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6120" y="7075"/>
                    <a:ext cx="0" cy="926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2733777" y="4322096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"/>
          <p:cNvSpPr>
            <a:spLocks noGrp="1" noChangeArrowheads="1"/>
          </p:cNvSpPr>
          <p:nvPr>
            <p:ph idx="1"/>
          </p:nvPr>
        </p:nvSpPr>
        <p:spPr>
          <a:xfrm>
            <a:off x="5200086" y="1139160"/>
            <a:ext cx="4765883" cy="4572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5;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while (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&gt;= 0)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{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&lt;&lt; "  ";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 smtClean="0">
                <a:solidFill>
                  <a:srgbClr val="3D8963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- 1;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 smtClean="0"/>
              <a:t> produces output: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5  4  3  2  1  0</a:t>
            </a:r>
          </a:p>
        </p:txBody>
      </p:sp>
    </p:spTree>
    <p:extLst>
      <p:ext uri="{BB962C8B-B14F-4D97-AF65-F5344CB8AC3E}">
        <p14:creationId xmlns:p14="http://schemas.microsoft.com/office/powerpoint/2010/main" val="276171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b="1" dirty="0">
                <a:latin typeface="Courier New" panose="02070309020205020404" pitchFamily="49" charset="0"/>
              </a:rPr>
              <a:t>while</a:t>
            </a:r>
            <a:r>
              <a:rPr lang="en-US" altLang="en-US" sz="2800" dirty="0"/>
              <a:t> is a </a:t>
            </a:r>
            <a:r>
              <a:rPr lang="en-US" altLang="en-US" sz="2800" dirty="0">
                <a:solidFill>
                  <a:schemeClr val="accent2"/>
                </a:solidFill>
              </a:rPr>
              <a:t>pretest loop</a:t>
            </a:r>
            <a:r>
              <a:rPr lang="en-US" altLang="en-US" sz="2800" dirty="0"/>
              <a:t> (</a:t>
            </a:r>
            <a:r>
              <a:rPr lang="en-US" altLang="en-US" sz="280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800" dirty="0"/>
              <a:t> is evaluated </a:t>
            </a:r>
            <a:r>
              <a:rPr lang="en-US" altLang="en-US" sz="2800" u="sng" dirty="0"/>
              <a:t>before</a:t>
            </a:r>
            <a:r>
              <a:rPr lang="en-US" altLang="en-US" sz="2800" dirty="0"/>
              <a:t> the loop executes)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If the condition is initially false, the statement(s) in the body of the loop are never executed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If the condition is initially true, the statement(s) in the body will continue to be executed until the condition becomes false</a:t>
            </a:r>
          </a:p>
        </p:txBody>
      </p:sp>
    </p:spTree>
    <p:extLst>
      <p:ext uri="{BB962C8B-B14F-4D97-AF65-F5344CB8AC3E}">
        <p14:creationId xmlns:p14="http://schemas.microsoft.com/office/powerpoint/2010/main" val="3849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The loop must contain code to allow </a:t>
            </a:r>
            <a:r>
              <a:rPr lang="en-US" altLang="en-US" sz="2800" b="1" i="1" dirty="0">
                <a:latin typeface="Courier New" panose="02070309020205020404" pitchFamily="49" charset="0"/>
              </a:rPr>
              <a:t>condition</a:t>
            </a:r>
            <a:r>
              <a:rPr lang="en-US" altLang="en-US" sz="2800" dirty="0"/>
              <a:t> to eventually become </a:t>
            </a:r>
            <a:r>
              <a:rPr lang="en-US" altLang="en-US" sz="2800" b="1" dirty="0">
                <a:latin typeface="Courier New" panose="02070309020205020404" pitchFamily="49" charset="0"/>
              </a:rPr>
              <a:t>false</a:t>
            </a:r>
            <a:r>
              <a:rPr lang="en-US" altLang="en-US" sz="2800" b="1" dirty="0"/>
              <a:t> </a:t>
            </a:r>
            <a:r>
              <a:rPr lang="en-US" altLang="en-US" sz="2800" dirty="0"/>
              <a:t>so the loop can be exited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/>
              <a:t>Otherwise, you have an </a:t>
            </a:r>
            <a:r>
              <a:rPr lang="en-US" altLang="en-US" sz="2800" dirty="0">
                <a:solidFill>
                  <a:schemeClr val="accent2"/>
                </a:solidFill>
              </a:rPr>
              <a:t>infinite loop</a:t>
            </a:r>
            <a:r>
              <a:rPr lang="en-US" altLang="en-US" sz="2800" dirty="0"/>
              <a:t> (</a:t>
            </a:r>
            <a:r>
              <a:rPr lang="en-US" altLang="en-US" sz="2800" i="1" dirty="0"/>
              <a:t>i.e.</a:t>
            </a:r>
            <a:r>
              <a:rPr lang="en-US" altLang="en-US" sz="2800" dirty="0"/>
              <a:t>, a loop that does not stop)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/>
              <a:t>Example infinite loop: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x = 5;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while (x &gt; 0)  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// infinite loop because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x;    </a:t>
            </a:r>
            <a:r>
              <a:rPr lang="en-US" altLang="en-US" sz="2800" b="1" dirty="0">
                <a:solidFill>
                  <a:srgbClr val="3D8963"/>
                </a:solidFill>
                <a:latin typeface="Courier New" panose="02070309020205020404" pitchFamily="49" charset="0"/>
              </a:rPr>
              <a:t>// x is always</a:t>
            </a: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32023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dirty="0"/>
              <a:t>Common Loop Errors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Don’t put </a:t>
            </a:r>
            <a:r>
              <a:rPr lang="en-US" altLang="en-US" b="1" dirty="0"/>
              <a:t>;</a:t>
            </a:r>
            <a:r>
              <a:rPr lang="en-US" altLang="en-US" dirty="0"/>
              <a:t> immediately after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Don’t forget the { } 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&lt;=3)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"Still working … ";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not in the loop body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Don’t use = when you mean to use ==</a:t>
            </a: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3)  // always 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"Still working … ";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7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/>
              <a:t>Loop body statements should be indented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/>
              <a:t>Align { and } with the loop header and place them on lines by themselves</a:t>
            </a:r>
            <a:endParaRPr lang="en-US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cs typeface="Courier New" pitchFamily="49" charset="0"/>
              </a:rPr>
              <a:t>Note: The conventions above make the program more understandable by someone who is reading it.  They have no effect on how the </a:t>
            </a:r>
            <a:r>
              <a:rPr lang="en-US" dirty="0" err="1">
                <a:cs typeface="Courier New" pitchFamily="49" charset="0"/>
              </a:rPr>
              <a:t>the</a:t>
            </a:r>
            <a:r>
              <a:rPr lang="en-US" dirty="0">
                <a:cs typeface="Courier New" pitchFamily="49" charset="0"/>
              </a:rPr>
              <a:t> program compiles or executes.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8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77" y="0"/>
            <a:ext cx="12188825" cy="787400"/>
          </a:xfrm>
        </p:spPr>
        <p:txBody>
          <a:bodyPr/>
          <a:lstStyle/>
          <a:p>
            <a:pPr algn="ctr"/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for Input Validation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8694" y="1397000"/>
            <a:ext cx="11056704" cy="4927599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4" name="Rectangle 1027"/>
          <p:cNvSpPr>
            <a:spLocks noGrp="1" noChangeArrowheads="1"/>
          </p:cNvSpPr>
          <p:nvPr>
            <p:ph idx="1"/>
          </p:nvPr>
        </p:nvSpPr>
        <p:spPr>
          <a:xfrm>
            <a:off x="1896046" y="1397000"/>
            <a:ext cx="8382000" cy="3810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dirty="0"/>
              <a:t>Loops are an appropriate structure for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dirty="0"/>
              <a:t>validating user input data</a:t>
            </a:r>
          </a:p>
          <a:p>
            <a:pPr marL="609600" indent="-609600">
              <a:lnSpc>
                <a:spcPct val="80000"/>
              </a:lnSpc>
              <a:spcBef>
                <a:spcPct val="30000"/>
              </a:spcBef>
              <a:buFontTx/>
              <a:buAutoNum type="arabicPeriod"/>
            </a:pPr>
            <a:r>
              <a:rPr lang="en-US" altLang="en-US" dirty="0"/>
              <a:t>Prompt for and read in the data.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/>
              <a:t>Use a </a:t>
            </a:r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to test if data is valid.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/>
              <a:t>Enter the loop only if data is </a:t>
            </a:r>
            <a:r>
              <a:rPr lang="en-US" altLang="en-US" u="sng" dirty="0"/>
              <a:t>not</a:t>
            </a:r>
            <a:r>
              <a:rPr lang="en-US" altLang="en-US" dirty="0"/>
              <a:t> valid.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/>
              <a:t>Inside the loop, display error message and prompt the user to re-enter the data.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/>
              <a:t>The loop will not be exited until the user enters valid data.</a:t>
            </a:r>
          </a:p>
        </p:txBody>
      </p:sp>
    </p:spTree>
    <p:extLst>
      <p:ext uri="{BB962C8B-B14F-4D97-AF65-F5344CB8AC3E}">
        <p14:creationId xmlns:p14="http://schemas.microsoft.com/office/powerpoint/2010/main" val="23326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888</TotalTime>
  <Words>1652</Words>
  <Application>Microsoft Office PowerPoint</Application>
  <PresentationFormat>Custom</PresentationFormat>
  <Paragraphs>290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The while Loop</vt:lpstr>
      <vt:lpstr>The while Loop</vt:lpstr>
      <vt:lpstr>The while Loop</vt:lpstr>
      <vt:lpstr>The while Loop</vt:lpstr>
      <vt:lpstr>The while Loop</vt:lpstr>
      <vt:lpstr>Common Loop Errors</vt:lpstr>
      <vt:lpstr>while Loop</vt:lpstr>
      <vt:lpstr>while Loop for Input Validation</vt:lpstr>
      <vt:lpstr>Input Validation Loop Example</vt:lpstr>
      <vt:lpstr>The Increment and Decrement Operators</vt:lpstr>
      <vt:lpstr>Prefix Mode</vt:lpstr>
      <vt:lpstr>Prefix Mode</vt:lpstr>
      <vt:lpstr>Postfix Mode</vt:lpstr>
      <vt:lpstr>Postfix Mode</vt:lpstr>
      <vt:lpstr>Increment &amp; Decrement Notes</vt:lpstr>
      <vt:lpstr>Counters</vt:lpstr>
      <vt:lpstr>Letting the User Control the Loop</vt:lpstr>
      <vt:lpstr>User Controls the Loop Example</vt:lpstr>
      <vt:lpstr>The do-while Loop</vt:lpstr>
      <vt:lpstr>The do-while Loop</vt:lpstr>
      <vt:lpstr>Menu-Driven Program Example</vt:lpstr>
      <vt:lpstr>The for Loop</vt:lpstr>
      <vt:lpstr>The for Loop</vt:lpstr>
      <vt:lpstr>The for Loop</vt:lpstr>
      <vt:lpstr>The for Loop</vt:lpstr>
      <vt:lpstr>The for Loop</vt:lpstr>
      <vt:lpstr>The for Loop (These are NOT Recommended)</vt:lpstr>
      <vt:lpstr>Keeping a Running Total</vt:lpstr>
      <vt:lpstr>Sentinels</vt:lpstr>
      <vt:lpstr>Sentinels</vt:lpstr>
      <vt:lpstr>Deciding Which Loop to Use</vt:lpstr>
      <vt:lpstr>Nested Loops</vt:lpstr>
      <vt:lpstr>Nested Loops</vt:lpstr>
      <vt:lpstr>Breaking Out of a Loop</vt:lpstr>
      <vt:lpstr>Breaking Out of a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56</cp:revision>
  <dcterms:created xsi:type="dcterms:W3CDTF">2017-05-16T14:09:04Z</dcterms:created>
  <dcterms:modified xsi:type="dcterms:W3CDTF">2019-05-24T14:27:16Z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