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64" r:id="rId5"/>
    <p:sldId id="393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DF5E8D-6AD4-4C4D-8263-ECD9F9CE8815}" type="slidenum">
              <a:rPr lang="en-US" altLang="en-US" sz="1200" baseline="0"/>
              <a:pPr eaLnBrk="1" hangingPunct="1"/>
              <a:t>3</a:t>
            </a:fld>
            <a:endParaRPr lang="en-US" altLang="en-US" sz="1200" baseline="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56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6F922D-6E42-4453-938E-C5F9882F3FDD}" type="slidenum">
              <a:rPr lang="en-US" altLang="en-US" sz="1200" baseline="0"/>
              <a:pPr eaLnBrk="1" hangingPunct="1"/>
              <a:t>12</a:t>
            </a:fld>
            <a:endParaRPr lang="en-US" altLang="en-US" sz="1200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pr8-04.cpp</a:t>
            </a:r>
          </a:p>
        </p:txBody>
      </p:sp>
    </p:spTree>
    <p:extLst>
      <p:ext uri="{BB962C8B-B14F-4D97-AF65-F5344CB8AC3E}">
        <p14:creationId xmlns:p14="http://schemas.microsoft.com/office/powerpoint/2010/main" val="229160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CE48C6-C147-47CC-AA7D-826C890C7F7C}" type="slidenum">
              <a:rPr lang="en-US" altLang="en-US" sz="1200" baseline="0"/>
              <a:pPr eaLnBrk="1" hangingPunct="1"/>
              <a:t>14</a:t>
            </a:fld>
            <a:endParaRPr lang="en-US" altLang="en-US" sz="1200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pr8-05.cpp, pr8-06.cpp, and pr8-07.cpp</a:t>
            </a:r>
          </a:p>
        </p:txBody>
      </p:sp>
    </p:spTree>
    <p:extLst>
      <p:ext uri="{BB962C8B-B14F-4D97-AF65-F5344CB8AC3E}">
        <p14:creationId xmlns:p14="http://schemas.microsoft.com/office/powerpoint/2010/main" val="369191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pr8-05B.cpp, pr8-06B.cpp, and pr8-07B.cpp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689256-366E-4F44-9352-139BA5232B23}" type="slidenum">
              <a:rPr lang="en-US" altLang="en-US" sz="1200" baseline="0"/>
              <a:pPr eaLnBrk="1" hangingPunct="1"/>
              <a:t>15</a:t>
            </a:fld>
            <a:endParaRPr lang="en-US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68013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B90EAF-3CD9-4DC2-B31F-D57C5726CEAA}" type="slidenum">
              <a:rPr lang="en-US" altLang="en-US" sz="1200" baseline="0"/>
              <a:pPr eaLnBrk="1" hangingPunct="1"/>
              <a:t>16</a:t>
            </a:fld>
            <a:endParaRPr lang="en-US" altLang="en-US" sz="1200" baseline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pr8-08.cpp</a:t>
            </a:r>
          </a:p>
        </p:txBody>
      </p:sp>
    </p:spTree>
    <p:extLst>
      <p:ext uri="{BB962C8B-B14F-4D97-AF65-F5344CB8AC3E}">
        <p14:creationId xmlns:p14="http://schemas.microsoft.com/office/powerpoint/2010/main" val="358758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0DB9C8-5150-4C40-B519-D4069A542E4C}" type="slidenum">
              <a:rPr lang="en-US" altLang="en-US" sz="1200" baseline="0"/>
              <a:pPr eaLnBrk="1" hangingPunct="1"/>
              <a:t>17</a:t>
            </a:fld>
            <a:endParaRPr lang="en-US" altLang="en-US" sz="1200" baseline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095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CB5272-67F9-4427-87B7-0F9F943370E3}" type="slidenum">
              <a:rPr lang="en-US" altLang="en-US" sz="1200" baseline="0"/>
              <a:pPr eaLnBrk="1" hangingPunct="1"/>
              <a:t>18</a:t>
            </a:fld>
            <a:endParaRPr lang="en-US" alt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pr8-09.cpp</a:t>
            </a:r>
          </a:p>
        </p:txBody>
      </p:sp>
    </p:spTree>
    <p:extLst>
      <p:ext uri="{BB962C8B-B14F-4D97-AF65-F5344CB8AC3E}">
        <p14:creationId xmlns:p14="http://schemas.microsoft.com/office/powerpoint/2010/main" val="415101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96687F-5CB2-404F-873A-D38FADC6C200}" type="slidenum">
              <a:rPr lang="en-US" altLang="en-US" sz="1200" baseline="0"/>
              <a:pPr eaLnBrk="1" hangingPunct="1"/>
              <a:t>19</a:t>
            </a:fld>
            <a:endParaRPr lang="en-US" altLang="en-US" sz="1200" baseline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81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ArrayCopy.cpp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C4B3A0-2FFE-4168-870E-D86C1CFAE6F3}" type="slidenum">
              <a:rPr lang="en-US" altLang="en-US" sz="1200" baseline="0"/>
              <a:pPr eaLnBrk="1" hangingPunct="1"/>
              <a:t>20</a:t>
            </a:fld>
            <a:endParaRPr lang="en-US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965327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ArrayCompare.cpp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BC01A4-E712-4617-A711-682F87FF9E7D}" type="slidenum">
              <a:rPr lang="en-US" altLang="en-US" sz="1200" baseline="0"/>
              <a:pPr eaLnBrk="1" hangingPunct="1"/>
              <a:t>21</a:t>
            </a:fld>
            <a:endParaRPr lang="en-US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646954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90C4B3-53CA-4BE2-BE96-C07B8F85AD40}" type="slidenum">
              <a:rPr lang="en-US" altLang="en-US" sz="1200" baseline="0"/>
              <a:pPr eaLnBrk="1" hangingPunct="1"/>
              <a:t>22</a:t>
            </a:fld>
            <a:endParaRPr lang="en-US" altLang="en-US" sz="1200" baseline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10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BB0873-CD17-463D-AD87-DEF50CE43829}" type="slidenum">
              <a:rPr lang="en-US" altLang="en-US" sz="1200" baseline="0"/>
              <a:pPr eaLnBrk="1" hangingPunct="1"/>
              <a:t>4</a:t>
            </a:fld>
            <a:endParaRPr lang="en-US" altLang="en-US" sz="1200" baseline="0"/>
          </a:p>
        </p:txBody>
      </p:sp>
      <p:sp>
        <p:nvSpPr>
          <p:cNvPr id="5734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95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E66ED8-5173-4B2D-932D-C0818F93F9E4}" type="slidenum">
              <a:rPr lang="en-US" altLang="en-US" sz="1200" baseline="0"/>
              <a:pPr eaLnBrk="1" hangingPunct="1"/>
              <a:t>23</a:t>
            </a:fld>
            <a:endParaRPr lang="en-US" altLang="en-US" sz="1200" baseline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pr8-10.cpp</a:t>
            </a:r>
          </a:p>
        </p:txBody>
      </p:sp>
    </p:spTree>
    <p:extLst>
      <p:ext uri="{BB962C8B-B14F-4D97-AF65-F5344CB8AC3E}">
        <p14:creationId xmlns:p14="http://schemas.microsoft.com/office/powerpoint/2010/main" val="2724557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pr8-11.cpp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CE37DB-F634-4002-AB55-4D4880489272}" type="slidenum">
              <a:rPr lang="en-US" altLang="en-US" sz="1200" baseline="0"/>
              <a:pPr eaLnBrk="1" hangingPunct="1"/>
              <a:t>24</a:t>
            </a:fld>
            <a:endParaRPr lang="en-US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197630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E1FA57-D8FC-4072-9556-091776E7D981}" type="slidenum">
              <a:rPr lang="en-US" altLang="en-US" sz="1200" baseline="0"/>
              <a:pPr eaLnBrk="1" hangingPunct="1"/>
              <a:t>25</a:t>
            </a:fld>
            <a:endParaRPr lang="en-US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970322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6DF082-308C-4C5F-BBF8-F643DF9E17E8}" type="slidenum">
              <a:rPr lang="en-US" altLang="en-US" sz="1200" baseline="0"/>
              <a:pPr eaLnBrk="1" hangingPunct="1"/>
              <a:t>26</a:t>
            </a:fld>
            <a:endParaRPr lang="en-US" altLang="en-US" sz="1200" baseline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pr8-12.cpp</a:t>
            </a:r>
          </a:p>
        </p:txBody>
      </p:sp>
    </p:spTree>
    <p:extLst>
      <p:ext uri="{BB962C8B-B14F-4D97-AF65-F5344CB8AC3E}">
        <p14:creationId xmlns:p14="http://schemas.microsoft.com/office/powerpoint/2010/main" val="1171797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B20E48-65E5-45B0-99A7-EF4BF2EA2A46}" type="slidenum">
              <a:rPr lang="en-US" altLang="en-US" sz="1200" baseline="0"/>
              <a:pPr eaLnBrk="1" hangingPunct="1"/>
              <a:t>27</a:t>
            </a:fld>
            <a:endParaRPr lang="en-US" altLang="en-US" sz="1200" baseline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4334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0C5E90-31CA-44A3-B7E3-DA26DD903A13}" type="slidenum">
              <a:rPr lang="en-US" altLang="en-US" sz="1200" baseline="0"/>
              <a:pPr eaLnBrk="1" hangingPunct="1"/>
              <a:t>28</a:t>
            </a:fld>
            <a:endParaRPr lang="en-US" altLang="en-US" sz="1200" baseline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7986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ABE9F5-1B0B-4CA6-82AE-73B07D4F4614}" type="slidenum">
              <a:rPr lang="en-US" altLang="en-US" sz="1200" baseline="0"/>
              <a:pPr eaLnBrk="1" hangingPunct="1"/>
              <a:t>29</a:t>
            </a:fld>
            <a:endParaRPr lang="en-US" altLang="en-US" sz="1200" baseline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pr8-13.cpp</a:t>
            </a:r>
          </a:p>
        </p:txBody>
      </p:sp>
    </p:spTree>
    <p:extLst>
      <p:ext uri="{BB962C8B-B14F-4D97-AF65-F5344CB8AC3E}">
        <p14:creationId xmlns:p14="http://schemas.microsoft.com/office/powerpoint/2010/main" val="566182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0B97A5-2833-4EFC-BCDD-80085A35ABB9}" type="slidenum">
              <a:rPr lang="en-US" altLang="en-US" sz="1200" baseline="0"/>
              <a:pPr eaLnBrk="1" hangingPunct="1"/>
              <a:t>30</a:t>
            </a:fld>
            <a:endParaRPr lang="en-US" alt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pr8-14.cpp</a:t>
            </a:r>
          </a:p>
        </p:txBody>
      </p:sp>
    </p:spTree>
    <p:extLst>
      <p:ext uri="{BB962C8B-B14F-4D97-AF65-F5344CB8AC3E}">
        <p14:creationId xmlns:p14="http://schemas.microsoft.com/office/powerpoint/2010/main" val="264133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D3E7DC-2864-48C9-8A20-9BEBBDA95633}" type="slidenum">
              <a:rPr lang="en-US" altLang="en-US" sz="1200" baseline="0"/>
              <a:pPr eaLnBrk="1" hangingPunct="1"/>
              <a:t>31</a:t>
            </a:fld>
            <a:endParaRPr lang="en-US" altLang="en-US" sz="1200" baseline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8073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9A57B-1E65-45D2-9ECD-A174B57935E0}" type="slidenum">
              <a:rPr lang="en-US" altLang="en-US" sz="1200" baseline="0"/>
              <a:pPr eaLnBrk="1" hangingPunct="1"/>
              <a:t>32</a:t>
            </a:fld>
            <a:endParaRPr lang="en-US" altLang="en-US" sz="1200" baseline="0"/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pr8-15.cpp and pr8-18.cpp</a:t>
            </a:r>
          </a:p>
        </p:txBody>
      </p:sp>
    </p:spTree>
    <p:extLst>
      <p:ext uri="{BB962C8B-B14F-4D97-AF65-F5344CB8AC3E}">
        <p14:creationId xmlns:p14="http://schemas.microsoft.com/office/powerpoint/2010/main" val="393779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B2AF57-53A6-4552-93FF-A25908E63A20}" type="slidenum">
              <a:rPr lang="en-US" altLang="en-US" sz="1200" baseline="0"/>
              <a:pPr eaLnBrk="1" hangingPunct="1"/>
              <a:t>5</a:t>
            </a:fld>
            <a:endParaRPr lang="en-US" altLang="en-US" sz="1200" baseline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262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F2AE34-FE78-4BA7-A2A0-8CD213B20BBA}" type="slidenum">
              <a:rPr lang="en-US" altLang="en-US" sz="1200" baseline="0"/>
              <a:pPr eaLnBrk="1" hangingPunct="1"/>
              <a:t>33</a:t>
            </a:fld>
            <a:endParaRPr lang="en-US" altLang="en-US" sz="1200" baseline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pr8-17.cpp and pr8-18.cpp</a:t>
            </a:r>
          </a:p>
        </p:txBody>
      </p:sp>
    </p:spTree>
    <p:extLst>
      <p:ext uri="{BB962C8B-B14F-4D97-AF65-F5344CB8AC3E}">
        <p14:creationId xmlns:p14="http://schemas.microsoft.com/office/powerpoint/2010/main" val="430472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D9BBCC-7FFF-4A58-96BC-7D9CFB337134}" type="slidenum">
              <a:rPr lang="en-US" altLang="en-US" sz="1200" baseline="0"/>
              <a:pPr eaLnBrk="1" hangingPunct="1"/>
              <a:t>34</a:t>
            </a:fld>
            <a:endParaRPr lang="en-US" altLang="en-US" sz="1200" baseline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8819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AA0378-BD3E-4C8E-97F5-86236BB90AED}" type="slidenum">
              <a:rPr lang="en-US" altLang="en-US" sz="1200" baseline="0"/>
              <a:pPr eaLnBrk="1" hangingPunct="1"/>
              <a:t>35</a:t>
            </a:fld>
            <a:endParaRPr lang="en-US" altLang="en-US" sz="1200" baseline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pr8-19.cpp</a:t>
            </a:r>
          </a:p>
        </p:txBody>
      </p:sp>
    </p:spTree>
    <p:extLst>
      <p:ext uri="{BB962C8B-B14F-4D97-AF65-F5344CB8AC3E}">
        <p14:creationId xmlns:p14="http://schemas.microsoft.com/office/powerpoint/2010/main" val="1605267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E263AC-5085-479A-B643-B2F69DEFCCC9}" type="slidenum">
              <a:rPr lang="en-US" altLang="en-US" sz="1200" baseline="0"/>
              <a:pPr eaLnBrk="1" hangingPunct="1"/>
              <a:t>36</a:t>
            </a:fld>
            <a:endParaRPr lang="en-US" altLang="en-US" sz="1200" baseline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680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E3DDA7-868E-428F-9CE5-C0997CB75ECA}" type="slidenum">
              <a:rPr lang="en-US" altLang="en-US" sz="1200" baseline="0"/>
              <a:pPr eaLnBrk="1" hangingPunct="1"/>
              <a:t>37</a:t>
            </a:fld>
            <a:endParaRPr lang="en-US" altLang="en-US" sz="1200" baseline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pr8-20.cpp</a:t>
            </a:r>
          </a:p>
        </p:txBody>
      </p:sp>
    </p:spTree>
    <p:extLst>
      <p:ext uri="{BB962C8B-B14F-4D97-AF65-F5344CB8AC3E}">
        <p14:creationId xmlns:p14="http://schemas.microsoft.com/office/powerpoint/2010/main" val="2592481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F141C3-277B-4845-857E-FF562C54259C}" type="slidenum">
              <a:rPr lang="en-US" altLang="en-US" sz="1200" baseline="0"/>
              <a:pPr eaLnBrk="1" hangingPunct="1"/>
              <a:t>39</a:t>
            </a:fld>
            <a:endParaRPr lang="en-US" altLang="en-US" sz="1200" baseline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pr8-21.cpp</a:t>
            </a:r>
          </a:p>
        </p:txBody>
      </p:sp>
    </p:spTree>
    <p:extLst>
      <p:ext uri="{BB962C8B-B14F-4D97-AF65-F5344CB8AC3E}">
        <p14:creationId xmlns:p14="http://schemas.microsoft.com/office/powerpoint/2010/main" val="172453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74186D-F337-4A65-AEDE-125ECB3D09D6}" type="slidenum">
              <a:rPr lang="en-US" altLang="en-US" sz="1200" baseline="0"/>
              <a:pPr eaLnBrk="1" hangingPunct="1"/>
              <a:t>6</a:t>
            </a:fld>
            <a:endParaRPr lang="en-US" altLang="en-US" sz="1200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016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6BCDD2-EBCF-4290-B839-38CF0CAAD9FA}" type="slidenum">
              <a:rPr lang="en-US" altLang="en-US" sz="1200" baseline="0"/>
              <a:pPr eaLnBrk="1" hangingPunct="1"/>
              <a:t>7</a:t>
            </a:fld>
            <a:endParaRPr lang="en-US" altLang="en-US" sz="1200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54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74EE5E-8377-4300-B9A8-321E27BCDAF9}" type="slidenum">
              <a:rPr lang="en-US" altLang="en-US" sz="1200" baseline="0"/>
              <a:pPr eaLnBrk="1" hangingPunct="1"/>
              <a:t>8</a:t>
            </a:fld>
            <a:endParaRPr lang="en-US" altLang="en-US" sz="1200" baseline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pr8-01.cpp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5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BD2FB1-E8F0-440A-B706-6FFB5288D39A}" type="slidenum">
              <a:rPr lang="en-US" altLang="en-US" sz="1200" baseline="0"/>
              <a:pPr eaLnBrk="1" hangingPunct="1"/>
              <a:t>9</a:t>
            </a:fld>
            <a:endParaRPr lang="en-US" altLang="en-US" sz="1200" baseline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02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03407-3A45-41AD-8F0C-AFCECC09D60D}" type="slidenum">
              <a:rPr lang="en-US" altLang="en-US" sz="1200" baseline="0"/>
              <a:pPr eaLnBrk="1" hangingPunct="1"/>
              <a:t>10</a:t>
            </a:fld>
            <a:endParaRPr lang="en-US" altLang="en-US" sz="1200" baseline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pr8-02.cpp</a:t>
            </a:r>
          </a:p>
        </p:txBody>
      </p:sp>
    </p:spTree>
    <p:extLst>
      <p:ext uri="{BB962C8B-B14F-4D97-AF65-F5344CB8AC3E}">
        <p14:creationId xmlns:p14="http://schemas.microsoft.com/office/powerpoint/2010/main" val="313955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9E1E4E-6ACB-4F60-A31E-B1C75A9FA94B}" type="slidenum">
              <a:rPr lang="en-US" altLang="en-US" sz="1200" baseline="0"/>
              <a:pPr eaLnBrk="1" hangingPunct="1"/>
              <a:t>11</a:t>
            </a:fld>
            <a:endParaRPr lang="en-US" altLang="en-US" sz="1200" baseline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pr8-03.cpp</a:t>
            </a:r>
          </a:p>
        </p:txBody>
      </p:sp>
    </p:spTree>
    <p:extLst>
      <p:ext uri="{BB962C8B-B14F-4D97-AF65-F5344CB8AC3E}">
        <p14:creationId xmlns:p14="http://schemas.microsoft.com/office/powerpoint/2010/main" val="51596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CBC76-2E10-4955-9161-A6D30D2C0BEE}" type="datetimeFigureOut">
              <a:rPr lang="en-US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B2EBBBF-6D55-4B67-9C22-5261D6CE00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04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Arrays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All Array Elements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idx="1"/>
          </p:nvPr>
        </p:nvSpPr>
        <p:spPr>
          <a:xfrm>
            <a:off x="2055812" y="2133600"/>
            <a:ext cx="8077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To access each element of an array</a:t>
            </a:r>
          </a:p>
          <a:p>
            <a:pPr lvl="1" eaLnBrk="1" hangingPunct="1"/>
            <a:r>
              <a:rPr lang="en-US" altLang="en-US" smtClean="0"/>
              <a:t>Use a loop</a:t>
            </a:r>
          </a:p>
          <a:p>
            <a:pPr lvl="1" eaLnBrk="1" hangingPunct="1"/>
            <a:r>
              <a:rPr lang="en-US" altLang="en-US" smtClean="0"/>
              <a:t>Let the loop control variable be the array subscript</a:t>
            </a:r>
          </a:p>
          <a:p>
            <a:pPr lvl="1" eaLnBrk="1" hangingPunct="1"/>
            <a:r>
              <a:rPr lang="en-US" altLang="en-US" smtClean="0"/>
              <a:t>A different array element will be referenced each time through the loop</a:t>
            </a:r>
            <a:endParaRPr lang="en-US" altLang="en-US" b="1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for (i = 0; i &lt; 5; i++)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  cout &lt;&lt; tests[i]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0984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303213"/>
            <a:ext cx="86106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Getting Array Data from a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752600"/>
            <a:ext cx="8915400" cy="457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ISIZE = 5, sales[ISIZE];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dataFile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       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datafile.open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("sales.dat");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if (!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dataFile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"Error opening data file\n";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else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{  // Input daily sales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for 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day = 0; day &lt; ISIZE; day++)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dataFile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sales[day];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dataFile.close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958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No Bounds Checking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2209800"/>
            <a:ext cx="8915400" cy="39624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altLang="en-US" smtClean="0"/>
              <a:t>There are no checks in C++ that an array subscript is in range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smtClean="0"/>
              <a:t>An invalid array subscript can cause program to overwrite other memory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int ISIZE = 3;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i = 4;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num[ISIZE];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num[i] = 25;</a:t>
            </a:r>
          </a:p>
        </p:txBody>
      </p:sp>
      <p:grpSp>
        <p:nvGrpSpPr>
          <p:cNvPr id="24580" name="Group 21"/>
          <p:cNvGrpSpPr>
            <a:grpSpLocks/>
          </p:cNvGrpSpPr>
          <p:nvPr/>
        </p:nvGrpSpPr>
        <p:grpSpPr bwMode="auto">
          <a:xfrm>
            <a:off x="6856412" y="4419600"/>
            <a:ext cx="3048000" cy="1600200"/>
            <a:chOff x="2544" y="2640"/>
            <a:chExt cx="1920" cy="1008"/>
          </a:xfrm>
        </p:grpSpPr>
        <p:sp>
          <p:nvSpPr>
            <p:cNvPr id="24581" name="Text Box 13"/>
            <p:cNvSpPr txBox="1">
              <a:spLocks noChangeArrowheads="1"/>
            </p:cNvSpPr>
            <p:nvPr/>
          </p:nvSpPr>
          <p:spPr bwMode="auto">
            <a:xfrm>
              <a:off x="2832" y="264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 baseline="0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24582" name="Text Box 14"/>
            <p:cNvSpPr txBox="1">
              <a:spLocks noChangeArrowheads="1"/>
            </p:cNvSpPr>
            <p:nvPr/>
          </p:nvSpPr>
          <p:spPr bwMode="auto">
            <a:xfrm>
              <a:off x="2544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baseline="0"/>
                <a:t> [0]   [1]   [2]</a:t>
              </a:r>
            </a:p>
          </p:txBody>
        </p:sp>
        <p:grpSp>
          <p:nvGrpSpPr>
            <p:cNvPr id="24583" name="Group 20"/>
            <p:cNvGrpSpPr>
              <a:grpSpLocks/>
            </p:cNvGrpSpPr>
            <p:nvPr/>
          </p:nvGrpSpPr>
          <p:grpSpPr bwMode="auto">
            <a:xfrm>
              <a:off x="2544" y="3072"/>
              <a:ext cx="1920" cy="327"/>
              <a:chOff x="2544" y="3072"/>
              <a:chExt cx="1920" cy="327"/>
            </a:xfrm>
          </p:grpSpPr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3696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87" name="Rectangle 10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88" name="Rectangle 11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89" name="Rectangle 12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90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800" b="1" baseline="0">
                    <a:latin typeface="Courier New" panose="02070309020205020404" pitchFamily="49" charset="0"/>
                  </a:rPr>
                  <a:t>25</a:t>
                </a:r>
              </a:p>
            </p:txBody>
          </p:sp>
        </p:grpSp>
        <p:sp>
          <p:nvSpPr>
            <p:cNvPr id="24584" name="AutoShape 17"/>
            <p:cNvSpPr>
              <a:spLocks/>
            </p:cNvSpPr>
            <p:nvPr/>
          </p:nvSpPr>
          <p:spPr bwMode="auto">
            <a:xfrm rot="5400000">
              <a:off x="3048" y="242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4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Off-By-One Errors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often occur when a program accesses data one position beyond the end of an array, or misses the first or last element of an array.</a:t>
            </a:r>
          </a:p>
          <a:p>
            <a:pPr eaLnBrk="1" hangingPunct="1"/>
            <a:r>
              <a:rPr lang="en-US" altLang="en-US" smtClean="0"/>
              <a:t>Don’t confuse the </a:t>
            </a:r>
            <a:r>
              <a:rPr lang="en-US" altLang="en-US" u="sng" smtClean="0"/>
              <a:t>ordinal number</a:t>
            </a:r>
            <a:r>
              <a:rPr lang="en-US" altLang="en-US" smtClean="0"/>
              <a:t> of an array element (first, second, third) with its </a:t>
            </a:r>
            <a:r>
              <a:rPr lang="en-US" altLang="en-US" u="sng" smtClean="0"/>
              <a:t>subscript</a:t>
            </a:r>
            <a:r>
              <a:rPr lang="en-US" altLang="en-US" smtClean="0"/>
              <a:t> (0, 1, 2)</a:t>
            </a:r>
          </a:p>
        </p:txBody>
      </p:sp>
    </p:spTree>
    <p:extLst>
      <p:ext uri="{BB962C8B-B14F-4D97-AF65-F5344CB8AC3E}">
        <p14:creationId xmlns:p14="http://schemas.microsoft.com/office/powerpoint/2010/main" val="30170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Initialization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be initialized during program execution with assignment statements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tests[0] = 79;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tests[1] = 82; //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be initialized at array definition with an </a:t>
            </a:r>
            <a:r>
              <a:rPr lang="en-US" altLang="en-US" smtClean="0">
                <a:solidFill>
                  <a:schemeClr val="accent2"/>
                </a:solidFill>
              </a:rPr>
              <a:t>initialization list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int ISIZE = 5;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tests[ISIZE] = {79,82,91,77,84};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 at element 0 or 1?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may choose to declare arrays to be one larger than needed.  This allows you to use the element with subscript 1 as the ‘first’ element, etc., and may minimize off-by-one errors.</a:t>
            </a:r>
          </a:p>
          <a:p>
            <a:pPr eaLnBrk="1" hangingPunct="1"/>
            <a:r>
              <a:rPr lang="en-US" altLang="en-US" smtClean="0"/>
              <a:t>The element with subscript 0 is not used.</a:t>
            </a:r>
          </a:p>
          <a:p>
            <a:pPr eaLnBrk="1" hangingPunct="1"/>
            <a:r>
              <a:rPr lang="en-US" altLang="en-US" smtClean="0"/>
              <a:t>This is most often done when working with ordered data, </a:t>
            </a:r>
            <a:r>
              <a:rPr lang="en-US" altLang="en-US" i="1" smtClean="0"/>
              <a:t>e.g.</a:t>
            </a:r>
            <a:r>
              <a:rPr lang="en-US" altLang="en-US" smtClean="0"/>
              <a:t>, months of the year or days of the week</a:t>
            </a:r>
          </a:p>
        </p:txBody>
      </p:sp>
    </p:spTree>
    <p:extLst>
      <p:ext uri="{BB962C8B-B14F-4D97-AF65-F5344CB8AC3E}">
        <p14:creationId xmlns:p14="http://schemas.microsoft.com/office/powerpoint/2010/main" val="34335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Array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981200"/>
            <a:ext cx="8610600" cy="4114800"/>
          </a:xfrm>
        </p:spPr>
        <p:txBody>
          <a:bodyPr rtlCol="0">
            <a:normAutofit fontScale="92500"/>
          </a:bodyPr>
          <a:lstStyle/>
          <a:p>
            <a:pPr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800" dirty="0"/>
              <a:t>If array is initialized at definition with fewer values than the size </a:t>
            </a:r>
            <a:r>
              <a:rPr lang="en-US" sz="2800" dirty="0" err="1"/>
              <a:t>declarator</a:t>
            </a:r>
            <a:r>
              <a:rPr lang="en-US" sz="2800" dirty="0"/>
              <a:t> of the array, remaining elements will be set to </a:t>
            </a:r>
            <a:r>
              <a:rPr lang="en-US" sz="2800" b="1" dirty="0">
                <a:latin typeface="Courier New" pitchFamily="49" charset="0"/>
              </a:rPr>
              <a:t>0</a:t>
            </a:r>
            <a:r>
              <a:rPr lang="en-US" sz="2800" dirty="0"/>
              <a:t> or the empty string</a:t>
            </a:r>
            <a:r>
              <a:rPr lang="en-US" sz="2800" dirty="0">
                <a:latin typeface="Courier New" pitchFamily="49" charset="0"/>
              </a:rPr>
              <a:t> </a:t>
            </a:r>
          </a:p>
          <a:p>
            <a:pPr lvl="1">
              <a:spcBef>
                <a:spcPct val="30000"/>
              </a:spcBef>
              <a:buNone/>
              <a:defRPr/>
            </a:pPr>
            <a:r>
              <a:rPr lang="en-US" dirty="0" smtClean="0"/>
              <a:t>	</a:t>
            </a:r>
            <a:r>
              <a:rPr lang="en-US" sz="32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3200" b="1" dirty="0">
                <a:solidFill>
                  <a:srgbClr val="3D8963"/>
                </a:solidFill>
                <a:latin typeface="Courier New" pitchFamily="49" charset="0"/>
              </a:rPr>
              <a:t> tests[ISIZE] = {79, 82};</a:t>
            </a:r>
          </a:p>
          <a:p>
            <a:pPr marL="0" indent="0">
              <a:lnSpc>
                <a:spcPts val="2800"/>
              </a:lnSpc>
              <a:spcBef>
                <a:spcPct val="70000"/>
              </a:spcBef>
              <a:buNone/>
              <a:defRPr/>
            </a:pPr>
            <a:endParaRPr lang="en-US" sz="2800" dirty="0"/>
          </a:p>
          <a:p>
            <a:pPr>
              <a:lnSpc>
                <a:spcPts val="2800"/>
              </a:lnSpc>
              <a:spcBef>
                <a:spcPts val="1200"/>
              </a:spcBef>
              <a:defRPr/>
            </a:pPr>
            <a:r>
              <a:rPr lang="en-US" sz="2800" dirty="0"/>
              <a:t>Initial values used in order; cannot skip over elements to initialize noncontiguous range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800" dirty="0"/>
              <a:t>Cannot have more values in initialization list than the declared size of the array</a:t>
            </a:r>
          </a:p>
        </p:txBody>
      </p:sp>
      <p:graphicFrame>
        <p:nvGraphicFramePr>
          <p:cNvPr id="66593" name="Group 33"/>
          <p:cNvGraphicFramePr>
            <a:graphicFrameLocks noGrp="1"/>
          </p:cNvGraphicFramePr>
          <p:nvPr/>
        </p:nvGraphicFramePr>
        <p:xfrm>
          <a:off x="2741612" y="38100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Implicit Array Sizing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determine array size by the size of the initialization list 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short quizzes[]={12,17,15,11};</a:t>
            </a:r>
            <a:endParaRPr lang="en-US" altLang="en-US" b="1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Must use either array size declarator or initialization list when array is defined</a:t>
            </a:r>
          </a:p>
        </p:txBody>
      </p:sp>
      <p:graphicFrame>
        <p:nvGraphicFramePr>
          <p:cNvPr id="68635" name="Group 10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91216"/>
              </p:ext>
            </p:extLst>
          </p:nvPr>
        </p:nvGraphicFramePr>
        <p:xfrm>
          <a:off x="2817812" y="2743200"/>
          <a:ext cx="6096000" cy="457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4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2" y="2286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Processing Array Contents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6764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Array elements can be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treated as ordinary variables of the same type as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used in arithmetic operations, in relational expressions, etc.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mtClean="0"/>
              <a:t>Example: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2600" b="1">
                <a:solidFill>
                  <a:srgbClr val="3D8963"/>
                </a:solidFill>
                <a:latin typeface="Courier New" panose="02070309020205020404" pitchFamily="49" charset="0"/>
              </a:rPr>
              <a:t> if (principalAmt[3] &gt;= 10000)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600" b="1">
                <a:solidFill>
                  <a:srgbClr val="3D8963"/>
                </a:solidFill>
                <a:latin typeface="Courier New" panose="02070309020205020404" pitchFamily="49" charset="0"/>
              </a:rPr>
              <a:t>   interest = principalAmt[3] * intRate1;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600" b="1">
                <a:solidFill>
                  <a:srgbClr val="3D8963"/>
                </a:solidFill>
                <a:latin typeface="Courier New" panose="02070309020205020404" pitchFamily="49" charset="0"/>
              </a:rPr>
              <a:t>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600" b="1">
                <a:solidFill>
                  <a:srgbClr val="3D8963"/>
                </a:solidFill>
                <a:latin typeface="Courier New" panose="02070309020205020404" pitchFamily="49" charset="0"/>
              </a:rPr>
              <a:t>   interest = principalAmt[3] * intRate2;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1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3412" y="609600"/>
            <a:ext cx="84582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mtClean="0"/>
              <a:t>Using Increment and Decrement Operators with Array Elements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9812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	When using </a:t>
            </a:r>
            <a:r>
              <a:rPr lang="en-US" altLang="en-US" b="1" smtClean="0">
                <a:latin typeface="Courier New" panose="02070309020205020404" pitchFamily="49" charset="0"/>
              </a:rPr>
              <a:t>++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anose="02070309020205020404" pitchFamily="49" charset="0"/>
              </a:rPr>
              <a:t>--</a:t>
            </a:r>
            <a:r>
              <a:rPr lang="en-US" altLang="en-US" smtClean="0"/>
              <a:t> operators, don’t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confuse the element with the subscript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  tests[i]++;  // adds 1 to tests[i]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  tests[i++];  // increments i, but has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// no effect on tests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4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sz="4800" dirty="0"/>
              <a:t>Arrays Hold Multiple Values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5612" y="9144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Array</a:t>
            </a:r>
            <a:r>
              <a:rPr lang="en-US" altLang="en-US" dirty="0"/>
              <a:t>: variable that can store multiple values of the same type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Values are stored in consecutive memory locations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Declared using </a:t>
            </a:r>
            <a:r>
              <a:rPr lang="en-US" altLang="en-US" b="1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operator</a:t>
            </a:r>
          </a:p>
          <a:p>
            <a:pPr lvl="1"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ISIZE = 5;</a:t>
            </a:r>
            <a:r>
              <a:rPr lang="en-US" altLang="en-US" dirty="0"/>
              <a:t>	</a:t>
            </a:r>
          </a:p>
          <a:p>
            <a:pPr lvl="1"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tests[ISIZE];</a:t>
            </a:r>
            <a:endParaRPr lang="en-US" altLang="en-US" b="1" dirty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One Array to Another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Cannot copy with an assignment statement: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tests2 = tests;  //won’t work</a:t>
            </a:r>
          </a:p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Must instead use a loop to copy element-by-element: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indx=0; indx &lt; ISIZE; indx++)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tests2[indx] = tests[indx];</a:t>
            </a:r>
          </a:p>
        </p:txBody>
      </p:sp>
    </p:spTree>
    <p:extLst>
      <p:ext uri="{BB962C8B-B14F-4D97-AF65-F5344CB8AC3E}">
        <p14:creationId xmlns:p14="http://schemas.microsoft.com/office/powerpoint/2010/main" val="26237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Are Two Arrays Equal?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2800"/>
              <a:t>Like copying, cannot compare in a single expression:</a:t>
            </a:r>
          </a:p>
          <a:p>
            <a:pPr lvl="2"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if (tests2 == tests)</a:t>
            </a:r>
          </a:p>
          <a:p>
            <a:pPr>
              <a:defRPr/>
            </a:pPr>
            <a:r>
              <a:rPr lang="en-US" sz="2800">
                <a:cs typeface="Courier New" pitchFamily="49" charset="0"/>
              </a:rPr>
              <a:t>Use a while loop with a boolean variable:</a:t>
            </a:r>
          </a:p>
          <a:p>
            <a:pPr lvl="2"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bool areEqual=true;</a:t>
            </a:r>
          </a:p>
          <a:p>
            <a:pPr lvl="2"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 indx=0;</a:t>
            </a:r>
          </a:p>
          <a:p>
            <a:pPr lvl="2"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while (areEqual &amp;&amp; indx &lt; ISIZE)</a:t>
            </a:r>
          </a:p>
          <a:p>
            <a:pPr lvl="2"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if(tests[indx] != tests2[indx]</a:t>
            </a:r>
          </a:p>
          <a:p>
            <a:pPr lvl="2"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   areEqual = false;</a:t>
            </a:r>
          </a:p>
          <a:p>
            <a:pPr lvl="2"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3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Sum, Average of Array Elements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674812" y="1905000"/>
            <a:ext cx="8686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a simple loop to add together array elements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float average, sum = 0;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for (int tnum=0; tnum&lt; ISIZE; tnum++)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sum += tests[tnum];</a:t>
            </a:r>
          </a:p>
          <a:p>
            <a:pPr eaLnBrk="1" hangingPunct="1"/>
            <a:r>
              <a:rPr lang="en-US" altLang="en-US" smtClean="0"/>
              <a:t>Once summed, average can be computed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average = sum/ISIZE;</a:t>
            </a:r>
          </a:p>
        </p:txBody>
      </p:sp>
    </p:spTree>
    <p:extLst>
      <p:ext uri="{BB962C8B-B14F-4D97-AF65-F5344CB8AC3E}">
        <p14:creationId xmlns:p14="http://schemas.microsoft.com/office/powerpoint/2010/main" val="16188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7212" y="303214"/>
            <a:ext cx="8610600" cy="7270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Largest Array Element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1674812" y="1371600"/>
            <a:ext cx="8839200" cy="4724400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mtClean="0"/>
              <a:t>Use a loop to examine each element and find the largest element </a:t>
            </a:r>
            <a:r>
              <a:rPr lang="en-US"/>
              <a:t>(</a:t>
            </a:r>
            <a:r>
              <a:rPr lang="en-US" i="1"/>
              <a:t>i.e.,</a:t>
            </a:r>
            <a:r>
              <a:rPr lang="en-US"/>
              <a:t> one with the largest value)</a:t>
            </a:r>
          </a:p>
          <a:p>
            <a:pPr>
              <a:spcBef>
                <a:spcPct val="30000"/>
              </a:spcBef>
              <a:buNone/>
              <a:defRPr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int largest = tests[0];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for (int tnum = 1; tnum &lt; ISIZE; tnum++)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{  if (tests[tnum] &gt; largest)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  largest = tests[tnum];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cout &lt;&lt; "Highest score is " &lt;&lt; largest; </a:t>
            </a:r>
          </a:p>
          <a:p>
            <a:pPr>
              <a:spcBef>
                <a:spcPct val="30000"/>
              </a:spcBef>
              <a:defRPr/>
            </a:pPr>
            <a:r>
              <a:rPr lang="en-US" smtClean="0"/>
              <a:t>A similar algorithm exists to find the smallest element     </a:t>
            </a:r>
          </a:p>
        </p:txBody>
      </p:sp>
    </p:spTree>
    <p:extLst>
      <p:ext uri="{BB962C8B-B14F-4D97-AF65-F5344CB8AC3E}">
        <p14:creationId xmlns:p14="http://schemas.microsoft.com/office/powerpoint/2010/main" val="42861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Partially-Filled Arrays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The exact amount of data (and, therefore, array size) may not be known when a program is written.</a:t>
            </a:r>
          </a:p>
          <a:p>
            <a:pPr>
              <a:defRPr/>
            </a:pPr>
            <a:r>
              <a:rPr lang="en-US" smtClean="0"/>
              <a:t>Programmer makes best estimate for maximum amount of data, sizes arrays accordingly.  A sentinel value can be used to indicate end-of-data.</a:t>
            </a:r>
          </a:p>
          <a:p>
            <a:pPr>
              <a:defRPr/>
            </a:pPr>
            <a:r>
              <a:rPr lang="en-US" smtClean="0"/>
              <a:t>Programmer must also keep track of how many array elements are actually used</a:t>
            </a:r>
          </a:p>
        </p:txBody>
      </p:sp>
    </p:spTree>
    <p:extLst>
      <p:ext uri="{BB962C8B-B14F-4D97-AF65-F5344CB8AC3E}">
        <p14:creationId xmlns:p14="http://schemas.microsoft.com/office/powerpoint/2010/main" val="5210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Using Arrays vs. Using Simple Variables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array is probably not needed if the input data is only processed once:</a:t>
            </a:r>
          </a:p>
          <a:p>
            <a:pPr lvl="1" eaLnBrk="1" hangingPunct="1"/>
            <a:r>
              <a:rPr lang="en-US" altLang="en-US" sz="2400"/>
              <a:t>Find the sum or average of a set of numbers</a:t>
            </a:r>
          </a:p>
          <a:p>
            <a:pPr lvl="1" eaLnBrk="1" hangingPunct="1"/>
            <a:r>
              <a:rPr lang="en-US" altLang="en-US" sz="2400"/>
              <a:t>Find the largest or smallest of a set of values</a:t>
            </a:r>
          </a:p>
          <a:p>
            <a:pPr eaLnBrk="1" hangingPunct="1"/>
            <a:r>
              <a:rPr lang="en-US" altLang="en-US" smtClean="0"/>
              <a:t>If the input data must be processed more than once, an array is probably a good idea:</a:t>
            </a:r>
          </a:p>
          <a:p>
            <a:pPr lvl="1" eaLnBrk="1" hangingPunct="1"/>
            <a:r>
              <a:rPr lang="en-US" altLang="en-US" sz="2400"/>
              <a:t>Calculate the average, then determine and display which values are above the average and which are below the average</a:t>
            </a:r>
          </a:p>
        </p:txBody>
      </p:sp>
    </p:spTree>
    <p:extLst>
      <p:ext uri="{BB962C8B-B14F-4D97-AF65-F5344CB8AC3E}">
        <p14:creationId xmlns:p14="http://schemas.microsoft.com/office/powerpoint/2010/main" val="3711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C-Strings and </a:t>
            </a:r>
            <a:r>
              <a:rPr lang="en-US" altLang="en-US" sz="3200" b="1">
                <a:latin typeface="Courier New" panose="02070309020205020404" pitchFamily="49" charset="0"/>
              </a:rPr>
              <a:t>string</a:t>
            </a:r>
            <a:r>
              <a:rPr lang="en-US" altLang="en-US" sz="3200"/>
              <a:t> Objects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mtClean="0"/>
              <a:t>Can be processed using array name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Entire string at once, or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One element at a time by using a subscript</a:t>
            </a:r>
          </a:p>
          <a:p>
            <a:pPr lvl="1"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string city;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cout &lt;&lt; "Enter city name: ";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cin  &gt;&gt; city;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  <p:graphicFrame>
        <p:nvGraphicFramePr>
          <p:cNvPr id="73805" name="Group 77"/>
          <p:cNvGraphicFramePr>
            <a:graphicFrameLocks noGrp="1"/>
          </p:cNvGraphicFramePr>
          <p:nvPr/>
        </p:nvGraphicFramePr>
        <p:xfrm>
          <a:off x="3122612" y="4953000"/>
          <a:ext cx="6477000" cy="457200"/>
        </p:xfrm>
        <a:graphic>
          <a:graphicData uri="http://schemas.openxmlformats.org/drawingml/2006/table">
            <a:tbl>
              <a:tblPr/>
              <a:tblGrid>
                <a:gridCol w="1371600"/>
                <a:gridCol w="1295400"/>
                <a:gridCol w="1295400"/>
                <a:gridCol w="1295400"/>
                <a:gridCol w="12192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'S'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'm'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802" name="Group 74"/>
          <p:cNvGraphicFramePr>
            <a:graphicFrameLocks noGrp="1"/>
          </p:cNvGraphicFramePr>
          <p:nvPr/>
        </p:nvGraphicFramePr>
        <p:xfrm>
          <a:off x="3046412" y="5486400"/>
          <a:ext cx="6553200" cy="457200"/>
        </p:xfrm>
        <a:graphic>
          <a:graphicData uri="http://schemas.openxmlformats.org/drawingml/2006/table">
            <a:tbl>
              <a:tblPr/>
              <a:tblGrid>
                <a:gridCol w="1371600"/>
                <a:gridCol w="1295400"/>
                <a:gridCol w="1295400"/>
                <a:gridCol w="1295400"/>
                <a:gridCol w="1295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city[0]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city[1]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city[2]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city[3]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city[4]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2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Parallel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854201"/>
            <a:ext cx="8294688" cy="3471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>
                <a:solidFill>
                  <a:schemeClr val="accent2"/>
                </a:solidFill>
              </a:rPr>
              <a:t>Parallel arrays</a:t>
            </a:r>
            <a:r>
              <a:rPr lang="en-US" altLang="en-US" smtClean="0"/>
              <a:t>: two or more arrays that contain related data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Subscript is used to relate arrays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elements at same subscript are related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The arrays do not have to hold data of the same type</a:t>
            </a:r>
            <a:endParaRPr lang="en-US" altLang="en-US" u="sng" smtClean="0"/>
          </a:p>
        </p:txBody>
      </p:sp>
    </p:spTree>
    <p:extLst>
      <p:ext uri="{BB962C8B-B14F-4D97-AF65-F5344CB8AC3E}">
        <p14:creationId xmlns:p14="http://schemas.microsoft.com/office/powerpoint/2010/main" val="28831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303214"/>
            <a:ext cx="8610600" cy="7270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Parallel Array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4412" y="1752600"/>
            <a:ext cx="7772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/>
              <a:t>	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const int ISIZE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string name[ISIZE];   // student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	float average[ISIZE]; // course average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	char grade[ISIZE];    // course grade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grpSp>
        <p:nvGrpSpPr>
          <p:cNvPr id="40964" name="Group 33"/>
          <p:cNvGrpSpPr>
            <a:grpSpLocks/>
          </p:cNvGrpSpPr>
          <p:nvPr/>
        </p:nvGrpSpPr>
        <p:grpSpPr bwMode="auto">
          <a:xfrm>
            <a:off x="3046412" y="3810001"/>
            <a:ext cx="6096000" cy="2149475"/>
            <a:chOff x="1248" y="2400"/>
            <a:chExt cx="3840" cy="1354"/>
          </a:xfrm>
        </p:grpSpPr>
        <p:grpSp>
          <p:nvGrpSpPr>
            <p:cNvPr id="40965" name="Group 15"/>
            <p:cNvGrpSpPr>
              <a:grpSpLocks/>
            </p:cNvGrpSpPr>
            <p:nvPr/>
          </p:nvGrpSpPr>
          <p:grpSpPr bwMode="auto">
            <a:xfrm>
              <a:off x="1248" y="2736"/>
              <a:ext cx="768" cy="1018"/>
              <a:chOff x="1248" y="2496"/>
              <a:chExt cx="768" cy="1018"/>
            </a:xfrm>
          </p:grpSpPr>
          <p:grpSp>
            <p:nvGrpSpPr>
              <p:cNvPr id="40983" name="Group 9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40985" name="Rectangle 4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86" name="Rectangle 5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87" name="Rectangle 6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88" name="Rectangle 7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89" name="Rectangle 8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984" name="Text Box 10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0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1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2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3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40966" name="Group 16"/>
            <p:cNvGrpSpPr>
              <a:grpSpLocks/>
            </p:cNvGrpSpPr>
            <p:nvPr/>
          </p:nvGrpSpPr>
          <p:grpSpPr bwMode="auto">
            <a:xfrm>
              <a:off x="2736" y="2736"/>
              <a:ext cx="768" cy="1018"/>
              <a:chOff x="1248" y="2496"/>
              <a:chExt cx="768" cy="1018"/>
            </a:xfrm>
          </p:grpSpPr>
          <p:grpSp>
            <p:nvGrpSpPr>
              <p:cNvPr id="40976" name="Group 17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409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79" name="Rectangle 19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977" name="Text Box 23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0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1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2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3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40967" name="Group 24"/>
            <p:cNvGrpSpPr>
              <a:grpSpLocks/>
            </p:cNvGrpSpPr>
            <p:nvPr/>
          </p:nvGrpSpPr>
          <p:grpSpPr bwMode="auto">
            <a:xfrm>
              <a:off x="4128" y="2736"/>
              <a:ext cx="768" cy="1018"/>
              <a:chOff x="1248" y="2496"/>
              <a:chExt cx="768" cy="1018"/>
            </a:xfrm>
          </p:grpSpPr>
          <p:grpSp>
            <p:nvGrpSpPr>
              <p:cNvPr id="40969" name="Group 25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40971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72" name="Rectangle 27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73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74" name="Rectangle 29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975" name="Rectangle 30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970" name="Text Box 31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0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1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2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3</a:t>
                </a:r>
              </a:p>
              <a:p>
                <a:pPr eaLnBrk="1" hangingPunct="1"/>
                <a:r>
                  <a:rPr lang="en-US" altLang="en-US" sz="2000" b="1" baseline="0">
                    <a:latin typeface="Courier New" panose="02070309020205020404" pitchFamily="49" charset="0"/>
                  </a:rPr>
                  <a:t>4</a:t>
                </a:r>
              </a:p>
            </p:txBody>
          </p:sp>
        </p:grpSp>
        <p:sp>
          <p:nvSpPr>
            <p:cNvPr id="40968" name="Text Box 32"/>
            <p:cNvSpPr txBox="1">
              <a:spLocks noChangeArrowheads="1"/>
            </p:cNvSpPr>
            <p:nvPr/>
          </p:nvSpPr>
          <p:spPr bwMode="auto">
            <a:xfrm>
              <a:off x="1488" y="2400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baseline="0">
                  <a:latin typeface="Courier New" panose="02070309020205020404" pitchFamily="49" charset="0"/>
                </a:rPr>
                <a:t>name       average      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Parallel Array Processing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ISIZE = 5;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string name[ISIZE];   // student name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float average[ISIZE]; // course average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char grade[ISIZE];    // course grade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for 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 ISIZE;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 Student: " &lt;&lt; name[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     &lt;&lt; " Average: " &lt;&lt; average[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	&lt;&lt; " Grade: "   &lt;&lt; grade[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</a:rPr>
              <a:t>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&lt;&lt;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06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Storage in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The definition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tests[ISIZE];  // ISIZE is 5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smtClean="0"/>
              <a:t>allocates the following memory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graphicFrame>
        <p:nvGraphicFramePr>
          <p:cNvPr id="60445" name="Group 29"/>
          <p:cNvGraphicFramePr>
            <a:graphicFrameLocks noGrp="1"/>
          </p:cNvGraphicFramePr>
          <p:nvPr/>
        </p:nvGraphicFramePr>
        <p:xfrm>
          <a:off x="3046412" y="3886200"/>
          <a:ext cx="6096000" cy="517766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71" name="Group 55"/>
          <p:cNvGraphicFramePr>
            <a:graphicFrameLocks noGrp="1"/>
          </p:cNvGraphicFramePr>
          <p:nvPr/>
        </p:nvGraphicFramePr>
        <p:xfrm>
          <a:off x="3046412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4" name="Line 56"/>
          <p:cNvSpPr>
            <a:spLocks noChangeShapeType="1"/>
          </p:cNvSpPr>
          <p:nvPr/>
        </p:nvSpPr>
        <p:spPr bwMode="auto">
          <a:xfrm flipV="1">
            <a:off x="3656012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57"/>
          <p:cNvSpPr>
            <a:spLocks noChangeShapeType="1"/>
          </p:cNvSpPr>
          <p:nvPr/>
        </p:nvSpPr>
        <p:spPr bwMode="auto">
          <a:xfrm flipH="1" flipV="1">
            <a:off x="4875212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58"/>
          <p:cNvSpPr>
            <a:spLocks noChangeShapeType="1"/>
          </p:cNvSpPr>
          <p:nvPr/>
        </p:nvSpPr>
        <p:spPr bwMode="auto">
          <a:xfrm flipV="1">
            <a:off x="6094412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59"/>
          <p:cNvSpPr>
            <a:spLocks noChangeShapeType="1"/>
          </p:cNvSpPr>
          <p:nvPr/>
        </p:nvSpPr>
        <p:spPr bwMode="auto">
          <a:xfrm flipV="1">
            <a:off x="7313612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60"/>
          <p:cNvSpPr>
            <a:spLocks noChangeShapeType="1"/>
          </p:cNvSpPr>
          <p:nvPr/>
        </p:nvSpPr>
        <p:spPr bwMode="auto">
          <a:xfrm flipV="1">
            <a:off x="8532812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Arrays as Function Arguments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905000"/>
            <a:ext cx="8382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Passing a single array element to a function is no different than passing a regular variable of that data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/>
              <a:t>Function does not need to know that the value it receives is coming from an array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  displayValue(score[i]);    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// call</a:t>
            </a:r>
            <a:endParaRPr lang="en-US" altLang="en-US" sz="2800" b="1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  void displayValue(int item)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// header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  {  cout &lt;&lt; item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  <a:endParaRPr lang="en-US" altLang="en-US" sz="2800" b="1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2" y="457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Passing an Entire Array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To define a function that has an array parameter, use empty </a:t>
            </a:r>
            <a:r>
              <a:rPr lang="en-US" altLang="en-US" sz="2800" b="1">
                <a:latin typeface="Courier New" panose="02070309020205020404" pitchFamily="49" charset="0"/>
              </a:rPr>
              <a:t>[]</a:t>
            </a:r>
            <a:r>
              <a:rPr lang="en-US" altLang="en-US" sz="2800"/>
              <a:t> to indicate the array argument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To pass an array to a function, just use the array name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      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// Function prototype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void showScores(int []);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// Function header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void showScores(int tests[])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// Function call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showScores(tests);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8-</a:t>
            </a:r>
            <a:fld id="{A63EADCC-C148-4066-B1E4-01B9518D5FD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Passing an Entire Array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6764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the array name, without any brackets, as the argument</a:t>
            </a:r>
          </a:p>
          <a:p>
            <a:pPr eaLnBrk="1" hangingPunct="1"/>
            <a:r>
              <a:rPr lang="en-US" altLang="en-US" smtClean="0"/>
              <a:t>Can also pass the array size so the function knows how many elements to process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3600" b="1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showScores(tests, 5);       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// call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void showScores(int[],</a:t>
            </a:r>
            <a:r>
              <a:rPr lang="en-US" altLang="en-US" sz="2800" b="1">
                <a:solidFill>
                  <a:srgbClr val="3D8963"/>
                </a:solidFill>
              </a:rPr>
              <a:t> 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int);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// prototype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void showScores(int A[],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                     int size)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// header</a:t>
            </a:r>
          </a:p>
        </p:txBody>
      </p:sp>
    </p:spTree>
    <p:extLst>
      <p:ext uri="{BB962C8B-B14F-4D97-AF65-F5344CB8AC3E}">
        <p14:creationId xmlns:p14="http://schemas.microsoft.com/office/powerpoint/2010/main" val="8312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Modifying Arrays in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2057400"/>
            <a:ext cx="7772400" cy="350520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/>
              <a:t>Array parameters in functions are similar to reference variables</a:t>
            </a:r>
          </a:p>
          <a:p>
            <a:pPr>
              <a:spcBef>
                <a:spcPct val="40000"/>
              </a:spcBef>
              <a:defRPr/>
            </a:pPr>
            <a:r>
              <a:rPr lang="en-US" sz="2800"/>
              <a:t>Changes made to array in a function are made to the actual array in the calling function</a:t>
            </a:r>
          </a:p>
          <a:p>
            <a:pPr>
              <a:spcBef>
                <a:spcPct val="40000"/>
              </a:spcBef>
              <a:defRPr/>
            </a:pPr>
            <a:r>
              <a:rPr lang="en-US" sz="2800"/>
              <a:t>Must be careful that an array is not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2800"/>
              <a:t>   inadvertently changed by a function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800"/>
              <a:t>Can use const keyword in prototype and header to prevent changes</a:t>
            </a:r>
          </a:p>
          <a:p>
            <a:pPr>
              <a:defRPr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8-</a:t>
            </a:r>
            <a:fld id="{A583EE5F-B94D-405B-9898-0A38B4625CE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Two-Dimensional Arrays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2057400"/>
            <a:ext cx="8915400" cy="2819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Can define one array for multiple sets of data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Like a table in a spreadsheet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Use two size </a:t>
            </a:r>
            <a:r>
              <a:rPr lang="en-US" altLang="en-US" dirty="0" err="1" smtClean="0"/>
              <a:t>declarators</a:t>
            </a:r>
            <a:r>
              <a:rPr lang="en-US" altLang="en-US" dirty="0" smtClean="0"/>
              <a:t> in definition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</a:rPr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exams[4][3];</a:t>
            </a:r>
          </a:p>
        </p:txBody>
      </p:sp>
      <p:grpSp>
        <p:nvGrpSpPr>
          <p:cNvPr id="47108" name="Group 11"/>
          <p:cNvGrpSpPr>
            <a:grpSpLocks/>
          </p:cNvGrpSpPr>
          <p:nvPr/>
        </p:nvGrpSpPr>
        <p:grpSpPr bwMode="auto">
          <a:xfrm>
            <a:off x="2665412" y="4622800"/>
            <a:ext cx="1371600" cy="838200"/>
            <a:chOff x="2064" y="3360"/>
            <a:chExt cx="864" cy="528"/>
          </a:xfrm>
        </p:grpSpPr>
        <p:sp>
          <p:nvSpPr>
            <p:cNvPr id="47114" name="Text Box 4"/>
            <p:cNvSpPr txBox="1">
              <a:spLocks noChangeArrowheads="1"/>
            </p:cNvSpPr>
            <p:nvPr/>
          </p:nvSpPr>
          <p:spPr bwMode="auto">
            <a:xfrm>
              <a:off x="2064" y="3408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baseline="0">
                  <a:solidFill>
                    <a:schemeClr val="accent2"/>
                  </a:solidFill>
                  <a:latin typeface="Arial" panose="020B0604020202020204" pitchFamily="34" charset="0"/>
                </a:rPr>
                <a:t>Number     of rows</a:t>
              </a:r>
            </a:p>
          </p:txBody>
        </p:sp>
        <p:sp>
          <p:nvSpPr>
            <p:cNvPr id="47115" name="Oval 5"/>
            <p:cNvSpPr>
              <a:spLocks noChangeArrowheads="1"/>
            </p:cNvSpPr>
            <p:nvPr/>
          </p:nvSpPr>
          <p:spPr bwMode="auto">
            <a:xfrm>
              <a:off x="2064" y="3360"/>
              <a:ext cx="86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7109" name="Group 12"/>
          <p:cNvGrpSpPr>
            <a:grpSpLocks/>
          </p:cNvGrpSpPr>
          <p:nvPr/>
        </p:nvGrpSpPr>
        <p:grpSpPr bwMode="auto">
          <a:xfrm>
            <a:off x="5027612" y="4699000"/>
            <a:ext cx="1371600" cy="838200"/>
            <a:chOff x="3024" y="3072"/>
            <a:chExt cx="864" cy="528"/>
          </a:xfrm>
        </p:grpSpPr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3024" y="3120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baseline="0" dirty="0">
                  <a:solidFill>
                    <a:schemeClr val="accent2"/>
                  </a:solidFill>
                  <a:latin typeface="Arial" panose="020B0604020202020204" pitchFamily="34" charset="0"/>
                </a:rPr>
                <a:t>Number     of cols</a:t>
              </a:r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3024" y="3072"/>
              <a:ext cx="86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7110" name="Line 13"/>
          <p:cNvSpPr>
            <a:spLocks noChangeShapeType="1"/>
          </p:cNvSpPr>
          <p:nvPr/>
        </p:nvSpPr>
        <p:spPr bwMode="auto">
          <a:xfrm flipV="1">
            <a:off x="3427412" y="4013200"/>
            <a:ext cx="6858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14"/>
          <p:cNvSpPr>
            <a:spLocks noChangeShapeType="1"/>
          </p:cNvSpPr>
          <p:nvPr/>
        </p:nvSpPr>
        <p:spPr bwMode="auto">
          <a:xfrm flipH="1" flipV="1">
            <a:off x="4799012" y="4013200"/>
            <a:ext cx="9144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Two-Dimensional Array Representation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exams[4][3];</a:t>
            </a:r>
          </a:p>
          <a:p>
            <a:pPr eaLnBrk="1" hangingPunct="1">
              <a:lnSpc>
                <a:spcPct val="90000"/>
              </a:lnSpc>
            </a:pPr>
            <a:endParaRPr lang="en-US" altLang="en-US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Use two subscripts to access element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exams[2][2] = 86;</a:t>
            </a:r>
          </a:p>
        </p:txBody>
      </p:sp>
      <p:graphicFrame>
        <p:nvGraphicFramePr>
          <p:cNvPr id="82017" name="Group 97"/>
          <p:cNvGraphicFramePr>
            <a:graphicFrameLocks noGrp="1"/>
          </p:cNvGraphicFramePr>
          <p:nvPr/>
        </p:nvGraphicFramePr>
        <p:xfrm>
          <a:off x="3503612" y="2895600"/>
          <a:ext cx="5715000" cy="17907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471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54" name="Text Box 93"/>
          <p:cNvSpPr txBox="1">
            <a:spLocks noChangeArrowheads="1"/>
          </p:cNvSpPr>
          <p:nvPr/>
        </p:nvSpPr>
        <p:spPr bwMode="auto">
          <a:xfrm>
            <a:off x="5865813" y="2514601"/>
            <a:ext cx="122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baseline="0">
                <a:latin typeface="Arial" panose="020B0604020202020204" pitchFamily="34" charset="0"/>
              </a:rPr>
              <a:t>columns</a:t>
            </a:r>
          </a:p>
        </p:txBody>
      </p:sp>
      <p:sp>
        <p:nvSpPr>
          <p:cNvPr id="48155" name="Text Box 94"/>
          <p:cNvSpPr txBox="1">
            <a:spLocks noChangeArrowheads="1"/>
          </p:cNvSpPr>
          <p:nvPr/>
        </p:nvSpPr>
        <p:spPr bwMode="auto">
          <a:xfrm>
            <a:off x="2963862" y="3276601"/>
            <a:ext cx="381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 b="1" baseline="0">
                <a:latin typeface="Arial" panose="020B0604020202020204" pitchFamily="34" charset="0"/>
              </a:rPr>
              <a:t>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 b="1" baseline="0">
                <a:latin typeface="Arial" panose="020B0604020202020204" pitchFamily="34" charset="0"/>
              </a:rPr>
              <a:t>o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 b="1" baseline="0">
                <a:latin typeface="Arial" panose="020B0604020202020204" pitchFamily="34" charset="0"/>
              </a:rPr>
              <a:t>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 b="1" baseline="0">
                <a:latin typeface="Arial" panose="020B06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181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Initialization at Definition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Two-dimensional arrays are initialized row-by-row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exams[2][2] = { {84, 78},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					  {92, 97} };</a:t>
            </a:r>
            <a:endParaRPr lang="en-US" altLang="en-US" b="1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endParaRPr lang="en-US" altLang="en-US" smtClean="0"/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en-US" smtClean="0"/>
              <a:t>Can omit inner </a:t>
            </a:r>
            <a:r>
              <a:rPr lang="en-US" altLang="en-US" b="1" smtClean="0">
                <a:latin typeface="Courier New" panose="02070309020205020404" pitchFamily="49" charset="0"/>
              </a:rPr>
              <a:t>{</a:t>
            </a:r>
            <a:r>
              <a:rPr lang="en-US" altLang="en-US" b="1" smtClean="0"/>
              <a:t> </a:t>
            </a:r>
            <a:r>
              <a:rPr lang="en-US" altLang="en-US" b="1" smtClean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4007" name="Group 39"/>
          <p:cNvGraphicFramePr>
            <a:graphicFrameLocks noGrp="1"/>
          </p:cNvGraphicFramePr>
          <p:nvPr/>
        </p:nvGraphicFramePr>
        <p:xfrm>
          <a:off x="4037012" y="3581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457200"/>
            <a:ext cx="8610600" cy="9921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mtClean="0"/>
              <a:t>Passing a Two-Dimensional Array to a Function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676400"/>
            <a:ext cx="8610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800"/>
              <a:t>Use array name and number of columns as arguments in function call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getExams(exams, 2);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altLang="en-US" sz="2800"/>
              <a:t>Use empty </a:t>
            </a:r>
            <a:r>
              <a:rPr lang="en-US" altLang="en-US" sz="2800" b="1">
                <a:latin typeface="Courier New" panose="02070309020205020404" pitchFamily="49" charset="0"/>
              </a:rPr>
              <a:t>[]</a:t>
            </a:r>
            <a:r>
              <a:rPr lang="en-US" altLang="en-US" sz="2800"/>
              <a:t> for row and a size declarator for col in the prototype and header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// Prototype, where NUM_COLS is 2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void getExams(int[][NUM_COLS], int);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// Header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void getExams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        (int</a:t>
            </a:r>
            <a:r>
              <a:rPr lang="en-US" altLang="en-US" sz="2800" b="1">
                <a:solidFill>
                  <a:srgbClr val="3D8963"/>
                </a:solidFill>
              </a:rPr>
              <a:t> 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exams[][NUM_COLS],</a:t>
            </a:r>
            <a:r>
              <a:rPr lang="en-US" altLang="en-US" sz="2800" b="1">
                <a:solidFill>
                  <a:srgbClr val="3D8963"/>
                </a:solidFill>
              </a:rPr>
              <a:t> 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>
                <a:solidFill>
                  <a:srgbClr val="3D8963"/>
                </a:solidFill>
              </a:rPr>
              <a:t> 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rows)</a:t>
            </a:r>
          </a:p>
        </p:txBody>
      </p:sp>
    </p:spTree>
    <p:extLst>
      <p:ext uri="{BB962C8B-B14F-4D97-AF65-F5344CB8AC3E}">
        <p14:creationId xmlns:p14="http://schemas.microsoft.com/office/powerpoint/2010/main" val="25782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Traversal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nested loops, one for row and one for column, to visit each array element.</a:t>
            </a:r>
          </a:p>
          <a:p>
            <a:pPr eaLnBrk="1" hangingPunct="1"/>
            <a:r>
              <a:rPr lang="en-US" altLang="en-US" smtClean="0"/>
              <a:t>Accumulators can be used to sum the elements row-by-row, column-by-column, or over the entire array.</a:t>
            </a:r>
          </a:p>
        </p:txBody>
      </p:sp>
    </p:spTree>
    <p:extLst>
      <p:ext uri="{BB962C8B-B14F-4D97-AF65-F5344CB8AC3E}">
        <p14:creationId xmlns:p14="http://schemas.microsoft.com/office/powerpoint/2010/main" val="3101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Arrays with Three or More Dimensions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define arrays with any number of dimensions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short rectSolid(2,3,5);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double timeGrid(3,4,3,4);</a:t>
            </a:r>
          </a:p>
          <a:p>
            <a:pPr eaLnBrk="1" hangingPunct="1"/>
            <a:r>
              <a:rPr lang="en-US" altLang="en-US" smtClean="0"/>
              <a:t>When used as parameter, specify size of all but 1</a:t>
            </a:r>
            <a:r>
              <a:rPr lang="en-US" altLang="en-US" baseline="30000" smtClean="0"/>
              <a:t>st</a:t>
            </a:r>
            <a:r>
              <a:rPr lang="en-US" altLang="en-US" smtClean="0"/>
              <a:t> dimension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void getRectSolid(short [][3][5]);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228600"/>
            <a:ext cx="86106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 Terminology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371600"/>
            <a:ext cx="8610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In the definition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tests[ISIZE];</a:t>
            </a:r>
          </a:p>
          <a:p>
            <a:pPr eaLnBrk="1" hangingPunct="1">
              <a:lnSpc>
                <a:spcPct val="80000"/>
              </a:lnSpc>
            </a:pPr>
            <a:endParaRPr lang="en-US" altLang="en-US" b="1" smtClean="0">
              <a:solidFill>
                <a:srgbClr val="3D8963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is the data type of the array elements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b="1" smtClean="0">
                <a:latin typeface="Courier New" panose="02070309020205020404" pitchFamily="49" charset="0"/>
              </a:rPr>
              <a:t>tests</a:t>
            </a:r>
            <a:r>
              <a:rPr lang="en-US" altLang="en-US" smtClean="0"/>
              <a:t> is the </a:t>
            </a:r>
            <a:r>
              <a:rPr lang="en-US" altLang="en-US" smtClean="0">
                <a:solidFill>
                  <a:schemeClr val="accent2"/>
                </a:solidFill>
              </a:rPr>
              <a:t>name</a:t>
            </a:r>
            <a:r>
              <a:rPr lang="en-US" altLang="en-US" smtClean="0"/>
              <a:t> of the array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b="1" smtClean="0">
                <a:latin typeface="Courier New" panose="02070309020205020404" pitchFamily="49" charset="0"/>
              </a:rPr>
              <a:t>ISIZE</a:t>
            </a:r>
            <a:r>
              <a:rPr lang="en-US" altLang="en-US" smtClean="0">
                <a:latin typeface="Courier New" panose="02070309020205020404" pitchFamily="49" charset="0"/>
              </a:rPr>
              <a:t>,</a:t>
            </a:r>
            <a:r>
              <a:rPr lang="en-US" altLang="en-US" smtClean="0"/>
              <a:t> in </a:t>
            </a:r>
            <a:r>
              <a:rPr lang="en-US" altLang="en-US" b="1" smtClean="0">
                <a:latin typeface="Courier New" panose="02070309020205020404" pitchFamily="49" charset="0"/>
              </a:rPr>
              <a:t>[ISIZE]</a:t>
            </a:r>
            <a:r>
              <a:rPr lang="en-US" altLang="en-US" smtClean="0">
                <a:latin typeface="Courier New" panose="02070309020205020404" pitchFamily="49" charset="0"/>
              </a:rPr>
              <a:t>,</a:t>
            </a:r>
            <a:r>
              <a:rPr lang="en-US" altLang="en-US" smtClean="0"/>
              <a:t> is the </a:t>
            </a:r>
            <a:r>
              <a:rPr lang="en-US" altLang="en-US" smtClean="0">
                <a:solidFill>
                  <a:schemeClr val="accent2"/>
                </a:solidFill>
              </a:rPr>
              <a:t>size declarator</a:t>
            </a:r>
            <a:r>
              <a:rPr lang="en-US" altLang="en-US" smtClean="0"/>
              <a:t>.  It shows the number of elements in the array.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accent2"/>
                </a:solidFill>
              </a:rPr>
              <a:t>size</a:t>
            </a:r>
            <a:r>
              <a:rPr lang="en-US" altLang="en-US" smtClean="0"/>
              <a:t> of an array is the number of bytes allocated for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i="1"/>
              <a:t>      </a:t>
            </a:r>
            <a:r>
              <a:rPr lang="en-US" altLang="en-US" i="1"/>
              <a:t>(number of elements) * (bytes needed for each element)</a:t>
            </a:r>
          </a:p>
        </p:txBody>
      </p:sp>
    </p:spTree>
    <p:extLst>
      <p:ext uri="{BB962C8B-B14F-4D97-AF65-F5344CB8AC3E}">
        <p14:creationId xmlns:p14="http://schemas.microsoft.com/office/powerpoint/2010/main" val="23888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Terminology Examples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2057400"/>
            <a:ext cx="8686800" cy="3962400"/>
          </a:xfrm>
        </p:spPr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en-US" smtClean="0"/>
              <a:t>Examples:</a:t>
            </a:r>
          </a:p>
          <a:p>
            <a:pPr>
              <a:buNone/>
              <a:defRPr/>
            </a:pPr>
            <a:r>
              <a:rPr lang="en-US" sz="2800"/>
              <a:t>Assumes </a:t>
            </a:r>
            <a:r>
              <a:rPr lang="en-US" sz="2800" b="1">
                <a:latin typeface="Courier New" pitchFamily="49" charset="0"/>
              </a:rPr>
              <a:t>int</a:t>
            </a:r>
            <a:r>
              <a:rPr lang="en-US" sz="2800"/>
              <a:t> uses 4 bytes and </a:t>
            </a:r>
            <a:r>
              <a:rPr lang="en-US" sz="2800" b="1">
                <a:latin typeface="Courier New" pitchFamily="49" charset="0"/>
              </a:rPr>
              <a:t>double</a:t>
            </a:r>
            <a:r>
              <a:rPr lang="en-US" sz="2800"/>
              <a:t> uses 8 bytes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const int ISIZE = 5, DSIZE = 10;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None/>
              <a:defRPr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int tests[ISIZE];</a:t>
            </a:r>
            <a:r>
              <a:rPr lang="en-US" smtClean="0"/>
              <a:t>  </a:t>
            </a:r>
            <a:r>
              <a:rPr lang="en-US" sz="2400" b="1">
                <a:latin typeface="Courier New" pitchFamily="49" charset="0"/>
              </a:rPr>
              <a:t>// holds 5 ints, array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b="1" smtClean="0">
                <a:latin typeface="Courier New" pitchFamily="49" charset="0"/>
              </a:rPr>
              <a:t>                  </a:t>
            </a:r>
            <a:r>
              <a:rPr lang="en-US" sz="2400" b="1">
                <a:latin typeface="Courier New" pitchFamily="49" charset="0"/>
              </a:rPr>
              <a:t>// occupies 20 bytes</a:t>
            </a:r>
            <a:r>
              <a:rPr lang="en-US" b="1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40000"/>
              </a:spcBef>
              <a:buNone/>
              <a:defRPr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double volumes[DSIZE];</a:t>
            </a:r>
            <a:r>
              <a:rPr lang="en-US" b="1">
                <a:latin typeface="Courier New" pitchFamily="49" charset="0"/>
              </a:rPr>
              <a:t>// holds 10 doubles,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sz="2800" b="1">
                <a:latin typeface="Courier New" pitchFamily="49" charset="0"/>
              </a:rPr>
              <a:t>                       </a:t>
            </a:r>
            <a:r>
              <a:rPr lang="en-US" b="1">
                <a:latin typeface="Courier New" pitchFamily="49" charset="0"/>
              </a:rPr>
              <a:t>// array occupies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b="1">
                <a:latin typeface="Courier New" pitchFamily="49" charset="0"/>
              </a:rPr>
              <a:t>						</a:t>
            </a:r>
            <a:r>
              <a:rPr lang="en-US" b="1"/>
              <a:t> </a:t>
            </a:r>
            <a:r>
              <a:rPr lang="en-US" b="1">
                <a:latin typeface="Courier New" pitchFamily="49" charset="0"/>
              </a:rPr>
              <a:t> // 80 bytes</a:t>
            </a:r>
          </a:p>
        </p:txBody>
      </p:sp>
    </p:spTree>
    <p:extLst>
      <p:ext uri="{BB962C8B-B14F-4D97-AF65-F5344CB8AC3E}">
        <p14:creationId xmlns:p14="http://schemas.microsoft.com/office/powerpoint/2010/main" val="22031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22860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Accessing Array Elements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2108200"/>
            <a:ext cx="8294688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Each array element has a </a:t>
            </a:r>
            <a:r>
              <a:rPr lang="en-US" altLang="en-US" smtClean="0">
                <a:solidFill>
                  <a:schemeClr val="accent2"/>
                </a:solidFill>
              </a:rPr>
              <a:t>subscript</a:t>
            </a:r>
            <a:r>
              <a:rPr lang="en-US" altLang="en-US" smtClean="0"/>
              <a:t>, used to access the element.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Subscripts start at 0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pSp>
        <p:nvGrpSpPr>
          <p:cNvPr id="18436" name="Group 96"/>
          <p:cNvGrpSpPr>
            <a:grpSpLocks/>
          </p:cNvGrpSpPr>
          <p:nvPr/>
        </p:nvGrpSpPr>
        <p:grpSpPr bwMode="auto">
          <a:xfrm>
            <a:off x="1827212" y="4572001"/>
            <a:ext cx="7772400" cy="854075"/>
            <a:chOff x="192" y="2880"/>
            <a:chExt cx="4896" cy="538"/>
          </a:xfrm>
        </p:grpSpPr>
        <p:sp>
          <p:nvSpPr>
            <p:cNvPr id="18437" name="Text Box 53"/>
            <p:cNvSpPr txBox="1">
              <a:spLocks noChangeArrowheads="1"/>
            </p:cNvSpPr>
            <p:nvPr/>
          </p:nvSpPr>
          <p:spPr bwMode="auto">
            <a:xfrm>
              <a:off x="192" y="3168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 b="1" baseline="0">
                  <a:solidFill>
                    <a:schemeClr val="accent2"/>
                  </a:solidFill>
                  <a:latin typeface="Arial" panose="020B0604020202020204" pitchFamily="34" charset="0"/>
                </a:rPr>
                <a:t>subscripts</a:t>
              </a:r>
            </a:p>
          </p:txBody>
        </p:sp>
        <p:sp>
          <p:nvSpPr>
            <p:cNvPr id="18438" name="Line 87"/>
            <p:cNvSpPr>
              <a:spLocks noChangeShapeType="1"/>
            </p:cNvSpPr>
            <p:nvPr/>
          </p:nvSpPr>
          <p:spPr bwMode="auto">
            <a:xfrm>
              <a:off x="1152" y="331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Text Box 88"/>
            <p:cNvSpPr txBox="1">
              <a:spLocks noChangeArrowheads="1"/>
            </p:cNvSpPr>
            <p:nvPr/>
          </p:nvSpPr>
          <p:spPr bwMode="auto">
            <a:xfrm>
              <a:off x="1488" y="3120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aseline="0"/>
                <a:t> </a:t>
              </a:r>
              <a:r>
                <a:rPr lang="en-US" altLang="en-US" b="1" baseline="0">
                  <a:solidFill>
                    <a:schemeClr val="accent2"/>
                  </a:solidFill>
                </a:rPr>
                <a:t>0             1             2              3             4</a:t>
              </a:r>
              <a:r>
                <a:rPr lang="en-US" altLang="en-US" baseline="0">
                  <a:solidFill>
                    <a:schemeClr val="accent2"/>
                  </a:solidFill>
                </a:rPr>
                <a:t>   </a:t>
              </a:r>
              <a:endParaRPr lang="en-US" altLang="en-US" baseline="0"/>
            </a:p>
          </p:txBody>
        </p:sp>
        <p:grpSp>
          <p:nvGrpSpPr>
            <p:cNvPr id="18440" name="Group 95"/>
            <p:cNvGrpSpPr>
              <a:grpSpLocks/>
            </p:cNvGrpSpPr>
            <p:nvPr/>
          </p:nvGrpSpPr>
          <p:grpSpPr bwMode="auto">
            <a:xfrm>
              <a:off x="1488" y="2880"/>
              <a:ext cx="3600" cy="240"/>
              <a:chOff x="1488" y="2880"/>
              <a:chExt cx="3600" cy="240"/>
            </a:xfrm>
          </p:grpSpPr>
          <p:sp>
            <p:nvSpPr>
              <p:cNvPr id="18441" name="Rectangle 91"/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42" name="Rectangle 89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43" name="Rectangle 90"/>
              <p:cNvSpPr>
                <a:spLocks noChangeArrowheads="1"/>
              </p:cNvSpPr>
              <p:nvPr/>
            </p:nvSpPr>
            <p:spPr bwMode="auto">
              <a:xfrm>
                <a:off x="292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44" name="Rectangle 9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45" name="Rectangle 93"/>
              <p:cNvSpPr>
                <a:spLocks noChangeArrowheads="1"/>
              </p:cNvSpPr>
              <p:nvPr/>
            </p:nvSpPr>
            <p:spPr bwMode="auto">
              <a:xfrm>
                <a:off x="364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1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Array Elements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828800"/>
            <a:ext cx="82296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Array elements </a:t>
            </a:r>
            <a:r>
              <a:rPr lang="en-US" altLang="en-US" sz="2800"/>
              <a:t>(accessed by array name and subscript)</a:t>
            </a:r>
            <a:r>
              <a:rPr lang="en-US" altLang="en-US" smtClean="0"/>
              <a:t> can be used as regular variables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lnSpc>
                <a:spcPct val="55000"/>
              </a:lnSpc>
              <a:buFontTx/>
              <a:buNone/>
            </a:pPr>
            <a:endParaRPr lang="en-US" altLang="en-US" b="1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tests[0] = 79;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tests[0];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cin  &gt;&gt;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tests[4] = tests[0] + tests[1];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tests; // illegal due to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  // missing subscript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  <p:grpSp>
        <p:nvGrpSpPr>
          <p:cNvPr id="19460" name="Group 59"/>
          <p:cNvGrpSpPr>
            <a:grpSpLocks/>
          </p:cNvGrpSpPr>
          <p:nvPr/>
        </p:nvGrpSpPr>
        <p:grpSpPr bwMode="auto">
          <a:xfrm>
            <a:off x="2665412" y="2971800"/>
            <a:ext cx="7010400" cy="914400"/>
            <a:chOff x="720" y="1872"/>
            <a:chExt cx="4416" cy="576"/>
          </a:xfrm>
        </p:grpSpPr>
        <p:grpSp>
          <p:nvGrpSpPr>
            <p:cNvPr id="19461" name="Group 57"/>
            <p:cNvGrpSpPr>
              <a:grpSpLocks/>
            </p:cNvGrpSpPr>
            <p:nvPr/>
          </p:nvGrpSpPr>
          <p:grpSpPr bwMode="auto">
            <a:xfrm>
              <a:off x="1536" y="1920"/>
              <a:ext cx="3600" cy="528"/>
              <a:chOff x="1536" y="1872"/>
              <a:chExt cx="3600" cy="528"/>
            </a:xfrm>
          </p:grpSpPr>
          <p:sp>
            <p:nvSpPr>
              <p:cNvPr id="19463" name="Text Box 50"/>
              <p:cNvSpPr txBox="1">
                <a:spLocks noChangeArrowheads="1"/>
              </p:cNvSpPr>
              <p:nvPr/>
            </p:nvSpPr>
            <p:spPr bwMode="auto">
              <a:xfrm>
                <a:off x="1536" y="2112"/>
                <a:ext cx="36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aseline="0"/>
                  <a:t> </a:t>
                </a:r>
                <a:r>
                  <a:rPr lang="en-US" altLang="en-US" b="1" baseline="0">
                    <a:solidFill>
                      <a:schemeClr val="accent2"/>
                    </a:solidFill>
                  </a:rPr>
                  <a:t>0             1             2              3             4</a:t>
                </a:r>
                <a:r>
                  <a:rPr lang="en-US" altLang="en-US" baseline="0">
                    <a:solidFill>
                      <a:schemeClr val="accent2"/>
                    </a:solidFill>
                  </a:rPr>
                  <a:t>   </a:t>
                </a:r>
                <a:endParaRPr lang="en-US" altLang="en-US" baseline="0"/>
              </a:p>
            </p:txBody>
          </p:sp>
          <p:sp>
            <p:nvSpPr>
              <p:cNvPr id="19464" name="Rectangle 52"/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65" name="Rectangle 53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66" name="Rectangle 54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67" name="Rectangle 55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68" name="Rectangle 56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462" name="Text Box 58"/>
            <p:cNvSpPr txBox="1">
              <a:spLocks noChangeArrowheads="1"/>
            </p:cNvSpPr>
            <p:nvPr/>
          </p:nvSpPr>
          <p:spPr bwMode="auto">
            <a:xfrm>
              <a:off x="720" y="187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 baseline="0">
                  <a:solidFill>
                    <a:schemeClr val="accent2"/>
                  </a:solidFill>
                  <a:latin typeface="Courier New" panose="02070309020205020404" pitchFamily="49" charset="0"/>
                </a:rPr>
                <a:t>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381000"/>
            <a:ext cx="8610600" cy="9921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Inputting and Displaying </a:t>
            </a:r>
            <a:br>
              <a:rPr lang="en-US" dirty="0" smtClean="0"/>
            </a:br>
            <a:r>
              <a:rPr lang="en-US" dirty="0" smtClean="0"/>
              <a:t>Array Contents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981200"/>
            <a:ext cx="85344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</a:rPr>
              <a:t>cout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can be used to display values from and store values into an array</a:t>
            </a:r>
            <a:endParaRPr lang="en-US" altLang="en-US"/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int ISIZE = 5;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tests[ISIZE]; </a:t>
            </a: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// Define 5-elt. array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"Enter first test score ";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cin  &gt;&gt;  tests[0];</a:t>
            </a:r>
          </a:p>
        </p:txBody>
      </p:sp>
    </p:spTree>
    <p:extLst>
      <p:ext uri="{BB962C8B-B14F-4D97-AF65-F5344CB8AC3E}">
        <p14:creationId xmlns:p14="http://schemas.microsoft.com/office/powerpoint/2010/main" val="40673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Subscripts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1751012" y="1752600"/>
            <a:ext cx="8686800" cy="373380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 subscript can be an integer constant, integer variable, or integer expression</a:t>
            </a:r>
          </a:p>
          <a:p>
            <a:pPr eaLnBrk="1" hangingPunct="1"/>
            <a:r>
              <a:rPr lang="en-US" altLang="en-US" smtClean="0"/>
              <a:t>Examples:                               </a:t>
            </a:r>
            <a:r>
              <a:rPr lang="en-US" altLang="en-US" u="sng">
                <a:solidFill>
                  <a:schemeClr val="accent2"/>
                </a:solidFill>
              </a:rPr>
              <a:t>Subscript is</a:t>
            </a:r>
          </a:p>
          <a:p>
            <a:pPr lvl="2" eaLnBrk="1" hangingPunct="1">
              <a:buFontTx/>
              <a:buNone/>
            </a:pPr>
            <a:r>
              <a:rPr lang="en-US" alt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cin  &gt;&gt; tests[3];   </a:t>
            </a:r>
            <a:r>
              <a:rPr lang="en-US" altLang="en-US" smtClean="0">
                <a:solidFill>
                  <a:schemeClr val="accent2"/>
                </a:solidFill>
              </a:rPr>
              <a:t>int constant</a:t>
            </a:r>
            <a:endParaRPr lang="en-US" altLang="en-US" sz="3200">
              <a:solidFill>
                <a:schemeClr val="accent2"/>
              </a:solidFill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cout &lt;&lt; tests[i];   </a:t>
            </a:r>
            <a:r>
              <a:rPr lang="en-US" altLang="en-US" smtClean="0">
                <a:solidFill>
                  <a:schemeClr val="accent2"/>
                </a:solidFill>
              </a:rPr>
              <a:t>int variable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cout &lt;&lt; tests[i+j]; </a:t>
            </a:r>
            <a:r>
              <a:rPr lang="en-US" altLang="en-US" smtClean="0">
                <a:solidFill>
                  <a:schemeClr val="accent2"/>
                </a:solidFill>
              </a:rPr>
              <a:t>int expression</a:t>
            </a:r>
          </a:p>
        </p:txBody>
      </p:sp>
    </p:spTree>
    <p:extLst>
      <p:ext uri="{BB962C8B-B14F-4D97-AF65-F5344CB8AC3E}">
        <p14:creationId xmlns:p14="http://schemas.microsoft.com/office/powerpoint/2010/main" val="30629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911</TotalTime>
  <Words>1681</Words>
  <Application>Microsoft Office PowerPoint</Application>
  <PresentationFormat>Custom</PresentationFormat>
  <Paragraphs>405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Arrays Hold Multiple Values</vt:lpstr>
      <vt:lpstr>Array Storage in Memory</vt:lpstr>
      <vt:lpstr>Array Terminology</vt:lpstr>
      <vt:lpstr>Array Terminology Examples</vt:lpstr>
      <vt:lpstr>Accessing Array Elements</vt:lpstr>
      <vt:lpstr>Accessing Array Elements</vt:lpstr>
      <vt:lpstr>Inputting and Displaying  Array Contents</vt:lpstr>
      <vt:lpstr>Array Subscripts</vt:lpstr>
      <vt:lpstr>Accessing All Array Elements</vt:lpstr>
      <vt:lpstr>Getting Array Data from a File</vt:lpstr>
      <vt:lpstr>No Bounds Checking</vt:lpstr>
      <vt:lpstr>Off-By-One Errors</vt:lpstr>
      <vt:lpstr>Array Initialization</vt:lpstr>
      <vt:lpstr>Start at element 0 or 1?</vt:lpstr>
      <vt:lpstr>Partial Array Initialization</vt:lpstr>
      <vt:lpstr>Implicit Array Sizing</vt:lpstr>
      <vt:lpstr>Processing Array Contents</vt:lpstr>
      <vt:lpstr>Using Increment and Decrement Operators with Array Elements</vt:lpstr>
      <vt:lpstr>Copying One Array to Another</vt:lpstr>
      <vt:lpstr>Are Two Arrays Equal?</vt:lpstr>
      <vt:lpstr>Sum, Average of Array Elements</vt:lpstr>
      <vt:lpstr>Largest Array Element</vt:lpstr>
      <vt:lpstr>Partially-Filled Arrays</vt:lpstr>
      <vt:lpstr>Using Arrays vs. Using Simple Variables</vt:lpstr>
      <vt:lpstr>C-Strings and string Objects</vt:lpstr>
      <vt:lpstr>Using Parallel Arrays</vt:lpstr>
      <vt:lpstr>Parallel Array Example</vt:lpstr>
      <vt:lpstr>Parallel Array Processing</vt:lpstr>
      <vt:lpstr>Arrays as Function Arguments</vt:lpstr>
      <vt:lpstr>Passing an Entire Array</vt:lpstr>
      <vt:lpstr>Passing an Entire Array</vt:lpstr>
      <vt:lpstr>Modifying Arrays in Functions</vt:lpstr>
      <vt:lpstr>Two-Dimensional Arrays</vt:lpstr>
      <vt:lpstr>Two-Dimensional Array Representation</vt:lpstr>
      <vt:lpstr>Initialization at Definition</vt:lpstr>
      <vt:lpstr>Passing a Two-Dimensional Array to a Function</vt:lpstr>
      <vt:lpstr>Array Traversal</vt:lpstr>
      <vt:lpstr>Arrays with Three or More Dimensions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59</cp:revision>
  <dcterms:created xsi:type="dcterms:W3CDTF">2017-05-16T14:09:04Z</dcterms:created>
  <dcterms:modified xsi:type="dcterms:W3CDTF">2019-05-24T14:33:05Z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