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7"/>
  </p:notesMasterIdLst>
  <p:handoutMasterIdLst>
    <p:handoutMasterId r:id="rId38"/>
  </p:handoutMasterIdLst>
  <p:sldIdLst>
    <p:sldId id="264" r:id="rId5"/>
    <p:sldId id="39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440" r:id="rId23"/>
    <p:sldId id="441" r:id="rId24"/>
    <p:sldId id="442" r:id="rId25"/>
    <p:sldId id="443" r:id="rId26"/>
    <p:sldId id="444" r:id="rId27"/>
    <p:sldId id="445" r:id="rId28"/>
    <p:sldId id="446" r:id="rId29"/>
    <p:sldId id="447" r:id="rId30"/>
    <p:sldId id="448" r:id="rId31"/>
    <p:sldId id="449" r:id="rId32"/>
    <p:sldId id="450" r:id="rId33"/>
    <p:sldId id="451" r:id="rId34"/>
    <p:sldId id="452" r:id="rId35"/>
    <p:sldId id="453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2A8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24" autoAdjust="0"/>
    <p:restoredTop sz="94280" autoAdjust="0"/>
  </p:normalViewPr>
  <p:slideViewPr>
    <p:cSldViewPr showGuides="1">
      <p:cViewPr varScale="1">
        <p:scale>
          <a:sx n="118" d="100"/>
          <a:sy n="118" d="100"/>
        </p:scale>
        <p:origin x="840" y="96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5/24/2019</a:t>
            </a:fld>
            <a:endParaRPr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5/24/2019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5285252" y="6545205"/>
            <a:ext cx="1618322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347187" rtl="0" eaLnBrk="1" latinLnBrk="0" hangingPunct="1">
              <a:defRPr/>
            </a:pPr>
            <a:r>
              <a:rPr lang="en-US" sz="1400" b="1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ct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Left Arrow 7"/>
          <p:cNvSpPr/>
          <p:nvPr userDrawn="1"/>
        </p:nvSpPr>
        <p:spPr>
          <a:xfrm>
            <a:off x="609599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5285252" y="6545205"/>
            <a:ext cx="1618322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347187" rtl="0" eaLnBrk="1" latinLnBrk="0" hangingPunct="1">
              <a:defRPr/>
            </a:pPr>
            <a:r>
              <a:rPr lang="en-US" sz="1400" b="1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ct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Left Arrow 8"/>
          <p:cNvSpPr/>
          <p:nvPr userDrawn="1"/>
        </p:nvSpPr>
        <p:spPr>
          <a:xfrm>
            <a:off x="609599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5271453" y="6553013"/>
            <a:ext cx="1645920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347187" rtl="0" eaLnBrk="1" latinLnBrk="0" hangingPunct="1">
              <a:defRPr/>
            </a:pPr>
            <a:r>
              <a:rPr lang="en-US" sz="1400" b="1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Left Arrow 10"/>
          <p:cNvSpPr/>
          <p:nvPr userDrawn="1"/>
        </p:nvSpPr>
        <p:spPr>
          <a:xfrm>
            <a:off x="696886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4" r:id="rId3"/>
    <p:sldLayoutId id="2147483665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8" descr="light_white"/>
          <p:cNvPicPr>
            <a:picLocks noChangeAspect="1" noChangeArrowheads="1"/>
          </p:cNvPicPr>
          <p:nvPr/>
        </p:nvPicPr>
        <p:blipFill>
          <a:blip r:embed="rId2">
            <a:lum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501" y="2396224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7" descr="light_white"/>
          <p:cNvPicPr>
            <a:picLocks noChangeAspect="1" noChangeArrowheads="1"/>
          </p:cNvPicPr>
          <p:nvPr/>
        </p:nvPicPr>
        <p:blipFill>
          <a:blip r:embed="rId2">
            <a:lum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75" y="1822450"/>
            <a:ext cx="106363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9" descr="light_white"/>
          <p:cNvPicPr>
            <a:picLocks noChangeAspect="1" noChangeArrowheads="1"/>
          </p:cNvPicPr>
          <p:nvPr/>
        </p:nvPicPr>
        <p:blipFill>
          <a:blip r:embed="rId2">
            <a:lum contrast="-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25" y="990600"/>
            <a:ext cx="1825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52"/>
          <p:cNvSpPr>
            <a:spLocks noChangeShapeType="1"/>
          </p:cNvSpPr>
          <p:nvPr/>
        </p:nvSpPr>
        <p:spPr bwMode="auto">
          <a:xfrm rot="20480180" flipV="1">
            <a:off x="8342339" y="3487429"/>
            <a:ext cx="327025" cy="327025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Line 53"/>
          <p:cNvSpPr>
            <a:spLocks noChangeShapeType="1"/>
          </p:cNvSpPr>
          <p:nvPr/>
        </p:nvSpPr>
        <p:spPr bwMode="auto">
          <a:xfrm rot="20480180" flipH="1" flipV="1">
            <a:off x="8683651" y="4754254"/>
            <a:ext cx="554038" cy="554037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Line 54"/>
          <p:cNvSpPr>
            <a:spLocks noChangeShapeType="1"/>
          </p:cNvSpPr>
          <p:nvPr/>
        </p:nvSpPr>
        <p:spPr bwMode="auto">
          <a:xfrm rot="20480180" flipH="1" flipV="1">
            <a:off x="7000901" y="3943041"/>
            <a:ext cx="227013" cy="227013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Oval 56" descr="cloud2"/>
          <p:cNvSpPr>
            <a:spLocks noChangeArrowheads="1"/>
          </p:cNvSpPr>
          <p:nvPr/>
        </p:nvSpPr>
        <p:spPr bwMode="auto">
          <a:xfrm rot="20480180">
            <a:off x="7199006" y="3783895"/>
            <a:ext cx="1411288" cy="1411287"/>
          </a:xfrm>
          <a:prstGeom prst="ellipse">
            <a:avLst/>
          </a:prstGeom>
          <a:blipFill dpi="0" rotWithShape="1">
            <a:blip r:embed="rId3">
              <a:lum contrast="6000"/>
            </a:blip>
            <a:srcRect/>
            <a:stretch>
              <a:fillRect/>
            </a:stretch>
          </a:blipFill>
          <a:ln w="38100">
            <a:solidFill>
              <a:schemeClr val="bg1">
                <a:alpha val="50195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charset="-122"/>
            </a:endParaRPr>
          </a:p>
        </p:txBody>
      </p:sp>
      <p:pic>
        <p:nvPicPr>
          <p:cNvPr id="11" name="Picture 57" descr="globe_whi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99531" y="3777394"/>
            <a:ext cx="13811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58"/>
          <p:cNvSpPr>
            <a:spLocks noChangeShapeType="1"/>
          </p:cNvSpPr>
          <p:nvPr/>
        </p:nvSpPr>
        <p:spPr bwMode="auto">
          <a:xfrm rot="20480180" flipV="1">
            <a:off x="7561289" y="5230504"/>
            <a:ext cx="146050" cy="14605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Oval 59"/>
          <p:cNvSpPr>
            <a:spLocks noChangeArrowheads="1"/>
          </p:cNvSpPr>
          <p:nvPr/>
        </p:nvSpPr>
        <p:spPr bwMode="auto">
          <a:xfrm rot="20480180">
            <a:off x="6947014" y="4809224"/>
            <a:ext cx="831850" cy="831850"/>
          </a:xfrm>
          <a:prstGeom prst="ellipse">
            <a:avLst/>
          </a:prstGeom>
          <a:noFill/>
          <a:ln w="19050">
            <a:solidFill>
              <a:schemeClr val="bg1">
                <a:alpha val="50195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charset="-122"/>
            </a:endParaRPr>
          </a:p>
        </p:txBody>
      </p:sp>
      <p:pic>
        <p:nvPicPr>
          <p:cNvPr id="14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10" y="4965120"/>
            <a:ext cx="1021901" cy="102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504" y="5376393"/>
            <a:ext cx="850708" cy="85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79" y="2213769"/>
            <a:ext cx="1264177" cy="126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3248895"/>
            <a:ext cx="1171629" cy="117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2"/>
          <p:cNvSpPr txBox="1">
            <a:spLocks/>
          </p:cNvSpPr>
          <p:nvPr/>
        </p:nvSpPr>
        <p:spPr>
          <a:xfrm>
            <a:off x="4905488" y="315164"/>
            <a:ext cx="6229350" cy="103248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dirty="0" smtClean="0">
              <a:solidFill>
                <a:schemeClr val="tx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Fundamentals </a:t>
            </a:r>
            <a:r>
              <a:rPr lang="en-US" sz="4000" b="1" dirty="0">
                <a:solidFill>
                  <a:schemeClr val="tx1"/>
                </a:solidFill>
              </a:rPr>
              <a:t>of </a:t>
            </a:r>
            <a:r>
              <a:rPr lang="en-US" sz="4000" b="1" dirty="0" smtClean="0">
                <a:solidFill>
                  <a:schemeClr val="tx1"/>
                </a:solidFill>
              </a:rPr>
              <a:t>Programming II</a:t>
            </a:r>
            <a:endParaRPr lang="en-US" altLang="ko-KR" sz="4400" b="1" kern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9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100" y="3010059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10" y="3724378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997" y="4465637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379" y="4342268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itle 2"/>
          <p:cNvSpPr txBox="1">
            <a:spLocks/>
          </p:cNvSpPr>
          <p:nvPr/>
        </p:nvSpPr>
        <p:spPr>
          <a:xfrm>
            <a:off x="4258425" y="1862990"/>
            <a:ext cx="3468443" cy="103248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dirty="0" smtClean="0">
              <a:solidFill>
                <a:schemeClr val="tx1"/>
              </a:solidFill>
            </a:endParaRPr>
          </a:p>
          <a:p>
            <a:pPr algn="ctr"/>
            <a:r>
              <a:rPr lang="en-US" sz="4000" smtClean="0">
                <a:solidFill>
                  <a:schemeClr val="tx1"/>
                </a:solidFill>
              </a:rPr>
              <a:t>Files</a:t>
            </a:r>
            <a:endParaRPr lang="en-US" altLang="ko-KR" sz="4400" b="1" kern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Input File – the Read Position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609441" y="1600201"/>
            <a:ext cx="10969943" cy="4525963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defRPr/>
            </a:pPr>
            <a:r>
              <a:rPr lang="en-US" dirty="0" smtClean="0"/>
              <a:t>Read Position – location of the next piece of data in an input file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sz="3000" dirty="0"/>
          </a:p>
          <a:p>
            <a:pPr marL="609600" indent="-609600">
              <a:lnSpc>
                <a:spcPct val="90000"/>
              </a:lnSpc>
              <a:defRPr/>
            </a:pPr>
            <a:r>
              <a:rPr lang="en-US" sz="3000" dirty="0"/>
              <a:t>Initially set to the first byte in the file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sz="3000" dirty="0"/>
          </a:p>
          <a:p>
            <a:pPr marL="609600" indent="-609600">
              <a:lnSpc>
                <a:spcPct val="90000"/>
              </a:lnSpc>
              <a:defRPr/>
            </a:pPr>
            <a:r>
              <a:rPr lang="en-US" sz="3000" dirty="0"/>
              <a:t>Advances for each data item that is read.  Successive reads will retrieve successive data items.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398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Using  Loops to Process Files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979612" y="1219200"/>
            <a:ext cx="83820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dirty="0" smtClean="0"/>
              <a:t>A loop can be used to read data from or write data to a file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 smtClean="0"/>
              <a:t>It is not necessary to know how much data is in the file or will be written to the file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 smtClean="0"/>
              <a:t>Several methods exist to test for the end of the file</a:t>
            </a:r>
          </a:p>
        </p:txBody>
      </p:sp>
    </p:spTree>
    <p:extLst>
      <p:ext uri="{BB962C8B-B14F-4D97-AF65-F5344CB8AC3E}">
        <p14:creationId xmlns:p14="http://schemas.microsoft.com/office/powerpoint/2010/main" val="350427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 smtClean="0">
                <a:latin typeface="Courier New" panose="02070309020205020404" pitchFamily="49" charset="0"/>
              </a:rPr>
              <a:t>&gt;&gt;</a:t>
            </a:r>
            <a:r>
              <a:rPr lang="en-US" altLang="en-US" dirty="0" smtClean="0"/>
              <a:t> </a:t>
            </a:r>
            <a:r>
              <a:rPr lang="en-US" altLang="en-US" dirty="0"/>
              <a:t>Operator </a:t>
            </a:r>
            <a:r>
              <a:rPr lang="en-US" altLang="en-US" dirty="0" smtClean="0"/>
              <a:t>Test </a:t>
            </a:r>
            <a:r>
              <a:rPr lang="en-US" altLang="en-US" dirty="0"/>
              <a:t>for End of File </a:t>
            </a:r>
            <a:r>
              <a:rPr lang="en-US" altLang="en-US" dirty="0" smtClean="0"/>
              <a:t>on Input </a:t>
            </a:r>
            <a:r>
              <a:rPr lang="en-US" altLang="en-US" dirty="0"/>
              <a:t>File 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055812" y="1371600"/>
            <a:ext cx="7772400" cy="3886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 sz="2800" dirty="0"/>
              <a:t>The stream extraction operator (</a:t>
            </a:r>
            <a:r>
              <a:rPr lang="en-US" altLang="en-US" sz="2800" b="1" dirty="0">
                <a:latin typeface="Courier New" panose="02070309020205020404" pitchFamily="49" charset="0"/>
              </a:rPr>
              <a:t>&gt;&gt;</a:t>
            </a:r>
            <a:r>
              <a:rPr lang="en-US" altLang="en-US" sz="2800" dirty="0"/>
              <a:t>) returns a true or false value indicating if a read is successful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2800" dirty="0"/>
              <a:t>This can be tested to find the end of file since the read “fails” when there is no more data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2800" dirty="0"/>
              <a:t>Example: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while (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inFile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&gt;&gt; score)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		   sum += score;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513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File Open Errors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08212" y="1066800"/>
            <a:ext cx="7772400" cy="4343400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sz="2800" dirty="0"/>
              <a:t>An error will occur if an attempt to open a file for input fails: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sz="2900" dirty="0"/>
              <a:t>File does not exist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sz="2900" dirty="0"/>
              <a:t>Filename is misspelled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en-US" sz="2900" dirty="0"/>
              <a:t>File exists, but is in a different place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2800" dirty="0"/>
              <a:t>The file stream object is set to true if the open operation succeeded.  It can be tested to see if the file can be used: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if (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inFile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		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		  // process data from 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}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"Error on file open\n";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1994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Creating Good Test Data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609441" y="1600201"/>
            <a:ext cx="10969943" cy="45259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dirty="0" smtClean="0"/>
              <a:t>When testing a program, the quality of the test data is more important than the quantity.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dirty="0" smtClean="0"/>
              <a:t>Test data should show how different parts of the program execute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dirty="0" smtClean="0"/>
              <a:t>Test data should evaluate how program handles: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dirty="0" smtClean="0"/>
              <a:t>normal data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dirty="0" smtClean="0"/>
              <a:t>data that is at the limits the valid range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dirty="0" smtClean="0"/>
              <a:t>invalid data</a:t>
            </a:r>
          </a:p>
        </p:txBody>
      </p:sp>
    </p:spTree>
    <p:extLst>
      <p:ext uri="{BB962C8B-B14F-4D97-AF65-F5344CB8AC3E}">
        <p14:creationId xmlns:p14="http://schemas.microsoft.com/office/powerpoint/2010/main" val="18393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File Stream Classes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751012" y="914400"/>
            <a:ext cx="8294688" cy="45720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altLang="en-US" sz="2800" dirty="0"/>
              <a:t> (open primarily for input),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altLang="en-US" sz="2800" dirty="0"/>
              <a:t> (open primarily for output), and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altLang="en-US" sz="2800" dirty="0"/>
              <a:t> (open for either or both input and output)</a:t>
            </a:r>
            <a:endParaRPr lang="en-US" altLang="en-US" dirty="0"/>
          </a:p>
          <a:p>
            <a:pPr eaLnBrk="1" hangingPunct="1"/>
            <a:r>
              <a:rPr lang="en-US" altLang="en-US" sz="2800" dirty="0"/>
              <a:t>All have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sz="2800" dirty="0"/>
              <a:t> member function to connect the program to an external file</a:t>
            </a:r>
          </a:p>
          <a:p>
            <a:pPr eaLnBrk="1" hangingPunct="1"/>
            <a:r>
              <a:rPr lang="en-US" altLang="en-US" sz="2800" dirty="0"/>
              <a:t>All have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altLang="en-US" sz="2800" dirty="0"/>
              <a:t> member function to disconnect program from an external file when access is finished</a:t>
            </a:r>
          </a:p>
          <a:p>
            <a:pPr lvl="1" eaLnBrk="1" hangingPunct="1"/>
            <a:r>
              <a:rPr lang="en-US" altLang="en-US" sz="2400" dirty="0"/>
              <a:t>Files should be open for as short a time as possible</a:t>
            </a:r>
          </a:p>
          <a:p>
            <a:pPr lvl="1" eaLnBrk="1" hangingPunct="1"/>
            <a:r>
              <a:rPr lang="en-US" altLang="en-US" sz="2400" dirty="0"/>
              <a:t>Always close files before the program ends</a:t>
            </a:r>
          </a:p>
        </p:txBody>
      </p:sp>
    </p:spTree>
    <p:extLst>
      <p:ext uri="{BB962C8B-B14F-4D97-AF65-F5344CB8AC3E}">
        <p14:creationId xmlns:p14="http://schemas.microsoft.com/office/powerpoint/2010/main" val="147386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 File Open Modes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979612" y="1219200"/>
            <a:ext cx="7772400" cy="3733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5000"/>
              </a:lnSpc>
            </a:pPr>
            <a:r>
              <a:rPr lang="en-US" altLang="en-US" sz="2800" dirty="0"/>
              <a:t>File open modes specify how a file is opened and what can be done with the file once it is open</a:t>
            </a:r>
          </a:p>
          <a:p>
            <a:pPr eaLnBrk="1" hangingPunct="1">
              <a:lnSpc>
                <a:spcPct val="85000"/>
              </a:lnSpc>
            </a:pPr>
            <a:endParaRPr lang="en-US" altLang="en-US" sz="2800" dirty="0"/>
          </a:p>
          <a:p>
            <a:pPr eaLnBrk="1" hangingPunct="1">
              <a:lnSpc>
                <a:spcPct val="85000"/>
              </a:lnSpc>
            </a:pPr>
            <a:r>
              <a:rPr lang="en-US" altLang="en-US" sz="2800" b="1" dirty="0" err="1">
                <a:latin typeface="Courier New" panose="02070309020205020404" pitchFamily="49" charset="0"/>
              </a:rPr>
              <a:t>ios</a:t>
            </a:r>
            <a:r>
              <a:rPr lang="en-US" altLang="en-US" sz="2800" b="1" dirty="0">
                <a:latin typeface="Courier New" panose="02070309020205020404" pitchFamily="49" charset="0"/>
              </a:rPr>
              <a:t>::in</a:t>
            </a:r>
            <a:r>
              <a:rPr lang="en-US" altLang="en-US" sz="2800" dirty="0"/>
              <a:t> and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ios</a:t>
            </a:r>
            <a:r>
              <a:rPr lang="en-US" altLang="en-US" sz="2800" b="1" dirty="0">
                <a:latin typeface="Courier New" panose="02070309020205020404" pitchFamily="49" charset="0"/>
              </a:rPr>
              <a:t>::out</a:t>
            </a:r>
            <a:r>
              <a:rPr lang="en-US" altLang="en-US" sz="2800" dirty="0"/>
              <a:t> are examples of file open modes, also called </a:t>
            </a:r>
            <a:r>
              <a:rPr lang="en-US" altLang="en-US" sz="2800" dirty="0">
                <a:solidFill>
                  <a:schemeClr val="accent2"/>
                </a:solidFill>
              </a:rPr>
              <a:t>file mode flag</a:t>
            </a:r>
          </a:p>
          <a:p>
            <a:pPr eaLnBrk="1" hangingPunct="1">
              <a:lnSpc>
                <a:spcPct val="85000"/>
              </a:lnSpc>
            </a:pPr>
            <a:endParaRPr lang="en-US" altLang="en-US" sz="28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en-US" sz="2800" dirty="0"/>
              <a:t>File modes can be combined and passed as second argument of open member function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3779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The </a:t>
            </a:r>
            <a:r>
              <a:rPr lang="en-US" altLang="en-US" b="1" dirty="0" err="1">
                <a:latin typeface="Courier New" panose="02070309020205020404" pitchFamily="49" charset="0"/>
              </a:rPr>
              <a:t>fstream</a:t>
            </a:r>
            <a:r>
              <a:rPr lang="en-US" altLang="en-US" b="1" dirty="0"/>
              <a:t> </a:t>
            </a:r>
            <a:r>
              <a:rPr lang="en-US" altLang="en-US" dirty="0"/>
              <a:t>Object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903412" y="1066800"/>
            <a:ext cx="8077200" cy="4419600"/>
          </a:xfrm>
        </p:spPr>
        <p:txBody>
          <a:bodyPr/>
          <a:lstStyle/>
          <a:p>
            <a:pPr eaLnBrk="1" hangingPunct="1"/>
            <a:r>
              <a:rPr lang="en-US" altLang="en-US" sz="2800" b="1" dirty="0" err="1">
                <a:latin typeface="Courier New" panose="02070309020205020404" pitchFamily="49" charset="0"/>
              </a:rPr>
              <a:t>fstream</a:t>
            </a:r>
            <a:r>
              <a:rPr lang="en-US" altLang="en-US" sz="2800" dirty="0"/>
              <a:t> object can be used for either input or output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       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fstream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file;</a:t>
            </a:r>
            <a:endParaRPr lang="en-US" altLang="en-US" sz="2800" dirty="0">
              <a:solidFill>
                <a:srgbClr val="3D8963"/>
              </a:solidFill>
            </a:endParaRPr>
          </a:p>
          <a:p>
            <a:pPr eaLnBrk="1" hangingPunct="1"/>
            <a:r>
              <a:rPr lang="en-US" altLang="en-US" sz="2800" dirty="0"/>
              <a:t>To use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fstream</a:t>
            </a:r>
            <a:r>
              <a:rPr lang="en-US" altLang="en-US" sz="2800" dirty="0"/>
              <a:t> for input, specify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ios</a:t>
            </a:r>
            <a:r>
              <a:rPr lang="en-US" altLang="en-US" sz="2800" b="1" dirty="0">
                <a:latin typeface="Courier New" panose="02070309020205020404" pitchFamily="49" charset="0"/>
              </a:rPr>
              <a:t>::in</a:t>
            </a:r>
            <a:r>
              <a:rPr lang="en-US" altLang="en-US" sz="2800" dirty="0"/>
              <a:t> as the second argument to open</a:t>
            </a:r>
            <a:r>
              <a:rPr lang="en-US" altLang="en-US" sz="2800" b="1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   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file.open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("myfile.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dat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",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ios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::in);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/>
              <a:t>To use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fstream</a:t>
            </a:r>
            <a:r>
              <a:rPr lang="en-US" altLang="en-US" sz="2800" dirty="0"/>
              <a:t> for output, specify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ios</a:t>
            </a:r>
            <a:r>
              <a:rPr lang="en-US" altLang="en-US" sz="2800" b="1" dirty="0">
                <a:latin typeface="Courier New" panose="02070309020205020404" pitchFamily="49" charset="0"/>
              </a:rPr>
              <a:t>::out</a:t>
            </a:r>
            <a:r>
              <a:rPr lang="en-US" altLang="en-US" sz="2800" dirty="0"/>
              <a:t> as the second argument to open</a:t>
            </a:r>
            <a:r>
              <a:rPr lang="en-US" altLang="en-US" sz="2800" b="1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   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file.open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("myfile.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dat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",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ios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::out);</a:t>
            </a:r>
            <a:endParaRPr lang="en-US" altLang="en-US" sz="28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5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File Mode Flags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6116442"/>
              </p:ext>
            </p:extLst>
          </p:nvPr>
        </p:nvGraphicFramePr>
        <p:xfrm>
          <a:off x="2284412" y="1524000"/>
          <a:ext cx="8153400" cy="2981327"/>
        </p:xfrm>
        <a:graphic>
          <a:graphicData uri="http://schemas.openxmlformats.org/drawingml/2006/table">
            <a:tbl>
              <a:tblPr/>
              <a:tblGrid>
                <a:gridCol w="2406650"/>
                <a:gridCol w="5746750"/>
              </a:tblGrid>
              <a:tr h="8229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ios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::app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create new file, or append to end of existing file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8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ios::ate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 to end of existing file; write anywhere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8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ios::binary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read/write in binary mode (not text mode)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8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ios::in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 for input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48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ios::out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 for output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04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Opening a File for Input and Output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674812" y="1066800"/>
            <a:ext cx="8001000" cy="42672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sz="2800" b="1" dirty="0" err="1">
                <a:latin typeface="Courier New" panose="02070309020205020404" pitchFamily="49" charset="0"/>
              </a:rPr>
              <a:t>fstream</a:t>
            </a:r>
            <a:r>
              <a:rPr lang="en-US" altLang="en-US" sz="2800" dirty="0"/>
              <a:t> object can be used for both input and output at the same time</a:t>
            </a:r>
          </a:p>
          <a:p>
            <a:pPr eaLnBrk="1" hangingPunct="1"/>
            <a:r>
              <a:rPr lang="en-US" altLang="en-US" sz="2800" dirty="0"/>
              <a:t>Create the </a:t>
            </a:r>
            <a:r>
              <a:rPr lang="en-US" altLang="en-US" sz="2800" dirty="0" err="1"/>
              <a:t>fstream</a:t>
            </a:r>
            <a:r>
              <a:rPr lang="en-US" altLang="en-US" sz="2800" dirty="0"/>
              <a:t> object and specify both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ios</a:t>
            </a:r>
            <a:r>
              <a:rPr lang="en-US" altLang="en-US" sz="2800" b="1" dirty="0">
                <a:latin typeface="Courier New" panose="02070309020205020404" pitchFamily="49" charset="0"/>
              </a:rPr>
              <a:t>::in</a:t>
            </a:r>
            <a:r>
              <a:rPr lang="en-US" altLang="en-US" sz="2800" dirty="0"/>
              <a:t> and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ios</a:t>
            </a:r>
            <a:r>
              <a:rPr lang="en-US" altLang="en-US" sz="2800" b="1" dirty="0">
                <a:latin typeface="Courier New" panose="02070309020205020404" pitchFamily="49" charset="0"/>
              </a:rPr>
              <a:t>::out</a:t>
            </a:r>
            <a:r>
              <a:rPr lang="en-US" altLang="en-US" sz="2800" dirty="0"/>
              <a:t> as the second argument to the open member function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       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fstream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file;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       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file.open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("myfile.dat",</a:t>
            </a:r>
          </a:p>
          <a:p>
            <a:pPr eaLnBrk="1" hangingPunct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    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ios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::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in|ios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::out);</a:t>
            </a:r>
            <a:r>
              <a:rPr lang="en-US" altLang="en-US" sz="2800" dirty="0"/>
              <a:t>  </a:t>
            </a:r>
            <a:endParaRPr lang="en-US" altLang="en-US" sz="28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29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Input and Output Streams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5612" y="914400"/>
            <a:ext cx="11056704" cy="4927599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  <a:defRPr/>
            </a:pPr>
            <a:r>
              <a:rPr lang="en-US" altLang="en-US" sz="2800" dirty="0"/>
              <a:t>Input Stream – data stream from which information can be read</a:t>
            </a:r>
          </a:p>
          <a:p>
            <a:pPr lvl="1">
              <a:lnSpc>
                <a:spcPts val="2500"/>
              </a:lnSpc>
              <a:defRPr/>
            </a:pPr>
            <a:r>
              <a:rPr lang="en-US" altLang="en-US" sz="2400" dirty="0"/>
              <a:t>Ex: </a:t>
            </a:r>
            <a:r>
              <a:rPr lang="en-US" altLang="en-US" sz="24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en-US" sz="2400" dirty="0"/>
              <a:t> and the keyboard</a:t>
            </a:r>
          </a:p>
          <a:p>
            <a:pPr lvl="1">
              <a:lnSpc>
                <a:spcPts val="2500"/>
              </a:lnSpc>
              <a:defRPr/>
            </a:pPr>
            <a:r>
              <a:rPr lang="en-US" altLang="en-US" sz="2400" dirty="0"/>
              <a:t>Use </a:t>
            </a:r>
            <a:r>
              <a:rPr lang="en-US" altLang="en-US" sz="2400" b="1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en-US" sz="2400" dirty="0"/>
              <a:t>, </a:t>
            </a:r>
            <a:r>
              <a:rPr lang="en-US" altLang="en-US" sz="2400" b="1" dirty="0" err="1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altLang="en-US" sz="2400" dirty="0"/>
              <a:t>, and </a:t>
            </a:r>
            <a:r>
              <a:rPr lang="en-US" altLang="en-US" sz="2400" b="1" dirty="0" err="1">
                <a:latin typeface="Courier New" pitchFamily="49" charset="0"/>
                <a:cs typeface="Courier New" pitchFamily="49" charset="0"/>
              </a:rPr>
              <a:t>istringstream</a:t>
            </a:r>
            <a:r>
              <a:rPr lang="en-US" altLang="en-US" sz="2400" dirty="0"/>
              <a:t> objects to read data</a:t>
            </a:r>
          </a:p>
          <a:p>
            <a:pPr>
              <a:lnSpc>
                <a:spcPts val="2500"/>
              </a:lnSpc>
              <a:defRPr/>
            </a:pPr>
            <a:r>
              <a:rPr lang="en-US" altLang="en-US" sz="2800" dirty="0"/>
              <a:t>Output Stream – data stream to which information can be written</a:t>
            </a:r>
          </a:p>
          <a:p>
            <a:pPr lvl="1">
              <a:lnSpc>
                <a:spcPts val="2500"/>
              </a:lnSpc>
              <a:defRPr/>
            </a:pPr>
            <a:r>
              <a:rPr lang="en-US" altLang="en-US" sz="2400" dirty="0"/>
              <a:t>Ex: </a:t>
            </a:r>
            <a:r>
              <a:rPr lang="en-US" altLang="en-US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en-US" sz="2400" dirty="0"/>
              <a:t> and monitor screen</a:t>
            </a:r>
          </a:p>
          <a:p>
            <a:pPr lvl="1">
              <a:lnSpc>
                <a:spcPts val="2500"/>
              </a:lnSpc>
              <a:defRPr/>
            </a:pPr>
            <a:r>
              <a:rPr lang="en-US" altLang="en-US" sz="2400" dirty="0"/>
              <a:t>Use </a:t>
            </a:r>
            <a:r>
              <a:rPr lang="en-US" altLang="en-US" sz="2400" b="1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en-US" sz="2400" dirty="0"/>
              <a:t>, </a:t>
            </a:r>
            <a:r>
              <a:rPr lang="en-US" altLang="en-US" sz="2400" b="1" dirty="0" err="1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altLang="en-US" sz="2400" dirty="0"/>
              <a:t>, and </a:t>
            </a:r>
            <a:r>
              <a:rPr lang="en-US" altLang="en-US" sz="2400" b="1" dirty="0" err="1">
                <a:latin typeface="Courier New" pitchFamily="49" charset="0"/>
                <a:cs typeface="Courier New" pitchFamily="49" charset="0"/>
              </a:rPr>
              <a:t>ostringstream</a:t>
            </a:r>
            <a:r>
              <a:rPr lang="en-US" altLang="en-US" sz="2400" dirty="0"/>
              <a:t> objects to write data</a:t>
            </a:r>
          </a:p>
          <a:p>
            <a:pPr>
              <a:lnSpc>
                <a:spcPts val="2500"/>
              </a:lnSpc>
              <a:defRPr/>
            </a:pPr>
            <a:r>
              <a:rPr lang="en-US" altLang="en-US" sz="2800" dirty="0" err="1"/>
              <a:t>Input/Output</a:t>
            </a:r>
            <a:r>
              <a:rPr lang="en-US" altLang="en-US" sz="2800" dirty="0"/>
              <a:t> Stream – data stream that can be both read from and written to</a:t>
            </a:r>
          </a:p>
          <a:p>
            <a:pPr lvl="1">
              <a:lnSpc>
                <a:spcPts val="2500"/>
              </a:lnSpc>
              <a:defRPr/>
            </a:pPr>
            <a:r>
              <a:rPr lang="en-US" altLang="en-US" sz="2400" dirty="0"/>
              <a:t>Use </a:t>
            </a:r>
            <a:r>
              <a:rPr lang="en-US" altLang="en-US" sz="2400" b="1" dirty="0" err="1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altLang="en-US" sz="2400" dirty="0"/>
              <a:t> objects here</a:t>
            </a:r>
          </a:p>
        </p:txBody>
      </p:sp>
    </p:spTree>
    <p:extLst>
      <p:ext uri="{BB962C8B-B14F-4D97-AF65-F5344CB8AC3E}">
        <p14:creationId xmlns:p14="http://schemas.microsoft.com/office/powerpoint/2010/main" val="134527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File Open Modes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1027"/>
          <p:cNvSpPr>
            <a:spLocks noGrp="1" noChangeArrowheads="1"/>
          </p:cNvSpPr>
          <p:nvPr>
            <p:ph idx="1"/>
          </p:nvPr>
        </p:nvSpPr>
        <p:spPr>
          <a:xfrm>
            <a:off x="1827212" y="1600200"/>
            <a:ext cx="8294688" cy="3556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Not all combinations of file open modes make sense</a:t>
            </a:r>
          </a:p>
          <a:p>
            <a:pPr eaLnBrk="1" hangingPunct="1"/>
            <a:r>
              <a:rPr lang="en-US" altLang="en-US" b="1" dirty="0" err="1" smtClean="0">
                <a:latin typeface="Courier New" panose="02070309020205020404" pitchFamily="49" charset="0"/>
              </a:rPr>
              <a:t>ifstream</a:t>
            </a:r>
            <a:r>
              <a:rPr lang="en-US" altLang="en-US" dirty="0" smtClean="0"/>
              <a:t> and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ofstream</a:t>
            </a:r>
            <a:r>
              <a:rPr lang="en-US" altLang="en-US" dirty="0" smtClean="0"/>
              <a:t> have default file open modes defined for them, hence the second parameter to their </a:t>
            </a:r>
            <a:r>
              <a:rPr lang="en-US" altLang="en-US" b="1" dirty="0" smtClean="0">
                <a:latin typeface="Courier New" panose="02070309020205020404" pitchFamily="49" charset="0"/>
              </a:rPr>
              <a:t>open</a:t>
            </a:r>
            <a:r>
              <a:rPr lang="en-US" altLang="en-US" dirty="0" smtClean="0"/>
              <a:t> member function is optional</a:t>
            </a:r>
          </a:p>
        </p:txBody>
      </p:sp>
    </p:spTree>
    <p:extLst>
      <p:ext uri="{BB962C8B-B14F-4D97-AF65-F5344CB8AC3E}">
        <p14:creationId xmlns:p14="http://schemas.microsoft.com/office/powerpoint/2010/main" val="38023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Opening Files with Constructors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1027"/>
          <p:cNvSpPr>
            <a:spLocks noGrp="1" noChangeArrowheads="1"/>
          </p:cNvSpPr>
          <p:nvPr>
            <p:ph idx="1"/>
          </p:nvPr>
        </p:nvSpPr>
        <p:spPr>
          <a:xfrm>
            <a:off x="1903412" y="11430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Stream constructors have overloaded versions that take the same parameters as </a:t>
            </a:r>
            <a:r>
              <a:rPr lang="en-US" altLang="en-US" b="1" dirty="0" smtClean="0">
                <a:latin typeface="Courier New" panose="02070309020205020404" pitchFamily="49" charset="0"/>
              </a:rPr>
              <a:t>open</a:t>
            </a:r>
          </a:p>
          <a:p>
            <a:pPr eaLnBrk="1" hangingPunct="1"/>
            <a:r>
              <a:rPr lang="en-US" altLang="en-US" dirty="0" smtClean="0"/>
              <a:t>These constructors open the file, eliminating the need for a separate call to </a:t>
            </a:r>
            <a:r>
              <a:rPr lang="en-US" altLang="en-US" b="1" dirty="0" smtClean="0">
                <a:latin typeface="Courier New" panose="02070309020205020404" pitchFamily="49" charset="0"/>
              </a:rPr>
              <a:t>open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   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fstream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inFile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("myfile.dat",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ios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::in);</a:t>
            </a:r>
          </a:p>
        </p:txBody>
      </p:sp>
    </p:spTree>
    <p:extLst>
      <p:ext uri="{BB962C8B-B14F-4D97-AF65-F5344CB8AC3E}">
        <p14:creationId xmlns:p14="http://schemas.microsoft.com/office/powerpoint/2010/main" val="227834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 Default File Open Modes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2051"/>
          <p:cNvSpPr>
            <a:spLocks noGrp="1" noChangeArrowheads="1"/>
          </p:cNvSpPr>
          <p:nvPr>
            <p:ph idx="1"/>
          </p:nvPr>
        </p:nvSpPr>
        <p:spPr>
          <a:xfrm>
            <a:off x="2208212" y="1295400"/>
            <a:ext cx="7772400" cy="4267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5000"/>
              </a:lnSpc>
            </a:pPr>
            <a:r>
              <a:rPr lang="en-US" altLang="en-US" sz="2800" b="1" dirty="0" err="1">
                <a:latin typeface="Courier New" panose="02070309020205020404" pitchFamily="49" charset="0"/>
              </a:rPr>
              <a:t>ofstream</a:t>
            </a:r>
            <a:r>
              <a:rPr lang="en-US" altLang="en-US" sz="2800" dirty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sz="2400" dirty="0"/>
              <a:t>open for output only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sz="2400" dirty="0"/>
              <a:t>file cannot be read from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sz="2400" dirty="0"/>
              <a:t>file is created if no file exists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sz="2400" dirty="0"/>
              <a:t>file contents erased if file exists</a:t>
            </a:r>
          </a:p>
          <a:p>
            <a:pPr lvl="1" eaLnBrk="1" hangingPunct="1">
              <a:lnSpc>
                <a:spcPct val="85000"/>
              </a:lnSpc>
            </a:pPr>
            <a:endParaRPr lang="en-US" altLang="en-US" sz="2400" dirty="0"/>
          </a:p>
          <a:p>
            <a:pPr eaLnBrk="1" hangingPunct="1">
              <a:lnSpc>
                <a:spcPct val="85000"/>
              </a:lnSpc>
            </a:pPr>
            <a:r>
              <a:rPr lang="en-US" altLang="en-US" sz="2800" b="1" dirty="0" err="1">
                <a:latin typeface="Courier New" panose="02070309020205020404" pitchFamily="49" charset="0"/>
              </a:rPr>
              <a:t>ifstream</a:t>
            </a:r>
            <a:r>
              <a:rPr lang="en-US" altLang="en-US" sz="2800" b="1" dirty="0"/>
              <a:t>: 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sz="2400" dirty="0"/>
              <a:t>open for input only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sz="2400" dirty="0"/>
              <a:t>file cannot be written to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sz="2400" dirty="0"/>
              <a:t>open fails if the file does not exist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9834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 err="1">
                <a:latin typeface="Courier New" panose="02070309020205020404" pitchFamily="49" charset="0"/>
              </a:rPr>
              <a:t>sstream</a:t>
            </a:r>
            <a:r>
              <a:rPr lang="en-US" altLang="en-US" dirty="0"/>
              <a:t> Formatting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055812" y="1219200"/>
            <a:ext cx="7772400" cy="4114800"/>
          </a:xfrm>
        </p:spPr>
        <p:txBody>
          <a:bodyPr/>
          <a:lstStyle/>
          <a:p>
            <a:pPr marL="609600" indent="-609600">
              <a:buFontTx/>
              <a:buAutoNum type="arabicParenR"/>
            </a:pPr>
            <a:r>
              <a:rPr lang="en-US" altLang="en-US" dirty="0" smtClean="0"/>
              <a:t>To format output into an in-memory  string object, include the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sstream</a:t>
            </a:r>
            <a:r>
              <a:rPr lang="en-US" altLang="en-US" dirty="0" smtClean="0"/>
              <a:t> header file and create an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ostringstream</a:t>
            </a:r>
            <a:r>
              <a:rPr lang="en-US" altLang="en-US" dirty="0" smtClean="0"/>
              <a:t> object</a:t>
            </a:r>
          </a:p>
          <a:p>
            <a:pPr marL="609600" indent="-609600">
              <a:buNone/>
            </a:pPr>
            <a:r>
              <a:rPr lang="en-US" altLang="en-US" dirty="0" smtClean="0"/>
              <a:t>      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sstream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&gt;</a:t>
            </a:r>
          </a:p>
          <a:p>
            <a:pPr marL="609600" indent="-609600">
              <a:spcBef>
                <a:spcPct val="0"/>
              </a:spcBef>
              <a:buNone/>
            </a:pPr>
            <a:r>
              <a:rPr lang="en-US" altLang="en-US" dirty="0" smtClean="0"/>
              <a:t>     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ostringstream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outStr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832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 err="1">
                <a:latin typeface="Courier New" panose="02070309020205020404" pitchFamily="49" charset="0"/>
              </a:rPr>
              <a:t>sstream</a:t>
            </a:r>
            <a:r>
              <a:rPr lang="en-US" altLang="en-US" dirty="0"/>
              <a:t> Formatting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2051"/>
          <p:cNvSpPr>
            <a:spLocks noGrp="1" noChangeArrowheads="1"/>
          </p:cNvSpPr>
          <p:nvPr>
            <p:ph idx="1"/>
          </p:nvPr>
        </p:nvSpPr>
        <p:spPr>
          <a:xfrm>
            <a:off x="2208212" y="1219200"/>
            <a:ext cx="7772400" cy="3429000"/>
          </a:xfrm>
        </p:spPr>
        <p:txBody>
          <a:bodyPr/>
          <a:lstStyle/>
          <a:p>
            <a:pPr marL="609600" indent="-609600">
              <a:buFontTx/>
              <a:buAutoNum type="arabicParenR" startAt="2"/>
            </a:pPr>
            <a:r>
              <a:rPr lang="en-US" altLang="en-US" dirty="0" smtClean="0"/>
              <a:t>Write to the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ostringstream</a:t>
            </a:r>
            <a:r>
              <a:rPr lang="en-US" altLang="en-US" dirty="0" smtClean="0"/>
              <a:t> object using I/O manipulators, all other stream member functions:</a:t>
            </a:r>
          </a:p>
          <a:p>
            <a:pPr marL="609600" indent="-609600"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outStr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showpoint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&lt;&lt; fixed</a:t>
            </a:r>
            <a:r>
              <a:rPr lang="en-US" altLang="en-US" dirty="0" smtClean="0"/>
              <a:t> </a:t>
            </a:r>
          </a:p>
          <a:p>
            <a:pPr marL="609600" indent="-609600"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        &lt;&lt;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setprecision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(2)   </a:t>
            </a:r>
          </a:p>
          <a:p>
            <a:pPr marL="609600" indent="-609600"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        &lt;&lt; '$'&lt;&lt; amount;</a:t>
            </a:r>
            <a:r>
              <a:rPr lang="en-US" altLang="en-US" dirty="0" smtClean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84471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 err="1">
                <a:latin typeface="Courier New" panose="02070309020205020404" pitchFamily="49" charset="0"/>
              </a:rPr>
              <a:t>sstream</a:t>
            </a:r>
            <a:r>
              <a:rPr lang="en-US" altLang="en-US" dirty="0"/>
              <a:t> Formatting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903412" y="1600200"/>
            <a:ext cx="8153400" cy="3048000"/>
          </a:xfrm>
        </p:spPr>
        <p:txBody>
          <a:bodyPr/>
          <a:lstStyle/>
          <a:p>
            <a:pPr marL="609600" indent="-609600">
              <a:buFontTx/>
              <a:buAutoNum type="arabicParenR" startAt="3"/>
            </a:pPr>
            <a:r>
              <a:rPr lang="en-US" altLang="en-US" dirty="0" smtClean="0"/>
              <a:t>Access the C-string inside the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ostringstream</a:t>
            </a:r>
            <a:r>
              <a:rPr lang="en-US" altLang="en-US" dirty="0" smtClean="0"/>
              <a:t> object by calling its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str</a:t>
            </a:r>
            <a:r>
              <a:rPr lang="en-US" altLang="en-US" dirty="0" smtClean="0"/>
              <a:t> member function</a:t>
            </a:r>
          </a:p>
          <a:p>
            <a:pPr marL="609600" indent="-609600">
              <a:buNone/>
            </a:pPr>
            <a:r>
              <a:rPr lang="en-US" altLang="en-US" dirty="0" smtClean="0"/>
              <a:t>         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outStr.str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();</a:t>
            </a:r>
          </a:p>
          <a:p>
            <a:pPr marL="609600" indent="-609600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340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Member Functions for Reading and Writing Files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132012" y="1371600"/>
            <a:ext cx="8153400" cy="3352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Unlike the extraction operator 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&gt;&gt;</a:t>
            </a:r>
            <a:r>
              <a:rPr lang="en-US" altLang="en-US" dirty="0" smtClean="0"/>
              <a:t>, these reading functions do not skip whitespace:</a:t>
            </a:r>
          </a:p>
          <a:p>
            <a:pPr lvl="1" eaLnBrk="1" hangingPunct="1"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getline</a:t>
            </a:r>
            <a:r>
              <a:rPr lang="en-US" altLang="en-US" dirty="0" smtClean="0"/>
              <a:t>: read a line of input</a:t>
            </a:r>
          </a:p>
          <a:p>
            <a:pPr lvl="1" eaLnBrk="1" hangingPunct="1"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get</a:t>
            </a:r>
            <a:r>
              <a:rPr lang="en-US" altLang="en-US" dirty="0" smtClean="0"/>
              <a:t>: reads a single character	</a:t>
            </a:r>
          </a:p>
          <a:p>
            <a:pPr lvl="1" eaLnBrk="1" hangingPunct="1"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seekg</a:t>
            </a:r>
            <a:r>
              <a:rPr lang="en-US" altLang="en-US" dirty="0" smtClean="0"/>
              <a:t>: goes to beginning of input file</a:t>
            </a:r>
          </a:p>
          <a:p>
            <a:pPr lvl="1" eaLnBrk="1" hangingPunct="1"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624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 err="1">
                <a:latin typeface="Courier New" panose="02070309020205020404" pitchFamily="49" charset="0"/>
              </a:rPr>
              <a:t>getline</a:t>
            </a:r>
            <a:r>
              <a:rPr lang="en-US" altLang="en-US" dirty="0"/>
              <a:t> Member Function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208212" y="1371600"/>
            <a:ext cx="7772400" cy="38862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getline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(char s[ ], 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max,</a:t>
            </a:r>
            <a:r>
              <a:rPr lang="en-US" altLang="en-US" sz="2800" b="1" dirty="0">
                <a:solidFill>
                  <a:srgbClr val="3D8963"/>
                </a:solidFill>
              </a:rPr>
              <a:t> 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char</a:t>
            </a:r>
            <a:r>
              <a:rPr lang="en-US" altLang="en-US" sz="2800" b="1" dirty="0">
                <a:solidFill>
                  <a:srgbClr val="3D8963"/>
                </a:solidFill>
              </a:rPr>
              <a:t> 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stop</a:t>
            </a:r>
            <a:r>
              <a:rPr lang="en-US" altLang="en-US" sz="2800" b="1" dirty="0">
                <a:solidFill>
                  <a:srgbClr val="3D8963"/>
                </a:solidFill>
              </a:rPr>
              <a:t> 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='\n')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char s[ ]:</a:t>
            </a:r>
            <a:r>
              <a:rPr lang="en-US" altLang="en-US" dirty="0" smtClean="0"/>
              <a:t> Character array to hold input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max</a:t>
            </a:r>
            <a:r>
              <a:rPr lang="en-US" altLang="en-US" dirty="0" smtClean="0"/>
              <a:t> : 1 more than the maximum number of characters to read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char stop</a:t>
            </a:r>
            <a:r>
              <a:rPr lang="en-US" altLang="en-US" dirty="0" smtClean="0"/>
              <a:t>: Terminator to stop at if encountered before 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max</a:t>
            </a:r>
            <a:r>
              <a:rPr lang="en-US" altLang="en-US" dirty="0" smtClean="0"/>
              <a:t> number of characters is read</a:t>
            </a:r>
            <a:r>
              <a:rPr lang="en-US" altLang="en-US" sz="2400" dirty="0"/>
              <a:t> .  Optional, default is </a:t>
            </a:r>
            <a:r>
              <a:rPr lang="en-US" altLang="en-US" sz="2400" b="1" dirty="0">
                <a:latin typeface="Courier New" panose="02070309020205020404" pitchFamily="49" charset="0"/>
              </a:rPr>
              <a:t>'\n'</a:t>
            </a:r>
          </a:p>
        </p:txBody>
      </p:sp>
    </p:spTree>
    <p:extLst>
      <p:ext uri="{BB962C8B-B14F-4D97-AF65-F5344CB8AC3E}">
        <p14:creationId xmlns:p14="http://schemas.microsoft.com/office/powerpoint/2010/main" val="117835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Single Character Input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08212" y="1295400"/>
            <a:ext cx="7772400" cy="40386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get(char &amp;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ch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en-US" sz="2800" dirty="0"/>
              <a:t>   Read a single character from the input stream and put it in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2800" dirty="0" err="1"/>
              <a:t>.</a:t>
            </a:r>
            <a:r>
              <a:rPr lang="en-US" altLang="en-US" sz="2800" dirty="0"/>
              <a:t> Does not skip whitespace.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en-US" sz="2800" dirty="0"/>
              <a:t>     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ifstream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inFile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;  char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ch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en-US" sz="2800" dirty="0"/>
              <a:t>     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inFile.open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("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myFile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");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en-US" sz="2800" dirty="0"/>
              <a:t>     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inFile.get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ch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);  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"Got " &lt;&lt;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ch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sz="2800" dirty="0"/>
              <a:t>       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5826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Single Character Input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208212" y="1524000"/>
            <a:ext cx="7772400" cy="40386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get()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en-US" sz="2800" dirty="0"/>
              <a:t>   Read a single character from the input stream and return the character. Does not skip whitespace.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en-US" sz="2800" dirty="0"/>
              <a:t>     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ifstream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inFile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;  char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ch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en-US" sz="2800" dirty="0"/>
              <a:t>     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inFile.open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("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myFile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");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en-US" sz="2800" dirty="0"/>
              <a:t>     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ch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inFile.get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();  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"Got " &lt;&lt;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ch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sz="2800" dirty="0"/>
              <a:t>       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455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Using Files for Data Storage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979612" y="990600"/>
            <a:ext cx="8229600" cy="42672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sz="3000" dirty="0"/>
              <a:t>We can use a file instead of monitor screen for program output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3000" dirty="0"/>
              <a:t>Files are stored on secondary storage media, such as disk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3000" dirty="0"/>
              <a:t>Files allow data to be retained between program executions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3000" dirty="0"/>
              <a:t>We can later use the file instead of a keyboard for program input </a:t>
            </a:r>
          </a:p>
        </p:txBody>
      </p:sp>
    </p:spTree>
    <p:extLst>
      <p:ext uri="{BB962C8B-B14F-4D97-AF65-F5344CB8AC3E}">
        <p14:creationId xmlns:p14="http://schemas.microsoft.com/office/powerpoint/2010/main" val="340721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Opening a File for Both </a:t>
            </a:r>
            <a:r>
              <a:rPr lang="en-US" altLang="en-US" dirty="0" smtClean="0"/>
              <a:t>Input </a:t>
            </a:r>
            <a:r>
              <a:rPr lang="en-US" altLang="en-US" dirty="0"/>
              <a:t>and Output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979612" y="1219200"/>
            <a:ext cx="8458200" cy="4114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 file can be open for input and output simultaneously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Supports updating a file: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read data from file into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update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write data back to file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Use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fstream</a:t>
            </a:r>
            <a:r>
              <a:rPr lang="en-US" altLang="en-US" sz="2800" dirty="0"/>
              <a:t> for file object definition: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fstream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gradeList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("grades.dat",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solidFill>
                  <a:srgbClr val="3D8963"/>
                </a:solidFill>
                <a:latin typeface="Courier New" panose="02070309020205020404" pitchFamily="49" charset="0"/>
              </a:rPr>
              <a:t>		               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ios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::in |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ios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::out);</a:t>
            </a:r>
            <a:endParaRPr lang="en-US" altLang="en-US" b="1" dirty="0" smtClean="0">
              <a:solidFill>
                <a:srgbClr val="3D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04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Opening a File for Both </a:t>
            </a:r>
            <a:r>
              <a:rPr lang="en-US" altLang="en-US" dirty="0" smtClean="0"/>
              <a:t>Input </a:t>
            </a:r>
            <a:r>
              <a:rPr lang="en-US" altLang="en-US" dirty="0"/>
              <a:t>and Output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979612" y="1219200"/>
            <a:ext cx="8458200" cy="4114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 file can be open for input and output simultaneously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Supports updating a file: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read data from file into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update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write data back to file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Use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fstream</a:t>
            </a:r>
            <a:r>
              <a:rPr lang="en-US" altLang="en-US" sz="2800" dirty="0"/>
              <a:t> for file object definition: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fstream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gradeList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("grades.dat",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solidFill>
                  <a:srgbClr val="3D8963"/>
                </a:solidFill>
                <a:latin typeface="Courier New" panose="02070309020205020404" pitchFamily="49" charset="0"/>
              </a:rPr>
              <a:t>		               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ios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::in |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ios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::out);</a:t>
            </a:r>
            <a:endParaRPr lang="en-US" altLang="en-US" b="1" dirty="0" smtClean="0">
              <a:solidFill>
                <a:srgbClr val="3D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58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smtClean="0"/>
              <a:t>Misc.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2412" y="457200"/>
            <a:ext cx="91440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/>
            </a:r>
            <a:br>
              <a:rPr lang="en-US" altLang="en-US" sz="2400" dirty="0">
                <a:latin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</a:rPr>
              <a:t>1. No arguments: A single character is taken from the input buffer and discarded: </a:t>
            </a:r>
            <a:br>
              <a:rPr lang="en-US" altLang="en-US" sz="2400" dirty="0">
                <a:latin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</a:rPr>
              <a:t>         </a:t>
            </a:r>
            <a:r>
              <a:rPr lang="en-US" altLang="en-US" sz="2400" dirty="0" err="1">
                <a:latin typeface="Times New Roman" panose="02020603050405020304" pitchFamily="18" charset="0"/>
              </a:rPr>
              <a:t>cin.ignore</a:t>
            </a:r>
            <a:r>
              <a:rPr lang="en-US" altLang="en-US" sz="2400" dirty="0">
                <a:latin typeface="Times New Roman" panose="02020603050405020304" pitchFamily="18" charset="0"/>
              </a:rPr>
              <a:t>(); //discard 1 character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/>
            </a:r>
            <a:br>
              <a:rPr lang="en-US" altLang="en-US" sz="2400" dirty="0">
                <a:latin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</a:rPr>
              <a:t>2. One argument: The number of characters specified are taken from the input buffer and discarded: </a:t>
            </a:r>
            <a:br>
              <a:rPr lang="en-US" altLang="en-US" sz="2400" dirty="0">
                <a:latin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</a:rPr>
              <a:t>        </a:t>
            </a:r>
            <a:r>
              <a:rPr lang="en-US" altLang="en-US" sz="2400" dirty="0" err="1">
                <a:latin typeface="Times New Roman" panose="02020603050405020304" pitchFamily="18" charset="0"/>
              </a:rPr>
              <a:t>cin.ignore</a:t>
            </a:r>
            <a:r>
              <a:rPr lang="en-US" altLang="en-US" sz="2400" dirty="0">
                <a:latin typeface="Times New Roman" panose="02020603050405020304" pitchFamily="18" charset="0"/>
              </a:rPr>
              <a:t>(33); //discard 33 characters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/>
            </a:r>
            <a:br>
              <a:rPr lang="en-US" altLang="en-US" sz="2400" dirty="0">
                <a:latin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</a:rPr>
              <a:t>3. Two arguments: discard the number of characters specified, or discard characters up to and including the specified delimiter (whichever comes first):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            </a:t>
            </a:r>
            <a:r>
              <a:rPr lang="en-US" altLang="en-US" sz="2400" dirty="0" err="1">
                <a:latin typeface="Times New Roman" panose="02020603050405020304" pitchFamily="18" charset="0"/>
              </a:rPr>
              <a:t>cin.ignore</a:t>
            </a:r>
            <a:r>
              <a:rPr lang="en-US" altLang="en-US" sz="2400" dirty="0">
                <a:latin typeface="Times New Roman" panose="02020603050405020304" pitchFamily="18" charset="0"/>
              </a:rPr>
              <a:t>(26, '\n'); //ignore 26 characters or to a newline,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                                              whichever comes first </a:t>
            </a:r>
          </a:p>
        </p:txBody>
      </p:sp>
    </p:spTree>
    <p:extLst>
      <p:ext uri="{BB962C8B-B14F-4D97-AF65-F5344CB8AC3E}">
        <p14:creationId xmlns:p14="http://schemas.microsoft.com/office/powerpoint/2010/main" val="343943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File Types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751012" y="1066800"/>
            <a:ext cx="84582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Text file – contains information encoded as text, such as letters, digits, and punctuation.  Can be viewed with a text editor such as Notepad.</a:t>
            </a:r>
          </a:p>
          <a:p>
            <a:pPr eaLnBrk="1" hangingPunct="1"/>
            <a:r>
              <a:rPr lang="en-US" altLang="en-US" dirty="0" smtClean="0"/>
              <a:t>Binary file – contains binary (0s and 1s) information that has not been encoded as text.  It cannot be viewed with a text editor.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6756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File </a:t>
            </a:r>
            <a:r>
              <a:rPr lang="en-US" altLang="en-US" dirty="0" smtClean="0"/>
              <a:t>Access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865312" y="990600"/>
            <a:ext cx="84582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Sequential access – read the 1</a:t>
            </a:r>
            <a:r>
              <a:rPr lang="en-US" altLang="en-US" baseline="30000" dirty="0" smtClean="0"/>
              <a:t>st</a:t>
            </a:r>
            <a:r>
              <a:rPr lang="en-US" altLang="en-US" dirty="0" smtClean="0"/>
              <a:t> piece of data, read the 2</a:t>
            </a:r>
            <a:r>
              <a:rPr lang="en-US" altLang="en-US" baseline="30000" dirty="0" smtClean="0"/>
              <a:t>nd</a:t>
            </a:r>
            <a:r>
              <a:rPr lang="en-US" altLang="en-US" dirty="0" smtClean="0"/>
              <a:t> piece of data, …, read the last piece of data.  To access the n-</a:t>
            </a:r>
            <a:r>
              <a:rPr lang="en-US" altLang="en-US" dirty="0" err="1" smtClean="0"/>
              <a:t>th</a:t>
            </a:r>
            <a:r>
              <a:rPr lang="en-US" altLang="en-US" dirty="0" smtClean="0"/>
              <a:t> piece of data, you have to retrieve the preceding n pieces first. </a:t>
            </a:r>
          </a:p>
          <a:p>
            <a:pPr eaLnBrk="1" hangingPunct="1"/>
            <a:r>
              <a:rPr lang="en-US" altLang="en-US" dirty="0" smtClean="0"/>
              <a:t>Random (direct) access – retrieve any piece of data directly, without the need to retrieve preceding data items.</a:t>
            </a:r>
            <a:endParaRPr lang="en-US" altLang="en-US" b="1" dirty="0" smtClean="0">
              <a:solidFill>
                <a:srgbClr val="3D8963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01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What is Needed to Use Files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609440" y="1066800"/>
            <a:ext cx="10969943" cy="4525963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dirty="0" smtClean="0"/>
              <a:t>Include the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fstream</a:t>
            </a:r>
            <a:r>
              <a:rPr lang="en-US" altLang="en-US" dirty="0" smtClean="0"/>
              <a:t> header file 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 smtClean="0"/>
              <a:t>Define a file stream object</a:t>
            </a:r>
          </a:p>
          <a:p>
            <a:pPr marL="990600" lvl="1" indent="-533400">
              <a:buFontTx/>
              <a:buChar char="•"/>
            </a:pPr>
            <a:r>
              <a:rPr lang="en-US" altLang="en-US" sz="3200" b="1" dirty="0" err="1">
                <a:latin typeface="Courier New" panose="02070309020205020404" pitchFamily="49" charset="0"/>
              </a:rPr>
              <a:t>ifstream</a:t>
            </a:r>
            <a:r>
              <a:rPr lang="en-US" altLang="en-US" dirty="0" smtClean="0"/>
              <a:t> for input from a file</a:t>
            </a:r>
          </a:p>
          <a:p>
            <a:pPr marL="990600" lvl="1" indent="-533400">
              <a:buNone/>
            </a:pPr>
            <a:r>
              <a:rPr lang="en-US" altLang="en-US" sz="3200" b="1" dirty="0">
                <a:solidFill>
                  <a:srgbClr val="3D8963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32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ifstream</a:t>
            </a:r>
            <a:r>
              <a:rPr lang="en-US" altLang="en-US" sz="3200" b="1" dirty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32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inFile</a:t>
            </a:r>
            <a:r>
              <a:rPr lang="en-US" altLang="en-US" sz="3200" b="1" dirty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</a:p>
          <a:p>
            <a:pPr marL="990600" lvl="1" indent="-533400">
              <a:buFontTx/>
              <a:buChar char="•"/>
            </a:pPr>
            <a:r>
              <a:rPr lang="en-US" altLang="en-US" sz="3200" b="1" dirty="0" err="1">
                <a:latin typeface="Courier New" panose="02070309020205020404" pitchFamily="49" charset="0"/>
              </a:rPr>
              <a:t>ofstream</a:t>
            </a:r>
            <a:r>
              <a:rPr lang="en-US" altLang="en-US" dirty="0" smtClean="0"/>
              <a:t> for output to a file</a:t>
            </a:r>
          </a:p>
          <a:p>
            <a:pPr marL="990600" lvl="1" indent="-533400">
              <a:buNone/>
            </a:pPr>
            <a:r>
              <a:rPr lang="en-US" altLang="en-US" sz="3200" b="1" dirty="0">
                <a:solidFill>
                  <a:srgbClr val="3D8963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32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ofstream</a:t>
            </a:r>
            <a:r>
              <a:rPr lang="en-US" altLang="en-US" sz="3200" b="1" dirty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32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outFile</a:t>
            </a:r>
            <a:r>
              <a:rPr lang="en-US" altLang="en-US" sz="3200" b="1" dirty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299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Open the File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08212" y="1219200"/>
            <a:ext cx="7772400" cy="42672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3"/>
            </a:pPr>
            <a:r>
              <a:rPr lang="en-US" altLang="en-US" dirty="0" smtClean="0"/>
              <a:t>Open the file</a:t>
            </a:r>
          </a:p>
          <a:p>
            <a:pPr marL="609600" indent="-609600">
              <a:lnSpc>
                <a:spcPct val="90000"/>
              </a:lnSpc>
              <a:spcBef>
                <a:spcPct val="30000"/>
              </a:spcBef>
            </a:pPr>
            <a:r>
              <a:rPr lang="en-US" altLang="en-US" dirty="0" smtClean="0"/>
              <a:t>Use the </a:t>
            </a:r>
            <a:r>
              <a:rPr lang="en-US" altLang="en-US" b="1" dirty="0" smtClean="0">
                <a:latin typeface="Courier New" panose="02070309020205020404" pitchFamily="49" charset="0"/>
              </a:rPr>
              <a:t>open</a:t>
            </a:r>
            <a:r>
              <a:rPr lang="en-US" altLang="en-US" dirty="0" smtClean="0"/>
              <a:t> member function</a:t>
            </a:r>
            <a:endParaRPr lang="en-US" altLang="en-US" dirty="0" smtClean="0">
              <a:latin typeface="Courier New" panose="02070309020205020404" pitchFamily="49" charset="0"/>
            </a:endParaRPr>
          </a:p>
          <a:p>
            <a:pPr marL="990600" lvl="1" indent="-533400">
              <a:lnSpc>
                <a:spcPct val="90000"/>
              </a:lnSpc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inFile.open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("inventory.dat");</a:t>
            </a:r>
          </a:p>
          <a:p>
            <a:pPr marL="990600" lvl="1" indent="-5334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outFile.open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("report.txt");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dirty="0" smtClean="0"/>
              <a:t>Filename may include drive, path info.</a:t>
            </a:r>
          </a:p>
          <a:p>
            <a:pPr marL="609600" indent="-609600">
              <a:lnSpc>
                <a:spcPct val="90000"/>
              </a:lnSpc>
              <a:spcBef>
                <a:spcPct val="30000"/>
              </a:spcBef>
            </a:pPr>
            <a:r>
              <a:rPr lang="en-US" altLang="en-US" dirty="0" smtClean="0"/>
              <a:t>Output file will be created if necessary; existing output file will be erased first</a:t>
            </a:r>
          </a:p>
          <a:p>
            <a:pPr marL="609600" indent="-609600">
              <a:lnSpc>
                <a:spcPct val="90000"/>
              </a:lnSpc>
              <a:spcBef>
                <a:spcPct val="30000"/>
              </a:spcBef>
            </a:pPr>
            <a:r>
              <a:rPr lang="en-US" altLang="en-US" dirty="0" smtClean="0"/>
              <a:t>Input file must exist for </a:t>
            </a:r>
            <a:r>
              <a:rPr lang="en-US" altLang="en-US" b="1" dirty="0" smtClean="0">
                <a:latin typeface="Courier New" panose="02070309020205020404" pitchFamily="49" charset="0"/>
              </a:rPr>
              <a:t>open</a:t>
            </a:r>
            <a:r>
              <a:rPr lang="en-US" altLang="en-US" dirty="0" smtClean="0"/>
              <a:t> to work</a:t>
            </a:r>
          </a:p>
        </p:txBody>
      </p:sp>
    </p:spTree>
    <p:extLst>
      <p:ext uri="{BB962C8B-B14F-4D97-AF65-F5344CB8AC3E}">
        <p14:creationId xmlns:p14="http://schemas.microsoft.com/office/powerpoint/2010/main" val="301076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Use the File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903412" y="1219200"/>
            <a:ext cx="8382000" cy="4191000"/>
          </a:xfrm>
        </p:spPr>
        <p:txBody>
          <a:bodyPr/>
          <a:lstStyle/>
          <a:p>
            <a:pPr marL="609600" indent="-609600">
              <a:buFontTx/>
              <a:buAutoNum type="arabicPeriod" startAt="4"/>
            </a:pPr>
            <a:r>
              <a:rPr lang="en-US" altLang="en-US" dirty="0" smtClean="0"/>
              <a:t>Use the file</a:t>
            </a:r>
          </a:p>
          <a:p>
            <a:pPr marL="609600" indent="-609600"/>
            <a:r>
              <a:rPr lang="en-US" altLang="en-US" dirty="0" smtClean="0"/>
              <a:t>Can use output file object and </a:t>
            </a:r>
            <a:r>
              <a:rPr lang="en-US" altLang="en-US" b="1" dirty="0" smtClean="0">
                <a:latin typeface="Courier New" panose="02070309020205020404" pitchFamily="49" charset="0"/>
              </a:rPr>
              <a:t>&lt;&lt;</a:t>
            </a:r>
            <a:r>
              <a:rPr lang="en-US" altLang="en-US" dirty="0" smtClean="0"/>
              <a:t> to send data to a file</a:t>
            </a:r>
          </a:p>
          <a:p>
            <a:pPr marL="990600" lvl="1" indent="-533400"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outFile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&lt;&lt; "Inventory report";</a:t>
            </a:r>
          </a:p>
          <a:p>
            <a:pPr marL="609600" indent="-609600"/>
            <a:r>
              <a:rPr lang="en-US" altLang="en-US" dirty="0" smtClean="0"/>
              <a:t>Can use input file object and </a:t>
            </a:r>
            <a:r>
              <a:rPr lang="en-US" altLang="en-US" b="1" dirty="0" smtClean="0">
                <a:latin typeface="Courier New" panose="02070309020205020404" pitchFamily="49" charset="0"/>
              </a:rPr>
              <a:t>&gt;&gt;</a:t>
            </a:r>
            <a:r>
              <a:rPr lang="en-US" altLang="en-US" dirty="0" smtClean="0"/>
              <a:t> to copy data from file to variables</a:t>
            </a:r>
          </a:p>
          <a:p>
            <a:pPr marL="990600" lvl="1" indent="-533400"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inFile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&gt;&gt;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partNum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</a:p>
          <a:p>
            <a:pPr marL="990600" lvl="1" indent="-5334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inFile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&gt;&gt;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qtyInStock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&gt;&gt;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qtyOnOrder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  <a:endParaRPr lang="en-US" altLang="en-US" b="1" dirty="0" smtClean="0">
              <a:solidFill>
                <a:srgbClr val="3D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9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Close the File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09440" y="990600"/>
            <a:ext cx="10969943" cy="4525963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5"/>
            </a:pPr>
            <a:r>
              <a:rPr lang="en-US" altLang="en-US" dirty="0" smtClean="0"/>
              <a:t>Close the file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dirty="0" smtClean="0"/>
              <a:t>Use the </a:t>
            </a:r>
            <a:r>
              <a:rPr lang="en-US" altLang="en-US" b="1" dirty="0" smtClean="0">
                <a:latin typeface="Courier New" panose="02070309020205020404" pitchFamily="49" charset="0"/>
              </a:rPr>
              <a:t>close</a:t>
            </a:r>
            <a:r>
              <a:rPr lang="en-US" altLang="en-US" dirty="0" smtClean="0"/>
              <a:t> member function</a:t>
            </a:r>
          </a:p>
          <a:p>
            <a:pPr marL="990600" lvl="1" indent="-533400">
              <a:lnSpc>
                <a:spcPct val="90000"/>
              </a:lnSpc>
              <a:buNone/>
            </a:pPr>
            <a:r>
              <a:rPr lang="en-US" altLang="en-US" dirty="0" smtClean="0"/>
              <a:t>	</a:t>
            </a:r>
            <a:r>
              <a:rPr lang="en-US" altLang="en-US" sz="32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inFile.close</a:t>
            </a:r>
            <a:r>
              <a:rPr lang="en-US" altLang="en-US" sz="3200" b="1" dirty="0">
                <a:solidFill>
                  <a:srgbClr val="3D8963"/>
                </a:solidFill>
                <a:latin typeface="Courier New" panose="02070309020205020404" pitchFamily="49" charset="0"/>
              </a:rPr>
              <a:t>();</a:t>
            </a:r>
          </a:p>
          <a:p>
            <a:pPr marL="990600" lvl="1" indent="-5334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200" b="1" dirty="0">
                <a:solidFill>
                  <a:srgbClr val="3D8963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32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outFile.close</a:t>
            </a:r>
            <a:r>
              <a:rPr lang="en-US" altLang="en-US" sz="3200" b="1" dirty="0">
                <a:solidFill>
                  <a:srgbClr val="3D8963"/>
                </a:solidFill>
                <a:latin typeface="Courier New" panose="02070309020205020404" pitchFamily="49" charset="0"/>
              </a:rPr>
              <a:t>();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dirty="0" smtClean="0"/>
              <a:t>Don’t wait for operating system to close files at program end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3000" dirty="0"/>
              <a:t>There may be limit on number of open files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3000" dirty="0"/>
              <a:t>There may be buffered output data waiting to be sent to a file that could be lost</a:t>
            </a:r>
          </a:p>
        </p:txBody>
      </p:sp>
    </p:spTree>
    <p:extLst>
      <p:ext uri="{BB962C8B-B14F-4D97-AF65-F5344CB8AC3E}">
        <p14:creationId xmlns:p14="http://schemas.microsoft.com/office/powerpoint/2010/main" val="353482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4873beb7-5857-4685-be1f-d57550cc96cc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907</TotalTime>
  <Words>1450</Words>
  <Application>Microsoft Office PowerPoint</Application>
  <PresentationFormat>Custom</PresentationFormat>
  <Paragraphs>210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宋体</vt:lpstr>
      <vt:lpstr>Arial</vt:lpstr>
      <vt:lpstr>Century Gothic</vt:lpstr>
      <vt:lpstr>Courier New</vt:lpstr>
      <vt:lpstr>HY중고딕</vt:lpstr>
      <vt:lpstr>Times New Roman</vt:lpstr>
      <vt:lpstr>Books 16x9</vt:lpstr>
      <vt:lpstr>PowerPoint Presentation</vt:lpstr>
      <vt:lpstr>Input and Output Streams</vt:lpstr>
      <vt:lpstr>Using Files for Data Storage</vt:lpstr>
      <vt:lpstr>File Types</vt:lpstr>
      <vt:lpstr>File Access</vt:lpstr>
      <vt:lpstr>What is Needed to Use Files</vt:lpstr>
      <vt:lpstr>Open the File</vt:lpstr>
      <vt:lpstr>Use the File</vt:lpstr>
      <vt:lpstr>Close the File</vt:lpstr>
      <vt:lpstr>Input File – the Read Position</vt:lpstr>
      <vt:lpstr>Using  Loops to Process Files</vt:lpstr>
      <vt:lpstr>&gt;&gt; Operator Test for End of File on Input File </vt:lpstr>
      <vt:lpstr>File Open Errors</vt:lpstr>
      <vt:lpstr>Creating Good Test Data</vt:lpstr>
      <vt:lpstr>File Stream Classes</vt:lpstr>
      <vt:lpstr> File Open Modes</vt:lpstr>
      <vt:lpstr>The fstream Object</vt:lpstr>
      <vt:lpstr>File Mode Flags</vt:lpstr>
      <vt:lpstr>Opening a File for Input and Output</vt:lpstr>
      <vt:lpstr>File Open Modes</vt:lpstr>
      <vt:lpstr>Opening Files with Constructors</vt:lpstr>
      <vt:lpstr> Default File Open Modes</vt:lpstr>
      <vt:lpstr>sstream Formatting</vt:lpstr>
      <vt:lpstr>sstream Formatting</vt:lpstr>
      <vt:lpstr>sstream Formatting</vt:lpstr>
      <vt:lpstr>Member Functions for Reading and Writing Files</vt:lpstr>
      <vt:lpstr>getline Member Function</vt:lpstr>
      <vt:lpstr>Single Character Input</vt:lpstr>
      <vt:lpstr>Single Character Input</vt:lpstr>
      <vt:lpstr>Opening a File for Both Input and Output</vt:lpstr>
      <vt:lpstr>Opening a File for Both Input and Output</vt:lpstr>
      <vt:lpstr>Misc.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Ally,Murtaza (HHSC)</dc:creator>
  <cp:lastModifiedBy>Ally,Murtaza (HHSC)</cp:lastModifiedBy>
  <cp:revision>58</cp:revision>
  <dcterms:created xsi:type="dcterms:W3CDTF">2017-05-16T14:09:04Z</dcterms:created>
  <dcterms:modified xsi:type="dcterms:W3CDTF">2019-05-24T14:27:40Z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