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4" r:id="rId5"/>
    <p:sldId id="39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Search Sort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Introduction to Sorting Algorithms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2208212" y="1447800"/>
            <a:ext cx="7772400" cy="38862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Sort</a:t>
            </a:r>
            <a:r>
              <a:rPr lang="en-US" altLang="en-US" dirty="0" smtClean="0"/>
              <a:t>: arrange values into an order </a:t>
            </a:r>
          </a:p>
          <a:p>
            <a:pPr lvl="1"/>
            <a:r>
              <a:rPr lang="en-US" altLang="en-US" dirty="0" smtClean="0"/>
              <a:t>Alphabetical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Ascending (smallest to largest) numeric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Descending (largest to smallest) numeric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Two algorithms considered here </a:t>
            </a:r>
          </a:p>
          <a:p>
            <a:pPr lvl="1"/>
            <a:r>
              <a:rPr lang="en-US" altLang="en-US" dirty="0" smtClean="0"/>
              <a:t>Bubble sort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4053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Bubble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1522412" y="1371600"/>
            <a:ext cx="9144000" cy="4114800"/>
          </a:xfrm>
        </p:spPr>
        <p:txBody>
          <a:bodyPr/>
          <a:lstStyle/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en-US" dirty="0" smtClean="0"/>
              <a:t>Compare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two elements and exchange them if they are out of order.</a:t>
            </a:r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altLang="en-US" dirty="0" smtClean="0"/>
              <a:t>Move down one element and compare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and 3</a:t>
            </a:r>
            <a:r>
              <a:rPr lang="en-US" altLang="en-US" baseline="30000" dirty="0" smtClean="0"/>
              <a:t>rd </a:t>
            </a:r>
            <a:r>
              <a:rPr lang="en-US" altLang="en-US" dirty="0" smtClean="0"/>
              <a:t>elements. Exchange if necessary. Continue until the end of the array.</a:t>
            </a:r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altLang="en-US" dirty="0" smtClean="0"/>
              <a:t>Pass through the array again, repeating the process and exchanging as necessary.</a:t>
            </a:r>
          </a:p>
          <a:p>
            <a:pPr marL="990600" lvl="1" indent="-533400">
              <a:spcBef>
                <a:spcPct val="35000"/>
              </a:spcBef>
              <a:buFontTx/>
              <a:buAutoNum type="arabicPeriod"/>
            </a:pPr>
            <a:r>
              <a:rPr lang="en-US" altLang="en-US" dirty="0" smtClean="0"/>
              <a:t>Repeat until a pass is made with no exchanges.</a:t>
            </a:r>
          </a:p>
        </p:txBody>
      </p:sp>
    </p:spTree>
    <p:extLst>
      <p:ext uri="{BB962C8B-B14F-4D97-AF65-F5344CB8AC3E}">
        <p14:creationId xmlns:p14="http://schemas.microsoft.com/office/powerpoint/2010/main" val="30518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Bubble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19200"/>
            <a:ext cx="883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Array </a:t>
            </a:r>
            <a:r>
              <a:rPr lang="en-US" altLang="en-US" b="1" dirty="0" smtClean="0">
                <a:latin typeface="Courier New" panose="02070309020205020404" pitchFamily="49" charset="0"/>
              </a:rPr>
              <a:t>numlist3</a:t>
            </a:r>
            <a:r>
              <a:rPr lang="en-US" altLang="en-US" dirty="0" smtClean="0"/>
              <a:t> contains 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903413" y="2057401"/>
            <a:ext cx="8304213" cy="3192463"/>
            <a:chOff x="192" y="1776"/>
            <a:chExt cx="5231" cy="2011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92" y="2400"/>
              <a:ext cx="2058" cy="725"/>
              <a:chOff x="192" y="2400"/>
              <a:chExt cx="2058" cy="725"/>
            </a:xfrm>
          </p:grpSpPr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auto">
              <a:xfrm>
                <a:off x="192" y="2602"/>
                <a:ext cx="205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First, compare values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23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In correct order,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so no exchange.</a:t>
                </a: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3216" y="2352"/>
              <a:ext cx="2207" cy="763"/>
              <a:chOff x="3216" y="2352"/>
              <a:chExt cx="2207" cy="763"/>
            </a:xfrm>
          </p:grpSpPr>
          <p:sp>
            <p:nvSpPr>
              <p:cNvPr id="31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592"/>
                <a:ext cx="2063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Finally, compare values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23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and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Not in correct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order, so exchange them.</a:t>
                </a: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 flipH="1" flipV="1">
                <a:off x="3216" y="235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440" y="1776"/>
              <a:ext cx="2304" cy="672"/>
              <a:chOff x="1440" y="1776"/>
              <a:chExt cx="2304" cy="672"/>
            </a:xfrm>
          </p:grpSpPr>
          <p:sp>
            <p:nvSpPr>
              <p:cNvPr id="15" name="AutoShape 27"/>
              <p:cNvSpPr>
                <a:spLocks/>
              </p:cNvSpPr>
              <p:nvPr/>
            </p:nvSpPr>
            <p:spPr bwMode="auto">
              <a:xfrm rot="5400000">
                <a:off x="1968" y="182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utoShape 30"/>
              <p:cNvSpPr>
                <a:spLocks/>
              </p:cNvSpPr>
              <p:nvPr/>
            </p:nvSpPr>
            <p:spPr bwMode="auto">
              <a:xfrm rot="5400000">
                <a:off x="2544" y="1920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AutoShape 32"/>
              <p:cNvSpPr>
                <a:spLocks/>
              </p:cNvSpPr>
              <p:nvPr/>
            </p:nvSpPr>
            <p:spPr bwMode="auto">
              <a:xfrm rot="5400000">
                <a:off x="3120" y="182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" name="Group 58"/>
              <p:cNvGrpSpPr>
                <a:grpSpLocks/>
              </p:cNvGrpSpPr>
              <p:nvPr/>
            </p:nvGrpSpPr>
            <p:grpSpPr bwMode="auto">
              <a:xfrm>
                <a:off x="1440" y="1776"/>
                <a:ext cx="2304" cy="432"/>
                <a:chOff x="1440" y="1776"/>
                <a:chExt cx="2304" cy="432"/>
              </a:xfrm>
            </p:grpSpPr>
            <p:grpSp>
              <p:nvGrpSpPr>
                <p:cNvPr id="19" name="Group 45"/>
                <p:cNvGrpSpPr>
                  <a:grpSpLocks/>
                </p:cNvGrpSpPr>
                <p:nvPr/>
              </p:nvGrpSpPr>
              <p:grpSpPr bwMode="auto">
                <a:xfrm>
                  <a:off x="1440" y="1776"/>
                  <a:ext cx="576" cy="432"/>
                  <a:chOff x="3264" y="1728"/>
                  <a:chExt cx="576" cy="432"/>
                </a:xfrm>
              </p:grpSpPr>
              <p:sp>
                <p:nvSpPr>
                  <p:cNvPr id="2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17</a:t>
                    </a:r>
                  </a:p>
                </p:txBody>
              </p:sp>
            </p:grpSp>
            <p:grpSp>
              <p:nvGrpSpPr>
                <p:cNvPr id="20" name="Group 46"/>
                <p:cNvGrpSpPr>
                  <a:grpSpLocks/>
                </p:cNvGrpSpPr>
                <p:nvPr/>
              </p:nvGrpSpPr>
              <p:grpSpPr bwMode="auto">
                <a:xfrm>
                  <a:off x="2016" y="1776"/>
                  <a:ext cx="576" cy="432"/>
                  <a:chOff x="3840" y="1728"/>
                  <a:chExt cx="576" cy="432"/>
                </a:xfrm>
              </p:grpSpPr>
              <p:sp>
                <p:nvSpPr>
                  <p:cNvPr id="2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23</a:t>
                    </a:r>
                  </a:p>
                </p:txBody>
              </p:sp>
            </p:grpSp>
            <p:grpSp>
              <p:nvGrpSpPr>
                <p:cNvPr id="21" name="Group 47"/>
                <p:cNvGrpSpPr>
                  <a:grpSpLocks/>
                </p:cNvGrpSpPr>
                <p:nvPr/>
              </p:nvGrpSpPr>
              <p:grpSpPr bwMode="auto">
                <a:xfrm>
                  <a:off x="2592" y="1776"/>
                  <a:ext cx="576" cy="432"/>
                  <a:chOff x="4416" y="1728"/>
                  <a:chExt cx="576" cy="432"/>
                </a:xfrm>
              </p:grpSpPr>
              <p:sp>
                <p:nvSpPr>
                  <p:cNvPr id="2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22" name="Group 48"/>
                <p:cNvGrpSpPr>
                  <a:grpSpLocks/>
                </p:cNvGrpSpPr>
                <p:nvPr/>
              </p:nvGrpSpPr>
              <p:grpSpPr bwMode="auto">
                <a:xfrm>
                  <a:off x="3168" y="1776"/>
                  <a:ext cx="576" cy="432"/>
                  <a:chOff x="4992" y="1728"/>
                  <a:chExt cx="576" cy="432"/>
                </a:xfrm>
              </p:grpSpPr>
              <p:sp>
                <p:nvSpPr>
                  <p:cNvPr id="2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11</a:t>
                    </a:r>
                  </a:p>
                </p:txBody>
              </p:sp>
            </p:grpSp>
          </p:grpSp>
        </p:grp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1728" y="2496"/>
              <a:ext cx="2063" cy="1291"/>
              <a:chOff x="1728" y="2496"/>
              <a:chExt cx="2063" cy="1291"/>
            </a:xfrm>
          </p:grpSpPr>
          <p:sp>
            <p:nvSpPr>
              <p:cNvPr id="13" name="Text Box 29"/>
              <p:cNvSpPr txBox="1">
                <a:spLocks noChangeArrowheads="1"/>
              </p:cNvSpPr>
              <p:nvPr/>
            </p:nvSpPr>
            <p:spPr bwMode="auto">
              <a:xfrm>
                <a:off x="1728" y="3264"/>
                <a:ext cx="2063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Then, compare values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23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and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 5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Not in correct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order, so exchange them.</a:t>
                </a:r>
              </a:p>
            </p:txBody>
          </p:sp>
          <p:sp>
            <p:nvSpPr>
              <p:cNvPr id="14" name="Line 51"/>
              <p:cNvSpPr>
                <a:spLocks noChangeShapeType="1"/>
              </p:cNvSpPr>
              <p:nvPr/>
            </p:nvSpPr>
            <p:spPr bwMode="auto">
              <a:xfrm flipV="1">
                <a:off x="2592" y="249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51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Bubble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066800"/>
            <a:ext cx="8839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After first pass, array </a:t>
            </a:r>
            <a:r>
              <a:rPr lang="en-US" altLang="en-US" b="1" smtClean="0">
                <a:latin typeface="Courier New" panose="02070309020205020404" pitchFamily="49" charset="0"/>
              </a:rPr>
              <a:t>numlist3</a:t>
            </a:r>
            <a:r>
              <a:rPr lang="en-US" altLang="en-US" smtClean="0"/>
              <a:t> contains</a:t>
            </a: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1751012" y="2209800"/>
            <a:ext cx="8072438" cy="3187700"/>
            <a:chOff x="192" y="1776"/>
            <a:chExt cx="5085" cy="2008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192" y="2400"/>
              <a:ext cx="1961" cy="760"/>
              <a:chOff x="192" y="2400"/>
              <a:chExt cx="1961" cy="760"/>
            </a:xfrm>
          </p:grpSpPr>
          <p:sp>
            <p:nvSpPr>
              <p:cNvPr id="62" name="Text Box 6"/>
              <p:cNvSpPr txBox="1">
                <a:spLocks noChangeArrowheads="1"/>
              </p:cNvSpPr>
              <p:nvPr/>
            </p:nvSpPr>
            <p:spPr bwMode="auto">
              <a:xfrm>
                <a:off x="192" y="2602"/>
                <a:ext cx="1961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Compare values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and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5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Not in correct order,</a:t>
                </a:r>
              </a:p>
              <a:p>
                <a:pPr eaLnBrk="1" hangingPunct="1"/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so exchange them.</a:t>
                </a:r>
              </a:p>
            </p:txBody>
          </p:sp>
          <p:sp>
            <p:nvSpPr>
              <p:cNvPr id="63" name="Line 7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" name="Group 8"/>
            <p:cNvGrpSpPr>
              <a:grpSpLocks/>
            </p:cNvGrpSpPr>
            <p:nvPr/>
          </p:nvGrpSpPr>
          <p:grpSpPr bwMode="auto">
            <a:xfrm>
              <a:off x="3216" y="2352"/>
              <a:ext cx="2061" cy="760"/>
              <a:chOff x="3216" y="2352"/>
              <a:chExt cx="2061" cy="760"/>
            </a:xfrm>
          </p:grpSpPr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360" y="2592"/>
                <a:ext cx="1917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Compare values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and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23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In correct order, so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no exchange.</a:t>
                </a:r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 flipH="1" flipV="1">
                <a:off x="3216" y="235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1"/>
            <p:cNvGrpSpPr>
              <a:grpSpLocks/>
            </p:cNvGrpSpPr>
            <p:nvPr/>
          </p:nvGrpSpPr>
          <p:grpSpPr bwMode="auto">
            <a:xfrm>
              <a:off x="1440" y="1776"/>
              <a:ext cx="2304" cy="672"/>
              <a:chOff x="1440" y="1776"/>
              <a:chExt cx="2304" cy="672"/>
            </a:xfrm>
          </p:grpSpPr>
          <p:sp>
            <p:nvSpPr>
              <p:cNvPr id="44" name="AutoShape 12"/>
              <p:cNvSpPr>
                <a:spLocks/>
              </p:cNvSpPr>
              <p:nvPr/>
            </p:nvSpPr>
            <p:spPr bwMode="auto">
              <a:xfrm rot="5400000">
                <a:off x="1968" y="182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AutoShape 13"/>
              <p:cNvSpPr>
                <a:spLocks/>
              </p:cNvSpPr>
              <p:nvPr/>
            </p:nvSpPr>
            <p:spPr bwMode="auto">
              <a:xfrm rot="5400000">
                <a:off x="2544" y="1920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AutoShape 14"/>
              <p:cNvSpPr>
                <a:spLocks/>
              </p:cNvSpPr>
              <p:nvPr/>
            </p:nvSpPr>
            <p:spPr bwMode="auto">
              <a:xfrm rot="5400000">
                <a:off x="3120" y="182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7" name="Group 15"/>
              <p:cNvGrpSpPr>
                <a:grpSpLocks/>
              </p:cNvGrpSpPr>
              <p:nvPr/>
            </p:nvGrpSpPr>
            <p:grpSpPr bwMode="auto">
              <a:xfrm>
                <a:off x="1440" y="1776"/>
                <a:ext cx="2304" cy="432"/>
                <a:chOff x="1440" y="1776"/>
                <a:chExt cx="2304" cy="432"/>
              </a:xfrm>
            </p:grpSpPr>
            <p:grpSp>
              <p:nvGrpSpPr>
                <p:cNvPr id="48" name="Group 16"/>
                <p:cNvGrpSpPr>
                  <a:grpSpLocks/>
                </p:cNvGrpSpPr>
                <p:nvPr/>
              </p:nvGrpSpPr>
              <p:grpSpPr bwMode="auto">
                <a:xfrm>
                  <a:off x="1440" y="1776"/>
                  <a:ext cx="576" cy="432"/>
                  <a:chOff x="3264" y="1728"/>
                  <a:chExt cx="576" cy="432"/>
                </a:xfrm>
              </p:grpSpPr>
              <p:sp>
                <p:nvSpPr>
                  <p:cNvPr id="5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17</a:t>
                    </a:r>
                  </a:p>
                </p:txBody>
              </p:sp>
            </p:grpSp>
            <p:grpSp>
              <p:nvGrpSpPr>
                <p:cNvPr id="49" name="Group 19"/>
                <p:cNvGrpSpPr>
                  <a:grpSpLocks/>
                </p:cNvGrpSpPr>
                <p:nvPr/>
              </p:nvGrpSpPr>
              <p:grpSpPr bwMode="auto">
                <a:xfrm>
                  <a:off x="2016" y="1776"/>
                  <a:ext cx="576" cy="432"/>
                  <a:chOff x="3840" y="1728"/>
                  <a:chExt cx="576" cy="432"/>
                </a:xfrm>
              </p:grpSpPr>
              <p:sp>
                <p:nvSpPr>
                  <p:cNvPr id="5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50" name="Group 22"/>
                <p:cNvGrpSpPr>
                  <a:grpSpLocks/>
                </p:cNvGrpSpPr>
                <p:nvPr/>
              </p:nvGrpSpPr>
              <p:grpSpPr bwMode="auto">
                <a:xfrm>
                  <a:off x="2592" y="1776"/>
                  <a:ext cx="576" cy="432"/>
                  <a:chOff x="4416" y="1728"/>
                  <a:chExt cx="576" cy="432"/>
                </a:xfrm>
              </p:grpSpPr>
              <p:sp>
                <p:nvSpPr>
                  <p:cNvPr id="5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chemeClr val="accent2"/>
                        </a:solidFill>
                        <a:latin typeface="Courier New" panose="02070309020205020404" pitchFamily="49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51" name="Group 25"/>
                <p:cNvGrpSpPr>
                  <a:grpSpLocks/>
                </p:cNvGrpSpPr>
                <p:nvPr/>
              </p:nvGrpSpPr>
              <p:grpSpPr bwMode="auto">
                <a:xfrm>
                  <a:off x="3168" y="1776"/>
                  <a:ext cx="576" cy="432"/>
                  <a:chOff x="4992" y="1728"/>
                  <a:chExt cx="576" cy="432"/>
                </a:xfrm>
              </p:grpSpPr>
              <p:sp>
                <p:nvSpPr>
                  <p:cNvPr id="5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728"/>
                    <a:ext cx="576" cy="4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1824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2800" b="1" baseline="0">
                        <a:solidFill>
                          <a:srgbClr val="FF0000"/>
                        </a:solidFill>
                        <a:latin typeface="Courier New" panose="02070309020205020404" pitchFamily="49" charset="0"/>
                      </a:rPr>
                      <a:t>23</a:t>
                    </a:r>
                  </a:p>
                </p:txBody>
              </p:sp>
            </p:grpSp>
          </p:grpSp>
        </p:grpSp>
        <p:grpSp>
          <p:nvGrpSpPr>
            <p:cNvPr id="41" name="Group 28"/>
            <p:cNvGrpSpPr>
              <a:grpSpLocks/>
            </p:cNvGrpSpPr>
            <p:nvPr/>
          </p:nvGrpSpPr>
          <p:grpSpPr bwMode="auto">
            <a:xfrm>
              <a:off x="1728" y="2496"/>
              <a:ext cx="1976" cy="1288"/>
              <a:chOff x="1728" y="2496"/>
              <a:chExt cx="1976" cy="1288"/>
            </a:xfrm>
          </p:grpSpPr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>
                <a:off x="1728" y="3264"/>
                <a:ext cx="1976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Compare values 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and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. Not in correct order,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b="1" baseline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so exchange them.</a:t>
                </a: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 flipV="1">
                <a:off x="2592" y="249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7923212" y="16764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baseline="0">
                <a:solidFill>
                  <a:srgbClr val="FF0000"/>
                </a:solidFill>
                <a:latin typeface="Arial" panose="020B0604020202020204" pitchFamily="34" charset="0"/>
              </a:rPr>
              <a:t>In order from previous pass</a:t>
            </a: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 flipH="1">
            <a:off x="7389812" y="2057400"/>
            <a:ext cx="533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Bubble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6" name="Rectangle 3"/>
          <p:cNvSpPr>
            <a:spLocks noGrp="1" noChangeArrowheads="1"/>
          </p:cNvSpPr>
          <p:nvPr>
            <p:ph idx="1"/>
          </p:nvPr>
        </p:nvSpPr>
        <p:spPr>
          <a:xfrm>
            <a:off x="1874785" y="1174751"/>
            <a:ext cx="8839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After second pass, array </a:t>
            </a:r>
            <a:r>
              <a:rPr lang="en-US" altLang="en-US" b="1" smtClean="0">
                <a:latin typeface="Courier New" panose="02070309020205020404" pitchFamily="49" charset="0"/>
              </a:rPr>
              <a:t>numlist3</a:t>
            </a:r>
            <a:r>
              <a:rPr lang="en-US" altLang="en-US" smtClean="0"/>
              <a:t> contains</a:t>
            </a: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7589785" y="4603752"/>
            <a:ext cx="2885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baseline="0">
                <a:latin typeface="Arial" panose="020B0604020202020204" pitchFamily="34" charset="0"/>
              </a:rPr>
              <a:t>No exchanges, so </a:t>
            </a:r>
          </a:p>
          <a:p>
            <a:pPr eaLnBrk="1" hangingPunct="1"/>
            <a:r>
              <a:rPr lang="en-US" altLang="en-US" b="1" baseline="0">
                <a:latin typeface="Arial" panose="020B0604020202020204" pitchFamily="34" charset="0"/>
              </a:rPr>
              <a:t>array is in order</a:t>
            </a:r>
          </a:p>
        </p:txBody>
      </p:sp>
      <p:grpSp>
        <p:nvGrpSpPr>
          <p:cNvPr id="69" name="Group 37"/>
          <p:cNvGrpSpPr>
            <a:grpSpLocks/>
          </p:cNvGrpSpPr>
          <p:nvPr/>
        </p:nvGrpSpPr>
        <p:grpSpPr bwMode="auto">
          <a:xfrm>
            <a:off x="1874785" y="1784351"/>
            <a:ext cx="8458200" cy="3721100"/>
            <a:chOff x="192" y="1440"/>
            <a:chExt cx="5328" cy="2344"/>
          </a:xfrm>
        </p:grpSpPr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192" y="1776"/>
              <a:ext cx="5085" cy="2008"/>
              <a:chOff x="192" y="1776"/>
              <a:chExt cx="5085" cy="2008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192" y="2400"/>
                <a:ext cx="1865" cy="760"/>
                <a:chOff x="192" y="2400"/>
                <a:chExt cx="1865" cy="760"/>
              </a:xfrm>
            </p:grpSpPr>
            <p:sp>
              <p:nvSpPr>
                <p:cNvPr id="9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92" y="2602"/>
                  <a:ext cx="1865" cy="5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Compare values 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5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 and 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11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. In correct order, so</a:t>
                  </a:r>
                </a:p>
                <a:p>
                  <a:pPr eaLnBrk="1" hangingPunct="1"/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no exchange.</a:t>
                  </a:r>
                </a:p>
              </p:txBody>
            </p:sp>
            <p:sp>
              <p:nvSpPr>
                <p:cNvPr id="10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584" y="2400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8"/>
              <p:cNvGrpSpPr>
                <a:grpSpLocks/>
              </p:cNvGrpSpPr>
              <p:nvPr/>
            </p:nvGrpSpPr>
            <p:grpSpPr bwMode="auto">
              <a:xfrm>
                <a:off x="3216" y="2352"/>
                <a:ext cx="2061" cy="760"/>
                <a:chOff x="3216" y="2352"/>
                <a:chExt cx="2061" cy="760"/>
              </a:xfrm>
            </p:grpSpPr>
            <p:sp>
              <p:nvSpPr>
                <p:cNvPr id="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0" y="2592"/>
                  <a:ext cx="1917" cy="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Compare values 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17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 and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23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. In correct order, so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no exchange.</a:t>
                  </a:r>
                </a:p>
              </p:txBody>
            </p:sp>
            <p:sp>
              <p:nvSpPr>
                <p:cNvPr id="98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3216" y="2352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1440" y="1776"/>
                <a:ext cx="2304" cy="672"/>
                <a:chOff x="1440" y="1776"/>
                <a:chExt cx="2304" cy="672"/>
              </a:xfrm>
            </p:grpSpPr>
            <p:sp>
              <p:nvSpPr>
                <p:cNvPr id="81" name="AutoShape 12"/>
                <p:cNvSpPr>
                  <a:spLocks/>
                </p:cNvSpPr>
                <p:nvPr/>
              </p:nvSpPr>
              <p:spPr bwMode="auto">
                <a:xfrm rot="5400000">
                  <a:off x="1968" y="1824"/>
                  <a:ext cx="48" cy="1008"/>
                </a:xfrm>
                <a:prstGeom prst="rightBrace">
                  <a:avLst>
                    <a:gd name="adj1" fmla="val 17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" name="AutoShape 13"/>
                <p:cNvSpPr>
                  <a:spLocks/>
                </p:cNvSpPr>
                <p:nvPr/>
              </p:nvSpPr>
              <p:spPr bwMode="auto">
                <a:xfrm rot="5400000">
                  <a:off x="2544" y="1920"/>
                  <a:ext cx="48" cy="1008"/>
                </a:xfrm>
                <a:prstGeom prst="rightBrace">
                  <a:avLst>
                    <a:gd name="adj1" fmla="val 17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" name="AutoShape 14"/>
                <p:cNvSpPr>
                  <a:spLocks/>
                </p:cNvSpPr>
                <p:nvPr/>
              </p:nvSpPr>
              <p:spPr bwMode="auto">
                <a:xfrm rot="5400000">
                  <a:off x="3120" y="1824"/>
                  <a:ext cx="48" cy="1008"/>
                </a:xfrm>
                <a:prstGeom prst="rightBrace">
                  <a:avLst>
                    <a:gd name="adj1" fmla="val 17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4" name="Group 15"/>
                <p:cNvGrpSpPr>
                  <a:grpSpLocks/>
                </p:cNvGrpSpPr>
                <p:nvPr/>
              </p:nvGrpSpPr>
              <p:grpSpPr bwMode="auto">
                <a:xfrm>
                  <a:off x="1440" y="1776"/>
                  <a:ext cx="2304" cy="432"/>
                  <a:chOff x="1440" y="1776"/>
                  <a:chExt cx="2304" cy="432"/>
                </a:xfrm>
              </p:grpSpPr>
              <p:grpSp>
                <p:nvGrpSpPr>
                  <p:cNvPr id="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440" y="1776"/>
                    <a:ext cx="576" cy="432"/>
                    <a:chOff x="3264" y="1728"/>
                    <a:chExt cx="576" cy="432"/>
                  </a:xfrm>
                </p:grpSpPr>
                <p:sp>
                  <p:nvSpPr>
                    <p:cNvPr id="9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1728"/>
                      <a:ext cx="576" cy="43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0" y="1824"/>
                      <a:ext cx="43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2800" b="1" baseline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8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016" y="1776"/>
                    <a:ext cx="576" cy="432"/>
                    <a:chOff x="3840" y="1728"/>
                    <a:chExt cx="576" cy="432"/>
                  </a:xfrm>
                </p:grpSpPr>
                <p:sp>
                  <p:nvSpPr>
                    <p:cNvPr id="9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28"/>
                      <a:ext cx="576" cy="43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88" y="1824"/>
                      <a:ext cx="43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2800" b="1" baseline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</a:rPr>
                        <a:t>11</a:t>
                      </a:r>
                    </a:p>
                  </p:txBody>
                </p:sp>
              </p:grpSp>
              <p:grpSp>
                <p:nvGrpSpPr>
                  <p:cNvPr id="8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592" y="1776"/>
                    <a:ext cx="576" cy="432"/>
                    <a:chOff x="4416" y="1728"/>
                    <a:chExt cx="576" cy="432"/>
                  </a:xfrm>
                </p:grpSpPr>
                <p:sp>
                  <p:nvSpPr>
                    <p:cNvPr id="9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1728"/>
                      <a:ext cx="576" cy="43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12" y="1824"/>
                      <a:ext cx="43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2800" b="1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17</a:t>
                      </a:r>
                    </a:p>
                  </p:txBody>
                </p:sp>
              </p:grpSp>
              <p:grpSp>
                <p:nvGrpSpPr>
                  <p:cNvPr id="8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168" y="1776"/>
                    <a:ext cx="576" cy="432"/>
                    <a:chOff x="4992" y="1728"/>
                    <a:chExt cx="576" cy="432"/>
                  </a:xfrm>
                </p:grpSpPr>
                <p:sp>
                  <p:nvSpPr>
                    <p:cNvPr id="8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2" y="1728"/>
                      <a:ext cx="576" cy="43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0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88" y="1824"/>
                      <a:ext cx="43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2800" b="1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23</a:t>
                      </a:r>
                    </a:p>
                  </p:txBody>
                </p:sp>
              </p:grpSp>
            </p:grpSp>
          </p:grpSp>
          <p:grpSp>
            <p:nvGrpSpPr>
              <p:cNvPr id="78" name="Group 28"/>
              <p:cNvGrpSpPr>
                <a:grpSpLocks/>
              </p:cNvGrpSpPr>
              <p:nvPr/>
            </p:nvGrpSpPr>
            <p:grpSpPr bwMode="auto">
              <a:xfrm>
                <a:off x="1728" y="2496"/>
                <a:ext cx="1917" cy="1288"/>
                <a:chOff x="1728" y="2496"/>
                <a:chExt cx="1917" cy="1288"/>
              </a:xfrm>
            </p:grpSpPr>
            <p:sp>
              <p:nvSpPr>
                <p:cNvPr id="7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28" y="3264"/>
                  <a:ext cx="1917" cy="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Compare values 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11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 and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17</a:t>
                  </a: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. In correct order, so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en-US" sz="2000" b="1" baseline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no exchange.</a:t>
                  </a:r>
                </a:p>
              </p:txBody>
            </p:sp>
            <p:sp>
              <p:nvSpPr>
                <p:cNvPr id="8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592" y="24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" name="Group 36"/>
            <p:cNvGrpSpPr>
              <a:grpSpLocks/>
            </p:cNvGrpSpPr>
            <p:nvPr/>
          </p:nvGrpSpPr>
          <p:grpSpPr bwMode="auto">
            <a:xfrm>
              <a:off x="3168" y="1440"/>
              <a:ext cx="2352" cy="480"/>
              <a:chOff x="3168" y="1440"/>
              <a:chExt cx="2352" cy="480"/>
            </a:xfrm>
          </p:grpSpPr>
          <p:sp>
            <p:nvSpPr>
              <p:cNvPr id="72" name="Text Box 33"/>
              <p:cNvSpPr txBox="1">
                <a:spLocks noChangeArrowheads="1"/>
              </p:cNvSpPr>
              <p:nvPr/>
            </p:nvSpPr>
            <p:spPr bwMode="auto">
              <a:xfrm>
                <a:off x="4133" y="1440"/>
                <a:ext cx="138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baseline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In order from previous passes</a:t>
                </a:r>
              </a:p>
            </p:txBody>
          </p:sp>
          <p:sp>
            <p:nvSpPr>
              <p:cNvPr id="73" name="Line 34"/>
              <p:cNvSpPr>
                <a:spLocks noChangeShapeType="1"/>
              </p:cNvSpPr>
              <p:nvPr/>
            </p:nvSpPr>
            <p:spPr bwMode="auto">
              <a:xfrm flipH="1">
                <a:off x="3744" y="1680"/>
                <a:ext cx="389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/>
            </p:nvSpPr>
            <p:spPr bwMode="auto">
              <a:xfrm flipH="1">
                <a:off x="3168" y="1632"/>
                <a:ext cx="1008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7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Bubble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1786466" y="1439862"/>
            <a:ext cx="8294688" cy="3894138"/>
          </a:xfrm>
        </p:spPr>
        <p:txBody>
          <a:bodyPr/>
          <a:lstStyle/>
          <a:p>
            <a:r>
              <a:rPr lang="en-US" altLang="en-US" dirty="0" smtClean="0"/>
              <a:t>Benefit</a:t>
            </a:r>
          </a:p>
          <a:p>
            <a:pPr lvl="1"/>
            <a:r>
              <a:rPr lang="en-US" altLang="en-US" dirty="0" smtClean="0"/>
              <a:t>Easy to understand and to implement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Disadvantage</a:t>
            </a:r>
          </a:p>
          <a:p>
            <a:pPr lvl="1"/>
            <a:r>
              <a:rPr lang="en-US" altLang="en-US" dirty="0" smtClean="0"/>
              <a:t>Inefficiency makes it slow for large arrays </a:t>
            </a:r>
          </a:p>
        </p:txBody>
      </p:sp>
    </p:spTree>
    <p:extLst>
      <p:ext uri="{BB962C8B-B14F-4D97-AF65-F5344CB8AC3E}">
        <p14:creationId xmlns:p14="http://schemas.microsoft.com/office/powerpoint/2010/main" val="36756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Selection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717231" y="1474327"/>
            <a:ext cx="8382000" cy="3581400"/>
          </a:xfrm>
        </p:spPr>
        <p:txBody>
          <a:bodyPr/>
          <a:lstStyle/>
          <a:p>
            <a:pPr marL="609600" indent="-609600"/>
            <a:endParaRPr lang="en-US" altLang="en-US" dirty="0" smtClean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800" dirty="0"/>
              <a:t>Locate smallest element in array and exchange it with element in position 0.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800" dirty="0"/>
              <a:t>Locate next smallest element in array and  exchange it with element in position 1.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800" dirty="0"/>
              <a:t>Continue until all elements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4667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Selection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972238" y="1296989"/>
            <a:ext cx="84582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mtClean="0"/>
              <a:t>	Array </a:t>
            </a:r>
            <a:r>
              <a:rPr lang="en-US" altLang="en-US" b="1" smtClean="0">
                <a:latin typeface="Courier New" panose="02070309020205020404" pitchFamily="49" charset="0"/>
              </a:rPr>
              <a:t>numlist</a:t>
            </a:r>
            <a:r>
              <a:rPr lang="en-US" altLang="en-US" b="1" smtClean="0"/>
              <a:t> </a:t>
            </a:r>
            <a:r>
              <a:rPr lang="en-US" altLang="en-US" smtClean="0"/>
              <a:t>contains</a:t>
            </a:r>
          </a:p>
          <a:p>
            <a:pPr marL="609600" indent="-609600">
              <a:buNone/>
            </a:pPr>
            <a:endParaRPr lang="en-US" altLang="en-US" smtClean="0"/>
          </a:p>
          <a:p>
            <a:pPr marL="609600" indent="-609600">
              <a:buNone/>
            </a:pPr>
            <a:endParaRPr lang="en-US" altLang="en-US" smtClean="0"/>
          </a:p>
          <a:p>
            <a:pPr marL="609600" indent="-609600">
              <a:buNone/>
            </a:pPr>
            <a:r>
              <a:rPr lang="en-US" altLang="en-US" smtClean="0"/>
              <a:t>Smallest element is </a:t>
            </a:r>
            <a:r>
              <a:rPr lang="en-US" altLang="en-US" b="1" smtClean="0">
                <a:latin typeface="Courier New" panose="02070309020205020404" pitchFamily="49" charset="0"/>
              </a:rPr>
              <a:t>2</a:t>
            </a:r>
            <a:r>
              <a:rPr lang="en-US" altLang="en-US" smtClean="0"/>
              <a:t>. Exchange 2 with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mtClean="0"/>
              <a:t> element in 1</a:t>
            </a:r>
            <a:r>
              <a:rPr lang="en-US" altLang="en-US" baseline="30000" smtClean="0"/>
              <a:t>st</a:t>
            </a:r>
            <a:r>
              <a:rPr lang="en-US" altLang="en-US" smtClean="0"/>
              <a:t> array position </a:t>
            </a:r>
            <a:r>
              <a:rPr lang="en-US" altLang="en-US" sz="2800"/>
              <a:t>(</a:t>
            </a:r>
            <a:r>
              <a:rPr lang="en-US" altLang="en-US" sz="2800" i="1"/>
              <a:t>i.e.,</a:t>
            </a:r>
            <a:r>
              <a:rPr lang="en-US" altLang="en-US" sz="2800"/>
              <a:t> element 0)</a:t>
            </a:r>
            <a:r>
              <a:rPr lang="en-US" altLang="en-US" b="1" smtClean="0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34998"/>
              </p:ext>
            </p:extLst>
          </p:nvPr>
        </p:nvGraphicFramePr>
        <p:xfrm>
          <a:off x="3953438" y="1982789"/>
          <a:ext cx="3657600" cy="838200"/>
        </p:xfrm>
        <a:graphic>
          <a:graphicData uri="http://schemas.openxmlformats.org/drawingml/2006/table">
            <a:tbl>
              <a:tblPr/>
              <a:tblGrid>
                <a:gridCol w="912813"/>
                <a:gridCol w="915987"/>
                <a:gridCol w="912813"/>
                <a:gridCol w="91598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29047"/>
              </p:ext>
            </p:extLst>
          </p:nvPr>
        </p:nvGraphicFramePr>
        <p:xfrm>
          <a:off x="3953438" y="4344989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/>
                <a:gridCol w="935037"/>
                <a:gridCol w="931863"/>
                <a:gridCol w="9350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1972238" y="419259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baseline="0">
                <a:solidFill>
                  <a:srgbClr val="FF0000"/>
                </a:solidFill>
                <a:latin typeface="Arial" panose="020B0604020202020204" pitchFamily="34" charset="0"/>
              </a:rPr>
              <a:t>Now in order</a:t>
            </a:r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3648638" y="4421189"/>
            <a:ext cx="533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Selection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08301" y="1109510"/>
            <a:ext cx="8001000" cy="42672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mtClean="0"/>
              <a:t>Next smallest element is </a:t>
            </a: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/>
              <a:t>. Exchange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/>
              <a:t> with element in 2</a:t>
            </a:r>
            <a:r>
              <a:rPr lang="en-US" altLang="en-US" baseline="30000" smtClean="0"/>
              <a:t>nd</a:t>
            </a:r>
            <a:r>
              <a:rPr lang="en-US" altLang="en-US" smtClean="0"/>
              <a:t> array position.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mtClean="0"/>
          </a:p>
          <a:p>
            <a:pPr marL="609600" indent="-609600">
              <a:spcBef>
                <a:spcPct val="95000"/>
              </a:spcBef>
              <a:buNone/>
            </a:pPr>
            <a:r>
              <a:rPr lang="en-US" altLang="en-US" smtClean="0"/>
              <a:t>Next smallest element is </a:t>
            </a:r>
            <a:r>
              <a:rPr lang="en-US" altLang="en-US" b="1" smtClean="0">
                <a:latin typeface="Courier New" panose="02070309020205020404" pitchFamily="49" charset="0"/>
              </a:rPr>
              <a:t>11</a:t>
            </a:r>
            <a:r>
              <a:rPr lang="en-US" altLang="en-US" smtClean="0"/>
              <a:t>. Exchange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11</a:t>
            </a:r>
            <a:r>
              <a:rPr lang="en-US" altLang="en-US" smtClean="0"/>
              <a:t> with element in 3</a:t>
            </a:r>
            <a:r>
              <a:rPr lang="en-US" altLang="en-US" baseline="30000" smtClean="0"/>
              <a:t>rd</a:t>
            </a:r>
            <a:r>
              <a:rPr lang="en-US" altLang="en-US" smtClean="0"/>
              <a:t> array position.  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635414" y="548466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0E649D63-8CFF-47F2-99F3-C51BBE8916F1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43519"/>
              </p:ext>
            </p:extLst>
          </p:nvPr>
        </p:nvGraphicFramePr>
        <p:xfrm>
          <a:off x="4013301" y="2252510"/>
          <a:ext cx="3657600" cy="762000"/>
        </p:xfrm>
        <a:graphic>
          <a:graphicData uri="http://schemas.openxmlformats.org/drawingml/2006/table">
            <a:tbl>
              <a:tblPr/>
              <a:tblGrid>
                <a:gridCol w="912813"/>
                <a:gridCol w="915987"/>
                <a:gridCol w="912813"/>
                <a:gridCol w="91598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7082"/>
              </p:ext>
            </p:extLst>
          </p:nvPr>
        </p:nvGraphicFramePr>
        <p:xfrm>
          <a:off x="4013301" y="438611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/>
                <a:gridCol w="935037"/>
                <a:gridCol w="931863"/>
                <a:gridCol w="9350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2032101" y="2176311"/>
            <a:ext cx="3200400" cy="396875"/>
            <a:chOff x="384" y="1920"/>
            <a:chExt cx="2016" cy="250"/>
          </a:xfrm>
        </p:grpSpPr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384" y="1920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baseline="0">
                  <a:solidFill>
                    <a:srgbClr val="FF0000"/>
                  </a:solidFill>
                  <a:latin typeface="Arial" panose="020B0604020202020204" pitchFamily="34" charset="0"/>
                </a:rPr>
                <a:t>Now in order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1488" y="2064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488" y="2016"/>
              <a:ext cx="91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2032101" y="4233710"/>
            <a:ext cx="4038600" cy="457200"/>
            <a:chOff x="384" y="3216"/>
            <a:chExt cx="2544" cy="288"/>
          </a:xfrm>
        </p:grpSpPr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384" y="3216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baseline="0">
                  <a:solidFill>
                    <a:srgbClr val="FF0000"/>
                  </a:solidFill>
                  <a:latin typeface="Arial" panose="020B0604020202020204" pitchFamily="34" charset="0"/>
                </a:rPr>
                <a:t>Now in order</a:t>
              </a:r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1488" y="3312"/>
              <a:ext cx="144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488" y="3360"/>
              <a:ext cx="96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1536" y="3408"/>
              <a:ext cx="288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0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Selection Sort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635414" y="548466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0E649D63-8CFF-47F2-99F3-C51BBE8916F1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328354"/>
            <a:ext cx="8294688" cy="3725862"/>
          </a:xfrm>
        </p:spPr>
        <p:txBody>
          <a:bodyPr/>
          <a:lstStyle/>
          <a:p>
            <a:r>
              <a:rPr lang="en-US" altLang="en-US" dirty="0" smtClean="0"/>
              <a:t>Benefit </a:t>
            </a:r>
          </a:p>
          <a:p>
            <a:pPr lvl="1"/>
            <a:r>
              <a:rPr lang="en-US" altLang="en-US" dirty="0" smtClean="0"/>
              <a:t>More efficient than Bubble Sort, due to fewer exchanges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Disadvantage </a:t>
            </a:r>
          </a:p>
          <a:p>
            <a:pPr lvl="1"/>
            <a:r>
              <a:rPr lang="en-US" altLang="en-US" dirty="0" smtClean="0"/>
              <a:t>Considered harder than Bubble Sort to understand and implement</a:t>
            </a:r>
          </a:p>
        </p:txBody>
      </p:sp>
    </p:spTree>
    <p:extLst>
      <p:ext uri="{BB962C8B-B14F-4D97-AF65-F5344CB8AC3E}">
        <p14:creationId xmlns:p14="http://schemas.microsoft.com/office/powerpoint/2010/main" val="31185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Introduction to Search Algorithms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95400"/>
            <a:ext cx="8294688" cy="38100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Search</a:t>
            </a:r>
            <a:r>
              <a:rPr lang="en-US" altLang="en-US" smtClean="0"/>
              <a:t>: to locate a specific item in a list (array, vector, etc.) of information</a:t>
            </a:r>
          </a:p>
          <a:p>
            <a:r>
              <a:rPr lang="en-US" altLang="en-US" smtClean="0"/>
              <a:t>Two algorithms (methods) considered here:</a:t>
            </a:r>
          </a:p>
          <a:p>
            <a:pPr lvl="1"/>
            <a:r>
              <a:rPr lang="en-US" altLang="en-US" smtClean="0"/>
              <a:t>Linear search (also called Sequential Search)</a:t>
            </a:r>
          </a:p>
          <a:p>
            <a:pPr lvl="1"/>
            <a:r>
              <a:rPr lang="en-US" altLang="en-US" smtClean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Sorting an Array of Objects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635414" y="548466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0E649D63-8CFF-47F2-99F3-C51BBE8916F1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975327" y="1241837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As with searching, arrays to be sorted can contain objects or structures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key field determines how the structures or objects will be ordered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exchanging the contents of array elements, entire structures or objects must be exchanged, not just the key fields in the structures or objects</a:t>
            </a:r>
          </a:p>
        </p:txBody>
      </p:sp>
    </p:spTree>
    <p:extLst>
      <p:ext uri="{BB962C8B-B14F-4D97-AF65-F5344CB8AC3E}">
        <p14:creationId xmlns:p14="http://schemas.microsoft.com/office/powerpoint/2010/main" val="14843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Sorting and Searching Vectors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635414" y="548466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0E649D63-8CFF-47F2-99F3-C51BBE8916F1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203927" y="126191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Sorting and searching algorithms can be applied to vectors as well as to arrays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Need slight modifications to functions to use vector arguments </a:t>
            </a:r>
          </a:p>
          <a:p>
            <a:pPr lvl="1"/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vector &lt;type&gt; &amp;</a:t>
            </a:r>
            <a:r>
              <a:rPr lang="en-US" altLang="en-US" dirty="0" smtClean="0"/>
              <a:t>  used in prototype</a:t>
            </a:r>
          </a:p>
          <a:p>
            <a:pPr lvl="1"/>
            <a:r>
              <a:rPr lang="en-US" altLang="en-US" dirty="0" smtClean="0"/>
              <a:t> No need to indicate vector size, as functions can use </a:t>
            </a:r>
            <a:r>
              <a:rPr lang="en-US" altLang="en-US" b="1" dirty="0" smtClean="0">
                <a:latin typeface="Courier New" panose="02070309020205020404" pitchFamily="49" charset="0"/>
              </a:rPr>
              <a:t>size</a:t>
            </a:r>
            <a:r>
              <a:rPr lang="en-US" altLang="en-US" dirty="0" smtClean="0"/>
              <a:t> member function to calculate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82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Complexity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11525" y="55943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D95D33CB-3E62-46A0-851A-398B89268815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8659125" y="574675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FF2DB41D-B1E1-42FC-A1C2-A9931CA4D6FB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" name="Slide Number Placeholder 3"/>
          <p:cNvSpPr txBox="1">
            <a:spLocks/>
          </p:cNvSpPr>
          <p:nvPr/>
        </p:nvSpPr>
        <p:spPr>
          <a:xfrm>
            <a:off x="8782898" y="5854702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E58EB11C-F4FD-4452-9595-A826C0EEBFEA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04151" y="5672140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E1D381-BD53-4BA1-9008-86E40D48B219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635414" y="5484661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0E649D63-8CFF-47F2-99F3-C51BBE8916F1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154275" y="972986"/>
            <a:ext cx="4343400" cy="48768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r>
              <a:rPr lang="en-US" sz="1800" dirty="0"/>
              <a:t>Analysis:</a:t>
            </a:r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r>
              <a:rPr lang="en-US" sz="1800" dirty="0"/>
              <a:t>Lines 1 and 2 execute once.</a:t>
            </a:r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endParaRPr lang="en-US" sz="1800" dirty="0"/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r>
              <a:rPr lang="en-US" sz="1800" dirty="0"/>
              <a:t>The test in line 3 executes n times.</a:t>
            </a:r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endParaRPr lang="en-US" sz="1800" dirty="0"/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r>
              <a:rPr lang="en-US" sz="1800" dirty="0"/>
              <a:t>The test in line 4 executes n times.</a:t>
            </a:r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endParaRPr lang="en-US" sz="1800" dirty="0"/>
          </a:p>
          <a:p>
            <a:pPr marL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  <a:defRPr/>
            </a:pPr>
            <a:r>
              <a:rPr lang="en-US" sz="1800" dirty="0"/>
              <a:t>The assignment in line 6 executes at most n times.</a:t>
            </a:r>
          </a:p>
          <a:p>
            <a:pPr marL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  <a:defRPr/>
            </a:pPr>
            <a:endParaRPr lang="en-US" sz="1800" dirty="0"/>
          </a:p>
          <a:p>
            <a:pPr marL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  <a:defRPr/>
            </a:pPr>
            <a:r>
              <a:rPr lang="en-US" sz="1800" dirty="0"/>
              <a:t>Due to lines 3 and 4, the algorithm requires execution time proportional to n.</a:t>
            </a:r>
          </a:p>
          <a:p>
            <a:pPr fontAlgn="auto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  <a:defRPr/>
            </a:pPr>
            <a:r>
              <a:rPr lang="en-US" dirty="0" smtClean="0"/>
              <a:t>	</a:t>
            </a:r>
            <a:endParaRPr lang="en-US" sz="2800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795188" y="5957737"/>
            <a:ext cx="28440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</a:rPr>
              <a:t>9-</a:t>
            </a:r>
            <a:fld id="{52613EAC-CA34-4CE6-BE89-E67BD3B6E176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34675" y="972986"/>
            <a:ext cx="449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1800" baseline="0" dirty="0">
                <a:latin typeface="Arial" panose="020B0604020202020204" pitchFamily="34" charset="0"/>
              </a:rPr>
              <a:t>Find the largest value in array A of size 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biggest = A[0]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18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&lt; n) do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if (A[n] &gt; biggest)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then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biggest = A[n]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end if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AutoNum type="arabicPeriod"/>
            </a:pPr>
            <a:r>
              <a:rPr lang="en-US" alt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8559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Linear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2412" y="9906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i="1" dirty="0"/>
              <a:t>Set found to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   Set position to –1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  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While index &lt; number of </a:t>
            </a:r>
            <a:r>
              <a:rPr lang="en-US" altLang="en-US" sz="2400" b="1" i="1" dirty="0" err="1"/>
              <a:t>elts</a:t>
            </a:r>
            <a:r>
              <a:rPr lang="en-US" altLang="en-US" sz="2400" b="1" i="1" dirty="0"/>
              <a:t>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	  If list 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   		     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	      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	 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i="1" dirty="0"/>
              <a:t>	Return position</a:t>
            </a:r>
          </a:p>
        </p:txBody>
      </p:sp>
    </p:spTree>
    <p:extLst>
      <p:ext uri="{BB962C8B-B14F-4D97-AF65-F5344CB8AC3E}">
        <p14:creationId xmlns:p14="http://schemas.microsoft.com/office/powerpoint/2010/main" val="41354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Linear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9440" y="1143000"/>
            <a:ext cx="10969943" cy="4525963"/>
          </a:xfrm>
        </p:spPr>
        <p:txBody>
          <a:bodyPr/>
          <a:lstStyle/>
          <a:p>
            <a:r>
              <a:rPr lang="en-US" altLang="en-US" dirty="0" smtClean="0"/>
              <a:t>Array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numlist</a:t>
            </a:r>
            <a:r>
              <a:rPr lang="en-US" altLang="en-US" dirty="0" smtClean="0"/>
              <a:t> contains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 smtClean="0"/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/>
              <a:t>Searching for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/>
              <a:t>, linear search examines </a:t>
            </a:r>
            <a:r>
              <a:rPr lang="en-US" altLang="en-US" b="1" dirty="0" smtClean="0">
                <a:latin typeface="Courier New" panose="02070309020205020404" pitchFamily="49" charset="0"/>
              </a:rPr>
              <a:t>17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23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Courier New" panose="02070309020205020404" pitchFamily="49" charset="0"/>
              </a:rPr>
              <a:t>,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Searching for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7</a:t>
            </a:r>
            <a:r>
              <a:rPr lang="en-US" altLang="en-US" dirty="0" smtClean="0"/>
              <a:t>, linear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   search examines </a:t>
            </a:r>
            <a:r>
              <a:rPr lang="en-US" altLang="en-US" b="1" dirty="0" smtClean="0">
                <a:latin typeface="Courier New" panose="02070309020205020404" pitchFamily="49" charset="0"/>
              </a:rPr>
              <a:t>17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23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2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29</a:t>
            </a:r>
            <a:r>
              <a:rPr lang="en-US" altLang="en-US" dirty="0" smtClean="0">
                <a:latin typeface="Courier New" panose="02070309020205020404" pitchFamily="49" charset="0"/>
              </a:rPr>
              <a:t>,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7" name="Group 10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18967"/>
              </p:ext>
            </p:extLst>
          </p:nvPr>
        </p:nvGraphicFramePr>
        <p:xfrm>
          <a:off x="3046411" y="18288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Linear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143000"/>
            <a:ext cx="8382000" cy="4572000"/>
          </a:xfrm>
        </p:spPr>
        <p:txBody>
          <a:bodyPr/>
          <a:lstStyle/>
          <a:p>
            <a:r>
              <a:rPr lang="en-US" altLang="en-US" dirty="0" smtClean="0"/>
              <a:t>Benefits</a:t>
            </a:r>
          </a:p>
          <a:p>
            <a:pPr lvl="1"/>
            <a:r>
              <a:rPr lang="en-US" altLang="en-US" dirty="0" smtClean="0"/>
              <a:t>Easy algorithm to understand and to implement</a:t>
            </a:r>
          </a:p>
          <a:p>
            <a:pPr lvl="1"/>
            <a:r>
              <a:rPr lang="en-US" altLang="en-US" dirty="0" smtClean="0"/>
              <a:t>Elements in array can be in any order</a:t>
            </a:r>
          </a:p>
          <a:p>
            <a:r>
              <a:rPr lang="en-US" altLang="en-US" dirty="0" smtClean="0"/>
              <a:t>Disadvantage</a:t>
            </a:r>
          </a:p>
          <a:p>
            <a:pPr lvl="1"/>
            <a:r>
              <a:rPr lang="en-US" altLang="en-US" dirty="0" smtClean="0"/>
              <a:t>Inefficient (slow): for array of N elements, it examines N/2 elements on average for a value that is found in the array, N elements for a value that is not in the array</a:t>
            </a:r>
          </a:p>
        </p:txBody>
      </p:sp>
    </p:spTree>
    <p:extLst>
      <p:ext uri="{BB962C8B-B14F-4D97-AF65-F5344CB8AC3E}">
        <p14:creationId xmlns:p14="http://schemas.microsoft.com/office/powerpoint/2010/main" val="20090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Binary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1295400"/>
            <a:ext cx="8610600" cy="3886200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Divide a sorted array into three sections: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middle element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elements on one side of the middle element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elements on the other side of the middle element</a:t>
            </a:r>
          </a:p>
          <a:p>
            <a:pPr marL="609600" indent="-609600">
              <a:lnSpc>
                <a:spcPct val="85000"/>
              </a:lnSpc>
              <a:spcBef>
                <a:spcPct val="30000"/>
              </a:spcBef>
              <a:buFontTx/>
              <a:buAutoNum type="arabicPeriod" startAt="2"/>
            </a:pPr>
            <a:r>
              <a:rPr lang="en-US" altLang="en-US" sz="2800"/>
              <a:t>If the middle element is the correct value, done.  Otherwise, go to step 1, using only the half of the array that may contain the correct value.  </a:t>
            </a:r>
          </a:p>
          <a:p>
            <a:pPr marL="609600" indent="-609600">
              <a:lnSpc>
                <a:spcPct val="80000"/>
              </a:lnSpc>
              <a:spcBef>
                <a:spcPct val="30000"/>
              </a:spcBef>
              <a:buFontTx/>
              <a:buAutoNum type="arabicPeriod" startAt="2"/>
            </a:pPr>
            <a:r>
              <a:rPr lang="en-US" altLang="en-US" sz="2800"/>
              <a:t>Continue steps 1 and 2 until either the value is found or there are no more elements to examine.</a:t>
            </a:r>
          </a:p>
        </p:txBody>
      </p:sp>
    </p:spTree>
    <p:extLst>
      <p:ext uri="{BB962C8B-B14F-4D97-AF65-F5344CB8AC3E}">
        <p14:creationId xmlns:p14="http://schemas.microsoft.com/office/powerpoint/2010/main" val="25202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Binary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295400"/>
            <a:ext cx="8001000" cy="4114800"/>
          </a:xfrm>
        </p:spPr>
        <p:txBody>
          <a:bodyPr/>
          <a:lstStyle/>
          <a:p>
            <a:r>
              <a:rPr lang="en-US" altLang="en-US" dirty="0" smtClean="0"/>
              <a:t>Array </a:t>
            </a:r>
            <a:r>
              <a:rPr lang="en-US" altLang="en-US" b="1" dirty="0" smtClean="0">
                <a:latin typeface="Courier New" panose="02070309020205020404" pitchFamily="49" charset="0"/>
              </a:rPr>
              <a:t>numlist2</a:t>
            </a:r>
            <a:r>
              <a:rPr lang="en-US" altLang="en-US" dirty="0" smtClean="0"/>
              <a:t> contains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Searching for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/>
              <a:t>, binary search examines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/>
              <a:t> and stops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Searching for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7</a:t>
            </a:r>
            <a:r>
              <a:rPr lang="en-US" altLang="en-US" dirty="0" smtClean="0"/>
              <a:t>, binary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   search examines </a:t>
            </a:r>
            <a:r>
              <a:rPr lang="en-US" altLang="en-US" b="1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3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Courier New" panose="02070309020205020404" pitchFamily="49" charset="0"/>
              </a:rPr>
              <a:t>,</a:t>
            </a:r>
            <a:r>
              <a:rPr lang="en-US" altLang="en-US" dirty="0" smtClean="0"/>
              <a:t> and stops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18176"/>
              </p:ext>
            </p:extLst>
          </p:nvPr>
        </p:nvGraphicFramePr>
        <p:xfrm>
          <a:off x="3275012" y="18288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Binary Search Algorithm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09440" y="1143000"/>
            <a:ext cx="10969943" cy="4525963"/>
          </a:xfrm>
        </p:spPr>
        <p:txBody>
          <a:bodyPr/>
          <a:lstStyle/>
          <a:p>
            <a:r>
              <a:rPr lang="en-US" altLang="en-US" dirty="0" smtClean="0"/>
              <a:t>Benefit </a:t>
            </a:r>
          </a:p>
          <a:p>
            <a:pPr lvl="1"/>
            <a:r>
              <a:rPr lang="en-US" altLang="en-US" dirty="0" smtClean="0"/>
              <a:t>Much more efficient than linear search.  </a:t>
            </a:r>
            <a:r>
              <a:rPr lang="en-US" altLang="en-US" sz="2600" dirty="0"/>
              <a:t>For an array of </a:t>
            </a:r>
            <a:r>
              <a:rPr lang="en-US" altLang="en-US" sz="2600" b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/>
              <a:t> elements, it performs at most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 i="1" dirty="0">
                <a:latin typeface="Times New Roman" panose="02020603050405020304" pitchFamily="18" charset="0"/>
              </a:rPr>
              <a:t>   log</a:t>
            </a:r>
            <a:r>
              <a:rPr lang="en-US" altLang="en-US" sz="26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6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/>
              <a:t> comparisons.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Disadvantage </a:t>
            </a:r>
          </a:p>
          <a:p>
            <a:pPr lvl="1"/>
            <a:r>
              <a:rPr lang="en-US" altLang="en-US" dirty="0" smtClean="0"/>
              <a:t>Requires that array elements be sorted</a:t>
            </a:r>
          </a:p>
        </p:txBody>
      </p:sp>
    </p:spTree>
    <p:extLst>
      <p:ext uri="{BB962C8B-B14F-4D97-AF65-F5344CB8AC3E}">
        <p14:creationId xmlns:p14="http://schemas.microsoft.com/office/powerpoint/2010/main" val="39006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Searching an Array of Objects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066800"/>
            <a:ext cx="7772400" cy="4648200"/>
          </a:xfrm>
        </p:spPr>
        <p:txBody>
          <a:bodyPr/>
          <a:lstStyle/>
          <a:p>
            <a:r>
              <a:rPr lang="en-US" altLang="en-US" dirty="0" smtClean="0"/>
              <a:t>Search algorithms are not limited to arrays of integers</a:t>
            </a:r>
          </a:p>
          <a:p>
            <a:r>
              <a:rPr lang="en-US" altLang="en-US" dirty="0" smtClean="0"/>
              <a:t>When searching an array of objects or structures, the value being searched for is a member of an object or structure, not the entire object or structure</a:t>
            </a:r>
          </a:p>
          <a:p>
            <a:r>
              <a:rPr lang="en-US" altLang="en-US" dirty="0" smtClean="0"/>
              <a:t>Member in object/structure: </a:t>
            </a:r>
            <a:r>
              <a:rPr lang="en-US" altLang="en-US" dirty="0" smtClean="0">
                <a:solidFill>
                  <a:schemeClr val="accent2"/>
                </a:solidFill>
              </a:rPr>
              <a:t>key field</a:t>
            </a:r>
          </a:p>
          <a:p>
            <a:r>
              <a:rPr lang="en-US" altLang="en-US" dirty="0" smtClean="0"/>
              <a:t>Value used in search: </a:t>
            </a:r>
            <a:r>
              <a:rPr lang="en-US" altLang="en-US" dirty="0" smtClean="0">
                <a:solidFill>
                  <a:schemeClr val="accent2"/>
                </a:solidFill>
              </a:rPr>
              <a:t>search key</a:t>
            </a:r>
          </a:p>
        </p:txBody>
      </p:sp>
    </p:spTree>
    <p:extLst>
      <p:ext uri="{BB962C8B-B14F-4D97-AF65-F5344CB8AC3E}">
        <p14:creationId xmlns:p14="http://schemas.microsoft.com/office/powerpoint/2010/main" val="5869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928</TotalTime>
  <Words>1063</Words>
  <Application>Microsoft Office PowerPoint</Application>
  <PresentationFormat>Custom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Introduction to Search Algorithms</vt:lpstr>
      <vt:lpstr>Linear Search Algorithm</vt:lpstr>
      <vt:lpstr>Linear Search Algorithm</vt:lpstr>
      <vt:lpstr>Linear Search Algorithm</vt:lpstr>
      <vt:lpstr>Binary Search Algorithm</vt:lpstr>
      <vt:lpstr>Binary Search Algorithm</vt:lpstr>
      <vt:lpstr>Binary Search Algorithm</vt:lpstr>
      <vt:lpstr>Searching an Array of Objects</vt:lpstr>
      <vt:lpstr>Introduction to Sorting Algorithms</vt:lpstr>
      <vt:lpstr>Bubble Sort Algorithm</vt:lpstr>
      <vt:lpstr>Bubble Sort Algorithm</vt:lpstr>
      <vt:lpstr>Bubble Sort Algorithm</vt:lpstr>
      <vt:lpstr>Bubble Sort Algorithm</vt:lpstr>
      <vt:lpstr>Bubble Sort Algorithm</vt:lpstr>
      <vt:lpstr>Selection Sort Algorithm</vt:lpstr>
      <vt:lpstr>Selection Sort Algorithm</vt:lpstr>
      <vt:lpstr>Selection Sort Algorithm</vt:lpstr>
      <vt:lpstr>Selection Sort Algorithm</vt:lpstr>
      <vt:lpstr>Sorting an Array of Objects</vt:lpstr>
      <vt:lpstr>Sorting and Searching Vectors</vt:lpstr>
      <vt:lpstr>Complexity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60</cp:revision>
  <dcterms:created xsi:type="dcterms:W3CDTF">2017-05-16T14:09:04Z</dcterms:created>
  <dcterms:modified xsi:type="dcterms:W3CDTF">2019-05-24T14:28:18Z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