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393" r:id="rId6"/>
    <p:sldId id="410" r:id="rId7"/>
    <p:sldId id="411" r:id="rId8"/>
    <p:sldId id="412" r:id="rId9"/>
    <p:sldId id="413" r:id="rId10"/>
    <p:sldId id="414" r:id="rId11"/>
    <p:sldId id="415" r:id="rId12"/>
    <p:sldId id="41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1032" y="7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4/1/2020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Fundamentals of 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Exceptions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Exceptions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066800"/>
            <a:ext cx="11056704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dirty="0">
                <a:solidFill>
                  <a:schemeClr val="accent2"/>
                </a:solidFill>
              </a:rPr>
              <a:t>exception</a:t>
            </a:r>
            <a:r>
              <a:rPr lang="en-US" altLang="en-US" dirty="0"/>
              <a:t> is a value or an object that indicates that an error has occurred</a:t>
            </a:r>
          </a:p>
          <a:p>
            <a:pPr eaLnBrk="1" hangingPunct="1"/>
            <a:r>
              <a:rPr lang="en-US" altLang="en-US" dirty="0"/>
              <a:t>When an exception occurs, the program must either terminate or jump to special code for handling the exception.</a:t>
            </a:r>
          </a:p>
          <a:p>
            <a:pPr eaLnBrk="1" hangingPunct="1"/>
            <a:r>
              <a:rPr lang="en-US" altLang="en-US" dirty="0"/>
              <a:t>The special code for handling the exception is called an </a:t>
            </a:r>
            <a:r>
              <a:rPr lang="en-US" altLang="en-US" dirty="0">
                <a:solidFill>
                  <a:schemeClr val="accent2"/>
                </a:solidFill>
              </a:rPr>
              <a:t>exception handler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Exceptions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954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throw</a:t>
            </a:r>
            <a:r>
              <a:rPr lang="en-US" altLang="en-US" dirty="0"/>
              <a:t> – followed by an argument, is used to signal an exception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try</a:t>
            </a:r>
            <a:r>
              <a:rPr lang="en-US" altLang="en-US" dirty="0"/>
              <a:t> – followed by a block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r>
              <a:rPr lang="en-US" altLang="en-US" dirty="0"/>
              <a:t>, is used to invoke code that throws an exception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dirty="0"/>
              <a:t> – followed by a block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r>
              <a:rPr lang="en-US" altLang="en-US" dirty="0"/>
              <a:t>, is used to process exceptions thrown in a preceding </a:t>
            </a:r>
            <a:r>
              <a:rPr lang="en-US" altLang="en-US" b="1" dirty="0">
                <a:latin typeface="Courier New" panose="02070309020205020404" pitchFamily="49" charset="0"/>
              </a:rPr>
              <a:t>try</a:t>
            </a:r>
            <a:r>
              <a:rPr lang="en-US" altLang="en-US" dirty="0"/>
              <a:t> block.  It takes a parameter that matches the type of exception thrown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Throwing an Exception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219200"/>
            <a:ext cx="11056704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/>
              <a:t>Code that detects the exception must pass information to the exception handler. This is done using a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throw</a:t>
            </a:r>
            <a:r>
              <a:rPr lang="en-US" altLang="en-US" dirty="0"/>
              <a:t> statement: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/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/>
              <a:t>     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throw "Emergency!"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/>
              <a:t>     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throw 12;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/>
          </a:p>
          <a:p>
            <a:pPr eaLnBrk="1" hangingPunct="1">
              <a:lnSpc>
                <a:spcPct val="85000"/>
              </a:lnSpc>
            </a:pPr>
            <a:r>
              <a:rPr lang="en-US" altLang="en-US" dirty="0"/>
              <a:t>In C++, information thrown by the </a:t>
            </a:r>
            <a:r>
              <a:rPr lang="en-US" altLang="en-US" b="1" dirty="0">
                <a:latin typeface="Courier New" panose="02070309020205020404" pitchFamily="49" charset="0"/>
              </a:rPr>
              <a:t>throw</a:t>
            </a:r>
            <a:r>
              <a:rPr lang="en-US" altLang="en-US" dirty="0"/>
              <a:t> statement may be a value of any type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9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Catching an Exception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674812" y="1066800"/>
            <a:ext cx="8447088" cy="4572000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 of code that handles the exception is said to </a:t>
            </a: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exception and is called an </a:t>
            </a: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handler</a:t>
            </a:r>
          </a:p>
          <a:p>
            <a:pPr>
              <a:lnSpc>
                <a:spcPts val="29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exception handler is written to catch exceptions of a given type: For example, the code</a:t>
            </a:r>
          </a:p>
          <a:p>
            <a:pPr>
              <a:lnSpc>
                <a:spcPts val="2900"/>
              </a:lnSpc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catch(char *</a:t>
            </a: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900"/>
              </a:lnSpc>
              <a:buNone/>
            </a:pP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>
              <a:lnSpc>
                <a:spcPts val="2900"/>
              </a:lnSpc>
              <a:buNone/>
            </a:pP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en-US" sz="1800" b="1" dirty="0" err="1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ts val="2900"/>
              </a:lnSpc>
              <a:buNone/>
            </a:pPr>
            <a:r>
              <a:rPr lang="en-US" altLang="en-US" sz="1800" b="1" dirty="0">
                <a:solidFill>
                  <a:srgbClr val="3D89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lnSpc>
                <a:spcPts val="2900"/>
              </a:lnSpc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can only catch exceptions of type C-string</a:t>
            </a:r>
          </a:p>
        </p:txBody>
      </p:sp>
    </p:spTree>
    <p:extLst>
      <p:ext uri="{BB962C8B-B14F-4D97-AF65-F5344CB8AC3E}">
        <p14:creationId xmlns:p14="http://schemas.microsoft.com/office/powerpoint/2010/main" val="19587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Catching an Exception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219200"/>
            <a:ext cx="11056704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en-US" dirty="0"/>
              <a:t>	Another example of a handler: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      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catch(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cerr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"Error: " &lt;&lt;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This can catch exceptions of type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Connecting to the Handler 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066800"/>
            <a:ext cx="86106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Every catch block is attached to a </a:t>
            </a:r>
            <a:r>
              <a:rPr lang="en-US" altLang="en-US" dirty="0">
                <a:solidFill>
                  <a:schemeClr val="accent2"/>
                </a:solidFill>
              </a:rPr>
              <a:t>try</a:t>
            </a:r>
            <a:r>
              <a:rPr lang="en-US" altLang="en-US" dirty="0"/>
              <a:t> block of code and is responsible for handling exceptions thrown from that block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catch(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e1)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{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// This code handles exceptions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// of type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that are thrown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// in this block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46412" y="2362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" name="Curved Connector 2"/>
          <p:cNvCxnSpPr>
            <a:cxnSpLocks noChangeShapeType="1"/>
          </p:cNvCxnSpPr>
          <p:nvPr/>
        </p:nvCxnSpPr>
        <p:spPr bwMode="auto">
          <a:xfrm rot="10800000">
            <a:off x="2894012" y="2514600"/>
            <a:ext cx="4114800" cy="990600"/>
          </a:xfrm>
          <a:prstGeom prst="curvedConnector3">
            <a:avLst>
              <a:gd name="adj1" fmla="val 3981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109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Connecting to the Handler 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066800"/>
            <a:ext cx="83820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main(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double x;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"Enter a number: 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x;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 (x &lt; 0) throw "Bad argument!";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"Square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root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of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&lt;&lt; x &lt;&lt;</a:t>
            </a:r>
            <a:r>
              <a:rPr lang="en-US" altLang="en-US" sz="2000" b="1" dirty="0">
                <a:solidFill>
                  <a:srgbClr val="3D8963"/>
                </a:solidFill>
              </a:rPr>
              <a:t> 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" is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&lt;&lt;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(x);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catch(char *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return 0;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Flow of Control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360612" y="1143000"/>
            <a:ext cx="7772400" cy="42672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dirty="0"/>
              <a:t>Computer encounters a </a:t>
            </a:r>
            <a:r>
              <a:rPr lang="en-US" altLang="en-US" sz="2800" b="1" dirty="0">
                <a:latin typeface="Courier New" panose="02070309020205020404" pitchFamily="49" charset="0"/>
              </a:rPr>
              <a:t>throw</a:t>
            </a:r>
            <a:r>
              <a:rPr lang="en-US" altLang="en-US" sz="2800" dirty="0"/>
              <a:t> statement in a </a:t>
            </a:r>
            <a:r>
              <a:rPr lang="en-US" altLang="en-US" sz="2800" b="1" dirty="0">
                <a:latin typeface="Courier New" panose="02070309020205020404" pitchFamily="49" charset="0"/>
              </a:rPr>
              <a:t>try</a:t>
            </a:r>
            <a:r>
              <a:rPr lang="en-US" altLang="en-US" sz="2800" dirty="0"/>
              <a:t> block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dirty="0"/>
              <a:t>The computer evaluates the </a:t>
            </a:r>
            <a:r>
              <a:rPr lang="en-US" altLang="en-US" sz="2800" b="1" dirty="0">
                <a:latin typeface="Courier New" panose="02070309020205020404" pitchFamily="49" charset="0"/>
              </a:rPr>
              <a:t>throw</a:t>
            </a:r>
            <a:r>
              <a:rPr lang="en-US" altLang="en-US" sz="2800" dirty="0"/>
              <a:t> expression, and immediately exits the </a:t>
            </a:r>
            <a:r>
              <a:rPr lang="en-US" altLang="en-US" sz="2800" b="1" dirty="0">
                <a:latin typeface="Courier New" panose="02070309020205020404" pitchFamily="49" charset="0"/>
              </a:rPr>
              <a:t>try</a:t>
            </a:r>
            <a:r>
              <a:rPr lang="en-US" altLang="en-US" sz="2800" dirty="0"/>
              <a:t> block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dirty="0"/>
              <a:t>The computer selects an attached </a:t>
            </a:r>
            <a:r>
              <a:rPr lang="en-US" altLang="en-US" sz="2800" b="1" dirty="0">
                <a:latin typeface="Courier New" panose="02070309020205020404" pitchFamily="49" charset="0"/>
              </a:rPr>
              <a:t>catch</a:t>
            </a:r>
            <a:r>
              <a:rPr lang="en-US" altLang="en-US" sz="2800" dirty="0"/>
              <a:t> block that matches the type of the thrown value, places the value in the catch block’s formal parameter, and executes the catch block</a:t>
            </a:r>
          </a:p>
        </p:txBody>
      </p:sp>
    </p:spTree>
    <p:extLst>
      <p:ext uri="{BB962C8B-B14F-4D97-AF65-F5344CB8AC3E}">
        <p14:creationId xmlns:p14="http://schemas.microsoft.com/office/powerpoint/2010/main" val="14329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941</TotalTime>
  <Words>370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Exceptions</vt:lpstr>
      <vt:lpstr>Exceptions</vt:lpstr>
      <vt:lpstr>Throwing an Exception</vt:lpstr>
      <vt:lpstr>Catching an Exception</vt:lpstr>
      <vt:lpstr>Catching an Exception</vt:lpstr>
      <vt:lpstr>Connecting to the Handler </vt:lpstr>
      <vt:lpstr>Connecting to the Handler </vt:lpstr>
      <vt:lpstr>Flow of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Murtaza Ally</cp:lastModifiedBy>
  <cp:revision>71</cp:revision>
  <dcterms:created xsi:type="dcterms:W3CDTF">2017-05-16T14:09:04Z</dcterms:created>
  <dcterms:modified xsi:type="dcterms:W3CDTF">2020-04-01T14:03:36Z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