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393" r:id="rId6"/>
    <p:sldId id="402" r:id="rId7"/>
    <p:sldId id="403" r:id="rId8"/>
    <p:sldId id="404" r:id="rId9"/>
    <p:sldId id="405" r:id="rId10"/>
    <p:sldId id="406" r:id="rId11"/>
    <p:sldId id="40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Pointers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Memory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12954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When a variable is declared, the memory needed to store its value is assigned a specific location in memory (its memory address). </a:t>
            </a:r>
          </a:p>
          <a:p>
            <a:pPr eaLnBrk="1" hangingPunct="1"/>
            <a:r>
              <a:rPr lang="en-US" altLang="en-US" dirty="0"/>
              <a:t>C++ programs do not actively decide the exact memory addresses where its variables are stored. </a:t>
            </a:r>
          </a:p>
          <a:p>
            <a:pPr eaLnBrk="1" hangingPunct="1"/>
            <a:r>
              <a:rPr lang="en-US" altLang="en-US" dirty="0"/>
              <a:t>That task is left to the environment where the program is run - generally, an operating system that decides the particular memory locations on runtime. </a:t>
            </a:r>
          </a:p>
          <a:p>
            <a:pPr eaLnBrk="1" hangingPunct="1"/>
            <a:r>
              <a:rPr lang="en-US" altLang="en-US" dirty="0"/>
              <a:t>However, it may be useful for a program to be able to obtain the address of a variable during runtime in order to access data cells that are at a certain position relative to it.</a:t>
            </a:r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Pointers and the Address Operator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979612" y="1143000"/>
            <a:ext cx="8229600" cy="4210383"/>
          </a:xfrm>
        </p:spPr>
        <p:txBody>
          <a:bodyPr lIns="0" tIns="0" bIns="0" anchor="ctr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600" baseline="-25000" dirty="0"/>
              <a:t>A pointer is a variable which stores the address of another variable.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baseline="-25000" dirty="0"/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baseline="-25000" dirty="0"/>
              <a:t>There are two important operators when working with pointers in C++: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600" baseline="-25000" dirty="0"/>
          </a:p>
          <a:p>
            <a:pPr marL="0" indent="0">
              <a:spcBef>
                <a:spcPct val="0"/>
              </a:spcBef>
            </a:pPr>
            <a:r>
              <a:rPr lang="en-US" altLang="en-US" sz="3600" baseline="-25000" dirty="0"/>
              <a:t>the address of (</a:t>
            </a:r>
            <a:r>
              <a:rPr lang="en-US" altLang="en-US" sz="3600" baseline="-25000" dirty="0">
                <a:solidFill>
                  <a:srgbClr val="990000"/>
                </a:solidFill>
                <a:cs typeface="Consolas" panose="020B0609020204030204" pitchFamily="49" charset="0"/>
              </a:rPr>
              <a:t>&amp;</a:t>
            </a:r>
            <a:r>
              <a:rPr lang="en-US" altLang="en-US" sz="3600" baseline="-25000" dirty="0"/>
              <a:t>) operator </a:t>
            </a:r>
          </a:p>
          <a:p>
            <a:pPr marL="0" indent="0">
              <a:spcBef>
                <a:spcPct val="0"/>
              </a:spcBef>
            </a:pPr>
            <a:r>
              <a:rPr lang="en-US" altLang="en-US" sz="3600" baseline="-25000" dirty="0"/>
              <a:t>the value of (</a:t>
            </a:r>
            <a:r>
              <a:rPr lang="en-US" altLang="en-US" sz="3600" baseline="-25000" dirty="0">
                <a:solidFill>
                  <a:srgbClr val="990000"/>
                </a:solidFill>
                <a:cs typeface="Consolas" panose="020B0609020204030204" pitchFamily="49" charset="0"/>
              </a:rPr>
              <a:t>*</a:t>
            </a:r>
            <a:r>
              <a:rPr lang="en-US" altLang="en-US" sz="3600" baseline="-25000" dirty="0"/>
              <a:t>) operator</a:t>
            </a:r>
          </a:p>
          <a:p>
            <a:pPr marL="0" indent="0">
              <a:spcBef>
                <a:spcPct val="0"/>
              </a:spcBef>
              <a:buFontTx/>
              <a:buAutoNum type="arabicPeriod"/>
            </a:pPr>
            <a:endParaRPr lang="en-US" altLang="en-US" sz="3600" baseline="-25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baseline="-25000" dirty="0"/>
              <a:t>They have been overloaded in C++ so they may have different uses in different contexts.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5529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Pointers and the Address Operator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11430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Each  variable in a program is stored at a unique location in memory that has an address</a:t>
            </a:r>
          </a:p>
          <a:p>
            <a:pPr eaLnBrk="1" hangingPunct="1"/>
            <a:r>
              <a:rPr lang="en-US" altLang="en-US" sz="2800" dirty="0"/>
              <a:t>Use the address operator </a:t>
            </a:r>
            <a:r>
              <a:rPr lang="en-US" altLang="en-US" sz="2800" b="1" dirty="0">
                <a:latin typeface="Courier New" panose="02070309020205020404" pitchFamily="49" charset="0"/>
              </a:rPr>
              <a:t>&amp;</a:t>
            </a:r>
            <a:r>
              <a:rPr lang="en-US" altLang="en-US" sz="2800" dirty="0"/>
              <a:t> to get the address of a variable: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= -23;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&amp;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; // prints address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		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// in hexadecimal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The address of a memory location is a </a:t>
            </a:r>
            <a:r>
              <a:rPr lang="en-US" altLang="en-US" sz="2800" dirty="0">
                <a:solidFill>
                  <a:schemeClr val="accent2"/>
                </a:solidFill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42004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Pointer Variables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295400"/>
            <a:ext cx="8294688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accent2"/>
                </a:solidFill>
              </a:rPr>
              <a:t>Pointer variable</a:t>
            </a:r>
            <a:r>
              <a:rPr lang="en-US" altLang="en-US" dirty="0" smtClean="0"/>
              <a:t> (</a:t>
            </a:r>
            <a:r>
              <a:rPr lang="en-US" altLang="en-US" dirty="0" smtClean="0">
                <a:solidFill>
                  <a:schemeClr val="accent2"/>
                </a:solidFill>
              </a:rPr>
              <a:t>pointer</a:t>
            </a:r>
            <a:r>
              <a:rPr lang="en-US" altLang="en-US" dirty="0" smtClean="0"/>
              <a:t>): a variable that holds an address</a:t>
            </a:r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Pointers provide an alternate way to access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13996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Pointer Variables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295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Definition: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 *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intPtr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Read as: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	“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intPtr</a:t>
            </a:r>
            <a:r>
              <a:rPr lang="en-US" altLang="en-US" sz="2800" dirty="0"/>
              <a:t> can hold the address of an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” or “the variable that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intPtr</a:t>
            </a:r>
            <a:r>
              <a:rPr lang="en-US" altLang="en-US" sz="2800" dirty="0">
                <a:cs typeface="Courier New" panose="02070309020205020404" pitchFamily="49" charset="0"/>
              </a:rPr>
              <a:t> points to has type </a:t>
            </a:r>
            <a:r>
              <a:rPr lang="en-US" altLang="en-US" sz="2800" dirty="0" err="1"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cs typeface="Courier New" panose="02070309020205020404" pitchFamily="49" charset="0"/>
              </a:rPr>
              <a:t>”</a:t>
            </a:r>
            <a:endParaRPr lang="en-US" alt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The spacing in the definition does not matter: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intPtr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* 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intPtr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endParaRPr lang="en-US" altLang="en-US" dirty="0" smtClean="0"/>
          </a:p>
          <a:p>
            <a:pPr eaLnBrk="1" hangingPunct="1">
              <a:spcBef>
                <a:spcPct val="40000"/>
              </a:spcBef>
            </a:pPr>
            <a:endParaRPr lang="en-US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1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Pointer Variables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1712912" y="990600"/>
            <a:ext cx="87630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altLang="en-US" sz="2800" baseline="-25000" dirty="0" err="1">
                <a:cs typeface="Aharoni" panose="02010803020104030203" pitchFamily="2" charset="-79"/>
              </a:rPr>
              <a:t>myVar</a:t>
            </a:r>
            <a:r>
              <a:rPr lang="en-US" altLang="en-US" sz="2800" baseline="-25000" dirty="0">
                <a:cs typeface="Aharoni" panose="02010803020104030203" pitchFamily="2" charset="-79"/>
              </a:rPr>
              <a:t> = 420; </a:t>
            </a:r>
          </a:p>
          <a:p>
            <a:pPr marL="0" indent="0">
              <a:buNone/>
              <a:defRPr/>
            </a:pPr>
            <a:r>
              <a:rPr lang="en-US" altLang="en-US" sz="2800" baseline="-25000" dirty="0" err="1">
                <a:cs typeface="Aharoni" panose="02010803020104030203" pitchFamily="2" charset="-79"/>
              </a:rPr>
              <a:t>myPtr</a:t>
            </a:r>
            <a:r>
              <a:rPr lang="en-US" altLang="en-US" sz="2800" baseline="-25000" dirty="0">
                <a:cs typeface="Aharoni" panose="02010803020104030203" pitchFamily="2" charset="-79"/>
              </a:rPr>
              <a:t> = &amp;</a:t>
            </a:r>
            <a:r>
              <a:rPr lang="en-US" altLang="en-US" sz="2800" baseline="-25000" dirty="0" err="1">
                <a:cs typeface="Aharoni" panose="02010803020104030203" pitchFamily="2" charset="-79"/>
              </a:rPr>
              <a:t>myVar</a:t>
            </a:r>
            <a:r>
              <a:rPr lang="en-US" altLang="en-US" sz="2800" baseline="-25000" dirty="0">
                <a:cs typeface="Aharoni" panose="02010803020104030203" pitchFamily="2" charset="-79"/>
              </a:rPr>
              <a:t>; </a:t>
            </a:r>
          </a:p>
          <a:p>
            <a:pPr marL="0" indent="0">
              <a:buNone/>
              <a:defRPr/>
            </a:pPr>
            <a:r>
              <a:rPr lang="en-US" altLang="en-US" sz="2800" baseline="-25000" dirty="0">
                <a:cs typeface="Aharoni" panose="02010803020104030203" pitchFamily="2" charset="-79"/>
              </a:rPr>
              <a:t>steps = </a:t>
            </a:r>
            <a:r>
              <a:rPr lang="en-US" altLang="en-US" sz="2800" baseline="-25000" dirty="0" err="1">
                <a:cs typeface="Aharoni" panose="02010803020104030203" pitchFamily="2" charset="-79"/>
              </a:rPr>
              <a:t>myVar</a:t>
            </a:r>
            <a:r>
              <a:rPr lang="en-US" altLang="en-US" sz="2800" baseline="-25000" dirty="0">
                <a:cs typeface="Aharoni" panose="02010803020104030203" pitchFamily="2" charset="-79"/>
              </a:rPr>
              <a:t>;</a:t>
            </a:r>
            <a:r>
              <a:rPr lang="en-US" altLang="en-US" sz="1600" baseline="-25000" dirty="0"/>
              <a:t/>
            </a:r>
            <a:br>
              <a:rPr lang="en-US" altLang="en-US" sz="1600" baseline="-25000" dirty="0"/>
            </a:br>
            <a:endParaRPr lang="en-US" altLang="en-US" sz="1600" baseline="-25000" dirty="0"/>
          </a:p>
          <a:p>
            <a:pPr eaLnBrk="1" hangingPunct="1">
              <a:defRPr/>
            </a:pPr>
            <a:r>
              <a:rPr lang="en-US" altLang="en-US" sz="2800" baseline="-25000" dirty="0"/>
              <a:t>1</a:t>
            </a:r>
            <a:r>
              <a:rPr lang="en-US" altLang="en-US" sz="2800" baseline="30000" dirty="0"/>
              <a:t>st</a:t>
            </a:r>
            <a:r>
              <a:rPr lang="en-US" altLang="en-US" sz="2800" baseline="-25000" dirty="0"/>
              <a:t>: assigned the value 420 to </a:t>
            </a:r>
            <a:r>
              <a:rPr lang="en-US" altLang="en-US" sz="2800" baseline="-25000" dirty="0" err="1"/>
              <a:t>myVar</a:t>
            </a:r>
            <a:r>
              <a:rPr lang="en-US" altLang="en-US" sz="2800" baseline="-25000" dirty="0"/>
              <a:t> (a variable whose address in memory we assumed to be 0x453).</a:t>
            </a:r>
            <a:r>
              <a:rPr lang="en-US" altLang="en-US" sz="1400" baseline="-25000" dirty="0"/>
              <a:t/>
            </a:r>
            <a:br>
              <a:rPr lang="en-US" altLang="en-US" sz="1400" baseline="-25000" dirty="0"/>
            </a:br>
            <a:endParaRPr lang="en-US" altLang="en-US" sz="1400" baseline="-25000" dirty="0"/>
          </a:p>
          <a:p>
            <a:pPr eaLnBrk="1" hangingPunct="1">
              <a:defRPr/>
            </a:pPr>
            <a:r>
              <a:rPr lang="en-US" altLang="en-US" sz="2800" baseline="-25000" dirty="0"/>
              <a:t>2</a:t>
            </a:r>
            <a:r>
              <a:rPr lang="en-US" altLang="en-US" sz="2800" baseline="30000" dirty="0"/>
              <a:t>nd</a:t>
            </a:r>
            <a:r>
              <a:rPr lang="en-US" altLang="en-US" sz="2800" baseline="-25000" dirty="0"/>
              <a:t>: assigned </a:t>
            </a:r>
            <a:r>
              <a:rPr lang="en-US" altLang="en-US" sz="2800" baseline="-25000" dirty="0" err="1">
                <a:cs typeface="Aharoni" panose="02010803020104030203" pitchFamily="2" charset="-79"/>
              </a:rPr>
              <a:t>myPtr</a:t>
            </a:r>
            <a:r>
              <a:rPr lang="en-US" altLang="en-US" sz="2800" baseline="-25000" dirty="0">
                <a:cs typeface="Aharoni" panose="02010803020104030203" pitchFamily="2" charset="-79"/>
              </a:rPr>
              <a:t> </a:t>
            </a:r>
            <a:r>
              <a:rPr lang="en-US" altLang="en-US" sz="2800" baseline="-25000" dirty="0"/>
              <a:t>the address of </a:t>
            </a:r>
            <a:r>
              <a:rPr lang="en-US" altLang="en-US" sz="2800" baseline="-25000" dirty="0" err="1"/>
              <a:t>myVar</a:t>
            </a:r>
            <a:r>
              <a:rPr lang="en-US" altLang="en-US" sz="2800" baseline="-25000" dirty="0"/>
              <a:t> , which we have assumed to be 0x453</a:t>
            </a:r>
          </a:p>
          <a:p>
            <a:pPr eaLnBrk="1" hangingPunct="1">
              <a:defRPr/>
            </a:pPr>
            <a:r>
              <a:rPr lang="en-US" altLang="en-US" sz="2800" baseline="-25000" dirty="0"/>
              <a:t>3</a:t>
            </a:r>
            <a:r>
              <a:rPr lang="en-US" altLang="en-US" sz="2800" baseline="30000" dirty="0"/>
              <a:t>rd</a:t>
            </a:r>
            <a:r>
              <a:rPr lang="en-US" altLang="en-US" sz="2800" baseline="-25000" dirty="0"/>
              <a:t>:  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assigned the value contained in </a:t>
            </a:r>
            <a:r>
              <a:rPr lang="en-US" altLang="en-US" sz="2800" baseline="-25000" dirty="0" err="1"/>
              <a:t>myVar</a:t>
            </a:r>
            <a:r>
              <a:rPr lang="en-US" altLang="en-US" sz="2800" baseline="-25000" dirty="0"/>
              <a:t> </a:t>
            </a:r>
            <a:r>
              <a:rPr lang="en-US" altLang="en-US" sz="2800" baseline="-25000" dirty="0">
                <a:latin typeface="+mj-lt"/>
              </a:rPr>
              <a:t>to </a:t>
            </a:r>
            <a:r>
              <a:rPr lang="en-US" altLang="en-US" sz="2800" baseline="-25000" dirty="0">
                <a:cs typeface="Aharoni" panose="02010803020104030203" pitchFamily="2" charset="-79"/>
              </a:rPr>
              <a:t>steps </a:t>
            </a:r>
            <a:r>
              <a:rPr lang="en-US" altLang="en-US" sz="2800" baseline="-25000" dirty="0">
                <a:latin typeface="+mj-lt"/>
              </a:rPr>
              <a:t>. </a:t>
            </a:r>
            <a:br>
              <a:rPr lang="en-US" altLang="en-US" sz="2800" baseline="-25000" dirty="0">
                <a:latin typeface="+mj-lt"/>
              </a:rPr>
            </a:br>
            <a:r>
              <a:rPr lang="en-US" altLang="en-US" sz="2800" baseline="-25000" dirty="0">
                <a:latin typeface="Times New Roman" panose="02020603050405020304" pitchFamily="18" charset="0"/>
              </a:rPr>
              <a:t/>
            </a:r>
            <a:br>
              <a:rPr lang="en-US" altLang="en-US" sz="2800" baseline="-25000" dirty="0">
                <a:latin typeface="Times New Roman" panose="02020603050405020304" pitchFamily="18" charset="0"/>
              </a:rPr>
            </a:br>
            <a:r>
              <a:rPr lang="en-US" altLang="en-US" sz="2800" baseline="-25000" dirty="0">
                <a:latin typeface="Times New Roman" panose="02020603050405020304" pitchFamily="18" charset="0"/>
              </a:rPr>
              <a:t>The main difference between the 2</a:t>
            </a:r>
            <a:r>
              <a:rPr lang="en-US" altLang="en-US" sz="2800" baseline="30000" dirty="0">
                <a:latin typeface="Times New Roman" panose="02020603050405020304" pitchFamily="18" charset="0"/>
              </a:rPr>
              <a:t>nd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 and 3</a:t>
            </a:r>
            <a:r>
              <a:rPr lang="en-US" altLang="en-US" sz="2800" baseline="30000" dirty="0">
                <a:latin typeface="Times New Roman" panose="02020603050405020304" pitchFamily="18" charset="0"/>
              </a:rPr>
              <a:t>rd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 statements is the appearance of the 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address-of operator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baseline="-25000" dirty="0">
                <a:latin typeface="+mj-lt"/>
              </a:rPr>
              <a:t>(&amp;)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/>
            </a:r>
            <a:br>
              <a:rPr lang="en-US" altLang="en-US" sz="2800" baseline="-25000" dirty="0">
                <a:latin typeface="Times New Roman" panose="02020603050405020304" pitchFamily="18" charset="0"/>
              </a:rPr>
            </a:br>
            <a:r>
              <a:rPr lang="en-US" altLang="en-US" sz="2800" baseline="-25000" dirty="0">
                <a:latin typeface="Times New Roman" panose="02020603050405020304" pitchFamily="18" charset="0"/>
              </a:rPr>
              <a:t>The variable that stores the address of another variable (</a:t>
            </a:r>
            <a:r>
              <a:rPr lang="en-US" altLang="en-US" baseline="-25000" dirty="0">
                <a:latin typeface="+mj-lt"/>
              </a:rPr>
              <a:t>like </a:t>
            </a:r>
            <a:r>
              <a:rPr lang="en-US" altLang="en-US" baseline="-25000" dirty="0" err="1">
                <a:cs typeface="Aharoni" panose="02010803020104030203" pitchFamily="2" charset="-79"/>
              </a:rPr>
              <a:t>myPtr</a:t>
            </a:r>
            <a:r>
              <a:rPr lang="en-US" altLang="en-US" baseline="-25000" dirty="0">
                <a:cs typeface="Aharoni" panose="02010803020104030203" pitchFamily="2" charset="-79"/>
              </a:rPr>
              <a:t> </a:t>
            </a:r>
            <a:r>
              <a:rPr lang="en-US" altLang="en-US" baseline="-25000" dirty="0">
                <a:latin typeface="+mj-lt"/>
              </a:rPr>
              <a:t>in the previous example) is what in C++ is called a </a:t>
            </a:r>
            <a:r>
              <a:rPr lang="en-US" altLang="en-US" i="1" baseline="-25000" dirty="0">
                <a:latin typeface="+mj-lt"/>
              </a:rPr>
              <a:t>pointer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altLang="en-US" sz="2800" baseline="-25000" dirty="0">
                <a:latin typeface="Times New Roman" panose="02020603050405020304" pitchFamily="18" charset="0"/>
              </a:rPr>
              <a:t>Pointers are a very powerful feature of the language that has many uses in lower level programming. </a:t>
            </a:r>
            <a:endParaRPr lang="en-US" altLang="en-US" sz="2800" dirty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/>
              <a:t>Dereference operator (*)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1546225" y="1325112"/>
            <a:ext cx="9144000" cy="3756926"/>
          </a:xfrm>
          <a:extLst/>
        </p:spPr>
        <p:txBody>
          <a:bodyPr rIns="91440" anchor="ctr">
            <a:sp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800" baseline="-25000" dirty="0">
                <a:latin typeface="+mj-lt"/>
              </a:rPr>
              <a:t>pointers can be used to access the variable they point to directly. This is done by preceding the pointer name with the </a:t>
            </a:r>
            <a:r>
              <a:rPr lang="en-US" altLang="en-US" sz="2800" i="1" baseline="-25000" dirty="0">
                <a:latin typeface="+mj-lt"/>
              </a:rPr>
              <a:t>dereference operator</a:t>
            </a:r>
            <a:r>
              <a:rPr lang="en-US" altLang="en-US" sz="2800" baseline="-25000" dirty="0">
                <a:latin typeface="+mj-lt"/>
              </a:rPr>
              <a:t> (*). The operator itself can be read as "value pointed to by”.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2800" baseline="-25000" dirty="0">
              <a:latin typeface="+mj-lt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lang="en-US" altLang="en-US" sz="2800" baseline="-25000" dirty="0">
                <a:latin typeface="Arial Unicode MS" panose="020B0604020202020204" pitchFamily="34" charset="-128"/>
              </a:rPr>
              <a:t>test = *</a:t>
            </a:r>
            <a:r>
              <a:rPr lang="en-US" altLang="en-US" sz="2800" baseline="-25000" dirty="0" err="1">
                <a:latin typeface="Arial Unicode MS" panose="020B0604020202020204" pitchFamily="34" charset="-128"/>
              </a:rPr>
              <a:t>myPtr</a:t>
            </a:r>
            <a:r>
              <a:rPr lang="en-US" altLang="en-US" sz="2800" baseline="-25000" dirty="0">
                <a:latin typeface="Arial Unicode MS" panose="020B0604020202020204" pitchFamily="34" charset="-128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sz="8000" baseline="-25000" dirty="0">
                <a:latin typeface="Times New Roman" panose="02020603050405020304" pitchFamily="18" charset="0"/>
              </a:rPr>
              <a:t>“</a:t>
            </a:r>
            <a:r>
              <a:rPr lang="en-US" altLang="en-US" sz="3600" baseline="-25000" dirty="0">
                <a:latin typeface="Arial Unicode MS" panose="020B0604020202020204" pitchFamily="34" charset="-128"/>
              </a:rPr>
              <a:t>test 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equal to value pointed to by </a:t>
            </a:r>
            <a:r>
              <a:rPr lang="en-US" altLang="en-US" sz="3600" baseline="-25000" dirty="0" err="1">
                <a:latin typeface="Arial Unicode MS" panose="020B0604020202020204" pitchFamily="34" charset="-128"/>
              </a:rPr>
              <a:t>myPtr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", 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sz="2800" baseline="-25000" dirty="0">
                <a:latin typeface="Times New Roman" panose="02020603050405020304" pitchFamily="18" charset="0"/>
              </a:rPr>
              <a:t>This statement would actually assign the value </a:t>
            </a:r>
            <a:r>
              <a:rPr lang="en-US" altLang="en-US" sz="3600" baseline="-25000" dirty="0">
                <a:latin typeface="Arial Unicode MS" panose="020B0604020202020204" pitchFamily="34" charset="-128"/>
              </a:rPr>
              <a:t>420 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to </a:t>
            </a:r>
            <a:r>
              <a:rPr lang="en-US" altLang="en-US" sz="3600" baseline="-25000" dirty="0">
                <a:latin typeface="Arial Unicode MS" panose="020B0604020202020204" pitchFamily="34" charset="-128"/>
              </a:rPr>
              <a:t>test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, since </a:t>
            </a:r>
            <a:r>
              <a:rPr lang="en-US" altLang="en-US" sz="3600" baseline="-25000" dirty="0" err="1">
                <a:latin typeface="Arial Unicode MS" panose="020B0604020202020204" pitchFamily="34" charset="-128"/>
              </a:rPr>
              <a:t>myPtr</a:t>
            </a:r>
            <a:r>
              <a:rPr lang="en-US" altLang="en-US" sz="3600" baseline="-25000" dirty="0">
                <a:latin typeface="Arial Unicode MS" panose="020B0604020202020204" pitchFamily="34" charset="-128"/>
              </a:rPr>
              <a:t> 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is </a:t>
            </a:r>
            <a:r>
              <a:rPr lang="en-US" altLang="en-US" sz="3600" baseline="-25000" dirty="0"/>
              <a:t>0x453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, and the value pointed to by </a:t>
            </a:r>
            <a:r>
              <a:rPr lang="en-US" altLang="en-US" sz="3600" baseline="-25000" dirty="0"/>
              <a:t>0x453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 would be </a:t>
            </a:r>
            <a:r>
              <a:rPr lang="en-US" altLang="en-US" sz="3600" baseline="-25000" dirty="0">
                <a:latin typeface="Arial Unicode MS" panose="020B0604020202020204" pitchFamily="34" charset="-128"/>
              </a:rPr>
              <a:t>420</a:t>
            </a:r>
            <a:endParaRPr lang="en-US" altLang="en-US" sz="8000" baseline="-25000" dirty="0">
              <a:latin typeface="Times New Roman" panose="02020603050405020304" pitchFamily="18" charset="0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endParaRPr lang="en-US" altLang="en-US" sz="2800" baseline="-25000" dirty="0">
              <a:latin typeface="Arial Unicode MS" panose="020B0604020202020204" pitchFamily="34" charset="-128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endParaRPr lang="en-US" altLang="en-US" sz="2800" baseline="-25000" dirty="0">
              <a:latin typeface="Arial Unicode MS" panose="020B0604020202020204" pitchFamily="34" charset="-128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lang="en-US" altLang="en-US" sz="2800" baseline="-25000" dirty="0">
                <a:latin typeface="Arial Unicode MS" panose="020B0604020202020204" pitchFamily="34" charset="-128"/>
              </a:rPr>
              <a:t>See ptr1 and ptr2</a:t>
            </a:r>
          </a:p>
        </p:txBody>
      </p:sp>
    </p:spTree>
    <p:extLst>
      <p:ext uri="{BB962C8B-B14F-4D97-AF65-F5344CB8AC3E}">
        <p14:creationId xmlns:p14="http://schemas.microsoft.com/office/powerpoint/2010/main" val="32998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4873beb7-5857-4685-be1f-d57550cc96cc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933</TotalTime>
  <Words>333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宋体</vt:lpstr>
      <vt:lpstr>Aharoni</vt:lpstr>
      <vt:lpstr>Arial</vt:lpstr>
      <vt:lpstr>Century Gothic</vt:lpstr>
      <vt:lpstr>Consolas</vt:lpstr>
      <vt:lpstr>Courier New</vt:lpstr>
      <vt:lpstr>HY중고딕</vt:lpstr>
      <vt:lpstr>Times New Roman</vt:lpstr>
      <vt:lpstr>Books 16x9</vt:lpstr>
      <vt:lpstr>PowerPoint Presentation</vt:lpstr>
      <vt:lpstr>Memory</vt:lpstr>
      <vt:lpstr>Pointers and the Address Operator</vt:lpstr>
      <vt:lpstr>Pointers and the Address Operator</vt:lpstr>
      <vt:lpstr>Pointer Variables</vt:lpstr>
      <vt:lpstr>Pointer Variables</vt:lpstr>
      <vt:lpstr>Pointer Variables</vt:lpstr>
      <vt:lpstr>Dereference operator (*)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63</cp:revision>
  <dcterms:created xsi:type="dcterms:W3CDTF">2017-05-16T14:09:04Z</dcterms:created>
  <dcterms:modified xsi:type="dcterms:W3CDTF">2019-05-24T14:28:59Z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