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64" r:id="rId5"/>
    <p:sldId id="393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2A8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24" autoAdjust="0"/>
    <p:restoredTop sz="94280" autoAdjust="0"/>
  </p:normalViewPr>
  <p:slideViewPr>
    <p:cSldViewPr showGuides="1">
      <p:cViewPr varScale="1">
        <p:scale>
          <a:sx n="118" d="100"/>
          <a:sy n="118" d="100"/>
        </p:scale>
        <p:origin x="840" y="96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5/24/2019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5/24/2019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5285252" y="6545205"/>
            <a:ext cx="1618322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ct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Left Arrow 7"/>
          <p:cNvSpPr/>
          <p:nvPr userDrawn="1"/>
        </p:nvSpPr>
        <p:spPr>
          <a:xfrm>
            <a:off x="609599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5285252" y="6545205"/>
            <a:ext cx="1618322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ct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Left Arrow 8"/>
          <p:cNvSpPr/>
          <p:nvPr userDrawn="1"/>
        </p:nvSpPr>
        <p:spPr>
          <a:xfrm>
            <a:off x="609599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5271453" y="6553013"/>
            <a:ext cx="1645920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Left Arrow 10"/>
          <p:cNvSpPr/>
          <p:nvPr userDrawn="1"/>
        </p:nvSpPr>
        <p:spPr>
          <a:xfrm>
            <a:off x="696886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4" r:id="rId3"/>
    <p:sldLayoutId id="214748366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501" y="2396224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7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1822450"/>
            <a:ext cx="106363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9" descr="light_white"/>
          <p:cNvPicPr>
            <a:picLocks noChangeAspect="1" noChangeArrowheads="1"/>
          </p:cNvPicPr>
          <p:nvPr/>
        </p:nvPicPr>
        <p:blipFill>
          <a:blip r:embed="rId2">
            <a:lum contrast="-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5" y="990600"/>
            <a:ext cx="1825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52"/>
          <p:cNvSpPr>
            <a:spLocks noChangeShapeType="1"/>
          </p:cNvSpPr>
          <p:nvPr/>
        </p:nvSpPr>
        <p:spPr bwMode="auto">
          <a:xfrm rot="20480180" flipV="1">
            <a:off x="8342339" y="3487429"/>
            <a:ext cx="327025" cy="327025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Line 53"/>
          <p:cNvSpPr>
            <a:spLocks noChangeShapeType="1"/>
          </p:cNvSpPr>
          <p:nvPr/>
        </p:nvSpPr>
        <p:spPr bwMode="auto">
          <a:xfrm rot="20480180" flipH="1" flipV="1">
            <a:off x="8683651" y="4754254"/>
            <a:ext cx="554038" cy="554037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Line 54"/>
          <p:cNvSpPr>
            <a:spLocks noChangeShapeType="1"/>
          </p:cNvSpPr>
          <p:nvPr/>
        </p:nvSpPr>
        <p:spPr bwMode="auto">
          <a:xfrm rot="20480180" flipH="1" flipV="1">
            <a:off x="7000901" y="3943041"/>
            <a:ext cx="227013" cy="227013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Oval 56" descr="cloud2"/>
          <p:cNvSpPr>
            <a:spLocks noChangeArrowheads="1"/>
          </p:cNvSpPr>
          <p:nvPr/>
        </p:nvSpPr>
        <p:spPr bwMode="auto">
          <a:xfrm rot="20480180">
            <a:off x="7199006" y="3783895"/>
            <a:ext cx="1411288" cy="1411287"/>
          </a:xfrm>
          <a:prstGeom prst="ellipse">
            <a:avLst/>
          </a:prstGeom>
          <a:blipFill dpi="0" rotWithShape="1">
            <a:blip r:embed="rId3">
              <a:lum contrast="6000"/>
            </a:blip>
            <a:srcRect/>
            <a:stretch>
              <a:fillRect/>
            </a:stretch>
          </a:blipFill>
          <a:ln w="38100">
            <a:solidFill>
              <a:schemeClr val="bg1">
                <a:alpha val="50195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charset="-122"/>
            </a:endParaRPr>
          </a:p>
        </p:txBody>
      </p:sp>
      <p:pic>
        <p:nvPicPr>
          <p:cNvPr id="11" name="Picture 57" descr="globe_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99531" y="3777394"/>
            <a:ext cx="13811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58"/>
          <p:cNvSpPr>
            <a:spLocks noChangeShapeType="1"/>
          </p:cNvSpPr>
          <p:nvPr/>
        </p:nvSpPr>
        <p:spPr bwMode="auto">
          <a:xfrm rot="20480180" flipV="1">
            <a:off x="7561289" y="5230504"/>
            <a:ext cx="146050" cy="14605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Oval 59"/>
          <p:cNvSpPr>
            <a:spLocks noChangeArrowheads="1"/>
          </p:cNvSpPr>
          <p:nvPr/>
        </p:nvSpPr>
        <p:spPr bwMode="auto">
          <a:xfrm rot="20480180">
            <a:off x="6947014" y="4809224"/>
            <a:ext cx="831850" cy="831850"/>
          </a:xfrm>
          <a:prstGeom prst="ellipse">
            <a:avLst/>
          </a:prstGeom>
          <a:noFill/>
          <a:ln w="19050">
            <a:solidFill>
              <a:schemeClr val="bg1">
                <a:alpha val="50195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charset="-122"/>
            </a:endParaRPr>
          </a:p>
        </p:txBody>
      </p:sp>
      <p:pic>
        <p:nvPicPr>
          <p:cNvPr id="14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10" y="4965120"/>
            <a:ext cx="1021901" cy="102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04" y="5376393"/>
            <a:ext cx="850708" cy="85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79" y="2213769"/>
            <a:ext cx="1264177" cy="12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3248895"/>
            <a:ext cx="1171629" cy="117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2"/>
          <p:cNvSpPr txBox="1">
            <a:spLocks/>
          </p:cNvSpPr>
          <p:nvPr/>
        </p:nvSpPr>
        <p:spPr>
          <a:xfrm>
            <a:off x="4905488" y="315164"/>
            <a:ext cx="6229350" cy="103248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 smtClean="0">
              <a:solidFill>
                <a:schemeClr val="tx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Fundamentals </a:t>
            </a:r>
            <a:r>
              <a:rPr lang="en-US" sz="4000" b="1" dirty="0">
                <a:solidFill>
                  <a:schemeClr val="tx1"/>
                </a:solidFill>
              </a:rPr>
              <a:t>of </a:t>
            </a:r>
            <a:r>
              <a:rPr lang="en-US" sz="4000" b="1" dirty="0" smtClean="0">
                <a:solidFill>
                  <a:schemeClr val="tx1"/>
                </a:solidFill>
              </a:rPr>
              <a:t>Programming II</a:t>
            </a:r>
            <a:endParaRPr lang="en-US" altLang="ko-KR" sz="4400" b="1" kern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9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100" y="3010059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10" y="3724378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997" y="4465637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379" y="4342268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itle 2"/>
          <p:cNvSpPr txBox="1">
            <a:spLocks/>
          </p:cNvSpPr>
          <p:nvPr/>
        </p:nvSpPr>
        <p:spPr>
          <a:xfrm>
            <a:off x="4258425" y="1862990"/>
            <a:ext cx="3468443" cy="103248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 smtClean="0">
              <a:solidFill>
                <a:schemeClr val="tx1"/>
              </a:solidFill>
            </a:endParaRPr>
          </a:p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Strings</a:t>
            </a:r>
            <a:endParaRPr lang="en-US" altLang="ko-KR" sz="4400" b="1" kern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Library Functions </a:t>
            </a:r>
            <a:r>
              <a:rPr lang="en-US" altLang="en-US" dirty="0" smtClean="0"/>
              <a:t>with </a:t>
            </a:r>
            <a:r>
              <a:rPr lang="en-US" altLang="en-US" dirty="0"/>
              <a:t>C-Strings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132012" y="1752600"/>
            <a:ext cx="7772400" cy="3429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Require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cstring</a:t>
            </a:r>
            <a:r>
              <a:rPr lang="en-US" altLang="en-US" dirty="0" smtClean="0"/>
              <a:t> header file</a:t>
            </a:r>
          </a:p>
          <a:p>
            <a:pPr eaLnBrk="1" hangingPunct="1"/>
            <a:r>
              <a:rPr lang="en-US" altLang="en-US" dirty="0" smtClean="0"/>
              <a:t>Functions take one or more C-strings as arguments.  Argument can be:</a:t>
            </a:r>
          </a:p>
          <a:p>
            <a:pPr lvl="1" eaLnBrk="1" hangingPunct="1"/>
            <a:r>
              <a:rPr lang="en-US" altLang="en-US" dirty="0" smtClean="0"/>
              <a:t>Name of an array of char</a:t>
            </a:r>
          </a:p>
          <a:p>
            <a:pPr lvl="1" eaLnBrk="1" hangingPunct="1"/>
            <a:r>
              <a:rPr lang="en-US" altLang="en-US" dirty="0" smtClean="0"/>
              <a:t>pointer to char</a:t>
            </a:r>
          </a:p>
          <a:p>
            <a:pPr lvl="1" eaLnBrk="1" hangingPunct="1"/>
            <a:r>
              <a:rPr lang="en-US" altLang="en-US" dirty="0" smtClean="0"/>
              <a:t>string literal </a:t>
            </a:r>
          </a:p>
        </p:txBody>
      </p:sp>
    </p:spTree>
    <p:extLst>
      <p:ext uri="{BB962C8B-B14F-4D97-AF65-F5344CB8AC3E}">
        <p14:creationId xmlns:p14="http://schemas.microsoft.com/office/powerpoint/2010/main" val="235240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Library Functions </a:t>
            </a:r>
            <a:r>
              <a:rPr lang="en-US" altLang="en-US" dirty="0" smtClean="0"/>
              <a:t>with </a:t>
            </a:r>
            <a:r>
              <a:rPr lang="en-US" altLang="en-US" dirty="0"/>
              <a:t>C-Strings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827212" y="1676400"/>
            <a:ext cx="83058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strlen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(char *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str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   Returns length of a C-string: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     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strlen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("hello");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   Prints: 	</a:t>
            </a:r>
            <a:r>
              <a:rPr lang="en-US" altLang="en-US" b="1" dirty="0" smtClean="0">
                <a:latin typeface="Courier New" panose="02070309020205020404" pitchFamily="49" charset="0"/>
              </a:rPr>
              <a:t>5</a:t>
            </a:r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   Note:  This is the number of characters in the string, NOT the size of the array that contains it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03441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b="1" dirty="0" err="1">
                <a:latin typeface="Courier New" panose="02070309020205020404" pitchFamily="49" charset="0"/>
              </a:rPr>
              <a:t>strcat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03412" y="1295400"/>
            <a:ext cx="8382000" cy="41910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strcat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(char *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dest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, char *source)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Takes two C-strings as input.  It adds the contents of the second string to the end of the first string: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char str1[15] = "Good 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char str2[30] = "Morning!";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strcat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(str1, str2);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str1; // 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prints: Good Morning!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No automatic bounds checking: programmer must ensure that 1</a:t>
            </a:r>
            <a:r>
              <a:rPr lang="en-US" altLang="en-US" sz="2800" baseline="30000" dirty="0"/>
              <a:t>st</a:t>
            </a:r>
            <a:r>
              <a:rPr lang="en-US" altLang="en-US" sz="2800" dirty="0"/>
              <a:t> string has enough room for result</a:t>
            </a:r>
          </a:p>
        </p:txBody>
      </p:sp>
    </p:spTree>
    <p:extLst>
      <p:ext uri="{BB962C8B-B14F-4D97-AF65-F5344CB8AC3E}">
        <p14:creationId xmlns:p14="http://schemas.microsoft.com/office/powerpoint/2010/main" val="281040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b="1" dirty="0" err="1">
                <a:latin typeface="Courier New" panose="02070309020205020404" pitchFamily="49" charset="0"/>
              </a:rPr>
              <a:t>strcpy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1371600"/>
            <a:ext cx="8382000" cy="4114800"/>
          </a:xfrm>
        </p:spPr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strcpy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(char *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dest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, char *source)</a:t>
            </a:r>
          </a:p>
          <a:p>
            <a:pPr>
              <a:defRPr/>
            </a:pPr>
            <a:r>
              <a:rPr lang="en-US" dirty="0" smtClean="0"/>
              <a:t> Copies a string from a source address to a destination address</a:t>
            </a:r>
          </a:p>
          <a:p>
            <a:pPr marL="0" indent="0">
              <a:buNone/>
              <a:defRPr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 char name[15];</a:t>
            </a:r>
          </a:p>
          <a:p>
            <a:pPr>
              <a:buNone/>
              <a:defRPr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strcpy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(name, "Deborah");</a:t>
            </a:r>
          </a:p>
          <a:p>
            <a:pPr>
              <a:buNone/>
              <a:defRPr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&lt;&lt; name; // 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prints Deborah</a:t>
            </a:r>
          </a:p>
          <a:p>
            <a:pPr>
              <a:defRPr/>
            </a:pPr>
            <a:r>
              <a:rPr lang="en-US" dirty="0" smtClean="0"/>
              <a:t>Again, no automatic bounds checking</a:t>
            </a:r>
          </a:p>
          <a:p>
            <a:pPr>
              <a:buNone/>
              <a:defRPr/>
            </a:pPr>
            <a:endParaRPr lang="en-US" sz="2800" b="1" dirty="0">
              <a:solidFill>
                <a:srgbClr val="3D8963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33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b="1" dirty="0" err="1">
                <a:latin typeface="Courier New" panose="02070309020205020404" pitchFamily="49" charset="0"/>
              </a:rPr>
              <a:t>strcmp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idx="1"/>
          </p:nvPr>
        </p:nvSpPr>
        <p:spPr>
          <a:xfrm>
            <a:off x="1827212" y="1219200"/>
            <a:ext cx="8686800" cy="4191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3D8963"/>
                </a:solidFill>
              </a:rPr>
              <a:t>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strcmp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(char</a:t>
            </a:r>
            <a:r>
              <a:rPr lang="en-US" altLang="en-US" b="1" dirty="0" smtClean="0">
                <a:solidFill>
                  <a:srgbClr val="3D8963"/>
                </a:solidFill>
              </a:rPr>
              <a:t> 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*str1,</a:t>
            </a:r>
            <a:r>
              <a:rPr lang="en-US" altLang="en-US" b="1" dirty="0" smtClean="0">
                <a:solidFill>
                  <a:srgbClr val="3D8963"/>
                </a:solidFill>
              </a:rPr>
              <a:t> 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char*str2)</a:t>
            </a:r>
          </a:p>
          <a:p>
            <a:pPr eaLnBrk="1" hangingPunct="1"/>
            <a:r>
              <a:rPr lang="en-US" altLang="en-US" sz="2800" dirty="0"/>
              <a:t>Compares strings stored at two addresses to determine their relative alphabetic order:</a:t>
            </a:r>
          </a:p>
          <a:p>
            <a:pPr eaLnBrk="1" hangingPunct="1"/>
            <a:r>
              <a:rPr lang="en-US" altLang="en-US" sz="2800" dirty="0"/>
              <a:t>Returns  a value: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        less than 0 if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str1</a:t>
            </a:r>
            <a:r>
              <a:rPr lang="en-US" altLang="en-US" sz="2800" dirty="0"/>
              <a:t> precedes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str2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        equal to 0 if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str1</a:t>
            </a:r>
            <a:r>
              <a:rPr lang="en-US" altLang="en-US" sz="2800" dirty="0"/>
              <a:t> equals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str2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        greater than 0 if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str1</a:t>
            </a:r>
            <a:r>
              <a:rPr lang="en-US" altLang="en-US" sz="2800" dirty="0"/>
              <a:t> succeeds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str2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452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b="1" dirty="0" err="1">
                <a:latin typeface="Courier New" panose="02070309020205020404" pitchFamily="49" charset="0"/>
              </a:rPr>
              <a:t>strcmp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1027"/>
          <p:cNvSpPr>
            <a:spLocks noGrp="1" noChangeArrowheads="1"/>
          </p:cNvSpPr>
          <p:nvPr>
            <p:ph idx="1"/>
          </p:nvPr>
        </p:nvSpPr>
        <p:spPr>
          <a:xfrm>
            <a:off x="1789112" y="1143000"/>
            <a:ext cx="8610600" cy="4572000"/>
          </a:xfrm>
        </p:spPr>
        <p:txBody>
          <a:bodyPr rtlCol="0">
            <a:normAutofit fontScale="70000" lnSpcReduction="20000"/>
          </a:bodyPr>
          <a:lstStyle/>
          <a:p>
            <a:pPr>
              <a:defRPr/>
            </a:pPr>
            <a:r>
              <a:rPr lang="en-US" altLang="en-US" sz="2800" dirty="0"/>
              <a:t>Often used to test for equality</a:t>
            </a:r>
          </a:p>
          <a:p>
            <a:pPr>
              <a:buNone/>
              <a:defRPr/>
            </a:pPr>
            <a:r>
              <a:rPr lang="en-US" altLang="en-US" sz="2800" dirty="0"/>
              <a:t>          </a:t>
            </a:r>
            <a:r>
              <a:rPr lang="en-US" altLang="en-US" b="1" dirty="0">
                <a:solidFill>
                  <a:srgbClr val="3D8963"/>
                </a:solidFill>
                <a:latin typeface="Courier New" pitchFamily="49" charset="0"/>
              </a:rPr>
              <a:t>if(</a:t>
            </a:r>
            <a:r>
              <a:rPr lang="en-US" altLang="en-US" b="1" dirty="0" err="1">
                <a:solidFill>
                  <a:srgbClr val="3D8963"/>
                </a:solidFill>
                <a:latin typeface="Courier New" pitchFamily="49" charset="0"/>
              </a:rPr>
              <a:t>strcmp</a:t>
            </a:r>
            <a:r>
              <a:rPr lang="en-US" altLang="en-US" b="1" dirty="0">
                <a:solidFill>
                  <a:srgbClr val="3D8963"/>
                </a:solidFill>
                <a:latin typeface="Courier New" pitchFamily="49" charset="0"/>
              </a:rPr>
              <a:t>(str1, str2) == 0)</a:t>
            </a:r>
          </a:p>
          <a:p>
            <a:pPr>
              <a:buNone/>
              <a:defRPr/>
            </a:pPr>
            <a:r>
              <a:rPr lang="en-US" altLang="en-US" b="1" dirty="0">
                <a:solidFill>
                  <a:srgbClr val="3D8963"/>
                </a:solidFill>
                <a:latin typeface="Courier New" pitchFamily="49" charset="0"/>
              </a:rPr>
              <a:t>        </a:t>
            </a:r>
            <a:r>
              <a:rPr lang="en-US" altLang="en-US" b="1" dirty="0" err="1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altLang="en-US" b="1" dirty="0">
                <a:solidFill>
                  <a:srgbClr val="3D8963"/>
                </a:solidFill>
                <a:latin typeface="Courier New" pitchFamily="49" charset="0"/>
              </a:rPr>
              <a:t> &lt;&lt; "equal"; </a:t>
            </a:r>
          </a:p>
          <a:p>
            <a:pPr>
              <a:buNone/>
              <a:defRPr/>
            </a:pPr>
            <a:r>
              <a:rPr lang="en-US" altLang="en-US" b="1" dirty="0">
                <a:solidFill>
                  <a:srgbClr val="3D8963"/>
                </a:solidFill>
                <a:latin typeface="Courier New" pitchFamily="49" charset="0"/>
              </a:rPr>
              <a:t>     else </a:t>
            </a:r>
          </a:p>
          <a:p>
            <a:pPr>
              <a:buNone/>
              <a:defRPr/>
            </a:pPr>
            <a:r>
              <a:rPr lang="en-US" altLang="en-US" b="1" dirty="0">
                <a:solidFill>
                  <a:srgbClr val="3D8963"/>
                </a:solidFill>
                <a:latin typeface="Courier New" pitchFamily="49" charset="0"/>
              </a:rPr>
              <a:t>        </a:t>
            </a:r>
            <a:r>
              <a:rPr lang="en-US" altLang="en-US" b="1" dirty="0" err="1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altLang="en-US" b="1" dirty="0">
                <a:solidFill>
                  <a:srgbClr val="3D8963"/>
                </a:solidFill>
                <a:latin typeface="Courier New" pitchFamily="49" charset="0"/>
              </a:rPr>
              <a:t> &lt;&lt; "not equal";</a:t>
            </a:r>
          </a:p>
          <a:p>
            <a:pPr>
              <a:lnSpc>
                <a:spcPts val="2600"/>
              </a:lnSpc>
              <a:defRPr/>
            </a:pPr>
            <a:r>
              <a:rPr lang="en-US" altLang="en-US" sz="2800" dirty="0"/>
              <a:t>Also used to determine ordering of C-strings in sorting applications</a:t>
            </a:r>
          </a:p>
          <a:p>
            <a:pPr>
              <a:lnSpc>
                <a:spcPts val="2600"/>
              </a:lnSpc>
              <a:defRPr/>
            </a:pPr>
            <a:r>
              <a:rPr lang="en-US" altLang="en-US" sz="2800" dirty="0"/>
              <a:t>Note:</a:t>
            </a:r>
          </a:p>
          <a:p>
            <a:pPr lvl="1">
              <a:lnSpc>
                <a:spcPts val="2600"/>
              </a:lnSpc>
              <a:defRPr/>
            </a:pPr>
            <a:r>
              <a:rPr lang="en-US" altLang="en-US" sz="2400" dirty="0"/>
              <a:t>Comparisons are case-sensitive:  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"Hi" != "hi"</a:t>
            </a:r>
          </a:p>
          <a:p>
            <a:pPr lvl="1">
              <a:lnSpc>
                <a:spcPts val="2600"/>
              </a:lnSpc>
              <a:defRPr/>
            </a:pPr>
            <a:r>
              <a:rPr lang="en-US" altLang="en-US" sz="2400" dirty="0"/>
              <a:t>C-strings cannot be compared using == (compares addresses of C-strings, not contents)</a:t>
            </a:r>
            <a:endParaRPr lang="en-US" altLang="en-US" b="1" dirty="0">
              <a:solidFill>
                <a:srgbClr val="3D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90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b="1" dirty="0" err="1">
                <a:latin typeface="Courier New" panose="02070309020205020404" pitchFamily="49" charset="0"/>
              </a:rPr>
              <a:t>strstr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03412" y="1295400"/>
            <a:ext cx="83820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sz="2800" b="1" dirty="0">
                <a:solidFill>
                  <a:srgbClr val="3D8963"/>
                </a:solidFill>
              </a:rPr>
              <a:t>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strstr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(char</a:t>
            </a:r>
            <a:r>
              <a:rPr lang="en-US" altLang="en-US" sz="2800" b="1" dirty="0">
                <a:solidFill>
                  <a:srgbClr val="3D8963"/>
                </a:solidFill>
              </a:rPr>
              <a:t>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*str1,char</a:t>
            </a:r>
            <a:r>
              <a:rPr lang="en-US" altLang="en-US" sz="2800" b="1" dirty="0">
                <a:solidFill>
                  <a:srgbClr val="3D8963"/>
                </a:solidFill>
              </a:rPr>
              <a:t>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*str2)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Searches for the occurrence of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str2</a:t>
            </a:r>
            <a:r>
              <a:rPr lang="en-US" altLang="en-US" sz="2800" dirty="0"/>
              <a:t> within  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str1</a:t>
            </a:r>
            <a:r>
              <a:rPr lang="en-US" altLang="en-US" sz="2800" dirty="0"/>
              <a:t>.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Returns a pointer to the occurrence of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str2</a:t>
            </a:r>
            <a:r>
              <a:rPr lang="en-US" altLang="en-US" sz="2800" dirty="0"/>
              <a:t>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/>
              <a:t>    within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str1</a:t>
            </a:r>
            <a:r>
              <a:rPr lang="en-US" altLang="en-US" sz="2800" dirty="0"/>
              <a:t> if found, and returns </a:t>
            </a:r>
            <a:r>
              <a:rPr lang="en-US" altLang="en-US" sz="2800" b="1" dirty="0">
                <a:latin typeface="Courier New" panose="02070309020205020404" pitchFamily="49" charset="0"/>
              </a:rPr>
              <a:t>NULL</a:t>
            </a:r>
            <a:r>
              <a:rPr lang="en-US" altLang="en-US" sz="2800" dirty="0"/>
              <a:t> otherwise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/>
              <a:t>   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char s[15] = "Abracadabra";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char *found =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strstr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s,"dab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");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found;     // prints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dabra</a:t>
            </a:r>
            <a:endParaRPr lang="en-US" altLang="en-US" sz="2800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795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Conversions Between Numbers and Strings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54"/>
          <p:cNvSpPr txBox="1">
            <a:spLocks noChangeArrowheads="1"/>
          </p:cNvSpPr>
          <p:nvPr/>
        </p:nvSpPr>
        <p:spPr>
          <a:xfrm>
            <a:off x="1903412" y="1447800"/>
            <a:ext cx="8382000" cy="4191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6581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altLang="en-US" smtClean="0"/>
              <a:t>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"1416"</a:t>
            </a:r>
            <a:r>
              <a:rPr lang="en-US" altLang="en-US" smtClean="0">
                <a:cs typeface="Courier New" panose="02070309020205020404" pitchFamily="49" charset="0"/>
              </a:rPr>
              <a:t> is a string;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1416</a:t>
            </a:r>
            <a:r>
              <a:rPr lang="en-US" altLang="en-US" smtClean="0">
                <a:cs typeface="Courier New" panose="02070309020205020404" pitchFamily="49" charset="0"/>
              </a:rPr>
              <a:t> without quotes is an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en-US" smtClean="0"/>
          </a:p>
          <a:p>
            <a:pPr>
              <a:buClr>
                <a:schemeClr val="tx1"/>
              </a:buClr>
            </a:pPr>
            <a:r>
              <a:rPr lang="en-US" altLang="en-US" smtClean="0"/>
              <a:t>There are classes that can be used to convert between string and numeric forms of numbers</a:t>
            </a:r>
          </a:p>
          <a:p>
            <a:pPr>
              <a:buClr>
                <a:schemeClr val="tx1"/>
              </a:buClr>
            </a:pPr>
            <a:r>
              <a:rPr lang="en-US" altLang="en-US" smtClean="0"/>
              <a:t>Need to include </a:t>
            </a:r>
            <a:r>
              <a:rPr lang="en-US" altLang="en-US" b="1" smtClean="0">
                <a:latin typeface="Courier New" panose="02070309020205020404" pitchFamily="49" charset="0"/>
              </a:rPr>
              <a:t>sstream</a:t>
            </a:r>
            <a:r>
              <a:rPr lang="en-US" altLang="en-US" smtClean="0"/>
              <a:t> header file</a:t>
            </a:r>
          </a:p>
          <a:p>
            <a:pPr>
              <a:buFontTx/>
              <a:buNone/>
            </a:pPr>
            <a:endParaRPr lang="en-US" altLang="en-US" dirty="0" smtClean="0">
              <a:solidFill>
                <a:srgbClr val="3D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93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b="1" dirty="0" err="1">
                <a:latin typeface="Courier New" panose="02070309020205020404" pitchFamily="49" charset="0"/>
              </a:rPr>
              <a:t>atoi</a:t>
            </a:r>
            <a:r>
              <a:rPr lang="en-US" altLang="en-US" dirty="0"/>
              <a:t> and </a:t>
            </a:r>
            <a:r>
              <a:rPr lang="en-US" altLang="en-US" b="1" dirty="0" err="1">
                <a:latin typeface="Courier New" panose="02070309020205020404" pitchFamily="49" charset="0"/>
              </a:rPr>
              <a:t>atol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903412" y="1295400"/>
            <a:ext cx="8382000" cy="4191000"/>
          </a:xfrm>
        </p:spPr>
        <p:txBody>
          <a:bodyPr rtlCol="0">
            <a:normAutofit fontScale="77500" lnSpcReduction="20000"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en-US" sz="2800" dirty="0">
                <a:solidFill>
                  <a:srgbClr val="3D8963"/>
                </a:solidFill>
              </a:rPr>
              <a:t>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itchFamily="49" charset="0"/>
              </a:rPr>
              <a:t>atoi</a:t>
            </a:r>
            <a:r>
              <a:rPr lang="en-US" altLang="en-US" sz="2800" dirty="0"/>
              <a:t> converts </a:t>
            </a:r>
            <a:r>
              <a:rPr lang="en-US" altLang="en-US" sz="2800" b="1" dirty="0">
                <a:solidFill>
                  <a:srgbClr val="3D8963"/>
                </a:solidFill>
              </a:rPr>
              <a:t>a</a:t>
            </a:r>
            <a:r>
              <a:rPr lang="en-US" altLang="en-US" sz="2800" dirty="0"/>
              <a:t>lphanumeric </a:t>
            </a:r>
            <a:r>
              <a:rPr lang="en-US" altLang="en-US" sz="2800" b="1" dirty="0">
                <a:solidFill>
                  <a:srgbClr val="3D8963"/>
                </a:solidFill>
              </a:rPr>
              <a:t>to</a:t>
            </a:r>
            <a:r>
              <a:rPr lang="en-US" altLang="en-US" sz="2800" dirty="0"/>
              <a:t> </a:t>
            </a:r>
            <a:r>
              <a:rPr lang="en-US" altLang="en-US" sz="2800" b="1" dirty="0" err="1">
                <a:solidFill>
                  <a:srgbClr val="3D8963"/>
                </a:solidFill>
              </a:rPr>
              <a:t>i</a:t>
            </a:r>
            <a:r>
              <a:rPr lang="en-US" altLang="en-US" sz="2800" dirty="0" err="1"/>
              <a:t>nt</a:t>
            </a:r>
            <a:r>
              <a:rPr lang="en-US" altLang="en-US" sz="2800" dirty="0"/>
              <a:t> </a:t>
            </a:r>
          </a:p>
          <a:p>
            <a:pPr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en-US" sz="2800" dirty="0">
                <a:solidFill>
                  <a:srgbClr val="3D8963"/>
                </a:solidFill>
              </a:rPr>
              <a:t>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itchFamily="49" charset="0"/>
              </a:rPr>
              <a:t>atol</a:t>
            </a:r>
            <a:r>
              <a:rPr lang="en-US" altLang="en-US" sz="2800" dirty="0"/>
              <a:t> converts </a:t>
            </a:r>
            <a:r>
              <a:rPr lang="en-US" altLang="en-US" sz="2800" b="1" dirty="0">
                <a:solidFill>
                  <a:srgbClr val="3D8963"/>
                </a:solidFill>
              </a:rPr>
              <a:t>a</a:t>
            </a:r>
            <a:r>
              <a:rPr lang="en-US" altLang="en-US" sz="2800" dirty="0"/>
              <a:t>lphanumeric </a:t>
            </a:r>
            <a:r>
              <a:rPr lang="en-US" altLang="en-US" sz="2800" b="1" dirty="0">
                <a:solidFill>
                  <a:srgbClr val="3D8963"/>
                </a:solidFill>
              </a:rPr>
              <a:t>to</a:t>
            </a:r>
            <a:r>
              <a:rPr lang="en-US" altLang="en-US" sz="2800" dirty="0"/>
              <a:t> </a:t>
            </a:r>
            <a:r>
              <a:rPr lang="en-US" altLang="en-US" sz="2800" b="1" dirty="0">
                <a:solidFill>
                  <a:srgbClr val="3D8963"/>
                </a:solidFill>
              </a:rPr>
              <a:t>l</a:t>
            </a:r>
            <a:r>
              <a:rPr lang="en-US" altLang="en-US" sz="2800" dirty="0"/>
              <a:t>ong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2800" dirty="0"/>
              <a:t> 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altLang="en-US" sz="2800" b="1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itchFamily="49" charset="0"/>
              </a:rPr>
              <a:t>atoi</a:t>
            </a:r>
            <a:r>
              <a:rPr lang="en-US" altLang="en-US" sz="2800" b="1" dirty="0">
                <a:solidFill>
                  <a:srgbClr val="3D8963"/>
                </a:solidFill>
                <a:latin typeface="Courier New" pitchFamily="49" charset="0"/>
              </a:rPr>
              <a:t>(char *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itchFamily="49" charset="0"/>
              </a:rPr>
              <a:t>numericStr</a:t>
            </a:r>
            <a:r>
              <a:rPr lang="en-US" altLang="en-US" sz="2800" b="1" dirty="0">
                <a:solidFill>
                  <a:srgbClr val="3D8963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2800" b="1" dirty="0">
                <a:solidFill>
                  <a:srgbClr val="3D8963"/>
                </a:solidFill>
              </a:rPr>
              <a:t>    </a:t>
            </a:r>
            <a:r>
              <a:rPr lang="en-US" altLang="en-US" sz="2800" b="1" dirty="0">
                <a:solidFill>
                  <a:srgbClr val="3D8963"/>
                </a:solidFill>
                <a:latin typeface="Courier New" pitchFamily="49" charset="0"/>
              </a:rPr>
              <a:t>long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itchFamily="49" charset="0"/>
              </a:rPr>
              <a:t>atol</a:t>
            </a:r>
            <a:r>
              <a:rPr lang="en-US" altLang="en-US" sz="2800" b="1" dirty="0">
                <a:solidFill>
                  <a:srgbClr val="3D8963"/>
                </a:solidFill>
                <a:latin typeface="Courier New" pitchFamily="49" charset="0"/>
              </a:rPr>
              <a:t>(char *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itchFamily="49" charset="0"/>
              </a:rPr>
              <a:t>numericStr</a:t>
            </a:r>
            <a:r>
              <a:rPr lang="en-US" altLang="en-US" sz="2800" b="1" dirty="0">
                <a:solidFill>
                  <a:srgbClr val="3D8963"/>
                </a:solidFill>
                <a:latin typeface="Courier New" pitchFamily="49" charset="0"/>
              </a:rPr>
              <a:t>)</a:t>
            </a:r>
            <a:endParaRPr lang="en-US" altLang="en-US" sz="2800" b="1" dirty="0">
              <a:solidFill>
                <a:srgbClr val="3D8963"/>
              </a:solidFill>
            </a:endParaRPr>
          </a:p>
          <a:p>
            <a:pPr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en-US" sz="2800" dirty="0"/>
              <a:t>Examples: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2800" dirty="0"/>
              <a:t>   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altLang="en-US" sz="2800" b="1" dirty="0">
                <a:solidFill>
                  <a:srgbClr val="3D8963"/>
                </a:solidFill>
                <a:latin typeface="Courier New" pitchFamily="49" charset="0"/>
              </a:rPr>
              <a:t> number; long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itchFamily="49" charset="0"/>
              </a:rPr>
              <a:t>lnumber</a:t>
            </a:r>
            <a:r>
              <a:rPr lang="en-US" altLang="en-US" sz="2800" b="1" dirty="0">
                <a:solidFill>
                  <a:srgbClr val="3D8963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2800" b="1" dirty="0">
                <a:solidFill>
                  <a:srgbClr val="3D8963"/>
                </a:solidFill>
                <a:latin typeface="Courier New" pitchFamily="49" charset="0"/>
              </a:rPr>
              <a:t>   number =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itchFamily="49" charset="0"/>
              </a:rPr>
              <a:t>atoi</a:t>
            </a:r>
            <a:r>
              <a:rPr lang="en-US" altLang="en-US" sz="2800" b="1" dirty="0">
                <a:solidFill>
                  <a:srgbClr val="3D8963"/>
                </a:solidFill>
                <a:latin typeface="Courier New" pitchFamily="49" charset="0"/>
              </a:rPr>
              <a:t>("57");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2800" dirty="0">
                <a:solidFill>
                  <a:srgbClr val="3D8963"/>
                </a:solidFill>
              </a:rPr>
              <a:t>   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itchFamily="49" charset="0"/>
              </a:rPr>
              <a:t>lnumber</a:t>
            </a:r>
            <a:r>
              <a:rPr lang="en-US" altLang="en-US" sz="2800" b="1" dirty="0">
                <a:solidFill>
                  <a:srgbClr val="3D8963"/>
                </a:solidFill>
                <a:latin typeface="Courier New" pitchFamily="49" charset="0"/>
              </a:rPr>
              <a:t> =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itchFamily="49" charset="0"/>
              </a:rPr>
              <a:t>atol</a:t>
            </a:r>
            <a:r>
              <a:rPr lang="en-US" altLang="en-US" sz="2800" b="1" dirty="0">
                <a:solidFill>
                  <a:srgbClr val="3D8963"/>
                </a:solidFill>
                <a:latin typeface="Courier New" pitchFamily="49" charset="0"/>
              </a:rPr>
              <a:t>("50000");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2800" dirty="0">
                <a:solidFill>
                  <a:srgbClr val="3D8963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6555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b="1" dirty="0" err="1" smtClean="0">
                <a:latin typeface="Courier New" panose="02070309020205020404" pitchFamily="49" charset="0"/>
              </a:rPr>
              <a:t>atof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827212" y="1143000"/>
            <a:ext cx="8294688" cy="406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z="3600" dirty="0">
                <a:solidFill>
                  <a:srgbClr val="3D8963"/>
                </a:solidFill>
              </a:rPr>
              <a:t> </a:t>
            </a:r>
            <a:r>
              <a:rPr lang="en-US" altLang="en-US" sz="36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atof</a:t>
            </a:r>
            <a:r>
              <a:rPr lang="en-US" altLang="en-US" sz="3600" dirty="0"/>
              <a:t> converts a numeric string to a floating point number, actually a double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600" dirty="0"/>
              <a:t>   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double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atof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(char *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numericStr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)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dirty="0" smtClean="0"/>
              <a:t>Example: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double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dnumber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dnumber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atof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("3.14159");</a:t>
            </a:r>
          </a:p>
        </p:txBody>
      </p:sp>
    </p:spTree>
    <p:extLst>
      <p:ext uri="{BB962C8B-B14F-4D97-AF65-F5344CB8AC3E}">
        <p14:creationId xmlns:p14="http://schemas.microsoft.com/office/powerpoint/2010/main" val="2365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C-Strings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827212" y="1600201"/>
            <a:ext cx="8294688" cy="3471863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en-US" smtClean="0">
                <a:solidFill>
                  <a:schemeClr val="accent2"/>
                </a:solidFill>
              </a:rPr>
              <a:t>C-string</a:t>
            </a:r>
            <a:r>
              <a:rPr lang="en-US" altLang="en-US" smtClean="0"/>
              <a:t>: sequence of characters stored in adjacent memory locations and terminated by </a:t>
            </a:r>
            <a:r>
              <a:rPr lang="en-US" altLang="en-US" b="1" smtClean="0">
                <a:latin typeface="Courier New" panose="02070309020205020404" pitchFamily="49" charset="0"/>
              </a:rPr>
              <a:t>NULL</a:t>
            </a:r>
            <a:r>
              <a:rPr lang="en-US" altLang="en-US" smtClean="0"/>
              <a:t> character</a:t>
            </a:r>
          </a:p>
          <a:p>
            <a:pPr eaLnBrk="1" hangingPunct="1"/>
            <a:r>
              <a:rPr lang="en-US" altLang="en-US" smtClean="0"/>
              <a:t>The C-string </a:t>
            </a:r>
          </a:p>
          <a:p>
            <a:pPr eaLnBrk="1" hangingPunct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  "Hi there!"</a:t>
            </a:r>
            <a:r>
              <a:rPr lang="en-US" altLang="en-US" smtClean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would be stored in memory  as shown: 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  <p:graphicFrame>
        <p:nvGraphicFramePr>
          <p:cNvPr id="7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098300"/>
              </p:ext>
            </p:extLst>
          </p:nvPr>
        </p:nvGraphicFramePr>
        <p:xfrm>
          <a:off x="2970212" y="5334000"/>
          <a:ext cx="6096000" cy="517662"/>
        </p:xfrm>
        <a:graphic>
          <a:graphicData uri="http://schemas.openxmlformats.org/drawingml/2006/table">
            <a:tbl>
              <a:tblPr/>
              <a:tblGrid>
                <a:gridCol w="533400"/>
                <a:gridCol w="6858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71" marB="454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71" marB="454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71" marB="454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471" marB="454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471" marB="454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471" marB="454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471" marB="454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471" marB="454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471" marB="454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471" marB="454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85"/>
          <p:cNvSpPr txBox="1">
            <a:spLocks noChangeArrowheads="1"/>
          </p:cNvSpPr>
          <p:nvPr/>
        </p:nvSpPr>
        <p:spPr bwMode="auto">
          <a:xfrm>
            <a:off x="3046412" y="5410200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9" name="Text Box 86"/>
          <p:cNvSpPr txBox="1">
            <a:spLocks noChangeArrowheads="1"/>
          </p:cNvSpPr>
          <p:nvPr/>
        </p:nvSpPr>
        <p:spPr bwMode="auto">
          <a:xfrm>
            <a:off x="3656012" y="5410200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10" name="Text Box 87"/>
          <p:cNvSpPr txBox="1">
            <a:spLocks noChangeArrowheads="1"/>
          </p:cNvSpPr>
          <p:nvPr/>
        </p:nvSpPr>
        <p:spPr bwMode="auto">
          <a:xfrm>
            <a:off x="4951412" y="5410200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11" name="Text Box 88"/>
          <p:cNvSpPr txBox="1">
            <a:spLocks noChangeArrowheads="1"/>
          </p:cNvSpPr>
          <p:nvPr/>
        </p:nvSpPr>
        <p:spPr bwMode="auto">
          <a:xfrm>
            <a:off x="5561012" y="5410200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12" name="Text Box 89"/>
          <p:cNvSpPr txBox="1">
            <a:spLocks noChangeArrowheads="1"/>
          </p:cNvSpPr>
          <p:nvPr/>
        </p:nvSpPr>
        <p:spPr bwMode="auto">
          <a:xfrm>
            <a:off x="6094412" y="5410200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13" name="Text Box 90"/>
          <p:cNvSpPr txBox="1">
            <a:spLocks noChangeArrowheads="1"/>
          </p:cNvSpPr>
          <p:nvPr/>
        </p:nvSpPr>
        <p:spPr bwMode="auto">
          <a:xfrm>
            <a:off x="6688137" y="5400675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14" name="Text Box 91"/>
          <p:cNvSpPr txBox="1">
            <a:spLocks noChangeArrowheads="1"/>
          </p:cNvSpPr>
          <p:nvPr/>
        </p:nvSpPr>
        <p:spPr bwMode="auto">
          <a:xfrm>
            <a:off x="7297737" y="5400675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15" name="Text Box 92"/>
          <p:cNvSpPr txBox="1">
            <a:spLocks noChangeArrowheads="1"/>
          </p:cNvSpPr>
          <p:nvPr/>
        </p:nvSpPr>
        <p:spPr bwMode="auto">
          <a:xfrm>
            <a:off x="7907337" y="5400675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!</a:t>
            </a:r>
          </a:p>
        </p:txBody>
      </p:sp>
      <p:sp>
        <p:nvSpPr>
          <p:cNvPr id="16" name="Text Box 93"/>
          <p:cNvSpPr txBox="1">
            <a:spLocks noChangeArrowheads="1"/>
          </p:cNvSpPr>
          <p:nvPr/>
        </p:nvSpPr>
        <p:spPr bwMode="auto">
          <a:xfrm>
            <a:off x="8456612" y="5410200"/>
            <a:ext cx="4315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\0</a:t>
            </a:r>
          </a:p>
        </p:txBody>
      </p:sp>
    </p:spTree>
    <p:extLst>
      <p:ext uri="{BB962C8B-B14F-4D97-AF65-F5344CB8AC3E}">
        <p14:creationId xmlns:p14="http://schemas.microsoft.com/office/powerpoint/2010/main" val="134527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b="1" dirty="0" err="1">
                <a:latin typeface="Courier New" panose="02070309020205020404" pitchFamily="49" charset="0"/>
              </a:rPr>
              <a:t>atoi</a:t>
            </a:r>
            <a:r>
              <a:rPr lang="en-US" altLang="en-US" dirty="0"/>
              <a:t>, </a:t>
            </a:r>
            <a:r>
              <a:rPr lang="en-US" altLang="en-US" b="1" dirty="0" err="1">
                <a:latin typeface="Courier New" panose="02070309020205020404" pitchFamily="49" charset="0"/>
              </a:rPr>
              <a:t>atol</a:t>
            </a:r>
            <a:r>
              <a:rPr lang="en-US" altLang="en-US" dirty="0"/>
              <a:t>, </a:t>
            </a:r>
            <a:r>
              <a:rPr lang="en-US" altLang="en-US" b="1" dirty="0" err="1">
                <a:latin typeface="Courier New" panose="02070309020205020404" pitchFamily="49" charset="0"/>
              </a:rPr>
              <a:t>atof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1447800"/>
            <a:ext cx="7772400" cy="3581400"/>
          </a:xfr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if C-string being converted contains non-digits, results are undefined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function may return result of conversion up to first non-digit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function may return 0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All functions require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cstdlib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493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b="1" dirty="0" err="1">
                <a:latin typeface="Courier New" panose="02070309020205020404" pitchFamily="49" charset="0"/>
              </a:rPr>
              <a:t>itoa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674812" y="1143000"/>
            <a:ext cx="8610600" cy="4267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z="2800" dirty="0">
                <a:solidFill>
                  <a:srgbClr val="3D8963"/>
                </a:solidFill>
              </a:rPr>
              <a:t>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itoa</a:t>
            </a:r>
            <a:r>
              <a:rPr lang="en-US" altLang="en-US" sz="2800" dirty="0"/>
              <a:t> converts an </a:t>
            </a:r>
            <a:r>
              <a:rPr lang="en-US" altLang="en-US" sz="2800" b="1" dirty="0" err="1">
                <a:solidFill>
                  <a:srgbClr val="3D8963"/>
                </a:solidFill>
              </a:rPr>
              <a:t>i</a:t>
            </a:r>
            <a:r>
              <a:rPr lang="en-US" altLang="en-US" sz="2800" dirty="0" err="1"/>
              <a:t>nt</a:t>
            </a:r>
            <a:r>
              <a:rPr lang="en-US" altLang="en-US" sz="2800" dirty="0"/>
              <a:t> </a:t>
            </a:r>
            <a:r>
              <a:rPr lang="en-US" altLang="en-US" sz="2800" b="1" dirty="0">
                <a:solidFill>
                  <a:srgbClr val="3D8963"/>
                </a:solidFill>
              </a:rPr>
              <a:t>to</a:t>
            </a:r>
            <a:r>
              <a:rPr lang="en-US" altLang="en-US" sz="2800" dirty="0"/>
              <a:t> an </a:t>
            </a:r>
            <a:r>
              <a:rPr lang="en-US" altLang="en-US" sz="2800" b="1" dirty="0">
                <a:solidFill>
                  <a:srgbClr val="3D8963"/>
                </a:solidFill>
              </a:rPr>
              <a:t>a</a:t>
            </a:r>
            <a:r>
              <a:rPr lang="en-US" altLang="en-US" sz="2800" dirty="0"/>
              <a:t>lphanumeric string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z="2800" dirty="0"/>
              <a:t>Allows user to specify the base of conversion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800" dirty="0"/>
              <a:t>  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itoa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2800" b="1" dirty="0">
                <a:solidFill>
                  <a:srgbClr val="3D8963"/>
                </a:solidFill>
              </a:rPr>
              <a:t>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sz="2800" b="1" dirty="0">
                <a:solidFill>
                  <a:srgbClr val="3D8963"/>
                </a:solidFill>
              </a:rPr>
              <a:t>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numStr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2800" b="1" dirty="0">
                <a:solidFill>
                  <a:srgbClr val="3D8963"/>
                </a:solidFill>
              </a:rPr>
              <a:t>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base)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z="2800" dirty="0"/>
              <a:t>Example: To convert the number 1200 to a hexadecimal string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     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char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numStr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[10];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itoa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(1200,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numStr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, 16);</a:t>
            </a:r>
            <a:endParaRPr lang="en-US" altLang="en-US" sz="2800" b="1" dirty="0">
              <a:solidFill>
                <a:srgbClr val="3D8963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z="2800" dirty="0"/>
              <a:t>The function performs no bounds-checking on the array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numStr</a:t>
            </a:r>
            <a:r>
              <a:rPr lang="en-US" altLang="en-US" sz="2800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89647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Character Testing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6" name="Group 74"/>
          <p:cNvGraphicFramePr>
            <a:graphicFrameLocks noGrp="1"/>
          </p:cNvGraphicFramePr>
          <p:nvPr>
            <p:ph sz="half" idx="2"/>
          </p:nvPr>
        </p:nvGraphicFramePr>
        <p:xfrm>
          <a:off x="2055812" y="2895600"/>
          <a:ext cx="8229600" cy="2889324"/>
        </p:xfrm>
        <a:graphic>
          <a:graphicData uri="http://schemas.openxmlformats.org/drawingml/2006/table">
            <a:tbl>
              <a:tblPr/>
              <a:tblGrid>
                <a:gridCol w="1905000"/>
                <a:gridCol w="6324600"/>
              </a:tblGrid>
              <a:tr h="4388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8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isalpha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arg. is a letter,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otherwise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63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isalnum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arg. is a letter or digit,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otherwise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8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isdigit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arg. is a digit 0-9,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otherwise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63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islower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arg. is lowercase letter,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otherwise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89137" y="1600200"/>
            <a:ext cx="7888288" cy="592138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6581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en-US" sz="2800" smtClean="0"/>
              <a:t>require </a:t>
            </a:r>
            <a:r>
              <a:rPr lang="en-US" altLang="en-US" sz="2800" b="1" smtClean="0">
                <a:latin typeface="Courier New" panose="02070309020205020404" pitchFamily="49" charset="0"/>
              </a:rPr>
              <a:t>cctype</a:t>
            </a:r>
            <a:r>
              <a:rPr lang="en-US" altLang="en-US" sz="2800" smtClean="0"/>
              <a:t> header file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574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What is NULL?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3"/>
          <p:cNvSpPr>
            <a:spLocks noGrp="1" noChangeArrowheads="1"/>
          </p:cNvSpPr>
          <p:nvPr>
            <p:ph idx="1"/>
          </p:nvPr>
        </p:nvSpPr>
        <p:spPr>
          <a:xfrm>
            <a:off x="2208212" y="11430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null character is used to indicate the end of a string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It can be specified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the character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the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 smtClean="0"/>
              <a:t> value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the named constant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850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Representation of C-strings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08212" y="11430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As a string literal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           "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Hi There!"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As a pointer to </a:t>
            </a:r>
            <a:r>
              <a:rPr lang="en-US" altLang="en-US" b="1" dirty="0" smtClean="0">
                <a:latin typeface="Courier New" panose="02070309020205020404" pitchFamily="49" charset="0"/>
              </a:rPr>
              <a:t>char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    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char *p;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As an array of characters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           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char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str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[20];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All three representations are pointers to char</a:t>
            </a:r>
          </a:p>
        </p:txBody>
      </p:sp>
    </p:spTree>
    <p:extLst>
      <p:ext uri="{BB962C8B-B14F-4D97-AF65-F5344CB8AC3E}">
        <p14:creationId xmlns:p14="http://schemas.microsoft.com/office/powerpoint/2010/main" val="166217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String Literals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609441" y="1600201"/>
            <a:ext cx="10969943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A string literal is stored as a null-terminated array of </a:t>
            </a:r>
            <a:r>
              <a:rPr lang="en-US" altLang="en-US" b="1" smtClean="0">
                <a:latin typeface="Courier New" panose="02070309020205020404" pitchFamily="49" charset="0"/>
              </a:rPr>
              <a:t>char</a:t>
            </a:r>
          </a:p>
          <a:p>
            <a:pPr eaLnBrk="1" hangingPunct="1"/>
            <a:r>
              <a:rPr lang="en-US" altLang="en-US" smtClean="0"/>
              <a:t>Compiler uses the address of the first character of the array as the value of the string</a:t>
            </a:r>
          </a:p>
          <a:p>
            <a:pPr eaLnBrk="1" hangingPunct="1"/>
            <a:r>
              <a:rPr lang="en-US" altLang="en-US" smtClean="0"/>
              <a:t>String literal is a pointer to char</a:t>
            </a:r>
          </a:p>
        </p:txBody>
      </p:sp>
      <p:graphicFrame>
        <p:nvGraphicFramePr>
          <p:cNvPr id="7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153239"/>
              </p:ext>
            </p:extLst>
          </p:nvPr>
        </p:nvGraphicFramePr>
        <p:xfrm>
          <a:off x="6704012" y="5410201"/>
          <a:ext cx="2514600" cy="517662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h</a:t>
                      </a:r>
                    </a:p>
                  </a:txBody>
                  <a:tcPr marT="45471" marB="454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i</a:t>
                      </a:r>
                    </a:p>
                  </a:txBody>
                  <a:tcPr marT="45471" marB="454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\0</a:t>
                      </a:r>
                    </a:p>
                  </a:txBody>
                  <a:tcPr marT="45471" marB="454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2436813" y="5284788"/>
            <a:ext cx="2244525" cy="707886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value of "hi" is the 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address</a:t>
            </a:r>
            <a:r>
              <a:rPr lang="en-US" baseline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of  this array</a:t>
            </a:r>
          </a:p>
        </p:txBody>
      </p:sp>
      <p:sp>
        <p:nvSpPr>
          <p:cNvPr id="9" name="Line 37"/>
          <p:cNvSpPr>
            <a:spLocks noChangeShapeType="1"/>
          </p:cNvSpPr>
          <p:nvPr/>
        </p:nvSpPr>
        <p:spPr bwMode="auto">
          <a:xfrm>
            <a:off x="4189412" y="56388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6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Array of </a:t>
            </a:r>
            <a:r>
              <a:rPr lang="en-US" altLang="en-US" b="1" dirty="0"/>
              <a:t>char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760412" y="1143000"/>
            <a:ext cx="10969943" cy="4525963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en-US" sz="2800" dirty="0"/>
              <a:t>An array of char can be defined and initialized to a C-string</a:t>
            </a:r>
          </a:p>
          <a:p>
            <a:pPr>
              <a:buNone/>
              <a:defRPr/>
            </a:pPr>
            <a:r>
              <a:rPr lang="en-US" altLang="en-US" dirty="0" smtClean="0"/>
              <a:t>      </a:t>
            </a:r>
            <a:r>
              <a:rPr lang="en-US" altLang="en-US" sz="2800" b="1" dirty="0">
                <a:solidFill>
                  <a:srgbClr val="3D8963"/>
                </a:solidFill>
                <a:latin typeface="Courier New" pitchFamily="49" charset="0"/>
              </a:rPr>
              <a:t>char str1[20] = "hi";</a:t>
            </a:r>
          </a:p>
          <a:p>
            <a:pPr>
              <a:defRPr/>
            </a:pPr>
            <a:r>
              <a:rPr lang="en-US" altLang="en-US" sz="2800" dirty="0"/>
              <a:t>An array of char can be defined and later have a string copied into it using </a:t>
            </a:r>
            <a:r>
              <a:rPr lang="en-US" altLang="en-US" sz="2800" b="1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altLang="en-US" sz="2800" dirty="0"/>
              <a:t> or </a:t>
            </a:r>
            <a:r>
              <a:rPr lang="en-US" altLang="en-US" sz="2800" b="1" dirty="0" err="1">
                <a:latin typeface="Courier New" pitchFamily="49" charset="0"/>
                <a:cs typeface="Courier New" pitchFamily="49" charset="0"/>
              </a:rPr>
              <a:t>cin.getline</a:t>
            </a:r>
            <a:endParaRPr lang="en-US" altLang="en-US" sz="2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3000"/>
              </a:lnSpc>
              <a:buNone/>
              <a:defRPr/>
            </a:pPr>
            <a:r>
              <a:rPr lang="en-US" altLang="en-US" dirty="0" smtClean="0"/>
              <a:t>      </a:t>
            </a:r>
            <a:r>
              <a:rPr lang="en-US" altLang="en-US" sz="2800" b="1" dirty="0">
                <a:solidFill>
                  <a:srgbClr val="3D8963"/>
                </a:solidFill>
                <a:latin typeface="Courier New" pitchFamily="49" charset="0"/>
              </a:rPr>
              <a:t>char str2[20], str3[20];</a:t>
            </a:r>
          </a:p>
          <a:p>
            <a:pPr>
              <a:lnSpc>
                <a:spcPts val="3000"/>
              </a:lnSpc>
              <a:buNone/>
              <a:defRPr/>
            </a:pPr>
            <a:r>
              <a:rPr lang="en-US" altLang="en-US" sz="2800" b="1" dirty="0">
                <a:solidFill>
                  <a:srgbClr val="3D8963"/>
                </a:solidFill>
                <a:latin typeface="Courier New" pitchFamily="49" charset="0"/>
              </a:rPr>
              <a:t>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itchFamily="49" charset="0"/>
              </a:rPr>
              <a:t>strcpy</a:t>
            </a:r>
            <a:r>
              <a:rPr lang="en-US" altLang="en-US" sz="2800" b="1" dirty="0">
                <a:solidFill>
                  <a:srgbClr val="3D8963"/>
                </a:solidFill>
                <a:latin typeface="Courier New" pitchFamily="49" charset="0"/>
              </a:rPr>
              <a:t>(str2, "hi");</a:t>
            </a:r>
          </a:p>
          <a:p>
            <a:pPr>
              <a:lnSpc>
                <a:spcPts val="3000"/>
              </a:lnSpc>
              <a:buNone/>
              <a:defRPr/>
            </a:pPr>
            <a:r>
              <a:rPr lang="en-US" altLang="en-US" sz="2800" b="1" dirty="0">
                <a:solidFill>
                  <a:srgbClr val="3D8963"/>
                </a:solidFill>
                <a:latin typeface="Courier New" pitchFamily="49" charset="0"/>
              </a:rPr>
              <a:t>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altLang="en-US" sz="2800" b="1" dirty="0">
                <a:solidFill>
                  <a:srgbClr val="3D8963"/>
                </a:solidFill>
                <a:latin typeface="Courier New" pitchFamily="49" charset="0"/>
              </a:rPr>
              <a:t> &lt;&lt; "Enter your name: ";</a:t>
            </a:r>
          </a:p>
          <a:p>
            <a:pPr>
              <a:lnSpc>
                <a:spcPts val="3000"/>
              </a:lnSpc>
              <a:buNone/>
              <a:defRPr/>
            </a:pPr>
            <a:r>
              <a:rPr lang="en-US" altLang="en-US" sz="2800" b="1" dirty="0">
                <a:solidFill>
                  <a:srgbClr val="3D8963"/>
                </a:solidFill>
                <a:latin typeface="Courier New" pitchFamily="49" charset="0"/>
              </a:rPr>
              <a:t>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itchFamily="49" charset="0"/>
              </a:rPr>
              <a:t>cin.getline</a:t>
            </a:r>
            <a:r>
              <a:rPr lang="en-US" altLang="en-US" sz="2800" b="1" dirty="0">
                <a:solidFill>
                  <a:srgbClr val="3D8963"/>
                </a:solidFill>
                <a:latin typeface="Courier New" pitchFamily="49" charset="0"/>
              </a:rPr>
              <a:t>(str3, 20);</a:t>
            </a:r>
          </a:p>
        </p:txBody>
      </p:sp>
    </p:spTree>
    <p:extLst>
      <p:ext uri="{BB962C8B-B14F-4D97-AF65-F5344CB8AC3E}">
        <p14:creationId xmlns:p14="http://schemas.microsoft.com/office/powerpoint/2010/main" val="71720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Array of </a:t>
            </a:r>
            <a:r>
              <a:rPr lang="en-US" altLang="en-US" b="1" dirty="0"/>
              <a:t>char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03412" y="1143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name of an array of char is used as a pointer to char</a:t>
            </a:r>
          </a:p>
          <a:p>
            <a:pPr eaLnBrk="1" hangingPunct="1"/>
            <a:r>
              <a:rPr lang="en-US" altLang="en-US" dirty="0" smtClean="0"/>
              <a:t>Unlike a string literal, a C-string defined as an array can be referred to in other parts of the program by using the array name</a:t>
            </a:r>
          </a:p>
        </p:txBody>
      </p:sp>
    </p:spTree>
    <p:extLst>
      <p:ext uri="{BB962C8B-B14F-4D97-AF65-F5344CB8AC3E}">
        <p14:creationId xmlns:p14="http://schemas.microsoft.com/office/powerpoint/2010/main" val="356605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Pointer to </a:t>
            </a:r>
            <a:r>
              <a:rPr lang="en-US" altLang="en-US" b="1" dirty="0">
                <a:latin typeface="Courier New" panose="02070309020205020404" pitchFamily="49" charset="0"/>
              </a:rPr>
              <a:t>char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1027"/>
          <p:cNvSpPr>
            <a:spLocks noGrp="1" noChangeArrowheads="1"/>
          </p:cNvSpPr>
          <p:nvPr>
            <p:ph idx="1"/>
          </p:nvPr>
        </p:nvSpPr>
        <p:spPr>
          <a:xfrm>
            <a:off x="2208212" y="12192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Defined as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           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char *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pStr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Does not itself allocate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Useful in repeatedly referring to C-strings defined as a string literal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          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pStr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= "Hi there";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pStr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&lt;&lt; " "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        &lt;&lt;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pStr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1543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Pointer to </a:t>
            </a:r>
            <a:r>
              <a:rPr lang="en-US" altLang="en-US" b="1" dirty="0">
                <a:latin typeface="Courier New" panose="02070309020205020404" pitchFamily="49" charset="0"/>
              </a:rPr>
              <a:t>char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03412" y="11430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Pointer to </a:t>
            </a:r>
            <a:r>
              <a:rPr lang="en-US" altLang="en-US" b="1" dirty="0" smtClean="0">
                <a:latin typeface="Courier New" panose="02070309020205020404" pitchFamily="49" charset="0"/>
              </a:rPr>
              <a:t>char</a:t>
            </a:r>
            <a:r>
              <a:rPr lang="en-US" altLang="en-US" dirty="0" smtClean="0"/>
              <a:t> can also refer to C-strings defined as arrays of char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char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str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[20] = "hi";</a:t>
            </a:r>
          </a:p>
          <a:p>
            <a:pPr eaLnBrk="1" hangingPunct="1"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  char *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pStr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str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pStr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;  // prints hi</a:t>
            </a:r>
          </a:p>
          <a:p>
            <a:pPr eaLnBrk="1" hangingPunct="1"/>
            <a:r>
              <a:rPr lang="en-US" altLang="en-US" dirty="0" smtClean="0"/>
              <a:t>Can dynamically allocate memory to be used for C-string using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549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4873beb7-5857-4685-be1f-d57550cc96cc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954</TotalTime>
  <Words>994</Words>
  <Application>Microsoft Office PowerPoint</Application>
  <PresentationFormat>Custom</PresentationFormat>
  <Paragraphs>168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宋体</vt:lpstr>
      <vt:lpstr>Arial</vt:lpstr>
      <vt:lpstr>Century Gothic</vt:lpstr>
      <vt:lpstr>Courier New</vt:lpstr>
      <vt:lpstr>HY중고딕</vt:lpstr>
      <vt:lpstr>Times New Roman</vt:lpstr>
      <vt:lpstr>Books 16x9</vt:lpstr>
      <vt:lpstr>PowerPoint Presentation</vt:lpstr>
      <vt:lpstr>C-Strings</vt:lpstr>
      <vt:lpstr>What is NULL?</vt:lpstr>
      <vt:lpstr>Representation of C-strings</vt:lpstr>
      <vt:lpstr>String Literals</vt:lpstr>
      <vt:lpstr>Array of char</vt:lpstr>
      <vt:lpstr>Array of char</vt:lpstr>
      <vt:lpstr>Pointer to char</vt:lpstr>
      <vt:lpstr>Pointer to char</vt:lpstr>
      <vt:lpstr>Library Functions with C-Strings</vt:lpstr>
      <vt:lpstr>Library Functions with C-Strings</vt:lpstr>
      <vt:lpstr>strcat</vt:lpstr>
      <vt:lpstr>strcpy</vt:lpstr>
      <vt:lpstr>strcmp</vt:lpstr>
      <vt:lpstr>strcmp</vt:lpstr>
      <vt:lpstr>strstr</vt:lpstr>
      <vt:lpstr>Conversions Between Numbers and Strings</vt:lpstr>
      <vt:lpstr>atoi and atol</vt:lpstr>
      <vt:lpstr>atof</vt:lpstr>
      <vt:lpstr>atoi, atol, atof</vt:lpstr>
      <vt:lpstr>itoa</vt:lpstr>
      <vt:lpstr>Character Testing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Ally,Murtaza (HHSC)</dc:creator>
  <cp:lastModifiedBy>Ally,Murtaza (HHSC)</cp:lastModifiedBy>
  <cp:revision>65</cp:revision>
  <dcterms:created xsi:type="dcterms:W3CDTF">2017-05-16T14:09:04Z</dcterms:created>
  <dcterms:modified xsi:type="dcterms:W3CDTF">2019-05-24T14:29:20Z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