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4" r:id="rId5"/>
    <p:sldId id="393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916" y="44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Recursion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What Happens When Called?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914400"/>
            <a:ext cx="8153400" cy="4114800"/>
          </a:xfrm>
        </p:spPr>
        <p:txBody>
          <a:bodyPr>
            <a:normAutofit lnSpcReduction="10000"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altLang="en-US" sz="2800" dirty="0"/>
              <a:t>Each time a recursive function is called, a new copy of the function runs, with new instances of parameters and local variables being created</a:t>
            </a:r>
          </a:p>
          <a:p>
            <a:pPr marL="533400" indent="-533400">
              <a:spcBef>
                <a:spcPct val="50000"/>
              </a:spcBef>
            </a:pPr>
            <a:r>
              <a:rPr lang="en-US" altLang="en-US" sz="2800" dirty="0"/>
              <a:t>As each copy finishes executing, it returns to the copy of the function that called it</a:t>
            </a:r>
          </a:p>
          <a:p>
            <a:pPr marL="533400" indent="-533400">
              <a:spcBef>
                <a:spcPct val="50000"/>
              </a:spcBef>
            </a:pPr>
            <a:r>
              <a:rPr lang="en-US" altLang="en-US" sz="2800" dirty="0"/>
              <a:t>When the initial copy finishes executing, it returns to the part of the program that made the initial call to the function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Recursive Factorial Function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7212" y="1066800"/>
            <a:ext cx="8534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Font typeface="Arial"/>
              <a:buChar char="•"/>
              <a:defRPr/>
            </a:pPr>
            <a:r>
              <a:rPr lang="en-US" smtClean="0"/>
              <a:t>The factorial of a nonnegative integer </a:t>
            </a:r>
            <a:r>
              <a:rPr lang="en-US" b="1" i="1" smtClean="0">
                <a:latin typeface="Times New Roman" charset="0"/>
              </a:rPr>
              <a:t>n</a:t>
            </a:r>
            <a:r>
              <a:rPr lang="en-US" smtClean="0"/>
              <a:t> is the product of all positive integers less or equal to </a:t>
            </a:r>
            <a:r>
              <a:rPr lang="en-US" b="1" i="1" smtClean="0">
                <a:latin typeface="Times New Roman" charset="0"/>
              </a:rPr>
              <a:t>n</a:t>
            </a:r>
          </a:p>
          <a:p>
            <a:pPr>
              <a:buClr>
                <a:schemeClr val="tx1"/>
              </a:buClr>
              <a:buFont typeface="Arial"/>
              <a:buChar char="•"/>
              <a:defRPr/>
            </a:pPr>
            <a:r>
              <a:rPr lang="en-US" smtClean="0"/>
              <a:t>The factorial of </a:t>
            </a:r>
            <a:r>
              <a:rPr lang="en-US" b="1" i="1" smtClean="0">
                <a:latin typeface="Times New Roman" charset="0"/>
              </a:rPr>
              <a:t>n</a:t>
            </a:r>
            <a:r>
              <a:rPr lang="en-US" smtClean="0"/>
              <a:t> is denoted by </a:t>
            </a:r>
            <a:r>
              <a:rPr lang="en-US" b="1" i="1" smtClean="0">
                <a:latin typeface="Times New Roman" charset="0"/>
              </a:rPr>
              <a:t>n</a:t>
            </a:r>
            <a:r>
              <a:rPr lang="en-US" b="1" smtClean="0">
                <a:latin typeface="Times New Roman" charset="0"/>
              </a:rPr>
              <a:t>!</a:t>
            </a:r>
          </a:p>
          <a:p>
            <a:pPr>
              <a:buClr>
                <a:schemeClr val="tx1"/>
              </a:buClr>
              <a:buFont typeface="Arial"/>
              <a:buChar char="•"/>
              <a:defRPr/>
            </a:pPr>
            <a:r>
              <a:rPr lang="en-US" smtClean="0"/>
              <a:t>The factorial of 0 is 1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en-US" sz="2800" smtClean="0"/>
              <a:t>           </a:t>
            </a:r>
            <a:r>
              <a:rPr lang="en-US" b="1" smtClean="0">
                <a:latin typeface="Times New Roman" charset="0"/>
              </a:rPr>
              <a:t>0</a:t>
            </a:r>
            <a:r>
              <a:rPr lang="en-US" b="1" i="1" smtClean="0">
                <a:latin typeface="Times New Roman" charset="0"/>
              </a:rPr>
              <a:t> </a:t>
            </a:r>
            <a:r>
              <a:rPr lang="en-US" b="1" smtClean="0">
                <a:latin typeface="Times New Roman" charset="0"/>
              </a:rPr>
              <a:t>!</a:t>
            </a:r>
            <a:r>
              <a:rPr lang="en-US" b="1" i="1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1</a:t>
            </a:r>
          </a:p>
          <a:p>
            <a:pPr marL="0" indent="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en-US" sz="2800" smtClean="0"/>
              <a:t>           </a:t>
            </a:r>
            <a:r>
              <a:rPr lang="en-US" b="1" i="1" smtClean="0">
                <a:latin typeface="Times New Roman" charset="0"/>
              </a:rPr>
              <a:t>n </a:t>
            </a:r>
            <a:r>
              <a:rPr lang="en-US" b="1" smtClean="0">
                <a:latin typeface="Times New Roman" charset="0"/>
              </a:rPr>
              <a:t>!</a:t>
            </a:r>
            <a:r>
              <a:rPr lang="en-US" b="1" i="1" smtClean="0">
                <a:latin typeface="Times New Roman" charset="0"/>
              </a:rPr>
              <a:t> = n </a:t>
            </a:r>
            <a:r>
              <a:rPr lang="en-US" sz="2800" smtClean="0"/>
              <a:t>x</a:t>
            </a:r>
            <a:r>
              <a:rPr lang="en-US" b="1" smtClean="0">
                <a:latin typeface="Times New Roman" charset="0"/>
              </a:rPr>
              <a:t> (</a:t>
            </a:r>
            <a:r>
              <a:rPr lang="en-US" b="1" i="1" smtClean="0">
                <a:latin typeface="Times New Roman" charset="0"/>
              </a:rPr>
              <a:t>n-</a:t>
            </a:r>
            <a:r>
              <a:rPr lang="en-US" b="1" smtClean="0">
                <a:latin typeface="Times New Roman" charset="0"/>
              </a:rPr>
              <a:t>1) </a:t>
            </a:r>
            <a:r>
              <a:rPr lang="en-US" sz="2800" smtClean="0"/>
              <a:t>x</a:t>
            </a:r>
            <a:r>
              <a:rPr lang="en-US" b="1" smtClean="0">
                <a:latin typeface="Times New Roman" charset="0"/>
              </a:rPr>
              <a:t>  … </a:t>
            </a:r>
            <a:r>
              <a:rPr lang="en-US" sz="2800" smtClean="0"/>
              <a:t>x</a:t>
            </a:r>
            <a:r>
              <a:rPr lang="en-US" b="1" smtClean="0">
                <a:latin typeface="Times New Roman" charset="0"/>
              </a:rPr>
              <a:t> 2 </a:t>
            </a:r>
            <a:r>
              <a:rPr lang="en-US" sz="2800" smtClean="0"/>
              <a:t>x</a:t>
            </a:r>
            <a:r>
              <a:rPr lang="en-US" b="1" smtClean="0">
                <a:latin typeface="Times New Roman" charset="0"/>
              </a:rPr>
              <a:t> 1  </a:t>
            </a:r>
            <a:r>
              <a:rPr lang="en-US" sz="2800" smtClean="0"/>
              <a:t>if </a:t>
            </a:r>
            <a:r>
              <a:rPr lang="en-US" b="1" smtClean="0">
                <a:latin typeface="Times New Roman" charset="0"/>
              </a:rPr>
              <a:t> </a:t>
            </a:r>
            <a:r>
              <a:rPr lang="en-US" b="1" i="1" smtClean="0">
                <a:latin typeface="Times New Roman" charset="0"/>
              </a:rPr>
              <a:t>n</a:t>
            </a:r>
            <a:r>
              <a:rPr lang="en-US" b="1" smtClean="0">
                <a:latin typeface="Times New Roman" charset="0"/>
              </a:rPr>
              <a:t> &gt; 0</a:t>
            </a:r>
            <a:endParaRPr lang="en-US" b="1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Recursive Factorial Function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360612" y="1371600"/>
            <a:ext cx="7704137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Factorial of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dirty="0" smtClean="0"/>
              <a:t> can be expressed in terms of the factorial of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n-</a:t>
            </a:r>
            <a:r>
              <a:rPr lang="en-US" altLang="en-US" b="1" dirty="0" smtClean="0">
                <a:latin typeface="Times New Roman" panose="02020603050405020304" pitchFamily="18" charset="0"/>
              </a:rPr>
              <a:t>1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 smtClean="0">
                <a:latin typeface="Times New Roman" panose="02020603050405020304" pitchFamily="18" charset="0"/>
              </a:rPr>
              <a:t>          0 ! </a:t>
            </a:r>
            <a:r>
              <a:rPr lang="en-US" altLang="en-US" dirty="0" smtClean="0">
                <a:latin typeface="Times New Roman" panose="02020603050405020304" pitchFamily="18" charset="0"/>
              </a:rPr>
              <a:t>=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1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 smtClean="0"/>
              <a:t>        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dirty="0" smtClean="0"/>
              <a:t>! =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dirty="0" smtClean="0"/>
              <a:t> x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(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n-</a:t>
            </a:r>
            <a:r>
              <a:rPr lang="en-US" altLang="en-US" b="1" dirty="0" smtClean="0">
                <a:latin typeface="Times New Roman" panose="02020603050405020304" pitchFamily="18" charset="0"/>
              </a:rPr>
              <a:t>1)</a:t>
            </a:r>
            <a:r>
              <a:rPr lang="en-US" altLang="en-US" dirty="0" smtClean="0"/>
              <a:t> !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Recursive function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 smtClean="0"/>
              <a:t>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factorial(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n)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{ 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(n == 0) 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1;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return n *factorial(n-1);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631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Recursive Factorial Function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865312" y="1219200"/>
            <a:ext cx="8458200" cy="4572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dirty="0" smtClean="0"/>
              <a:t>If n==0, do nothing (base case)</a:t>
            </a:r>
          </a:p>
          <a:p>
            <a:pPr marL="609600" indent="-609600">
              <a:buNone/>
            </a:pPr>
            <a:r>
              <a:rPr lang="en-US" altLang="en-US" dirty="0" smtClean="0"/>
              <a:t>If n&gt;0, then</a:t>
            </a:r>
          </a:p>
          <a:p>
            <a:pPr marL="990600" lvl="1" indent="-533400">
              <a:buFontTx/>
              <a:buAutoNum type="alphaLcPeriod"/>
            </a:pPr>
            <a:r>
              <a:rPr lang="en-US" altLang="en-US" dirty="0" smtClean="0"/>
              <a:t>Move the topmost n-1 disks from peg1 to peg2</a:t>
            </a:r>
          </a:p>
          <a:p>
            <a:pPr marL="990600" lvl="1" indent="-533400">
              <a:buFontTx/>
              <a:buAutoNum type="alphaLcPeriod"/>
            </a:pPr>
            <a:r>
              <a:rPr lang="en-US" altLang="en-US" dirty="0" smtClean="0"/>
              <a:t>Move the n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disk from peg1 to peg3</a:t>
            </a:r>
          </a:p>
          <a:p>
            <a:pPr marL="990600" lvl="1" indent="-533400">
              <a:buFontTx/>
              <a:buAutoNum type="alphaLcPeriod"/>
            </a:pPr>
            <a:r>
              <a:rPr lang="en-US" altLang="en-US" dirty="0" smtClean="0"/>
              <a:t>Move the n-1 disks from peg2 to peg3</a:t>
            </a:r>
          </a:p>
          <a:p>
            <a:pPr marL="609600" indent="-609600">
              <a:buNone/>
            </a:pPr>
            <a:r>
              <a:rPr lang="en-US" altLang="en-US" dirty="0" smtClean="0"/>
              <a:t>end if</a:t>
            </a:r>
          </a:p>
          <a:p>
            <a:pPr marL="990600" lvl="1" indent="-53340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3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Recursion vs. Iteration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143000"/>
            <a:ext cx="8534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Benefits (+), disadvantages(-) for recursion: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altLang="en-US" dirty="0" smtClean="0"/>
              <a:t>Natural formulation of solution to certain problems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altLang="en-US" dirty="0" smtClean="0"/>
              <a:t>Results in shorter, simpler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May not execute very efficiently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Benefits (+), disadvantages(-) for iteration: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altLang="en-US" dirty="0" smtClean="0"/>
              <a:t>Executes more efficiently than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May not be as natural a method of solution as recursion for some problems</a:t>
            </a:r>
          </a:p>
        </p:txBody>
      </p:sp>
    </p:spTree>
    <p:extLst>
      <p:ext uri="{BB962C8B-B14F-4D97-AF65-F5344CB8AC3E}">
        <p14:creationId xmlns:p14="http://schemas.microsoft.com/office/powerpoint/2010/main" val="11196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Recursion vs. Iteration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1212" y="685800"/>
            <a:ext cx="5257800" cy="5567082"/>
          </a:xfrm>
        </p:spPr>
      </p:pic>
    </p:spTree>
    <p:extLst>
      <p:ext uri="{BB962C8B-B14F-4D97-AF65-F5344CB8AC3E}">
        <p14:creationId xmlns:p14="http://schemas.microsoft.com/office/powerpoint/2010/main" val="19316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Recursion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752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accent2"/>
                </a:solidFill>
              </a:rPr>
              <a:t>recursive</a:t>
            </a:r>
            <a:r>
              <a:rPr lang="en-US" altLang="en-US" dirty="0" smtClean="0"/>
              <a:t> function is a function that calls itself.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Recursive functions can be useful in solving problems that can be broken down into smaller or simpler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 of the same type.  A </a:t>
            </a:r>
            <a:r>
              <a:rPr lang="en-US" altLang="en-US" dirty="0" smtClean="0">
                <a:solidFill>
                  <a:schemeClr val="accent2"/>
                </a:solidFill>
              </a:rPr>
              <a:t>base case</a:t>
            </a:r>
            <a:r>
              <a:rPr lang="en-US" altLang="en-US" dirty="0" smtClean="0"/>
              <a:t> should eventually be reached, at which time the breaking down (recursion) will stop.</a:t>
            </a: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 Recursive Functions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295400"/>
            <a:ext cx="76962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Consider a function for solving the count-down problem from some number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dirty="0" smtClean="0"/>
              <a:t> down to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The base case is when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dirty="0" smtClean="0"/>
              <a:t> is already 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 smtClean="0"/>
              <a:t>: the problem is solved and we “blast off!”</a:t>
            </a:r>
          </a:p>
          <a:p>
            <a:pPr lvl="1" eaLnBrk="1" hangingPunct="1"/>
            <a:r>
              <a:rPr lang="en-US" altLang="en-US" dirty="0" smtClean="0"/>
              <a:t>If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dirty="0" smtClean="0"/>
              <a:t> is greater than 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 smtClean="0"/>
              <a:t>, we count off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dirty="0" smtClean="0"/>
              <a:t> and then recursively count down from 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num-1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65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 Recursive Functions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50812" y="1066800"/>
            <a:ext cx="6172200" cy="43434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30000"/>
              </a:spcAft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recursive function for counting down to 0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fontAlgn="auto" hangingPunct="1">
              <a:spcBef>
                <a:spcPct val="0"/>
              </a:spcBef>
              <a:spcAft>
                <a:spcPct val="30000"/>
              </a:spcAft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0)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"Blastoff!";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else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". . .";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(num-1); // recursive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                   // call</a:t>
            </a:r>
          </a:p>
          <a:p>
            <a:pPr eaLnBrk="1" fontAlgn="auto" hangingPunct="1">
              <a:lnSpc>
                <a:spcPct val="85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127237" y="1280652"/>
            <a:ext cx="5605975" cy="4114800"/>
          </a:xfrm>
        </p:spPr>
        <p:txBody>
          <a:bodyPr rtlCol="0">
            <a:normAutofit lnSpcReduction="10000"/>
          </a:bodyPr>
          <a:lstStyle/>
          <a:p>
            <a:pPr marL="533400" indent="-533400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program contains a line like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(2);</a:t>
            </a:r>
          </a:p>
          <a:p>
            <a:pPr marL="533400" indent="-533400"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the output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2...,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then it calls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marL="533400" indent="-533400"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the output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1...,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then it calls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pPr marL="533400" indent="-533400"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the output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Blastoff!,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then returns to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marL="533400" indent="-533400"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returns to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marL="533400" indent="-533400"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returns to the calling function</a:t>
            </a:r>
          </a:p>
        </p:txBody>
      </p:sp>
    </p:spTree>
    <p:extLst>
      <p:ext uri="{BB962C8B-B14F-4D97-AF65-F5344CB8AC3E}">
        <p14:creationId xmlns:p14="http://schemas.microsoft.com/office/powerpoint/2010/main" val="3875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What Happens When Called?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0212" y="20574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0412" y="3581400"/>
            <a:ext cx="1981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4412" y="51054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04012" y="4343400"/>
            <a:ext cx="1708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baseline="0">
                <a:latin typeface="Arial" panose="020B0604020202020204" pitchFamily="34" charset="0"/>
              </a:rPr>
              <a:t>third call to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baseline="0">
                <a:latin typeface="Courier New" panose="02070309020205020404" pitchFamily="49" charset="0"/>
              </a:rPr>
              <a:t>countDown</a:t>
            </a:r>
            <a:r>
              <a:rPr lang="en-US" altLang="en-US" sz="2000" baseline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baseline="0">
                <a:latin typeface="Courier New" panose="02070309020205020404" pitchFamily="49" charset="0"/>
              </a:rPr>
              <a:t>num</a:t>
            </a:r>
            <a:r>
              <a:rPr lang="en-US" altLang="en-US" sz="2000" baseline="0">
                <a:latin typeface="Arial" panose="020B0604020202020204" pitchFamily="34" charset="0"/>
              </a:rPr>
              <a:t>  is </a:t>
            </a:r>
            <a:r>
              <a:rPr lang="en-US" altLang="en-US" sz="2000" b="1" baseline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94012" y="2438401"/>
            <a:ext cx="216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countDown(1);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94212" y="3886201"/>
            <a:ext cx="216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countDown(0);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18212" y="5257801"/>
            <a:ext cx="2012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// no</a:t>
            </a:r>
            <a:r>
              <a:rPr lang="en-US" altLang="en-US" sz="2000" baseline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// recursive</a:t>
            </a:r>
          </a:p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// call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27613" y="2819400"/>
            <a:ext cx="17367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baseline="0">
                <a:latin typeface="Arial" panose="020B0604020202020204" pitchFamily="34" charset="0"/>
              </a:rPr>
              <a:t>second call to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baseline="0">
                <a:latin typeface="Courier New" panose="02070309020205020404" pitchFamily="49" charset="0"/>
              </a:rPr>
              <a:t>countDown</a:t>
            </a:r>
            <a:r>
              <a:rPr lang="en-US" altLang="en-US" sz="2000" baseline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baseline="0">
                <a:latin typeface="Courier New" panose="02070309020205020404" pitchFamily="49" charset="0"/>
              </a:rPr>
              <a:t>num</a:t>
            </a:r>
            <a:r>
              <a:rPr lang="en-US" altLang="en-US" sz="2000" baseline="0">
                <a:latin typeface="Arial" panose="020B0604020202020204" pitchFamily="34" charset="0"/>
              </a:rPr>
              <a:t>  is </a:t>
            </a:r>
            <a:r>
              <a:rPr lang="en-US" altLang="en-US" sz="2000" b="1" baseline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03612" y="1295400"/>
            <a:ext cx="15557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baseline="0" dirty="0">
                <a:latin typeface="Arial" panose="020B0604020202020204" pitchFamily="34" charset="0"/>
              </a:rPr>
              <a:t>first call to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baseline="0" dirty="0" err="1">
                <a:latin typeface="Courier New" panose="02070309020205020404" pitchFamily="49" charset="0"/>
              </a:rPr>
              <a:t>countDown</a:t>
            </a:r>
            <a:endParaRPr lang="en-US" altLang="en-US" sz="2000" b="1" baseline="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b="1" baseline="0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aseline="0" dirty="0">
                <a:latin typeface="Arial" panose="020B0604020202020204" pitchFamily="34" charset="0"/>
              </a:rPr>
              <a:t>  is </a:t>
            </a:r>
            <a:r>
              <a:rPr lang="en-US" altLang="en-US" sz="2000" b="1" baseline="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532812" y="1600201"/>
            <a:ext cx="1447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aseline="0">
                <a:latin typeface="Arial" panose="020B0604020202020204" pitchFamily="34" charset="0"/>
              </a:rPr>
              <a:t>OUTPUT:</a:t>
            </a:r>
          </a:p>
          <a:p>
            <a:pPr eaLnBrk="1" hangingPunct="1"/>
            <a:endParaRPr lang="en-US" altLang="en-US" sz="2000" baseline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2</a:t>
            </a:r>
            <a:r>
              <a:rPr lang="en-US" altLang="en-US" sz="2000" baseline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532812" y="3124201"/>
            <a:ext cx="793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aseline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000" baseline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1</a:t>
            </a:r>
            <a:r>
              <a:rPr lang="en-US" altLang="en-US" sz="2000" baseline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532812" y="4572001"/>
            <a:ext cx="155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aseline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000" baseline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baseline="0">
                <a:latin typeface="Courier New" panose="02070309020205020404" pitchFamily="49" charset="0"/>
              </a:rPr>
              <a:t>Blastoff!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656012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332412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656012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332412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055812" y="121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055812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Stopping the Recursion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angle 1027"/>
          <p:cNvSpPr>
            <a:spLocks noGrp="1" noChangeArrowheads="1"/>
          </p:cNvSpPr>
          <p:nvPr>
            <p:ph idx="1"/>
          </p:nvPr>
        </p:nvSpPr>
        <p:spPr>
          <a:xfrm>
            <a:off x="2055812" y="1447800"/>
            <a:ext cx="7772400" cy="35814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 recursive function should include a test for the base cases</a:t>
            </a:r>
          </a:p>
          <a:p>
            <a:pPr eaLnBrk="1" hangingPunct="1"/>
            <a:r>
              <a:rPr lang="en-US" altLang="en-US" dirty="0" smtClean="0"/>
              <a:t>In the sample program, the test is: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 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== 0)</a:t>
            </a:r>
          </a:p>
        </p:txBody>
      </p:sp>
    </p:spTree>
    <p:extLst>
      <p:ext uri="{BB962C8B-B14F-4D97-AF65-F5344CB8AC3E}">
        <p14:creationId xmlns:p14="http://schemas.microsoft.com/office/powerpoint/2010/main" val="262998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Stopping the Recursion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42343" y="1295400"/>
            <a:ext cx="7704137" cy="3332163"/>
          </a:xfrm>
        </p:spPr>
        <p:txBody>
          <a:bodyPr rtlCol="0">
            <a:normAutofit fontScale="85000" lnSpcReduction="20000"/>
          </a:bodyPr>
          <a:lstStyle/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void countDown(int num)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{ 	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 if (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num == 0</a:t>
            </a: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) // test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	   cout &lt;&lt; "Blastoff!";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	else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	{ 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    cout &lt;&lt; num &lt;&lt; "...\n";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	   countDown(num-1); // recursive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	 }                    // call</a:t>
            </a:r>
          </a:p>
          <a:p>
            <a:pPr lvl="1" eaLnBrk="1" fontAlgn="auto" hangingPunct="1">
              <a:lnSpc>
                <a:spcPct val="85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400" b="1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Stopping the Recursion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371600"/>
            <a:ext cx="8294688" cy="39798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With each recursive call, the parameter controlling the recursion should move  closer to the base case</a:t>
            </a:r>
          </a:p>
          <a:p>
            <a:pPr eaLnBrk="1" hangingPunct="1"/>
            <a:r>
              <a:rPr lang="en-US" altLang="en-US" dirty="0" smtClean="0"/>
              <a:t>Eventually, the parameter reaches the base case and the chain of recursive calls terminates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Stopping the Recursion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95400"/>
            <a:ext cx="8915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countDown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{ 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if 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== 0)      // base case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"Blastoff!";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{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"...\n";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countDown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(num-1); </a:t>
            </a:r>
            <a:endParaRPr lang="en-US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}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80212" y="3429000"/>
            <a:ext cx="3733800" cy="2133600"/>
            <a:chOff x="3072" y="2784"/>
            <a:chExt cx="2352" cy="134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072" y="2784"/>
              <a:ext cx="2352" cy="13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072" y="3024"/>
              <a:ext cx="230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baseline="0" dirty="0">
                  <a:solidFill>
                    <a:schemeClr val="accent2"/>
                  </a:solidFill>
                  <a:latin typeface="+mn-lt"/>
                </a:rPr>
                <a:t>Value passed to recursive call is closer to base case of </a:t>
              </a:r>
              <a:r>
                <a:rPr lang="en-US" baseline="0" dirty="0" err="1">
                  <a:solidFill>
                    <a:schemeClr val="accent2"/>
                  </a:solidFill>
                  <a:latin typeface="+mn-lt"/>
                </a:rPr>
                <a:t>num</a:t>
              </a:r>
              <a:r>
                <a:rPr lang="en-US" baseline="0" dirty="0">
                  <a:solidFill>
                    <a:schemeClr val="accent2"/>
                  </a:solidFill>
                  <a:latin typeface="+mn-lt"/>
                </a:rPr>
                <a:t> = 0.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6018212" y="3810000"/>
            <a:ext cx="838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http://www.w3.org/XML/1998/namespace"/>
    <ds:schemaRef ds:uri="4873beb7-5857-4685-be1f-d57550cc96cc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952</TotalTime>
  <Words>549</Words>
  <Application>Microsoft Office PowerPoint</Application>
  <PresentationFormat>Custom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Recursion</vt:lpstr>
      <vt:lpstr> Recursive Functions</vt:lpstr>
      <vt:lpstr> Recursive Functions</vt:lpstr>
      <vt:lpstr>What Happens When Called?</vt:lpstr>
      <vt:lpstr>Stopping the Recursion</vt:lpstr>
      <vt:lpstr>Stopping the Recursion</vt:lpstr>
      <vt:lpstr>Stopping the Recursion</vt:lpstr>
      <vt:lpstr>Stopping the Recursion</vt:lpstr>
      <vt:lpstr>What Happens When Called?</vt:lpstr>
      <vt:lpstr>The Recursive Factorial Function</vt:lpstr>
      <vt:lpstr>The Recursive Factorial Function</vt:lpstr>
      <vt:lpstr>The Recursive Factorial Function</vt:lpstr>
      <vt:lpstr>Recursion vs. Iteration</vt:lpstr>
      <vt:lpstr>Recursion vs.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Murtaza Ally</cp:lastModifiedBy>
  <cp:revision>66</cp:revision>
  <dcterms:created xsi:type="dcterms:W3CDTF">2017-05-16T14:09:04Z</dcterms:created>
  <dcterms:modified xsi:type="dcterms:W3CDTF">2019-10-24T22:54:42Z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