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64" r:id="rId5"/>
    <p:sldId id="393" r:id="rId6"/>
    <p:sldId id="425"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39"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2A8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24" autoAdjust="0"/>
    <p:restoredTop sz="94280" autoAdjust="0"/>
  </p:normalViewPr>
  <p:slideViewPr>
    <p:cSldViewPr showGuides="1">
      <p:cViewPr varScale="1">
        <p:scale>
          <a:sx n="72" d="100"/>
          <a:sy n="72" d="100"/>
        </p:scale>
        <p:origin x="1026" y="108"/>
      </p:cViewPr>
      <p:guideLst>
        <p:guide pos="3839"/>
        <p:guide orient="horz" pos="2160"/>
      </p:guideLst>
    </p:cSldViewPr>
  </p:slideViewPr>
  <p:notesTextViewPr>
    <p:cViewPr>
      <p:scale>
        <a:sx n="3" d="2"/>
        <a:sy n="3" d="2"/>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4/4/2020</a:t>
            </a:fld>
            <a:endParaRPr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4/4/2020</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a:prstGeom prst="rect">
            <a:avLst/>
          </a:prstGeo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Slide Number Placeholder 4"/>
          <p:cNvSpPr txBox="1">
            <a:spLocks/>
          </p:cNvSpPr>
          <p:nvPr userDrawn="1"/>
        </p:nvSpPr>
        <p:spPr>
          <a:xfrm>
            <a:off x="5285252" y="6545205"/>
            <a:ext cx="1618322" cy="365125"/>
          </a:xfrm>
          <a:prstGeom prst="rect">
            <a:avLst/>
          </a:prstGeom>
        </p:spPr>
        <p:txBody>
          <a:bodyPr vert="horz" lIns="34718" tIns="17360" rIns="34718" bIns="1736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347187" rtl="0" eaLnBrk="1" latinLnBrk="0" hangingPunct="1">
              <a:defRPr/>
            </a:pPr>
            <a:r>
              <a:rPr lang="en-US" sz="1400" b="1" kern="1200" dirty="0">
                <a:solidFill>
                  <a:schemeClr val="tx1">
                    <a:tint val="75000"/>
                  </a:schemeClr>
                </a:solidFill>
                <a:latin typeface="+mn-lt"/>
                <a:ea typeface="+mn-ea"/>
                <a:cs typeface="+mn-cs"/>
              </a:rPr>
              <a:t>Page:</a:t>
            </a:r>
            <a:fld id="{97F33F24-5111-4524-9375-24241E4B6E0C}" type="slidenum">
              <a:rPr lang="en-US" sz="1400" b="1" kern="1200" smtClean="0">
                <a:solidFill>
                  <a:schemeClr val="tx1">
                    <a:tint val="75000"/>
                  </a:schemeClr>
                </a:solidFill>
                <a:latin typeface="+mn-lt"/>
                <a:ea typeface="+mn-ea"/>
                <a:cs typeface="+mn-cs"/>
              </a:rPr>
              <a:pPr marL="0" algn="ctr" defTabSz="347187" rtl="0" eaLnBrk="1" latinLnBrk="0" hangingPunct="1">
                <a:defRPr/>
              </a:pPr>
              <a:t>‹#›</a:t>
            </a:fld>
            <a:endParaRPr lang="en-US" sz="1400" b="1" kern="1200" dirty="0">
              <a:solidFill>
                <a:schemeClr val="tx1">
                  <a:tint val="75000"/>
                </a:schemeClr>
              </a:solidFill>
              <a:latin typeface="+mn-lt"/>
              <a:ea typeface="+mn-ea"/>
              <a:cs typeface="+mn-cs"/>
            </a:endParaRPr>
          </a:p>
        </p:txBody>
      </p:sp>
      <p:sp>
        <p:nvSpPr>
          <p:cNvPr id="8" name="Left Arrow 7"/>
          <p:cNvSpPr/>
          <p:nvPr userDrawn="1"/>
        </p:nvSpPr>
        <p:spPr>
          <a:xfrm>
            <a:off x="609599" y="6507293"/>
            <a:ext cx="9218613" cy="45719"/>
          </a:xfrm>
          <a:prstGeom prst="leftArrow">
            <a:avLst/>
          </a:prstGeom>
          <a:solidFill>
            <a:schemeClr val="tx1"/>
          </a:solidFill>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718" tIns="17360" rIns="34718" bIns="17360" numCol="1" spcCol="0" rtlCol="0" fromWordArt="0" anchor="ctr" anchorCtr="0" forceAA="0" compatLnSpc="1">
            <a:prstTxWarp prst="textNoShape">
              <a:avLst/>
            </a:prstTxWarp>
            <a:noAutofit/>
          </a:bodyPr>
          <a:lstStyle/>
          <a:p>
            <a:pPr algn="ctr"/>
            <a:endParaRPr lang="en-US" sz="684"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a:prstGeom prst="rect">
            <a:avLst/>
          </a:prstGeo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a:prstGeom prst="rect">
            <a:avLst/>
          </a:prstGeo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Slide Number Placeholder 4"/>
          <p:cNvSpPr txBox="1">
            <a:spLocks/>
          </p:cNvSpPr>
          <p:nvPr userDrawn="1"/>
        </p:nvSpPr>
        <p:spPr>
          <a:xfrm>
            <a:off x="5285252" y="6545205"/>
            <a:ext cx="1618322" cy="365125"/>
          </a:xfrm>
          <a:prstGeom prst="rect">
            <a:avLst/>
          </a:prstGeom>
        </p:spPr>
        <p:txBody>
          <a:bodyPr vert="horz" lIns="34718" tIns="17360" rIns="34718" bIns="1736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347187" rtl="0" eaLnBrk="1" latinLnBrk="0" hangingPunct="1">
              <a:defRPr/>
            </a:pPr>
            <a:r>
              <a:rPr lang="en-US" sz="1400" b="1" kern="1200" dirty="0">
                <a:solidFill>
                  <a:schemeClr val="tx1">
                    <a:tint val="75000"/>
                  </a:schemeClr>
                </a:solidFill>
                <a:latin typeface="+mn-lt"/>
                <a:ea typeface="+mn-ea"/>
                <a:cs typeface="+mn-cs"/>
              </a:rPr>
              <a:t>Page:</a:t>
            </a:r>
            <a:fld id="{97F33F24-5111-4524-9375-24241E4B6E0C}" type="slidenum">
              <a:rPr lang="en-US" sz="1400" b="1" kern="1200" smtClean="0">
                <a:solidFill>
                  <a:schemeClr val="tx1">
                    <a:tint val="75000"/>
                  </a:schemeClr>
                </a:solidFill>
                <a:latin typeface="+mn-lt"/>
                <a:ea typeface="+mn-ea"/>
                <a:cs typeface="+mn-cs"/>
              </a:rPr>
              <a:pPr marL="0" algn="ctr" defTabSz="347187" rtl="0" eaLnBrk="1" latinLnBrk="0" hangingPunct="1">
                <a:defRPr/>
              </a:pPr>
              <a:t>‹#›</a:t>
            </a:fld>
            <a:endParaRPr lang="en-US" sz="1400" b="1" kern="1200" dirty="0">
              <a:solidFill>
                <a:schemeClr val="tx1">
                  <a:tint val="75000"/>
                </a:schemeClr>
              </a:solidFill>
              <a:latin typeface="+mn-lt"/>
              <a:ea typeface="+mn-ea"/>
              <a:cs typeface="+mn-cs"/>
            </a:endParaRPr>
          </a:p>
        </p:txBody>
      </p:sp>
      <p:sp>
        <p:nvSpPr>
          <p:cNvPr id="9" name="Left Arrow 8"/>
          <p:cNvSpPr/>
          <p:nvPr userDrawn="1"/>
        </p:nvSpPr>
        <p:spPr>
          <a:xfrm>
            <a:off x="609599" y="6507293"/>
            <a:ext cx="9218613" cy="45719"/>
          </a:xfrm>
          <a:prstGeom prst="leftArrow">
            <a:avLst/>
          </a:prstGeom>
          <a:solidFill>
            <a:schemeClr val="tx1"/>
          </a:solidFill>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718" tIns="17360" rIns="34718" bIns="17360" numCol="1" spcCol="0" rtlCol="0" fromWordArt="0" anchor="ctr" anchorCtr="0" forceAA="0" compatLnSpc="1">
            <a:prstTxWarp prst="textNoShape">
              <a:avLst/>
            </a:prstTxWarp>
            <a:noAutofit/>
          </a:bodyPr>
          <a:lstStyle/>
          <a:p>
            <a:pPr algn="ctr"/>
            <a:endParaRPr lang="en-US" sz="684"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a:prstGeom prst="rect">
            <a:avLst/>
          </a:prstGeo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a:prstGeom prst="rect">
            <a:avLst/>
          </a:prstGeo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a:prstGeom prst="rect">
            <a:avLst/>
          </a:prstGeo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a:prstGeom prst="rect">
            <a:avLst/>
          </a:prstGeo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Slide Number Placeholder 4"/>
          <p:cNvSpPr txBox="1">
            <a:spLocks/>
          </p:cNvSpPr>
          <p:nvPr userDrawn="1"/>
        </p:nvSpPr>
        <p:spPr>
          <a:xfrm>
            <a:off x="5271453" y="6553013"/>
            <a:ext cx="1645920" cy="365125"/>
          </a:xfrm>
          <a:prstGeom prst="rect">
            <a:avLst/>
          </a:prstGeom>
        </p:spPr>
        <p:txBody>
          <a:bodyPr vert="horz" lIns="34718" tIns="17360" rIns="34718" bIns="1736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defTabSz="347187" rtl="0" eaLnBrk="1" latinLnBrk="0" hangingPunct="1">
              <a:defRPr/>
            </a:pPr>
            <a:r>
              <a:rPr lang="en-US" sz="1400" b="1" kern="1200" dirty="0">
                <a:solidFill>
                  <a:schemeClr val="tx1">
                    <a:tint val="75000"/>
                  </a:schemeClr>
                </a:solidFill>
                <a:latin typeface="+mn-lt"/>
                <a:ea typeface="+mn-ea"/>
                <a:cs typeface="+mn-cs"/>
              </a:rPr>
              <a:t>Page:</a:t>
            </a:r>
            <a:fld id="{97F33F24-5111-4524-9375-24241E4B6E0C}" type="slidenum">
              <a:rPr lang="en-US" sz="1400" b="1" kern="1200" smtClean="0">
                <a:solidFill>
                  <a:schemeClr val="tx1">
                    <a:tint val="75000"/>
                  </a:schemeClr>
                </a:solidFill>
                <a:latin typeface="+mn-lt"/>
                <a:ea typeface="+mn-ea"/>
                <a:cs typeface="+mn-cs"/>
              </a:rPr>
              <a:pPr marL="0" algn="r" defTabSz="347187" rtl="0" eaLnBrk="1" latinLnBrk="0" hangingPunct="1">
                <a:defRPr/>
              </a:pPr>
              <a:t>‹#›</a:t>
            </a:fld>
            <a:endParaRPr lang="en-US" sz="1400" b="1" kern="1200" dirty="0">
              <a:solidFill>
                <a:schemeClr val="tx1">
                  <a:tint val="75000"/>
                </a:schemeClr>
              </a:solidFill>
              <a:latin typeface="+mn-lt"/>
              <a:ea typeface="+mn-ea"/>
              <a:cs typeface="+mn-cs"/>
            </a:endParaRPr>
          </a:p>
        </p:txBody>
      </p:sp>
      <p:sp>
        <p:nvSpPr>
          <p:cNvPr id="11" name="Left Arrow 10"/>
          <p:cNvSpPr/>
          <p:nvPr userDrawn="1"/>
        </p:nvSpPr>
        <p:spPr>
          <a:xfrm>
            <a:off x="696886" y="6507293"/>
            <a:ext cx="9218613" cy="45719"/>
          </a:xfrm>
          <a:prstGeom prst="leftArrow">
            <a:avLst/>
          </a:prstGeom>
          <a:solidFill>
            <a:schemeClr val="tx1"/>
          </a:solidFill>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718" tIns="17360" rIns="34718" bIns="17360" numCol="1" spcCol="0" rtlCol="0" fromWordArt="0" anchor="ctr" anchorCtr="0" forceAA="0" compatLnSpc="1">
            <a:prstTxWarp prst="textNoShape">
              <a:avLst/>
            </a:prstTxWarp>
            <a:noAutofit/>
          </a:bodyPr>
          <a:lstStyle/>
          <a:p>
            <a:pPr algn="ctr"/>
            <a:endParaRPr lang="en-US" sz="684"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4" r:id="rId3"/>
    <p:sldLayoutId id="214748366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8" descr="light_white"/>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10974501" y="2396224"/>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7" descr="light_white"/>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5845175" y="1822450"/>
            <a:ext cx="106363"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9" descr="light_white"/>
          <p:cNvPicPr>
            <a:picLocks noChangeAspect="1" noChangeArrowheads="1"/>
          </p:cNvPicPr>
          <p:nvPr/>
        </p:nvPicPr>
        <p:blipFill>
          <a:blip r:embed="rId2">
            <a:lum contrast="-54000"/>
            <a:grayscl/>
            <a:extLst>
              <a:ext uri="{28A0092B-C50C-407E-A947-70E740481C1C}">
                <a14:useLocalDpi xmlns:a14="http://schemas.microsoft.com/office/drawing/2010/main" val="0"/>
              </a:ext>
            </a:extLst>
          </a:blip>
          <a:srcRect/>
          <a:stretch>
            <a:fillRect/>
          </a:stretch>
        </p:blipFill>
        <p:spPr bwMode="auto">
          <a:xfrm>
            <a:off x="4606925" y="990600"/>
            <a:ext cx="182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2"/>
          <p:cNvSpPr>
            <a:spLocks noChangeShapeType="1"/>
          </p:cNvSpPr>
          <p:nvPr/>
        </p:nvSpPr>
        <p:spPr bwMode="auto">
          <a:xfrm rot="20480180" flipV="1">
            <a:off x="8342339" y="3487429"/>
            <a:ext cx="327025" cy="327025"/>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8" name="Line 53"/>
          <p:cNvSpPr>
            <a:spLocks noChangeShapeType="1"/>
          </p:cNvSpPr>
          <p:nvPr/>
        </p:nvSpPr>
        <p:spPr bwMode="auto">
          <a:xfrm rot="20480180" flipH="1" flipV="1">
            <a:off x="8683651" y="4754254"/>
            <a:ext cx="554038" cy="554037"/>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9" name="Line 54"/>
          <p:cNvSpPr>
            <a:spLocks noChangeShapeType="1"/>
          </p:cNvSpPr>
          <p:nvPr/>
        </p:nvSpPr>
        <p:spPr bwMode="auto">
          <a:xfrm rot="20480180" flipH="1" flipV="1">
            <a:off x="7000901" y="3943041"/>
            <a:ext cx="227013" cy="227013"/>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10" name="Oval 56" descr="cloud2"/>
          <p:cNvSpPr>
            <a:spLocks noChangeArrowheads="1"/>
          </p:cNvSpPr>
          <p:nvPr/>
        </p:nvSpPr>
        <p:spPr bwMode="auto">
          <a:xfrm rot="20480180">
            <a:off x="7199006" y="3783895"/>
            <a:ext cx="1411288" cy="1411287"/>
          </a:xfrm>
          <a:prstGeom prst="ellipse">
            <a:avLst/>
          </a:prstGeom>
          <a:blipFill dpi="0" rotWithShape="1">
            <a:blip r:embed="rId3">
              <a:lum contrast="6000"/>
            </a:blip>
            <a:srcRect/>
            <a:stretch>
              <a:fillRect/>
            </a:stretch>
          </a:blipFill>
          <a:ln w="38100">
            <a:solidFill>
              <a:schemeClr val="bg1">
                <a:alpha val="50195"/>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r" eaLnBrk="0" fontAlgn="base" hangingPunct="0">
              <a:spcBef>
                <a:spcPct val="0"/>
              </a:spcBef>
              <a:spcAft>
                <a:spcPct val="0"/>
              </a:spcAft>
              <a:defRPr>
                <a:solidFill>
                  <a:schemeClr val="tx1"/>
                </a:solidFill>
                <a:latin typeface="Times New Roman" pitchFamily="18" charset="0"/>
              </a:defRPr>
            </a:lvl6pPr>
            <a:lvl7pPr marL="2971800" indent="-228600" algn="r" eaLnBrk="0" fontAlgn="base" hangingPunct="0">
              <a:spcBef>
                <a:spcPct val="0"/>
              </a:spcBef>
              <a:spcAft>
                <a:spcPct val="0"/>
              </a:spcAft>
              <a:defRPr>
                <a:solidFill>
                  <a:schemeClr val="tx1"/>
                </a:solidFill>
                <a:latin typeface="Times New Roman" pitchFamily="18" charset="0"/>
              </a:defRPr>
            </a:lvl7pPr>
            <a:lvl8pPr marL="3429000" indent="-228600" algn="r" eaLnBrk="0" fontAlgn="base" hangingPunct="0">
              <a:spcBef>
                <a:spcPct val="0"/>
              </a:spcBef>
              <a:spcAft>
                <a:spcPct val="0"/>
              </a:spcAft>
              <a:defRPr>
                <a:solidFill>
                  <a:schemeClr val="tx1"/>
                </a:solidFill>
                <a:latin typeface="Times New Roman" pitchFamily="18" charset="0"/>
              </a:defRPr>
            </a:lvl8pPr>
            <a:lvl9pPr marL="3886200" indent="-228600" algn="r" eaLnBrk="0" fontAlgn="base" hangingPunct="0">
              <a:spcBef>
                <a:spcPct val="0"/>
              </a:spcBef>
              <a:spcAft>
                <a:spcPct val="0"/>
              </a:spcAft>
              <a:defRPr>
                <a:solidFill>
                  <a:schemeClr val="tx1"/>
                </a:solidFill>
                <a:latin typeface="Times New Roman" pitchFamily="18" charset="0"/>
              </a:defRPr>
            </a:lvl9pPr>
          </a:lstStyle>
          <a:p>
            <a:pPr>
              <a:defRPr/>
            </a:pPr>
            <a:endParaRPr lang="zh-CN" altLang="en-US">
              <a:ea typeface="宋体" charset="-122"/>
            </a:endParaRPr>
          </a:p>
        </p:txBody>
      </p:sp>
      <p:pic>
        <p:nvPicPr>
          <p:cNvPr id="11" name="Picture 57" descr="globe_whi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7199531" y="3777394"/>
            <a:ext cx="13811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bg1"/>
                </a:solidFill>
                <a:miter lim="800000"/>
                <a:headEnd/>
                <a:tailEnd/>
              </a14:hiddenLine>
            </a:ext>
          </a:extLst>
        </p:spPr>
      </p:pic>
      <p:sp>
        <p:nvSpPr>
          <p:cNvPr id="12" name="Line 58"/>
          <p:cNvSpPr>
            <a:spLocks noChangeShapeType="1"/>
          </p:cNvSpPr>
          <p:nvPr/>
        </p:nvSpPr>
        <p:spPr bwMode="auto">
          <a:xfrm rot="20480180" flipV="1">
            <a:off x="7561289" y="5230504"/>
            <a:ext cx="146050" cy="14605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13" name="Oval 59"/>
          <p:cNvSpPr>
            <a:spLocks noChangeArrowheads="1"/>
          </p:cNvSpPr>
          <p:nvPr/>
        </p:nvSpPr>
        <p:spPr bwMode="auto">
          <a:xfrm rot="20480180">
            <a:off x="6947014" y="4809224"/>
            <a:ext cx="831850" cy="831850"/>
          </a:xfrm>
          <a:prstGeom prst="ellipse">
            <a:avLst/>
          </a:prstGeom>
          <a:noFill/>
          <a:ln w="19050">
            <a:solidFill>
              <a:schemeClr val="bg1">
                <a:alpha val="50195"/>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r" eaLnBrk="0" fontAlgn="base" hangingPunct="0">
              <a:spcBef>
                <a:spcPct val="0"/>
              </a:spcBef>
              <a:spcAft>
                <a:spcPct val="0"/>
              </a:spcAft>
              <a:defRPr>
                <a:solidFill>
                  <a:schemeClr val="tx1"/>
                </a:solidFill>
                <a:latin typeface="Times New Roman" pitchFamily="18" charset="0"/>
              </a:defRPr>
            </a:lvl6pPr>
            <a:lvl7pPr marL="2971800" indent="-228600" algn="r" eaLnBrk="0" fontAlgn="base" hangingPunct="0">
              <a:spcBef>
                <a:spcPct val="0"/>
              </a:spcBef>
              <a:spcAft>
                <a:spcPct val="0"/>
              </a:spcAft>
              <a:defRPr>
                <a:solidFill>
                  <a:schemeClr val="tx1"/>
                </a:solidFill>
                <a:latin typeface="Times New Roman" pitchFamily="18" charset="0"/>
              </a:defRPr>
            </a:lvl7pPr>
            <a:lvl8pPr marL="3429000" indent="-228600" algn="r" eaLnBrk="0" fontAlgn="base" hangingPunct="0">
              <a:spcBef>
                <a:spcPct val="0"/>
              </a:spcBef>
              <a:spcAft>
                <a:spcPct val="0"/>
              </a:spcAft>
              <a:defRPr>
                <a:solidFill>
                  <a:schemeClr val="tx1"/>
                </a:solidFill>
                <a:latin typeface="Times New Roman" pitchFamily="18" charset="0"/>
              </a:defRPr>
            </a:lvl8pPr>
            <a:lvl9pPr marL="3886200" indent="-228600" algn="r" eaLnBrk="0" fontAlgn="base" hangingPunct="0">
              <a:spcBef>
                <a:spcPct val="0"/>
              </a:spcBef>
              <a:spcAft>
                <a:spcPct val="0"/>
              </a:spcAft>
              <a:defRPr>
                <a:solidFill>
                  <a:schemeClr val="tx1"/>
                </a:solidFill>
                <a:latin typeface="Times New Roman" pitchFamily="18" charset="0"/>
              </a:defRPr>
            </a:lvl9pPr>
          </a:lstStyle>
          <a:p>
            <a:pPr>
              <a:defRPr/>
            </a:pPr>
            <a:endParaRPr lang="zh-CN" altLang="en-US">
              <a:ea typeface="宋体" charset="-122"/>
            </a:endParaRPr>
          </a:p>
        </p:txBody>
      </p:sp>
      <p:pic>
        <p:nvPicPr>
          <p:cNvPr id="14" name="Picture 2" descr="http://www.geneinfinity.org/images/genetic_code_whe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15710" y="4965120"/>
            <a:ext cx="1021901" cy="10219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geneinfinity.org/images/genetic_code_whee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4504" y="5376393"/>
            <a:ext cx="850708" cy="85070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geneinfinity.org/images/genetic_code_whee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54979" y="2213769"/>
            <a:ext cx="1264177" cy="12641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www.geneinfinity.org/images/genetic_code_whee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67399" y="3248895"/>
            <a:ext cx="1171629" cy="1171629"/>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2"/>
          <p:cNvSpPr txBox="1">
            <a:spLocks/>
          </p:cNvSpPr>
          <p:nvPr/>
        </p:nvSpPr>
        <p:spPr>
          <a:xfrm>
            <a:off x="4905488" y="315164"/>
            <a:ext cx="6229350" cy="1032489"/>
          </a:xfrm>
          <a:prstGeom prst="rect">
            <a:avLst/>
          </a:prstGeom>
          <a:effectLst>
            <a:glow rad="228600">
              <a:schemeClr val="accent6">
                <a:satMod val="175000"/>
                <a:alpha val="40000"/>
              </a:schemeClr>
            </a:glow>
            <a:outerShdw blurRad="152400" dist="317500" dir="5400000" sx="90000" sy="-19000" rotWithShape="0">
              <a:prstClr val="black">
                <a:alpha val="15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ormAutofit fontScale="70000" lnSpcReduction="20000"/>
          </a:bodyPr>
          <a:lstStyle>
            <a:lvl1pPr algn="l" defTabSz="731520" rtl="0" eaLnBrk="1" latinLnBrk="0" hangingPunct="1">
              <a:lnSpc>
                <a:spcPct val="90000"/>
              </a:lnSpc>
              <a:spcBef>
                <a:spcPct val="0"/>
              </a:spcBef>
              <a:buNone/>
              <a:defRPr sz="352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4000" dirty="0">
              <a:solidFill>
                <a:schemeClr val="tx1"/>
              </a:solidFill>
            </a:endParaRPr>
          </a:p>
          <a:p>
            <a:pPr algn="ctr"/>
            <a:r>
              <a:rPr lang="en-US" sz="4000" b="1" dirty="0">
                <a:solidFill>
                  <a:schemeClr val="tx1"/>
                </a:solidFill>
              </a:rPr>
              <a:t>Fundamentals of Programming II</a:t>
            </a:r>
            <a:endParaRPr lang="en-US" altLang="ko-KR" sz="4400" b="1" kern="0"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pic>
        <p:nvPicPr>
          <p:cNvPr id="19" name="Picture 33"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7373100" y="3010059"/>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3"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9215710" y="3724378"/>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6710997" y="4465637"/>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3"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9105379" y="4342268"/>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2"/>
          <p:cNvSpPr txBox="1">
            <a:spLocks/>
          </p:cNvSpPr>
          <p:nvPr/>
        </p:nvSpPr>
        <p:spPr>
          <a:xfrm>
            <a:off x="4258425" y="1862990"/>
            <a:ext cx="3468443" cy="1032489"/>
          </a:xfrm>
          <a:prstGeom prst="rect">
            <a:avLst/>
          </a:prstGeom>
          <a:effectLst>
            <a:glow rad="228600">
              <a:schemeClr val="accent6">
                <a:satMod val="175000"/>
                <a:alpha val="40000"/>
              </a:schemeClr>
            </a:glow>
            <a:outerShdw blurRad="152400" dist="317500" dir="5400000" sx="90000" sy="-19000" rotWithShape="0">
              <a:prstClr val="black">
                <a:alpha val="15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lvl1pPr algn="l" defTabSz="731520" rtl="0" eaLnBrk="1" latinLnBrk="0" hangingPunct="1">
              <a:lnSpc>
                <a:spcPct val="90000"/>
              </a:lnSpc>
              <a:spcBef>
                <a:spcPct val="0"/>
              </a:spcBef>
              <a:buNone/>
              <a:defRPr sz="352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4000" dirty="0">
              <a:solidFill>
                <a:schemeClr val="tx1"/>
              </a:solidFill>
            </a:endParaRPr>
          </a:p>
          <a:p>
            <a:pPr algn="ctr"/>
            <a:r>
              <a:rPr lang="en-US" sz="4000">
                <a:solidFill>
                  <a:schemeClr val="tx1"/>
                </a:solidFill>
              </a:rPr>
              <a:t>Struct</a:t>
            </a:r>
            <a:endParaRPr lang="en-US" altLang="ko-KR" sz="4400" b="1" kern="0"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latin typeface="Arial" panose="020B0604020202020204" pitchFamily="34" charset="0"/>
              </a:rPr>
              <a:t>Initializing a Structure</a:t>
            </a:r>
            <a:endParaRPr lang="en-US" altLang="en-US" b="1" dirty="0">
              <a:latin typeface="Arial" panose="020B0604020202020204" pitchFamily="34" charset="0"/>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1"/>
          <p:cNvSpPr>
            <a:spLocks noChangeArrowheads="1"/>
          </p:cNvSpPr>
          <p:nvPr/>
        </p:nvSpPr>
        <p:spPr bwMode="auto">
          <a:xfrm>
            <a:off x="0" y="1524001"/>
            <a:ext cx="12188825"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altLang="en-US" sz="4400" dirty="0"/>
              <a:t>Cannot initialize members in the structure declaration, because no memory has been allocated yet</a:t>
            </a:r>
          </a:p>
          <a:p>
            <a:pPr eaLnBrk="1" hangingPunct="1">
              <a:lnSpc>
                <a:spcPct val="80000"/>
              </a:lnSpc>
            </a:pPr>
            <a:endParaRPr lang="en-US" altLang="en-US" sz="4400" dirty="0"/>
          </a:p>
          <a:p>
            <a:pPr eaLnBrk="1" hangingPunct="1">
              <a:lnSpc>
                <a:spcPct val="80000"/>
              </a:lnSpc>
              <a:spcBef>
                <a:spcPct val="50000"/>
              </a:spcBef>
            </a:pPr>
            <a:r>
              <a:rPr lang="en-US" altLang="en-US" sz="4400" b="1" dirty="0">
                <a:solidFill>
                  <a:srgbClr val="3D8963"/>
                </a:solidFill>
                <a:latin typeface="Courier New" panose="02070309020205020404" pitchFamily="49" charset="0"/>
              </a:rPr>
              <a:t>  </a:t>
            </a:r>
            <a:r>
              <a:rPr lang="en-US" altLang="en-US" sz="4400" b="1" dirty="0" err="1">
                <a:solidFill>
                  <a:srgbClr val="3D8963"/>
                </a:solidFill>
                <a:latin typeface="Courier New" panose="02070309020205020404" pitchFamily="49" charset="0"/>
              </a:rPr>
              <a:t>struct</a:t>
            </a:r>
            <a:r>
              <a:rPr lang="en-US" altLang="en-US" sz="4400" b="1" dirty="0">
                <a:solidFill>
                  <a:srgbClr val="3D8963"/>
                </a:solidFill>
                <a:latin typeface="Courier New" panose="02070309020205020404" pitchFamily="49" charset="0"/>
              </a:rPr>
              <a:t> Student     </a:t>
            </a:r>
            <a:r>
              <a:rPr lang="en-US" altLang="en-US" sz="4400" b="1" dirty="0">
                <a:solidFill>
                  <a:schemeClr val="accent2"/>
                </a:solidFill>
                <a:latin typeface="Courier New" panose="02070309020205020404" pitchFamily="49" charset="0"/>
              </a:rPr>
              <a:t>// Illegal</a:t>
            </a:r>
            <a:r>
              <a:rPr lang="en-US" altLang="en-US" sz="4400" b="1" dirty="0">
                <a:solidFill>
                  <a:srgbClr val="3D8963"/>
                </a:solidFill>
                <a:latin typeface="Courier New" panose="02070309020205020404" pitchFamily="49" charset="0"/>
              </a:rPr>
              <a:t> </a:t>
            </a:r>
          </a:p>
          <a:p>
            <a:pPr eaLnBrk="1" hangingPunct="1">
              <a:lnSpc>
                <a:spcPct val="80000"/>
              </a:lnSpc>
            </a:pPr>
            <a:r>
              <a:rPr lang="en-US" altLang="en-US" sz="4400" b="1" dirty="0">
                <a:solidFill>
                  <a:srgbClr val="3D8963"/>
                </a:solidFill>
                <a:latin typeface="Courier New" panose="02070309020205020404" pitchFamily="49" charset="0"/>
              </a:rPr>
              <a:t>  {                  </a:t>
            </a:r>
            <a:r>
              <a:rPr lang="en-US" altLang="en-US" sz="4400" b="1" dirty="0">
                <a:solidFill>
                  <a:schemeClr val="accent2"/>
                </a:solidFill>
                <a:latin typeface="Courier New" panose="02070309020205020404" pitchFamily="49" charset="0"/>
              </a:rPr>
              <a:t>// initialization</a:t>
            </a:r>
          </a:p>
          <a:p>
            <a:pPr eaLnBrk="1" hangingPunct="1">
              <a:lnSpc>
                <a:spcPct val="80000"/>
              </a:lnSpc>
            </a:pPr>
            <a:r>
              <a:rPr lang="en-US" altLang="en-US" sz="4400" b="1" dirty="0">
                <a:solidFill>
                  <a:srgbClr val="3D8963"/>
                </a:solidFill>
                <a:latin typeface="Courier New" panose="02070309020205020404" pitchFamily="49" charset="0"/>
              </a:rPr>
              <a:t>    </a:t>
            </a:r>
            <a:r>
              <a:rPr lang="en-US" altLang="en-US" sz="4400" b="1" dirty="0" err="1">
                <a:solidFill>
                  <a:srgbClr val="3D8963"/>
                </a:solidFill>
                <a:latin typeface="Courier New" panose="02070309020205020404" pitchFamily="49" charset="0"/>
              </a:rPr>
              <a:t>int</a:t>
            </a:r>
            <a:r>
              <a:rPr lang="en-US" altLang="en-US" sz="4400" b="1" dirty="0">
                <a:solidFill>
                  <a:srgbClr val="3D8963"/>
                </a:solidFill>
                <a:latin typeface="Courier New" panose="02070309020205020404" pitchFamily="49" charset="0"/>
              </a:rPr>
              <a:t> </a:t>
            </a:r>
            <a:r>
              <a:rPr lang="en-US" altLang="en-US" sz="4400" b="1" dirty="0" err="1">
                <a:solidFill>
                  <a:srgbClr val="3D8963"/>
                </a:solidFill>
                <a:latin typeface="Courier New" panose="02070309020205020404" pitchFamily="49" charset="0"/>
              </a:rPr>
              <a:t>studentID</a:t>
            </a:r>
            <a:r>
              <a:rPr lang="en-US" altLang="en-US" sz="4400" b="1" dirty="0">
                <a:solidFill>
                  <a:srgbClr val="3D8963"/>
                </a:solidFill>
                <a:latin typeface="Courier New" panose="02070309020205020404" pitchFamily="49" charset="0"/>
              </a:rPr>
              <a:t> = 1145;  </a:t>
            </a:r>
          </a:p>
          <a:p>
            <a:pPr eaLnBrk="1" hangingPunct="1">
              <a:lnSpc>
                <a:spcPct val="80000"/>
              </a:lnSpc>
            </a:pPr>
            <a:r>
              <a:rPr lang="en-US" altLang="en-US" sz="4400" b="1" dirty="0">
                <a:solidFill>
                  <a:srgbClr val="3D8963"/>
                </a:solidFill>
                <a:latin typeface="Courier New" panose="02070309020205020404" pitchFamily="49" charset="0"/>
              </a:rPr>
              <a:t>    string name = "Alex"; </a:t>
            </a:r>
          </a:p>
          <a:p>
            <a:pPr eaLnBrk="1" hangingPunct="1">
              <a:lnSpc>
                <a:spcPct val="80000"/>
              </a:lnSpc>
            </a:pPr>
            <a:r>
              <a:rPr lang="en-US" altLang="en-US" sz="4400" b="1" dirty="0">
                <a:solidFill>
                  <a:srgbClr val="3D8963"/>
                </a:solidFill>
                <a:latin typeface="Courier New" panose="02070309020205020404" pitchFamily="49" charset="0"/>
              </a:rPr>
              <a:t>    short year = 1;</a:t>
            </a:r>
          </a:p>
          <a:p>
            <a:pPr eaLnBrk="1" hangingPunct="1">
              <a:lnSpc>
                <a:spcPct val="80000"/>
              </a:lnSpc>
            </a:pPr>
            <a:r>
              <a:rPr lang="en-US" altLang="en-US" sz="4400" b="1" dirty="0">
                <a:solidFill>
                  <a:srgbClr val="3D8963"/>
                </a:solidFill>
                <a:latin typeface="Courier New" panose="02070309020205020404" pitchFamily="49" charset="0"/>
              </a:rPr>
              <a:t>    float </a:t>
            </a:r>
            <a:r>
              <a:rPr lang="en-US" altLang="en-US" sz="4400" b="1" dirty="0" err="1">
                <a:solidFill>
                  <a:srgbClr val="3D8963"/>
                </a:solidFill>
                <a:latin typeface="Courier New" panose="02070309020205020404" pitchFamily="49" charset="0"/>
              </a:rPr>
              <a:t>gpa</a:t>
            </a:r>
            <a:r>
              <a:rPr lang="en-US" altLang="en-US" sz="4400" b="1" dirty="0">
                <a:solidFill>
                  <a:srgbClr val="3D8963"/>
                </a:solidFill>
                <a:latin typeface="Courier New" panose="02070309020205020404" pitchFamily="49" charset="0"/>
              </a:rPr>
              <a:t> = 2.95;</a:t>
            </a:r>
          </a:p>
          <a:p>
            <a:pPr eaLnBrk="1" hangingPunct="1">
              <a:lnSpc>
                <a:spcPct val="80000"/>
              </a:lnSpc>
            </a:pPr>
            <a:r>
              <a:rPr lang="en-US" altLang="en-US" sz="4400" b="1" dirty="0">
                <a:solidFill>
                  <a:srgbClr val="3D8963"/>
                </a:solidFill>
                <a:latin typeface="Courier New" panose="02070309020205020404" pitchFamily="49" charset="0"/>
              </a:rPr>
              <a:t>  };</a:t>
            </a:r>
          </a:p>
        </p:txBody>
      </p:sp>
    </p:spTree>
    <p:extLst>
      <p:ext uri="{BB962C8B-B14F-4D97-AF65-F5344CB8AC3E}">
        <p14:creationId xmlns:p14="http://schemas.microsoft.com/office/powerpoint/2010/main" val="167326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latin typeface="Arial" panose="020B0604020202020204" pitchFamily="34" charset="0"/>
              </a:rPr>
              <a:t>Initializing a Structure</a:t>
            </a:r>
            <a:endParaRPr lang="en-US" altLang="en-US" b="1" dirty="0">
              <a:latin typeface="Arial" panose="020B0604020202020204" pitchFamily="34" charset="0"/>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1"/>
          <p:cNvSpPr>
            <a:spLocks noChangeArrowheads="1"/>
          </p:cNvSpPr>
          <p:nvPr/>
        </p:nvSpPr>
        <p:spPr bwMode="auto">
          <a:xfrm>
            <a:off x="0" y="1524000"/>
            <a:ext cx="12188825"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New Roman" panose="02020603050405020304" pitchFamily="18" charset="0"/>
              </a:defRPr>
            </a:lvl1pPr>
            <a:lvl2pPr>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90000"/>
              </a:lnSpc>
              <a:spcBef>
                <a:spcPct val="30000"/>
              </a:spcBef>
            </a:pPr>
            <a:r>
              <a:rPr lang="en-US" altLang="en-US" sz="4800" dirty="0"/>
              <a:t>Structure members are initialized at the time a structure variable is created</a:t>
            </a:r>
          </a:p>
          <a:p>
            <a:pPr eaLnBrk="1" hangingPunct="1">
              <a:lnSpc>
                <a:spcPct val="90000"/>
              </a:lnSpc>
              <a:spcBef>
                <a:spcPct val="30000"/>
              </a:spcBef>
            </a:pPr>
            <a:r>
              <a:rPr lang="en-US" altLang="en-US" sz="4800" dirty="0"/>
              <a:t>Can initialize a structure variable’s members with either</a:t>
            </a:r>
          </a:p>
          <a:p>
            <a:pPr lvl="1" eaLnBrk="1" hangingPunct="1">
              <a:lnSpc>
                <a:spcPct val="90000"/>
              </a:lnSpc>
              <a:spcBef>
                <a:spcPct val="30000"/>
              </a:spcBef>
            </a:pPr>
            <a:r>
              <a:rPr lang="en-US" altLang="en-US" sz="4800" dirty="0"/>
              <a:t>an initialization list</a:t>
            </a:r>
          </a:p>
          <a:p>
            <a:pPr lvl="1" eaLnBrk="1" hangingPunct="1">
              <a:lnSpc>
                <a:spcPct val="90000"/>
              </a:lnSpc>
              <a:spcBef>
                <a:spcPct val="30000"/>
              </a:spcBef>
            </a:pPr>
            <a:r>
              <a:rPr lang="en-US" altLang="en-US" sz="4800" dirty="0"/>
              <a:t>a constructor</a:t>
            </a:r>
          </a:p>
        </p:txBody>
      </p:sp>
    </p:spTree>
    <p:extLst>
      <p:ext uri="{BB962C8B-B14F-4D97-AF65-F5344CB8AC3E}">
        <p14:creationId xmlns:p14="http://schemas.microsoft.com/office/powerpoint/2010/main" val="206065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latin typeface="Arial" panose="020B0604020202020204" pitchFamily="34" charset="0"/>
              </a:rPr>
              <a:t>More on Initialization Lists</a:t>
            </a:r>
            <a:endParaRPr lang="en-US" altLang="en-US" b="1" dirty="0">
              <a:latin typeface="Arial" panose="020B0604020202020204" pitchFamily="34" charset="0"/>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1"/>
          <p:cNvSpPr>
            <a:spLocks noChangeArrowheads="1"/>
          </p:cNvSpPr>
          <p:nvPr/>
        </p:nvSpPr>
        <p:spPr bwMode="auto">
          <a:xfrm>
            <a:off x="-77788" y="1524000"/>
            <a:ext cx="12266613" cy="27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90000"/>
              </a:lnSpc>
              <a:spcBef>
                <a:spcPct val="40000"/>
              </a:spcBef>
            </a:pPr>
            <a:r>
              <a:rPr lang="en-US" altLang="en-US" sz="4800" dirty="0"/>
              <a:t>Order of list elements matters: First value initializes first data member, second value initializes second data member, etc.</a:t>
            </a:r>
          </a:p>
          <a:p>
            <a:pPr eaLnBrk="1" hangingPunct="1">
              <a:lnSpc>
                <a:spcPct val="90000"/>
              </a:lnSpc>
              <a:spcBef>
                <a:spcPct val="40000"/>
              </a:spcBef>
              <a:spcAft>
                <a:spcPct val="40000"/>
              </a:spcAft>
            </a:pPr>
            <a:r>
              <a:rPr lang="en-US" altLang="en-US" sz="4800" dirty="0"/>
              <a:t>Elements of an initialization list can be constants, variables, or expressions</a:t>
            </a:r>
          </a:p>
          <a:p>
            <a:pPr>
              <a:lnSpc>
                <a:spcPct val="90000"/>
              </a:lnSpc>
            </a:pPr>
            <a:r>
              <a:rPr lang="en-US" altLang="en-US" sz="4800" b="1" dirty="0">
                <a:solidFill>
                  <a:schemeClr val="accent2"/>
                </a:solidFill>
                <a:latin typeface="Courier New" panose="02070309020205020404" pitchFamily="49" charset="0"/>
              </a:rPr>
              <a:t>{12, W, L/W + 1}</a:t>
            </a:r>
            <a:r>
              <a:rPr lang="en-US" altLang="en-US" sz="4400" b="1" dirty="0">
                <a:solidFill>
                  <a:schemeClr val="accent2"/>
                </a:solidFill>
                <a:latin typeface="Courier New" panose="02070309020205020404" pitchFamily="49" charset="0"/>
              </a:rPr>
              <a:t> // initialization list with 3 items</a:t>
            </a:r>
          </a:p>
        </p:txBody>
      </p:sp>
    </p:spTree>
    <p:extLst>
      <p:ext uri="{BB962C8B-B14F-4D97-AF65-F5344CB8AC3E}">
        <p14:creationId xmlns:p14="http://schemas.microsoft.com/office/powerpoint/2010/main" val="419727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defRPr/>
            </a:pPr>
            <a:r>
              <a:rPr lang="en-US" altLang="en-US" kern="0" dirty="0"/>
              <a:t>Initialization List Example</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3"/>
          <p:cNvSpPr txBox="1">
            <a:spLocks noChangeArrowheads="1"/>
          </p:cNvSpPr>
          <p:nvPr/>
        </p:nvSpPr>
        <p:spPr>
          <a:xfrm>
            <a:off x="1905137" y="876300"/>
            <a:ext cx="8077200" cy="4343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lnSpc>
                <a:spcPct val="90000"/>
              </a:lnSpc>
              <a:spcBef>
                <a:spcPct val="0"/>
              </a:spcBef>
              <a:buFontTx/>
              <a:buNone/>
              <a:defRPr/>
            </a:pPr>
            <a:r>
              <a:rPr lang="en-US" altLang="en-US" sz="2800" kern="0" dirty="0">
                <a:solidFill>
                  <a:srgbClr val="3D8963"/>
                </a:solidFill>
              </a:rPr>
              <a:t>Structure Declaration</a:t>
            </a:r>
            <a:r>
              <a:rPr lang="en-US" altLang="en-US" sz="2400" b="1" kern="0" dirty="0">
                <a:solidFill>
                  <a:srgbClr val="3D8963"/>
                </a:solidFill>
              </a:rPr>
              <a:t>                 </a:t>
            </a:r>
            <a:r>
              <a:rPr lang="en-US" altLang="en-US" sz="2800" kern="0" dirty="0">
                <a:solidFill>
                  <a:schemeClr val="accent2"/>
                </a:solidFill>
              </a:rPr>
              <a:t>Structure Variable</a:t>
            </a:r>
          </a:p>
          <a:p>
            <a:pPr eaLnBrk="1" hangingPunct="1">
              <a:lnSpc>
                <a:spcPct val="90000"/>
              </a:lnSpc>
              <a:spcBef>
                <a:spcPct val="0"/>
              </a:spcBef>
              <a:buFontTx/>
              <a:buNone/>
              <a:defRPr/>
            </a:pPr>
            <a:endParaRPr lang="en-US" altLang="en-US" b="1" kern="0" dirty="0">
              <a:solidFill>
                <a:schemeClr val="accent2"/>
              </a:solidFill>
              <a:latin typeface="Courier New" pitchFamily="49" charset="0"/>
            </a:endParaRPr>
          </a:p>
          <a:p>
            <a:pPr eaLnBrk="1" hangingPunct="1">
              <a:lnSpc>
                <a:spcPct val="90000"/>
              </a:lnSpc>
              <a:spcBef>
                <a:spcPct val="0"/>
              </a:spcBef>
              <a:buFontTx/>
              <a:buNone/>
              <a:defRPr/>
            </a:pPr>
            <a:r>
              <a:rPr lang="en-US" altLang="en-US" b="1" kern="0" dirty="0" err="1">
                <a:solidFill>
                  <a:srgbClr val="3D8963"/>
                </a:solidFill>
                <a:latin typeface="Courier New" pitchFamily="49" charset="0"/>
              </a:rPr>
              <a:t>struct</a:t>
            </a:r>
            <a:r>
              <a:rPr lang="en-US" altLang="en-US" b="1" kern="0" dirty="0">
                <a:solidFill>
                  <a:srgbClr val="3D8963"/>
                </a:solidFill>
                <a:latin typeface="Courier New" pitchFamily="49" charset="0"/>
              </a:rPr>
              <a:t> Dimensions</a:t>
            </a:r>
          </a:p>
          <a:p>
            <a:pPr eaLnBrk="1" hangingPunct="1">
              <a:lnSpc>
                <a:spcPct val="90000"/>
              </a:lnSpc>
              <a:spcBef>
                <a:spcPct val="0"/>
              </a:spcBef>
              <a:buFontTx/>
              <a:buNone/>
              <a:defRPr/>
            </a:pPr>
            <a:r>
              <a:rPr lang="en-US" altLang="en-US" b="1" kern="0" dirty="0">
                <a:solidFill>
                  <a:srgbClr val="3D8963"/>
                </a:solidFill>
                <a:latin typeface="Courier New" pitchFamily="49" charset="0"/>
              </a:rPr>
              <a:t>{ </a:t>
            </a:r>
            <a:r>
              <a:rPr lang="en-US" altLang="en-US" b="1" kern="0" dirty="0" err="1">
                <a:solidFill>
                  <a:srgbClr val="3D8963"/>
                </a:solidFill>
                <a:latin typeface="Courier New" pitchFamily="49" charset="0"/>
              </a:rPr>
              <a:t>int</a:t>
            </a:r>
            <a:r>
              <a:rPr lang="en-US" altLang="en-US" b="1" kern="0" dirty="0">
                <a:solidFill>
                  <a:srgbClr val="3D8963"/>
                </a:solidFill>
                <a:latin typeface="Courier New" pitchFamily="49" charset="0"/>
              </a:rPr>
              <a:t> length;</a:t>
            </a:r>
          </a:p>
          <a:p>
            <a:pPr eaLnBrk="1" hangingPunct="1">
              <a:lnSpc>
                <a:spcPct val="90000"/>
              </a:lnSpc>
              <a:spcBef>
                <a:spcPct val="0"/>
              </a:spcBef>
              <a:buFontTx/>
              <a:buNone/>
              <a:defRPr/>
            </a:pPr>
            <a:r>
              <a:rPr lang="en-US" altLang="en-US" b="1" kern="0" dirty="0">
                <a:solidFill>
                  <a:srgbClr val="3D8963"/>
                </a:solidFill>
                <a:latin typeface="Courier New" pitchFamily="49" charset="0"/>
              </a:rPr>
              <a:t>  </a:t>
            </a:r>
            <a:r>
              <a:rPr lang="en-US" altLang="en-US" b="1" kern="0" dirty="0" err="1">
                <a:solidFill>
                  <a:srgbClr val="3D8963"/>
                </a:solidFill>
                <a:latin typeface="Courier New" pitchFamily="49" charset="0"/>
              </a:rPr>
              <a:t>int</a:t>
            </a:r>
            <a:r>
              <a:rPr lang="en-US" altLang="en-US" b="1" kern="0" dirty="0">
                <a:solidFill>
                  <a:srgbClr val="3D8963"/>
                </a:solidFill>
                <a:latin typeface="Courier New" pitchFamily="49" charset="0"/>
              </a:rPr>
              <a:t> width,</a:t>
            </a:r>
          </a:p>
          <a:p>
            <a:pPr eaLnBrk="1" hangingPunct="1">
              <a:lnSpc>
                <a:spcPct val="90000"/>
              </a:lnSpc>
              <a:spcBef>
                <a:spcPct val="0"/>
              </a:spcBef>
              <a:buFontTx/>
              <a:buNone/>
              <a:defRPr/>
            </a:pPr>
            <a:r>
              <a:rPr lang="en-US" altLang="en-US" b="1" kern="0" dirty="0">
                <a:solidFill>
                  <a:srgbClr val="3D8963"/>
                </a:solidFill>
                <a:latin typeface="Courier New" pitchFamily="49" charset="0"/>
              </a:rPr>
              <a:t>  </a:t>
            </a:r>
            <a:r>
              <a:rPr lang="en-US" altLang="en-US" b="1" kern="0" dirty="0" err="1">
                <a:solidFill>
                  <a:srgbClr val="3D8963"/>
                </a:solidFill>
                <a:latin typeface="Courier New" pitchFamily="49" charset="0"/>
              </a:rPr>
              <a:t>int</a:t>
            </a:r>
            <a:r>
              <a:rPr lang="en-US" altLang="en-US" b="1" kern="0" dirty="0">
                <a:solidFill>
                  <a:srgbClr val="3D8963"/>
                </a:solidFill>
                <a:latin typeface="Courier New" pitchFamily="49" charset="0"/>
              </a:rPr>
              <a:t> height;</a:t>
            </a:r>
          </a:p>
          <a:p>
            <a:pPr eaLnBrk="1" hangingPunct="1">
              <a:lnSpc>
                <a:spcPct val="90000"/>
              </a:lnSpc>
              <a:spcBef>
                <a:spcPct val="0"/>
              </a:spcBef>
              <a:buFontTx/>
              <a:buNone/>
              <a:defRPr/>
            </a:pPr>
            <a:r>
              <a:rPr lang="en-US" altLang="en-US" b="1" kern="0" dirty="0">
                <a:solidFill>
                  <a:srgbClr val="3D8963"/>
                </a:solidFill>
                <a:latin typeface="Courier New" pitchFamily="49" charset="0"/>
              </a:rPr>
              <a:t>};</a:t>
            </a:r>
          </a:p>
          <a:p>
            <a:pPr eaLnBrk="1" hangingPunct="1">
              <a:lnSpc>
                <a:spcPct val="95000"/>
              </a:lnSpc>
              <a:spcBef>
                <a:spcPct val="40000"/>
              </a:spcBef>
              <a:buFontTx/>
              <a:buNone/>
              <a:defRPr/>
            </a:pPr>
            <a:r>
              <a:rPr lang="en-US" altLang="en-US" b="1" kern="0" dirty="0">
                <a:solidFill>
                  <a:srgbClr val="3D8963"/>
                </a:solidFill>
                <a:latin typeface="Courier New" pitchFamily="49" charset="0"/>
              </a:rPr>
              <a:t>Dimensions box =</a:t>
            </a:r>
            <a:r>
              <a:rPr lang="en-US" altLang="en-US" kern="0" dirty="0">
                <a:solidFill>
                  <a:srgbClr val="3D8963"/>
                </a:solidFill>
                <a:latin typeface="Courier New" pitchFamily="49" charset="0"/>
              </a:rPr>
              <a:t> </a:t>
            </a:r>
            <a:r>
              <a:rPr lang="en-US" altLang="en-US" b="1" kern="0" dirty="0">
                <a:solidFill>
                  <a:srgbClr val="3D8963"/>
                </a:solidFill>
                <a:latin typeface="Courier New" pitchFamily="49" charset="0"/>
              </a:rPr>
              <a:t>{12,6,3}; </a:t>
            </a:r>
          </a:p>
        </p:txBody>
      </p:sp>
      <p:grpSp>
        <p:nvGrpSpPr>
          <p:cNvPr id="9" name="Group 39"/>
          <p:cNvGrpSpPr>
            <a:grpSpLocks/>
          </p:cNvGrpSpPr>
          <p:nvPr/>
        </p:nvGrpSpPr>
        <p:grpSpPr bwMode="auto">
          <a:xfrm>
            <a:off x="6781937" y="1905000"/>
            <a:ext cx="3200400" cy="2514600"/>
            <a:chOff x="3312" y="1488"/>
            <a:chExt cx="2016" cy="1584"/>
          </a:xfrm>
        </p:grpSpPr>
        <p:sp>
          <p:nvSpPr>
            <p:cNvPr id="10" name="Rectangle 15"/>
            <p:cNvSpPr>
              <a:spLocks noChangeArrowheads="1"/>
            </p:cNvSpPr>
            <p:nvPr/>
          </p:nvSpPr>
          <p:spPr bwMode="auto">
            <a:xfrm>
              <a:off x="3312" y="1824"/>
              <a:ext cx="2016"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11" name="Text Box 24"/>
            <p:cNvSpPr txBox="1">
              <a:spLocks noChangeArrowheads="1"/>
            </p:cNvSpPr>
            <p:nvPr/>
          </p:nvSpPr>
          <p:spPr bwMode="auto">
            <a:xfrm>
              <a:off x="3312" y="1488"/>
              <a:ext cx="18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800" b="1" baseline="0" dirty="0">
                  <a:solidFill>
                    <a:schemeClr val="accent2"/>
                  </a:solidFill>
                  <a:latin typeface="Courier New" panose="02070309020205020404" pitchFamily="49" charset="0"/>
                </a:rPr>
                <a:t>box</a:t>
              </a:r>
            </a:p>
          </p:txBody>
        </p:sp>
        <p:grpSp>
          <p:nvGrpSpPr>
            <p:cNvPr id="12" name="Group 36"/>
            <p:cNvGrpSpPr>
              <a:grpSpLocks/>
            </p:cNvGrpSpPr>
            <p:nvPr/>
          </p:nvGrpSpPr>
          <p:grpSpPr bwMode="auto">
            <a:xfrm>
              <a:off x="3360" y="1872"/>
              <a:ext cx="1506" cy="375"/>
              <a:chOff x="3360" y="1872"/>
              <a:chExt cx="1506" cy="375"/>
            </a:xfrm>
          </p:grpSpPr>
          <p:sp>
            <p:nvSpPr>
              <p:cNvPr id="21" name="Text Box 16"/>
              <p:cNvSpPr txBox="1">
                <a:spLocks noChangeArrowheads="1"/>
              </p:cNvSpPr>
              <p:nvPr/>
            </p:nvSpPr>
            <p:spPr bwMode="auto">
              <a:xfrm>
                <a:off x="3360" y="1920"/>
                <a:ext cx="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800" b="1" baseline="0">
                    <a:solidFill>
                      <a:schemeClr val="accent2"/>
                    </a:solidFill>
                    <a:latin typeface="Courier New" panose="02070309020205020404" pitchFamily="49" charset="0"/>
                  </a:rPr>
                  <a:t>length</a:t>
                </a:r>
              </a:p>
            </p:txBody>
          </p:sp>
          <p:sp>
            <p:nvSpPr>
              <p:cNvPr id="22" name="Rectangle 32"/>
              <p:cNvSpPr>
                <a:spLocks noChangeArrowheads="1"/>
              </p:cNvSpPr>
              <p:nvPr/>
            </p:nvSpPr>
            <p:spPr bwMode="auto">
              <a:xfrm>
                <a:off x="4320" y="1872"/>
                <a:ext cx="54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23" name="Text Box 33"/>
              <p:cNvSpPr txBox="1">
                <a:spLocks noChangeArrowheads="1"/>
              </p:cNvSpPr>
              <p:nvPr/>
            </p:nvSpPr>
            <p:spPr bwMode="auto">
              <a:xfrm>
                <a:off x="4368" y="1920"/>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spcBef>
                    <a:spcPct val="50000"/>
                  </a:spcBef>
                </a:pPr>
                <a:r>
                  <a:rPr lang="en-US" altLang="en-US" sz="2800" b="1" baseline="0" dirty="0">
                    <a:solidFill>
                      <a:schemeClr val="accent2"/>
                    </a:solidFill>
                    <a:latin typeface="Courier New" panose="02070309020205020404" pitchFamily="49" charset="0"/>
                  </a:rPr>
                  <a:t>12</a:t>
                </a:r>
              </a:p>
            </p:txBody>
          </p:sp>
        </p:grpSp>
        <p:grpSp>
          <p:nvGrpSpPr>
            <p:cNvPr id="13" name="Group 37"/>
            <p:cNvGrpSpPr>
              <a:grpSpLocks/>
            </p:cNvGrpSpPr>
            <p:nvPr/>
          </p:nvGrpSpPr>
          <p:grpSpPr bwMode="auto">
            <a:xfrm>
              <a:off x="3408" y="2256"/>
              <a:ext cx="1458" cy="375"/>
              <a:chOff x="3408" y="2256"/>
              <a:chExt cx="1458" cy="375"/>
            </a:xfrm>
          </p:grpSpPr>
          <p:sp>
            <p:nvSpPr>
              <p:cNvPr id="18" name="Text Box 17"/>
              <p:cNvSpPr txBox="1">
                <a:spLocks noChangeArrowheads="1"/>
              </p:cNvSpPr>
              <p:nvPr/>
            </p:nvSpPr>
            <p:spPr bwMode="auto">
              <a:xfrm>
                <a:off x="3408" y="2256"/>
                <a:ext cx="7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800" b="1" baseline="0">
                    <a:solidFill>
                      <a:schemeClr val="accent2"/>
                    </a:solidFill>
                    <a:latin typeface="Courier New" panose="02070309020205020404" pitchFamily="49" charset="0"/>
                  </a:rPr>
                  <a:t>width</a:t>
                </a:r>
              </a:p>
            </p:txBody>
          </p:sp>
          <p:sp>
            <p:nvSpPr>
              <p:cNvPr id="19" name="Rectangle 31"/>
              <p:cNvSpPr>
                <a:spLocks noChangeArrowheads="1"/>
              </p:cNvSpPr>
              <p:nvPr/>
            </p:nvSpPr>
            <p:spPr bwMode="auto">
              <a:xfrm>
                <a:off x="4320" y="2256"/>
                <a:ext cx="54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20" name="Text Box 34"/>
              <p:cNvSpPr txBox="1">
                <a:spLocks noChangeArrowheads="1"/>
              </p:cNvSpPr>
              <p:nvPr/>
            </p:nvSpPr>
            <p:spPr bwMode="auto">
              <a:xfrm>
                <a:off x="4368" y="2304"/>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spcBef>
                    <a:spcPct val="50000"/>
                  </a:spcBef>
                </a:pPr>
                <a:r>
                  <a:rPr lang="en-US" altLang="en-US" sz="2800" b="1" baseline="0" dirty="0">
                    <a:solidFill>
                      <a:schemeClr val="accent2"/>
                    </a:solidFill>
                    <a:latin typeface="Courier New" panose="02070309020205020404" pitchFamily="49" charset="0"/>
                  </a:rPr>
                  <a:t>6</a:t>
                </a:r>
              </a:p>
            </p:txBody>
          </p:sp>
        </p:grpSp>
        <p:grpSp>
          <p:nvGrpSpPr>
            <p:cNvPr id="14" name="Group 38"/>
            <p:cNvGrpSpPr>
              <a:grpSpLocks/>
            </p:cNvGrpSpPr>
            <p:nvPr/>
          </p:nvGrpSpPr>
          <p:grpSpPr bwMode="auto">
            <a:xfrm>
              <a:off x="3360" y="2640"/>
              <a:ext cx="1506" cy="336"/>
              <a:chOff x="3360" y="2640"/>
              <a:chExt cx="1506" cy="336"/>
            </a:xfrm>
          </p:grpSpPr>
          <p:sp>
            <p:nvSpPr>
              <p:cNvPr id="15" name="Text Box 18"/>
              <p:cNvSpPr txBox="1">
                <a:spLocks noChangeArrowheads="1"/>
              </p:cNvSpPr>
              <p:nvPr/>
            </p:nvSpPr>
            <p:spPr bwMode="auto">
              <a:xfrm>
                <a:off x="3360" y="2640"/>
                <a:ext cx="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800" b="1" baseline="0">
                    <a:solidFill>
                      <a:schemeClr val="accent2"/>
                    </a:solidFill>
                    <a:latin typeface="Courier New" panose="02070309020205020404" pitchFamily="49" charset="0"/>
                  </a:rPr>
                  <a:t>height</a:t>
                </a:r>
              </a:p>
            </p:txBody>
          </p:sp>
          <p:sp>
            <p:nvSpPr>
              <p:cNvPr id="16" name="Rectangle 22"/>
              <p:cNvSpPr>
                <a:spLocks noChangeArrowheads="1"/>
              </p:cNvSpPr>
              <p:nvPr/>
            </p:nvSpPr>
            <p:spPr bwMode="auto">
              <a:xfrm>
                <a:off x="4320" y="2640"/>
                <a:ext cx="54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17" name="Text Box 35"/>
              <p:cNvSpPr txBox="1">
                <a:spLocks noChangeArrowheads="1"/>
              </p:cNvSpPr>
              <p:nvPr/>
            </p:nvSpPr>
            <p:spPr bwMode="auto">
              <a:xfrm>
                <a:off x="4368" y="2640"/>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spcBef>
                    <a:spcPct val="50000"/>
                  </a:spcBef>
                </a:pPr>
                <a:r>
                  <a:rPr lang="en-US" altLang="en-US" sz="2800" b="1" baseline="0" dirty="0">
                    <a:solidFill>
                      <a:schemeClr val="accent2"/>
                    </a:solidFill>
                    <a:latin typeface="Courier New" panose="02070309020205020404" pitchFamily="49" charset="0"/>
                  </a:rPr>
                  <a:t>3</a:t>
                </a:r>
              </a:p>
            </p:txBody>
          </p:sp>
        </p:grpSp>
      </p:grpSp>
    </p:spTree>
    <p:extLst>
      <p:ext uri="{BB962C8B-B14F-4D97-AF65-F5344CB8AC3E}">
        <p14:creationId xmlns:p14="http://schemas.microsoft.com/office/powerpoint/2010/main" val="329102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kern="0" dirty="0"/>
              <a:t>Partial Initialization</a:t>
            </a:r>
            <a:endParaRPr lang="en-US" altLang="en-US" sz="5400" kern="0" dirty="0"/>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24" name="Rectangle 3"/>
          <p:cNvSpPr txBox="1">
            <a:spLocks noChangeArrowheads="1"/>
          </p:cNvSpPr>
          <p:nvPr/>
        </p:nvSpPr>
        <p:spPr>
          <a:xfrm>
            <a:off x="7937" y="2133600"/>
            <a:ext cx="12180888" cy="30480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buFontTx/>
              <a:buNone/>
              <a:defRPr/>
            </a:pPr>
            <a:r>
              <a:rPr lang="en-US" altLang="en-US" sz="3600" kern="0" dirty="0"/>
              <a:t>	Can initialize just some members, but cannot skip over members</a:t>
            </a:r>
          </a:p>
          <a:p>
            <a:pPr eaLnBrk="1" hangingPunct="1">
              <a:spcBef>
                <a:spcPct val="50000"/>
              </a:spcBef>
              <a:buFontTx/>
              <a:buNone/>
              <a:defRPr/>
            </a:pPr>
            <a:r>
              <a:rPr lang="en-US" altLang="en-US" b="1" kern="0" dirty="0">
                <a:solidFill>
                  <a:srgbClr val="3D8963"/>
                </a:solidFill>
                <a:latin typeface="Courier New" pitchFamily="49" charset="0"/>
              </a:rPr>
              <a:t>Dimensions box1</a:t>
            </a:r>
            <a:r>
              <a:rPr lang="en-US" altLang="en-US" b="1" kern="0" dirty="0">
                <a:solidFill>
                  <a:srgbClr val="3D8963"/>
                </a:solidFill>
              </a:rPr>
              <a:t> </a:t>
            </a:r>
            <a:r>
              <a:rPr lang="en-US" altLang="en-US" b="1" kern="0" dirty="0">
                <a:solidFill>
                  <a:srgbClr val="3D8963"/>
                </a:solidFill>
                <a:latin typeface="Courier New" pitchFamily="49" charset="0"/>
              </a:rPr>
              <a:t>=</a:t>
            </a:r>
            <a:r>
              <a:rPr lang="en-US" altLang="en-US" b="1" kern="0" dirty="0">
                <a:solidFill>
                  <a:srgbClr val="3D8963"/>
                </a:solidFill>
              </a:rPr>
              <a:t> </a:t>
            </a:r>
            <a:r>
              <a:rPr lang="en-US" altLang="en-US" b="1" kern="0" dirty="0">
                <a:solidFill>
                  <a:srgbClr val="3D8963"/>
                </a:solidFill>
                <a:latin typeface="Courier New" pitchFamily="49" charset="0"/>
              </a:rPr>
              <a:t>{12,6}; </a:t>
            </a:r>
            <a:r>
              <a:rPr lang="en-US" altLang="en-US" b="1" kern="0" dirty="0">
                <a:solidFill>
                  <a:srgbClr val="3D8963"/>
                </a:solidFill>
              </a:rPr>
              <a:t> </a:t>
            </a:r>
            <a:r>
              <a:rPr lang="en-US" altLang="en-US" b="1" kern="0" dirty="0">
                <a:solidFill>
                  <a:srgbClr val="3D8963"/>
                </a:solidFill>
                <a:latin typeface="Courier New" pitchFamily="49" charset="0"/>
              </a:rPr>
              <a:t>//OK</a:t>
            </a:r>
          </a:p>
          <a:p>
            <a:pPr eaLnBrk="1" hangingPunct="1">
              <a:spcBef>
                <a:spcPct val="50000"/>
              </a:spcBef>
              <a:buFontTx/>
              <a:buNone/>
              <a:defRPr/>
            </a:pPr>
            <a:endParaRPr lang="en-US" altLang="en-US" kern="0" dirty="0">
              <a:latin typeface="Courier New" pitchFamily="49" charset="0"/>
            </a:endParaRPr>
          </a:p>
          <a:p>
            <a:pPr eaLnBrk="1" hangingPunct="1">
              <a:spcBef>
                <a:spcPct val="0"/>
              </a:spcBef>
              <a:buFontTx/>
              <a:buNone/>
              <a:defRPr/>
            </a:pPr>
            <a:r>
              <a:rPr lang="en-US" altLang="en-US" b="1" kern="0" dirty="0">
                <a:solidFill>
                  <a:srgbClr val="3D8963"/>
                </a:solidFill>
                <a:latin typeface="Courier New" pitchFamily="49" charset="0"/>
              </a:rPr>
              <a:t>Dimensions box2</a:t>
            </a:r>
            <a:r>
              <a:rPr lang="en-US" altLang="en-US" b="1" kern="0" dirty="0">
                <a:solidFill>
                  <a:srgbClr val="3D8963"/>
                </a:solidFill>
              </a:rPr>
              <a:t> </a:t>
            </a:r>
            <a:r>
              <a:rPr lang="en-US" altLang="en-US" b="1" kern="0" dirty="0">
                <a:solidFill>
                  <a:srgbClr val="3D8963"/>
                </a:solidFill>
                <a:latin typeface="Courier New" pitchFamily="49" charset="0"/>
              </a:rPr>
              <a:t>=</a:t>
            </a:r>
            <a:r>
              <a:rPr lang="en-US" altLang="en-US" b="1" kern="0" dirty="0">
                <a:solidFill>
                  <a:srgbClr val="3D8963"/>
                </a:solidFill>
              </a:rPr>
              <a:t> </a:t>
            </a:r>
            <a:r>
              <a:rPr lang="en-US" altLang="en-US" b="1" kern="0" dirty="0">
                <a:solidFill>
                  <a:srgbClr val="3D8963"/>
                </a:solidFill>
                <a:latin typeface="Courier New" pitchFamily="49" charset="0"/>
              </a:rPr>
              <a:t>{12,,3};</a:t>
            </a:r>
            <a:r>
              <a:rPr lang="en-US" altLang="en-US" b="1" kern="0" dirty="0">
                <a:solidFill>
                  <a:srgbClr val="3D8963"/>
                </a:solidFill>
              </a:rPr>
              <a:t> </a:t>
            </a:r>
            <a:r>
              <a:rPr lang="en-US" altLang="en-US" b="1" kern="0" dirty="0">
                <a:solidFill>
                  <a:srgbClr val="3D8963"/>
                </a:solidFill>
                <a:latin typeface="Courier New" pitchFamily="49" charset="0"/>
              </a:rPr>
              <a:t>//illegal</a:t>
            </a:r>
          </a:p>
        </p:txBody>
      </p:sp>
    </p:spTree>
    <p:extLst>
      <p:ext uri="{BB962C8B-B14F-4D97-AF65-F5344CB8AC3E}">
        <p14:creationId xmlns:p14="http://schemas.microsoft.com/office/powerpoint/2010/main" val="349705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kern="0" dirty="0"/>
              <a:t>Problems with Initialization List</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3"/>
          <p:cNvSpPr txBox="1">
            <a:spLocks noChangeArrowheads="1"/>
          </p:cNvSpPr>
          <p:nvPr/>
        </p:nvSpPr>
        <p:spPr>
          <a:xfrm>
            <a:off x="7937" y="1295400"/>
            <a:ext cx="12180888" cy="2971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lnSpc>
                <a:spcPct val="90000"/>
              </a:lnSpc>
              <a:spcBef>
                <a:spcPct val="40000"/>
              </a:spcBef>
              <a:defRPr/>
            </a:pPr>
            <a:r>
              <a:rPr lang="en-US" altLang="en-US" kern="0" dirty="0"/>
              <a:t>Can’t omit a value for a member without omitting values for all following members</a:t>
            </a:r>
          </a:p>
          <a:p>
            <a:pPr eaLnBrk="1" hangingPunct="1">
              <a:lnSpc>
                <a:spcPct val="90000"/>
              </a:lnSpc>
              <a:spcBef>
                <a:spcPct val="50000"/>
              </a:spcBef>
              <a:defRPr/>
            </a:pPr>
            <a:r>
              <a:rPr lang="en-US" altLang="en-US" kern="0" dirty="0"/>
              <a:t>Does not work on most modern compilers if the structure contains any string objects </a:t>
            </a:r>
          </a:p>
          <a:p>
            <a:pPr lvl="1" eaLnBrk="1" hangingPunct="1">
              <a:lnSpc>
                <a:spcPct val="90000"/>
              </a:lnSpc>
              <a:spcBef>
                <a:spcPct val="40000"/>
              </a:spcBef>
              <a:defRPr/>
            </a:pPr>
            <a:r>
              <a:rPr lang="en-US" altLang="en-US" kern="0" dirty="0"/>
              <a:t>Will, however, work with C-string members</a:t>
            </a:r>
          </a:p>
        </p:txBody>
      </p:sp>
    </p:spTree>
    <p:extLst>
      <p:ext uri="{BB962C8B-B14F-4D97-AF65-F5344CB8AC3E}">
        <p14:creationId xmlns:p14="http://schemas.microsoft.com/office/powerpoint/2010/main" val="401958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kern="0" dirty="0"/>
              <a:t>Nested Structures</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3"/>
          <p:cNvSpPr txBox="1">
            <a:spLocks noChangeArrowheads="1"/>
          </p:cNvSpPr>
          <p:nvPr/>
        </p:nvSpPr>
        <p:spPr>
          <a:xfrm>
            <a:off x="7937" y="802148"/>
            <a:ext cx="12180888" cy="4876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buFontTx/>
              <a:buNone/>
              <a:defRPr/>
            </a:pPr>
            <a:r>
              <a:rPr lang="en-US" altLang="en-US" kern="0" dirty="0"/>
              <a:t>A structure can have another structure as a member </a:t>
            </a:r>
          </a:p>
          <a:p>
            <a:pPr eaLnBrk="1" hangingPunct="1">
              <a:lnSpc>
                <a:spcPct val="85000"/>
              </a:lnSpc>
              <a:spcBef>
                <a:spcPct val="0"/>
              </a:spcBef>
              <a:buFontTx/>
              <a:buNone/>
              <a:defRPr/>
            </a:pPr>
            <a:endParaRPr lang="en-US" altLang="en-US" b="1" kern="0" dirty="0">
              <a:solidFill>
                <a:schemeClr val="accent2"/>
              </a:solidFill>
              <a:latin typeface="Courier New" pitchFamily="49" charset="0"/>
            </a:endParaRPr>
          </a:p>
          <a:p>
            <a:pPr eaLnBrk="1" hangingPunct="1">
              <a:lnSpc>
                <a:spcPct val="85000"/>
              </a:lnSpc>
              <a:spcBef>
                <a:spcPct val="0"/>
              </a:spcBef>
              <a:buFontTx/>
              <a:buNone/>
              <a:defRPr/>
            </a:pPr>
            <a:r>
              <a:rPr lang="en-US" altLang="en-US" b="1" kern="0" dirty="0" err="1">
                <a:solidFill>
                  <a:schemeClr val="accent2"/>
                </a:solidFill>
                <a:latin typeface="Courier New" pitchFamily="49" charset="0"/>
              </a:rPr>
              <a:t>struct</a:t>
            </a:r>
            <a:r>
              <a:rPr lang="en-US" altLang="en-US" b="1" kern="0" dirty="0">
                <a:solidFill>
                  <a:schemeClr val="accent2"/>
                </a:solidFill>
                <a:latin typeface="Courier New" pitchFamily="49" charset="0"/>
              </a:rPr>
              <a:t> PersonInfo</a:t>
            </a:r>
          </a:p>
          <a:p>
            <a:pPr lvl="1" eaLnBrk="1" hangingPunct="1">
              <a:lnSpc>
                <a:spcPct val="75000"/>
              </a:lnSpc>
              <a:spcBef>
                <a:spcPct val="0"/>
              </a:spcBef>
              <a:buFontTx/>
              <a:buNone/>
              <a:defRPr/>
            </a:pPr>
            <a:r>
              <a:rPr lang="en-US" altLang="en-US" b="1" kern="0" dirty="0">
                <a:solidFill>
                  <a:srgbClr val="3D8963"/>
                </a:solidFill>
                <a:latin typeface="Courier New" pitchFamily="49" charset="0"/>
              </a:rPr>
              <a:t> {  string name; </a:t>
            </a:r>
          </a:p>
          <a:p>
            <a:pPr lvl="1" eaLnBrk="1" hangingPunct="1">
              <a:lnSpc>
                <a:spcPct val="75000"/>
              </a:lnSpc>
              <a:spcBef>
                <a:spcPct val="0"/>
              </a:spcBef>
              <a:buFontTx/>
              <a:buNone/>
              <a:defRPr/>
            </a:pPr>
            <a:r>
              <a:rPr lang="en-US" altLang="en-US" b="1" kern="0" dirty="0">
                <a:solidFill>
                  <a:srgbClr val="3D8963"/>
                </a:solidFill>
                <a:latin typeface="Courier New" pitchFamily="49" charset="0"/>
              </a:rPr>
              <a:t>    string address; </a:t>
            </a:r>
          </a:p>
          <a:p>
            <a:pPr lvl="1" eaLnBrk="1" hangingPunct="1">
              <a:lnSpc>
                <a:spcPct val="75000"/>
              </a:lnSpc>
              <a:spcBef>
                <a:spcPct val="0"/>
              </a:spcBef>
              <a:buFontTx/>
              <a:buNone/>
              <a:defRPr/>
            </a:pPr>
            <a:r>
              <a:rPr lang="en-US" altLang="en-US" b="1" kern="0" dirty="0">
                <a:solidFill>
                  <a:srgbClr val="3D8963"/>
                </a:solidFill>
                <a:latin typeface="Courier New" pitchFamily="49" charset="0"/>
              </a:rPr>
              <a:t>    string city;</a:t>
            </a:r>
          </a:p>
          <a:p>
            <a:pPr lvl="1" eaLnBrk="1" hangingPunct="1">
              <a:lnSpc>
                <a:spcPct val="75000"/>
              </a:lnSpc>
              <a:spcBef>
                <a:spcPct val="0"/>
              </a:spcBef>
              <a:buFontTx/>
              <a:buNone/>
              <a:defRPr/>
            </a:pPr>
            <a:r>
              <a:rPr lang="en-US" altLang="en-US" b="1" kern="0" dirty="0">
                <a:solidFill>
                  <a:srgbClr val="3D8963"/>
                </a:solidFill>
                <a:latin typeface="Courier New" pitchFamily="49" charset="0"/>
              </a:rPr>
              <a:t> };</a:t>
            </a:r>
          </a:p>
          <a:p>
            <a:pPr lvl="1" eaLnBrk="1" hangingPunct="1">
              <a:lnSpc>
                <a:spcPct val="75000"/>
              </a:lnSpc>
              <a:spcBef>
                <a:spcPct val="30000"/>
              </a:spcBef>
              <a:buFontTx/>
              <a:buNone/>
              <a:defRPr/>
            </a:pPr>
            <a:r>
              <a:rPr lang="en-US" altLang="en-US" b="1" kern="0" dirty="0">
                <a:solidFill>
                  <a:srgbClr val="3D8963"/>
                </a:solidFill>
                <a:latin typeface="Courier New" pitchFamily="49" charset="0"/>
              </a:rPr>
              <a:t> struct Student</a:t>
            </a:r>
          </a:p>
          <a:p>
            <a:pPr lvl="1" eaLnBrk="1" hangingPunct="1">
              <a:lnSpc>
                <a:spcPct val="75000"/>
              </a:lnSpc>
              <a:spcBef>
                <a:spcPct val="0"/>
              </a:spcBef>
              <a:buFontTx/>
              <a:buNone/>
              <a:defRPr/>
            </a:pPr>
            <a:r>
              <a:rPr lang="en-US" altLang="en-US" b="1" kern="0" dirty="0">
                <a:solidFill>
                  <a:srgbClr val="3D8963"/>
                </a:solidFill>
                <a:latin typeface="Courier New" pitchFamily="49" charset="0"/>
              </a:rPr>
              <a:t> {  int         studentID;</a:t>
            </a:r>
          </a:p>
          <a:p>
            <a:pPr lvl="1" eaLnBrk="1" hangingPunct="1">
              <a:lnSpc>
                <a:spcPct val="75000"/>
              </a:lnSpc>
              <a:spcBef>
                <a:spcPct val="0"/>
              </a:spcBef>
              <a:buFontTx/>
              <a:buNone/>
              <a:defRPr/>
            </a:pPr>
            <a:r>
              <a:rPr lang="en-US" altLang="en-US" b="1" kern="0" dirty="0">
                <a:solidFill>
                  <a:srgbClr val="3D8963"/>
                </a:solidFill>
                <a:latin typeface="Courier New" pitchFamily="49" charset="0"/>
              </a:rPr>
              <a:t>    </a:t>
            </a:r>
            <a:r>
              <a:rPr lang="en-US" altLang="en-US" b="1" kern="0" dirty="0">
                <a:solidFill>
                  <a:schemeClr val="accent2"/>
                </a:solidFill>
                <a:latin typeface="Courier New" pitchFamily="49" charset="0"/>
              </a:rPr>
              <a:t>PersonInfo  pData;</a:t>
            </a:r>
          </a:p>
          <a:p>
            <a:pPr lvl="1" eaLnBrk="1" hangingPunct="1">
              <a:lnSpc>
                <a:spcPct val="75000"/>
              </a:lnSpc>
              <a:spcBef>
                <a:spcPct val="0"/>
              </a:spcBef>
              <a:buFontTx/>
              <a:buNone/>
              <a:defRPr/>
            </a:pPr>
            <a:r>
              <a:rPr lang="en-US" altLang="en-US" b="1" kern="0" dirty="0">
                <a:solidFill>
                  <a:srgbClr val="3D8963"/>
                </a:solidFill>
                <a:latin typeface="Courier New" pitchFamily="49" charset="0"/>
              </a:rPr>
              <a:t>    short       year;</a:t>
            </a:r>
          </a:p>
          <a:p>
            <a:pPr lvl="1" eaLnBrk="1" hangingPunct="1">
              <a:lnSpc>
                <a:spcPct val="75000"/>
              </a:lnSpc>
              <a:spcBef>
                <a:spcPct val="0"/>
              </a:spcBef>
              <a:buFontTx/>
              <a:buNone/>
              <a:defRPr/>
            </a:pPr>
            <a:r>
              <a:rPr lang="en-US" altLang="en-US" b="1" kern="0" dirty="0">
                <a:solidFill>
                  <a:srgbClr val="3D8963"/>
                </a:solidFill>
                <a:latin typeface="Courier New" pitchFamily="49" charset="0"/>
              </a:rPr>
              <a:t>    double      gpa;</a:t>
            </a:r>
          </a:p>
          <a:p>
            <a:pPr lvl="1" eaLnBrk="1" hangingPunct="1">
              <a:lnSpc>
                <a:spcPct val="75000"/>
              </a:lnSpc>
              <a:spcBef>
                <a:spcPct val="0"/>
              </a:spcBef>
              <a:buFontTx/>
              <a:buNone/>
              <a:defRPr/>
            </a:pPr>
            <a:r>
              <a:rPr lang="en-US" altLang="en-US" b="1" kern="0" dirty="0">
                <a:solidFill>
                  <a:srgbClr val="3D8963"/>
                </a:solidFill>
                <a:latin typeface="Courier New" pitchFamily="49" charset="0"/>
              </a:rPr>
              <a:t> };	</a:t>
            </a:r>
            <a:r>
              <a:rPr lang="en-US" altLang="en-US" sz="2400" b="1" kern="0" dirty="0">
                <a:solidFill>
                  <a:srgbClr val="3D8963"/>
                </a:solidFill>
                <a:latin typeface="Courier New" pitchFamily="49" charset="0"/>
              </a:rPr>
              <a:t>		</a:t>
            </a:r>
          </a:p>
        </p:txBody>
      </p:sp>
    </p:spTree>
    <p:extLst>
      <p:ext uri="{BB962C8B-B14F-4D97-AF65-F5344CB8AC3E}">
        <p14:creationId xmlns:p14="http://schemas.microsoft.com/office/powerpoint/2010/main" val="325644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kern="0" dirty="0"/>
              <a:t>Members of Nested Structures</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3"/>
          <p:cNvSpPr txBox="1">
            <a:spLocks noChangeArrowheads="1"/>
          </p:cNvSpPr>
          <p:nvPr/>
        </p:nvSpPr>
        <p:spPr>
          <a:xfrm>
            <a:off x="-1" y="1600200"/>
            <a:ext cx="12188825" cy="45720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buFontTx/>
              <a:buNone/>
              <a:defRPr/>
            </a:pPr>
            <a:r>
              <a:rPr lang="en-US" altLang="en-US" kern="0" dirty="0"/>
              <a:t>	Use the dot operator multiple times to access fields of nested structures </a:t>
            </a:r>
          </a:p>
          <a:p>
            <a:pPr eaLnBrk="1" hangingPunct="1">
              <a:spcBef>
                <a:spcPct val="50000"/>
              </a:spcBef>
              <a:buFontTx/>
              <a:buNone/>
              <a:defRPr/>
            </a:pPr>
            <a:r>
              <a:rPr lang="en-US" altLang="en-US" sz="2800" kern="0" dirty="0">
                <a:latin typeface="Courier New" pitchFamily="49" charset="0"/>
              </a:rPr>
              <a:t> </a:t>
            </a:r>
            <a:r>
              <a:rPr lang="en-US" altLang="en-US" sz="2800" b="1" kern="0" dirty="0">
                <a:solidFill>
                  <a:srgbClr val="3D8963"/>
                </a:solidFill>
                <a:latin typeface="Courier New" pitchFamily="49" charset="0"/>
              </a:rPr>
              <a:t>Student s5;</a:t>
            </a:r>
          </a:p>
          <a:p>
            <a:pPr eaLnBrk="1" hangingPunct="1">
              <a:buFontTx/>
              <a:buNone/>
              <a:defRPr/>
            </a:pPr>
            <a:r>
              <a:rPr lang="en-US" altLang="en-US" sz="2800" b="1" kern="0" dirty="0">
                <a:solidFill>
                  <a:srgbClr val="3D8963"/>
                </a:solidFill>
                <a:latin typeface="Courier New" pitchFamily="49" charset="0"/>
              </a:rPr>
              <a:t> s5.pData.name = "Joanne";</a:t>
            </a:r>
          </a:p>
          <a:p>
            <a:pPr eaLnBrk="1" hangingPunct="1">
              <a:buFontTx/>
              <a:buNone/>
              <a:defRPr/>
            </a:pPr>
            <a:r>
              <a:rPr lang="en-US" altLang="en-US" sz="2800" b="1" kern="0" dirty="0">
                <a:solidFill>
                  <a:srgbClr val="3D8963"/>
                </a:solidFill>
                <a:latin typeface="Courier New" pitchFamily="49" charset="0"/>
              </a:rPr>
              <a:t> s5.pData.city = "Tulsa";</a:t>
            </a:r>
            <a:endParaRPr lang="en-US" altLang="en-US" sz="2800" b="1" kern="0" dirty="0">
              <a:solidFill>
                <a:srgbClr val="3D8963"/>
              </a:solidFill>
            </a:endParaRPr>
          </a:p>
        </p:txBody>
      </p:sp>
    </p:spTree>
    <p:extLst>
      <p:ext uri="{BB962C8B-B14F-4D97-AF65-F5344CB8AC3E}">
        <p14:creationId xmlns:p14="http://schemas.microsoft.com/office/powerpoint/2010/main" val="287226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kern="0" dirty="0"/>
              <a:t>Structures as Function Arguments</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3"/>
          <p:cNvSpPr txBox="1">
            <a:spLocks noChangeArrowheads="1"/>
          </p:cNvSpPr>
          <p:nvPr/>
        </p:nvSpPr>
        <p:spPr>
          <a:xfrm>
            <a:off x="7937" y="1066800"/>
            <a:ext cx="12180888" cy="4114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lnSpc>
                <a:spcPct val="85000"/>
              </a:lnSpc>
              <a:defRPr/>
            </a:pPr>
            <a:r>
              <a:rPr lang="en-US" altLang="en-US" kern="0" dirty="0"/>
              <a:t>May pass members of </a:t>
            </a:r>
            <a:r>
              <a:rPr lang="en-US" altLang="en-US" b="1" kern="0" dirty="0">
                <a:latin typeface="Courier New" pitchFamily="49" charset="0"/>
              </a:rPr>
              <a:t>struct</a:t>
            </a:r>
            <a:r>
              <a:rPr lang="en-US" altLang="en-US" b="1" kern="0" dirty="0"/>
              <a:t> </a:t>
            </a:r>
            <a:r>
              <a:rPr lang="en-US" altLang="en-US" kern="0" dirty="0"/>
              <a:t>variables to functions </a:t>
            </a:r>
          </a:p>
          <a:p>
            <a:pPr lvl="1" eaLnBrk="1" hangingPunct="1">
              <a:lnSpc>
                <a:spcPct val="85000"/>
              </a:lnSpc>
              <a:buFontTx/>
              <a:buNone/>
              <a:defRPr/>
            </a:pPr>
            <a:r>
              <a:rPr lang="en-US" altLang="en-US" kern="0" dirty="0"/>
              <a:t>	</a:t>
            </a:r>
            <a:r>
              <a:rPr lang="en-US" altLang="en-US" b="1" kern="0" dirty="0" err="1">
                <a:solidFill>
                  <a:srgbClr val="3D8963"/>
                </a:solidFill>
                <a:latin typeface="Courier New" pitchFamily="49" charset="0"/>
              </a:rPr>
              <a:t>computeGPA</a:t>
            </a:r>
            <a:r>
              <a:rPr lang="en-US" altLang="en-US" b="1" kern="0" dirty="0">
                <a:solidFill>
                  <a:srgbClr val="3D8963"/>
                </a:solidFill>
                <a:latin typeface="Courier New" pitchFamily="49" charset="0"/>
              </a:rPr>
              <a:t>(s1.gpa);</a:t>
            </a:r>
          </a:p>
          <a:p>
            <a:pPr lvl="1" eaLnBrk="1" hangingPunct="1">
              <a:lnSpc>
                <a:spcPct val="85000"/>
              </a:lnSpc>
              <a:buFontTx/>
              <a:buNone/>
              <a:defRPr/>
            </a:pPr>
            <a:endParaRPr lang="en-US" altLang="en-US" b="1" kern="0" dirty="0">
              <a:solidFill>
                <a:srgbClr val="3D8963"/>
              </a:solidFill>
              <a:latin typeface="Courier New" pitchFamily="49" charset="0"/>
            </a:endParaRPr>
          </a:p>
          <a:p>
            <a:pPr eaLnBrk="1" hangingPunct="1">
              <a:lnSpc>
                <a:spcPct val="85000"/>
              </a:lnSpc>
              <a:defRPr/>
            </a:pPr>
            <a:r>
              <a:rPr lang="en-US" altLang="en-US" kern="0" dirty="0"/>
              <a:t>May pass entire </a:t>
            </a:r>
            <a:r>
              <a:rPr lang="en-US" altLang="en-US" b="1" kern="0" dirty="0">
                <a:latin typeface="Courier New" pitchFamily="49" charset="0"/>
              </a:rPr>
              <a:t>struct</a:t>
            </a:r>
            <a:r>
              <a:rPr lang="en-US" altLang="en-US" kern="0" dirty="0"/>
              <a:t> variables to functions </a:t>
            </a:r>
          </a:p>
          <a:p>
            <a:pPr lvl="1" eaLnBrk="1" hangingPunct="1">
              <a:lnSpc>
                <a:spcPct val="85000"/>
              </a:lnSpc>
              <a:buFontTx/>
              <a:buNone/>
              <a:defRPr/>
            </a:pPr>
            <a:r>
              <a:rPr lang="en-US" altLang="en-US" kern="0" dirty="0"/>
              <a:t>	</a:t>
            </a:r>
            <a:r>
              <a:rPr lang="en-US" altLang="en-US" b="1" kern="0" dirty="0" err="1">
                <a:solidFill>
                  <a:srgbClr val="3D8963"/>
                </a:solidFill>
                <a:latin typeface="Courier New" pitchFamily="49" charset="0"/>
              </a:rPr>
              <a:t>showData</a:t>
            </a:r>
            <a:r>
              <a:rPr lang="en-US" altLang="en-US" b="1" kern="0" dirty="0">
                <a:solidFill>
                  <a:srgbClr val="3D8963"/>
                </a:solidFill>
                <a:latin typeface="Courier New" pitchFamily="49" charset="0"/>
              </a:rPr>
              <a:t>(s5);</a:t>
            </a:r>
          </a:p>
          <a:p>
            <a:pPr lvl="1" eaLnBrk="1" hangingPunct="1">
              <a:lnSpc>
                <a:spcPct val="85000"/>
              </a:lnSpc>
              <a:buFontTx/>
              <a:buNone/>
              <a:defRPr/>
            </a:pPr>
            <a:endParaRPr lang="en-US" altLang="en-US" b="1" kern="0" dirty="0">
              <a:solidFill>
                <a:srgbClr val="3D8963"/>
              </a:solidFill>
              <a:latin typeface="Courier New" pitchFamily="49" charset="0"/>
            </a:endParaRPr>
          </a:p>
          <a:p>
            <a:pPr eaLnBrk="1" hangingPunct="1">
              <a:lnSpc>
                <a:spcPct val="85000"/>
              </a:lnSpc>
              <a:defRPr/>
            </a:pPr>
            <a:r>
              <a:rPr lang="en-US" altLang="en-US" kern="0" dirty="0"/>
              <a:t>Can use reference parameter if function needs to modify contents of structure variable</a:t>
            </a:r>
          </a:p>
        </p:txBody>
      </p:sp>
    </p:spTree>
    <p:extLst>
      <p:ext uri="{BB962C8B-B14F-4D97-AF65-F5344CB8AC3E}">
        <p14:creationId xmlns:p14="http://schemas.microsoft.com/office/powerpoint/2010/main" val="21767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kern="0" dirty="0"/>
              <a:t>Structures as Function Arguments</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3"/>
          <p:cNvSpPr txBox="1">
            <a:spLocks noChangeArrowheads="1"/>
          </p:cNvSpPr>
          <p:nvPr/>
        </p:nvSpPr>
        <p:spPr>
          <a:xfrm>
            <a:off x="7937" y="1143000"/>
            <a:ext cx="12180888" cy="4114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lnSpc>
                <a:spcPct val="85000"/>
              </a:lnSpc>
              <a:defRPr/>
            </a:pPr>
            <a:r>
              <a:rPr lang="en-US" altLang="en-US" kern="0" dirty="0"/>
              <a:t>May pass members of </a:t>
            </a:r>
            <a:r>
              <a:rPr lang="en-US" altLang="en-US" b="1" kern="0" dirty="0">
                <a:latin typeface="Courier New" pitchFamily="49" charset="0"/>
              </a:rPr>
              <a:t>struct</a:t>
            </a:r>
            <a:r>
              <a:rPr lang="en-US" altLang="en-US" b="1" kern="0" dirty="0"/>
              <a:t> </a:t>
            </a:r>
            <a:r>
              <a:rPr lang="en-US" altLang="en-US" kern="0" dirty="0"/>
              <a:t>variables to functions </a:t>
            </a:r>
          </a:p>
          <a:p>
            <a:pPr lvl="1" eaLnBrk="1" hangingPunct="1">
              <a:lnSpc>
                <a:spcPct val="85000"/>
              </a:lnSpc>
              <a:buFontTx/>
              <a:buNone/>
              <a:defRPr/>
            </a:pPr>
            <a:r>
              <a:rPr lang="en-US" altLang="en-US" kern="0" dirty="0"/>
              <a:t>	</a:t>
            </a:r>
            <a:r>
              <a:rPr lang="en-US" altLang="en-US" b="1" kern="0" dirty="0" err="1">
                <a:solidFill>
                  <a:srgbClr val="3D8963"/>
                </a:solidFill>
                <a:latin typeface="Courier New" pitchFamily="49" charset="0"/>
              </a:rPr>
              <a:t>computeGPA</a:t>
            </a:r>
            <a:r>
              <a:rPr lang="en-US" altLang="en-US" b="1" kern="0" dirty="0">
                <a:solidFill>
                  <a:srgbClr val="3D8963"/>
                </a:solidFill>
                <a:latin typeface="Courier New" pitchFamily="49" charset="0"/>
              </a:rPr>
              <a:t>(s1.gpa);</a:t>
            </a:r>
          </a:p>
          <a:p>
            <a:pPr lvl="1" eaLnBrk="1" hangingPunct="1">
              <a:lnSpc>
                <a:spcPct val="85000"/>
              </a:lnSpc>
              <a:buFontTx/>
              <a:buNone/>
              <a:defRPr/>
            </a:pPr>
            <a:endParaRPr lang="en-US" altLang="en-US" b="1" kern="0" dirty="0">
              <a:solidFill>
                <a:srgbClr val="3D8963"/>
              </a:solidFill>
              <a:latin typeface="Courier New" pitchFamily="49" charset="0"/>
            </a:endParaRPr>
          </a:p>
          <a:p>
            <a:pPr eaLnBrk="1" hangingPunct="1">
              <a:lnSpc>
                <a:spcPct val="85000"/>
              </a:lnSpc>
              <a:defRPr/>
            </a:pPr>
            <a:r>
              <a:rPr lang="en-US" altLang="en-US" kern="0" dirty="0"/>
              <a:t>May pass entire </a:t>
            </a:r>
            <a:r>
              <a:rPr lang="en-US" altLang="en-US" b="1" kern="0" dirty="0">
                <a:latin typeface="Courier New" pitchFamily="49" charset="0"/>
              </a:rPr>
              <a:t>struct</a:t>
            </a:r>
            <a:r>
              <a:rPr lang="en-US" altLang="en-US" kern="0" dirty="0"/>
              <a:t> variables to functions </a:t>
            </a:r>
          </a:p>
          <a:p>
            <a:pPr lvl="1" eaLnBrk="1" hangingPunct="1">
              <a:lnSpc>
                <a:spcPct val="85000"/>
              </a:lnSpc>
              <a:buFontTx/>
              <a:buNone/>
              <a:defRPr/>
            </a:pPr>
            <a:r>
              <a:rPr lang="en-US" altLang="en-US" kern="0" dirty="0"/>
              <a:t>	</a:t>
            </a:r>
            <a:r>
              <a:rPr lang="en-US" altLang="en-US" b="1" kern="0" dirty="0" err="1">
                <a:solidFill>
                  <a:srgbClr val="3D8963"/>
                </a:solidFill>
                <a:latin typeface="Courier New" pitchFamily="49" charset="0"/>
              </a:rPr>
              <a:t>showData</a:t>
            </a:r>
            <a:r>
              <a:rPr lang="en-US" altLang="en-US" b="1" kern="0" dirty="0">
                <a:solidFill>
                  <a:srgbClr val="3D8963"/>
                </a:solidFill>
                <a:latin typeface="Courier New" pitchFamily="49" charset="0"/>
              </a:rPr>
              <a:t>(s5);</a:t>
            </a:r>
          </a:p>
          <a:p>
            <a:pPr lvl="1" eaLnBrk="1" hangingPunct="1">
              <a:lnSpc>
                <a:spcPct val="85000"/>
              </a:lnSpc>
              <a:buFontTx/>
              <a:buNone/>
              <a:defRPr/>
            </a:pPr>
            <a:endParaRPr lang="en-US" altLang="en-US" b="1" kern="0" dirty="0">
              <a:solidFill>
                <a:srgbClr val="3D8963"/>
              </a:solidFill>
              <a:latin typeface="Courier New" pitchFamily="49" charset="0"/>
            </a:endParaRPr>
          </a:p>
          <a:p>
            <a:pPr eaLnBrk="1" hangingPunct="1">
              <a:lnSpc>
                <a:spcPct val="85000"/>
              </a:lnSpc>
              <a:defRPr/>
            </a:pPr>
            <a:r>
              <a:rPr lang="en-US" altLang="en-US" kern="0" dirty="0"/>
              <a:t>Can use reference parameter if function needs to modify contents of structure variable</a:t>
            </a:r>
          </a:p>
        </p:txBody>
      </p:sp>
    </p:spTree>
    <p:extLst>
      <p:ext uri="{BB962C8B-B14F-4D97-AF65-F5344CB8AC3E}">
        <p14:creationId xmlns:p14="http://schemas.microsoft.com/office/powerpoint/2010/main" val="405024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b="1" dirty="0">
                <a:latin typeface="Arial" panose="020B0604020202020204" pitchFamily="34" charset="0"/>
              </a:rPr>
              <a:t>C++ Data Structure</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6" name="Rectangle 5"/>
          <p:cNvSpPr>
            <a:spLocks noChangeArrowheads="1"/>
          </p:cNvSpPr>
          <p:nvPr/>
        </p:nvSpPr>
        <p:spPr bwMode="auto">
          <a:xfrm>
            <a:off x="-1" y="1066800"/>
            <a:ext cx="12188825" cy="6096000"/>
          </a:xfrm>
          <a:prstGeom prst="rect">
            <a:avLst/>
          </a:prstGeom>
          <a:noFill/>
          <a:ln>
            <a:noFill/>
          </a:ln>
          <a:extLst/>
        </p:spPr>
        <p:txBody>
          <a:bodyPr/>
          <a:lstStyle>
            <a:lvl1pPr marL="685800" indent="-6858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ts val="0"/>
              </a:spcBef>
              <a:buFont typeface="Wingdings" panose="05000000000000000000" pitchFamily="2" charset="2"/>
              <a:buChar char="q"/>
              <a:defRPr/>
            </a:pPr>
            <a:r>
              <a:rPr lang="en-US" altLang="en-US" sz="2800" dirty="0">
                <a:latin typeface="Times New Roman" charset="0"/>
              </a:rPr>
              <a:t>C/C++ arrays allow you to define variables that combine several data items of the same kind </a:t>
            </a:r>
          </a:p>
          <a:p>
            <a:pPr>
              <a:spcBef>
                <a:spcPts val="0"/>
              </a:spcBef>
              <a:buFont typeface="Wingdings" panose="05000000000000000000" pitchFamily="2" charset="2"/>
              <a:buChar char="q"/>
              <a:defRPr/>
            </a:pPr>
            <a:endParaRPr lang="en-US" altLang="en-US" sz="2800" dirty="0">
              <a:latin typeface="Times New Roman" charset="0"/>
            </a:endParaRPr>
          </a:p>
          <a:p>
            <a:pPr>
              <a:spcBef>
                <a:spcPts val="0"/>
              </a:spcBef>
              <a:buFont typeface="Wingdings" panose="05000000000000000000" pitchFamily="2" charset="2"/>
              <a:buChar char="q"/>
              <a:defRPr/>
            </a:pPr>
            <a:r>
              <a:rPr lang="en-US" sz="2800" dirty="0"/>
              <a:t>A </a:t>
            </a:r>
            <a:r>
              <a:rPr lang="en-US" sz="2800" b="1" i="1" dirty="0"/>
              <a:t>data structure</a:t>
            </a:r>
            <a:r>
              <a:rPr lang="en-US" sz="2800" b="1" dirty="0"/>
              <a:t> </a:t>
            </a:r>
            <a:r>
              <a:rPr lang="en-US" sz="2800" dirty="0"/>
              <a:t>is a group of data elements grouped together under one name. </a:t>
            </a:r>
          </a:p>
          <a:p>
            <a:pPr>
              <a:spcBef>
                <a:spcPts val="0"/>
              </a:spcBef>
              <a:buFont typeface="Wingdings" panose="05000000000000000000" pitchFamily="2" charset="2"/>
              <a:buChar char="q"/>
              <a:defRPr/>
            </a:pPr>
            <a:endParaRPr lang="en-US" sz="2800" dirty="0"/>
          </a:p>
          <a:p>
            <a:pPr>
              <a:spcBef>
                <a:spcPts val="0"/>
              </a:spcBef>
              <a:buFont typeface="Wingdings" panose="05000000000000000000" pitchFamily="2" charset="2"/>
              <a:buChar char="q"/>
              <a:defRPr/>
            </a:pPr>
            <a:r>
              <a:rPr lang="en-US" sz="2800" dirty="0"/>
              <a:t>These data elements, known as </a:t>
            </a:r>
            <a:r>
              <a:rPr lang="en-US" sz="2800" b="1" i="1" dirty="0"/>
              <a:t>members</a:t>
            </a:r>
            <a:r>
              <a:rPr lang="en-US" sz="2800" dirty="0"/>
              <a:t>, can have different types and different lengths</a:t>
            </a:r>
            <a:endParaRPr lang="en-US" altLang="en-US" sz="2800" b="1" dirty="0"/>
          </a:p>
        </p:txBody>
      </p:sp>
    </p:spTree>
    <p:extLst>
      <p:ext uri="{BB962C8B-B14F-4D97-AF65-F5344CB8AC3E}">
        <p14:creationId xmlns:p14="http://schemas.microsoft.com/office/powerpoint/2010/main" val="134527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kern="0" dirty="0"/>
              <a:t>Notes on Passing Structures</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3"/>
          <p:cNvSpPr txBox="1">
            <a:spLocks noChangeArrowheads="1"/>
          </p:cNvSpPr>
          <p:nvPr/>
        </p:nvSpPr>
        <p:spPr>
          <a:xfrm>
            <a:off x="7937" y="914400"/>
            <a:ext cx="12188825" cy="4495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lnSpc>
                <a:spcPct val="80000"/>
              </a:lnSpc>
              <a:spcBef>
                <a:spcPct val="40000"/>
              </a:spcBef>
              <a:defRPr/>
            </a:pPr>
            <a:r>
              <a:rPr lang="en-US" altLang="en-US" kern="0" dirty="0"/>
              <a:t>Using a </a:t>
            </a:r>
            <a:r>
              <a:rPr lang="en-US" altLang="en-US" kern="0" dirty="0">
                <a:solidFill>
                  <a:schemeClr val="accent2"/>
                </a:solidFill>
              </a:rPr>
              <a:t>value parameter</a:t>
            </a:r>
            <a:r>
              <a:rPr lang="en-US" altLang="en-US" kern="0" dirty="0"/>
              <a:t> for structure can slow down a program and waste space</a:t>
            </a:r>
          </a:p>
          <a:p>
            <a:pPr marL="0" indent="0" eaLnBrk="1" hangingPunct="1">
              <a:lnSpc>
                <a:spcPct val="80000"/>
              </a:lnSpc>
              <a:spcBef>
                <a:spcPct val="40000"/>
              </a:spcBef>
              <a:buNone/>
              <a:defRPr/>
            </a:pPr>
            <a:endParaRPr lang="en-US" altLang="en-US" kern="0" dirty="0">
              <a:latin typeface="Courier New" pitchFamily="49" charset="0"/>
            </a:endParaRPr>
          </a:p>
          <a:p>
            <a:pPr eaLnBrk="1" hangingPunct="1">
              <a:lnSpc>
                <a:spcPct val="80000"/>
              </a:lnSpc>
              <a:spcBef>
                <a:spcPct val="40000"/>
              </a:spcBef>
              <a:defRPr/>
            </a:pPr>
            <a:r>
              <a:rPr lang="en-US" altLang="en-US" kern="0" dirty="0"/>
              <a:t>Using a </a:t>
            </a:r>
            <a:r>
              <a:rPr lang="en-US" altLang="en-US" kern="0" dirty="0">
                <a:solidFill>
                  <a:schemeClr val="accent2"/>
                </a:solidFill>
              </a:rPr>
              <a:t>reference parameter</a:t>
            </a:r>
            <a:r>
              <a:rPr lang="en-US" altLang="en-US" kern="0" dirty="0"/>
              <a:t> speeds up program, but allows the function to modify data in the structure</a:t>
            </a:r>
          </a:p>
          <a:p>
            <a:pPr eaLnBrk="1" hangingPunct="1">
              <a:lnSpc>
                <a:spcPct val="80000"/>
              </a:lnSpc>
              <a:spcBef>
                <a:spcPct val="40000"/>
              </a:spcBef>
              <a:defRPr/>
            </a:pPr>
            <a:endParaRPr lang="en-US" altLang="en-US" kern="0" dirty="0">
              <a:latin typeface="Courier New" pitchFamily="49" charset="0"/>
            </a:endParaRPr>
          </a:p>
          <a:p>
            <a:pPr eaLnBrk="1" hangingPunct="1">
              <a:lnSpc>
                <a:spcPct val="80000"/>
              </a:lnSpc>
              <a:spcBef>
                <a:spcPct val="40000"/>
              </a:spcBef>
              <a:defRPr/>
            </a:pPr>
            <a:r>
              <a:rPr lang="en-US" altLang="en-US" kern="0" dirty="0"/>
              <a:t>To save space and time, while protecting structure data that should not be changed, use a </a:t>
            </a:r>
            <a:r>
              <a:rPr lang="en-US" altLang="en-US" b="1" kern="0" dirty="0">
                <a:solidFill>
                  <a:schemeClr val="accent2"/>
                </a:solidFill>
                <a:latin typeface="Courier New" pitchFamily="49" charset="0"/>
              </a:rPr>
              <a:t>const</a:t>
            </a:r>
            <a:r>
              <a:rPr lang="en-US" altLang="en-US" kern="0" dirty="0">
                <a:solidFill>
                  <a:schemeClr val="accent2"/>
                </a:solidFill>
              </a:rPr>
              <a:t> reference parameter</a:t>
            </a:r>
          </a:p>
          <a:p>
            <a:pPr eaLnBrk="1" hangingPunct="1">
              <a:lnSpc>
                <a:spcPct val="80000"/>
              </a:lnSpc>
              <a:spcBef>
                <a:spcPct val="40000"/>
              </a:spcBef>
              <a:buFontTx/>
              <a:buNone/>
              <a:defRPr/>
            </a:pPr>
            <a:r>
              <a:rPr lang="en-US" altLang="en-US" sz="2800" b="1" kern="0" dirty="0">
                <a:solidFill>
                  <a:schemeClr val="accent2"/>
                </a:solidFill>
                <a:latin typeface="Courier New" pitchFamily="49" charset="0"/>
              </a:rPr>
              <a:t>  </a:t>
            </a:r>
            <a:r>
              <a:rPr lang="en-US" altLang="en-US" sz="2800" b="1" kern="0" dirty="0">
                <a:solidFill>
                  <a:srgbClr val="3D8963"/>
                </a:solidFill>
                <a:latin typeface="Courier New" pitchFamily="49" charset="0"/>
              </a:rPr>
              <a:t>void showData(const Student &amp;s)</a:t>
            </a:r>
          </a:p>
          <a:p>
            <a:pPr eaLnBrk="1" hangingPunct="1">
              <a:lnSpc>
                <a:spcPct val="80000"/>
              </a:lnSpc>
              <a:spcBef>
                <a:spcPct val="0"/>
              </a:spcBef>
              <a:buFontTx/>
              <a:buNone/>
              <a:defRPr/>
            </a:pPr>
            <a:r>
              <a:rPr lang="en-US" altLang="en-US" sz="2800" b="1" kern="0" dirty="0">
                <a:solidFill>
                  <a:srgbClr val="3D8963"/>
                </a:solidFill>
                <a:latin typeface="Courier New" pitchFamily="49" charset="0"/>
              </a:rPr>
              <a:t>                            // header</a:t>
            </a:r>
          </a:p>
        </p:txBody>
      </p:sp>
    </p:spTree>
    <p:extLst>
      <p:ext uri="{BB962C8B-B14F-4D97-AF65-F5344CB8AC3E}">
        <p14:creationId xmlns:p14="http://schemas.microsoft.com/office/powerpoint/2010/main" val="158634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kern="0" dirty="0"/>
              <a:t>Returning a Structure from a Function</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3"/>
          <p:cNvSpPr txBox="1">
            <a:spLocks noChangeArrowheads="1"/>
          </p:cNvSpPr>
          <p:nvPr/>
        </p:nvSpPr>
        <p:spPr>
          <a:xfrm>
            <a:off x="-1" y="1473200"/>
            <a:ext cx="12188825" cy="3581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lnSpc>
                <a:spcPct val="90000"/>
              </a:lnSpc>
              <a:defRPr/>
            </a:pPr>
            <a:r>
              <a:rPr lang="en-US" altLang="en-US" kern="0" dirty="0"/>
              <a:t>Function can return a </a:t>
            </a:r>
            <a:r>
              <a:rPr lang="en-US" altLang="en-US" b="1" kern="0" dirty="0">
                <a:latin typeface="Courier New" pitchFamily="49" charset="0"/>
              </a:rPr>
              <a:t>struct</a:t>
            </a:r>
            <a:endParaRPr lang="en-US" altLang="en-US" kern="0" dirty="0"/>
          </a:p>
          <a:p>
            <a:pPr lvl="1" eaLnBrk="1" hangingPunct="1">
              <a:lnSpc>
                <a:spcPct val="90000"/>
              </a:lnSpc>
              <a:buFontTx/>
              <a:buNone/>
              <a:defRPr/>
            </a:pPr>
            <a:r>
              <a:rPr lang="en-US" altLang="en-US" b="1" kern="0" dirty="0">
                <a:solidFill>
                  <a:srgbClr val="3D8963"/>
                </a:solidFill>
                <a:latin typeface="Courier New" pitchFamily="49" charset="0"/>
              </a:rPr>
              <a:t>Student getStuData();  // prototype</a:t>
            </a:r>
          </a:p>
          <a:p>
            <a:pPr lvl="1" eaLnBrk="1" hangingPunct="1">
              <a:lnSpc>
                <a:spcPct val="90000"/>
              </a:lnSpc>
              <a:buFontTx/>
              <a:buNone/>
              <a:defRPr/>
            </a:pPr>
            <a:r>
              <a:rPr lang="en-US" altLang="en-US" b="1" kern="0" dirty="0">
                <a:solidFill>
                  <a:srgbClr val="3D8963"/>
                </a:solidFill>
                <a:latin typeface="Courier New" pitchFamily="49" charset="0"/>
              </a:rPr>
              <a:t>s1 = getStuData();     // call</a:t>
            </a:r>
          </a:p>
          <a:p>
            <a:pPr lvl="1" eaLnBrk="1" hangingPunct="1">
              <a:lnSpc>
                <a:spcPct val="90000"/>
              </a:lnSpc>
              <a:buFontTx/>
              <a:buNone/>
              <a:defRPr/>
            </a:pPr>
            <a:endParaRPr lang="en-US" altLang="en-US" b="1" kern="0" dirty="0">
              <a:solidFill>
                <a:srgbClr val="3D8963"/>
              </a:solidFill>
              <a:latin typeface="Courier New" pitchFamily="49" charset="0"/>
            </a:endParaRPr>
          </a:p>
          <a:p>
            <a:pPr eaLnBrk="1" hangingPunct="1">
              <a:lnSpc>
                <a:spcPct val="90000"/>
              </a:lnSpc>
              <a:defRPr/>
            </a:pPr>
            <a:r>
              <a:rPr lang="en-US" altLang="en-US" kern="0" dirty="0"/>
              <a:t>Function must define a local structure variable</a:t>
            </a:r>
          </a:p>
          <a:p>
            <a:pPr lvl="1" eaLnBrk="1" hangingPunct="1">
              <a:lnSpc>
                <a:spcPct val="90000"/>
              </a:lnSpc>
              <a:defRPr/>
            </a:pPr>
            <a:r>
              <a:rPr lang="en-US" altLang="en-US" kern="0" dirty="0"/>
              <a:t>for internal use </a:t>
            </a:r>
          </a:p>
          <a:p>
            <a:pPr lvl="1" eaLnBrk="1" hangingPunct="1">
              <a:lnSpc>
                <a:spcPct val="90000"/>
              </a:lnSpc>
              <a:defRPr/>
            </a:pPr>
            <a:r>
              <a:rPr lang="en-US" altLang="en-US" kern="0" dirty="0"/>
              <a:t>to use with </a:t>
            </a:r>
            <a:r>
              <a:rPr lang="en-US" altLang="en-US" b="1" kern="0" dirty="0">
                <a:latin typeface="Courier New" pitchFamily="49" charset="0"/>
              </a:rPr>
              <a:t>return</a:t>
            </a:r>
            <a:r>
              <a:rPr lang="en-US" altLang="en-US" kern="0" dirty="0"/>
              <a:t> statement</a:t>
            </a:r>
          </a:p>
        </p:txBody>
      </p:sp>
    </p:spTree>
    <p:extLst>
      <p:ext uri="{BB962C8B-B14F-4D97-AF65-F5344CB8AC3E}">
        <p14:creationId xmlns:p14="http://schemas.microsoft.com/office/powerpoint/2010/main" val="354716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kern="0" dirty="0"/>
              <a:t>Returning a Structure from a Function</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3"/>
          <p:cNvSpPr txBox="1">
            <a:spLocks noChangeArrowheads="1"/>
          </p:cNvSpPr>
          <p:nvPr/>
        </p:nvSpPr>
        <p:spPr>
          <a:xfrm>
            <a:off x="7937" y="1181100"/>
            <a:ext cx="12180888" cy="46482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lnSpc>
                <a:spcPct val="90000"/>
              </a:lnSpc>
              <a:spcBef>
                <a:spcPct val="0"/>
              </a:spcBef>
              <a:buFontTx/>
              <a:buNone/>
              <a:defRPr/>
            </a:pPr>
            <a:r>
              <a:rPr lang="en-US" altLang="en-US" sz="2800" b="1" kern="0" dirty="0">
                <a:solidFill>
                  <a:srgbClr val="3D8963"/>
                </a:solidFill>
                <a:latin typeface="Courier New" pitchFamily="49" charset="0"/>
              </a:rPr>
              <a:t> Student getStuData()</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 Student s;    // local variable</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cin &gt;&gt; s.studentID;</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cin.ignore();</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getline(cin, s.pData.name);</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getline(cin, s.pData.address);</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getline(cin, s.pData.city);</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cin &gt;&gt; s.year;</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cin &gt;&gt; s.gpa;</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return s;</a:t>
            </a:r>
          </a:p>
          <a:p>
            <a:pPr eaLnBrk="1" hangingPunct="1">
              <a:lnSpc>
                <a:spcPct val="90000"/>
              </a:lnSpc>
              <a:spcBef>
                <a:spcPct val="0"/>
              </a:spcBef>
              <a:buFontTx/>
              <a:buNone/>
              <a:defRPr/>
            </a:pPr>
            <a:r>
              <a:rPr lang="en-US" altLang="en-US" sz="2800" b="1" kern="0" dirty="0">
                <a:solidFill>
                  <a:srgbClr val="3D8963"/>
                </a:solidFill>
                <a:latin typeface="Courier New" pitchFamily="49" charset="0"/>
              </a:rPr>
              <a:t> }</a:t>
            </a:r>
          </a:p>
        </p:txBody>
      </p:sp>
    </p:spTree>
    <p:extLst>
      <p:ext uri="{BB962C8B-B14F-4D97-AF65-F5344CB8AC3E}">
        <p14:creationId xmlns:p14="http://schemas.microsoft.com/office/powerpoint/2010/main" val="372849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b="1" dirty="0">
                <a:latin typeface="Arial" panose="020B0604020202020204" pitchFamily="34" charset="0"/>
              </a:rPr>
              <a:t>Example</a:t>
            </a:r>
            <a:endParaRPr lang="en-US" altLang="en-US" kern="0" dirty="0"/>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5"/>
          <p:cNvSpPr>
            <a:spLocks noChangeArrowheads="1"/>
          </p:cNvSpPr>
          <p:nvPr/>
        </p:nvSpPr>
        <p:spPr bwMode="auto">
          <a:xfrm>
            <a:off x="1674812" y="7874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4572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i="1" dirty="0" err="1">
                <a:latin typeface="Arial" panose="020B0604020202020204" pitchFamily="34" charset="0"/>
              </a:rPr>
              <a:t>struct</a:t>
            </a:r>
            <a:r>
              <a:rPr lang="en-US" altLang="en-US" sz="3600" dirty="0">
                <a:latin typeface="Arial" panose="020B0604020202020204" pitchFamily="34" charset="0"/>
              </a:rPr>
              <a:t> product </a:t>
            </a:r>
          </a:p>
          <a:p>
            <a:pPr eaLnBrk="1" hangingPunct="1"/>
            <a:r>
              <a:rPr lang="en-US" altLang="en-US" sz="3600" dirty="0">
                <a:latin typeface="Arial" panose="020B0604020202020204" pitchFamily="34" charset="0"/>
              </a:rPr>
              <a:t>{ </a:t>
            </a:r>
            <a:r>
              <a:rPr lang="en-US" altLang="en-US" sz="3600" i="1" dirty="0" err="1">
                <a:latin typeface="Arial" panose="020B0604020202020204" pitchFamily="34" charset="0"/>
              </a:rPr>
              <a:t>int</a:t>
            </a:r>
            <a:r>
              <a:rPr lang="en-US" altLang="en-US" sz="3600" dirty="0">
                <a:latin typeface="Arial" panose="020B0604020202020204" pitchFamily="34" charset="0"/>
              </a:rPr>
              <a:t> weight; </a:t>
            </a:r>
          </a:p>
          <a:p>
            <a:pPr eaLnBrk="1" hangingPunct="1"/>
            <a:r>
              <a:rPr lang="en-US" altLang="en-US" sz="3600" i="1" dirty="0">
                <a:latin typeface="Arial" panose="020B0604020202020204" pitchFamily="34" charset="0"/>
              </a:rPr>
              <a:t>double</a:t>
            </a:r>
            <a:r>
              <a:rPr lang="en-US" altLang="en-US" sz="3600" dirty="0">
                <a:latin typeface="Arial" panose="020B0604020202020204" pitchFamily="34" charset="0"/>
              </a:rPr>
              <a:t> price; } ; </a:t>
            </a:r>
          </a:p>
          <a:p>
            <a:pPr eaLnBrk="1" hangingPunct="1"/>
            <a:endParaRPr lang="en-US" altLang="en-US" sz="3600" dirty="0">
              <a:latin typeface="Arial" panose="020B0604020202020204" pitchFamily="34" charset="0"/>
            </a:endParaRPr>
          </a:p>
          <a:p>
            <a:pPr eaLnBrk="1" hangingPunct="1"/>
            <a:r>
              <a:rPr lang="en-US" altLang="en-US" sz="3600" dirty="0">
                <a:latin typeface="Arial" panose="020B0604020202020204" pitchFamily="34" charset="0"/>
              </a:rPr>
              <a:t>In function deceleration –</a:t>
            </a:r>
          </a:p>
          <a:p>
            <a:pPr lvl="2" eaLnBrk="1" hangingPunct="1"/>
            <a:r>
              <a:rPr lang="en-US" altLang="en-US" sz="4000" dirty="0">
                <a:latin typeface="Arial" panose="020B0604020202020204" pitchFamily="34" charset="0"/>
              </a:rPr>
              <a:t>product apple; </a:t>
            </a:r>
          </a:p>
          <a:p>
            <a:pPr lvl="2" eaLnBrk="1" hangingPunct="1"/>
            <a:r>
              <a:rPr lang="en-US" altLang="en-US" sz="4000" dirty="0">
                <a:latin typeface="Arial" panose="020B0604020202020204" pitchFamily="34" charset="0"/>
              </a:rPr>
              <a:t>product banana, melon;</a:t>
            </a:r>
          </a:p>
          <a:p>
            <a:pPr eaLnBrk="1" hangingPunct="1"/>
            <a:endParaRPr lang="en-US" altLang="en-US" sz="3600" dirty="0">
              <a:solidFill>
                <a:srgbClr val="FF0000"/>
              </a:solidFill>
              <a:latin typeface="Arial" panose="020B0604020202020204" pitchFamily="34" charset="0"/>
            </a:endParaRPr>
          </a:p>
          <a:p>
            <a:pPr eaLnBrk="1" hangingPunct="1"/>
            <a:r>
              <a:rPr lang="en-US" altLang="en-US" sz="3200" dirty="0">
                <a:solidFill>
                  <a:srgbClr val="FF0000"/>
                </a:solidFill>
                <a:latin typeface="Arial" panose="020B0604020202020204" pitchFamily="34" charset="0"/>
              </a:rPr>
              <a:t>This declares a structure type, called product, and defines it having two members: weight and price, each of a different fundamental type. </a:t>
            </a:r>
          </a:p>
          <a:p>
            <a:pPr eaLnBrk="1" hangingPunct="1"/>
            <a:r>
              <a:rPr lang="en-US" altLang="en-US" sz="3200" dirty="0">
                <a:solidFill>
                  <a:srgbClr val="FF0000"/>
                </a:solidFill>
                <a:latin typeface="Arial" panose="020B0604020202020204" pitchFamily="34" charset="0"/>
              </a:rPr>
              <a:t>This declaration creates a new type (product), which is then used to declare three objects (variables) of this type: apple, banana, and melon. </a:t>
            </a:r>
          </a:p>
          <a:p>
            <a:pPr eaLnBrk="1" hangingPunct="1"/>
            <a:r>
              <a:rPr lang="en-US" altLang="en-US" sz="3200" dirty="0">
                <a:solidFill>
                  <a:srgbClr val="FF0000"/>
                </a:solidFill>
                <a:latin typeface="Arial" panose="020B0604020202020204" pitchFamily="34" charset="0"/>
              </a:rPr>
              <a:t>Note how once product is declared, it is used just like any other type</a:t>
            </a:r>
            <a:r>
              <a:rPr lang="en-US" altLang="en-US" sz="3200" dirty="0">
                <a:latin typeface="Arial" panose="020B0604020202020204" pitchFamily="34" charset="0"/>
              </a:rPr>
              <a:t>.</a:t>
            </a:r>
            <a:endParaRPr lang="en-US" altLang="en-US" sz="3200" b="1" baseline="0" dirty="0">
              <a:latin typeface="Arial" panose="020B0604020202020204" pitchFamily="34" charset="0"/>
            </a:endParaRPr>
          </a:p>
        </p:txBody>
      </p:sp>
    </p:spTree>
    <p:extLst>
      <p:ext uri="{BB962C8B-B14F-4D97-AF65-F5344CB8AC3E}">
        <p14:creationId xmlns:p14="http://schemas.microsoft.com/office/powerpoint/2010/main" val="36854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b="1" dirty="0">
                <a:latin typeface="Arial" panose="020B0604020202020204" pitchFamily="34" charset="0"/>
              </a:rPr>
              <a:t>Example</a:t>
            </a:r>
            <a:endParaRPr lang="en-US" altLang="en-US" kern="0" dirty="0"/>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5"/>
          <p:cNvSpPr>
            <a:spLocks noChangeArrowheads="1"/>
          </p:cNvSpPr>
          <p:nvPr/>
        </p:nvSpPr>
        <p:spPr bwMode="auto">
          <a:xfrm>
            <a:off x="7937" y="838200"/>
            <a:ext cx="121808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i="1" dirty="0" err="1">
                <a:latin typeface="Arial" panose="020B0604020202020204" pitchFamily="34" charset="0"/>
              </a:rPr>
              <a:t>struct</a:t>
            </a:r>
            <a:r>
              <a:rPr lang="en-US" altLang="en-US" sz="3600" dirty="0">
                <a:latin typeface="Arial" panose="020B0604020202020204" pitchFamily="34" charset="0"/>
              </a:rPr>
              <a:t> product </a:t>
            </a:r>
          </a:p>
          <a:p>
            <a:pPr eaLnBrk="1" hangingPunct="1"/>
            <a:r>
              <a:rPr lang="en-US" altLang="en-US" sz="3600" dirty="0">
                <a:latin typeface="Arial" panose="020B0604020202020204" pitchFamily="34" charset="0"/>
              </a:rPr>
              <a:t>{ </a:t>
            </a:r>
            <a:r>
              <a:rPr lang="en-US" altLang="en-US" sz="3600" i="1" dirty="0" err="1">
                <a:latin typeface="Arial" panose="020B0604020202020204" pitchFamily="34" charset="0"/>
              </a:rPr>
              <a:t>int</a:t>
            </a:r>
            <a:r>
              <a:rPr lang="en-US" altLang="en-US" sz="3600" dirty="0">
                <a:latin typeface="Arial" panose="020B0604020202020204" pitchFamily="34" charset="0"/>
              </a:rPr>
              <a:t> weight; </a:t>
            </a:r>
          </a:p>
          <a:p>
            <a:pPr eaLnBrk="1" hangingPunct="1"/>
            <a:r>
              <a:rPr lang="en-US" altLang="en-US" sz="3600" i="1" dirty="0">
                <a:latin typeface="Arial" panose="020B0604020202020204" pitchFamily="34" charset="0"/>
              </a:rPr>
              <a:t>double</a:t>
            </a:r>
            <a:r>
              <a:rPr lang="en-US" altLang="en-US" sz="3600" dirty="0">
                <a:latin typeface="Arial" panose="020B0604020202020204" pitchFamily="34" charset="0"/>
              </a:rPr>
              <a:t> price; </a:t>
            </a:r>
          </a:p>
          <a:p>
            <a:pPr eaLnBrk="1" hangingPunct="1"/>
            <a:r>
              <a:rPr lang="en-US" altLang="en-US" sz="3600" dirty="0">
                <a:latin typeface="Arial" panose="020B0604020202020204" pitchFamily="34" charset="0"/>
              </a:rPr>
              <a:t>} apple, banana, melon;</a:t>
            </a:r>
          </a:p>
          <a:p>
            <a:pPr eaLnBrk="1" hangingPunct="1"/>
            <a:endParaRPr lang="en-US" altLang="en-US" sz="3600" dirty="0">
              <a:solidFill>
                <a:srgbClr val="FF0000"/>
              </a:solidFill>
              <a:latin typeface="Arial" panose="020B0604020202020204" pitchFamily="34" charset="0"/>
            </a:endParaRPr>
          </a:p>
          <a:p>
            <a:pPr eaLnBrk="1" hangingPunct="1"/>
            <a:r>
              <a:rPr lang="en-US" altLang="en-US" sz="3600" dirty="0">
                <a:solidFill>
                  <a:srgbClr val="FF0000"/>
                </a:solidFill>
                <a:latin typeface="Arial" panose="020B0604020202020204" pitchFamily="34" charset="0"/>
              </a:rPr>
              <a:t>where </a:t>
            </a:r>
            <a:r>
              <a:rPr lang="en-US" altLang="en-US" sz="3600" dirty="0" err="1">
                <a:solidFill>
                  <a:srgbClr val="FF0000"/>
                </a:solidFill>
                <a:latin typeface="Arial" panose="020B0604020202020204" pitchFamily="34" charset="0"/>
              </a:rPr>
              <a:t>object_names</a:t>
            </a:r>
            <a:r>
              <a:rPr lang="en-US" altLang="en-US" sz="3600" dirty="0">
                <a:solidFill>
                  <a:srgbClr val="FF0000"/>
                </a:solidFill>
                <a:latin typeface="Arial" panose="020B0604020202020204" pitchFamily="34" charset="0"/>
              </a:rPr>
              <a:t> are specified,  the type name (product) becomes optional: </a:t>
            </a:r>
          </a:p>
          <a:p>
            <a:pPr eaLnBrk="1" hangingPunct="1"/>
            <a:endParaRPr lang="en-US" altLang="en-US" sz="3600" dirty="0">
              <a:solidFill>
                <a:srgbClr val="FF0000"/>
              </a:solidFill>
              <a:latin typeface="Arial" panose="020B0604020202020204" pitchFamily="34" charset="0"/>
            </a:endParaRPr>
          </a:p>
          <a:p>
            <a:pPr eaLnBrk="1" hangingPunct="1"/>
            <a:r>
              <a:rPr lang="en-US" altLang="en-US" sz="3600" dirty="0" err="1">
                <a:solidFill>
                  <a:srgbClr val="FF0000"/>
                </a:solidFill>
                <a:latin typeface="Arial" panose="020B0604020202020204" pitchFamily="34" charset="0"/>
              </a:rPr>
              <a:t>struct</a:t>
            </a:r>
            <a:r>
              <a:rPr lang="en-US" altLang="en-US" sz="3600" dirty="0">
                <a:solidFill>
                  <a:srgbClr val="FF0000"/>
                </a:solidFill>
                <a:latin typeface="Arial" panose="020B0604020202020204" pitchFamily="34" charset="0"/>
              </a:rPr>
              <a:t> requires either a </a:t>
            </a:r>
            <a:r>
              <a:rPr lang="en-US" altLang="en-US" sz="3600" dirty="0" err="1">
                <a:solidFill>
                  <a:srgbClr val="FF0000"/>
                </a:solidFill>
                <a:latin typeface="Arial" panose="020B0604020202020204" pitchFamily="34" charset="0"/>
              </a:rPr>
              <a:t>type_name</a:t>
            </a:r>
            <a:r>
              <a:rPr lang="en-US" altLang="en-US" sz="3600" dirty="0">
                <a:solidFill>
                  <a:srgbClr val="FF0000"/>
                </a:solidFill>
                <a:latin typeface="Arial" panose="020B0604020202020204" pitchFamily="34" charset="0"/>
              </a:rPr>
              <a:t> </a:t>
            </a:r>
          </a:p>
          <a:p>
            <a:pPr eaLnBrk="1" hangingPunct="1"/>
            <a:r>
              <a:rPr lang="en-US" altLang="en-US" sz="3600" dirty="0">
                <a:solidFill>
                  <a:srgbClr val="FF0000"/>
                </a:solidFill>
                <a:latin typeface="Arial" panose="020B0604020202020204" pitchFamily="34" charset="0"/>
              </a:rPr>
              <a:t>or </a:t>
            </a:r>
          </a:p>
          <a:p>
            <a:pPr eaLnBrk="1" hangingPunct="1"/>
            <a:r>
              <a:rPr lang="en-US" altLang="en-US" sz="3600" dirty="0">
                <a:solidFill>
                  <a:srgbClr val="FF0000"/>
                </a:solidFill>
                <a:latin typeface="Arial" panose="020B0604020202020204" pitchFamily="34" charset="0"/>
              </a:rPr>
              <a:t>at least one name in </a:t>
            </a:r>
            <a:r>
              <a:rPr lang="en-US" altLang="en-US" sz="3600" dirty="0" err="1">
                <a:solidFill>
                  <a:srgbClr val="FF0000"/>
                </a:solidFill>
                <a:latin typeface="Arial" panose="020B0604020202020204" pitchFamily="34" charset="0"/>
              </a:rPr>
              <a:t>object_names</a:t>
            </a:r>
            <a:r>
              <a:rPr lang="en-US" altLang="en-US" sz="3600" dirty="0">
                <a:solidFill>
                  <a:srgbClr val="FF0000"/>
                </a:solidFill>
                <a:latin typeface="Arial" panose="020B0604020202020204" pitchFamily="34" charset="0"/>
              </a:rPr>
              <a:t>, </a:t>
            </a:r>
          </a:p>
          <a:p>
            <a:pPr eaLnBrk="1" hangingPunct="1"/>
            <a:r>
              <a:rPr lang="en-US" altLang="en-US" sz="3600" dirty="0">
                <a:solidFill>
                  <a:srgbClr val="FF0000"/>
                </a:solidFill>
                <a:latin typeface="Arial" panose="020B0604020202020204" pitchFamily="34" charset="0"/>
              </a:rPr>
              <a:t>but not necessarily both.</a:t>
            </a:r>
            <a:endParaRPr lang="en-US" altLang="en-US" sz="3600" b="1"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25118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b="1" dirty="0">
                <a:latin typeface="Arial" panose="020B0604020202020204" pitchFamily="34" charset="0"/>
              </a:rPr>
              <a:t>Example</a:t>
            </a:r>
            <a:endParaRPr lang="en-US" altLang="en-US" kern="0" dirty="0"/>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5"/>
          <p:cNvSpPr>
            <a:spLocks noChangeArrowheads="1"/>
          </p:cNvSpPr>
          <p:nvPr/>
        </p:nvSpPr>
        <p:spPr bwMode="auto">
          <a:xfrm>
            <a:off x="150811" y="838200"/>
            <a:ext cx="12038013"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dirty="0">
                <a:latin typeface="Arial" panose="020B0604020202020204" pitchFamily="34" charset="0"/>
              </a:rPr>
              <a:t>Once the three objects of a determined structure type are declared (apple, banana, and melon) its members can be accessed directly. </a:t>
            </a:r>
          </a:p>
          <a:p>
            <a:pPr eaLnBrk="1" hangingPunct="1"/>
            <a:r>
              <a:rPr lang="en-US" altLang="en-US" sz="3600" dirty="0">
                <a:latin typeface="Arial" panose="020B0604020202020204" pitchFamily="34" charset="0"/>
              </a:rPr>
              <a:t>The syntax for that is simply to insert a dot (.) between the object name and the member name. </a:t>
            </a:r>
          </a:p>
          <a:p>
            <a:pPr eaLnBrk="1" hangingPunct="1"/>
            <a:r>
              <a:rPr lang="en-US" altLang="en-US" sz="3600" dirty="0">
                <a:latin typeface="Arial" panose="020B0604020202020204" pitchFamily="34" charset="0"/>
              </a:rPr>
              <a:t>For example, we could operate with any of these elements as if they were standard variables of their respective types: </a:t>
            </a:r>
          </a:p>
          <a:p>
            <a:pPr eaLnBrk="1" hangingPunct="1"/>
            <a:endParaRPr lang="en-US" altLang="en-US" sz="3600" b="1" baseline="0" dirty="0">
              <a:solidFill>
                <a:srgbClr val="FF0000"/>
              </a:solidFill>
              <a:latin typeface="Arial" panose="020B0604020202020204" pitchFamily="34" charset="0"/>
            </a:endParaRPr>
          </a:p>
          <a:p>
            <a:pPr algn="ctr" eaLnBrk="1" hangingPunct="1"/>
            <a:r>
              <a:rPr lang="en-US" altLang="en-US" sz="3600" dirty="0" err="1">
                <a:solidFill>
                  <a:srgbClr val="FF0000"/>
                </a:solidFill>
                <a:latin typeface="Arial" panose="020B0604020202020204" pitchFamily="34" charset="0"/>
              </a:rPr>
              <a:t>apple.weight</a:t>
            </a:r>
            <a:r>
              <a:rPr lang="en-US" altLang="en-US" sz="3600" dirty="0">
                <a:solidFill>
                  <a:srgbClr val="FF0000"/>
                </a:solidFill>
                <a:latin typeface="Arial" panose="020B0604020202020204" pitchFamily="34" charset="0"/>
              </a:rPr>
              <a:t> </a:t>
            </a:r>
          </a:p>
          <a:p>
            <a:pPr algn="ctr" eaLnBrk="1" hangingPunct="1"/>
            <a:r>
              <a:rPr lang="en-US" altLang="en-US" sz="3600" dirty="0" err="1">
                <a:solidFill>
                  <a:srgbClr val="FF0000"/>
                </a:solidFill>
                <a:latin typeface="Arial" panose="020B0604020202020204" pitchFamily="34" charset="0"/>
              </a:rPr>
              <a:t>apple.price</a:t>
            </a:r>
            <a:r>
              <a:rPr lang="en-US" altLang="en-US" sz="3600" dirty="0">
                <a:solidFill>
                  <a:srgbClr val="FF0000"/>
                </a:solidFill>
                <a:latin typeface="Arial" panose="020B0604020202020204" pitchFamily="34" charset="0"/>
              </a:rPr>
              <a:t> </a:t>
            </a:r>
          </a:p>
          <a:p>
            <a:pPr algn="ctr" eaLnBrk="1" hangingPunct="1"/>
            <a:r>
              <a:rPr lang="en-US" altLang="en-US" sz="3600" dirty="0" err="1">
                <a:solidFill>
                  <a:srgbClr val="FF0000"/>
                </a:solidFill>
                <a:latin typeface="Arial" panose="020B0604020202020204" pitchFamily="34" charset="0"/>
              </a:rPr>
              <a:t>banana.weight</a:t>
            </a:r>
            <a:r>
              <a:rPr lang="en-US" altLang="en-US" sz="3600" dirty="0">
                <a:solidFill>
                  <a:srgbClr val="FF0000"/>
                </a:solidFill>
                <a:latin typeface="Arial" panose="020B0604020202020204" pitchFamily="34" charset="0"/>
              </a:rPr>
              <a:t> </a:t>
            </a:r>
          </a:p>
          <a:p>
            <a:pPr algn="ctr" eaLnBrk="1" hangingPunct="1"/>
            <a:r>
              <a:rPr lang="en-US" altLang="en-US" sz="3600" dirty="0" err="1">
                <a:solidFill>
                  <a:srgbClr val="FF0000"/>
                </a:solidFill>
                <a:latin typeface="Arial" panose="020B0604020202020204" pitchFamily="34" charset="0"/>
              </a:rPr>
              <a:t>banana.price</a:t>
            </a:r>
            <a:r>
              <a:rPr lang="en-US" altLang="en-US" sz="3600" dirty="0">
                <a:solidFill>
                  <a:srgbClr val="FF0000"/>
                </a:solidFill>
                <a:latin typeface="Arial" panose="020B0604020202020204" pitchFamily="34" charset="0"/>
              </a:rPr>
              <a:t> </a:t>
            </a:r>
          </a:p>
          <a:p>
            <a:pPr algn="ctr" eaLnBrk="1" hangingPunct="1"/>
            <a:r>
              <a:rPr lang="en-US" altLang="en-US" sz="3600" dirty="0" err="1">
                <a:solidFill>
                  <a:srgbClr val="FF0000"/>
                </a:solidFill>
                <a:latin typeface="Arial" panose="020B0604020202020204" pitchFamily="34" charset="0"/>
              </a:rPr>
              <a:t>melon.weight</a:t>
            </a:r>
            <a:r>
              <a:rPr lang="en-US" altLang="en-US" sz="3600" dirty="0">
                <a:solidFill>
                  <a:srgbClr val="FF0000"/>
                </a:solidFill>
                <a:latin typeface="Arial" panose="020B0604020202020204" pitchFamily="34" charset="0"/>
              </a:rPr>
              <a:t> </a:t>
            </a:r>
          </a:p>
          <a:p>
            <a:pPr algn="ctr" eaLnBrk="1" hangingPunct="1"/>
            <a:r>
              <a:rPr lang="en-US" altLang="en-US" sz="3600" dirty="0" err="1">
                <a:solidFill>
                  <a:srgbClr val="FF0000"/>
                </a:solidFill>
                <a:latin typeface="Arial" panose="020B0604020202020204" pitchFamily="34" charset="0"/>
              </a:rPr>
              <a:t>melon.price</a:t>
            </a:r>
            <a:endParaRPr lang="en-US" altLang="en-US" sz="3600" dirty="0">
              <a:solidFill>
                <a:srgbClr val="FF0000"/>
              </a:solidFill>
              <a:latin typeface="Arial" panose="020B0604020202020204" pitchFamily="34" charset="0"/>
            </a:endParaRPr>
          </a:p>
          <a:p>
            <a:pPr eaLnBrk="1" hangingPunct="1"/>
            <a:endParaRPr lang="en-US" altLang="en-US" sz="3600" b="1"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392501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b="1" dirty="0">
                <a:latin typeface="Arial" panose="020B0604020202020204" pitchFamily="34" charset="0"/>
              </a:rPr>
              <a:t>Initialize </a:t>
            </a:r>
            <a:r>
              <a:rPr lang="en-US" altLang="en-US" b="1" dirty="0" err="1">
                <a:latin typeface="Arial" panose="020B0604020202020204" pitchFamily="34" charset="0"/>
              </a:rPr>
              <a:t>struct</a:t>
            </a:r>
            <a:endParaRPr lang="en-US" altLang="en-US" kern="0" dirty="0"/>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5"/>
          <p:cNvSpPr>
            <a:spLocks noChangeArrowheads="1"/>
          </p:cNvSpPr>
          <p:nvPr/>
        </p:nvSpPr>
        <p:spPr bwMode="auto">
          <a:xfrm>
            <a:off x="1682750" y="8382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spcBef>
                <a:spcPct val="20000"/>
              </a:spcBef>
            </a:pPr>
            <a:r>
              <a:rPr lang="en-US" altLang="en-US" sz="3600" dirty="0" err="1">
                <a:latin typeface="Arial" panose="020B0604020202020204" pitchFamily="34" charset="0"/>
              </a:rPr>
              <a:t>struct</a:t>
            </a:r>
            <a:r>
              <a:rPr lang="en-US" altLang="en-US" sz="3600" dirty="0">
                <a:latin typeface="Arial" panose="020B0604020202020204" pitchFamily="34" charset="0"/>
              </a:rPr>
              <a:t> Employee</a:t>
            </a:r>
          </a:p>
          <a:p>
            <a:pPr>
              <a:spcBef>
                <a:spcPct val="20000"/>
              </a:spcBef>
            </a:pPr>
            <a:r>
              <a:rPr lang="en-US" altLang="en-US" sz="3600" dirty="0">
                <a:latin typeface="Arial" panose="020B0604020202020204" pitchFamily="34" charset="0"/>
              </a:rPr>
              <a:t>{</a:t>
            </a:r>
          </a:p>
          <a:p>
            <a:pPr>
              <a:spcBef>
                <a:spcPct val="20000"/>
              </a:spcBef>
            </a:pPr>
            <a:r>
              <a:rPr lang="en-US" altLang="en-US" sz="3600" dirty="0">
                <a:latin typeface="Arial" panose="020B0604020202020204" pitchFamily="34" charset="0"/>
              </a:rPr>
              <a:t>    short id;</a:t>
            </a:r>
          </a:p>
          <a:p>
            <a:pPr>
              <a:spcBef>
                <a:spcPct val="20000"/>
              </a:spcBef>
            </a:pPr>
            <a:r>
              <a:rPr lang="en-US" altLang="en-US" sz="3600" dirty="0">
                <a:latin typeface="Arial" panose="020B0604020202020204" pitchFamily="34" charset="0"/>
              </a:rPr>
              <a:t>    </a:t>
            </a:r>
            <a:r>
              <a:rPr lang="en-US" altLang="en-US" sz="3600" dirty="0" err="1">
                <a:latin typeface="Arial" panose="020B0604020202020204" pitchFamily="34" charset="0"/>
              </a:rPr>
              <a:t>int</a:t>
            </a:r>
            <a:r>
              <a:rPr lang="en-US" altLang="en-US" sz="3600" dirty="0">
                <a:latin typeface="Arial" panose="020B0604020202020204" pitchFamily="34" charset="0"/>
              </a:rPr>
              <a:t> age;</a:t>
            </a:r>
          </a:p>
          <a:p>
            <a:pPr>
              <a:spcBef>
                <a:spcPct val="20000"/>
              </a:spcBef>
            </a:pPr>
            <a:r>
              <a:rPr lang="en-US" altLang="en-US" sz="3600" dirty="0">
                <a:latin typeface="Arial" panose="020B0604020202020204" pitchFamily="34" charset="0"/>
              </a:rPr>
              <a:t>    double wage;</a:t>
            </a:r>
          </a:p>
          <a:p>
            <a:pPr>
              <a:spcBef>
                <a:spcPct val="20000"/>
              </a:spcBef>
            </a:pPr>
            <a:r>
              <a:rPr lang="en-US" altLang="en-US" sz="3600" dirty="0">
                <a:latin typeface="Arial" panose="020B0604020202020204" pitchFamily="34" charset="0"/>
              </a:rPr>
              <a:t>};</a:t>
            </a:r>
          </a:p>
          <a:p>
            <a:pPr>
              <a:spcBef>
                <a:spcPct val="20000"/>
              </a:spcBef>
            </a:pPr>
            <a:r>
              <a:rPr lang="en-US" altLang="en-US" sz="3600" dirty="0">
                <a:latin typeface="Arial" panose="020B0604020202020204" pitchFamily="34" charset="0"/>
              </a:rPr>
              <a:t> </a:t>
            </a:r>
          </a:p>
          <a:p>
            <a:pPr>
              <a:spcBef>
                <a:spcPct val="20000"/>
              </a:spcBef>
            </a:pPr>
            <a:r>
              <a:rPr lang="en-US" altLang="en-US" sz="3600" dirty="0">
                <a:latin typeface="Arial" panose="020B0604020202020204" pitchFamily="34" charset="0"/>
              </a:rPr>
              <a:t>Employee joe = { 1, 32, 60000.0 }; </a:t>
            </a:r>
          </a:p>
          <a:p>
            <a:pPr>
              <a:spcBef>
                <a:spcPct val="20000"/>
              </a:spcBef>
            </a:pPr>
            <a:r>
              <a:rPr lang="en-US" altLang="en-US" sz="3600" dirty="0">
                <a:latin typeface="Arial" panose="020B0604020202020204" pitchFamily="34" charset="0"/>
              </a:rPr>
              <a:t>// joe.id = 1, </a:t>
            </a:r>
            <a:r>
              <a:rPr lang="en-US" altLang="en-US" sz="3600" dirty="0" err="1">
                <a:latin typeface="Arial" panose="020B0604020202020204" pitchFamily="34" charset="0"/>
              </a:rPr>
              <a:t>joe.age</a:t>
            </a:r>
            <a:r>
              <a:rPr lang="en-US" altLang="en-US" sz="3600" dirty="0">
                <a:latin typeface="Arial" panose="020B0604020202020204" pitchFamily="34" charset="0"/>
              </a:rPr>
              <a:t> = 32, </a:t>
            </a:r>
            <a:r>
              <a:rPr lang="en-US" altLang="en-US" sz="3600" dirty="0" err="1">
                <a:latin typeface="Arial" panose="020B0604020202020204" pitchFamily="34" charset="0"/>
              </a:rPr>
              <a:t>joe.wage</a:t>
            </a:r>
            <a:r>
              <a:rPr lang="en-US" altLang="en-US" sz="3600" dirty="0">
                <a:latin typeface="Arial" panose="020B0604020202020204" pitchFamily="34" charset="0"/>
              </a:rPr>
              <a:t> = 60000.0</a:t>
            </a:r>
          </a:p>
          <a:p>
            <a:pPr>
              <a:spcBef>
                <a:spcPct val="20000"/>
              </a:spcBef>
            </a:pPr>
            <a:r>
              <a:rPr lang="en-US" altLang="en-US" sz="3600" dirty="0">
                <a:latin typeface="Arial" panose="020B0604020202020204" pitchFamily="34" charset="0"/>
              </a:rPr>
              <a:t>Employee frank = { 2, 28 }; </a:t>
            </a:r>
          </a:p>
          <a:p>
            <a:pPr>
              <a:spcBef>
                <a:spcPct val="20000"/>
              </a:spcBef>
            </a:pPr>
            <a:r>
              <a:rPr lang="en-US" altLang="en-US" sz="3600" dirty="0">
                <a:latin typeface="Arial" panose="020B0604020202020204" pitchFamily="34" charset="0"/>
              </a:rPr>
              <a:t>// frank.id = 2, </a:t>
            </a:r>
            <a:r>
              <a:rPr lang="en-US" altLang="en-US" sz="3600" dirty="0" err="1">
                <a:latin typeface="Arial" panose="020B0604020202020204" pitchFamily="34" charset="0"/>
              </a:rPr>
              <a:t>frank.age</a:t>
            </a:r>
            <a:r>
              <a:rPr lang="en-US" altLang="en-US" sz="3600" dirty="0">
                <a:latin typeface="Arial" panose="020B0604020202020204" pitchFamily="34" charset="0"/>
              </a:rPr>
              <a:t> = 28, </a:t>
            </a:r>
            <a:r>
              <a:rPr lang="en-US" altLang="en-US" sz="3600" dirty="0" err="1">
                <a:latin typeface="Arial" panose="020B0604020202020204" pitchFamily="34" charset="0"/>
              </a:rPr>
              <a:t>frank.wage</a:t>
            </a:r>
            <a:r>
              <a:rPr lang="en-US" altLang="en-US" sz="3600" dirty="0">
                <a:latin typeface="Arial" panose="020B0604020202020204" pitchFamily="34" charset="0"/>
              </a:rPr>
              <a:t> = ??? (uninitialized)</a:t>
            </a:r>
          </a:p>
          <a:p>
            <a:pPr eaLnBrk="1" hangingPunct="1"/>
            <a:endParaRPr lang="en-US" altLang="en-US" sz="3600" b="1"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296087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defRPr/>
            </a:pPr>
            <a:r>
              <a:rPr lang="en-US" altLang="en-US" b="1" dirty="0">
                <a:latin typeface="Arial" panose="020B0604020202020204" pitchFamily="34" charset="0"/>
              </a:rPr>
              <a:t>Initialize </a:t>
            </a:r>
            <a:r>
              <a:rPr lang="en-US" altLang="en-US" b="1" dirty="0" err="1">
                <a:latin typeface="Arial" panose="020B0604020202020204" pitchFamily="34" charset="0"/>
              </a:rPr>
              <a:t>struct</a:t>
            </a:r>
            <a:endParaRPr lang="en-US" altLang="en-US" kern="0" dirty="0"/>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5"/>
          <p:cNvSpPr>
            <a:spLocks noChangeArrowheads="1"/>
          </p:cNvSpPr>
          <p:nvPr/>
        </p:nvSpPr>
        <p:spPr bwMode="auto">
          <a:xfrm>
            <a:off x="1682750" y="8382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spcBef>
                <a:spcPct val="20000"/>
              </a:spcBef>
            </a:pPr>
            <a:r>
              <a:rPr lang="en-US" altLang="en-US" sz="3600" dirty="0" err="1">
                <a:latin typeface="Arial" panose="020B0604020202020204" pitchFamily="34" charset="0"/>
              </a:rPr>
              <a:t>struct</a:t>
            </a:r>
            <a:r>
              <a:rPr lang="en-US" altLang="en-US" sz="3600" dirty="0">
                <a:latin typeface="Arial" panose="020B0604020202020204" pitchFamily="34" charset="0"/>
              </a:rPr>
              <a:t> Triangle</a:t>
            </a:r>
          </a:p>
          <a:p>
            <a:pPr>
              <a:spcBef>
                <a:spcPct val="20000"/>
              </a:spcBef>
            </a:pPr>
            <a:r>
              <a:rPr lang="en-US" altLang="en-US" sz="3600" dirty="0">
                <a:latin typeface="Arial" panose="020B0604020202020204" pitchFamily="34" charset="0"/>
              </a:rPr>
              <a:t>{</a:t>
            </a:r>
          </a:p>
          <a:p>
            <a:pPr>
              <a:spcBef>
                <a:spcPct val="20000"/>
              </a:spcBef>
            </a:pPr>
            <a:r>
              <a:rPr lang="en-US" altLang="en-US" sz="3600" dirty="0">
                <a:latin typeface="Arial" panose="020B0604020202020204" pitchFamily="34" charset="0"/>
              </a:rPr>
              <a:t>    double length = 1.0;</a:t>
            </a:r>
          </a:p>
          <a:p>
            <a:pPr>
              <a:spcBef>
                <a:spcPct val="20000"/>
              </a:spcBef>
            </a:pPr>
            <a:r>
              <a:rPr lang="en-US" altLang="en-US" sz="3600" dirty="0">
                <a:latin typeface="Arial" panose="020B0604020202020204" pitchFamily="34" charset="0"/>
              </a:rPr>
              <a:t>    double width = 1.0;</a:t>
            </a:r>
          </a:p>
          <a:p>
            <a:pPr>
              <a:spcBef>
                <a:spcPct val="20000"/>
              </a:spcBef>
            </a:pPr>
            <a:r>
              <a:rPr lang="en-US" altLang="en-US" sz="3600" dirty="0">
                <a:latin typeface="Arial" panose="020B0604020202020204" pitchFamily="34" charset="0"/>
              </a:rPr>
              <a:t>};</a:t>
            </a:r>
          </a:p>
          <a:p>
            <a:pPr>
              <a:spcBef>
                <a:spcPct val="20000"/>
              </a:spcBef>
            </a:pPr>
            <a:r>
              <a:rPr lang="en-US" altLang="en-US" sz="3600" dirty="0">
                <a:latin typeface="Arial" panose="020B0604020202020204" pitchFamily="34" charset="0"/>
              </a:rPr>
              <a:t> </a:t>
            </a:r>
          </a:p>
          <a:p>
            <a:pPr>
              <a:spcBef>
                <a:spcPct val="20000"/>
              </a:spcBef>
            </a:pPr>
            <a:r>
              <a:rPr lang="en-US" altLang="en-US" sz="3600" dirty="0" err="1">
                <a:latin typeface="Arial" panose="020B0604020202020204" pitchFamily="34" charset="0"/>
              </a:rPr>
              <a:t>int</a:t>
            </a:r>
            <a:r>
              <a:rPr lang="en-US" altLang="en-US" sz="3600" dirty="0">
                <a:latin typeface="Arial" panose="020B0604020202020204" pitchFamily="34" charset="0"/>
              </a:rPr>
              <a:t> main()</a:t>
            </a:r>
          </a:p>
          <a:p>
            <a:pPr>
              <a:spcBef>
                <a:spcPct val="20000"/>
              </a:spcBef>
            </a:pPr>
            <a:r>
              <a:rPr lang="en-US" altLang="en-US" sz="3600" dirty="0">
                <a:latin typeface="Arial" panose="020B0604020202020204" pitchFamily="34" charset="0"/>
              </a:rPr>
              <a:t>{</a:t>
            </a:r>
          </a:p>
          <a:p>
            <a:pPr>
              <a:spcBef>
                <a:spcPct val="20000"/>
              </a:spcBef>
            </a:pPr>
            <a:r>
              <a:rPr lang="en-US" altLang="en-US" sz="3600" dirty="0">
                <a:latin typeface="Arial" panose="020B0604020202020204" pitchFamily="34" charset="0"/>
              </a:rPr>
              <a:t>    Triangle x; // length = 1.0, width = 1.0</a:t>
            </a:r>
          </a:p>
          <a:p>
            <a:pPr>
              <a:spcBef>
                <a:spcPct val="20000"/>
              </a:spcBef>
            </a:pPr>
            <a:r>
              <a:rPr lang="en-US" altLang="en-US" sz="3600" dirty="0">
                <a:latin typeface="Arial" panose="020B0604020202020204" pitchFamily="34" charset="0"/>
              </a:rPr>
              <a:t>    </a:t>
            </a:r>
            <a:r>
              <a:rPr lang="en-US" altLang="en-US" sz="3600" dirty="0" err="1">
                <a:latin typeface="Arial" panose="020B0604020202020204" pitchFamily="34" charset="0"/>
              </a:rPr>
              <a:t>x.length</a:t>
            </a:r>
            <a:r>
              <a:rPr lang="en-US" altLang="en-US" sz="3600" dirty="0">
                <a:latin typeface="Arial" panose="020B0604020202020204" pitchFamily="34" charset="0"/>
              </a:rPr>
              <a:t> = 2.0;</a:t>
            </a:r>
          </a:p>
          <a:p>
            <a:pPr>
              <a:spcBef>
                <a:spcPct val="20000"/>
              </a:spcBef>
            </a:pPr>
            <a:r>
              <a:rPr lang="en-US" altLang="en-US" sz="3600" dirty="0">
                <a:latin typeface="Arial" panose="020B0604020202020204" pitchFamily="34" charset="0"/>
              </a:rPr>
              <a:t>     return 0;</a:t>
            </a:r>
          </a:p>
          <a:p>
            <a:pPr>
              <a:spcBef>
                <a:spcPct val="20000"/>
              </a:spcBef>
            </a:pPr>
            <a:r>
              <a:rPr lang="en-US" altLang="en-US" sz="3600" dirty="0">
                <a:latin typeface="Arial" panose="020B0604020202020204" pitchFamily="34" charset="0"/>
              </a:rPr>
              <a:t>}</a:t>
            </a:r>
          </a:p>
          <a:p>
            <a:pPr eaLnBrk="1" hangingPunct="1"/>
            <a:endParaRPr lang="en-US" altLang="en-US" sz="3600" b="1"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112229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r>
              <a:rPr lang="en-US" altLang="en-US" b="1" dirty="0">
                <a:latin typeface="Arial" panose="020B0604020202020204" pitchFamily="34" charset="0"/>
              </a:rPr>
              <a:t>Nested </a:t>
            </a:r>
            <a:r>
              <a:rPr lang="en-US" altLang="en-US" b="1" dirty="0" err="1">
                <a:latin typeface="Arial" panose="020B0604020202020204" pitchFamily="34" charset="0"/>
              </a:rPr>
              <a:t>struct</a:t>
            </a:r>
            <a:endParaRPr lang="en-US" altLang="en-US" b="1" dirty="0">
              <a:latin typeface="Arial" panose="020B0604020202020204" pitchFamily="34" charset="0"/>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5"/>
          <p:cNvSpPr>
            <a:spLocks noChangeArrowheads="1"/>
          </p:cNvSpPr>
          <p:nvPr/>
        </p:nvSpPr>
        <p:spPr bwMode="auto">
          <a:xfrm>
            <a:off x="1682750" y="8382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spcBef>
                <a:spcPct val="20000"/>
              </a:spcBef>
            </a:pPr>
            <a:r>
              <a:rPr lang="en-US" altLang="en-US" sz="3200" dirty="0" err="1">
                <a:latin typeface="Arial" panose="020B0604020202020204" pitchFamily="34" charset="0"/>
              </a:rPr>
              <a:t>struct</a:t>
            </a:r>
            <a:r>
              <a:rPr lang="en-US" altLang="en-US" sz="3200" dirty="0">
                <a:latin typeface="Arial" panose="020B0604020202020204" pitchFamily="34" charset="0"/>
              </a:rPr>
              <a:t> Employee</a:t>
            </a:r>
          </a:p>
          <a:p>
            <a:pPr>
              <a:spcBef>
                <a:spcPct val="20000"/>
              </a:spcBef>
            </a:pPr>
            <a:r>
              <a:rPr lang="en-US" altLang="en-US" sz="3200" dirty="0">
                <a:latin typeface="Arial" panose="020B0604020202020204" pitchFamily="34" charset="0"/>
              </a:rPr>
              <a:t>{</a:t>
            </a:r>
          </a:p>
          <a:p>
            <a:pPr>
              <a:spcBef>
                <a:spcPct val="20000"/>
              </a:spcBef>
            </a:pPr>
            <a:r>
              <a:rPr lang="en-US" altLang="en-US" sz="3200" dirty="0">
                <a:latin typeface="Arial" panose="020B0604020202020204" pitchFamily="34" charset="0"/>
              </a:rPr>
              <a:t>    short id;</a:t>
            </a:r>
          </a:p>
          <a:p>
            <a:pPr>
              <a:spcBef>
                <a:spcPct val="20000"/>
              </a:spcBef>
            </a:pPr>
            <a:r>
              <a:rPr lang="en-US" altLang="en-US" sz="3200" dirty="0">
                <a:latin typeface="Arial" panose="020B0604020202020204" pitchFamily="34" charset="0"/>
              </a:rPr>
              <a:t>    </a:t>
            </a:r>
            <a:r>
              <a:rPr lang="en-US" altLang="en-US" sz="3200" dirty="0" err="1">
                <a:latin typeface="Arial" panose="020B0604020202020204" pitchFamily="34" charset="0"/>
              </a:rPr>
              <a:t>int</a:t>
            </a:r>
            <a:r>
              <a:rPr lang="en-US" altLang="en-US" sz="3200" dirty="0">
                <a:latin typeface="Arial" panose="020B0604020202020204" pitchFamily="34" charset="0"/>
              </a:rPr>
              <a:t> age;</a:t>
            </a:r>
          </a:p>
          <a:p>
            <a:pPr>
              <a:spcBef>
                <a:spcPct val="20000"/>
              </a:spcBef>
            </a:pPr>
            <a:r>
              <a:rPr lang="en-US" altLang="en-US" sz="3200" dirty="0">
                <a:latin typeface="Arial" panose="020B0604020202020204" pitchFamily="34" charset="0"/>
              </a:rPr>
              <a:t>    float wage;</a:t>
            </a:r>
          </a:p>
          <a:p>
            <a:pPr>
              <a:spcBef>
                <a:spcPct val="20000"/>
              </a:spcBef>
            </a:pPr>
            <a:r>
              <a:rPr lang="en-US" altLang="en-US" sz="3200" dirty="0">
                <a:latin typeface="Arial" panose="020B0604020202020204" pitchFamily="34" charset="0"/>
              </a:rPr>
              <a:t>};</a:t>
            </a:r>
          </a:p>
          <a:p>
            <a:pPr>
              <a:spcBef>
                <a:spcPct val="20000"/>
              </a:spcBef>
            </a:pPr>
            <a:r>
              <a:rPr lang="en-US" altLang="en-US" sz="3200" dirty="0">
                <a:latin typeface="Arial" panose="020B0604020202020204" pitchFamily="34" charset="0"/>
              </a:rPr>
              <a:t> </a:t>
            </a:r>
          </a:p>
          <a:p>
            <a:pPr>
              <a:spcBef>
                <a:spcPct val="20000"/>
              </a:spcBef>
            </a:pPr>
            <a:r>
              <a:rPr lang="en-US" altLang="en-US" sz="3200" dirty="0" err="1">
                <a:latin typeface="Arial" panose="020B0604020202020204" pitchFamily="34" charset="0"/>
              </a:rPr>
              <a:t>struct</a:t>
            </a:r>
            <a:r>
              <a:rPr lang="en-US" altLang="en-US" sz="3200" dirty="0">
                <a:latin typeface="Arial" panose="020B0604020202020204" pitchFamily="34" charset="0"/>
              </a:rPr>
              <a:t> Company</a:t>
            </a:r>
          </a:p>
          <a:p>
            <a:pPr>
              <a:spcBef>
                <a:spcPct val="20000"/>
              </a:spcBef>
            </a:pPr>
            <a:r>
              <a:rPr lang="en-US" altLang="en-US" sz="3200" dirty="0">
                <a:latin typeface="Arial" panose="020B0604020202020204" pitchFamily="34" charset="0"/>
              </a:rPr>
              <a:t>{</a:t>
            </a:r>
          </a:p>
          <a:p>
            <a:pPr>
              <a:spcBef>
                <a:spcPct val="20000"/>
              </a:spcBef>
            </a:pPr>
            <a:r>
              <a:rPr lang="en-US" altLang="en-US" sz="3200" dirty="0">
                <a:latin typeface="Arial" panose="020B0604020202020204" pitchFamily="34" charset="0"/>
              </a:rPr>
              <a:t>    Employee CEO; // Employee is a </a:t>
            </a:r>
            <a:r>
              <a:rPr lang="en-US" altLang="en-US" sz="3200" dirty="0" err="1">
                <a:latin typeface="Arial" panose="020B0604020202020204" pitchFamily="34" charset="0"/>
              </a:rPr>
              <a:t>struct</a:t>
            </a:r>
            <a:r>
              <a:rPr lang="en-US" altLang="en-US" sz="3200" dirty="0">
                <a:latin typeface="Arial" panose="020B0604020202020204" pitchFamily="34" charset="0"/>
              </a:rPr>
              <a:t> within the Company </a:t>
            </a:r>
            <a:r>
              <a:rPr lang="en-US" altLang="en-US" sz="3200" dirty="0" err="1">
                <a:latin typeface="Arial" panose="020B0604020202020204" pitchFamily="34" charset="0"/>
              </a:rPr>
              <a:t>struct</a:t>
            </a:r>
            <a:endParaRPr lang="en-US" altLang="en-US" sz="3200" dirty="0">
              <a:latin typeface="Arial" panose="020B0604020202020204" pitchFamily="34" charset="0"/>
            </a:endParaRPr>
          </a:p>
          <a:p>
            <a:pPr>
              <a:spcBef>
                <a:spcPct val="20000"/>
              </a:spcBef>
            </a:pPr>
            <a:r>
              <a:rPr lang="en-US" altLang="en-US" sz="3200" dirty="0">
                <a:latin typeface="Arial" panose="020B0604020202020204" pitchFamily="34" charset="0"/>
              </a:rPr>
              <a:t>    </a:t>
            </a:r>
            <a:r>
              <a:rPr lang="en-US" altLang="en-US" sz="3200" dirty="0" err="1">
                <a:latin typeface="Arial" panose="020B0604020202020204" pitchFamily="34" charset="0"/>
              </a:rPr>
              <a:t>int</a:t>
            </a:r>
            <a:r>
              <a:rPr lang="en-US" altLang="en-US" sz="3200" dirty="0">
                <a:latin typeface="Arial" panose="020B0604020202020204" pitchFamily="34" charset="0"/>
              </a:rPr>
              <a:t> </a:t>
            </a:r>
            <a:r>
              <a:rPr lang="en-US" altLang="en-US" sz="3200" dirty="0" err="1">
                <a:latin typeface="Arial" panose="020B0604020202020204" pitchFamily="34" charset="0"/>
              </a:rPr>
              <a:t>numberOfEmployees</a:t>
            </a:r>
            <a:r>
              <a:rPr lang="en-US" altLang="en-US" sz="3200" dirty="0">
                <a:latin typeface="Arial" panose="020B0604020202020204" pitchFamily="34" charset="0"/>
              </a:rPr>
              <a:t>;</a:t>
            </a:r>
          </a:p>
          <a:p>
            <a:pPr>
              <a:spcBef>
                <a:spcPct val="20000"/>
              </a:spcBef>
            </a:pPr>
            <a:r>
              <a:rPr lang="en-US" altLang="en-US" sz="3200" dirty="0">
                <a:latin typeface="Arial" panose="020B0604020202020204" pitchFamily="34" charset="0"/>
              </a:rPr>
              <a:t>};</a:t>
            </a:r>
          </a:p>
          <a:p>
            <a:pPr>
              <a:spcBef>
                <a:spcPct val="20000"/>
              </a:spcBef>
            </a:pPr>
            <a:r>
              <a:rPr lang="en-US" altLang="en-US" sz="3200" dirty="0">
                <a:latin typeface="Arial" panose="020B0604020202020204" pitchFamily="34" charset="0"/>
              </a:rPr>
              <a:t> </a:t>
            </a:r>
          </a:p>
          <a:p>
            <a:pPr>
              <a:spcBef>
                <a:spcPct val="20000"/>
              </a:spcBef>
            </a:pPr>
            <a:r>
              <a:rPr lang="en-US" altLang="en-US" sz="3200" dirty="0">
                <a:latin typeface="Arial" panose="020B0604020202020204" pitchFamily="34" charset="0"/>
              </a:rPr>
              <a:t>Company </a:t>
            </a:r>
            <a:r>
              <a:rPr lang="en-US" altLang="en-US" sz="3200" dirty="0" err="1">
                <a:latin typeface="Arial" panose="020B0604020202020204" pitchFamily="34" charset="0"/>
              </a:rPr>
              <a:t>myCompany</a:t>
            </a:r>
            <a:r>
              <a:rPr lang="en-US" altLang="en-US" sz="3200" dirty="0">
                <a:latin typeface="Arial" panose="020B0604020202020204" pitchFamily="34" charset="0"/>
              </a:rPr>
              <a:t> =</a:t>
            </a:r>
            <a:r>
              <a:rPr lang="en-US" altLang="en-US" sz="3600" dirty="0">
                <a:latin typeface="Arial" panose="020B0604020202020204" pitchFamily="34" charset="0"/>
              </a:rPr>
              <a:t> {{ 1, 42, 60000.0f }, 5 };</a:t>
            </a:r>
          </a:p>
          <a:p>
            <a:pPr eaLnBrk="1" hangingPunct="1"/>
            <a:endParaRPr lang="en-US" altLang="en-US" sz="3600" b="1"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356531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r>
              <a:rPr lang="en-US" altLang="en-US" b="1" dirty="0">
                <a:latin typeface="Arial" panose="020B0604020202020204" pitchFamily="34" charset="0"/>
              </a:rPr>
              <a:t>Problem #1</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5"/>
          <p:cNvSpPr>
            <a:spLocks noChangeArrowheads="1"/>
          </p:cNvSpPr>
          <p:nvPr/>
        </p:nvSpPr>
        <p:spPr bwMode="auto">
          <a:xfrm>
            <a:off x="7937" y="838200"/>
            <a:ext cx="121808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dirty="0">
                <a:latin typeface="Arial" panose="020B0604020202020204" pitchFamily="34" charset="0"/>
              </a:rPr>
              <a:t>You are running a website, and you are trying to keep track of how much money you make per day from advertising. </a:t>
            </a:r>
          </a:p>
          <a:p>
            <a:pPr eaLnBrk="1" hangingPunct="1"/>
            <a:endParaRPr lang="en-US" altLang="en-US" sz="3600" dirty="0">
              <a:latin typeface="Arial" panose="020B0604020202020204" pitchFamily="34" charset="0"/>
            </a:endParaRPr>
          </a:p>
          <a:p>
            <a:pPr eaLnBrk="1" hangingPunct="1"/>
            <a:r>
              <a:rPr lang="en-US" altLang="en-US" sz="3600" dirty="0">
                <a:latin typeface="Arial" panose="020B0604020202020204" pitchFamily="34" charset="0"/>
              </a:rPr>
              <a:t>Declare an advertising </a:t>
            </a:r>
            <a:r>
              <a:rPr lang="en-US" altLang="en-US" sz="3600" dirty="0" err="1">
                <a:latin typeface="Arial" panose="020B0604020202020204" pitchFamily="34" charset="0"/>
              </a:rPr>
              <a:t>struct</a:t>
            </a:r>
            <a:r>
              <a:rPr lang="en-US" altLang="en-US" sz="3600" dirty="0">
                <a:latin typeface="Arial" panose="020B0604020202020204" pitchFamily="34" charset="0"/>
              </a:rPr>
              <a:t> that keeps track of how many ads you’ve shown to readers, what percentage of users clicked on ads, and how much you earned on average from each ad that was clicked. </a:t>
            </a:r>
          </a:p>
          <a:p>
            <a:pPr eaLnBrk="1" hangingPunct="1"/>
            <a:r>
              <a:rPr lang="en-US" altLang="en-US" sz="3600" dirty="0">
                <a:latin typeface="Arial" panose="020B0604020202020204" pitchFamily="34" charset="0"/>
              </a:rPr>
              <a:t>Read in values for each of these fields from the user. </a:t>
            </a:r>
          </a:p>
          <a:p>
            <a:pPr eaLnBrk="1" hangingPunct="1"/>
            <a:endParaRPr lang="en-US" altLang="en-US" sz="3600" dirty="0">
              <a:latin typeface="Arial" panose="020B0604020202020204" pitchFamily="34" charset="0"/>
            </a:endParaRPr>
          </a:p>
          <a:p>
            <a:pPr eaLnBrk="1" hangingPunct="1"/>
            <a:r>
              <a:rPr lang="en-US" altLang="en-US" sz="3600" dirty="0">
                <a:latin typeface="Arial" panose="020B0604020202020204" pitchFamily="34" charset="0"/>
              </a:rPr>
              <a:t>Pass the advertising </a:t>
            </a:r>
            <a:r>
              <a:rPr lang="en-US" altLang="en-US" sz="3600" dirty="0" err="1">
                <a:latin typeface="Arial" panose="020B0604020202020204" pitchFamily="34" charset="0"/>
              </a:rPr>
              <a:t>struct</a:t>
            </a:r>
            <a:r>
              <a:rPr lang="en-US" altLang="en-US" sz="3600" dirty="0">
                <a:latin typeface="Arial" panose="020B0604020202020204" pitchFamily="34" charset="0"/>
              </a:rPr>
              <a:t> to a function that prints each of the values, and then calculates how much you made for that day (multiply all 3 fields together)</a:t>
            </a:r>
            <a:endParaRPr lang="en-US" altLang="en-US" sz="3600" b="1"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49144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b="1" dirty="0">
                <a:latin typeface="Arial" panose="020B0604020202020204" pitchFamily="34" charset="0"/>
              </a:rPr>
              <a:t>Syntax</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Rectangle 5"/>
          <p:cNvSpPr>
            <a:spLocks noChangeArrowheads="1"/>
          </p:cNvSpPr>
          <p:nvPr/>
        </p:nvSpPr>
        <p:spPr bwMode="auto">
          <a:xfrm>
            <a:off x="-1" y="685800"/>
            <a:ext cx="12188825" cy="5638800"/>
          </a:xfrm>
          <a:prstGeom prst="rect">
            <a:avLst/>
          </a:prstGeom>
          <a:noFill/>
          <a:ln>
            <a:noFill/>
          </a:ln>
          <a:extLst/>
        </p:spPr>
        <p:txBody>
          <a:bodyPr/>
          <a:lstStyle>
            <a:lvl1pPr marL="685800" indent="-6858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a:spcBef>
                <a:spcPts val="0"/>
              </a:spcBef>
              <a:buNone/>
              <a:defRPr/>
            </a:pPr>
            <a:r>
              <a:rPr lang="en-US" sz="2400" dirty="0"/>
              <a:t>struct </a:t>
            </a:r>
            <a:r>
              <a:rPr lang="en-US" sz="2400" dirty="0" err="1"/>
              <a:t>type_name</a:t>
            </a:r>
            <a:r>
              <a:rPr lang="en-US" sz="2400" dirty="0"/>
              <a:t> </a:t>
            </a:r>
          </a:p>
          <a:p>
            <a:pPr marL="0" indent="0">
              <a:spcBef>
                <a:spcPts val="0"/>
              </a:spcBef>
              <a:buNone/>
              <a:defRPr/>
            </a:pPr>
            <a:r>
              <a:rPr lang="en-US" sz="2400" dirty="0"/>
              <a:t>{</a:t>
            </a:r>
          </a:p>
          <a:p>
            <a:pPr marL="0" indent="0">
              <a:spcBef>
                <a:spcPts val="0"/>
              </a:spcBef>
              <a:buNone/>
              <a:defRPr/>
            </a:pPr>
            <a:r>
              <a:rPr lang="en-US" sz="2400" dirty="0"/>
              <a:t>     member_type1 member_name1;</a:t>
            </a:r>
            <a:br>
              <a:rPr lang="en-US" sz="2400" dirty="0"/>
            </a:br>
            <a:r>
              <a:rPr lang="en-US" sz="2400" dirty="0"/>
              <a:t>     member_type2 member_name2;</a:t>
            </a:r>
            <a:br>
              <a:rPr lang="en-US" sz="2400" dirty="0"/>
            </a:br>
            <a:r>
              <a:rPr lang="en-US" sz="2400" dirty="0"/>
              <a:t>     member_type3 member_name3;</a:t>
            </a:r>
            <a:br>
              <a:rPr lang="en-US" sz="2400" dirty="0"/>
            </a:br>
            <a:r>
              <a:rPr lang="en-US" sz="2400" dirty="0"/>
              <a:t>.</a:t>
            </a:r>
            <a:br>
              <a:rPr lang="en-US" sz="2400" dirty="0"/>
            </a:br>
            <a:r>
              <a:rPr lang="en-US" sz="2400" dirty="0"/>
              <a:t>};</a:t>
            </a:r>
            <a:br>
              <a:rPr lang="en-US" sz="2400" dirty="0"/>
            </a:br>
            <a:br>
              <a:rPr lang="en-US" sz="2400" dirty="0"/>
            </a:br>
            <a:r>
              <a:rPr lang="en-US" sz="2400" dirty="0"/>
              <a:t>Where </a:t>
            </a:r>
          </a:p>
          <a:p>
            <a:pPr>
              <a:spcBef>
                <a:spcPts val="0"/>
              </a:spcBef>
              <a:defRPr/>
            </a:pPr>
            <a:r>
              <a:rPr lang="en-US" sz="2400" dirty="0"/>
              <a:t>type_name is a name for the structure type</a:t>
            </a:r>
          </a:p>
          <a:p>
            <a:pPr>
              <a:spcBef>
                <a:spcPts val="0"/>
              </a:spcBef>
              <a:defRPr/>
            </a:pPr>
            <a:r>
              <a:rPr lang="en-US" sz="2400" dirty="0"/>
              <a:t>Within braces {}, there is a list with the data members, each one is specified with a type and a valid identifier as its name.</a:t>
            </a:r>
            <a:br>
              <a:rPr lang="en-US" sz="2400" dirty="0"/>
            </a:br>
            <a:endParaRPr lang="en-US" altLang="en-US" sz="2400" b="1" dirty="0"/>
          </a:p>
        </p:txBody>
      </p:sp>
    </p:spTree>
    <p:extLst>
      <p:ext uri="{BB962C8B-B14F-4D97-AF65-F5344CB8AC3E}">
        <p14:creationId xmlns:p14="http://schemas.microsoft.com/office/powerpoint/2010/main" val="186290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 y="0"/>
            <a:ext cx="12188825" cy="787400"/>
          </a:xfrm>
        </p:spPr>
        <p:txBody>
          <a:bodyPr>
            <a:normAutofit/>
          </a:bodyPr>
          <a:lstStyle/>
          <a:p>
            <a:pPr algn="ctr"/>
            <a:r>
              <a:rPr lang="en-US" altLang="en-US" b="1" dirty="0">
                <a:latin typeface="Arial" panose="020B0604020202020204" pitchFamily="34" charset="0"/>
              </a:rPr>
              <a:t>Problem #2</a:t>
            </a: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5"/>
          <p:cNvSpPr>
            <a:spLocks noChangeArrowheads="1"/>
          </p:cNvSpPr>
          <p:nvPr/>
        </p:nvSpPr>
        <p:spPr bwMode="auto">
          <a:xfrm>
            <a:off x="7937" y="838200"/>
            <a:ext cx="121808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dirty="0">
                <a:latin typeface="Arial" panose="020B0604020202020204" pitchFamily="34" charset="0"/>
              </a:rPr>
              <a:t>Create a </a:t>
            </a:r>
            <a:r>
              <a:rPr lang="en-US" altLang="en-US" sz="3600" dirty="0" err="1">
                <a:latin typeface="Arial" panose="020B0604020202020204" pitchFamily="34" charset="0"/>
              </a:rPr>
              <a:t>struct</a:t>
            </a:r>
            <a:r>
              <a:rPr lang="en-US" altLang="en-US" sz="3600" dirty="0">
                <a:latin typeface="Arial" panose="020B0604020202020204" pitchFamily="34" charset="0"/>
              </a:rPr>
              <a:t> to hold a fraction. </a:t>
            </a:r>
          </a:p>
          <a:p>
            <a:pPr eaLnBrk="1" hangingPunct="1"/>
            <a:r>
              <a:rPr lang="en-US" altLang="en-US" sz="3600" dirty="0">
                <a:latin typeface="Arial" panose="020B0604020202020204" pitchFamily="34" charset="0"/>
              </a:rPr>
              <a:t>The </a:t>
            </a:r>
            <a:r>
              <a:rPr lang="en-US" altLang="en-US" sz="3600" dirty="0" err="1">
                <a:latin typeface="Arial" panose="020B0604020202020204" pitchFamily="34" charset="0"/>
              </a:rPr>
              <a:t>struct</a:t>
            </a:r>
            <a:r>
              <a:rPr lang="en-US" altLang="en-US" sz="3600" dirty="0">
                <a:latin typeface="Arial" panose="020B0604020202020204" pitchFamily="34" charset="0"/>
              </a:rPr>
              <a:t> should have an integer numerator and an integer denominator member. </a:t>
            </a:r>
          </a:p>
          <a:p>
            <a:pPr eaLnBrk="1" hangingPunct="1"/>
            <a:r>
              <a:rPr lang="en-US" altLang="en-US" sz="3600" dirty="0">
                <a:latin typeface="Arial" panose="020B0604020202020204" pitchFamily="34" charset="0"/>
              </a:rPr>
              <a:t>Declare 2 fraction variables and read them in from the user. </a:t>
            </a:r>
          </a:p>
          <a:p>
            <a:pPr eaLnBrk="1" hangingPunct="1"/>
            <a:endParaRPr lang="en-US" altLang="en-US" sz="3600" dirty="0">
              <a:latin typeface="Arial" panose="020B0604020202020204" pitchFamily="34" charset="0"/>
            </a:endParaRPr>
          </a:p>
          <a:p>
            <a:pPr eaLnBrk="1" hangingPunct="1"/>
            <a:r>
              <a:rPr lang="en-US" altLang="en-US" sz="3600" dirty="0">
                <a:latin typeface="Arial" panose="020B0604020202020204" pitchFamily="34" charset="0"/>
              </a:rPr>
              <a:t>Write a function called multiply that takes both fractions, multiplies them together, and prints the result out as a decimal number. </a:t>
            </a:r>
          </a:p>
          <a:p>
            <a:pPr eaLnBrk="1" hangingPunct="1"/>
            <a:endParaRPr lang="en-US" altLang="en-US" sz="3600" dirty="0">
              <a:latin typeface="Arial" panose="020B0604020202020204" pitchFamily="34" charset="0"/>
            </a:endParaRPr>
          </a:p>
          <a:p>
            <a:pPr eaLnBrk="1" hangingPunct="1"/>
            <a:r>
              <a:rPr lang="en-US" altLang="en-US" sz="3600" dirty="0">
                <a:latin typeface="Arial" panose="020B0604020202020204" pitchFamily="34" charset="0"/>
              </a:rPr>
              <a:t>You do not need to reduce the fraction to its lowest terms.</a:t>
            </a:r>
            <a:endParaRPr lang="en-US" altLang="en-US" sz="3600" b="1"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198180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b="1" dirty="0">
                <a:latin typeface="Arial" panose="020B0604020202020204" pitchFamily="34" charset="0"/>
              </a:rPr>
              <a:t>Syntax</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3"/>
          <p:cNvSpPr txBox="1">
            <a:spLocks noChangeArrowheads="1"/>
          </p:cNvSpPr>
          <p:nvPr/>
        </p:nvSpPr>
        <p:spPr>
          <a:xfrm>
            <a:off x="1903412" y="1981200"/>
            <a:ext cx="8294688" cy="4343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eaLnBrk="1" hangingPunct="1">
              <a:buFontTx/>
              <a:buNone/>
              <a:defRPr/>
            </a:pPr>
            <a:r>
              <a:rPr lang="en-US" altLang="en-US" b="1" kern="0" dirty="0">
                <a:latin typeface="Courier New" pitchFamily="49" charset="0"/>
              </a:rPr>
              <a:t>struct Student</a:t>
            </a:r>
          </a:p>
          <a:p>
            <a:pPr lvl="1" eaLnBrk="1" hangingPunct="1">
              <a:buFontTx/>
              <a:buNone/>
              <a:defRPr/>
            </a:pPr>
            <a:r>
              <a:rPr lang="en-US" altLang="en-US" b="1" kern="0" dirty="0">
                <a:latin typeface="Courier New" pitchFamily="49" charset="0"/>
              </a:rPr>
              <a:t>{</a:t>
            </a:r>
          </a:p>
          <a:p>
            <a:pPr lvl="1" eaLnBrk="1" hangingPunct="1">
              <a:buFontTx/>
              <a:buNone/>
              <a:defRPr/>
            </a:pPr>
            <a:r>
              <a:rPr lang="en-US" altLang="en-US" b="1" kern="0" dirty="0">
                <a:latin typeface="Courier New" pitchFamily="49" charset="0"/>
              </a:rPr>
              <a:t>		int studentID;</a:t>
            </a:r>
          </a:p>
          <a:p>
            <a:pPr lvl="1" eaLnBrk="1" hangingPunct="1">
              <a:buFontTx/>
              <a:buNone/>
              <a:defRPr/>
            </a:pPr>
            <a:r>
              <a:rPr lang="en-US" altLang="en-US" b="1" kern="0" dirty="0">
                <a:latin typeface="Courier New" pitchFamily="49" charset="0"/>
              </a:rPr>
              <a:t>		string name;</a:t>
            </a:r>
          </a:p>
          <a:p>
            <a:pPr lvl="1" eaLnBrk="1" hangingPunct="1">
              <a:buFontTx/>
              <a:buNone/>
              <a:defRPr/>
            </a:pPr>
            <a:r>
              <a:rPr lang="en-US" altLang="en-US" b="1" kern="0" dirty="0">
                <a:latin typeface="Courier New" pitchFamily="49" charset="0"/>
              </a:rPr>
              <a:t>    short year;</a:t>
            </a:r>
          </a:p>
          <a:p>
            <a:pPr lvl="1" eaLnBrk="1" hangingPunct="1">
              <a:buFontTx/>
              <a:buNone/>
              <a:defRPr/>
            </a:pPr>
            <a:r>
              <a:rPr lang="en-US" altLang="en-US" b="1" kern="0" dirty="0">
                <a:latin typeface="Courier New" pitchFamily="49" charset="0"/>
              </a:rPr>
              <a:t>    double gpa;</a:t>
            </a:r>
          </a:p>
          <a:p>
            <a:pPr lvl="1" eaLnBrk="1" hangingPunct="1">
              <a:buFontTx/>
              <a:buNone/>
              <a:defRPr/>
            </a:pPr>
            <a:r>
              <a:rPr lang="en-US" altLang="en-US" b="1" kern="0" dirty="0">
                <a:latin typeface="Courier New" pitchFamily="49" charset="0"/>
              </a:rPr>
              <a:t>}</a:t>
            </a:r>
            <a:r>
              <a:rPr lang="en-US" altLang="en-US" sz="3200" b="1" kern="0" dirty="0">
                <a:latin typeface="Courier New" pitchFamily="49" charset="0"/>
              </a:rPr>
              <a:t>;</a:t>
            </a:r>
          </a:p>
        </p:txBody>
      </p:sp>
      <p:grpSp>
        <p:nvGrpSpPr>
          <p:cNvPr id="7" name="Group 26"/>
          <p:cNvGrpSpPr>
            <a:grpSpLocks/>
          </p:cNvGrpSpPr>
          <p:nvPr/>
        </p:nvGrpSpPr>
        <p:grpSpPr bwMode="auto">
          <a:xfrm>
            <a:off x="5713413" y="2209800"/>
            <a:ext cx="4703763" cy="628650"/>
            <a:chOff x="2640" y="1392"/>
            <a:chExt cx="2963" cy="396"/>
          </a:xfrm>
        </p:grpSpPr>
        <p:sp>
          <p:nvSpPr>
            <p:cNvPr id="8" name="Text Box 4"/>
            <p:cNvSpPr txBox="1">
              <a:spLocks noChangeArrowheads="1"/>
            </p:cNvSpPr>
            <p:nvPr/>
          </p:nvSpPr>
          <p:spPr bwMode="auto">
            <a:xfrm>
              <a:off x="4320" y="1536"/>
              <a:ext cx="12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000" b="1" baseline="0">
                  <a:solidFill>
                    <a:schemeClr val="accent2"/>
                  </a:solidFill>
                  <a:latin typeface="Arial" panose="020B0604020202020204" pitchFamily="34" charset="0"/>
                </a:rPr>
                <a:t>structure name</a:t>
              </a:r>
            </a:p>
          </p:txBody>
        </p:sp>
        <p:sp>
          <p:nvSpPr>
            <p:cNvPr id="9" name="Line 5"/>
            <p:cNvSpPr>
              <a:spLocks noChangeShapeType="1"/>
            </p:cNvSpPr>
            <p:nvPr/>
          </p:nvSpPr>
          <p:spPr bwMode="auto">
            <a:xfrm flipH="1" flipV="1">
              <a:off x="2640" y="1392"/>
              <a:ext cx="1632"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25"/>
          <p:cNvGrpSpPr>
            <a:grpSpLocks/>
          </p:cNvGrpSpPr>
          <p:nvPr/>
        </p:nvGrpSpPr>
        <p:grpSpPr bwMode="auto">
          <a:xfrm>
            <a:off x="5484812" y="3352800"/>
            <a:ext cx="4953000" cy="1371600"/>
            <a:chOff x="2496" y="2112"/>
            <a:chExt cx="3120" cy="864"/>
          </a:xfrm>
        </p:grpSpPr>
        <p:sp>
          <p:nvSpPr>
            <p:cNvPr id="11" name="Text Box 6"/>
            <p:cNvSpPr txBox="1">
              <a:spLocks noChangeArrowheads="1"/>
            </p:cNvSpPr>
            <p:nvPr/>
          </p:nvSpPr>
          <p:spPr bwMode="auto">
            <a:xfrm>
              <a:off x="3984" y="2304"/>
              <a:ext cx="1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000" b="1" baseline="0">
                  <a:solidFill>
                    <a:schemeClr val="accent2"/>
                  </a:solidFill>
                  <a:latin typeface="Arial" panose="020B0604020202020204" pitchFamily="34" charset="0"/>
                </a:rPr>
                <a:t>structure members</a:t>
              </a:r>
            </a:p>
          </p:txBody>
        </p:sp>
        <p:sp>
          <p:nvSpPr>
            <p:cNvPr id="12" name="Line 17"/>
            <p:cNvSpPr>
              <a:spLocks noChangeShapeType="1"/>
            </p:cNvSpPr>
            <p:nvPr/>
          </p:nvSpPr>
          <p:spPr bwMode="auto">
            <a:xfrm flipH="1" flipV="1">
              <a:off x="2928" y="2112"/>
              <a:ext cx="1056"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8"/>
            <p:cNvSpPr>
              <a:spLocks noChangeShapeType="1"/>
            </p:cNvSpPr>
            <p:nvPr/>
          </p:nvSpPr>
          <p:spPr bwMode="auto">
            <a:xfrm flipH="1">
              <a:off x="2736" y="2448"/>
              <a:ext cx="129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9"/>
            <p:cNvSpPr>
              <a:spLocks noChangeShapeType="1"/>
            </p:cNvSpPr>
            <p:nvPr/>
          </p:nvSpPr>
          <p:spPr bwMode="auto">
            <a:xfrm flipH="1">
              <a:off x="2592" y="2496"/>
              <a:ext cx="1344" cy="1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20"/>
            <p:cNvSpPr>
              <a:spLocks noChangeShapeType="1"/>
            </p:cNvSpPr>
            <p:nvPr/>
          </p:nvSpPr>
          <p:spPr bwMode="auto">
            <a:xfrm flipH="1">
              <a:off x="2496" y="2496"/>
              <a:ext cx="1584" cy="48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6" name="Group 27"/>
          <p:cNvGrpSpPr>
            <a:grpSpLocks/>
          </p:cNvGrpSpPr>
          <p:nvPr/>
        </p:nvGrpSpPr>
        <p:grpSpPr bwMode="auto">
          <a:xfrm>
            <a:off x="3275012" y="4953000"/>
            <a:ext cx="5257800" cy="1371600"/>
            <a:chOff x="1104" y="3120"/>
            <a:chExt cx="3312" cy="864"/>
          </a:xfrm>
        </p:grpSpPr>
        <p:sp>
          <p:nvSpPr>
            <p:cNvPr id="17" name="Oval 21"/>
            <p:cNvSpPr>
              <a:spLocks noChangeArrowheads="1"/>
            </p:cNvSpPr>
            <p:nvPr/>
          </p:nvSpPr>
          <p:spPr bwMode="auto">
            <a:xfrm>
              <a:off x="3168" y="3120"/>
              <a:ext cx="1248" cy="816"/>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18" name="Line 22"/>
            <p:cNvSpPr>
              <a:spLocks noChangeShapeType="1"/>
            </p:cNvSpPr>
            <p:nvPr/>
          </p:nvSpPr>
          <p:spPr bwMode="auto">
            <a:xfrm flipH="1" flipV="1">
              <a:off x="1104" y="3408"/>
              <a:ext cx="2064" cy="9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Text Box 23"/>
            <p:cNvSpPr txBox="1">
              <a:spLocks noChangeArrowheads="1"/>
            </p:cNvSpPr>
            <p:nvPr/>
          </p:nvSpPr>
          <p:spPr bwMode="auto">
            <a:xfrm>
              <a:off x="3264" y="3312"/>
              <a:ext cx="110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spcBef>
                  <a:spcPct val="50000"/>
                </a:spcBef>
              </a:pPr>
              <a:r>
                <a:rPr lang="en-US" altLang="en-US" sz="2000" b="1" baseline="0">
                  <a:solidFill>
                    <a:schemeClr val="accent2"/>
                  </a:solidFill>
                  <a:latin typeface="Courier New" panose="02070309020205020404" pitchFamily="49" charset="0"/>
                </a:rPr>
                <a:t>Notice the required   </a:t>
              </a:r>
              <a:r>
                <a:rPr lang="en-US" altLang="en-US" b="1" baseline="0">
                  <a:solidFill>
                    <a:schemeClr val="accent2"/>
                  </a:solidFill>
                  <a:latin typeface="Courier New" panose="02070309020205020404" pitchFamily="49" charset="0"/>
                </a:rPr>
                <a:t>;</a:t>
              </a:r>
            </a:p>
          </p:txBody>
        </p:sp>
      </p:grpSp>
    </p:spTree>
    <p:extLst>
      <p:ext uri="{BB962C8B-B14F-4D97-AF65-F5344CB8AC3E}">
        <p14:creationId xmlns:p14="http://schemas.microsoft.com/office/powerpoint/2010/main" val="340695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b="1" dirty="0">
                <a:latin typeface="Arial" panose="020B0604020202020204" pitchFamily="34" charset="0"/>
              </a:rPr>
              <a:t>Syntax</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20" name="Rectangle 1"/>
          <p:cNvSpPr>
            <a:spLocks noChangeArrowheads="1"/>
          </p:cNvSpPr>
          <p:nvPr/>
        </p:nvSpPr>
        <p:spPr bwMode="auto">
          <a:xfrm>
            <a:off x="15875" y="914400"/>
            <a:ext cx="12172949" cy="376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New Roman" panose="02020603050405020304" pitchFamily="18" charset="0"/>
              </a:defRPr>
            </a:lvl1pPr>
            <a:lvl2pPr>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90000"/>
              </a:lnSpc>
            </a:pPr>
            <a:r>
              <a:rPr lang="en-US" altLang="en-US" sz="4000" b="1" dirty="0">
                <a:latin typeface="Arial" panose="020B0604020202020204" pitchFamily="34" charset="0"/>
                <a:cs typeface="Arial" panose="020B0604020202020204" pitchFamily="34" charset="0"/>
              </a:rPr>
              <a:t>1.</a:t>
            </a:r>
            <a:r>
              <a:rPr lang="en-US" altLang="en-US" sz="4000" b="1" baseline="0" dirty="0">
                <a:latin typeface="Arial" panose="020B0604020202020204" pitchFamily="34" charset="0"/>
                <a:cs typeface="Arial" panose="020B0604020202020204" pitchFamily="34" charset="0"/>
              </a:rPr>
              <a:t> </a:t>
            </a:r>
            <a:r>
              <a:rPr lang="en-US" altLang="en-US" sz="4000" b="1" dirty="0" err="1">
                <a:latin typeface="Arial" panose="020B0604020202020204" pitchFamily="34" charset="0"/>
                <a:cs typeface="Arial" panose="020B0604020202020204" pitchFamily="34" charset="0"/>
              </a:rPr>
              <a:t>struct</a:t>
            </a:r>
            <a:r>
              <a:rPr lang="en-US" altLang="en-US" sz="4000" dirty="0">
                <a:latin typeface="Arial" panose="020B0604020202020204" pitchFamily="34" charset="0"/>
                <a:cs typeface="Arial" panose="020B0604020202020204" pitchFamily="34" charset="0"/>
              </a:rPr>
              <a:t> names commonly begin with an uppercase letter</a:t>
            </a:r>
          </a:p>
          <a:p>
            <a:pPr eaLnBrk="1" hangingPunct="1">
              <a:lnSpc>
                <a:spcPct val="90000"/>
              </a:lnSpc>
            </a:pPr>
            <a:endParaRPr lang="en-US" altLang="en-US" sz="4000" dirty="0">
              <a:latin typeface="Arial" panose="020B0604020202020204" pitchFamily="34" charset="0"/>
              <a:cs typeface="Arial" panose="020B0604020202020204" pitchFamily="34" charset="0"/>
            </a:endParaRPr>
          </a:p>
          <a:p>
            <a:pPr eaLnBrk="1" hangingPunct="1">
              <a:lnSpc>
                <a:spcPct val="90000"/>
              </a:lnSpc>
            </a:pPr>
            <a:r>
              <a:rPr lang="en-US" altLang="en-US" sz="4000" dirty="0">
                <a:latin typeface="Arial" panose="020B0604020202020204" pitchFamily="34" charset="0"/>
                <a:cs typeface="Arial" panose="020B0604020202020204" pitchFamily="34" charset="0"/>
              </a:rPr>
              <a:t>2. The structure name is also called the </a:t>
            </a:r>
            <a:r>
              <a:rPr lang="en-US" altLang="en-US" sz="4000" dirty="0">
                <a:solidFill>
                  <a:schemeClr val="accent2"/>
                </a:solidFill>
                <a:latin typeface="Arial" panose="020B0604020202020204" pitchFamily="34" charset="0"/>
                <a:cs typeface="Arial" panose="020B0604020202020204" pitchFamily="34" charset="0"/>
              </a:rPr>
              <a:t>tag</a:t>
            </a:r>
          </a:p>
          <a:p>
            <a:pPr eaLnBrk="1" hangingPunct="1">
              <a:lnSpc>
                <a:spcPct val="90000"/>
              </a:lnSpc>
            </a:pPr>
            <a:endParaRPr lang="en-US" altLang="en-US" sz="4000" dirty="0">
              <a:solidFill>
                <a:schemeClr val="accent2"/>
              </a:solidFill>
              <a:latin typeface="Arial" panose="020B0604020202020204" pitchFamily="34" charset="0"/>
              <a:cs typeface="Arial" panose="020B0604020202020204" pitchFamily="34" charset="0"/>
            </a:endParaRPr>
          </a:p>
          <a:p>
            <a:pPr eaLnBrk="1" hangingPunct="1">
              <a:lnSpc>
                <a:spcPct val="90000"/>
              </a:lnSpc>
              <a:spcBef>
                <a:spcPct val="40000"/>
              </a:spcBef>
            </a:pPr>
            <a:r>
              <a:rPr lang="en-US" altLang="en-US" sz="4000" dirty="0">
                <a:latin typeface="Arial" panose="020B0604020202020204" pitchFamily="34" charset="0"/>
                <a:cs typeface="Arial" panose="020B0604020202020204" pitchFamily="34" charset="0"/>
              </a:rPr>
              <a:t>3. Multiple fields of same type can be in a comma-separated list </a:t>
            </a:r>
          </a:p>
          <a:p>
            <a:pPr lvl="1" eaLnBrk="1" hangingPunct="1">
              <a:lnSpc>
                <a:spcPct val="90000"/>
              </a:lnSpc>
            </a:pPr>
            <a:r>
              <a:rPr lang="en-US" altLang="en-US" sz="4000" dirty="0">
                <a:latin typeface="Arial" panose="020B0604020202020204" pitchFamily="34" charset="0"/>
                <a:cs typeface="Arial" panose="020B0604020202020204" pitchFamily="34" charset="0"/>
              </a:rPr>
              <a:t>	</a:t>
            </a:r>
            <a:r>
              <a:rPr lang="en-US" altLang="en-US" sz="4000" b="1" dirty="0">
                <a:latin typeface="Arial" panose="020B0604020202020204" pitchFamily="34" charset="0"/>
                <a:cs typeface="Arial" panose="020B0604020202020204" pitchFamily="34" charset="0"/>
              </a:rPr>
              <a:t>string name, address; </a:t>
            </a:r>
          </a:p>
          <a:p>
            <a:pPr lvl="1" eaLnBrk="1" hangingPunct="1">
              <a:lnSpc>
                <a:spcPct val="90000"/>
              </a:lnSpc>
            </a:pPr>
            <a:endParaRPr lang="en-US" altLang="en-US" sz="4000" b="1" dirty="0">
              <a:latin typeface="Arial" panose="020B0604020202020204" pitchFamily="34" charset="0"/>
              <a:cs typeface="Arial" panose="020B0604020202020204" pitchFamily="34" charset="0"/>
            </a:endParaRPr>
          </a:p>
          <a:p>
            <a:pPr eaLnBrk="1" hangingPunct="1">
              <a:lnSpc>
                <a:spcPct val="90000"/>
              </a:lnSpc>
            </a:pPr>
            <a:r>
              <a:rPr lang="en-US" altLang="en-US" sz="4000" dirty="0">
                <a:latin typeface="Arial" panose="020B0604020202020204" pitchFamily="34" charset="0"/>
                <a:cs typeface="Arial" panose="020B0604020202020204" pitchFamily="34" charset="0"/>
              </a:rPr>
              <a:t>4. Fields in a structure are all public by default</a:t>
            </a:r>
          </a:p>
          <a:p>
            <a:pPr eaLnBrk="1" hangingPunct="1">
              <a:lnSpc>
                <a:spcPct val="90000"/>
              </a:lnSpc>
            </a:pPr>
            <a:endParaRPr lang="en-US"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072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b="1" dirty="0">
                <a:latin typeface="Arial" panose="020B0604020202020204" pitchFamily="34" charset="0"/>
              </a:rPr>
              <a:t>Syntax</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3"/>
          <p:cNvSpPr txBox="1">
            <a:spLocks noChangeArrowheads="1"/>
          </p:cNvSpPr>
          <p:nvPr/>
        </p:nvSpPr>
        <p:spPr>
          <a:xfrm>
            <a:off x="76199" y="1089991"/>
            <a:ext cx="12188825" cy="45720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lnSpc>
                <a:spcPct val="85000"/>
              </a:lnSpc>
              <a:spcBef>
                <a:spcPct val="40000"/>
              </a:spcBef>
              <a:defRPr/>
            </a:pPr>
            <a:r>
              <a:rPr lang="en-US" altLang="en-US" b="1" kern="0" dirty="0">
                <a:latin typeface="Courier New" pitchFamily="49" charset="0"/>
              </a:rPr>
              <a:t>struct</a:t>
            </a:r>
            <a:r>
              <a:rPr lang="en-US" altLang="en-US" kern="0" dirty="0"/>
              <a:t> declaration does not allocate memory or create variables</a:t>
            </a:r>
          </a:p>
          <a:p>
            <a:pPr eaLnBrk="1" hangingPunct="1">
              <a:lnSpc>
                <a:spcPct val="85000"/>
              </a:lnSpc>
              <a:spcBef>
                <a:spcPct val="40000"/>
              </a:spcBef>
              <a:defRPr/>
            </a:pPr>
            <a:r>
              <a:rPr lang="en-US" altLang="en-US" kern="0" dirty="0"/>
              <a:t>To define variables, use structure tag as type name</a:t>
            </a:r>
          </a:p>
          <a:p>
            <a:pPr lvl="1" eaLnBrk="1" hangingPunct="1">
              <a:buFontTx/>
              <a:buNone/>
              <a:defRPr/>
            </a:pPr>
            <a:r>
              <a:rPr lang="en-US" altLang="en-US" kern="0" dirty="0">
                <a:latin typeface="Courier New" pitchFamily="49" charset="0"/>
              </a:rPr>
              <a:t>	</a:t>
            </a:r>
            <a:r>
              <a:rPr lang="en-US" altLang="en-US" b="1" kern="0" dirty="0">
                <a:latin typeface="Courier New" pitchFamily="49" charset="0"/>
              </a:rPr>
              <a:t>Student s1;</a:t>
            </a:r>
          </a:p>
        </p:txBody>
      </p:sp>
      <p:grpSp>
        <p:nvGrpSpPr>
          <p:cNvPr id="8" name="Group 14"/>
          <p:cNvGrpSpPr>
            <a:grpSpLocks/>
          </p:cNvGrpSpPr>
          <p:nvPr/>
        </p:nvGrpSpPr>
        <p:grpSpPr bwMode="auto">
          <a:xfrm>
            <a:off x="6932612" y="2590800"/>
            <a:ext cx="3505200" cy="2590800"/>
            <a:chOff x="2928" y="2256"/>
            <a:chExt cx="2208" cy="1632"/>
          </a:xfrm>
        </p:grpSpPr>
        <p:sp>
          <p:nvSpPr>
            <p:cNvPr id="9" name="Rectangle 4"/>
            <p:cNvSpPr>
              <a:spLocks noChangeArrowheads="1"/>
            </p:cNvSpPr>
            <p:nvPr/>
          </p:nvSpPr>
          <p:spPr bwMode="auto">
            <a:xfrm>
              <a:off x="2928" y="2496"/>
              <a:ext cx="2208" cy="13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10" name="Text Box 5"/>
            <p:cNvSpPr txBox="1">
              <a:spLocks noChangeArrowheads="1"/>
            </p:cNvSpPr>
            <p:nvPr/>
          </p:nvSpPr>
          <p:spPr bwMode="auto">
            <a:xfrm>
              <a:off x="2966" y="2518"/>
              <a:ext cx="9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000" b="1" baseline="0" dirty="0" err="1">
                  <a:solidFill>
                    <a:schemeClr val="accent2"/>
                  </a:solidFill>
                  <a:latin typeface="Courier New" panose="02070309020205020404" pitchFamily="49" charset="0"/>
                </a:rPr>
                <a:t>studentID</a:t>
              </a:r>
              <a:endParaRPr lang="en-US" altLang="en-US" sz="2000" b="1" baseline="0" dirty="0">
                <a:solidFill>
                  <a:schemeClr val="accent2"/>
                </a:solidFill>
                <a:latin typeface="Courier New" panose="02070309020205020404" pitchFamily="49" charset="0"/>
              </a:endParaRPr>
            </a:p>
          </p:txBody>
        </p:sp>
        <p:sp>
          <p:nvSpPr>
            <p:cNvPr id="11" name="Text Box 6"/>
            <p:cNvSpPr txBox="1">
              <a:spLocks noChangeArrowheads="1"/>
            </p:cNvSpPr>
            <p:nvPr/>
          </p:nvSpPr>
          <p:spPr bwMode="auto">
            <a:xfrm>
              <a:off x="2966" y="280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000" b="1" baseline="0">
                  <a:solidFill>
                    <a:schemeClr val="accent2"/>
                  </a:solidFill>
                  <a:latin typeface="Courier New" panose="02070309020205020404" pitchFamily="49" charset="0"/>
                </a:rPr>
                <a:t>name</a:t>
              </a:r>
            </a:p>
          </p:txBody>
        </p:sp>
        <p:sp>
          <p:nvSpPr>
            <p:cNvPr id="12" name="Text Box 7"/>
            <p:cNvSpPr txBox="1">
              <a:spLocks noChangeArrowheads="1"/>
            </p:cNvSpPr>
            <p:nvPr/>
          </p:nvSpPr>
          <p:spPr bwMode="auto">
            <a:xfrm>
              <a:off x="2976" y="3072"/>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000" b="1" baseline="0">
                  <a:solidFill>
                    <a:schemeClr val="accent2"/>
                  </a:solidFill>
                  <a:latin typeface="Courier New" panose="02070309020205020404" pitchFamily="49" charset="0"/>
                </a:rPr>
                <a:t>year</a:t>
              </a:r>
            </a:p>
          </p:txBody>
        </p:sp>
        <p:sp>
          <p:nvSpPr>
            <p:cNvPr id="13" name="Text Box 8"/>
            <p:cNvSpPr txBox="1">
              <a:spLocks noChangeArrowheads="1"/>
            </p:cNvSpPr>
            <p:nvPr/>
          </p:nvSpPr>
          <p:spPr bwMode="auto">
            <a:xfrm>
              <a:off x="2966" y="343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000" b="1" baseline="0">
                  <a:solidFill>
                    <a:schemeClr val="accent2"/>
                  </a:solidFill>
                  <a:latin typeface="Courier New" panose="02070309020205020404" pitchFamily="49" charset="0"/>
                </a:rPr>
                <a:t>gpa</a:t>
              </a:r>
            </a:p>
          </p:txBody>
        </p:sp>
        <p:sp>
          <p:nvSpPr>
            <p:cNvPr id="14" name="Rectangle 9"/>
            <p:cNvSpPr>
              <a:spLocks noChangeArrowheads="1"/>
            </p:cNvSpPr>
            <p:nvPr/>
          </p:nvSpPr>
          <p:spPr bwMode="auto">
            <a:xfrm>
              <a:off x="3984" y="2544"/>
              <a:ext cx="7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15" name="Rectangle 10"/>
            <p:cNvSpPr>
              <a:spLocks noChangeArrowheads="1"/>
            </p:cNvSpPr>
            <p:nvPr/>
          </p:nvSpPr>
          <p:spPr bwMode="auto">
            <a:xfrm>
              <a:off x="3504" y="2832"/>
              <a:ext cx="129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16" name="Rectangle 11"/>
            <p:cNvSpPr>
              <a:spLocks noChangeArrowheads="1"/>
            </p:cNvSpPr>
            <p:nvPr/>
          </p:nvSpPr>
          <p:spPr bwMode="auto">
            <a:xfrm>
              <a:off x="3504" y="3120"/>
              <a:ext cx="52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17" name="Rectangle 12"/>
            <p:cNvSpPr>
              <a:spLocks noChangeArrowheads="1"/>
            </p:cNvSpPr>
            <p:nvPr/>
          </p:nvSpPr>
          <p:spPr bwMode="auto">
            <a:xfrm>
              <a:off x="3504" y="3456"/>
              <a:ext cx="100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18" name="Text Box 13"/>
            <p:cNvSpPr txBox="1">
              <a:spLocks noChangeArrowheads="1"/>
            </p:cNvSpPr>
            <p:nvPr/>
          </p:nvSpPr>
          <p:spPr bwMode="auto">
            <a:xfrm>
              <a:off x="2928" y="2256"/>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000" b="1" baseline="0">
                  <a:solidFill>
                    <a:schemeClr val="accent2"/>
                  </a:solidFill>
                  <a:latin typeface="Courier New" panose="02070309020205020404" pitchFamily="49" charset="0"/>
                </a:rPr>
                <a:t>s1</a:t>
              </a:r>
            </a:p>
          </p:txBody>
        </p:sp>
      </p:grpSp>
    </p:spTree>
    <p:extLst>
      <p:ext uri="{BB962C8B-B14F-4D97-AF65-F5344CB8AC3E}">
        <p14:creationId xmlns:p14="http://schemas.microsoft.com/office/powerpoint/2010/main" val="305026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latin typeface="Arial" panose="020B0604020202020204" pitchFamily="34" charset="0"/>
              </a:rPr>
              <a:t>Accessing Structure Members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19" name="Rectangle 1"/>
          <p:cNvSpPr>
            <a:spLocks noChangeArrowheads="1"/>
          </p:cNvSpPr>
          <p:nvPr/>
        </p:nvSpPr>
        <p:spPr bwMode="auto">
          <a:xfrm>
            <a:off x="15875" y="1524001"/>
            <a:ext cx="12172949" cy="296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New Roman" panose="02020603050405020304" pitchFamily="18" charset="0"/>
              </a:defRPr>
            </a:lvl1pPr>
            <a:lvl2pPr>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4000" dirty="0">
                <a:latin typeface="Arial" panose="020B0604020202020204" pitchFamily="34" charset="0"/>
                <a:cs typeface="Arial" panose="020B0604020202020204" pitchFamily="34" charset="0"/>
              </a:rPr>
              <a:t>Use the dot </a:t>
            </a:r>
            <a:r>
              <a:rPr lang="en-US" altLang="en-US" sz="4000" b="1" dirty="0">
                <a:latin typeface="Arial" panose="020B0604020202020204" pitchFamily="34" charset="0"/>
                <a:cs typeface="Arial" panose="020B0604020202020204" pitchFamily="34" charset="0"/>
              </a:rPr>
              <a:t>(.)</a:t>
            </a:r>
            <a:r>
              <a:rPr lang="en-US" altLang="en-US" sz="4000" dirty="0">
                <a:latin typeface="Arial" panose="020B0604020202020204" pitchFamily="34" charset="0"/>
                <a:cs typeface="Arial" panose="020B0604020202020204" pitchFamily="34" charset="0"/>
              </a:rPr>
              <a:t> operator to refer to members of </a:t>
            </a:r>
            <a:r>
              <a:rPr lang="en-US" altLang="en-US" sz="4000" b="1" dirty="0" err="1">
                <a:latin typeface="Arial" panose="020B0604020202020204" pitchFamily="34" charset="0"/>
                <a:cs typeface="Arial" panose="020B0604020202020204" pitchFamily="34" charset="0"/>
              </a:rPr>
              <a:t>struct</a:t>
            </a:r>
            <a:r>
              <a:rPr lang="en-US" altLang="en-US" sz="4000" dirty="0">
                <a:latin typeface="Arial" panose="020B0604020202020204" pitchFamily="34" charset="0"/>
                <a:cs typeface="Arial" panose="020B0604020202020204" pitchFamily="34" charset="0"/>
              </a:rPr>
              <a:t> variables </a:t>
            </a:r>
          </a:p>
          <a:p>
            <a:pPr eaLnBrk="1" hangingPunct="1"/>
            <a:endParaRPr lang="en-US" altLang="en-US" sz="4000" dirty="0">
              <a:latin typeface="Arial" panose="020B0604020202020204" pitchFamily="34" charset="0"/>
              <a:cs typeface="Arial" panose="020B0604020202020204" pitchFamily="34" charset="0"/>
            </a:endParaRPr>
          </a:p>
          <a:p>
            <a:pPr lvl="1" eaLnBrk="1" hangingPunct="1"/>
            <a:r>
              <a:rPr lang="en-US" altLang="en-US" sz="4000" dirty="0">
                <a:latin typeface="Arial" panose="020B0604020202020204" pitchFamily="34" charset="0"/>
                <a:cs typeface="Arial" panose="020B0604020202020204" pitchFamily="34" charset="0"/>
              </a:rPr>
              <a:t>	 </a:t>
            </a:r>
            <a:r>
              <a:rPr lang="en-US" altLang="en-US" sz="4000" b="1" dirty="0" err="1">
                <a:solidFill>
                  <a:srgbClr val="3D8963"/>
                </a:solidFill>
                <a:latin typeface="Arial" panose="020B0604020202020204" pitchFamily="34" charset="0"/>
                <a:cs typeface="Arial" panose="020B0604020202020204" pitchFamily="34" charset="0"/>
              </a:rPr>
              <a:t>getline</a:t>
            </a:r>
            <a:r>
              <a:rPr lang="en-US" altLang="en-US" sz="4000" b="1" dirty="0">
                <a:solidFill>
                  <a:srgbClr val="3D8963"/>
                </a:solidFill>
                <a:latin typeface="Arial" panose="020B0604020202020204" pitchFamily="34" charset="0"/>
                <a:cs typeface="Arial" panose="020B0604020202020204" pitchFamily="34" charset="0"/>
              </a:rPr>
              <a:t>(</a:t>
            </a:r>
            <a:r>
              <a:rPr lang="en-US" altLang="en-US" sz="4000" b="1" dirty="0" err="1">
                <a:solidFill>
                  <a:srgbClr val="3D8963"/>
                </a:solidFill>
                <a:latin typeface="Arial" panose="020B0604020202020204" pitchFamily="34" charset="0"/>
                <a:cs typeface="Arial" panose="020B0604020202020204" pitchFamily="34" charset="0"/>
              </a:rPr>
              <a:t>cin</a:t>
            </a:r>
            <a:r>
              <a:rPr lang="en-US" altLang="en-US" sz="4000" b="1" dirty="0">
                <a:solidFill>
                  <a:srgbClr val="3D8963"/>
                </a:solidFill>
                <a:latin typeface="Arial" panose="020B0604020202020204" pitchFamily="34" charset="0"/>
                <a:cs typeface="Arial" panose="020B0604020202020204" pitchFamily="34" charset="0"/>
              </a:rPr>
              <a:t>, s1.name);</a:t>
            </a:r>
          </a:p>
          <a:p>
            <a:pPr lvl="1" eaLnBrk="1" hangingPunct="1"/>
            <a:r>
              <a:rPr lang="en-US" altLang="en-US" sz="4000" b="1" dirty="0">
                <a:solidFill>
                  <a:srgbClr val="3D8963"/>
                </a:solidFill>
                <a:latin typeface="Arial" panose="020B0604020202020204" pitchFamily="34" charset="0"/>
                <a:cs typeface="Arial" panose="020B0604020202020204" pitchFamily="34" charset="0"/>
              </a:rPr>
              <a:t>       </a:t>
            </a:r>
            <a:r>
              <a:rPr lang="en-US" altLang="en-US" sz="4000" b="1" dirty="0" err="1">
                <a:solidFill>
                  <a:srgbClr val="3D8963"/>
                </a:solidFill>
                <a:latin typeface="Arial" panose="020B0604020202020204" pitchFamily="34" charset="0"/>
                <a:cs typeface="Arial" panose="020B0604020202020204" pitchFamily="34" charset="0"/>
              </a:rPr>
              <a:t>cin</a:t>
            </a:r>
            <a:r>
              <a:rPr lang="en-US" altLang="en-US" sz="4000" b="1" dirty="0">
                <a:solidFill>
                  <a:srgbClr val="3D8963"/>
                </a:solidFill>
                <a:latin typeface="Arial" panose="020B0604020202020204" pitchFamily="34" charset="0"/>
                <a:cs typeface="Arial" panose="020B0604020202020204" pitchFamily="34" charset="0"/>
              </a:rPr>
              <a:t> &gt;&gt; s1.studentID;</a:t>
            </a:r>
          </a:p>
          <a:p>
            <a:pPr lvl="1" eaLnBrk="1" hangingPunct="1"/>
            <a:r>
              <a:rPr lang="en-US" altLang="en-US" sz="4000" b="1" dirty="0">
                <a:solidFill>
                  <a:srgbClr val="3D8963"/>
                </a:solidFill>
                <a:latin typeface="Arial" panose="020B0604020202020204" pitchFamily="34" charset="0"/>
                <a:cs typeface="Arial" panose="020B0604020202020204" pitchFamily="34" charset="0"/>
              </a:rPr>
              <a:t>	s1.gpa = 3.75;</a:t>
            </a:r>
          </a:p>
          <a:p>
            <a:pPr lvl="1" eaLnBrk="1" hangingPunct="1"/>
            <a:endParaRPr lang="en-US" altLang="en-US" sz="4000" b="1" dirty="0">
              <a:solidFill>
                <a:srgbClr val="3D8963"/>
              </a:solidFill>
              <a:latin typeface="Arial" panose="020B0604020202020204" pitchFamily="34" charset="0"/>
              <a:cs typeface="Arial" panose="020B0604020202020204" pitchFamily="34" charset="0"/>
            </a:endParaRPr>
          </a:p>
          <a:p>
            <a:pPr eaLnBrk="1" hangingPunct="1"/>
            <a:r>
              <a:rPr lang="en-US" altLang="en-US" sz="4000" dirty="0">
                <a:latin typeface="Arial" panose="020B0604020202020204" pitchFamily="34" charset="0"/>
                <a:cs typeface="Arial" panose="020B0604020202020204" pitchFamily="34" charset="0"/>
              </a:rPr>
              <a:t>Member variables can be used in any manner appropriate for their data type</a:t>
            </a:r>
          </a:p>
        </p:txBody>
      </p:sp>
    </p:spTree>
    <p:extLst>
      <p:ext uri="{BB962C8B-B14F-4D97-AF65-F5344CB8AC3E}">
        <p14:creationId xmlns:p14="http://schemas.microsoft.com/office/powerpoint/2010/main" val="210017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latin typeface="Arial" panose="020B0604020202020204" pitchFamily="34" charset="0"/>
              </a:rPr>
              <a:t>Displaying </a:t>
            </a:r>
            <a:r>
              <a:rPr lang="en-US" altLang="en-US" b="1" dirty="0" err="1">
                <a:latin typeface="Courier New" panose="02070309020205020404" pitchFamily="49" charset="0"/>
              </a:rPr>
              <a:t>struct</a:t>
            </a:r>
            <a:r>
              <a:rPr lang="en-US" altLang="en-US" b="1" dirty="0">
                <a:latin typeface="Arial" panose="020B0604020202020204" pitchFamily="34" charset="0"/>
              </a:rPr>
              <a:t> </a:t>
            </a:r>
            <a:r>
              <a:rPr lang="en-US" altLang="en-US" dirty="0">
                <a:latin typeface="Arial" panose="020B0604020202020204" pitchFamily="34" charset="0"/>
              </a:rPr>
              <a:t>Members</a:t>
            </a:r>
            <a:endParaRPr lang="en-US" altLang="en-US" b="1" dirty="0">
              <a:latin typeface="Arial" panose="020B0604020202020204" pitchFamily="34" charset="0"/>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7" name="Rectangle 1"/>
          <p:cNvSpPr>
            <a:spLocks noChangeArrowheads="1"/>
          </p:cNvSpPr>
          <p:nvPr/>
        </p:nvSpPr>
        <p:spPr bwMode="auto">
          <a:xfrm>
            <a:off x="15876" y="990600"/>
            <a:ext cx="12172949" cy="440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New Roman" panose="02020603050405020304" pitchFamily="18" charset="0"/>
              </a:defRPr>
            </a:lvl1pPr>
            <a:lvl2pPr>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5000"/>
              </a:lnSpc>
            </a:pPr>
            <a:r>
              <a:rPr lang="en-US" altLang="en-US" sz="4400" dirty="0">
                <a:latin typeface="Arial" panose="020B0604020202020204" pitchFamily="34" charset="0"/>
                <a:cs typeface="Arial" panose="020B0604020202020204" pitchFamily="34" charset="0"/>
              </a:rPr>
              <a:t>To display the contents of a </a:t>
            </a:r>
            <a:r>
              <a:rPr lang="en-US" altLang="en-US" sz="4400" b="1" dirty="0" err="1">
                <a:latin typeface="Arial" panose="020B0604020202020204" pitchFamily="34" charset="0"/>
                <a:cs typeface="Arial" panose="020B0604020202020204" pitchFamily="34" charset="0"/>
              </a:rPr>
              <a:t>struct</a:t>
            </a:r>
            <a:r>
              <a:rPr lang="en-US" altLang="en-US" sz="4400" dirty="0">
                <a:latin typeface="Arial" panose="020B0604020202020204" pitchFamily="34" charset="0"/>
                <a:cs typeface="Arial" panose="020B0604020202020204" pitchFamily="34" charset="0"/>
              </a:rPr>
              <a:t> variable, you must display each field separately, using the dot operator </a:t>
            </a:r>
          </a:p>
          <a:p>
            <a:pPr eaLnBrk="1" hangingPunct="1">
              <a:lnSpc>
                <a:spcPct val="85000"/>
              </a:lnSpc>
            </a:pPr>
            <a:endParaRPr lang="en-US" altLang="en-US" sz="4400" dirty="0">
              <a:latin typeface="Arial" panose="020B0604020202020204" pitchFamily="34" charset="0"/>
              <a:cs typeface="Arial" panose="020B0604020202020204" pitchFamily="34" charset="0"/>
            </a:endParaRPr>
          </a:p>
          <a:p>
            <a:pPr lvl="1" eaLnBrk="1" hangingPunct="1"/>
            <a:r>
              <a:rPr lang="en-US" altLang="en-US" sz="4400" dirty="0">
                <a:solidFill>
                  <a:schemeClr val="accent2"/>
                </a:solidFill>
                <a:latin typeface="Arial" panose="020B0604020202020204" pitchFamily="34" charset="0"/>
                <a:cs typeface="Arial" panose="020B0604020202020204" pitchFamily="34" charset="0"/>
              </a:rPr>
              <a:t>Wrong:	</a:t>
            </a:r>
          </a:p>
          <a:p>
            <a:pPr lvl="1" eaLnBrk="1" hangingPunct="1"/>
            <a:r>
              <a:rPr lang="en-US" altLang="en-US" sz="4400" b="1" dirty="0">
                <a:solidFill>
                  <a:srgbClr val="3D8963"/>
                </a:solidFill>
                <a:latin typeface="Arial" panose="020B0604020202020204" pitchFamily="34" charset="0"/>
                <a:cs typeface="Arial" panose="020B0604020202020204" pitchFamily="34" charset="0"/>
              </a:rPr>
              <a:t> </a:t>
            </a:r>
            <a:r>
              <a:rPr lang="en-US" altLang="en-US" sz="4400" b="1" dirty="0" err="1">
                <a:solidFill>
                  <a:srgbClr val="3D8963"/>
                </a:solidFill>
                <a:latin typeface="Arial" panose="020B0604020202020204" pitchFamily="34" charset="0"/>
                <a:cs typeface="Arial" panose="020B0604020202020204" pitchFamily="34" charset="0"/>
              </a:rPr>
              <a:t>cout</a:t>
            </a:r>
            <a:r>
              <a:rPr lang="en-US" altLang="en-US" sz="4400" b="1" dirty="0">
                <a:solidFill>
                  <a:srgbClr val="3D8963"/>
                </a:solidFill>
                <a:latin typeface="Arial" panose="020B0604020202020204" pitchFamily="34" charset="0"/>
                <a:cs typeface="Arial" panose="020B0604020202020204" pitchFamily="34" charset="0"/>
              </a:rPr>
              <a:t> &lt;&lt; s1; // won’t work!</a:t>
            </a:r>
          </a:p>
          <a:p>
            <a:pPr lvl="1" eaLnBrk="1" hangingPunct="1"/>
            <a:endParaRPr lang="en-US" altLang="en-US" sz="4400" b="1" dirty="0">
              <a:solidFill>
                <a:srgbClr val="3D8963"/>
              </a:solidFill>
              <a:latin typeface="Arial" panose="020B0604020202020204" pitchFamily="34" charset="0"/>
              <a:cs typeface="Arial" panose="020B0604020202020204" pitchFamily="34" charset="0"/>
            </a:endParaRPr>
          </a:p>
          <a:p>
            <a:pPr lvl="1" eaLnBrk="1" hangingPunct="1">
              <a:lnSpc>
                <a:spcPct val="80000"/>
              </a:lnSpc>
            </a:pPr>
            <a:r>
              <a:rPr lang="en-US" altLang="en-US" sz="4400" dirty="0">
                <a:solidFill>
                  <a:schemeClr val="accent2"/>
                </a:solidFill>
                <a:latin typeface="Arial" panose="020B0604020202020204" pitchFamily="34" charset="0"/>
                <a:cs typeface="Arial" panose="020B0604020202020204" pitchFamily="34" charset="0"/>
              </a:rPr>
              <a:t>Correct:	</a:t>
            </a:r>
          </a:p>
          <a:p>
            <a:pPr lvl="1" eaLnBrk="1" hangingPunct="1">
              <a:lnSpc>
                <a:spcPct val="80000"/>
              </a:lnSpc>
            </a:pPr>
            <a:r>
              <a:rPr lang="en-US" altLang="en-US" sz="4400" b="1" dirty="0">
                <a:solidFill>
                  <a:srgbClr val="3D8963"/>
                </a:solidFill>
                <a:latin typeface="Arial" panose="020B0604020202020204" pitchFamily="34" charset="0"/>
                <a:cs typeface="Arial" panose="020B0604020202020204" pitchFamily="34" charset="0"/>
              </a:rPr>
              <a:t> </a:t>
            </a:r>
            <a:r>
              <a:rPr lang="en-US" altLang="en-US" sz="4400" b="1" dirty="0" err="1">
                <a:solidFill>
                  <a:srgbClr val="3D8963"/>
                </a:solidFill>
                <a:latin typeface="Arial" panose="020B0604020202020204" pitchFamily="34" charset="0"/>
                <a:cs typeface="Arial" panose="020B0604020202020204" pitchFamily="34" charset="0"/>
              </a:rPr>
              <a:t>cout</a:t>
            </a:r>
            <a:r>
              <a:rPr lang="en-US" altLang="en-US" sz="4400" b="1" dirty="0">
                <a:solidFill>
                  <a:srgbClr val="3D8963"/>
                </a:solidFill>
                <a:latin typeface="Arial" panose="020B0604020202020204" pitchFamily="34" charset="0"/>
                <a:cs typeface="Arial" panose="020B0604020202020204" pitchFamily="34" charset="0"/>
              </a:rPr>
              <a:t> &lt;&lt; s1.studentID &lt;&lt; </a:t>
            </a:r>
            <a:r>
              <a:rPr lang="en-US" altLang="en-US" sz="4400" b="1" dirty="0" err="1">
                <a:solidFill>
                  <a:srgbClr val="3D8963"/>
                </a:solidFill>
                <a:latin typeface="Arial" panose="020B0604020202020204" pitchFamily="34" charset="0"/>
                <a:cs typeface="Arial" panose="020B0604020202020204" pitchFamily="34" charset="0"/>
              </a:rPr>
              <a:t>endl</a:t>
            </a:r>
            <a:r>
              <a:rPr lang="en-US" altLang="en-US" sz="4400" b="1" dirty="0">
                <a:solidFill>
                  <a:srgbClr val="3D8963"/>
                </a:solidFill>
                <a:latin typeface="Arial" panose="020B0604020202020204" pitchFamily="34" charset="0"/>
                <a:cs typeface="Arial" panose="020B0604020202020204" pitchFamily="34" charset="0"/>
              </a:rPr>
              <a:t>;</a:t>
            </a:r>
          </a:p>
          <a:p>
            <a:pPr lvl="1" eaLnBrk="1" hangingPunct="1">
              <a:lnSpc>
                <a:spcPct val="80000"/>
              </a:lnSpc>
            </a:pPr>
            <a:r>
              <a:rPr lang="en-US" altLang="en-US" sz="4400" b="1" dirty="0">
                <a:solidFill>
                  <a:srgbClr val="3D8963"/>
                </a:solidFill>
                <a:latin typeface="Arial" panose="020B0604020202020204" pitchFamily="34" charset="0"/>
                <a:cs typeface="Arial" panose="020B0604020202020204" pitchFamily="34" charset="0"/>
              </a:rPr>
              <a:t> </a:t>
            </a:r>
            <a:r>
              <a:rPr lang="en-US" altLang="en-US" sz="4400" b="1" dirty="0" err="1">
                <a:solidFill>
                  <a:srgbClr val="3D8963"/>
                </a:solidFill>
                <a:latin typeface="Arial" panose="020B0604020202020204" pitchFamily="34" charset="0"/>
                <a:cs typeface="Arial" panose="020B0604020202020204" pitchFamily="34" charset="0"/>
              </a:rPr>
              <a:t>cout</a:t>
            </a:r>
            <a:r>
              <a:rPr lang="en-US" altLang="en-US" sz="4400" b="1" dirty="0">
                <a:solidFill>
                  <a:srgbClr val="3D8963"/>
                </a:solidFill>
                <a:latin typeface="Arial" panose="020B0604020202020204" pitchFamily="34" charset="0"/>
                <a:cs typeface="Arial" panose="020B0604020202020204" pitchFamily="34" charset="0"/>
              </a:rPr>
              <a:t> &lt;&lt; s1.name &lt;&lt; </a:t>
            </a:r>
            <a:r>
              <a:rPr lang="en-US" altLang="en-US" sz="4400" b="1" dirty="0" err="1">
                <a:solidFill>
                  <a:srgbClr val="3D8963"/>
                </a:solidFill>
                <a:latin typeface="Arial" panose="020B0604020202020204" pitchFamily="34" charset="0"/>
                <a:cs typeface="Arial" panose="020B0604020202020204" pitchFamily="34" charset="0"/>
              </a:rPr>
              <a:t>endl</a:t>
            </a:r>
            <a:r>
              <a:rPr lang="en-US" altLang="en-US" sz="4400" b="1" dirty="0">
                <a:solidFill>
                  <a:srgbClr val="3D8963"/>
                </a:solidFill>
                <a:latin typeface="Arial" panose="020B0604020202020204" pitchFamily="34" charset="0"/>
                <a:cs typeface="Arial" panose="020B0604020202020204" pitchFamily="34" charset="0"/>
              </a:rPr>
              <a:t>;</a:t>
            </a:r>
          </a:p>
          <a:p>
            <a:pPr lvl="1" eaLnBrk="1" hangingPunct="1">
              <a:lnSpc>
                <a:spcPct val="80000"/>
              </a:lnSpc>
            </a:pPr>
            <a:r>
              <a:rPr lang="en-US" altLang="en-US" sz="4400" b="1" dirty="0">
                <a:solidFill>
                  <a:srgbClr val="3D8963"/>
                </a:solidFill>
                <a:latin typeface="Arial" panose="020B0604020202020204" pitchFamily="34" charset="0"/>
                <a:cs typeface="Arial" panose="020B0604020202020204" pitchFamily="34" charset="0"/>
              </a:rPr>
              <a:t> </a:t>
            </a:r>
            <a:r>
              <a:rPr lang="en-US" altLang="en-US" sz="4400" b="1" dirty="0" err="1">
                <a:solidFill>
                  <a:srgbClr val="3D8963"/>
                </a:solidFill>
                <a:latin typeface="Arial" panose="020B0604020202020204" pitchFamily="34" charset="0"/>
                <a:cs typeface="Arial" panose="020B0604020202020204" pitchFamily="34" charset="0"/>
              </a:rPr>
              <a:t>cout</a:t>
            </a:r>
            <a:r>
              <a:rPr lang="en-US" altLang="en-US" sz="4400" b="1" dirty="0">
                <a:solidFill>
                  <a:srgbClr val="3D8963"/>
                </a:solidFill>
                <a:latin typeface="Arial" panose="020B0604020202020204" pitchFamily="34" charset="0"/>
                <a:cs typeface="Arial" panose="020B0604020202020204" pitchFamily="34" charset="0"/>
              </a:rPr>
              <a:t> &lt;&lt; s1.year &lt;&lt; </a:t>
            </a:r>
            <a:r>
              <a:rPr lang="en-US" altLang="en-US" sz="4400" b="1" dirty="0" err="1">
                <a:solidFill>
                  <a:srgbClr val="3D8963"/>
                </a:solidFill>
                <a:latin typeface="Arial" panose="020B0604020202020204" pitchFamily="34" charset="0"/>
                <a:cs typeface="Arial" panose="020B0604020202020204" pitchFamily="34" charset="0"/>
              </a:rPr>
              <a:t>endl</a:t>
            </a:r>
            <a:r>
              <a:rPr lang="en-US" altLang="en-US" sz="4400" b="1" dirty="0">
                <a:solidFill>
                  <a:srgbClr val="3D8963"/>
                </a:solidFill>
                <a:latin typeface="Arial" panose="020B0604020202020204" pitchFamily="34" charset="0"/>
                <a:cs typeface="Arial" panose="020B0604020202020204" pitchFamily="34" charset="0"/>
              </a:rPr>
              <a:t>;</a:t>
            </a:r>
          </a:p>
          <a:p>
            <a:pPr lvl="1" eaLnBrk="1" hangingPunct="1">
              <a:lnSpc>
                <a:spcPct val="80000"/>
              </a:lnSpc>
            </a:pPr>
            <a:r>
              <a:rPr lang="en-US" altLang="en-US" sz="4400" b="1" dirty="0">
                <a:solidFill>
                  <a:srgbClr val="3D8963"/>
                </a:solidFill>
                <a:latin typeface="Arial" panose="020B0604020202020204" pitchFamily="34" charset="0"/>
                <a:cs typeface="Arial" panose="020B0604020202020204" pitchFamily="34" charset="0"/>
              </a:rPr>
              <a:t> </a:t>
            </a:r>
            <a:r>
              <a:rPr lang="en-US" altLang="en-US" sz="4400" b="1" dirty="0" err="1">
                <a:solidFill>
                  <a:srgbClr val="3D8963"/>
                </a:solidFill>
                <a:latin typeface="Arial" panose="020B0604020202020204" pitchFamily="34" charset="0"/>
                <a:cs typeface="Arial" panose="020B0604020202020204" pitchFamily="34" charset="0"/>
              </a:rPr>
              <a:t>cout</a:t>
            </a:r>
            <a:r>
              <a:rPr lang="en-US" altLang="en-US" sz="4400" b="1" dirty="0">
                <a:solidFill>
                  <a:srgbClr val="3D8963"/>
                </a:solidFill>
                <a:latin typeface="Arial" panose="020B0604020202020204" pitchFamily="34" charset="0"/>
                <a:cs typeface="Arial" panose="020B0604020202020204" pitchFamily="34" charset="0"/>
              </a:rPr>
              <a:t> &lt;&lt; s1.gpa;</a:t>
            </a:r>
          </a:p>
        </p:txBody>
      </p:sp>
    </p:spTree>
    <p:extLst>
      <p:ext uri="{BB962C8B-B14F-4D97-AF65-F5344CB8AC3E}">
        <p14:creationId xmlns:p14="http://schemas.microsoft.com/office/powerpoint/2010/main" val="237643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latin typeface="Arial" panose="020B0604020202020204" pitchFamily="34" charset="0"/>
              </a:rPr>
              <a:t>Comparing </a:t>
            </a:r>
            <a:r>
              <a:rPr lang="en-US" altLang="en-US" b="1" dirty="0" err="1">
                <a:latin typeface="Courier New" panose="02070309020205020404" pitchFamily="49" charset="0"/>
              </a:rPr>
              <a:t>struct</a:t>
            </a:r>
            <a:r>
              <a:rPr lang="en-US" altLang="en-US" b="1" dirty="0">
                <a:latin typeface="Arial" panose="020B0604020202020204" pitchFamily="34" charset="0"/>
              </a:rPr>
              <a:t> </a:t>
            </a:r>
            <a:r>
              <a:rPr lang="en-US" altLang="en-US" dirty="0">
                <a:latin typeface="Arial" panose="020B0604020202020204" pitchFamily="34" charset="0"/>
              </a:rPr>
              <a:t>Members</a:t>
            </a:r>
            <a:endParaRPr lang="en-US" altLang="en-US" b="1" dirty="0">
              <a:latin typeface="Arial" panose="020B0604020202020204" pitchFamily="34" charset="0"/>
            </a:endParaRPr>
          </a:p>
        </p:txBody>
      </p:sp>
      <p:sp>
        <p:nvSpPr>
          <p:cNvPr id="5"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6" name="Rectangle 5"/>
          <p:cNvSpPr>
            <a:spLocks noChangeArrowheads="1"/>
          </p:cNvSpPr>
          <p:nvPr/>
        </p:nvSpPr>
        <p:spPr bwMode="auto">
          <a:xfrm>
            <a:off x="1530350" y="6858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3600">
                <a:latin typeface="Arial" panose="020B0604020202020204" pitchFamily="34" charset="0"/>
              </a:rPr>
              <a:t>.</a:t>
            </a:r>
            <a:br>
              <a:rPr lang="en-US" altLang="en-US" sz="3600">
                <a:latin typeface="Arial" panose="020B0604020202020204" pitchFamily="34" charset="0"/>
              </a:rPr>
            </a:br>
            <a:endParaRPr lang="en-US" altLang="en-US" sz="3600" b="1" baseline="0">
              <a:latin typeface="Arial" panose="020B0604020202020204" pitchFamily="34" charset="0"/>
            </a:endParaRPr>
          </a:p>
        </p:txBody>
      </p:sp>
      <p:sp>
        <p:nvSpPr>
          <p:cNvPr id="8" name="Rectangle 1"/>
          <p:cNvSpPr>
            <a:spLocks noChangeArrowheads="1"/>
          </p:cNvSpPr>
          <p:nvPr/>
        </p:nvSpPr>
        <p:spPr bwMode="auto">
          <a:xfrm>
            <a:off x="0" y="1524001"/>
            <a:ext cx="12188825" cy="33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New Roman" panose="02020603050405020304" pitchFamily="18" charset="0"/>
              </a:defRPr>
            </a:lvl1pPr>
            <a:lvl2pPr>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5000"/>
              </a:lnSpc>
            </a:pPr>
            <a:r>
              <a:rPr lang="en-US" altLang="en-US" sz="4400" dirty="0">
                <a:latin typeface="Arial" panose="020B0604020202020204" pitchFamily="34" charset="0"/>
                <a:cs typeface="Arial" panose="020B0604020202020204" pitchFamily="34" charset="0"/>
              </a:rPr>
              <a:t>Similar to displaying a </a:t>
            </a:r>
            <a:r>
              <a:rPr lang="en-US" altLang="en-US" sz="4400" b="1" dirty="0" err="1">
                <a:latin typeface="Arial" panose="020B0604020202020204" pitchFamily="34" charset="0"/>
                <a:cs typeface="Arial" panose="020B0604020202020204" pitchFamily="34" charset="0"/>
              </a:rPr>
              <a:t>struct</a:t>
            </a:r>
            <a:r>
              <a:rPr lang="en-US" altLang="en-US" sz="4400" dirty="0">
                <a:latin typeface="Arial" panose="020B0604020202020204" pitchFamily="34" charset="0"/>
                <a:cs typeface="Arial" panose="020B0604020202020204" pitchFamily="34" charset="0"/>
              </a:rPr>
              <a:t>, you cannot compare two </a:t>
            </a:r>
            <a:r>
              <a:rPr lang="en-US" altLang="en-US" sz="4400" b="1" dirty="0" err="1">
                <a:latin typeface="Arial" panose="020B0604020202020204" pitchFamily="34" charset="0"/>
                <a:cs typeface="Arial" panose="020B0604020202020204" pitchFamily="34" charset="0"/>
              </a:rPr>
              <a:t>struct</a:t>
            </a:r>
            <a:r>
              <a:rPr lang="en-US" altLang="en-US" sz="4400" dirty="0">
                <a:latin typeface="Arial" panose="020B0604020202020204" pitchFamily="34" charset="0"/>
                <a:cs typeface="Arial" panose="020B0604020202020204" pitchFamily="34" charset="0"/>
              </a:rPr>
              <a:t> variables directly: </a:t>
            </a:r>
          </a:p>
          <a:p>
            <a:pPr eaLnBrk="1" hangingPunct="1">
              <a:lnSpc>
                <a:spcPct val="85000"/>
              </a:lnSpc>
            </a:pPr>
            <a:endParaRPr lang="en-US" altLang="en-US" sz="4400" dirty="0">
              <a:solidFill>
                <a:schemeClr val="accent2"/>
              </a:solidFill>
              <a:latin typeface="Arial" panose="020B0604020202020204" pitchFamily="34" charset="0"/>
              <a:cs typeface="Arial" panose="020B0604020202020204" pitchFamily="34" charset="0"/>
            </a:endParaRPr>
          </a:p>
          <a:p>
            <a:pPr lvl="1" eaLnBrk="1" hangingPunct="1"/>
            <a:r>
              <a:rPr lang="en-US" altLang="en-US" sz="4400" b="1" dirty="0">
                <a:solidFill>
                  <a:srgbClr val="3D8963"/>
                </a:solidFill>
                <a:latin typeface="Arial" panose="020B0604020202020204" pitchFamily="34" charset="0"/>
                <a:cs typeface="Arial" panose="020B0604020202020204" pitchFamily="34" charset="0"/>
              </a:rPr>
              <a:t> if (s1 &gt;= s2) // won’t work!</a:t>
            </a:r>
          </a:p>
          <a:p>
            <a:pPr lvl="1" eaLnBrk="1" hangingPunct="1"/>
            <a:endParaRPr lang="en-US" altLang="en-US" sz="4400" b="1" dirty="0">
              <a:solidFill>
                <a:srgbClr val="3D8963"/>
              </a:solidFill>
              <a:latin typeface="Arial" panose="020B0604020202020204" pitchFamily="34" charset="0"/>
              <a:cs typeface="Arial" panose="020B0604020202020204" pitchFamily="34" charset="0"/>
            </a:endParaRPr>
          </a:p>
          <a:p>
            <a:pPr eaLnBrk="1" hangingPunct="1"/>
            <a:r>
              <a:rPr lang="en-US" altLang="en-US" sz="4400" dirty="0">
                <a:latin typeface="Arial" panose="020B0604020202020204" pitchFamily="34" charset="0"/>
                <a:cs typeface="Arial" panose="020B0604020202020204" pitchFamily="34" charset="0"/>
              </a:rPr>
              <a:t>Instead, compare member variables:</a:t>
            </a:r>
          </a:p>
          <a:p>
            <a:pPr lvl="1" eaLnBrk="1" hangingPunct="1">
              <a:lnSpc>
                <a:spcPct val="80000"/>
              </a:lnSpc>
            </a:pPr>
            <a:endParaRPr lang="en-US" altLang="en-US" sz="4400" b="1" dirty="0">
              <a:solidFill>
                <a:srgbClr val="3D8963"/>
              </a:solidFill>
              <a:latin typeface="Arial" panose="020B0604020202020204" pitchFamily="34" charset="0"/>
              <a:cs typeface="Arial" panose="020B0604020202020204" pitchFamily="34" charset="0"/>
            </a:endParaRPr>
          </a:p>
          <a:p>
            <a:pPr lvl="1" eaLnBrk="1" hangingPunct="1">
              <a:lnSpc>
                <a:spcPct val="80000"/>
              </a:lnSpc>
            </a:pPr>
            <a:r>
              <a:rPr lang="en-US" altLang="en-US" sz="4400" b="1" dirty="0">
                <a:solidFill>
                  <a:srgbClr val="3D8963"/>
                </a:solidFill>
                <a:latin typeface="Arial" panose="020B0604020202020204" pitchFamily="34" charset="0"/>
                <a:cs typeface="Arial" panose="020B0604020202020204" pitchFamily="34" charset="0"/>
              </a:rPr>
              <a:t> if (s1.gpa &gt;= s2.gpa) // better</a:t>
            </a:r>
          </a:p>
        </p:txBody>
      </p:sp>
    </p:spTree>
    <p:extLst>
      <p:ext uri="{BB962C8B-B14F-4D97-AF65-F5344CB8AC3E}">
        <p14:creationId xmlns:p14="http://schemas.microsoft.com/office/powerpoint/2010/main" val="386215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www.w3.org/XML/1998/namespace"/>
    <ds:schemaRef ds:uri="http://schemas.microsoft.com/office/2006/metadata/properties"/>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990</TotalTime>
  <Words>1140</Words>
  <Application>Microsoft Office PowerPoint</Application>
  <PresentationFormat>Custom</PresentationFormat>
  <Paragraphs>321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宋体</vt:lpstr>
      <vt:lpstr>Arial</vt:lpstr>
      <vt:lpstr>Century Gothic</vt:lpstr>
      <vt:lpstr>Courier New</vt:lpstr>
      <vt:lpstr>HY중고딕</vt:lpstr>
      <vt:lpstr>Times New Roman</vt:lpstr>
      <vt:lpstr>Wingdings</vt:lpstr>
      <vt:lpstr>Books 16x9</vt:lpstr>
      <vt:lpstr>PowerPoint Presentation</vt:lpstr>
      <vt:lpstr>C++ Data Structure</vt:lpstr>
      <vt:lpstr>Syntax</vt:lpstr>
      <vt:lpstr>Syntax</vt:lpstr>
      <vt:lpstr>Syntax</vt:lpstr>
      <vt:lpstr>Syntax</vt:lpstr>
      <vt:lpstr>Accessing Structure Members</vt:lpstr>
      <vt:lpstr>Displaying struct Members</vt:lpstr>
      <vt:lpstr>Comparing struct Members</vt:lpstr>
      <vt:lpstr>Initializing a Structure</vt:lpstr>
      <vt:lpstr>Initializing a Structure</vt:lpstr>
      <vt:lpstr>More on Initialization Lists</vt:lpstr>
      <vt:lpstr>Initialization List Example</vt:lpstr>
      <vt:lpstr>Partial Initialization</vt:lpstr>
      <vt:lpstr>Problems with Initialization List</vt:lpstr>
      <vt:lpstr>Nested Structures</vt:lpstr>
      <vt:lpstr>Members of Nested Structures</vt:lpstr>
      <vt:lpstr>Structures as Function Arguments</vt:lpstr>
      <vt:lpstr>Structures as Function Arguments</vt:lpstr>
      <vt:lpstr>Notes on Passing Structures</vt:lpstr>
      <vt:lpstr>Returning a Structure from a Function</vt:lpstr>
      <vt:lpstr>Returning a Structure from a Function</vt:lpstr>
      <vt:lpstr>Example</vt:lpstr>
      <vt:lpstr>Example</vt:lpstr>
      <vt:lpstr>Example</vt:lpstr>
      <vt:lpstr>Initialize struct</vt:lpstr>
      <vt:lpstr>Initialize struct</vt:lpstr>
      <vt:lpstr>Nested struct</vt:lpstr>
      <vt:lpstr>Problem #1</vt:lpstr>
      <vt:lpstr>Problem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Ally,Murtaza (HHSC)</dc:creator>
  <cp:lastModifiedBy>Murtaza Ally</cp:lastModifiedBy>
  <cp:revision>72</cp:revision>
  <dcterms:created xsi:type="dcterms:W3CDTF">2017-05-16T14:09:04Z</dcterms:created>
  <dcterms:modified xsi:type="dcterms:W3CDTF">2020-04-04T19:15:01Z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