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2"/>
  </p:notesMasterIdLst>
  <p:handoutMasterIdLst>
    <p:handoutMasterId r:id="rId53"/>
  </p:handoutMasterIdLst>
  <p:sldIdLst>
    <p:sldId id="264" r:id="rId5"/>
    <p:sldId id="393" r:id="rId6"/>
    <p:sldId id="443" r:id="rId7"/>
    <p:sldId id="444" r:id="rId8"/>
    <p:sldId id="445" r:id="rId9"/>
    <p:sldId id="446" r:id="rId10"/>
    <p:sldId id="447" r:id="rId11"/>
    <p:sldId id="448" r:id="rId12"/>
    <p:sldId id="449" r:id="rId13"/>
    <p:sldId id="450" r:id="rId14"/>
    <p:sldId id="451" r:id="rId15"/>
    <p:sldId id="452" r:id="rId16"/>
    <p:sldId id="453" r:id="rId17"/>
    <p:sldId id="454" r:id="rId18"/>
    <p:sldId id="455" r:id="rId19"/>
    <p:sldId id="456" r:id="rId20"/>
    <p:sldId id="457" r:id="rId21"/>
    <p:sldId id="458" r:id="rId22"/>
    <p:sldId id="459" r:id="rId23"/>
    <p:sldId id="460" r:id="rId24"/>
    <p:sldId id="461" r:id="rId25"/>
    <p:sldId id="462" r:id="rId26"/>
    <p:sldId id="463" r:id="rId27"/>
    <p:sldId id="464" r:id="rId28"/>
    <p:sldId id="465" r:id="rId29"/>
    <p:sldId id="466" r:id="rId30"/>
    <p:sldId id="467" r:id="rId31"/>
    <p:sldId id="468" r:id="rId32"/>
    <p:sldId id="469" r:id="rId33"/>
    <p:sldId id="470" r:id="rId34"/>
    <p:sldId id="471" r:id="rId35"/>
    <p:sldId id="472" r:id="rId36"/>
    <p:sldId id="473" r:id="rId37"/>
    <p:sldId id="474" r:id="rId38"/>
    <p:sldId id="475" r:id="rId39"/>
    <p:sldId id="476" r:id="rId40"/>
    <p:sldId id="477" r:id="rId41"/>
    <p:sldId id="478" r:id="rId42"/>
    <p:sldId id="479" r:id="rId43"/>
    <p:sldId id="480" r:id="rId44"/>
    <p:sldId id="481" r:id="rId45"/>
    <p:sldId id="482" r:id="rId46"/>
    <p:sldId id="483" r:id="rId47"/>
    <p:sldId id="484" r:id="rId48"/>
    <p:sldId id="485" r:id="rId49"/>
    <p:sldId id="486" r:id="rId50"/>
    <p:sldId id="487" r:id="rId5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99"/>
    <a:srgbClr val="2A8E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24" autoAdjust="0"/>
    <p:restoredTop sz="94280" autoAdjust="0"/>
  </p:normalViewPr>
  <p:slideViewPr>
    <p:cSldViewPr showGuides="1">
      <p:cViewPr varScale="1">
        <p:scale>
          <a:sx n="72" d="100"/>
          <a:sy n="72" d="100"/>
        </p:scale>
        <p:origin x="1026" y="102"/>
      </p:cViewPr>
      <p:guideLst>
        <p:guide pos="3839"/>
        <p:guide orient="horz" pos="2160"/>
      </p:guideLst>
    </p:cSldViewPr>
  </p:slideViewPr>
  <p:notesTextViewPr>
    <p:cViewPr>
      <p:scale>
        <a:sx n="3" d="2"/>
        <a:sy n="3" d="2"/>
      </p:scale>
      <p:origin x="0" y="0"/>
    </p:cViewPr>
  </p:notesTextViewPr>
  <p:notesViewPr>
    <p:cSldViewPr>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handoutMaster" Target="handoutMasters/handoutMaster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4/21/2020</a:t>
            </a:fld>
            <a:endParaRPr dirty="0">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dirty="0">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4/21/2020</a:t>
            </a:fld>
            <a:endParaRPr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dirty="0"/>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1498601"/>
            <a:ext cx="7008574" cy="3298825"/>
          </a:xfrm>
        </p:spPr>
        <p:txBody>
          <a:bodyPr>
            <a:normAutofit/>
          </a:bodyPr>
          <a:lstStyle>
            <a:lvl1pPr>
              <a:lnSpc>
                <a:spcPct val="90000"/>
              </a:lnSpc>
              <a:defRPr sz="5400" cap="none" baseline="0"/>
            </a:lvl1pPr>
          </a:lstStyle>
          <a:p>
            <a:r>
              <a:rPr lang="en-US"/>
              <a:t>Click to edit Master title style</a:t>
            </a:r>
            <a:endParaRPr/>
          </a:p>
        </p:txBody>
      </p:sp>
      <p:sp>
        <p:nvSpPr>
          <p:cNvPr id="3" name="Subtitle 2"/>
          <p:cNvSpPr>
            <a:spLocks noGrp="1"/>
          </p:cNvSpPr>
          <p:nvPr>
            <p:ph type="subTitle" idx="1"/>
          </p:nvPr>
        </p:nvSpPr>
        <p:spPr>
          <a:xfrm>
            <a:off x="4672383" y="4927600"/>
            <a:ext cx="7008574" cy="1244600"/>
          </a:xfrm>
          <a:prstGeom prst="rect">
            <a:avLst/>
          </a:prstGeom>
        </p:spPr>
        <p:txBody>
          <a:bodyPr>
            <a:normAutofit/>
          </a:bodyPr>
          <a:lstStyle>
            <a:lvl1pPr marL="0" indent="0" algn="l">
              <a:spcBef>
                <a:spcPts val="0"/>
              </a:spcBef>
              <a:buNone/>
              <a:defRPr sz="2800" b="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7" name="Slide Number Placeholder 4"/>
          <p:cNvSpPr txBox="1">
            <a:spLocks/>
          </p:cNvSpPr>
          <p:nvPr userDrawn="1"/>
        </p:nvSpPr>
        <p:spPr>
          <a:xfrm>
            <a:off x="5285252" y="6545205"/>
            <a:ext cx="1618322" cy="365125"/>
          </a:xfrm>
          <a:prstGeom prst="rect">
            <a:avLst/>
          </a:prstGeom>
        </p:spPr>
        <p:txBody>
          <a:bodyPr vert="horz" lIns="34718" tIns="17360" rIns="34718" bIns="17360" rtlCol="0" anchor="ct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algn="ctr" defTabSz="347187" rtl="0" eaLnBrk="1" latinLnBrk="0" hangingPunct="1">
              <a:defRPr/>
            </a:pPr>
            <a:r>
              <a:rPr lang="en-US" sz="1400" b="1" kern="1200" dirty="0">
                <a:solidFill>
                  <a:schemeClr val="tx1">
                    <a:tint val="75000"/>
                  </a:schemeClr>
                </a:solidFill>
                <a:latin typeface="+mn-lt"/>
                <a:ea typeface="+mn-ea"/>
                <a:cs typeface="+mn-cs"/>
              </a:rPr>
              <a:t>Page:</a:t>
            </a:r>
            <a:fld id="{97F33F24-5111-4524-9375-24241E4B6E0C}" type="slidenum">
              <a:rPr lang="en-US" sz="1400" b="1" kern="1200" smtClean="0">
                <a:solidFill>
                  <a:schemeClr val="tx1">
                    <a:tint val="75000"/>
                  </a:schemeClr>
                </a:solidFill>
                <a:latin typeface="+mn-lt"/>
                <a:ea typeface="+mn-ea"/>
                <a:cs typeface="+mn-cs"/>
              </a:rPr>
              <a:pPr marL="0" algn="ctr" defTabSz="347187" rtl="0" eaLnBrk="1" latinLnBrk="0" hangingPunct="1">
                <a:defRPr/>
              </a:pPr>
              <a:t>‹#›</a:t>
            </a:fld>
            <a:endParaRPr lang="en-US" sz="1400" b="1" kern="1200" dirty="0">
              <a:solidFill>
                <a:schemeClr val="tx1">
                  <a:tint val="75000"/>
                </a:schemeClr>
              </a:solidFill>
              <a:latin typeface="+mn-lt"/>
              <a:ea typeface="+mn-ea"/>
              <a:cs typeface="+mn-cs"/>
            </a:endParaRPr>
          </a:p>
        </p:txBody>
      </p:sp>
      <p:sp>
        <p:nvSpPr>
          <p:cNvPr id="8" name="Left Arrow 7"/>
          <p:cNvSpPr/>
          <p:nvPr userDrawn="1"/>
        </p:nvSpPr>
        <p:spPr>
          <a:xfrm>
            <a:off x="609599" y="6507293"/>
            <a:ext cx="9218613" cy="45719"/>
          </a:xfrm>
          <a:prstGeom prst="leftArrow">
            <a:avLst/>
          </a:prstGeom>
          <a:solidFill>
            <a:schemeClr val="tx1"/>
          </a:solidFill>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718" tIns="17360" rIns="34718" bIns="17360" numCol="1" spcCol="0" rtlCol="0" fromWordArt="0" anchor="ctr" anchorCtr="0" forceAA="0" compatLnSpc="1">
            <a:prstTxWarp prst="textNoShape">
              <a:avLst/>
            </a:prstTxWarp>
            <a:noAutofit/>
          </a:bodyPr>
          <a:lstStyle/>
          <a:p>
            <a:pPr algn="ctr"/>
            <a:endParaRPr lang="en-US" sz="684" dirty="0"/>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17309" y="1701800"/>
            <a:ext cx="4977104" cy="4470400"/>
          </a:xfrm>
          <a:prstGeom prst="rect">
            <a:avLst/>
          </a:prstGeom>
        </p:spPr>
        <p:txBody>
          <a:bodyPr>
            <a:normAutofit/>
          </a:bodyPr>
          <a:lstStyle>
            <a:lvl1pPr>
              <a:defRPr sz="2400"/>
            </a:lvl1pPr>
            <a:lvl2pPr>
              <a:defRPr sz="2000"/>
            </a:lvl2pPr>
            <a:lvl3pPr>
              <a:defRPr sz="1800"/>
            </a:lvl3pPr>
            <a:lvl4pPr>
              <a:defRPr sz="1800"/>
            </a:lvl4pPr>
            <a:lvl5pPr marL="2011328">
              <a:defRPr sz="1800"/>
            </a:lvl5pPr>
            <a:lvl6pPr marL="1706581" indent="0">
              <a:buNone/>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97559" y="1701800"/>
            <a:ext cx="4977104" cy="4470400"/>
          </a:xfrm>
          <a:prstGeom prst="rect">
            <a:avLst/>
          </a:prstGeo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Slide Number Placeholder 4"/>
          <p:cNvSpPr txBox="1">
            <a:spLocks/>
          </p:cNvSpPr>
          <p:nvPr userDrawn="1"/>
        </p:nvSpPr>
        <p:spPr>
          <a:xfrm>
            <a:off x="5285252" y="6545205"/>
            <a:ext cx="1618322" cy="365125"/>
          </a:xfrm>
          <a:prstGeom prst="rect">
            <a:avLst/>
          </a:prstGeom>
        </p:spPr>
        <p:txBody>
          <a:bodyPr vert="horz" lIns="34718" tIns="17360" rIns="34718" bIns="17360" rtlCol="0" anchor="ct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algn="ctr" defTabSz="347187" rtl="0" eaLnBrk="1" latinLnBrk="0" hangingPunct="1">
              <a:defRPr/>
            </a:pPr>
            <a:r>
              <a:rPr lang="en-US" sz="1400" b="1" kern="1200" dirty="0">
                <a:solidFill>
                  <a:schemeClr val="tx1">
                    <a:tint val="75000"/>
                  </a:schemeClr>
                </a:solidFill>
                <a:latin typeface="+mn-lt"/>
                <a:ea typeface="+mn-ea"/>
                <a:cs typeface="+mn-cs"/>
              </a:rPr>
              <a:t>Page:</a:t>
            </a:r>
            <a:fld id="{97F33F24-5111-4524-9375-24241E4B6E0C}" type="slidenum">
              <a:rPr lang="en-US" sz="1400" b="1" kern="1200" smtClean="0">
                <a:solidFill>
                  <a:schemeClr val="tx1">
                    <a:tint val="75000"/>
                  </a:schemeClr>
                </a:solidFill>
                <a:latin typeface="+mn-lt"/>
                <a:ea typeface="+mn-ea"/>
                <a:cs typeface="+mn-cs"/>
              </a:rPr>
              <a:pPr marL="0" algn="ctr" defTabSz="347187" rtl="0" eaLnBrk="1" latinLnBrk="0" hangingPunct="1">
                <a:defRPr/>
              </a:pPr>
              <a:t>‹#›</a:t>
            </a:fld>
            <a:endParaRPr lang="en-US" sz="1400" b="1" kern="1200" dirty="0">
              <a:solidFill>
                <a:schemeClr val="tx1">
                  <a:tint val="75000"/>
                </a:schemeClr>
              </a:solidFill>
              <a:latin typeface="+mn-lt"/>
              <a:ea typeface="+mn-ea"/>
              <a:cs typeface="+mn-cs"/>
            </a:endParaRPr>
          </a:p>
        </p:txBody>
      </p:sp>
      <p:sp>
        <p:nvSpPr>
          <p:cNvPr id="9" name="Left Arrow 8"/>
          <p:cNvSpPr/>
          <p:nvPr userDrawn="1"/>
        </p:nvSpPr>
        <p:spPr>
          <a:xfrm>
            <a:off x="609599" y="6507293"/>
            <a:ext cx="9218613" cy="45719"/>
          </a:xfrm>
          <a:prstGeom prst="leftArrow">
            <a:avLst/>
          </a:prstGeom>
          <a:solidFill>
            <a:schemeClr val="tx1"/>
          </a:solidFill>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718" tIns="17360" rIns="34718" bIns="17360" numCol="1" spcCol="0" rtlCol="0" fromWordArt="0" anchor="ctr" anchorCtr="0" forceAA="0" compatLnSpc="1">
            <a:prstTxWarp prst="textNoShape">
              <a:avLst/>
            </a:prstTxWarp>
            <a:noAutofit/>
          </a:bodyPr>
          <a:lstStyle/>
          <a:p>
            <a:pPr algn="ctr"/>
            <a:endParaRPr lang="en-US" sz="684" dirty="0"/>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21372" y="1608836"/>
            <a:ext cx="4973041" cy="512064"/>
          </a:xfrm>
          <a:prstGeom prst="rect">
            <a:avLst/>
          </a:prstGeo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117309" y="2209800"/>
            <a:ext cx="4977104" cy="3962400"/>
          </a:xfrm>
          <a:prstGeom prst="rect">
            <a:avLst/>
          </a:prstGeo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01622" y="1608836"/>
            <a:ext cx="4973041" cy="512064"/>
          </a:xfrm>
          <a:prstGeom prst="rect">
            <a:avLst/>
          </a:prstGeo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297559" y="2209800"/>
            <a:ext cx="4977104" cy="3962400"/>
          </a:xfrm>
          <a:prstGeom prst="rect">
            <a:avLst/>
          </a:prstGeo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0" name="Slide Number Placeholder 4"/>
          <p:cNvSpPr txBox="1">
            <a:spLocks/>
          </p:cNvSpPr>
          <p:nvPr userDrawn="1"/>
        </p:nvSpPr>
        <p:spPr>
          <a:xfrm>
            <a:off x="5271453" y="6553013"/>
            <a:ext cx="1645920" cy="365125"/>
          </a:xfrm>
          <a:prstGeom prst="rect">
            <a:avLst/>
          </a:prstGeom>
        </p:spPr>
        <p:txBody>
          <a:bodyPr vert="horz" lIns="34718" tIns="17360" rIns="34718" bIns="17360" rtlCol="0" anchor="ct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algn="r" defTabSz="347187" rtl="0" eaLnBrk="1" latinLnBrk="0" hangingPunct="1">
              <a:defRPr/>
            </a:pPr>
            <a:r>
              <a:rPr lang="en-US" sz="1400" b="1" kern="1200" dirty="0">
                <a:solidFill>
                  <a:schemeClr val="tx1">
                    <a:tint val="75000"/>
                  </a:schemeClr>
                </a:solidFill>
                <a:latin typeface="+mn-lt"/>
                <a:ea typeface="+mn-ea"/>
                <a:cs typeface="+mn-cs"/>
              </a:rPr>
              <a:t>Page:</a:t>
            </a:r>
            <a:fld id="{97F33F24-5111-4524-9375-24241E4B6E0C}" type="slidenum">
              <a:rPr lang="en-US" sz="1400" b="1" kern="1200" smtClean="0">
                <a:solidFill>
                  <a:schemeClr val="tx1">
                    <a:tint val="75000"/>
                  </a:schemeClr>
                </a:solidFill>
                <a:latin typeface="+mn-lt"/>
                <a:ea typeface="+mn-ea"/>
                <a:cs typeface="+mn-cs"/>
              </a:rPr>
              <a:pPr marL="0" algn="r" defTabSz="347187" rtl="0" eaLnBrk="1" latinLnBrk="0" hangingPunct="1">
                <a:defRPr/>
              </a:pPr>
              <a:t>‹#›</a:t>
            </a:fld>
            <a:endParaRPr lang="en-US" sz="1400" b="1" kern="1200" dirty="0">
              <a:solidFill>
                <a:schemeClr val="tx1">
                  <a:tint val="75000"/>
                </a:schemeClr>
              </a:solidFill>
              <a:latin typeface="+mn-lt"/>
              <a:ea typeface="+mn-ea"/>
              <a:cs typeface="+mn-cs"/>
            </a:endParaRPr>
          </a:p>
        </p:txBody>
      </p:sp>
      <p:sp>
        <p:nvSpPr>
          <p:cNvPr id="11" name="Left Arrow 10"/>
          <p:cNvSpPr/>
          <p:nvPr userDrawn="1"/>
        </p:nvSpPr>
        <p:spPr>
          <a:xfrm>
            <a:off x="696886" y="6507293"/>
            <a:ext cx="9218613" cy="45719"/>
          </a:xfrm>
          <a:prstGeom prst="leftArrow">
            <a:avLst/>
          </a:prstGeom>
          <a:solidFill>
            <a:schemeClr val="tx1"/>
          </a:solidFill>
          <a:effectLst>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4718" tIns="17360" rIns="34718" bIns="17360" numCol="1" spcCol="0" rtlCol="0" fromWordArt="0" anchor="ctr" anchorCtr="0" forceAA="0" compatLnSpc="1">
            <a:prstTxWarp prst="textNoShape">
              <a:avLst/>
            </a:prstTxWarp>
            <a:noAutofit/>
          </a:bodyPr>
          <a:lstStyle/>
          <a:p>
            <a:pPr algn="ctr"/>
            <a:endParaRPr lang="en-US" sz="684" dirty="0"/>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a:t>Click to edit Master title style</a:t>
            </a:r>
            <a:endParaRPr dirty="0"/>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4" r:id="rId3"/>
    <p:sldLayoutId id="2147483665"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Data_type" TargetMode="External"/><Relationship Id="rId2" Type="http://schemas.openxmlformats.org/officeDocument/2006/relationships/hyperlink" Target="https://en.wikipedia.org/wiki/Mathematical_model" TargetMode="External"/><Relationship Id="rId1" Type="http://schemas.openxmlformats.org/officeDocument/2006/relationships/slideLayout" Target="../slideLayouts/slideLayout3.xml"/><Relationship Id="rId4" Type="http://schemas.openxmlformats.org/officeDocument/2006/relationships/hyperlink" Target="https://en.wikipedia.org/wiki/Semantics_(computer_scienc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hyperlink" Target="http://www.tutorialspoint.com/cplusplus/cpp_class_member_functions.htm" TargetMode="Externa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hyperlink" Target="http://www.tutorialspoint.com/cplusplus/cpp_class_access_modifiers.htm" TargetMode="Externa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hyperlink" Target="http://www.cprogramming.com/tutorial/lesson12.html"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8" descr="light_white"/>
          <p:cNvPicPr>
            <a:picLocks noChangeAspect="1" noChangeArrowheads="1"/>
          </p:cNvPicPr>
          <p:nvPr/>
        </p:nvPicPr>
        <p:blipFill>
          <a:blip r:embed="rId2">
            <a:lum contrast="-30000"/>
            <a:extLst>
              <a:ext uri="{28A0092B-C50C-407E-A947-70E740481C1C}">
                <a14:useLocalDpi xmlns:a14="http://schemas.microsoft.com/office/drawing/2010/main" val="0"/>
              </a:ext>
            </a:extLst>
          </a:blip>
          <a:srcRect/>
          <a:stretch>
            <a:fillRect/>
          </a:stretch>
        </p:blipFill>
        <p:spPr bwMode="auto">
          <a:xfrm>
            <a:off x="10974501" y="2396224"/>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7" descr="light_white"/>
          <p:cNvPicPr>
            <a:picLocks noChangeAspect="1" noChangeArrowheads="1"/>
          </p:cNvPicPr>
          <p:nvPr/>
        </p:nvPicPr>
        <p:blipFill>
          <a:blip r:embed="rId2">
            <a:lum contrast="-30000"/>
            <a:extLst>
              <a:ext uri="{28A0092B-C50C-407E-A947-70E740481C1C}">
                <a14:useLocalDpi xmlns:a14="http://schemas.microsoft.com/office/drawing/2010/main" val="0"/>
              </a:ext>
            </a:extLst>
          </a:blip>
          <a:srcRect/>
          <a:stretch>
            <a:fillRect/>
          </a:stretch>
        </p:blipFill>
        <p:spPr bwMode="auto">
          <a:xfrm>
            <a:off x="5845175" y="1822450"/>
            <a:ext cx="106363" cy="10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9" descr="light_white"/>
          <p:cNvPicPr>
            <a:picLocks noChangeAspect="1" noChangeArrowheads="1"/>
          </p:cNvPicPr>
          <p:nvPr/>
        </p:nvPicPr>
        <p:blipFill>
          <a:blip r:embed="rId2">
            <a:lum contrast="-54000"/>
            <a:grayscl/>
            <a:extLst>
              <a:ext uri="{28A0092B-C50C-407E-A947-70E740481C1C}">
                <a14:useLocalDpi xmlns:a14="http://schemas.microsoft.com/office/drawing/2010/main" val="0"/>
              </a:ext>
            </a:extLst>
          </a:blip>
          <a:srcRect/>
          <a:stretch>
            <a:fillRect/>
          </a:stretch>
        </p:blipFill>
        <p:spPr bwMode="auto">
          <a:xfrm>
            <a:off x="4606925" y="990600"/>
            <a:ext cx="18256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52"/>
          <p:cNvSpPr>
            <a:spLocks noChangeShapeType="1"/>
          </p:cNvSpPr>
          <p:nvPr/>
        </p:nvSpPr>
        <p:spPr bwMode="auto">
          <a:xfrm rot="20480180" flipV="1">
            <a:off x="8342339" y="3487429"/>
            <a:ext cx="327025" cy="327025"/>
          </a:xfrm>
          <a:prstGeom prst="line">
            <a:avLst/>
          </a:prstGeom>
          <a:ln>
            <a:headEnd/>
            <a:tailEnd/>
          </a:ln>
          <a:extLst/>
        </p:spPr>
        <p:style>
          <a:lnRef idx="3">
            <a:schemeClr val="dk1"/>
          </a:lnRef>
          <a:fillRef idx="0">
            <a:schemeClr val="dk1"/>
          </a:fillRef>
          <a:effectRef idx="2">
            <a:schemeClr val="dk1"/>
          </a:effectRef>
          <a:fontRef idx="minor">
            <a:schemeClr val="tx1"/>
          </a:fontRef>
        </p:style>
        <p:txBody>
          <a:bodyPr/>
          <a:lstStyle/>
          <a:p>
            <a:endParaRPr lang="en-US" dirty="0"/>
          </a:p>
        </p:txBody>
      </p:sp>
      <p:sp>
        <p:nvSpPr>
          <p:cNvPr id="8" name="Line 53"/>
          <p:cNvSpPr>
            <a:spLocks noChangeShapeType="1"/>
          </p:cNvSpPr>
          <p:nvPr/>
        </p:nvSpPr>
        <p:spPr bwMode="auto">
          <a:xfrm rot="20480180" flipH="1" flipV="1">
            <a:off x="8683651" y="4754254"/>
            <a:ext cx="554038" cy="554037"/>
          </a:xfrm>
          <a:prstGeom prst="line">
            <a:avLst/>
          </a:prstGeom>
          <a:ln>
            <a:headEnd/>
            <a:tailEnd/>
          </a:ln>
          <a:extLst/>
        </p:spPr>
        <p:style>
          <a:lnRef idx="3">
            <a:schemeClr val="dk1"/>
          </a:lnRef>
          <a:fillRef idx="0">
            <a:schemeClr val="dk1"/>
          </a:fillRef>
          <a:effectRef idx="2">
            <a:schemeClr val="dk1"/>
          </a:effectRef>
          <a:fontRef idx="minor">
            <a:schemeClr val="tx1"/>
          </a:fontRef>
        </p:style>
        <p:txBody>
          <a:bodyPr/>
          <a:lstStyle/>
          <a:p>
            <a:endParaRPr lang="en-US" dirty="0"/>
          </a:p>
        </p:txBody>
      </p:sp>
      <p:sp>
        <p:nvSpPr>
          <p:cNvPr id="9" name="Line 54"/>
          <p:cNvSpPr>
            <a:spLocks noChangeShapeType="1"/>
          </p:cNvSpPr>
          <p:nvPr/>
        </p:nvSpPr>
        <p:spPr bwMode="auto">
          <a:xfrm rot="20480180" flipH="1" flipV="1">
            <a:off x="7000901" y="3943041"/>
            <a:ext cx="227013" cy="227013"/>
          </a:xfrm>
          <a:prstGeom prst="line">
            <a:avLst/>
          </a:prstGeom>
          <a:ln>
            <a:headEnd/>
            <a:tailEnd/>
          </a:ln>
          <a:extLst/>
        </p:spPr>
        <p:style>
          <a:lnRef idx="3">
            <a:schemeClr val="dk1"/>
          </a:lnRef>
          <a:fillRef idx="0">
            <a:schemeClr val="dk1"/>
          </a:fillRef>
          <a:effectRef idx="2">
            <a:schemeClr val="dk1"/>
          </a:effectRef>
          <a:fontRef idx="minor">
            <a:schemeClr val="tx1"/>
          </a:fontRef>
        </p:style>
        <p:txBody>
          <a:bodyPr/>
          <a:lstStyle/>
          <a:p>
            <a:endParaRPr lang="en-US" dirty="0"/>
          </a:p>
        </p:txBody>
      </p:sp>
      <p:sp>
        <p:nvSpPr>
          <p:cNvPr id="10" name="Oval 56" descr="cloud2"/>
          <p:cNvSpPr>
            <a:spLocks noChangeArrowheads="1"/>
          </p:cNvSpPr>
          <p:nvPr/>
        </p:nvSpPr>
        <p:spPr bwMode="auto">
          <a:xfrm rot="20480180">
            <a:off x="7199006" y="3783895"/>
            <a:ext cx="1411288" cy="1411287"/>
          </a:xfrm>
          <a:prstGeom prst="ellipse">
            <a:avLst/>
          </a:prstGeom>
          <a:blipFill dpi="0" rotWithShape="1">
            <a:blip r:embed="rId3">
              <a:lum contrast="6000"/>
            </a:blip>
            <a:srcRect/>
            <a:stretch>
              <a:fillRect/>
            </a:stretch>
          </a:blipFill>
          <a:ln w="38100">
            <a:solidFill>
              <a:schemeClr val="bg1">
                <a:alpha val="50195"/>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r" eaLnBrk="0" fontAlgn="base" hangingPunct="0">
              <a:spcBef>
                <a:spcPct val="0"/>
              </a:spcBef>
              <a:spcAft>
                <a:spcPct val="0"/>
              </a:spcAft>
              <a:defRPr>
                <a:solidFill>
                  <a:schemeClr val="tx1"/>
                </a:solidFill>
                <a:latin typeface="Times New Roman" pitchFamily="18" charset="0"/>
              </a:defRPr>
            </a:lvl6pPr>
            <a:lvl7pPr marL="2971800" indent="-228600" algn="r" eaLnBrk="0" fontAlgn="base" hangingPunct="0">
              <a:spcBef>
                <a:spcPct val="0"/>
              </a:spcBef>
              <a:spcAft>
                <a:spcPct val="0"/>
              </a:spcAft>
              <a:defRPr>
                <a:solidFill>
                  <a:schemeClr val="tx1"/>
                </a:solidFill>
                <a:latin typeface="Times New Roman" pitchFamily="18" charset="0"/>
              </a:defRPr>
            </a:lvl7pPr>
            <a:lvl8pPr marL="3429000" indent="-228600" algn="r" eaLnBrk="0" fontAlgn="base" hangingPunct="0">
              <a:spcBef>
                <a:spcPct val="0"/>
              </a:spcBef>
              <a:spcAft>
                <a:spcPct val="0"/>
              </a:spcAft>
              <a:defRPr>
                <a:solidFill>
                  <a:schemeClr val="tx1"/>
                </a:solidFill>
                <a:latin typeface="Times New Roman" pitchFamily="18" charset="0"/>
              </a:defRPr>
            </a:lvl8pPr>
            <a:lvl9pPr marL="3886200" indent="-228600" algn="r" eaLnBrk="0" fontAlgn="base" hangingPunct="0">
              <a:spcBef>
                <a:spcPct val="0"/>
              </a:spcBef>
              <a:spcAft>
                <a:spcPct val="0"/>
              </a:spcAft>
              <a:defRPr>
                <a:solidFill>
                  <a:schemeClr val="tx1"/>
                </a:solidFill>
                <a:latin typeface="Times New Roman" pitchFamily="18" charset="0"/>
              </a:defRPr>
            </a:lvl9pPr>
          </a:lstStyle>
          <a:p>
            <a:pPr>
              <a:defRPr/>
            </a:pPr>
            <a:endParaRPr lang="zh-CN" altLang="en-US">
              <a:ea typeface="宋体" charset="-122"/>
            </a:endParaRPr>
          </a:p>
        </p:txBody>
      </p:sp>
      <p:pic>
        <p:nvPicPr>
          <p:cNvPr id="11" name="Picture 57" descr="globe_whit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7199531" y="3777394"/>
            <a:ext cx="1381125"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bg1"/>
                </a:solidFill>
                <a:miter lim="800000"/>
                <a:headEnd/>
                <a:tailEnd/>
              </a14:hiddenLine>
            </a:ext>
          </a:extLst>
        </p:spPr>
      </p:pic>
      <p:sp>
        <p:nvSpPr>
          <p:cNvPr id="12" name="Line 58"/>
          <p:cNvSpPr>
            <a:spLocks noChangeShapeType="1"/>
          </p:cNvSpPr>
          <p:nvPr/>
        </p:nvSpPr>
        <p:spPr bwMode="auto">
          <a:xfrm rot="20480180" flipV="1">
            <a:off x="7561289" y="5230504"/>
            <a:ext cx="146050" cy="146050"/>
          </a:xfrm>
          <a:prstGeom prst="line">
            <a:avLst/>
          </a:prstGeom>
          <a:ln>
            <a:headEnd/>
            <a:tailEnd/>
          </a:ln>
          <a:extLst/>
        </p:spPr>
        <p:style>
          <a:lnRef idx="3">
            <a:schemeClr val="dk1"/>
          </a:lnRef>
          <a:fillRef idx="0">
            <a:schemeClr val="dk1"/>
          </a:fillRef>
          <a:effectRef idx="2">
            <a:schemeClr val="dk1"/>
          </a:effectRef>
          <a:fontRef idx="minor">
            <a:schemeClr val="tx1"/>
          </a:fontRef>
        </p:style>
        <p:txBody>
          <a:bodyPr/>
          <a:lstStyle/>
          <a:p>
            <a:endParaRPr lang="en-US" dirty="0"/>
          </a:p>
        </p:txBody>
      </p:sp>
      <p:sp>
        <p:nvSpPr>
          <p:cNvPr id="13" name="Oval 59"/>
          <p:cNvSpPr>
            <a:spLocks noChangeArrowheads="1"/>
          </p:cNvSpPr>
          <p:nvPr/>
        </p:nvSpPr>
        <p:spPr bwMode="auto">
          <a:xfrm rot="20480180">
            <a:off x="6947014" y="4809224"/>
            <a:ext cx="831850" cy="831850"/>
          </a:xfrm>
          <a:prstGeom prst="ellipse">
            <a:avLst/>
          </a:prstGeom>
          <a:noFill/>
          <a:ln w="19050">
            <a:solidFill>
              <a:schemeClr val="bg1">
                <a:alpha val="50195"/>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r" eaLnBrk="0" fontAlgn="base" hangingPunct="0">
              <a:spcBef>
                <a:spcPct val="0"/>
              </a:spcBef>
              <a:spcAft>
                <a:spcPct val="0"/>
              </a:spcAft>
              <a:defRPr>
                <a:solidFill>
                  <a:schemeClr val="tx1"/>
                </a:solidFill>
                <a:latin typeface="Times New Roman" pitchFamily="18" charset="0"/>
              </a:defRPr>
            </a:lvl6pPr>
            <a:lvl7pPr marL="2971800" indent="-228600" algn="r" eaLnBrk="0" fontAlgn="base" hangingPunct="0">
              <a:spcBef>
                <a:spcPct val="0"/>
              </a:spcBef>
              <a:spcAft>
                <a:spcPct val="0"/>
              </a:spcAft>
              <a:defRPr>
                <a:solidFill>
                  <a:schemeClr val="tx1"/>
                </a:solidFill>
                <a:latin typeface="Times New Roman" pitchFamily="18" charset="0"/>
              </a:defRPr>
            </a:lvl7pPr>
            <a:lvl8pPr marL="3429000" indent="-228600" algn="r" eaLnBrk="0" fontAlgn="base" hangingPunct="0">
              <a:spcBef>
                <a:spcPct val="0"/>
              </a:spcBef>
              <a:spcAft>
                <a:spcPct val="0"/>
              </a:spcAft>
              <a:defRPr>
                <a:solidFill>
                  <a:schemeClr val="tx1"/>
                </a:solidFill>
                <a:latin typeface="Times New Roman" pitchFamily="18" charset="0"/>
              </a:defRPr>
            </a:lvl8pPr>
            <a:lvl9pPr marL="3886200" indent="-228600" algn="r" eaLnBrk="0" fontAlgn="base" hangingPunct="0">
              <a:spcBef>
                <a:spcPct val="0"/>
              </a:spcBef>
              <a:spcAft>
                <a:spcPct val="0"/>
              </a:spcAft>
              <a:defRPr>
                <a:solidFill>
                  <a:schemeClr val="tx1"/>
                </a:solidFill>
                <a:latin typeface="Times New Roman" pitchFamily="18" charset="0"/>
              </a:defRPr>
            </a:lvl9pPr>
          </a:lstStyle>
          <a:p>
            <a:pPr>
              <a:defRPr/>
            </a:pPr>
            <a:endParaRPr lang="zh-CN" altLang="en-US">
              <a:ea typeface="宋体" charset="-122"/>
            </a:endParaRPr>
          </a:p>
        </p:txBody>
      </p:sp>
      <p:pic>
        <p:nvPicPr>
          <p:cNvPr id="14" name="Picture 2" descr="http://www.geneinfinity.org/images/genetic_code_wheel.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215710" y="4965120"/>
            <a:ext cx="1021901" cy="102190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www.geneinfinity.org/images/genetic_code_wheel.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24504" y="5376393"/>
            <a:ext cx="850708" cy="85070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http://www.geneinfinity.org/images/genetic_code_wheel.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54979" y="2213769"/>
            <a:ext cx="1264177" cy="1264177"/>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http://www.geneinfinity.org/images/genetic_code_wheel.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867399" y="3248895"/>
            <a:ext cx="1171629" cy="1171629"/>
          </a:xfrm>
          <a:prstGeom prst="rect">
            <a:avLst/>
          </a:prstGeom>
          <a:noFill/>
          <a:extLst>
            <a:ext uri="{909E8E84-426E-40DD-AFC4-6F175D3DCCD1}">
              <a14:hiddenFill xmlns:a14="http://schemas.microsoft.com/office/drawing/2010/main">
                <a:solidFill>
                  <a:srgbClr val="FFFFFF"/>
                </a:solidFill>
              </a14:hiddenFill>
            </a:ext>
          </a:extLst>
        </p:spPr>
      </p:pic>
      <p:sp>
        <p:nvSpPr>
          <p:cNvPr id="18" name="Title 2"/>
          <p:cNvSpPr txBox="1">
            <a:spLocks/>
          </p:cNvSpPr>
          <p:nvPr/>
        </p:nvSpPr>
        <p:spPr>
          <a:xfrm>
            <a:off x="4905488" y="315164"/>
            <a:ext cx="6229350" cy="1032489"/>
          </a:xfrm>
          <a:prstGeom prst="rect">
            <a:avLst/>
          </a:prstGeom>
          <a:effectLst>
            <a:glow rad="228600">
              <a:schemeClr val="accent6">
                <a:satMod val="175000"/>
                <a:alpha val="40000"/>
              </a:schemeClr>
            </a:glow>
            <a:outerShdw blurRad="152400" dist="317500" dir="5400000" sx="90000" sy="-19000" rotWithShape="0">
              <a:prstClr val="black">
                <a:alpha val="15000"/>
              </a:prstClr>
            </a:outerShdw>
          </a:effectLst>
        </p:spPr>
        <p:style>
          <a:lnRef idx="2">
            <a:schemeClr val="accent2">
              <a:shade val="50000"/>
            </a:schemeClr>
          </a:lnRef>
          <a:fillRef idx="1">
            <a:schemeClr val="accent2"/>
          </a:fillRef>
          <a:effectRef idx="0">
            <a:schemeClr val="accent2"/>
          </a:effectRef>
          <a:fontRef idx="minor">
            <a:schemeClr val="lt1"/>
          </a:fontRef>
        </p:style>
        <p:txBody>
          <a:bodyPr>
            <a:normAutofit fontScale="70000" lnSpcReduction="20000"/>
          </a:bodyPr>
          <a:lstStyle>
            <a:lvl1pPr algn="l" defTabSz="731520" rtl="0" eaLnBrk="1" latinLnBrk="0" hangingPunct="1">
              <a:lnSpc>
                <a:spcPct val="90000"/>
              </a:lnSpc>
              <a:spcBef>
                <a:spcPct val="0"/>
              </a:spcBef>
              <a:buNone/>
              <a:defRPr sz="352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sz="4000" dirty="0">
              <a:solidFill>
                <a:schemeClr val="tx1"/>
              </a:solidFill>
            </a:endParaRPr>
          </a:p>
          <a:p>
            <a:pPr algn="ctr"/>
            <a:r>
              <a:rPr lang="en-US" sz="4000" b="1" dirty="0">
                <a:solidFill>
                  <a:schemeClr val="tx1"/>
                </a:solidFill>
              </a:rPr>
              <a:t>Fundamentals of Programming II</a:t>
            </a:r>
            <a:endParaRPr lang="en-US" altLang="ko-KR" sz="4400" b="1" kern="0" dirty="0">
              <a:ln w="10160">
                <a:solidFill>
                  <a:schemeClr val="accent5"/>
                </a:solidFill>
                <a:prstDash val="solid"/>
              </a:ln>
              <a:solidFill>
                <a:schemeClr val="tx1"/>
              </a:solidFill>
              <a:effectLst>
                <a:outerShdw blurRad="38100" dist="22860" dir="5400000" algn="tl" rotWithShape="0">
                  <a:srgbClr val="000000">
                    <a:alpha val="30000"/>
                  </a:srgbClr>
                </a:outerShdw>
              </a:effectLst>
            </a:endParaRPr>
          </a:p>
        </p:txBody>
      </p:sp>
      <p:pic>
        <p:nvPicPr>
          <p:cNvPr id="19" name="Picture 33" descr="light_white"/>
          <p:cNvPicPr>
            <a:picLocks noChangeAspect="1" noChangeArrowheads="1"/>
          </p:cNvPicPr>
          <p:nvPr/>
        </p:nvPicPr>
        <p:blipFill>
          <a:blip r:embed="rId2">
            <a:lum contrast="-24000"/>
            <a:extLst>
              <a:ext uri="{28A0092B-C50C-407E-A947-70E740481C1C}">
                <a14:useLocalDpi xmlns:a14="http://schemas.microsoft.com/office/drawing/2010/main" val="0"/>
              </a:ext>
            </a:extLst>
          </a:blip>
          <a:srcRect/>
          <a:stretch>
            <a:fillRect/>
          </a:stretch>
        </p:blipFill>
        <p:spPr bwMode="auto">
          <a:xfrm>
            <a:off x="7373100" y="3010059"/>
            <a:ext cx="220662"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33" descr="light_white"/>
          <p:cNvPicPr>
            <a:picLocks noChangeAspect="1" noChangeArrowheads="1"/>
          </p:cNvPicPr>
          <p:nvPr/>
        </p:nvPicPr>
        <p:blipFill>
          <a:blip r:embed="rId2">
            <a:lum contrast="-24000"/>
            <a:extLst>
              <a:ext uri="{28A0092B-C50C-407E-A947-70E740481C1C}">
                <a14:useLocalDpi xmlns:a14="http://schemas.microsoft.com/office/drawing/2010/main" val="0"/>
              </a:ext>
            </a:extLst>
          </a:blip>
          <a:srcRect/>
          <a:stretch>
            <a:fillRect/>
          </a:stretch>
        </p:blipFill>
        <p:spPr bwMode="auto">
          <a:xfrm>
            <a:off x="9215710" y="3724378"/>
            <a:ext cx="220662"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0" descr="light_white"/>
          <p:cNvPicPr>
            <a:picLocks noChangeAspect="1" noChangeArrowheads="1"/>
          </p:cNvPicPr>
          <p:nvPr/>
        </p:nvPicPr>
        <p:blipFill>
          <a:blip r:embed="rId2">
            <a:lum contrast="-24000"/>
            <a:extLst>
              <a:ext uri="{28A0092B-C50C-407E-A947-70E740481C1C}">
                <a14:useLocalDpi xmlns:a14="http://schemas.microsoft.com/office/drawing/2010/main" val="0"/>
              </a:ext>
            </a:extLst>
          </a:blip>
          <a:srcRect/>
          <a:stretch>
            <a:fillRect/>
          </a:stretch>
        </p:blipFill>
        <p:spPr bwMode="auto">
          <a:xfrm>
            <a:off x="6710997" y="4465637"/>
            <a:ext cx="220662"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33" descr="light_white"/>
          <p:cNvPicPr>
            <a:picLocks noChangeAspect="1" noChangeArrowheads="1"/>
          </p:cNvPicPr>
          <p:nvPr/>
        </p:nvPicPr>
        <p:blipFill>
          <a:blip r:embed="rId2">
            <a:lum contrast="-24000"/>
            <a:extLst>
              <a:ext uri="{28A0092B-C50C-407E-A947-70E740481C1C}">
                <a14:useLocalDpi xmlns:a14="http://schemas.microsoft.com/office/drawing/2010/main" val="0"/>
              </a:ext>
            </a:extLst>
          </a:blip>
          <a:srcRect/>
          <a:stretch>
            <a:fillRect/>
          </a:stretch>
        </p:blipFill>
        <p:spPr bwMode="auto">
          <a:xfrm>
            <a:off x="9105379" y="4342268"/>
            <a:ext cx="220662"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itle 2"/>
          <p:cNvSpPr txBox="1">
            <a:spLocks/>
          </p:cNvSpPr>
          <p:nvPr/>
        </p:nvSpPr>
        <p:spPr>
          <a:xfrm>
            <a:off x="4258425" y="1862990"/>
            <a:ext cx="3468443" cy="1032489"/>
          </a:xfrm>
          <a:prstGeom prst="rect">
            <a:avLst/>
          </a:prstGeom>
          <a:effectLst>
            <a:glow rad="228600">
              <a:schemeClr val="accent6">
                <a:satMod val="175000"/>
                <a:alpha val="40000"/>
              </a:schemeClr>
            </a:glow>
            <a:outerShdw blurRad="152400" dist="317500" dir="5400000" sx="90000" sy="-19000" rotWithShape="0">
              <a:prstClr val="black">
                <a:alpha val="15000"/>
              </a:prstClr>
            </a:outerShdw>
          </a:effectLst>
        </p:spPr>
        <p:style>
          <a:lnRef idx="2">
            <a:schemeClr val="accent2">
              <a:shade val="50000"/>
            </a:schemeClr>
          </a:lnRef>
          <a:fillRef idx="1">
            <a:schemeClr val="accent2"/>
          </a:fillRef>
          <a:effectRef idx="0">
            <a:schemeClr val="accent2"/>
          </a:effectRef>
          <a:fontRef idx="minor">
            <a:schemeClr val="lt1"/>
          </a:fontRef>
        </p:style>
        <p:txBody>
          <a:bodyPr>
            <a:normAutofit fontScale="92500" lnSpcReduction="10000"/>
          </a:bodyPr>
          <a:lstStyle>
            <a:lvl1pPr algn="l" defTabSz="731520" rtl="0" eaLnBrk="1" latinLnBrk="0" hangingPunct="1">
              <a:lnSpc>
                <a:spcPct val="90000"/>
              </a:lnSpc>
              <a:spcBef>
                <a:spcPct val="0"/>
              </a:spcBef>
              <a:buNone/>
              <a:defRPr sz="352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sz="4000" dirty="0">
              <a:solidFill>
                <a:schemeClr val="tx1"/>
              </a:solidFill>
            </a:endParaRPr>
          </a:p>
          <a:p>
            <a:pPr algn="ctr"/>
            <a:r>
              <a:rPr lang="en-US" sz="4000" dirty="0">
                <a:solidFill>
                  <a:schemeClr val="tx1"/>
                </a:solidFill>
              </a:rPr>
              <a:t>Objects</a:t>
            </a:r>
            <a:endParaRPr lang="en-US" altLang="ko-KR" sz="4400" b="1" kern="0" dirty="0">
              <a:ln w="10160">
                <a:solidFill>
                  <a:schemeClr val="accent5"/>
                </a:solidFill>
                <a:prstDash val="solid"/>
              </a:ln>
              <a:solidFill>
                <a:schemeClr val="tx1"/>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lstStyle/>
          <a:p>
            <a:pPr algn="ctr"/>
            <a:r>
              <a:rPr lang="en-US" dirty="0"/>
              <a:t>Object-Oriented Programming</a:t>
            </a:r>
            <a:endParaRPr lang="en-US" altLang="ko-KR" sz="4800" b="1" kern="0" dirty="0">
              <a:ln w="10160">
                <a:solidFill>
                  <a:schemeClr val="accent5"/>
                </a:solidFill>
                <a:prstDash val="solid"/>
              </a:ln>
              <a:effectLst>
                <a:outerShdw blurRad="38100" dist="22860" dir="5400000" algn="tl" rotWithShape="0">
                  <a:srgbClr val="000000">
                    <a:alpha val="30000"/>
                  </a:srgbClr>
                </a:outerShdw>
              </a:effectLst>
            </a:endParaRPr>
          </a:p>
        </p:txBody>
      </p:sp>
      <p:sp>
        <p:nvSpPr>
          <p:cNvPr id="5" name="Rectangle 3"/>
          <p:cNvSpPr>
            <a:spLocks noGrp="1" noChangeArrowheads="1"/>
          </p:cNvSpPr>
          <p:nvPr>
            <p:ph idx="4294967295"/>
          </p:nvPr>
        </p:nvSpPr>
        <p:spPr>
          <a:xfrm>
            <a:off x="1522412" y="2286000"/>
            <a:ext cx="9144000" cy="3276600"/>
          </a:xfrm>
          <a:prstGeom prst="rect">
            <a:avLst/>
          </a:prstGeom>
        </p:spPr>
        <p:txBody>
          <a:bodyPr/>
          <a:lstStyle/>
          <a:p>
            <a:pPr eaLnBrk="1" hangingPunct="1">
              <a:lnSpc>
                <a:spcPct val="90000"/>
              </a:lnSpc>
              <a:spcBef>
                <a:spcPct val="40000"/>
              </a:spcBef>
              <a:buFont typeface="Courier New" panose="02070309020205020404" pitchFamily="49" charset="0"/>
              <a:buChar char="o"/>
            </a:pPr>
            <a:r>
              <a:rPr lang="en-US" altLang="en-US" b="1" dirty="0">
                <a:solidFill>
                  <a:schemeClr val="accent2"/>
                </a:solidFill>
              </a:rPr>
              <a:t>data hiding</a:t>
            </a:r>
            <a:r>
              <a:rPr lang="en-US" altLang="en-US" dirty="0"/>
              <a:t>: restricting access to certain members of an object.  The intent is to allow only member functions to directly access and modify the object’s data</a:t>
            </a:r>
          </a:p>
          <a:p>
            <a:pPr eaLnBrk="1" hangingPunct="1">
              <a:lnSpc>
                <a:spcPct val="90000"/>
              </a:lnSpc>
              <a:spcBef>
                <a:spcPct val="40000"/>
              </a:spcBef>
            </a:pPr>
            <a:r>
              <a:rPr lang="en-US" altLang="en-US" b="1" dirty="0">
                <a:solidFill>
                  <a:schemeClr val="accent2"/>
                </a:solidFill>
              </a:rPr>
              <a:t>encapsulation</a:t>
            </a:r>
            <a:r>
              <a:rPr lang="en-US" altLang="en-US" dirty="0"/>
              <a:t>: the bundling of an object’s data and procedures into a single entity</a:t>
            </a:r>
          </a:p>
        </p:txBody>
      </p:sp>
    </p:spTree>
    <p:extLst>
      <p:ext uri="{BB962C8B-B14F-4D97-AF65-F5344CB8AC3E}">
        <p14:creationId xmlns:p14="http://schemas.microsoft.com/office/powerpoint/2010/main" val="3327731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lstStyle/>
          <a:p>
            <a:pPr algn="ctr"/>
            <a:r>
              <a:rPr lang="en-US" dirty="0"/>
              <a:t>Why Hide Data?</a:t>
            </a:r>
            <a:endParaRPr lang="en-US" altLang="ko-KR" sz="4800" b="1" kern="0" dirty="0">
              <a:ln w="10160">
                <a:solidFill>
                  <a:schemeClr val="accent5"/>
                </a:solidFill>
                <a:prstDash val="solid"/>
              </a:ln>
              <a:effectLst>
                <a:outerShdw blurRad="38100" dist="22860" dir="5400000" algn="tl" rotWithShape="0">
                  <a:srgbClr val="000000">
                    <a:alpha val="30000"/>
                  </a:srgbClr>
                </a:outerShdw>
              </a:effectLst>
            </a:endParaRPr>
          </a:p>
        </p:txBody>
      </p:sp>
      <p:sp>
        <p:nvSpPr>
          <p:cNvPr id="4" name="Content Placeholder 3"/>
          <p:cNvSpPr>
            <a:spLocks noGrp="1" noChangeArrowheads="1"/>
          </p:cNvSpPr>
          <p:nvPr>
            <p:ph idx="4294967295"/>
          </p:nvPr>
        </p:nvSpPr>
        <p:spPr>
          <a:xfrm>
            <a:off x="1522412" y="1828800"/>
            <a:ext cx="9144000" cy="3276600"/>
          </a:xfrm>
          <a:prstGeom prst="rect">
            <a:avLst/>
          </a:prstGeom>
        </p:spPr>
        <p:txBody>
          <a:bodyPr/>
          <a:lstStyle/>
          <a:p>
            <a:pPr eaLnBrk="1" hangingPunct="1">
              <a:lnSpc>
                <a:spcPct val="90000"/>
              </a:lnSpc>
              <a:spcBef>
                <a:spcPct val="40000"/>
              </a:spcBef>
            </a:pPr>
            <a:r>
              <a:rPr lang="en-US" altLang="en-US" dirty="0"/>
              <a:t>Protection – Member functions provide a layer of protection against inadvertent or deliberate data corruption</a:t>
            </a:r>
          </a:p>
          <a:p>
            <a:pPr eaLnBrk="1" hangingPunct="1">
              <a:lnSpc>
                <a:spcPct val="90000"/>
              </a:lnSpc>
              <a:spcBef>
                <a:spcPct val="40000"/>
              </a:spcBef>
            </a:pPr>
            <a:r>
              <a:rPr lang="en-US" altLang="en-US" dirty="0"/>
              <a:t>Need-to-know – A programmer can use the data via the provided member functions.  As long as the member functions return correct information, the programmer needn’t worry about implementation details.</a:t>
            </a:r>
          </a:p>
        </p:txBody>
      </p:sp>
    </p:spTree>
    <p:extLst>
      <p:ext uri="{BB962C8B-B14F-4D97-AF65-F5344CB8AC3E}">
        <p14:creationId xmlns:p14="http://schemas.microsoft.com/office/powerpoint/2010/main" val="754883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lstStyle/>
          <a:p>
            <a:pPr algn="ctr"/>
            <a:r>
              <a:rPr lang="en-US" dirty="0"/>
              <a:t>Introduction to Classes</a:t>
            </a:r>
            <a:endParaRPr lang="en-US" altLang="ko-KR" sz="4800" b="1" kern="0" dirty="0">
              <a:ln w="10160">
                <a:solidFill>
                  <a:schemeClr val="accent5"/>
                </a:solidFill>
                <a:prstDash val="solid"/>
              </a:ln>
              <a:effectLst>
                <a:outerShdw blurRad="38100" dist="22860" dir="5400000" algn="tl" rotWithShape="0">
                  <a:srgbClr val="000000">
                    <a:alpha val="30000"/>
                  </a:srgbClr>
                </a:outerShdw>
              </a:effectLst>
            </a:endParaRPr>
          </a:p>
        </p:txBody>
      </p:sp>
      <p:sp>
        <p:nvSpPr>
          <p:cNvPr id="5" name="Rectangle 3"/>
          <p:cNvSpPr>
            <a:spLocks noGrp="1" noChangeArrowheads="1"/>
          </p:cNvSpPr>
          <p:nvPr>
            <p:ph idx="4294967295"/>
          </p:nvPr>
        </p:nvSpPr>
        <p:spPr>
          <a:xfrm>
            <a:off x="1522412" y="1828800"/>
            <a:ext cx="9144000" cy="4191000"/>
          </a:xfrm>
          <a:prstGeom prst="rect">
            <a:avLst/>
          </a:prstGeom>
        </p:spPr>
        <p:txBody>
          <a:bodyPr/>
          <a:lstStyle/>
          <a:p>
            <a:pPr eaLnBrk="1" hangingPunct="1">
              <a:lnSpc>
                <a:spcPct val="80000"/>
              </a:lnSpc>
            </a:pPr>
            <a:r>
              <a:rPr lang="en-US" altLang="en-US" b="1" dirty="0">
                <a:solidFill>
                  <a:schemeClr val="accent2"/>
                </a:solidFill>
              </a:rPr>
              <a:t>Class</a:t>
            </a:r>
            <a:r>
              <a:rPr lang="en-US" altLang="en-US" dirty="0"/>
              <a:t>: a programmer-defined data type used to define objects</a:t>
            </a:r>
          </a:p>
          <a:p>
            <a:pPr eaLnBrk="1" hangingPunct="1">
              <a:lnSpc>
                <a:spcPct val="80000"/>
              </a:lnSpc>
              <a:buFont typeface="Wingdings 3" panose="05040102010807070707" pitchFamily="18" charset="2"/>
              <a:buNone/>
            </a:pPr>
            <a:endParaRPr lang="en-US" altLang="en-US" dirty="0"/>
          </a:p>
          <a:p>
            <a:pPr eaLnBrk="1" hangingPunct="1">
              <a:lnSpc>
                <a:spcPct val="80000"/>
              </a:lnSpc>
              <a:spcBef>
                <a:spcPct val="30000"/>
              </a:spcBef>
            </a:pPr>
            <a:r>
              <a:rPr lang="en-US" altLang="en-US" dirty="0"/>
              <a:t>It is a pattern for creating objects</a:t>
            </a:r>
          </a:p>
          <a:p>
            <a:pPr eaLnBrk="1" hangingPunct="1">
              <a:lnSpc>
                <a:spcPct val="80000"/>
              </a:lnSpc>
              <a:buFontTx/>
              <a:buNone/>
            </a:pPr>
            <a:r>
              <a:rPr lang="en-US" altLang="en-US" sz="2800" b="1" dirty="0">
                <a:latin typeface="Courier New" panose="02070309020205020404" pitchFamily="49" charset="0"/>
              </a:rPr>
              <a:t>  </a:t>
            </a:r>
            <a:r>
              <a:rPr lang="en-US" altLang="en-US" sz="2800" dirty="0"/>
              <a:t>ex:  </a:t>
            </a:r>
          </a:p>
          <a:p>
            <a:pPr eaLnBrk="1" hangingPunct="1">
              <a:lnSpc>
                <a:spcPct val="80000"/>
              </a:lnSpc>
              <a:buFontTx/>
              <a:buNone/>
            </a:pPr>
            <a:r>
              <a:rPr lang="en-US" altLang="en-US" sz="2800" b="1" dirty="0">
                <a:latin typeface="Courier New" panose="02070309020205020404" pitchFamily="49" charset="0"/>
              </a:rPr>
              <a:t>	string </a:t>
            </a:r>
            <a:r>
              <a:rPr lang="en-US" altLang="en-US" sz="2800" b="1" dirty="0" err="1">
                <a:latin typeface="Courier New" panose="02070309020205020404" pitchFamily="49" charset="0"/>
              </a:rPr>
              <a:t>fName</a:t>
            </a:r>
            <a:r>
              <a:rPr lang="en-US" altLang="en-US" sz="2800" b="1" dirty="0">
                <a:latin typeface="Courier New" panose="02070309020205020404" pitchFamily="49" charset="0"/>
              </a:rPr>
              <a:t>, </a:t>
            </a:r>
            <a:r>
              <a:rPr lang="en-US" altLang="en-US" sz="2800" b="1" dirty="0" err="1">
                <a:latin typeface="Courier New" panose="02070309020205020404" pitchFamily="49" charset="0"/>
              </a:rPr>
              <a:t>lName</a:t>
            </a:r>
            <a:r>
              <a:rPr lang="en-US" altLang="en-US" sz="2800" b="1" dirty="0">
                <a:latin typeface="Courier New" panose="02070309020205020404" pitchFamily="49" charset="0"/>
              </a:rPr>
              <a:t>;</a:t>
            </a:r>
          </a:p>
          <a:p>
            <a:pPr eaLnBrk="1" hangingPunct="1">
              <a:lnSpc>
                <a:spcPct val="80000"/>
              </a:lnSpc>
              <a:buFontTx/>
              <a:buNone/>
            </a:pPr>
            <a:r>
              <a:rPr lang="en-US" altLang="en-US" sz="2800" dirty="0"/>
              <a:t>	creates two objects of the </a:t>
            </a:r>
            <a:r>
              <a:rPr lang="en-US" altLang="en-US" sz="2800" b="1" dirty="0">
                <a:latin typeface="Courier New" panose="02070309020205020404" pitchFamily="49" charset="0"/>
                <a:cs typeface="Courier New" panose="02070309020205020404" pitchFamily="49" charset="0"/>
              </a:rPr>
              <a:t>string</a:t>
            </a:r>
            <a:r>
              <a:rPr lang="en-US" altLang="en-US" sz="2800" dirty="0"/>
              <a:t> class</a:t>
            </a:r>
            <a:r>
              <a:rPr lang="en-US" altLang="en-US" sz="2800" b="1" dirty="0">
                <a:latin typeface="Courier New" panose="02070309020205020404" pitchFamily="49" charset="0"/>
              </a:rPr>
              <a:t>    </a:t>
            </a:r>
            <a:endParaRPr lang="en-US" altLang="en-US" sz="2800" b="1" dirty="0"/>
          </a:p>
        </p:txBody>
      </p:sp>
    </p:spTree>
    <p:extLst>
      <p:ext uri="{BB962C8B-B14F-4D97-AF65-F5344CB8AC3E}">
        <p14:creationId xmlns:p14="http://schemas.microsoft.com/office/powerpoint/2010/main" val="97071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lstStyle/>
          <a:p>
            <a:pPr algn="ctr"/>
            <a:r>
              <a:rPr lang="en-US" dirty="0"/>
              <a:t>Introduction to Classes</a:t>
            </a:r>
            <a:endParaRPr lang="en-US" altLang="ko-KR" sz="4800" b="1" kern="0" dirty="0">
              <a:ln w="10160">
                <a:solidFill>
                  <a:schemeClr val="accent5"/>
                </a:solidFill>
                <a:prstDash val="solid"/>
              </a:ln>
              <a:effectLst>
                <a:outerShdw blurRad="38100" dist="22860" dir="5400000" algn="tl" rotWithShape="0">
                  <a:srgbClr val="000000">
                    <a:alpha val="30000"/>
                  </a:srgbClr>
                </a:outerShdw>
              </a:effectLst>
            </a:endParaRPr>
          </a:p>
        </p:txBody>
      </p:sp>
      <p:sp>
        <p:nvSpPr>
          <p:cNvPr id="4" name="Content Placeholder 3"/>
          <p:cNvSpPr>
            <a:spLocks noGrp="1" noChangeArrowheads="1"/>
          </p:cNvSpPr>
          <p:nvPr>
            <p:ph idx="4294967295"/>
          </p:nvPr>
        </p:nvSpPr>
        <p:spPr>
          <a:xfrm>
            <a:off x="1522412" y="1828800"/>
            <a:ext cx="9144000" cy="4191000"/>
          </a:xfrm>
          <a:prstGeom prst="rect">
            <a:avLst/>
          </a:prstGeom>
        </p:spPr>
        <p:txBody>
          <a:bodyPr/>
          <a:lstStyle/>
          <a:p>
            <a:pPr eaLnBrk="1" hangingPunct="1">
              <a:lnSpc>
                <a:spcPct val="80000"/>
              </a:lnSpc>
              <a:buFont typeface="Wingdings 3" panose="05040102010807070707" pitchFamily="18" charset="2"/>
              <a:buNone/>
            </a:pPr>
            <a:r>
              <a:rPr lang="en-US" altLang="en-US" dirty="0"/>
              <a:t>A </a:t>
            </a:r>
            <a:r>
              <a:rPr lang="en-US" altLang="en-US" i="1" dirty="0"/>
              <a:t>class</a:t>
            </a:r>
            <a:r>
              <a:rPr lang="en-US" altLang="en-US" dirty="0"/>
              <a:t> is </a:t>
            </a:r>
          </a:p>
          <a:p>
            <a:pPr eaLnBrk="1" hangingPunct="1">
              <a:lnSpc>
                <a:spcPct val="80000"/>
              </a:lnSpc>
              <a:buFont typeface="Wingdings 3" panose="05040102010807070707" pitchFamily="18" charset="2"/>
              <a:buNone/>
            </a:pPr>
            <a:endParaRPr lang="en-US" altLang="en-US" dirty="0"/>
          </a:p>
          <a:p>
            <a:pPr lvl="2" eaLnBrk="1" hangingPunct="1">
              <a:lnSpc>
                <a:spcPct val="80000"/>
              </a:lnSpc>
            </a:pPr>
            <a:r>
              <a:rPr lang="en-US" altLang="en-US" sz="3600" dirty="0"/>
              <a:t>an expanded concept of a data structure: instead of holding only data, </a:t>
            </a:r>
          </a:p>
          <a:p>
            <a:pPr lvl="2" eaLnBrk="1" hangingPunct="1">
              <a:lnSpc>
                <a:spcPct val="80000"/>
              </a:lnSpc>
            </a:pPr>
            <a:r>
              <a:rPr lang="en-US" altLang="en-US" sz="3600" dirty="0"/>
              <a:t>it can hold both data and functions.</a:t>
            </a:r>
            <a:endParaRPr lang="en-US" altLang="en-US" sz="3600" b="1" dirty="0"/>
          </a:p>
        </p:txBody>
      </p:sp>
    </p:spTree>
    <p:extLst>
      <p:ext uri="{BB962C8B-B14F-4D97-AF65-F5344CB8AC3E}">
        <p14:creationId xmlns:p14="http://schemas.microsoft.com/office/powerpoint/2010/main" val="2330891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lstStyle/>
          <a:p>
            <a:pPr algn="ctr"/>
            <a:r>
              <a:rPr lang="en-US" dirty="0"/>
              <a:t>Introduction to Classes</a:t>
            </a:r>
            <a:endParaRPr lang="en-US" altLang="ko-KR" sz="4800" b="1" kern="0" dirty="0">
              <a:ln w="10160">
                <a:solidFill>
                  <a:schemeClr val="accent5"/>
                </a:solidFill>
                <a:prstDash val="solid"/>
              </a:ln>
              <a:effectLst>
                <a:outerShdw blurRad="38100" dist="22860" dir="5400000" algn="tl" rotWithShape="0">
                  <a:srgbClr val="000000">
                    <a:alpha val="30000"/>
                  </a:srgbClr>
                </a:outerShdw>
              </a:effectLst>
            </a:endParaRPr>
          </a:p>
        </p:txBody>
      </p:sp>
      <p:sp>
        <p:nvSpPr>
          <p:cNvPr id="5" name="Rectangle 3"/>
          <p:cNvSpPr>
            <a:spLocks noGrp="1" noChangeArrowheads="1"/>
          </p:cNvSpPr>
          <p:nvPr>
            <p:ph idx="4294967295"/>
          </p:nvPr>
        </p:nvSpPr>
        <p:spPr>
          <a:xfrm>
            <a:off x="1522412" y="1828800"/>
            <a:ext cx="9144000" cy="4191000"/>
          </a:xfrm>
          <a:prstGeom prst="rect">
            <a:avLst/>
          </a:prstGeom>
        </p:spPr>
        <p:txBody>
          <a:bodyPr>
            <a:normAutofit fontScale="92500"/>
          </a:bodyPr>
          <a:lstStyle/>
          <a:p>
            <a:pPr marL="365760" indent="-256032">
              <a:lnSpc>
                <a:spcPct val="80000"/>
              </a:lnSpc>
              <a:buNone/>
              <a:defRPr/>
            </a:pPr>
            <a:r>
              <a:rPr lang="en-US" dirty="0"/>
              <a:t>A </a:t>
            </a:r>
            <a:r>
              <a:rPr lang="en-US" i="1" dirty="0"/>
              <a:t>class</a:t>
            </a:r>
            <a:r>
              <a:rPr lang="en-US" dirty="0"/>
              <a:t> is </a:t>
            </a:r>
          </a:p>
          <a:p>
            <a:pPr marL="365760" indent="-256032">
              <a:lnSpc>
                <a:spcPct val="80000"/>
              </a:lnSpc>
              <a:buNone/>
              <a:defRPr/>
            </a:pPr>
            <a:endParaRPr lang="en-US" dirty="0"/>
          </a:p>
          <a:p>
            <a:pPr marL="859536" lvl="2">
              <a:lnSpc>
                <a:spcPct val="80000"/>
              </a:lnSpc>
              <a:buFont typeface="Wingdings 2"/>
              <a:buChar char=""/>
              <a:defRPr/>
            </a:pPr>
            <a:r>
              <a:rPr lang="en-US" sz="3600" dirty="0"/>
              <a:t>used to specify the form of an object and it combines data representation and methods for manipulating that data into one neat package. </a:t>
            </a:r>
          </a:p>
          <a:p>
            <a:pPr marL="859536" lvl="2">
              <a:lnSpc>
                <a:spcPct val="80000"/>
              </a:lnSpc>
              <a:buFont typeface="Wingdings 2"/>
              <a:buChar char=""/>
              <a:defRPr/>
            </a:pPr>
            <a:r>
              <a:rPr lang="en-US" sz="3600" dirty="0"/>
              <a:t>The data and functions within a class are called members of the class.</a:t>
            </a:r>
            <a:endParaRPr lang="en-US" sz="3600" b="1" dirty="0"/>
          </a:p>
        </p:txBody>
      </p:sp>
    </p:spTree>
    <p:extLst>
      <p:ext uri="{BB962C8B-B14F-4D97-AF65-F5344CB8AC3E}">
        <p14:creationId xmlns:p14="http://schemas.microsoft.com/office/powerpoint/2010/main" val="1805465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lstStyle/>
          <a:p>
            <a:pPr algn="ctr"/>
            <a:r>
              <a:rPr lang="en-US" dirty="0"/>
              <a:t>Introduction to Classes</a:t>
            </a:r>
            <a:endParaRPr lang="en-US" altLang="ko-KR" sz="4800" b="1" kern="0" dirty="0">
              <a:ln w="10160">
                <a:solidFill>
                  <a:schemeClr val="accent5"/>
                </a:solidFill>
                <a:prstDash val="solid"/>
              </a:ln>
              <a:effectLst>
                <a:outerShdw blurRad="38100" dist="22860" dir="5400000" algn="tl" rotWithShape="0">
                  <a:srgbClr val="000000">
                    <a:alpha val="30000"/>
                  </a:srgbClr>
                </a:outerShdw>
              </a:effectLst>
            </a:endParaRPr>
          </a:p>
        </p:txBody>
      </p:sp>
      <p:sp>
        <p:nvSpPr>
          <p:cNvPr id="4" name="Content Placeholder 3"/>
          <p:cNvSpPr>
            <a:spLocks noGrp="1" noChangeArrowheads="1"/>
          </p:cNvSpPr>
          <p:nvPr>
            <p:ph idx="4294967295"/>
          </p:nvPr>
        </p:nvSpPr>
        <p:spPr>
          <a:xfrm>
            <a:off x="1522412" y="1066800"/>
            <a:ext cx="9144000" cy="4191000"/>
          </a:xfrm>
          <a:prstGeom prst="rect">
            <a:avLst/>
          </a:prstGeom>
        </p:spPr>
        <p:txBody>
          <a:bodyPr/>
          <a:lstStyle/>
          <a:p>
            <a:pPr eaLnBrk="1" hangingPunct="1"/>
            <a:r>
              <a:rPr lang="en-US" altLang="en-US" sz="1800" dirty="0"/>
              <a:t>Classes are generally declared using the keyword class, with the following format:</a:t>
            </a:r>
          </a:p>
          <a:p>
            <a:pPr eaLnBrk="1" hangingPunct="1">
              <a:buFont typeface="Wingdings 3" panose="05040102010807070707" pitchFamily="18" charset="2"/>
              <a:buNone/>
            </a:pPr>
            <a:endParaRPr lang="en-US" altLang="en-US" sz="1800" dirty="0"/>
          </a:p>
          <a:p>
            <a:pPr eaLnBrk="1" hangingPunct="1"/>
            <a:r>
              <a:rPr lang="en-US" altLang="en-US" sz="1800" dirty="0"/>
              <a:t>class </a:t>
            </a:r>
            <a:r>
              <a:rPr lang="en-US" altLang="en-US" sz="1800" dirty="0" err="1"/>
              <a:t>ClassName</a:t>
            </a:r>
            <a:r>
              <a:rPr lang="en-US" altLang="en-US" sz="1800" dirty="0"/>
              <a:t> {</a:t>
            </a:r>
            <a:br>
              <a:rPr lang="en-US" altLang="en-US" sz="1800" dirty="0"/>
            </a:br>
            <a:r>
              <a:rPr lang="en-US" altLang="en-US" sz="1800" dirty="0"/>
              <a:t>	access_specifier_1:	member1;</a:t>
            </a:r>
            <a:br>
              <a:rPr lang="en-US" altLang="en-US" sz="1800" dirty="0"/>
            </a:br>
            <a:r>
              <a:rPr lang="en-US" altLang="en-US" sz="1800" dirty="0"/>
              <a:t>	access_specifier_2:	member2;</a:t>
            </a:r>
            <a:br>
              <a:rPr lang="en-US" altLang="en-US" sz="1800" dirty="0"/>
            </a:br>
            <a:r>
              <a:rPr lang="en-US" altLang="en-US" sz="1800" dirty="0"/>
              <a:t>	...</a:t>
            </a:r>
            <a:br>
              <a:rPr lang="en-US" altLang="en-US" sz="1800" dirty="0"/>
            </a:br>
            <a:r>
              <a:rPr lang="en-US" altLang="en-US" sz="1800" dirty="0"/>
              <a:t>	};</a:t>
            </a:r>
          </a:p>
          <a:p>
            <a:pPr eaLnBrk="1" hangingPunct="1"/>
            <a:endParaRPr lang="en-US" altLang="en-US" sz="1800" dirty="0"/>
          </a:p>
          <a:p>
            <a:pPr eaLnBrk="1" hangingPunct="1"/>
            <a:r>
              <a:rPr lang="en-US" altLang="en-US" sz="1800" dirty="0" err="1"/>
              <a:t>class_name</a:t>
            </a:r>
            <a:r>
              <a:rPr lang="en-US" altLang="en-US" sz="1800" dirty="0"/>
              <a:t> is a valid identifier for the class</a:t>
            </a:r>
          </a:p>
          <a:p>
            <a:pPr eaLnBrk="1" hangingPunct="1"/>
            <a:r>
              <a:rPr lang="en-US" altLang="en-US" sz="1800" dirty="0" err="1"/>
              <a:t>object_names</a:t>
            </a:r>
            <a:r>
              <a:rPr lang="en-US" altLang="en-US" sz="1800" dirty="0"/>
              <a:t> is an optional list of names for objects of this class. </a:t>
            </a:r>
          </a:p>
          <a:p>
            <a:pPr eaLnBrk="1" hangingPunct="1"/>
            <a:r>
              <a:rPr lang="en-US" altLang="en-US" sz="1800" dirty="0"/>
              <a:t>The body of the declaration can contain members, that can be either data or function declarations, and optionally access specifiers.</a:t>
            </a:r>
          </a:p>
        </p:txBody>
      </p:sp>
    </p:spTree>
    <p:extLst>
      <p:ext uri="{BB962C8B-B14F-4D97-AF65-F5344CB8AC3E}">
        <p14:creationId xmlns:p14="http://schemas.microsoft.com/office/powerpoint/2010/main" val="397910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lstStyle/>
          <a:p>
            <a:pPr algn="ctr"/>
            <a:r>
              <a:rPr lang="en-US" dirty="0"/>
              <a:t>Introduction to Classes</a:t>
            </a:r>
            <a:endParaRPr lang="en-US" altLang="ko-KR" sz="4800" b="1" kern="0" dirty="0">
              <a:ln w="10160">
                <a:solidFill>
                  <a:schemeClr val="accent5"/>
                </a:solidFill>
                <a:prstDash val="solid"/>
              </a:ln>
              <a:effectLst>
                <a:outerShdw blurRad="38100" dist="22860" dir="5400000" algn="tl" rotWithShape="0">
                  <a:srgbClr val="000000">
                    <a:alpha val="30000"/>
                  </a:srgbClr>
                </a:outerShdw>
              </a:effectLst>
            </a:endParaRPr>
          </a:p>
        </p:txBody>
      </p:sp>
      <p:sp>
        <p:nvSpPr>
          <p:cNvPr id="5" name="Rectangle 3"/>
          <p:cNvSpPr>
            <a:spLocks noGrp="1" noChangeArrowheads="1"/>
          </p:cNvSpPr>
          <p:nvPr>
            <p:ph idx="4294967295"/>
          </p:nvPr>
        </p:nvSpPr>
        <p:spPr>
          <a:xfrm>
            <a:off x="1522412" y="1447800"/>
            <a:ext cx="9144000" cy="4419600"/>
          </a:xfrm>
          <a:prstGeom prst="rect">
            <a:avLst/>
          </a:prstGeom>
        </p:spPr>
        <p:txBody>
          <a:bodyPr/>
          <a:lstStyle/>
          <a:p>
            <a:pPr eaLnBrk="1" hangingPunct="1">
              <a:lnSpc>
                <a:spcPct val="80000"/>
              </a:lnSpc>
              <a:spcBef>
                <a:spcPct val="30000"/>
              </a:spcBef>
            </a:pPr>
            <a:r>
              <a:rPr lang="en-US" altLang="en-US" dirty="0"/>
              <a:t>Class declaration format</a:t>
            </a:r>
          </a:p>
          <a:p>
            <a:pPr eaLnBrk="1" hangingPunct="1">
              <a:lnSpc>
                <a:spcPct val="80000"/>
              </a:lnSpc>
              <a:spcBef>
                <a:spcPct val="30000"/>
              </a:spcBef>
              <a:buFont typeface="Wingdings 3" panose="05040102010807070707" pitchFamily="18" charset="2"/>
              <a:buNone/>
            </a:pPr>
            <a:endParaRPr lang="en-US" altLang="en-US" dirty="0"/>
          </a:p>
          <a:p>
            <a:pPr eaLnBrk="1" hangingPunct="1">
              <a:lnSpc>
                <a:spcPct val="80000"/>
              </a:lnSpc>
              <a:buFontTx/>
              <a:buNone/>
            </a:pPr>
            <a:r>
              <a:rPr lang="en-US" altLang="en-US" sz="2800" b="1" dirty="0">
                <a:latin typeface="Courier New" panose="02070309020205020404" pitchFamily="49" charset="0"/>
              </a:rPr>
              <a:t>    class </a:t>
            </a:r>
            <a:r>
              <a:rPr lang="en-US" altLang="en-US" sz="2800" b="1" dirty="0" err="1">
                <a:latin typeface="Courier New" panose="02070309020205020404" pitchFamily="49" charset="0"/>
              </a:rPr>
              <a:t>C</a:t>
            </a:r>
            <a:r>
              <a:rPr lang="en-US" altLang="en-US" sz="2800" b="1" i="1" dirty="0" err="1">
                <a:latin typeface="Courier New" panose="02070309020205020404" pitchFamily="49" charset="0"/>
              </a:rPr>
              <a:t>lassName</a:t>
            </a:r>
            <a:endParaRPr lang="en-US" altLang="en-US" sz="2800" b="1" dirty="0">
              <a:latin typeface="Courier New" panose="02070309020205020404" pitchFamily="49" charset="0"/>
            </a:endParaRPr>
          </a:p>
          <a:p>
            <a:pPr eaLnBrk="1" hangingPunct="1">
              <a:lnSpc>
                <a:spcPct val="80000"/>
              </a:lnSpc>
              <a:spcBef>
                <a:spcPct val="0"/>
              </a:spcBef>
              <a:buFontTx/>
              <a:buNone/>
            </a:pPr>
            <a:r>
              <a:rPr lang="en-US" altLang="en-US" sz="2800" b="1" dirty="0">
                <a:latin typeface="Courier New" panose="02070309020205020404" pitchFamily="49" charset="0"/>
              </a:rPr>
              <a:t>    {</a:t>
            </a:r>
          </a:p>
          <a:p>
            <a:pPr eaLnBrk="1" hangingPunct="1">
              <a:lnSpc>
                <a:spcPct val="80000"/>
              </a:lnSpc>
              <a:spcBef>
                <a:spcPct val="0"/>
              </a:spcBef>
              <a:buFontTx/>
              <a:buNone/>
            </a:pPr>
            <a:r>
              <a:rPr lang="en-US" altLang="en-US" sz="2800" b="1" i="1" dirty="0">
                <a:latin typeface="Courier New" panose="02070309020205020404" pitchFamily="49" charset="0"/>
              </a:rPr>
              <a:t>       declaration;</a:t>
            </a:r>
          </a:p>
          <a:p>
            <a:pPr eaLnBrk="1" hangingPunct="1">
              <a:lnSpc>
                <a:spcPct val="80000"/>
              </a:lnSpc>
              <a:spcBef>
                <a:spcPct val="0"/>
              </a:spcBef>
              <a:buFontTx/>
              <a:buNone/>
            </a:pPr>
            <a:r>
              <a:rPr lang="en-US" altLang="en-US" sz="2800" b="1" i="1" dirty="0">
                <a:latin typeface="Courier New" panose="02070309020205020404" pitchFamily="49" charset="0"/>
              </a:rPr>
              <a:t>       declaration;</a:t>
            </a:r>
          </a:p>
          <a:p>
            <a:pPr eaLnBrk="1" hangingPunct="1">
              <a:lnSpc>
                <a:spcPct val="80000"/>
              </a:lnSpc>
              <a:spcBef>
                <a:spcPct val="0"/>
              </a:spcBef>
              <a:buFontTx/>
              <a:buNone/>
            </a:pPr>
            <a:r>
              <a:rPr lang="en-US" altLang="en-US" sz="2800" b="1" dirty="0">
                <a:latin typeface="Courier New" panose="02070309020205020404" pitchFamily="49" charset="0"/>
              </a:rPr>
              <a:t>    };</a:t>
            </a:r>
            <a:endParaRPr lang="en-US" altLang="en-US" sz="2800" b="1" dirty="0"/>
          </a:p>
        </p:txBody>
      </p:sp>
      <p:grpSp>
        <p:nvGrpSpPr>
          <p:cNvPr id="6" name="Group 6"/>
          <p:cNvGrpSpPr>
            <a:grpSpLocks/>
          </p:cNvGrpSpPr>
          <p:nvPr/>
        </p:nvGrpSpPr>
        <p:grpSpPr bwMode="auto">
          <a:xfrm>
            <a:off x="7770812" y="2971800"/>
            <a:ext cx="1600200" cy="1143000"/>
            <a:chOff x="3984" y="2928"/>
            <a:chExt cx="1008" cy="720"/>
          </a:xfrm>
        </p:grpSpPr>
        <p:sp>
          <p:nvSpPr>
            <p:cNvPr id="7" name="Oval 4"/>
            <p:cNvSpPr>
              <a:spLocks noChangeArrowheads="1"/>
            </p:cNvSpPr>
            <p:nvPr/>
          </p:nvSpPr>
          <p:spPr bwMode="auto">
            <a:xfrm>
              <a:off x="3984" y="2928"/>
              <a:ext cx="1008" cy="720"/>
            </a:xfrm>
            <a:prstGeom prst="ellipse">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ltLang="en-US"/>
            </a:p>
          </p:txBody>
        </p:sp>
        <p:sp>
          <p:nvSpPr>
            <p:cNvPr id="8" name="Text Box 5"/>
            <p:cNvSpPr txBox="1">
              <a:spLocks noChangeArrowheads="1"/>
            </p:cNvSpPr>
            <p:nvPr/>
          </p:nvSpPr>
          <p:spPr bwMode="auto">
            <a:xfrm>
              <a:off x="4032" y="3024"/>
              <a:ext cx="96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spcBef>
                  <a:spcPct val="50000"/>
                </a:spcBef>
              </a:pPr>
              <a:r>
                <a:rPr lang="en-US" altLang="en-US" sz="2000" b="1" baseline="0">
                  <a:solidFill>
                    <a:schemeClr val="accent2"/>
                  </a:solidFill>
                  <a:latin typeface="Arial" panose="020B0604020202020204" pitchFamily="34" charset="0"/>
                </a:rPr>
                <a:t>Notice the required </a:t>
              </a:r>
              <a:r>
                <a:rPr lang="en-US" altLang="en-US" b="1" baseline="0">
                  <a:solidFill>
                    <a:schemeClr val="accent2"/>
                  </a:solidFill>
                  <a:latin typeface="Courier New" panose="02070309020205020404" pitchFamily="49" charset="0"/>
                </a:rPr>
                <a:t>;</a:t>
              </a:r>
            </a:p>
          </p:txBody>
        </p:sp>
      </p:grpSp>
      <p:sp>
        <p:nvSpPr>
          <p:cNvPr id="9" name="Line 7"/>
          <p:cNvSpPr>
            <a:spLocks noChangeShapeType="1"/>
          </p:cNvSpPr>
          <p:nvPr/>
        </p:nvSpPr>
        <p:spPr bwMode="auto">
          <a:xfrm flipH="1" flipV="1">
            <a:off x="3579812" y="3505200"/>
            <a:ext cx="4191000" cy="3810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878452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lstStyle/>
          <a:p>
            <a:pPr algn="ctr"/>
            <a:r>
              <a:rPr lang="en-US" dirty="0"/>
              <a:t>Access Specifiers</a:t>
            </a:r>
            <a:endParaRPr lang="en-US" altLang="ko-KR" sz="4800" b="1" kern="0" dirty="0">
              <a:ln w="10160">
                <a:solidFill>
                  <a:schemeClr val="accent5"/>
                </a:solidFill>
                <a:prstDash val="solid"/>
              </a:ln>
              <a:effectLst>
                <a:outerShdw blurRad="38100" dist="22860" dir="5400000" algn="tl" rotWithShape="0">
                  <a:srgbClr val="000000">
                    <a:alpha val="30000"/>
                  </a:srgbClr>
                </a:outerShdw>
              </a:effectLst>
            </a:endParaRPr>
          </a:p>
        </p:txBody>
      </p:sp>
      <p:sp>
        <p:nvSpPr>
          <p:cNvPr id="10" name="Rectangle 3"/>
          <p:cNvSpPr>
            <a:spLocks noGrp="1" noChangeArrowheads="1"/>
          </p:cNvSpPr>
          <p:nvPr>
            <p:ph idx="4294967295"/>
          </p:nvPr>
        </p:nvSpPr>
        <p:spPr>
          <a:xfrm>
            <a:off x="1522412" y="1981200"/>
            <a:ext cx="9144000" cy="4114800"/>
          </a:xfrm>
          <a:prstGeom prst="rect">
            <a:avLst/>
          </a:prstGeom>
        </p:spPr>
        <p:txBody>
          <a:bodyPr/>
          <a:lstStyle/>
          <a:p>
            <a:pPr eaLnBrk="1" hangingPunct="1"/>
            <a:r>
              <a:rPr lang="en-US" altLang="en-US" sz="2800" dirty="0"/>
              <a:t>Used to control access to members of the class.</a:t>
            </a:r>
          </a:p>
          <a:p>
            <a:pPr eaLnBrk="1" hangingPunct="1"/>
            <a:r>
              <a:rPr lang="en-US" altLang="en-US" sz="2800" dirty="0"/>
              <a:t>Each member is declared to be either</a:t>
            </a:r>
          </a:p>
          <a:p>
            <a:pPr eaLnBrk="1" hangingPunct="1"/>
            <a:endParaRPr lang="en-US" altLang="en-US" sz="2800" dirty="0"/>
          </a:p>
          <a:p>
            <a:pPr lvl="1" eaLnBrk="1" hangingPunct="1">
              <a:buFontTx/>
              <a:buNone/>
            </a:pPr>
            <a:r>
              <a:rPr lang="en-US" altLang="en-US" b="1" dirty="0">
                <a:solidFill>
                  <a:schemeClr val="accent2"/>
                </a:solidFill>
                <a:latin typeface="Courier New" panose="02070309020205020404" pitchFamily="49" charset="0"/>
              </a:rPr>
              <a:t>public</a:t>
            </a:r>
            <a:r>
              <a:rPr lang="en-US" altLang="en-US" dirty="0">
                <a:latin typeface="Courier New" panose="02070309020205020404" pitchFamily="49" charset="0"/>
              </a:rPr>
              <a:t>:</a:t>
            </a:r>
            <a:r>
              <a:rPr lang="en-US" altLang="en-US" dirty="0"/>
              <a:t> can be accessed by functions outside  of the class</a:t>
            </a:r>
          </a:p>
          <a:p>
            <a:pPr lvl="1" eaLnBrk="1" hangingPunct="1">
              <a:lnSpc>
                <a:spcPct val="85000"/>
              </a:lnSpc>
              <a:spcBef>
                <a:spcPct val="0"/>
              </a:spcBef>
              <a:buFontTx/>
              <a:buNone/>
            </a:pPr>
            <a:r>
              <a:rPr lang="en-US" altLang="en-US" dirty="0"/>
              <a:t>or</a:t>
            </a:r>
          </a:p>
          <a:p>
            <a:pPr lvl="1" eaLnBrk="1" hangingPunct="1">
              <a:buFontTx/>
              <a:buNone/>
            </a:pPr>
            <a:r>
              <a:rPr lang="en-US" altLang="en-US" b="1" dirty="0">
                <a:solidFill>
                  <a:schemeClr val="accent2"/>
                </a:solidFill>
                <a:latin typeface="Courier New" panose="02070309020205020404" pitchFamily="49" charset="0"/>
              </a:rPr>
              <a:t>private</a:t>
            </a:r>
            <a:r>
              <a:rPr lang="en-US" altLang="en-US" dirty="0">
                <a:latin typeface="Courier New" panose="02070309020205020404" pitchFamily="49" charset="0"/>
              </a:rPr>
              <a:t>:</a:t>
            </a:r>
            <a:r>
              <a:rPr lang="en-US" altLang="en-US" dirty="0"/>
              <a:t> can only be called by or accessed by functions 		that are members of the class</a:t>
            </a:r>
            <a:endParaRPr lang="en-US" altLang="en-US" dirty="0">
              <a:latin typeface="Courier New" panose="02070309020205020404" pitchFamily="49" charset="0"/>
            </a:endParaRPr>
          </a:p>
        </p:txBody>
      </p:sp>
    </p:spTree>
    <p:extLst>
      <p:ext uri="{BB962C8B-B14F-4D97-AF65-F5344CB8AC3E}">
        <p14:creationId xmlns:p14="http://schemas.microsoft.com/office/powerpoint/2010/main" val="4037494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lstStyle/>
          <a:p>
            <a:pPr algn="ctr"/>
            <a:r>
              <a:rPr lang="en-US" dirty="0"/>
              <a:t>Access Specifiers</a:t>
            </a:r>
            <a:endParaRPr lang="en-US" altLang="ko-KR" sz="4800" b="1" kern="0" dirty="0">
              <a:ln w="10160">
                <a:solidFill>
                  <a:schemeClr val="accent5"/>
                </a:solidFill>
                <a:prstDash val="solid"/>
              </a:ln>
              <a:effectLst>
                <a:outerShdw blurRad="38100" dist="22860" dir="5400000" algn="tl" rotWithShape="0">
                  <a:srgbClr val="000000">
                    <a:alpha val="30000"/>
                  </a:srgbClr>
                </a:outerShdw>
              </a:effectLst>
            </a:endParaRPr>
          </a:p>
        </p:txBody>
      </p:sp>
      <p:sp>
        <p:nvSpPr>
          <p:cNvPr id="4" name="Content Placeholder 3"/>
          <p:cNvSpPr>
            <a:spLocks noGrp="1" noChangeArrowheads="1"/>
          </p:cNvSpPr>
          <p:nvPr>
            <p:ph idx="4294967295"/>
          </p:nvPr>
        </p:nvSpPr>
        <p:spPr>
          <a:xfrm>
            <a:off x="1522412" y="1143000"/>
            <a:ext cx="9144000" cy="4114800"/>
          </a:xfrm>
          <a:prstGeom prst="rect">
            <a:avLst/>
          </a:prstGeom>
        </p:spPr>
        <p:txBody>
          <a:bodyPr/>
          <a:lstStyle/>
          <a:p>
            <a:pPr eaLnBrk="1" hangingPunct="1"/>
            <a:r>
              <a:rPr lang="en-US" altLang="en-US" sz="2800" dirty="0"/>
              <a:t>All is very similar to the declaration on data structures, except that we can now include also functions and members, but also this new thing called </a:t>
            </a:r>
            <a:r>
              <a:rPr lang="en-US" altLang="en-US" sz="2800" i="1" dirty="0"/>
              <a:t>access specifier</a:t>
            </a:r>
            <a:r>
              <a:rPr lang="en-US" altLang="en-US" sz="2800" dirty="0"/>
              <a:t>. </a:t>
            </a:r>
          </a:p>
          <a:p>
            <a:pPr eaLnBrk="1" hangingPunct="1"/>
            <a:endParaRPr lang="en-US" altLang="en-US" sz="2800" dirty="0"/>
          </a:p>
          <a:p>
            <a:pPr eaLnBrk="1" hangingPunct="1"/>
            <a:r>
              <a:rPr lang="en-US" altLang="en-US" sz="2800" dirty="0"/>
              <a:t>An access specifier is one of the following three keywords: private, public or protected. </a:t>
            </a:r>
          </a:p>
          <a:p>
            <a:pPr eaLnBrk="1" hangingPunct="1"/>
            <a:endParaRPr lang="en-US" altLang="en-US" sz="2800" dirty="0"/>
          </a:p>
          <a:p>
            <a:pPr eaLnBrk="1" hangingPunct="1"/>
            <a:r>
              <a:rPr lang="en-US" altLang="en-US" sz="2800" dirty="0"/>
              <a:t>These specifiers modify the access rights that the members following them acquire:</a:t>
            </a:r>
          </a:p>
        </p:txBody>
      </p:sp>
    </p:spTree>
    <p:extLst>
      <p:ext uri="{BB962C8B-B14F-4D97-AF65-F5344CB8AC3E}">
        <p14:creationId xmlns:p14="http://schemas.microsoft.com/office/powerpoint/2010/main" val="3007445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lstStyle/>
          <a:p>
            <a:pPr algn="ctr"/>
            <a:r>
              <a:rPr lang="en-US" dirty="0"/>
              <a:t>Access Specifiers</a:t>
            </a:r>
            <a:endParaRPr lang="en-US" altLang="ko-KR" sz="4800" b="1" kern="0" dirty="0">
              <a:ln w="10160">
                <a:solidFill>
                  <a:schemeClr val="accent5"/>
                </a:solidFill>
                <a:prstDash val="solid"/>
              </a:ln>
              <a:effectLst>
                <a:outerShdw blurRad="38100" dist="22860" dir="5400000" algn="tl" rotWithShape="0">
                  <a:srgbClr val="000000">
                    <a:alpha val="30000"/>
                  </a:srgbClr>
                </a:outerShdw>
              </a:effectLst>
            </a:endParaRPr>
          </a:p>
        </p:txBody>
      </p:sp>
      <p:sp>
        <p:nvSpPr>
          <p:cNvPr id="5" name="Rectangle 3"/>
          <p:cNvSpPr>
            <a:spLocks noGrp="1" noChangeArrowheads="1"/>
          </p:cNvSpPr>
          <p:nvPr>
            <p:ph idx="4294967295"/>
          </p:nvPr>
        </p:nvSpPr>
        <p:spPr>
          <a:xfrm>
            <a:off x="1522412" y="1143000"/>
            <a:ext cx="9144000" cy="4114800"/>
          </a:xfrm>
          <a:prstGeom prst="rect">
            <a:avLst/>
          </a:prstGeom>
        </p:spPr>
        <p:txBody>
          <a:bodyPr/>
          <a:lstStyle/>
          <a:p>
            <a:pPr eaLnBrk="1" hangingPunct="1"/>
            <a:endParaRPr lang="en-US" altLang="en-US" sz="2800" dirty="0"/>
          </a:p>
          <a:p>
            <a:pPr eaLnBrk="1" hangingPunct="1"/>
            <a:r>
              <a:rPr lang="en-US" altLang="en-US" sz="2800" dirty="0"/>
              <a:t>private members of a class are accessible only from within other members of the same class or from their </a:t>
            </a:r>
            <a:r>
              <a:rPr lang="en-US" altLang="en-US" sz="2800" i="1" dirty="0"/>
              <a:t>friends</a:t>
            </a:r>
            <a:r>
              <a:rPr lang="en-US" altLang="en-US" sz="2800" dirty="0"/>
              <a:t>.</a:t>
            </a:r>
          </a:p>
        </p:txBody>
      </p:sp>
    </p:spTree>
    <p:extLst>
      <p:ext uri="{BB962C8B-B14F-4D97-AF65-F5344CB8AC3E}">
        <p14:creationId xmlns:p14="http://schemas.microsoft.com/office/powerpoint/2010/main" val="4290806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lstStyle/>
          <a:p>
            <a:pPr algn="ctr"/>
            <a:r>
              <a:rPr lang="en-US" dirty="0"/>
              <a:t>Abstract Data Types (ADT)</a:t>
            </a:r>
            <a:endParaRPr lang="en-US" altLang="ko-KR" sz="4800" b="1" kern="0" dirty="0">
              <a:ln w="10160">
                <a:solidFill>
                  <a:schemeClr val="accent5"/>
                </a:solidFill>
                <a:prstDash val="solid"/>
              </a:ln>
              <a:effectLst>
                <a:outerShdw blurRad="38100" dist="22860" dir="5400000" algn="tl" rotWithShape="0">
                  <a:srgbClr val="000000">
                    <a:alpha val="30000"/>
                  </a:srgbClr>
                </a:outerShdw>
              </a:effectLst>
            </a:endParaRPr>
          </a:p>
        </p:txBody>
      </p:sp>
      <p:sp>
        <p:nvSpPr>
          <p:cNvPr id="6" name="Rectangle 3"/>
          <p:cNvSpPr>
            <a:spLocks noGrp="1" noChangeArrowheads="1"/>
          </p:cNvSpPr>
          <p:nvPr>
            <p:ph idx="4294967295"/>
          </p:nvPr>
        </p:nvSpPr>
        <p:spPr>
          <a:xfrm>
            <a:off x="1522412" y="1600200"/>
            <a:ext cx="9144000" cy="4572000"/>
          </a:xfrm>
          <a:prstGeom prst="rect">
            <a:avLst/>
          </a:prstGeom>
        </p:spPr>
        <p:txBody>
          <a:bodyPr/>
          <a:lstStyle/>
          <a:p>
            <a:pPr marL="109537" indent="0">
              <a:buNone/>
              <a:defRPr/>
            </a:pPr>
            <a:r>
              <a:rPr lang="en-US" altLang="en-US" dirty="0"/>
              <a:t>An </a:t>
            </a:r>
            <a:r>
              <a:rPr lang="en-US" altLang="en-US" b="1" dirty="0"/>
              <a:t>abstract data type</a:t>
            </a:r>
            <a:r>
              <a:rPr lang="en-US" altLang="en-US" dirty="0"/>
              <a:t> (</a:t>
            </a:r>
            <a:r>
              <a:rPr lang="en-US" altLang="en-US" b="1" dirty="0"/>
              <a:t>ADT</a:t>
            </a:r>
            <a:r>
              <a:rPr lang="en-US" altLang="en-US" dirty="0"/>
              <a:t>) is a </a:t>
            </a:r>
          </a:p>
          <a:p>
            <a:pPr eaLnBrk="1" hangingPunct="1">
              <a:defRPr/>
            </a:pPr>
            <a:r>
              <a:rPr lang="en-US" altLang="en-US" dirty="0">
                <a:hlinkClick r:id="rId2" tooltip="Mathematical model"/>
              </a:rPr>
              <a:t>mathematical model</a:t>
            </a:r>
            <a:r>
              <a:rPr lang="en-US" altLang="en-US" dirty="0"/>
              <a:t> for </a:t>
            </a:r>
            <a:r>
              <a:rPr lang="en-US" altLang="en-US" dirty="0">
                <a:hlinkClick r:id="rId3" tooltip="Data type"/>
              </a:rPr>
              <a:t>data types</a:t>
            </a:r>
            <a:r>
              <a:rPr lang="en-US" altLang="en-US" dirty="0"/>
              <a:t> </a:t>
            </a:r>
          </a:p>
          <a:p>
            <a:pPr lvl="1" eaLnBrk="1" hangingPunct="1">
              <a:defRPr/>
            </a:pPr>
            <a:r>
              <a:rPr lang="en-US" altLang="en-US" dirty="0"/>
              <a:t>where a data type is defined by its behavior (</a:t>
            </a:r>
            <a:r>
              <a:rPr lang="en-US" altLang="en-US" dirty="0">
                <a:hlinkClick r:id="rId4" tooltip="Semantics (computer science)"/>
              </a:rPr>
              <a:t>semantics</a:t>
            </a:r>
            <a:r>
              <a:rPr lang="en-US" altLang="en-US" dirty="0"/>
              <a:t>) from the point of view of a </a:t>
            </a:r>
            <a:r>
              <a:rPr lang="en-US" altLang="en-US" i="1" dirty="0"/>
              <a:t>user</a:t>
            </a:r>
            <a:r>
              <a:rPr lang="en-US" altLang="en-US" dirty="0"/>
              <a:t> of the data, </a:t>
            </a:r>
          </a:p>
          <a:p>
            <a:pPr lvl="1" eaLnBrk="1" hangingPunct="1">
              <a:defRPr/>
            </a:pPr>
            <a:r>
              <a:rPr lang="en-US" altLang="en-US" dirty="0"/>
              <a:t>specifically in terms of possible values, </a:t>
            </a:r>
          </a:p>
          <a:p>
            <a:pPr lvl="1" eaLnBrk="1" hangingPunct="1">
              <a:defRPr/>
            </a:pPr>
            <a:r>
              <a:rPr lang="en-US" altLang="en-US" dirty="0"/>
              <a:t>possible operations on data of this type, </a:t>
            </a:r>
          </a:p>
          <a:p>
            <a:pPr lvl="1" eaLnBrk="1" hangingPunct="1">
              <a:defRPr/>
            </a:pPr>
            <a:r>
              <a:rPr lang="en-US" altLang="en-US" dirty="0"/>
              <a:t>and the behavior of these operations</a:t>
            </a:r>
            <a:endParaRPr lang="en-US" altLang="en-US" sz="2400" dirty="0"/>
          </a:p>
        </p:txBody>
      </p:sp>
    </p:spTree>
    <p:extLst>
      <p:ext uri="{BB962C8B-B14F-4D97-AF65-F5344CB8AC3E}">
        <p14:creationId xmlns:p14="http://schemas.microsoft.com/office/powerpoint/2010/main" val="1345275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lstStyle/>
          <a:p>
            <a:pPr algn="ctr"/>
            <a:r>
              <a:rPr lang="en-US" dirty="0"/>
              <a:t>Access Specifiers</a:t>
            </a:r>
            <a:endParaRPr lang="en-US" altLang="ko-KR" sz="4800" b="1" kern="0" dirty="0">
              <a:ln w="10160">
                <a:solidFill>
                  <a:schemeClr val="accent5"/>
                </a:solidFill>
                <a:prstDash val="solid"/>
              </a:ln>
              <a:effectLst>
                <a:outerShdw blurRad="38100" dist="22860" dir="5400000" algn="tl" rotWithShape="0">
                  <a:srgbClr val="000000">
                    <a:alpha val="30000"/>
                  </a:srgbClr>
                </a:outerShdw>
              </a:effectLst>
            </a:endParaRPr>
          </a:p>
        </p:txBody>
      </p:sp>
      <p:sp>
        <p:nvSpPr>
          <p:cNvPr id="4" name="Content Placeholder 3"/>
          <p:cNvSpPr>
            <a:spLocks noGrp="1" noChangeArrowheads="1"/>
          </p:cNvSpPr>
          <p:nvPr>
            <p:ph idx="4294967295"/>
          </p:nvPr>
        </p:nvSpPr>
        <p:spPr>
          <a:xfrm>
            <a:off x="1522412" y="1143000"/>
            <a:ext cx="9144000" cy="4114800"/>
          </a:xfrm>
          <a:prstGeom prst="rect">
            <a:avLst/>
          </a:prstGeom>
        </p:spPr>
        <p:txBody>
          <a:bodyPr/>
          <a:lstStyle/>
          <a:p>
            <a:pPr eaLnBrk="1" hangingPunct="1"/>
            <a:endParaRPr lang="en-US" altLang="en-US" sz="2800" dirty="0"/>
          </a:p>
          <a:p>
            <a:pPr eaLnBrk="1" hangingPunct="1"/>
            <a:r>
              <a:rPr lang="en-US" altLang="en-US" sz="2800" dirty="0"/>
              <a:t>protected members are accessible from members of their same class and from their friends, but also from members of their derived classes.</a:t>
            </a:r>
          </a:p>
        </p:txBody>
      </p:sp>
    </p:spTree>
    <p:extLst>
      <p:ext uri="{BB962C8B-B14F-4D97-AF65-F5344CB8AC3E}">
        <p14:creationId xmlns:p14="http://schemas.microsoft.com/office/powerpoint/2010/main" val="2340144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lstStyle/>
          <a:p>
            <a:pPr algn="ctr"/>
            <a:r>
              <a:rPr lang="en-US" dirty="0"/>
              <a:t>Access Specifiers</a:t>
            </a:r>
            <a:endParaRPr lang="en-US" altLang="ko-KR" sz="4800" b="1" kern="0" dirty="0">
              <a:ln w="10160">
                <a:solidFill>
                  <a:schemeClr val="accent5"/>
                </a:solidFill>
                <a:prstDash val="solid"/>
              </a:ln>
              <a:effectLst>
                <a:outerShdw blurRad="38100" dist="22860" dir="5400000" algn="tl" rotWithShape="0">
                  <a:srgbClr val="000000">
                    <a:alpha val="30000"/>
                  </a:srgbClr>
                </a:outerShdw>
              </a:effectLst>
            </a:endParaRPr>
          </a:p>
        </p:txBody>
      </p:sp>
      <p:sp>
        <p:nvSpPr>
          <p:cNvPr id="5" name="Rectangle 3"/>
          <p:cNvSpPr>
            <a:spLocks noGrp="1" noChangeArrowheads="1"/>
          </p:cNvSpPr>
          <p:nvPr>
            <p:ph idx="4294967295"/>
          </p:nvPr>
        </p:nvSpPr>
        <p:spPr>
          <a:xfrm>
            <a:off x="1522412" y="1143000"/>
            <a:ext cx="9144000" cy="4114800"/>
          </a:xfrm>
          <a:prstGeom prst="rect">
            <a:avLst/>
          </a:prstGeom>
        </p:spPr>
        <p:txBody>
          <a:bodyPr/>
          <a:lstStyle/>
          <a:p>
            <a:pPr eaLnBrk="1" hangingPunct="1"/>
            <a:endParaRPr lang="en-US" altLang="en-US" sz="2800" dirty="0"/>
          </a:p>
          <a:p>
            <a:pPr eaLnBrk="1" hangingPunct="1"/>
            <a:endParaRPr lang="en-US" altLang="en-US" sz="2800" dirty="0"/>
          </a:p>
          <a:p>
            <a:pPr eaLnBrk="1" hangingPunct="1"/>
            <a:r>
              <a:rPr lang="en-US" altLang="en-US" sz="2800" dirty="0"/>
              <a:t>public members are accessible from anywhere where the object is visible.</a:t>
            </a:r>
          </a:p>
        </p:txBody>
      </p:sp>
    </p:spTree>
    <p:extLst>
      <p:ext uri="{BB962C8B-B14F-4D97-AF65-F5344CB8AC3E}">
        <p14:creationId xmlns:p14="http://schemas.microsoft.com/office/powerpoint/2010/main" val="3237921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lstStyle/>
          <a:p>
            <a:pPr algn="ctr"/>
            <a:r>
              <a:rPr lang="en-US" dirty="0"/>
              <a:t>Access Specifiers</a:t>
            </a:r>
            <a:endParaRPr lang="en-US" altLang="ko-KR" sz="4800" b="1" kern="0" dirty="0">
              <a:ln w="10160">
                <a:solidFill>
                  <a:schemeClr val="accent5"/>
                </a:solidFill>
                <a:prstDash val="solid"/>
              </a:ln>
              <a:effectLst>
                <a:outerShdw blurRad="38100" dist="22860" dir="5400000" algn="tl" rotWithShape="0">
                  <a:srgbClr val="000000">
                    <a:alpha val="30000"/>
                  </a:srgbClr>
                </a:outerShdw>
              </a:effectLst>
            </a:endParaRPr>
          </a:p>
        </p:txBody>
      </p:sp>
      <p:sp>
        <p:nvSpPr>
          <p:cNvPr id="4" name="Content Placeholder 3"/>
          <p:cNvSpPr>
            <a:spLocks noGrp="1" noChangeArrowheads="1"/>
          </p:cNvSpPr>
          <p:nvPr>
            <p:ph idx="4294967295"/>
          </p:nvPr>
        </p:nvSpPr>
        <p:spPr>
          <a:xfrm>
            <a:off x="1522412" y="1143000"/>
            <a:ext cx="9144000" cy="4114800"/>
          </a:xfrm>
          <a:prstGeom prst="rect">
            <a:avLst/>
          </a:prstGeom>
        </p:spPr>
        <p:txBody>
          <a:bodyPr/>
          <a:lstStyle/>
          <a:p>
            <a:pPr eaLnBrk="1" hangingPunct="1"/>
            <a:r>
              <a:rPr lang="en-US" altLang="en-US" sz="2800" dirty="0"/>
              <a:t>By default, all members of a class declared with the class keyword have private access for all its members. </a:t>
            </a:r>
          </a:p>
          <a:p>
            <a:pPr eaLnBrk="1" hangingPunct="1">
              <a:buFont typeface="Wingdings 3" panose="05040102010807070707" pitchFamily="18" charset="2"/>
              <a:buNone/>
            </a:pPr>
            <a:endParaRPr lang="en-US" altLang="en-US" sz="2800" dirty="0"/>
          </a:p>
          <a:p>
            <a:pPr eaLnBrk="1" hangingPunct="1"/>
            <a:r>
              <a:rPr lang="en-US" altLang="en-US" sz="2800" dirty="0"/>
              <a:t>Therefore, any member that is declared before one other class specifier automatically has private access.</a:t>
            </a:r>
          </a:p>
        </p:txBody>
      </p:sp>
    </p:spTree>
    <p:extLst>
      <p:ext uri="{BB962C8B-B14F-4D97-AF65-F5344CB8AC3E}">
        <p14:creationId xmlns:p14="http://schemas.microsoft.com/office/powerpoint/2010/main" val="2061295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lstStyle/>
          <a:p>
            <a:pPr algn="ctr"/>
            <a:r>
              <a:rPr lang="en-US" dirty="0"/>
              <a:t>Access Specifiers</a:t>
            </a:r>
            <a:endParaRPr lang="en-US" altLang="ko-KR" sz="4800" b="1" kern="0" dirty="0">
              <a:ln w="10160">
                <a:solidFill>
                  <a:schemeClr val="accent5"/>
                </a:solidFill>
                <a:prstDash val="solid"/>
              </a:ln>
              <a:effectLst>
                <a:outerShdw blurRad="38100" dist="22860" dir="5400000" algn="tl" rotWithShape="0">
                  <a:srgbClr val="000000">
                    <a:alpha val="30000"/>
                  </a:srgbClr>
                </a:outerShdw>
              </a:effectLst>
            </a:endParaRPr>
          </a:p>
        </p:txBody>
      </p:sp>
      <p:sp>
        <p:nvSpPr>
          <p:cNvPr id="5" name="Rectangle 3"/>
          <p:cNvSpPr>
            <a:spLocks noGrp="1" noChangeArrowheads="1"/>
          </p:cNvSpPr>
          <p:nvPr>
            <p:ph idx="4294967295"/>
          </p:nvPr>
        </p:nvSpPr>
        <p:spPr>
          <a:xfrm>
            <a:off x="1522412" y="1219200"/>
            <a:ext cx="9144000" cy="4572000"/>
          </a:xfrm>
          <a:prstGeom prst="rect">
            <a:avLst/>
          </a:prstGeom>
        </p:spPr>
        <p:txBody>
          <a:bodyPr/>
          <a:lstStyle/>
          <a:p>
            <a:pPr lvl="1" eaLnBrk="1" hangingPunct="1">
              <a:lnSpc>
                <a:spcPct val="75000"/>
              </a:lnSpc>
              <a:spcBef>
                <a:spcPct val="0"/>
              </a:spcBef>
              <a:buFontTx/>
              <a:buNone/>
            </a:pPr>
            <a:r>
              <a:rPr lang="en-US" altLang="en-US" sz="3200" b="1" dirty="0">
                <a:solidFill>
                  <a:srgbClr val="3D8963"/>
                </a:solidFill>
                <a:latin typeface="Courier New" panose="02070309020205020404" pitchFamily="49" charset="0"/>
              </a:rPr>
              <a:t>    class Square</a:t>
            </a:r>
          </a:p>
          <a:p>
            <a:pPr lvl="1" eaLnBrk="1" hangingPunct="1">
              <a:lnSpc>
                <a:spcPct val="75000"/>
              </a:lnSpc>
              <a:spcBef>
                <a:spcPct val="0"/>
              </a:spcBef>
              <a:buFontTx/>
              <a:buNone/>
            </a:pPr>
            <a:r>
              <a:rPr lang="en-US" altLang="en-US" sz="3200" b="1" dirty="0">
                <a:solidFill>
                  <a:srgbClr val="3D8963"/>
                </a:solidFill>
                <a:latin typeface="Courier New" panose="02070309020205020404" pitchFamily="49" charset="0"/>
              </a:rPr>
              <a:t>	   {</a:t>
            </a:r>
          </a:p>
          <a:p>
            <a:pPr lvl="1" eaLnBrk="1" hangingPunct="1">
              <a:lnSpc>
                <a:spcPct val="75000"/>
              </a:lnSpc>
              <a:spcBef>
                <a:spcPct val="0"/>
              </a:spcBef>
              <a:buFontTx/>
              <a:buNone/>
            </a:pPr>
            <a:r>
              <a:rPr lang="en-US" altLang="en-US" sz="3200" b="1" dirty="0">
                <a:solidFill>
                  <a:srgbClr val="3D8963"/>
                </a:solidFill>
                <a:latin typeface="Courier New" panose="02070309020205020404" pitchFamily="49" charset="0"/>
              </a:rPr>
              <a:t>		    private:</a:t>
            </a:r>
          </a:p>
          <a:p>
            <a:pPr lvl="1" eaLnBrk="1" hangingPunct="1">
              <a:lnSpc>
                <a:spcPct val="75000"/>
              </a:lnSpc>
              <a:spcBef>
                <a:spcPct val="0"/>
              </a:spcBef>
              <a:buFontTx/>
              <a:buNone/>
            </a:pPr>
            <a:r>
              <a:rPr lang="en-US" altLang="en-US" sz="3200" b="1" dirty="0">
                <a:solidFill>
                  <a:srgbClr val="3D8963"/>
                </a:solidFill>
                <a:latin typeface="Courier New" panose="02070309020205020404" pitchFamily="49" charset="0"/>
              </a:rPr>
              <a:t>			  </a:t>
            </a:r>
            <a:r>
              <a:rPr lang="en-US" altLang="en-US" sz="3200" b="1" dirty="0" err="1">
                <a:solidFill>
                  <a:srgbClr val="3D8963"/>
                </a:solidFill>
                <a:latin typeface="Courier New" panose="02070309020205020404" pitchFamily="49" charset="0"/>
              </a:rPr>
              <a:t>int</a:t>
            </a:r>
            <a:r>
              <a:rPr lang="en-US" altLang="en-US" sz="3200" b="1" dirty="0">
                <a:solidFill>
                  <a:srgbClr val="3D8963"/>
                </a:solidFill>
                <a:latin typeface="Courier New" panose="02070309020205020404" pitchFamily="49" charset="0"/>
              </a:rPr>
              <a:t> side;</a:t>
            </a:r>
          </a:p>
          <a:p>
            <a:pPr lvl="1" eaLnBrk="1" hangingPunct="1">
              <a:lnSpc>
                <a:spcPct val="75000"/>
              </a:lnSpc>
              <a:spcBef>
                <a:spcPct val="0"/>
              </a:spcBef>
              <a:buFontTx/>
              <a:buNone/>
            </a:pPr>
            <a:r>
              <a:rPr lang="en-US" altLang="en-US" sz="3200" b="1" dirty="0">
                <a:solidFill>
                  <a:srgbClr val="3D8963"/>
                </a:solidFill>
                <a:latin typeface="Courier New" panose="02070309020205020404" pitchFamily="49" charset="0"/>
              </a:rPr>
              <a:t>		    public:</a:t>
            </a:r>
          </a:p>
          <a:p>
            <a:pPr lvl="1" eaLnBrk="1" hangingPunct="1">
              <a:lnSpc>
                <a:spcPct val="75000"/>
              </a:lnSpc>
              <a:spcBef>
                <a:spcPct val="0"/>
              </a:spcBef>
              <a:buFontTx/>
              <a:buNone/>
            </a:pPr>
            <a:r>
              <a:rPr lang="en-US" altLang="en-US" sz="3200" b="1" dirty="0">
                <a:solidFill>
                  <a:srgbClr val="3D8963"/>
                </a:solidFill>
                <a:latin typeface="Courier New" panose="02070309020205020404" pitchFamily="49" charset="0"/>
              </a:rPr>
              <a:t>			  void </a:t>
            </a:r>
            <a:r>
              <a:rPr lang="en-US" altLang="en-US" sz="3200" b="1" dirty="0" err="1">
                <a:solidFill>
                  <a:srgbClr val="3D8963"/>
                </a:solidFill>
                <a:latin typeface="Courier New" panose="02070309020205020404" pitchFamily="49" charset="0"/>
              </a:rPr>
              <a:t>setSide</a:t>
            </a:r>
            <a:r>
              <a:rPr lang="en-US" altLang="en-US" sz="3200" b="1" dirty="0">
                <a:solidFill>
                  <a:srgbClr val="3D8963"/>
                </a:solidFill>
                <a:latin typeface="Courier New" panose="02070309020205020404" pitchFamily="49" charset="0"/>
              </a:rPr>
              <a:t>(</a:t>
            </a:r>
            <a:r>
              <a:rPr lang="en-US" altLang="en-US" sz="3200" b="1" dirty="0" err="1">
                <a:solidFill>
                  <a:srgbClr val="3D8963"/>
                </a:solidFill>
                <a:latin typeface="Courier New" panose="02070309020205020404" pitchFamily="49" charset="0"/>
              </a:rPr>
              <a:t>int</a:t>
            </a:r>
            <a:r>
              <a:rPr lang="en-US" altLang="en-US" sz="3200" b="1" dirty="0">
                <a:solidFill>
                  <a:srgbClr val="3D8963"/>
                </a:solidFill>
                <a:latin typeface="Courier New" panose="02070309020205020404" pitchFamily="49" charset="0"/>
              </a:rPr>
              <a:t> s)</a:t>
            </a:r>
          </a:p>
          <a:p>
            <a:pPr lvl="1" eaLnBrk="1" hangingPunct="1">
              <a:lnSpc>
                <a:spcPct val="75000"/>
              </a:lnSpc>
              <a:spcBef>
                <a:spcPct val="0"/>
              </a:spcBef>
              <a:buFontTx/>
              <a:buNone/>
            </a:pPr>
            <a:r>
              <a:rPr lang="en-US" altLang="en-US" sz="3200" b="1" dirty="0">
                <a:solidFill>
                  <a:srgbClr val="3D8963"/>
                </a:solidFill>
                <a:latin typeface="Courier New" panose="02070309020205020404" pitchFamily="49" charset="0"/>
              </a:rPr>
              <a:t>			  	{ side = s; }</a:t>
            </a:r>
          </a:p>
          <a:p>
            <a:pPr lvl="1" eaLnBrk="1" hangingPunct="1">
              <a:lnSpc>
                <a:spcPct val="75000"/>
              </a:lnSpc>
              <a:spcBef>
                <a:spcPct val="0"/>
              </a:spcBef>
              <a:buFontTx/>
              <a:buNone/>
            </a:pPr>
            <a:r>
              <a:rPr lang="en-US" altLang="en-US" sz="3200" b="1" dirty="0">
                <a:solidFill>
                  <a:srgbClr val="3D8963"/>
                </a:solidFill>
                <a:latin typeface="Courier New" panose="02070309020205020404" pitchFamily="49" charset="0"/>
              </a:rPr>
              <a:t>			  </a:t>
            </a:r>
            <a:r>
              <a:rPr lang="en-US" altLang="en-US" sz="3200" b="1" dirty="0" err="1">
                <a:solidFill>
                  <a:srgbClr val="3D8963"/>
                </a:solidFill>
                <a:latin typeface="Courier New" panose="02070309020205020404" pitchFamily="49" charset="0"/>
              </a:rPr>
              <a:t>int</a:t>
            </a:r>
            <a:r>
              <a:rPr lang="en-US" altLang="en-US" sz="3200" b="1" dirty="0">
                <a:solidFill>
                  <a:srgbClr val="3D8963"/>
                </a:solidFill>
                <a:latin typeface="Courier New" panose="02070309020205020404" pitchFamily="49" charset="0"/>
              </a:rPr>
              <a:t> </a:t>
            </a:r>
            <a:r>
              <a:rPr lang="en-US" altLang="en-US" sz="3200" b="1" dirty="0" err="1">
                <a:solidFill>
                  <a:srgbClr val="3D8963"/>
                </a:solidFill>
                <a:latin typeface="Courier New" panose="02070309020205020404" pitchFamily="49" charset="0"/>
              </a:rPr>
              <a:t>getSide</a:t>
            </a:r>
            <a:r>
              <a:rPr lang="en-US" altLang="en-US" sz="3200" b="1" dirty="0">
                <a:solidFill>
                  <a:srgbClr val="3D8963"/>
                </a:solidFill>
                <a:latin typeface="Courier New" panose="02070309020205020404" pitchFamily="49" charset="0"/>
              </a:rPr>
              <a:t>()</a:t>
            </a:r>
          </a:p>
          <a:p>
            <a:pPr lvl="1" eaLnBrk="1" hangingPunct="1">
              <a:lnSpc>
                <a:spcPct val="75000"/>
              </a:lnSpc>
              <a:spcBef>
                <a:spcPct val="0"/>
              </a:spcBef>
              <a:buFontTx/>
              <a:buNone/>
            </a:pPr>
            <a:r>
              <a:rPr lang="en-US" altLang="en-US" sz="3200" b="1" dirty="0">
                <a:solidFill>
                  <a:srgbClr val="3D8963"/>
                </a:solidFill>
                <a:latin typeface="Courier New" panose="02070309020205020404" pitchFamily="49" charset="0"/>
              </a:rPr>
              <a:t>			  	{ return side; }</a:t>
            </a:r>
          </a:p>
          <a:p>
            <a:pPr lvl="1" eaLnBrk="1" hangingPunct="1">
              <a:lnSpc>
                <a:spcPct val="75000"/>
              </a:lnSpc>
              <a:spcBef>
                <a:spcPct val="0"/>
              </a:spcBef>
              <a:buFontTx/>
              <a:buNone/>
            </a:pPr>
            <a:r>
              <a:rPr lang="en-US" altLang="en-US" sz="3200" b="1" dirty="0">
                <a:solidFill>
                  <a:srgbClr val="3D8963"/>
                </a:solidFill>
                <a:latin typeface="Courier New" panose="02070309020205020404" pitchFamily="49" charset="0"/>
              </a:rPr>
              <a:t>	   };</a:t>
            </a:r>
          </a:p>
        </p:txBody>
      </p:sp>
      <p:sp>
        <p:nvSpPr>
          <p:cNvPr id="6" name="Oval 4"/>
          <p:cNvSpPr>
            <a:spLocks noChangeArrowheads="1"/>
          </p:cNvSpPr>
          <p:nvPr/>
        </p:nvSpPr>
        <p:spPr bwMode="auto">
          <a:xfrm>
            <a:off x="1674812" y="2057400"/>
            <a:ext cx="1600200" cy="1066800"/>
          </a:xfrm>
          <a:prstGeom prst="ellipse">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ltLang="en-US"/>
          </a:p>
        </p:txBody>
      </p:sp>
      <p:sp>
        <p:nvSpPr>
          <p:cNvPr id="7" name="Text Box 5"/>
          <p:cNvSpPr txBox="1">
            <a:spLocks noChangeArrowheads="1"/>
          </p:cNvSpPr>
          <p:nvPr/>
        </p:nvSpPr>
        <p:spPr bwMode="auto">
          <a:xfrm>
            <a:off x="1763712" y="2239964"/>
            <a:ext cx="1447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algn="ctr" eaLnBrk="1" hangingPunct="1">
              <a:spcBef>
                <a:spcPct val="50000"/>
              </a:spcBef>
            </a:pPr>
            <a:r>
              <a:rPr lang="en-US" altLang="en-US" sz="2000" b="1" baseline="0">
                <a:solidFill>
                  <a:schemeClr val="accent2"/>
                </a:solidFill>
                <a:latin typeface="Arial" panose="020B0604020202020204" pitchFamily="34" charset="0"/>
              </a:rPr>
              <a:t>Access specifiers</a:t>
            </a:r>
          </a:p>
        </p:txBody>
      </p:sp>
      <p:sp>
        <p:nvSpPr>
          <p:cNvPr id="8" name="Line 6"/>
          <p:cNvSpPr>
            <a:spLocks noChangeShapeType="1"/>
          </p:cNvSpPr>
          <p:nvPr/>
        </p:nvSpPr>
        <p:spPr bwMode="auto">
          <a:xfrm flipV="1">
            <a:off x="3275012" y="2209800"/>
            <a:ext cx="457200" cy="30480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 name="Line 7"/>
          <p:cNvSpPr>
            <a:spLocks noChangeShapeType="1"/>
          </p:cNvSpPr>
          <p:nvPr/>
        </p:nvSpPr>
        <p:spPr bwMode="auto">
          <a:xfrm>
            <a:off x="3275012" y="2667000"/>
            <a:ext cx="457200" cy="22860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475988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lstStyle/>
          <a:p>
            <a:pPr algn="ctr"/>
            <a:r>
              <a:rPr lang="en-US" dirty="0"/>
              <a:t>Access Specifiers</a:t>
            </a:r>
            <a:endParaRPr lang="en-US" altLang="ko-KR" sz="4800" b="1" kern="0" dirty="0">
              <a:ln w="10160">
                <a:solidFill>
                  <a:schemeClr val="accent5"/>
                </a:solidFill>
                <a:prstDash val="solid"/>
              </a:ln>
              <a:effectLst>
                <a:outerShdw blurRad="38100" dist="22860" dir="5400000" algn="tl" rotWithShape="0">
                  <a:srgbClr val="000000">
                    <a:alpha val="30000"/>
                  </a:srgbClr>
                </a:outerShdw>
              </a:effectLst>
            </a:endParaRPr>
          </a:p>
        </p:txBody>
      </p:sp>
      <p:sp>
        <p:nvSpPr>
          <p:cNvPr id="10" name="Rectangle 1027"/>
          <p:cNvSpPr>
            <a:spLocks noGrp="1" noChangeArrowheads="1"/>
          </p:cNvSpPr>
          <p:nvPr>
            <p:ph idx="4294967295"/>
          </p:nvPr>
        </p:nvSpPr>
        <p:spPr>
          <a:xfrm>
            <a:off x="1522412" y="2286000"/>
            <a:ext cx="9144000" cy="2438400"/>
          </a:xfrm>
          <a:prstGeom prst="rect">
            <a:avLst/>
          </a:prstGeom>
        </p:spPr>
        <p:txBody>
          <a:bodyPr/>
          <a:lstStyle/>
          <a:p>
            <a:pPr eaLnBrk="1" hangingPunct="1">
              <a:spcBef>
                <a:spcPct val="50000"/>
              </a:spcBef>
            </a:pPr>
            <a:r>
              <a:rPr lang="en-US" altLang="en-US"/>
              <a:t>Can be listed in any order in a class</a:t>
            </a:r>
          </a:p>
          <a:p>
            <a:pPr eaLnBrk="1" hangingPunct="1">
              <a:spcBef>
                <a:spcPct val="50000"/>
              </a:spcBef>
            </a:pPr>
            <a:r>
              <a:rPr lang="en-US" altLang="en-US"/>
              <a:t>Can appear multiple times in a class</a:t>
            </a:r>
          </a:p>
          <a:p>
            <a:pPr eaLnBrk="1" hangingPunct="1">
              <a:spcBef>
                <a:spcPct val="50000"/>
              </a:spcBef>
            </a:pPr>
            <a:r>
              <a:rPr lang="en-US" altLang="en-US"/>
              <a:t>If not specified, the default is </a:t>
            </a:r>
            <a:r>
              <a:rPr lang="en-US" altLang="en-US" b="1">
                <a:latin typeface="Courier New" panose="02070309020205020404" pitchFamily="49" charset="0"/>
              </a:rPr>
              <a:t>private</a:t>
            </a:r>
          </a:p>
        </p:txBody>
      </p:sp>
    </p:spTree>
    <p:extLst>
      <p:ext uri="{BB962C8B-B14F-4D97-AF65-F5344CB8AC3E}">
        <p14:creationId xmlns:p14="http://schemas.microsoft.com/office/powerpoint/2010/main" val="634423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lstStyle/>
          <a:p>
            <a:pPr algn="ctr"/>
            <a:r>
              <a:rPr lang="en-US" dirty="0"/>
              <a:t>Creating and Using Objects</a:t>
            </a:r>
            <a:endParaRPr lang="en-US" altLang="ko-KR" sz="4800" b="1" kern="0" dirty="0">
              <a:ln w="10160">
                <a:solidFill>
                  <a:schemeClr val="accent5"/>
                </a:solidFill>
                <a:prstDash val="solid"/>
              </a:ln>
              <a:effectLst>
                <a:outerShdw blurRad="38100" dist="22860" dir="5400000" algn="tl" rotWithShape="0">
                  <a:srgbClr val="000000">
                    <a:alpha val="30000"/>
                  </a:srgbClr>
                </a:outerShdw>
              </a:effectLst>
            </a:endParaRPr>
          </a:p>
        </p:txBody>
      </p:sp>
      <p:sp>
        <p:nvSpPr>
          <p:cNvPr id="4" name="Content Placeholder 3"/>
          <p:cNvSpPr>
            <a:spLocks noGrp="1" noChangeArrowheads="1"/>
          </p:cNvSpPr>
          <p:nvPr>
            <p:ph idx="4294967295"/>
          </p:nvPr>
        </p:nvSpPr>
        <p:spPr>
          <a:xfrm>
            <a:off x="1522412" y="1143000"/>
            <a:ext cx="8294688" cy="4572000"/>
          </a:xfrm>
          <a:prstGeom prst="rect">
            <a:avLst/>
          </a:prstGeom>
        </p:spPr>
        <p:txBody>
          <a:bodyPr/>
          <a:lstStyle/>
          <a:p>
            <a:pPr eaLnBrk="1" hangingPunct="1"/>
            <a:endParaRPr lang="en-US" altLang="en-US" dirty="0"/>
          </a:p>
          <a:p>
            <a:pPr eaLnBrk="1" hangingPunct="1"/>
            <a:r>
              <a:rPr lang="en-US" altLang="en-US" dirty="0"/>
              <a:t>An </a:t>
            </a:r>
            <a:r>
              <a:rPr lang="en-US" altLang="en-US" dirty="0">
                <a:solidFill>
                  <a:schemeClr val="accent2"/>
                </a:solidFill>
              </a:rPr>
              <a:t>object</a:t>
            </a:r>
            <a:r>
              <a:rPr lang="en-US" altLang="en-US" dirty="0"/>
              <a:t> is an instance of a class</a:t>
            </a:r>
          </a:p>
          <a:p>
            <a:pPr eaLnBrk="1" hangingPunct="1"/>
            <a:r>
              <a:rPr lang="en-US" altLang="en-US" dirty="0"/>
              <a:t>It is defined just like other variables </a:t>
            </a:r>
          </a:p>
          <a:p>
            <a:pPr lvl="1" eaLnBrk="1" hangingPunct="1">
              <a:buFontTx/>
              <a:buNone/>
            </a:pPr>
            <a:r>
              <a:rPr lang="en-US" altLang="en-US" dirty="0"/>
              <a:t>	</a:t>
            </a:r>
            <a:r>
              <a:rPr lang="en-US" altLang="en-US" b="1" dirty="0">
                <a:solidFill>
                  <a:srgbClr val="3D8963"/>
                </a:solidFill>
                <a:latin typeface="Courier New" panose="02070309020205020404" pitchFamily="49" charset="0"/>
              </a:rPr>
              <a:t>Square sq1, sq2;</a:t>
            </a:r>
          </a:p>
          <a:p>
            <a:pPr lvl="1" eaLnBrk="1" hangingPunct="1">
              <a:buFontTx/>
              <a:buNone/>
            </a:pPr>
            <a:endParaRPr lang="en-US" altLang="en-US" b="1" dirty="0">
              <a:solidFill>
                <a:srgbClr val="3D8963"/>
              </a:solidFill>
              <a:latin typeface="Courier New" panose="02070309020205020404" pitchFamily="49" charset="0"/>
            </a:endParaRPr>
          </a:p>
          <a:p>
            <a:pPr eaLnBrk="1" hangingPunct="1"/>
            <a:r>
              <a:rPr lang="en-US" altLang="en-US" dirty="0"/>
              <a:t>It can access members using dot operator </a:t>
            </a:r>
          </a:p>
          <a:p>
            <a:pPr lvl="1" eaLnBrk="1" hangingPunct="1">
              <a:buFontTx/>
              <a:buNone/>
            </a:pPr>
            <a:r>
              <a:rPr lang="en-US" altLang="en-US" dirty="0"/>
              <a:t>	</a:t>
            </a:r>
            <a:r>
              <a:rPr lang="en-US" altLang="en-US" b="1" dirty="0">
                <a:solidFill>
                  <a:srgbClr val="3D8963"/>
                </a:solidFill>
                <a:latin typeface="Courier New" panose="02070309020205020404" pitchFamily="49" charset="0"/>
              </a:rPr>
              <a:t>sq1.setSide(5);</a:t>
            </a:r>
          </a:p>
          <a:p>
            <a:pPr lvl="1" eaLnBrk="1" hangingPunct="1">
              <a:buFontTx/>
              <a:buNone/>
            </a:pPr>
            <a:r>
              <a:rPr lang="en-US" altLang="en-US" b="1" dirty="0">
                <a:solidFill>
                  <a:srgbClr val="3D8963"/>
                </a:solidFill>
                <a:latin typeface="Courier New" panose="02070309020205020404" pitchFamily="49" charset="0"/>
              </a:rPr>
              <a:t>	</a:t>
            </a:r>
            <a:r>
              <a:rPr lang="en-US" altLang="en-US" b="1" dirty="0" err="1">
                <a:solidFill>
                  <a:srgbClr val="3D8963"/>
                </a:solidFill>
                <a:latin typeface="Courier New" panose="02070309020205020404" pitchFamily="49" charset="0"/>
              </a:rPr>
              <a:t>cout</a:t>
            </a:r>
            <a:r>
              <a:rPr lang="en-US" altLang="en-US" b="1" dirty="0">
                <a:solidFill>
                  <a:srgbClr val="3D8963"/>
                </a:solidFill>
                <a:latin typeface="Courier New" panose="02070309020205020404" pitchFamily="49" charset="0"/>
              </a:rPr>
              <a:t> &lt;&lt; sq1.getSide();</a:t>
            </a:r>
          </a:p>
        </p:txBody>
      </p:sp>
      <p:sp>
        <p:nvSpPr>
          <p:cNvPr id="5" name="Rectangle 3"/>
          <p:cNvSpPr>
            <a:spLocks noGrp="1" noChangeArrowheads="1"/>
          </p:cNvSpPr>
          <p:nvPr>
            <p:ph idx="4294967295"/>
          </p:nvPr>
        </p:nvSpPr>
        <p:spPr>
          <a:xfrm>
            <a:off x="1542947" y="1600200"/>
            <a:ext cx="8294688" cy="4572000"/>
          </a:xfrm>
          <a:prstGeom prst="rect">
            <a:avLst/>
          </a:prstGeom>
        </p:spPr>
        <p:txBody>
          <a:bodyPr/>
          <a:lstStyle/>
          <a:p>
            <a:pPr eaLnBrk="1" hangingPunct="1">
              <a:defRPr/>
            </a:pPr>
            <a:endParaRPr lang="en-US" altLang="en-US" dirty="0"/>
          </a:p>
          <a:p>
            <a:pPr marL="109537" indent="0" algn="ctr">
              <a:buNone/>
              <a:defRPr/>
            </a:pPr>
            <a:endParaRPr lang="en-US" altLang="en-US" dirty="0"/>
          </a:p>
          <a:p>
            <a:pPr marL="109537" indent="0" algn="ctr">
              <a:buNone/>
              <a:defRPr/>
            </a:pPr>
            <a:endParaRPr lang="en-US" altLang="en-US" dirty="0"/>
          </a:p>
          <a:p>
            <a:pPr marL="109537" indent="0" algn="ctr">
              <a:buNone/>
              <a:defRPr/>
            </a:pPr>
            <a:r>
              <a:rPr lang="en-US" altLang="en-US" dirty="0"/>
              <a:t>Example: 	class 0, 0a,1</a:t>
            </a:r>
            <a:endParaRPr lang="en-US" altLang="en-US" b="1" dirty="0">
              <a:solidFill>
                <a:srgbClr val="3D8963"/>
              </a:solidFill>
              <a:latin typeface="Courier New" pitchFamily="49" charset="0"/>
            </a:endParaRPr>
          </a:p>
        </p:txBody>
      </p:sp>
    </p:spTree>
    <p:extLst>
      <p:ext uri="{BB962C8B-B14F-4D97-AF65-F5344CB8AC3E}">
        <p14:creationId xmlns:p14="http://schemas.microsoft.com/office/powerpoint/2010/main" val="4234279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lstStyle/>
          <a:p>
            <a:pPr algn="ctr"/>
            <a:r>
              <a:rPr lang="en-US" dirty="0"/>
              <a:t>Defining Member Functions</a:t>
            </a:r>
            <a:endParaRPr lang="en-US" altLang="ko-KR" sz="4800" b="1" kern="0" dirty="0">
              <a:ln w="10160">
                <a:solidFill>
                  <a:schemeClr val="accent5"/>
                </a:solidFill>
                <a:prstDash val="solid"/>
              </a:ln>
              <a:effectLst>
                <a:outerShdw blurRad="38100" dist="22860" dir="5400000" algn="tl" rotWithShape="0">
                  <a:srgbClr val="000000">
                    <a:alpha val="30000"/>
                  </a:srgbClr>
                </a:outerShdw>
              </a:effectLst>
            </a:endParaRPr>
          </a:p>
        </p:txBody>
      </p:sp>
      <p:sp>
        <p:nvSpPr>
          <p:cNvPr id="5" name="Rectangle 3"/>
          <p:cNvSpPr>
            <a:spLocks noGrp="1" noChangeArrowheads="1"/>
          </p:cNvSpPr>
          <p:nvPr>
            <p:ph idx="4294967295"/>
          </p:nvPr>
        </p:nvSpPr>
        <p:spPr>
          <a:xfrm>
            <a:off x="1522412" y="1905000"/>
            <a:ext cx="9144000" cy="3962400"/>
          </a:xfrm>
          <a:prstGeom prst="rect">
            <a:avLst/>
          </a:prstGeom>
        </p:spPr>
        <p:txBody>
          <a:bodyPr/>
          <a:lstStyle/>
          <a:p>
            <a:pPr eaLnBrk="1" hangingPunct="1">
              <a:lnSpc>
                <a:spcPct val="90000"/>
              </a:lnSpc>
              <a:spcBef>
                <a:spcPct val="0"/>
              </a:spcBef>
            </a:pPr>
            <a:r>
              <a:rPr lang="en-US" altLang="en-US" dirty="0"/>
              <a:t>Member functions are part of a class declaration</a:t>
            </a:r>
          </a:p>
          <a:p>
            <a:pPr eaLnBrk="1" hangingPunct="1">
              <a:lnSpc>
                <a:spcPct val="90000"/>
              </a:lnSpc>
              <a:spcBef>
                <a:spcPct val="0"/>
              </a:spcBef>
            </a:pPr>
            <a:endParaRPr lang="en-US" altLang="en-US" dirty="0"/>
          </a:p>
          <a:p>
            <a:pPr eaLnBrk="1" hangingPunct="1">
              <a:lnSpc>
                <a:spcPct val="90000"/>
              </a:lnSpc>
            </a:pPr>
            <a:r>
              <a:rPr lang="en-US" altLang="en-US" dirty="0"/>
              <a:t>Can place entire function definition inside the class declaration</a:t>
            </a:r>
          </a:p>
          <a:p>
            <a:pPr eaLnBrk="1" hangingPunct="1">
              <a:lnSpc>
                <a:spcPct val="90000"/>
              </a:lnSpc>
              <a:buFontTx/>
              <a:buNone/>
            </a:pPr>
            <a:r>
              <a:rPr lang="en-US" altLang="en-US" sz="2800" dirty="0"/>
              <a:t>	or</a:t>
            </a:r>
          </a:p>
          <a:p>
            <a:pPr eaLnBrk="1" hangingPunct="1">
              <a:lnSpc>
                <a:spcPct val="90000"/>
              </a:lnSpc>
              <a:spcBef>
                <a:spcPct val="0"/>
              </a:spcBef>
            </a:pPr>
            <a:r>
              <a:rPr lang="en-US" altLang="en-US" dirty="0"/>
              <a:t>Can place just the prototype inside the class declaration and write the function definition after the class</a:t>
            </a:r>
          </a:p>
        </p:txBody>
      </p:sp>
    </p:spTree>
    <p:extLst>
      <p:ext uri="{BB962C8B-B14F-4D97-AF65-F5344CB8AC3E}">
        <p14:creationId xmlns:p14="http://schemas.microsoft.com/office/powerpoint/2010/main" val="91255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lstStyle/>
          <a:p>
            <a:pPr algn="ctr"/>
            <a:r>
              <a:rPr lang="en-US" dirty="0"/>
              <a:t>Defining Member Functions</a:t>
            </a:r>
            <a:endParaRPr lang="en-US" altLang="ko-KR" sz="4800" b="1" kern="0" dirty="0">
              <a:ln w="10160">
                <a:solidFill>
                  <a:schemeClr val="accent5"/>
                </a:solidFill>
                <a:prstDash val="solid"/>
              </a:ln>
              <a:effectLst>
                <a:outerShdw blurRad="38100" dist="22860" dir="5400000" algn="tl" rotWithShape="0">
                  <a:srgbClr val="000000">
                    <a:alpha val="30000"/>
                  </a:srgbClr>
                </a:outerShdw>
              </a:effectLst>
            </a:endParaRPr>
          </a:p>
        </p:txBody>
      </p:sp>
      <p:sp>
        <p:nvSpPr>
          <p:cNvPr id="4" name="Content Placeholder 3"/>
          <p:cNvSpPr>
            <a:spLocks noGrp="1" noChangeArrowheads="1"/>
          </p:cNvSpPr>
          <p:nvPr>
            <p:ph idx="4294967295"/>
          </p:nvPr>
        </p:nvSpPr>
        <p:spPr>
          <a:xfrm>
            <a:off x="1370012" y="1219200"/>
            <a:ext cx="9144000" cy="3962400"/>
          </a:xfrm>
          <a:prstGeom prst="rect">
            <a:avLst/>
          </a:prstGeom>
        </p:spPr>
        <p:txBody>
          <a:bodyPr/>
          <a:lstStyle/>
          <a:p>
            <a:pPr eaLnBrk="1" hangingPunct="1">
              <a:lnSpc>
                <a:spcPct val="90000"/>
              </a:lnSpc>
              <a:spcBef>
                <a:spcPct val="30000"/>
              </a:spcBef>
            </a:pPr>
            <a:r>
              <a:rPr lang="en-US" altLang="en-US" dirty="0"/>
              <a:t>Member functions defined inside the class declaration are called </a:t>
            </a:r>
            <a:r>
              <a:rPr lang="en-US" altLang="en-US" dirty="0">
                <a:solidFill>
                  <a:schemeClr val="accent2"/>
                </a:solidFill>
              </a:rPr>
              <a:t>inline functions</a:t>
            </a:r>
          </a:p>
          <a:p>
            <a:pPr eaLnBrk="1" hangingPunct="1">
              <a:lnSpc>
                <a:spcPct val="90000"/>
              </a:lnSpc>
              <a:spcBef>
                <a:spcPct val="30000"/>
              </a:spcBef>
            </a:pPr>
            <a:endParaRPr lang="en-US" altLang="en-US" dirty="0">
              <a:solidFill>
                <a:schemeClr val="accent2"/>
              </a:solidFill>
            </a:endParaRPr>
          </a:p>
          <a:p>
            <a:pPr eaLnBrk="1" hangingPunct="1">
              <a:lnSpc>
                <a:spcPct val="90000"/>
              </a:lnSpc>
              <a:spcBef>
                <a:spcPct val="30000"/>
              </a:spcBef>
            </a:pPr>
            <a:r>
              <a:rPr lang="en-US" altLang="en-US" dirty="0"/>
              <a:t>Only very short functions, like the one below, should be inline functions</a:t>
            </a:r>
          </a:p>
          <a:p>
            <a:pPr eaLnBrk="1" hangingPunct="1">
              <a:buFontTx/>
              <a:buNone/>
            </a:pPr>
            <a:r>
              <a:rPr lang="en-US" altLang="en-US" sz="2800" b="1" dirty="0">
                <a:solidFill>
                  <a:srgbClr val="3D8963"/>
                </a:solidFill>
                <a:latin typeface="Courier New" panose="02070309020205020404" pitchFamily="49" charset="0"/>
              </a:rPr>
              <a:t>        </a:t>
            </a:r>
            <a:r>
              <a:rPr lang="en-US" altLang="en-US" sz="2800" b="1" dirty="0" err="1">
                <a:solidFill>
                  <a:srgbClr val="3D8963"/>
                </a:solidFill>
                <a:latin typeface="Courier New" panose="02070309020205020404" pitchFamily="49" charset="0"/>
              </a:rPr>
              <a:t>int</a:t>
            </a:r>
            <a:r>
              <a:rPr lang="en-US" altLang="en-US" sz="2800" b="1" dirty="0">
                <a:solidFill>
                  <a:srgbClr val="3D8963"/>
                </a:solidFill>
                <a:latin typeface="Courier New" panose="02070309020205020404" pitchFamily="49" charset="0"/>
              </a:rPr>
              <a:t> </a:t>
            </a:r>
            <a:r>
              <a:rPr lang="en-US" altLang="en-US" sz="2800" b="1" dirty="0" err="1">
                <a:solidFill>
                  <a:srgbClr val="3D8963"/>
                </a:solidFill>
                <a:latin typeface="Courier New" panose="02070309020205020404" pitchFamily="49" charset="0"/>
              </a:rPr>
              <a:t>getSide</a:t>
            </a:r>
            <a:r>
              <a:rPr lang="en-US" altLang="en-US" sz="2800" b="1" dirty="0">
                <a:solidFill>
                  <a:srgbClr val="3D8963"/>
                </a:solidFill>
                <a:latin typeface="Courier New" panose="02070309020205020404" pitchFamily="49" charset="0"/>
              </a:rPr>
              <a:t>()</a:t>
            </a:r>
          </a:p>
          <a:p>
            <a:pPr eaLnBrk="1" hangingPunct="1">
              <a:spcBef>
                <a:spcPct val="0"/>
              </a:spcBef>
              <a:buFontTx/>
              <a:buNone/>
            </a:pPr>
            <a:r>
              <a:rPr lang="en-US" altLang="en-US" sz="2800" b="1" dirty="0">
                <a:solidFill>
                  <a:srgbClr val="3D8963"/>
                </a:solidFill>
                <a:latin typeface="Courier New" panose="02070309020205020404" pitchFamily="49" charset="0"/>
              </a:rPr>
              <a:t>        		{ return side; }</a:t>
            </a:r>
          </a:p>
        </p:txBody>
      </p:sp>
    </p:spTree>
    <p:extLst>
      <p:ext uri="{BB962C8B-B14F-4D97-AF65-F5344CB8AC3E}">
        <p14:creationId xmlns:p14="http://schemas.microsoft.com/office/powerpoint/2010/main" val="1799717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lstStyle/>
          <a:p>
            <a:pPr algn="ctr"/>
            <a:r>
              <a:rPr lang="en-US" dirty="0"/>
              <a:t>Inline Member Function Example</a:t>
            </a:r>
            <a:endParaRPr lang="en-US" altLang="ko-KR" sz="4800" b="1" kern="0" dirty="0">
              <a:ln w="10160">
                <a:solidFill>
                  <a:schemeClr val="accent5"/>
                </a:solidFill>
                <a:prstDash val="solid"/>
              </a:ln>
              <a:effectLst>
                <a:outerShdw blurRad="38100" dist="22860" dir="5400000" algn="tl" rotWithShape="0">
                  <a:srgbClr val="000000">
                    <a:alpha val="30000"/>
                  </a:srgbClr>
                </a:outerShdw>
              </a:effectLst>
            </a:endParaRPr>
          </a:p>
        </p:txBody>
      </p:sp>
      <p:sp>
        <p:nvSpPr>
          <p:cNvPr id="5" name="Rectangle 3"/>
          <p:cNvSpPr>
            <a:spLocks noGrp="1" noChangeArrowheads="1"/>
          </p:cNvSpPr>
          <p:nvPr>
            <p:ph idx="4294967295"/>
          </p:nvPr>
        </p:nvSpPr>
        <p:spPr>
          <a:xfrm>
            <a:off x="1446212" y="1143000"/>
            <a:ext cx="9144000" cy="4114800"/>
          </a:xfrm>
          <a:prstGeom prst="rect">
            <a:avLst/>
          </a:prstGeom>
        </p:spPr>
        <p:txBody>
          <a:bodyPr/>
          <a:lstStyle/>
          <a:p>
            <a:pPr lvl="1" eaLnBrk="1" hangingPunct="1">
              <a:lnSpc>
                <a:spcPct val="80000"/>
              </a:lnSpc>
              <a:spcBef>
                <a:spcPct val="0"/>
              </a:spcBef>
              <a:buFontTx/>
              <a:buNone/>
            </a:pPr>
            <a:r>
              <a:rPr lang="en-US" altLang="en-US" sz="3200" b="1" dirty="0">
                <a:solidFill>
                  <a:srgbClr val="3D8963"/>
                </a:solidFill>
                <a:latin typeface="Courier New" panose="02070309020205020404" pitchFamily="49" charset="0"/>
              </a:rPr>
              <a:t>     class Square</a:t>
            </a:r>
          </a:p>
          <a:p>
            <a:pPr lvl="1" eaLnBrk="1" hangingPunct="1">
              <a:lnSpc>
                <a:spcPct val="80000"/>
              </a:lnSpc>
              <a:spcBef>
                <a:spcPct val="0"/>
              </a:spcBef>
              <a:buFontTx/>
              <a:buNone/>
            </a:pPr>
            <a:r>
              <a:rPr lang="en-US" altLang="en-US" sz="3200" b="1" dirty="0">
                <a:solidFill>
                  <a:srgbClr val="3D8963"/>
                </a:solidFill>
                <a:latin typeface="Courier New" panose="02070309020205020404" pitchFamily="49" charset="0"/>
              </a:rPr>
              <a:t>     {</a:t>
            </a:r>
          </a:p>
          <a:p>
            <a:pPr lvl="1" eaLnBrk="1" hangingPunct="1">
              <a:lnSpc>
                <a:spcPct val="80000"/>
              </a:lnSpc>
              <a:spcBef>
                <a:spcPct val="0"/>
              </a:spcBef>
              <a:buFontTx/>
              <a:buNone/>
            </a:pPr>
            <a:r>
              <a:rPr lang="en-US" altLang="en-US" sz="3200" b="1" dirty="0">
                <a:solidFill>
                  <a:srgbClr val="3D8963"/>
                </a:solidFill>
                <a:latin typeface="Courier New" panose="02070309020205020404" pitchFamily="49" charset="0"/>
              </a:rPr>
              <a:t>       private:</a:t>
            </a:r>
          </a:p>
          <a:p>
            <a:pPr lvl="1" eaLnBrk="1" hangingPunct="1">
              <a:lnSpc>
                <a:spcPct val="80000"/>
              </a:lnSpc>
              <a:spcBef>
                <a:spcPct val="0"/>
              </a:spcBef>
              <a:buFontTx/>
              <a:buNone/>
            </a:pPr>
            <a:r>
              <a:rPr lang="en-US" altLang="en-US" sz="3200" b="1" dirty="0">
                <a:solidFill>
                  <a:srgbClr val="3D8963"/>
                </a:solidFill>
                <a:latin typeface="Courier New" panose="02070309020205020404" pitchFamily="49" charset="0"/>
              </a:rPr>
              <a:t>         </a:t>
            </a:r>
            <a:r>
              <a:rPr lang="en-US" altLang="en-US" sz="3200" b="1" dirty="0" err="1">
                <a:solidFill>
                  <a:srgbClr val="3D8963"/>
                </a:solidFill>
                <a:latin typeface="Courier New" panose="02070309020205020404" pitchFamily="49" charset="0"/>
              </a:rPr>
              <a:t>int</a:t>
            </a:r>
            <a:r>
              <a:rPr lang="en-US" altLang="en-US" sz="3200" b="1" dirty="0">
                <a:solidFill>
                  <a:srgbClr val="3D8963"/>
                </a:solidFill>
                <a:latin typeface="Courier New" panose="02070309020205020404" pitchFamily="49" charset="0"/>
              </a:rPr>
              <a:t> side;</a:t>
            </a:r>
          </a:p>
          <a:p>
            <a:pPr lvl="1" eaLnBrk="1" hangingPunct="1">
              <a:lnSpc>
                <a:spcPct val="80000"/>
              </a:lnSpc>
              <a:spcBef>
                <a:spcPct val="0"/>
              </a:spcBef>
              <a:buFontTx/>
              <a:buNone/>
            </a:pPr>
            <a:r>
              <a:rPr lang="en-US" altLang="en-US" sz="3200" b="1" dirty="0">
                <a:solidFill>
                  <a:srgbClr val="3D8963"/>
                </a:solidFill>
                <a:latin typeface="Courier New" panose="02070309020205020404" pitchFamily="49" charset="0"/>
              </a:rPr>
              <a:t>       public:</a:t>
            </a:r>
          </a:p>
          <a:p>
            <a:pPr lvl="1" eaLnBrk="1" hangingPunct="1">
              <a:lnSpc>
                <a:spcPct val="80000"/>
              </a:lnSpc>
              <a:spcBef>
                <a:spcPct val="0"/>
              </a:spcBef>
              <a:buFontTx/>
              <a:buNone/>
            </a:pPr>
            <a:r>
              <a:rPr lang="en-US" altLang="en-US" sz="3200" b="1" dirty="0">
                <a:solidFill>
                  <a:srgbClr val="3D8963"/>
                </a:solidFill>
                <a:latin typeface="Courier New" panose="02070309020205020404" pitchFamily="49" charset="0"/>
              </a:rPr>
              <a:t>         void </a:t>
            </a:r>
            <a:r>
              <a:rPr lang="en-US" altLang="en-US" sz="3200" b="1" dirty="0" err="1">
                <a:solidFill>
                  <a:srgbClr val="3D8963"/>
                </a:solidFill>
                <a:latin typeface="Courier New" panose="02070309020205020404" pitchFamily="49" charset="0"/>
              </a:rPr>
              <a:t>setSide</a:t>
            </a:r>
            <a:r>
              <a:rPr lang="en-US" altLang="en-US" sz="3200" b="1" dirty="0">
                <a:solidFill>
                  <a:srgbClr val="3D8963"/>
                </a:solidFill>
                <a:latin typeface="Courier New" panose="02070309020205020404" pitchFamily="49" charset="0"/>
              </a:rPr>
              <a:t>(</a:t>
            </a:r>
            <a:r>
              <a:rPr lang="en-US" altLang="en-US" sz="3200" b="1" dirty="0" err="1">
                <a:solidFill>
                  <a:srgbClr val="3D8963"/>
                </a:solidFill>
                <a:latin typeface="Courier New" panose="02070309020205020404" pitchFamily="49" charset="0"/>
              </a:rPr>
              <a:t>int</a:t>
            </a:r>
            <a:r>
              <a:rPr lang="en-US" altLang="en-US" sz="3200" b="1" dirty="0">
                <a:solidFill>
                  <a:srgbClr val="3D8963"/>
                </a:solidFill>
                <a:latin typeface="Courier New" panose="02070309020205020404" pitchFamily="49" charset="0"/>
              </a:rPr>
              <a:t> s)</a:t>
            </a:r>
          </a:p>
          <a:p>
            <a:pPr lvl="1" eaLnBrk="1" hangingPunct="1">
              <a:lnSpc>
                <a:spcPct val="80000"/>
              </a:lnSpc>
              <a:spcBef>
                <a:spcPct val="0"/>
              </a:spcBef>
              <a:buFontTx/>
              <a:buNone/>
            </a:pPr>
            <a:r>
              <a:rPr lang="en-US" altLang="en-US" sz="3200" b="1" dirty="0">
                <a:solidFill>
                  <a:srgbClr val="3D8963"/>
                </a:solidFill>
                <a:latin typeface="Courier New" panose="02070309020205020404" pitchFamily="49" charset="0"/>
              </a:rPr>
              <a:t>	        	{ side = s; }</a:t>
            </a:r>
          </a:p>
          <a:p>
            <a:pPr lvl="1" eaLnBrk="1" hangingPunct="1">
              <a:lnSpc>
                <a:spcPct val="80000"/>
              </a:lnSpc>
              <a:spcBef>
                <a:spcPct val="0"/>
              </a:spcBef>
              <a:buFontTx/>
              <a:buNone/>
            </a:pPr>
            <a:r>
              <a:rPr lang="en-US" altLang="en-US" sz="3200" b="1" dirty="0">
                <a:solidFill>
                  <a:srgbClr val="3D8963"/>
                </a:solidFill>
                <a:latin typeface="Courier New" panose="02070309020205020404" pitchFamily="49" charset="0"/>
              </a:rPr>
              <a:t>         </a:t>
            </a:r>
            <a:r>
              <a:rPr lang="en-US" altLang="en-US" sz="3200" b="1" dirty="0" err="1">
                <a:solidFill>
                  <a:srgbClr val="3D8963"/>
                </a:solidFill>
                <a:latin typeface="Courier New" panose="02070309020205020404" pitchFamily="49" charset="0"/>
              </a:rPr>
              <a:t>int</a:t>
            </a:r>
            <a:r>
              <a:rPr lang="en-US" altLang="en-US" sz="3200" b="1" dirty="0">
                <a:solidFill>
                  <a:srgbClr val="3D8963"/>
                </a:solidFill>
                <a:latin typeface="Courier New" panose="02070309020205020404" pitchFamily="49" charset="0"/>
              </a:rPr>
              <a:t> </a:t>
            </a:r>
            <a:r>
              <a:rPr lang="en-US" altLang="en-US" sz="3200" b="1" dirty="0" err="1">
                <a:solidFill>
                  <a:srgbClr val="3D8963"/>
                </a:solidFill>
                <a:latin typeface="Courier New" panose="02070309020205020404" pitchFamily="49" charset="0"/>
              </a:rPr>
              <a:t>getSide</a:t>
            </a:r>
            <a:r>
              <a:rPr lang="en-US" altLang="en-US" sz="3200" b="1" dirty="0">
                <a:solidFill>
                  <a:srgbClr val="3D8963"/>
                </a:solidFill>
                <a:latin typeface="Courier New" panose="02070309020205020404" pitchFamily="49" charset="0"/>
              </a:rPr>
              <a:t>()</a:t>
            </a:r>
          </a:p>
          <a:p>
            <a:pPr lvl="1" eaLnBrk="1" hangingPunct="1">
              <a:lnSpc>
                <a:spcPct val="80000"/>
              </a:lnSpc>
              <a:spcBef>
                <a:spcPct val="0"/>
              </a:spcBef>
              <a:buFontTx/>
              <a:buNone/>
            </a:pPr>
            <a:r>
              <a:rPr lang="en-US" altLang="en-US" sz="3200" b="1" dirty="0">
                <a:solidFill>
                  <a:srgbClr val="3D8963"/>
                </a:solidFill>
                <a:latin typeface="Courier New" panose="02070309020205020404" pitchFamily="49" charset="0"/>
              </a:rPr>
              <a:t>	        	{ return side; }</a:t>
            </a:r>
          </a:p>
          <a:p>
            <a:pPr lvl="1" eaLnBrk="1" hangingPunct="1">
              <a:lnSpc>
                <a:spcPct val="80000"/>
              </a:lnSpc>
              <a:spcBef>
                <a:spcPct val="0"/>
              </a:spcBef>
              <a:buFontTx/>
              <a:buNone/>
            </a:pPr>
            <a:r>
              <a:rPr lang="en-US" altLang="en-US" sz="3200" b="1" dirty="0">
                <a:solidFill>
                  <a:srgbClr val="3D8963"/>
                </a:solidFill>
                <a:latin typeface="Courier New" panose="02070309020205020404" pitchFamily="49" charset="0"/>
              </a:rPr>
              <a:t>     };</a:t>
            </a:r>
          </a:p>
          <a:p>
            <a:pPr eaLnBrk="1" hangingPunct="1"/>
            <a:endParaRPr lang="en-US" altLang="en-US" sz="3600" b="1" dirty="0">
              <a:solidFill>
                <a:srgbClr val="3D8963"/>
              </a:solidFill>
              <a:latin typeface="Courier New" panose="02070309020205020404" pitchFamily="49" charset="0"/>
            </a:endParaRPr>
          </a:p>
        </p:txBody>
      </p:sp>
      <p:grpSp>
        <p:nvGrpSpPr>
          <p:cNvPr id="6" name="Group 6"/>
          <p:cNvGrpSpPr>
            <a:grpSpLocks/>
          </p:cNvGrpSpPr>
          <p:nvPr/>
        </p:nvGrpSpPr>
        <p:grpSpPr bwMode="auto">
          <a:xfrm>
            <a:off x="1903412" y="3276600"/>
            <a:ext cx="1600200" cy="990600"/>
            <a:chOff x="3984" y="1583"/>
            <a:chExt cx="1200" cy="673"/>
          </a:xfrm>
        </p:grpSpPr>
        <p:sp>
          <p:nvSpPr>
            <p:cNvPr id="7" name="Oval 4"/>
            <p:cNvSpPr>
              <a:spLocks noChangeArrowheads="1"/>
            </p:cNvSpPr>
            <p:nvPr/>
          </p:nvSpPr>
          <p:spPr bwMode="auto">
            <a:xfrm>
              <a:off x="3984" y="1583"/>
              <a:ext cx="1200" cy="673"/>
            </a:xfrm>
            <a:prstGeom prst="ellipse">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ltLang="en-US"/>
            </a:p>
          </p:txBody>
        </p:sp>
        <p:sp>
          <p:nvSpPr>
            <p:cNvPr id="8" name="Text Box 5"/>
            <p:cNvSpPr txBox="1">
              <a:spLocks noChangeArrowheads="1"/>
            </p:cNvSpPr>
            <p:nvPr/>
          </p:nvSpPr>
          <p:spPr bwMode="auto">
            <a:xfrm>
              <a:off x="4080" y="1680"/>
              <a:ext cx="1008"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algn="ctr" eaLnBrk="1" hangingPunct="1">
                <a:spcBef>
                  <a:spcPct val="50000"/>
                </a:spcBef>
              </a:pPr>
              <a:r>
                <a:rPr lang="en-US" altLang="en-US" sz="2000" b="1" baseline="0" dirty="0">
                  <a:solidFill>
                    <a:schemeClr val="accent2"/>
                  </a:solidFill>
                  <a:latin typeface="Arial" panose="020B0604020202020204" pitchFamily="34" charset="0"/>
                </a:rPr>
                <a:t>inline functions</a:t>
              </a:r>
            </a:p>
          </p:txBody>
        </p:sp>
      </p:grpSp>
      <p:grpSp>
        <p:nvGrpSpPr>
          <p:cNvPr id="9" name="Group 14"/>
          <p:cNvGrpSpPr>
            <a:grpSpLocks/>
          </p:cNvGrpSpPr>
          <p:nvPr/>
        </p:nvGrpSpPr>
        <p:grpSpPr bwMode="auto">
          <a:xfrm>
            <a:off x="3503612" y="3352800"/>
            <a:ext cx="914400" cy="762000"/>
            <a:chOff x="1488" y="2640"/>
            <a:chExt cx="576" cy="480"/>
          </a:xfrm>
        </p:grpSpPr>
        <p:sp>
          <p:nvSpPr>
            <p:cNvPr id="10" name="Line 12"/>
            <p:cNvSpPr>
              <a:spLocks noChangeShapeType="1"/>
            </p:cNvSpPr>
            <p:nvPr/>
          </p:nvSpPr>
          <p:spPr bwMode="auto">
            <a:xfrm flipV="1">
              <a:off x="1488" y="2640"/>
              <a:ext cx="528" cy="288"/>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 name="Line 13"/>
            <p:cNvSpPr>
              <a:spLocks noChangeShapeType="1"/>
            </p:cNvSpPr>
            <p:nvPr/>
          </p:nvSpPr>
          <p:spPr bwMode="auto">
            <a:xfrm>
              <a:off x="1488" y="2928"/>
              <a:ext cx="576" cy="192"/>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705509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lstStyle/>
          <a:p>
            <a:pPr algn="ctr"/>
            <a:r>
              <a:rPr lang="en-US" dirty="0"/>
              <a:t>Inline Member Function Example</a:t>
            </a:r>
            <a:endParaRPr lang="en-US" altLang="ko-KR" sz="4800" b="1" kern="0" dirty="0">
              <a:ln w="10160">
                <a:solidFill>
                  <a:schemeClr val="accent5"/>
                </a:solidFill>
                <a:prstDash val="solid"/>
              </a:ln>
              <a:effectLst>
                <a:outerShdw blurRad="38100" dist="22860" dir="5400000" algn="tl" rotWithShape="0">
                  <a:srgbClr val="000000">
                    <a:alpha val="30000"/>
                  </a:srgbClr>
                </a:outerShdw>
              </a:effectLst>
            </a:endParaRPr>
          </a:p>
        </p:txBody>
      </p:sp>
      <p:sp>
        <p:nvSpPr>
          <p:cNvPr id="12" name="Rectangle 3"/>
          <p:cNvSpPr>
            <a:spLocks noGrp="1" noChangeArrowheads="1"/>
          </p:cNvSpPr>
          <p:nvPr>
            <p:ph idx="4294967295"/>
          </p:nvPr>
        </p:nvSpPr>
        <p:spPr>
          <a:xfrm>
            <a:off x="1522412" y="1295400"/>
            <a:ext cx="9144000" cy="4114800"/>
          </a:xfrm>
          <a:prstGeom prst="rect">
            <a:avLst/>
          </a:prstGeom>
        </p:spPr>
        <p:txBody>
          <a:bodyPr/>
          <a:lstStyle/>
          <a:p>
            <a:pPr eaLnBrk="1" hangingPunct="1">
              <a:lnSpc>
                <a:spcPct val="95000"/>
              </a:lnSpc>
            </a:pPr>
            <a:r>
              <a:rPr lang="en-US" altLang="en-US" sz="2800" dirty="0"/>
              <a:t>Put a function prototype in the class declaration</a:t>
            </a:r>
          </a:p>
          <a:p>
            <a:pPr eaLnBrk="1" hangingPunct="1">
              <a:lnSpc>
                <a:spcPct val="95000"/>
              </a:lnSpc>
            </a:pPr>
            <a:r>
              <a:rPr lang="en-US" altLang="en-US" sz="2800" dirty="0"/>
              <a:t>In the function definition, precede the function name with the class name and </a:t>
            </a:r>
            <a:r>
              <a:rPr lang="en-US" altLang="en-US" sz="2800" dirty="0">
                <a:solidFill>
                  <a:schemeClr val="accent2"/>
                </a:solidFill>
              </a:rPr>
              <a:t>scope resolution operator</a:t>
            </a:r>
            <a:r>
              <a:rPr lang="en-US" altLang="en-US" sz="2800" dirty="0"/>
              <a:t> (</a:t>
            </a:r>
            <a:r>
              <a:rPr lang="en-US" altLang="en-US" sz="2800" b="1" dirty="0">
                <a:latin typeface="Courier New" panose="02070309020205020404" pitchFamily="49" charset="0"/>
              </a:rPr>
              <a:t>::</a:t>
            </a:r>
            <a:r>
              <a:rPr lang="en-US" altLang="en-US" sz="2800" dirty="0"/>
              <a:t>)</a:t>
            </a:r>
          </a:p>
          <a:p>
            <a:pPr lvl="1" eaLnBrk="1" hangingPunct="1">
              <a:lnSpc>
                <a:spcPct val="95000"/>
              </a:lnSpc>
              <a:spcBef>
                <a:spcPct val="40000"/>
              </a:spcBef>
              <a:buFontTx/>
              <a:buNone/>
            </a:pPr>
            <a:r>
              <a:rPr lang="en-US" altLang="en-US" sz="2400" dirty="0">
                <a:latin typeface="Courier New" panose="02070309020205020404" pitchFamily="49" charset="0"/>
              </a:rPr>
              <a:t>	 </a:t>
            </a:r>
            <a:r>
              <a:rPr lang="en-US" altLang="en-US" b="1" dirty="0" err="1">
                <a:solidFill>
                  <a:srgbClr val="3D8963"/>
                </a:solidFill>
                <a:latin typeface="Courier New" panose="02070309020205020404" pitchFamily="49" charset="0"/>
              </a:rPr>
              <a:t>int</a:t>
            </a:r>
            <a:r>
              <a:rPr lang="en-US" altLang="en-US" b="1" dirty="0">
                <a:solidFill>
                  <a:srgbClr val="3D8963"/>
                </a:solidFill>
                <a:latin typeface="Courier New" panose="02070309020205020404" pitchFamily="49" charset="0"/>
              </a:rPr>
              <a:t> Square::</a:t>
            </a:r>
            <a:r>
              <a:rPr lang="en-US" altLang="en-US" b="1" dirty="0" err="1">
                <a:solidFill>
                  <a:srgbClr val="3D8963"/>
                </a:solidFill>
                <a:latin typeface="Courier New" panose="02070309020205020404" pitchFamily="49" charset="0"/>
              </a:rPr>
              <a:t>getSide</a:t>
            </a:r>
            <a:r>
              <a:rPr lang="en-US" altLang="en-US" b="1" dirty="0">
                <a:solidFill>
                  <a:srgbClr val="3D8963"/>
                </a:solidFill>
                <a:latin typeface="Courier New" panose="02070309020205020404" pitchFamily="49" charset="0"/>
              </a:rPr>
              <a:t>()</a:t>
            </a:r>
          </a:p>
          <a:p>
            <a:pPr lvl="2" eaLnBrk="1" hangingPunct="1">
              <a:lnSpc>
                <a:spcPct val="90000"/>
              </a:lnSpc>
              <a:spcBef>
                <a:spcPct val="0"/>
              </a:spcBef>
              <a:buFontTx/>
              <a:buNone/>
            </a:pPr>
            <a:r>
              <a:rPr lang="en-US" altLang="en-US" sz="2800" b="1" dirty="0">
                <a:solidFill>
                  <a:srgbClr val="3D8963"/>
                </a:solidFill>
                <a:latin typeface="Courier New" panose="02070309020205020404" pitchFamily="49" charset="0"/>
              </a:rPr>
              <a:t>{</a:t>
            </a:r>
          </a:p>
          <a:p>
            <a:pPr lvl="2" eaLnBrk="1" hangingPunct="1">
              <a:lnSpc>
                <a:spcPct val="90000"/>
              </a:lnSpc>
              <a:spcBef>
                <a:spcPct val="0"/>
              </a:spcBef>
              <a:buFontTx/>
              <a:buNone/>
            </a:pPr>
            <a:r>
              <a:rPr lang="en-US" altLang="en-US" sz="2800" b="1" dirty="0">
                <a:solidFill>
                  <a:srgbClr val="3D8963"/>
                </a:solidFill>
                <a:latin typeface="Courier New" panose="02070309020205020404" pitchFamily="49" charset="0"/>
              </a:rPr>
              <a:t>  return side;</a:t>
            </a:r>
          </a:p>
          <a:p>
            <a:pPr lvl="2" eaLnBrk="1" hangingPunct="1">
              <a:lnSpc>
                <a:spcPct val="90000"/>
              </a:lnSpc>
              <a:spcBef>
                <a:spcPct val="0"/>
              </a:spcBef>
              <a:buFontTx/>
              <a:buNone/>
            </a:pPr>
            <a:r>
              <a:rPr lang="en-US" altLang="en-US" sz="2800" b="1" dirty="0">
                <a:solidFill>
                  <a:srgbClr val="3D8963"/>
                </a:solidFill>
                <a:latin typeface="Courier New" panose="02070309020205020404" pitchFamily="49" charset="0"/>
              </a:rPr>
              <a:t>}</a:t>
            </a:r>
          </a:p>
        </p:txBody>
      </p:sp>
    </p:spTree>
    <p:extLst>
      <p:ext uri="{BB962C8B-B14F-4D97-AF65-F5344CB8AC3E}">
        <p14:creationId xmlns:p14="http://schemas.microsoft.com/office/powerpoint/2010/main" val="2714623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lstStyle/>
          <a:p>
            <a:pPr algn="ctr"/>
            <a:r>
              <a:rPr lang="en-US" dirty="0"/>
              <a:t>Abstract Data Types (ADT)</a:t>
            </a:r>
            <a:endParaRPr lang="en-US" altLang="ko-KR" sz="4800" b="1" kern="0" dirty="0">
              <a:ln w="10160">
                <a:solidFill>
                  <a:schemeClr val="accent5"/>
                </a:solidFill>
                <a:prstDash val="solid"/>
              </a:ln>
              <a:effectLst>
                <a:outerShdw blurRad="38100" dist="22860" dir="5400000" algn="tl" rotWithShape="0">
                  <a:srgbClr val="000000">
                    <a:alpha val="30000"/>
                  </a:srgbClr>
                </a:outerShdw>
              </a:effectLst>
            </a:endParaRPr>
          </a:p>
        </p:txBody>
      </p:sp>
      <p:sp>
        <p:nvSpPr>
          <p:cNvPr id="4" name="Content Placeholder 3"/>
          <p:cNvSpPr>
            <a:spLocks noGrp="1" noChangeArrowheads="1"/>
          </p:cNvSpPr>
          <p:nvPr>
            <p:ph idx="4294967295"/>
          </p:nvPr>
        </p:nvSpPr>
        <p:spPr>
          <a:xfrm>
            <a:off x="1522412" y="1143000"/>
            <a:ext cx="9144000" cy="4572000"/>
          </a:xfrm>
          <a:prstGeom prst="rect">
            <a:avLst/>
          </a:prstGeom>
        </p:spPr>
        <p:txBody>
          <a:bodyPr/>
          <a:lstStyle/>
          <a:p>
            <a:pPr eaLnBrk="1" hangingPunct="1"/>
            <a:endParaRPr lang="en-US" altLang="en-US" dirty="0"/>
          </a:p>
          <a:p>
            <a:pPr eaLnBrk="1" hangingPunct="1"/>
            <a:endParaRPr lang="en-US" altLang="en-US" dirty="0"/>
          </a:p>
          <a:p>
            <a:pPr eaLnBrk="1" hangingPunct="1"/>
            <a:r>
              <a:rPr lang="en-US" altLang="en-US" dirty="0"/>
              <a:t>Programmer-created data types that specify</a:t>
            </a:r>
          </a:p>
          <a:p>
            <a:pPr lvl="1" eaLnBrk="1" hangingPunct="1"/>
            <a:r>
              <a:rPr lang="en-US" altLang="en-US" sz="2800" dirty="0"/>
              <a:t>legal values that can be stored</a:t>
            </a:r>
          </a:p>
          <a:p>
            <a:pPr lvl="1" eaLnBrk="1" hangingPunct="1"/>
            <a:r>
              <a:rPr lang="en-US" altLang="en-US" sz="2800" dirty="0"/>
              <a:t>operations that can be done on the values</a:t>
            </a:r>
          </a:p>
        </p:txBody>
      </p:sp>
    </p:spTree>
    <p:extLst>
      <p:ext uri="{BB962C8B-B14F-4D97-AF65-F5344CB8AC3E}">
        <p14:creationId xmlns:p14="http://schemas.microsoft.com/office/powerpoint/2010/main" val="3964534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lstStyle/>
          <a:p>
            <a:pPr algn="ctr"/>
            <a:r>
              <a:rPr lang="en-US" dirty="0"/>
              <a:t>Private Member Functions</a:t>
            </a:r>
            <a:endParaRPr lang="en-US" altLang="ko-KR" sz="4800" b="1" kern="0" dirty="0">
              <a:ln w="10160">
                <a:solidFill>
                  <a:schemeClr val="accent5"/>
                </a:solidFill>
                <a:prstDash val="solid"/>
              </a:ln>
              <a:effectLst>
                <a:outerShdw blurRad="38100" dist="22860" dir="5400000" algn="tl" rotWithShape="0">
                  <a:srgbClr val="000000">
                    <a:alpha val="30000"/>
                  </a:srgbClr>
                </a:outerShdw>
              </a:effectLst>
            </a:endParaRPr>
          </a:p>
        </p:txBody>
      </p:sp>
      <p:sp>
        <p:nvSpPr>
          <p:cNvPr id="4" name="Content Placeholder 3"/>
          <p:cNvSpPr>
            <a:spLocks noGrp="1" noChangeArrowheads="1"/>
          </p:cNvSpPr>
          <p:nvPr>
            <p:ph idx="4294967295"/>
          </p:nvPr>
        </p:nvSpPr>
        <p:spPr>
          <a:xfrm>
            <a:off x="1522412" y="2362200"/>
            <a:ext cx="9144000" cy="3352800"/>
          </a:xfrm>
          <a:prstGeom prst="rect">
            <a:avLst/>
          </a:prstGeom>
        </p:spPr>
        <p:txBody>
          <a:bodyPr/>
          <a:lstStyle/>
          <a:p>
            <a:pPr eaLnBrk="1" hangingPunct="1">
              <a:spcBef>
                <a:spcPct val="60000"/>
              </a:spcBef>
            </a:pPr>
            <a:r>
              <a:rPr lang="en-US" altLang="en-US" dirty="0"/>
              <a:t>A </a:t>
            </a:r>
            <a:r>
              <a:rPr lang="en-US" altLang="en-US" b="1" dirty="0">
                <a:latin typeface="Courier New" panose="02070309020205020404" pitchFamily="49" charset="0"/>
              </a:rPr>
              <a:t>private</a:t>
            </a:r>
            <a:r>
              <a:rPr lang="en-US" altLang="en-US" dirty="0"/>
              <a:t> member function can only be called by another member function of the same class</a:t>
            </a:r>
          </a:p>
          <a:p>
            <a:pPr eaLnBrk="1" hangingPunct="1">
              <a:spcBef>
                <a:spcPct val="60000"/>
              </a:spcBef>
            </a:pPr>
            <a:r>
              <a:rPr lang="en-US" altLang="en-US" dirty="0"/>
              <a:t>It is used for internal processing by the class, not for use outside of the class</a:t>
            </a:r>
          </a:p>
          <a:p>
            <a:pPr eaLnBrk="1" hangingPunct="1"/>
            <a:endParaRPr lang="en-US" altLang="en-US" dirty="0"/>
          </a:p>
        </p:txBody>
      </p:sp>
    </p:spTree>
    <p:extLst>
      <p:ext uri="{BB962C8B-B14F-4D97-AF65-F5344CB8AC3E}">
        <p14:creationId xmlns:p14="http://schemas.microsoft.com/office/powerpoint/2010/main" val="136201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lstStyle/>
          <a:p>
            <a:pPr algn="ctr"/>
            <a:r>
              <a:rPr lang="en-US" dirty="0"/>
              <a:t>Private Member Functions</a:t>
            </a:r>
            <a:endParaRPr lang="en-US" altLang="ko-KR" sz="4800" b="1" kern="0" dirty="0">
              <a:ln w="10160">
                <a:solidFill>
                  <a:schemeClr val="accent5"/>
                </a:solidFill>
                <a:prstDash val="solid"/>
              </a:ln>
              <a:effectLst>
                <a:outerShdw blurRad="38100" dist="22860" dir="5400000" algn="tl" rotWithShape="0">
                  <a:srgbClr val="000000">
                    <a:alpha val="30000"/>
                  </a:srgbClr>
                </a:outerShdw>
              </a:effectLst>
            </a:endParaRPr>
          </a:p>
        </p:txBody>
      </p:sp>
      <p:sp>
        <p:nvSpPr>
          <p:cNvPr id="5" name="Rectangle 3"/>
          <p:cNvSpPr>
            <a:spLocks noGrp="1" noChangeArrowheads="1"/>
          </p:cNvSpPr>
          <p:nvPr>
            <p:ph idx="4294967295"/>
          </p:nvPr>
        </p:nvSpPr>
        <p:spPr>
          <a:xfrm>
            <a:off x="1522412" y="1981200"/>
            <a:ext cx="9144000" cy="4114800"/>
          </a:xfrm>
          <a:prstGeom prst="rect">
            <a:avLst/>
          </a:prstGeom>
        </p:spPr>
        <p:txBody>
          <a:bodyPr/>
          <a:lstStyle/>
          <a:p>
            <a:pPr eaLnBrk="1" hangingPunct="1">
              <a:lnSpc>
                <a:spcPct val="90000"/>
              </a:lnSpc>
              <a:spcBef>
                <a:spcPct val="0"/>
              </a:spcBef>
              <a:buFont typeface="Wingdings 3" panose="05040102010807070707" pitchFamily="18" charset="2"/>
              <a:buNone/>
            </a:pPr>
            <a:r>
              <a:rPr lang="en-US" altLang="en-US" sz="3400" dirty="0">
                <a:hlinkClick r:id="rId2" tooltip="C++ Class Member Functions"/>
              </a:rPr>
              <a:t>Class member functions</a:t>
            </a:r>
            <a:endParaRPr lang="en-US" altLang="en-US" sz="3400" dirty="0"/>
          </a:p>
          <a:p>
            <a:pPr eaLnBrk="1" hangingPunct="1">
              <a:lnSpc>
                <a:spcPct val="90000"/>
              </a:lnSpc>
              <a:spcBef>
                <a:spcPct val="0"/>
              </a:spcBef>
              <a:buFont typeface="Wingdings 3" panose="05040102010807070707" pitchFamily="18" charset="2"/>
              <a:buNone/>
            </a:pPr>
            <a:endParaRPr lang="en-US" altLang="en-US" sz="3400" dirty="0"/>
          </a:p>
          <a:p>
            <a:pPr lvl="2" eaLnBrk="1" hangingPunct="1">
              <a:lnSpc>
                <a:spcPct val="90000"/>
              </a:lnSpc>
              <a:spcBef>
                <a:spcPct val="0"/>
              </a:spcBef>
              <a:buFont typeface="Wingdings 2" panose="05020102010507070707" pitchFamily="18" charset="2"/>
              <a:buNone/>
            </a:pPr>
            <a:r>
              <a:rPr lang="en-US" altLang="en-US" sz="2800" dirty="0"/>
              <a:t>A member function of a class is a function that has its definition or its prototype within the class definition like any other variable.</a:t>
            </a:r>
          </a:p>
          <a:p>
            <a:pPr lvl="2" eaLnBrk="1" hangingPunct="1">
              <a:lnSpc>
                <a:spcPct val="90000"/>
              </a:lnSpc>
              <a:spcBef>
                <a:spcPct val="0"/>
              </a:spcBef>
              <a:buFont typeface="Wingdings 2" panose="05020102010507070707" pitchFamily="18" charset="2"/>
              <a:buNone/>
            </a:pPr>
            <a:endParaRPr lang="en-US" altLang="en-US" sz="2800" b="1" dirty="0">
              <a:solidFill>
                <a:srgbClr val="3D8963"/>
              </a:solidFill>
              <a:latin typeface="Courier New" panose="02070309020205020404" pitchFamily="49" charset="0"/>
            </a:endParaRPr>
          </a:p>
          <a:p>
            <a:pPr lvl="2" eaLnBrk="1" hangingPunct="1">
              <a:lnSpc>
                <a:spcPct val="90000"/>
              </a:lnSpc>
              <a:spcBef>
                <a:spcPct val="0"/>
              </a:spcBef>
              <a:buFont typeface="Wingdings 2" panose="05020102010507070707" pitchFamily="18" charset="2"/>
              <a:buNone/>
            </a:pPr>
            <a:r>
              <a:rPr lang="en-US" altLang="en-US" sz="2800" dirty="0"/>
              <a:t>Example: class 2</a:t>
            </a:r>
            <a:endParaRPr lang="en-US" altLang="en-US" sz="2800" b="1" dirty="0">
              <a:solidFill>
                <a:srgbClr val="3D8963"/>
              </a:solidFill>
              <a:latin typeface="Courier New" panose="02070309020205020404" pitchFamily="49" charset="0"/>
            </a:endParaRPr>
          </a:p>
          <a:p>
            <a:pPr lvl="2" eaLnBrk="1" hangingPunct="1">
              <a:lnSpc>
                <a:spcPct val="90000"/>
              </a:lnSpc>
              <a:spcBef>
                <a:spcPct val="0"/>
              </a:spcBef>
              <a:buFont typeface="Wingdings 2" panose="05020102010507070707" pitchFamily="18" charset="2"/>
              <a:buNone/>
            </a:pPr>
            <a:endParaRPr lang="en-US" altLang="en-US" sz="2800" b="1" dirty="0">
              <a:solidFill>
                <a:srgbClr val="3D8963"/>
              </a:solidFill>
              <a:latin typeface="Courier New" panose="02070309020205020404" pitchFamily="49" charset="0"/>
            </a:endParaRPr>
          </a:p>
        </p:txBody>
      </p:sp>
    </p:spTree>
    <p:extLst>
      <p:ext uri="{BB962C8B-B14F-4D97-AF65-F5344CB8AC3E}">
        <p14:creationId xmlns:p14="http://schemas.microsoft.com/office/powerpoint/2010/main" val="380975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lstStyle/>
          <a:p>
            <a:pPr algn="ctr"/>
            <a:r>
              <a:rPr lang="en-US" dirty="0"/>
              <a:t>Private Member Functions</a:t>
            </a:r>
            <a:endParaRPr lang="en-US" altLang="ko-KR" sz="4800" b="1" kern="0" dirty="0">
              <a:ln w="10160">
                <a:solidFill>
                  <a:schemeClr val="accent5"/>
                </a:solidFill>
                <a:prstDash val="solid"/>
              </a:ln>
              <a:effectLst>
                <a:outerShdw blurRad="38100" dist="22860" dir="5400000" algn="tl" rotWithShape="0">
                  <a:srgbClr val="000000">
                    <a:alpha val="30000"/>
                  </a:srgbClr>
                </a:outerShdw>
              </a:effectLst>
            </a:endParaRPr>
          </a:p>
        </p:txBody>
      </p:sp>
      <p:sp>
        <p:nvSpPr>
          <p:cNvPr id="4" name="Content Placeholder 3"/>
          <p:cNvSpPr>
            <a:spLocks noGrp="1" noChangeArrowheads="1"/>
          </p:cNvSpPr>
          <p:nvPr>
            <p:ph idx="4294967295"/>
          </p:nvPr>
        </p:nvSpPr>
        <p:spPr>
          <a:xfrm>
            <a:off x="1522412" y="1371600"/>
            <a:ext cx="9144000" cy="4114800"/>
          </a:xfrm>
          <a:prstGeom prst="rect">
            <a:avLst/>
          </a:prstGeom>
        </p:spPr>
        <p:txBody>
          <a:bodyPr/>
          <a:lstStyle/>
          <a:p>
            <a:pPr eaLnBrk="1" hangingPunct="1">
              <a:lnSpc>
                <a:spcPct val="90000"/>
              </a:lnSpc>
              <a:spcBef>
                <a:spcPct val="0"/>
              </a:spcBef>
              <a:buFont typeface="Wingdings 3" panose="05040102010807070707" pitchFamily="18" charset="2"/>
              <a:buNone/>
            </a:pPr>
            <a:r>
              <a:rPr lang="en-US" altLang="en-US" sz="3600" dirty="0">
                <a:hlinkClick r:id="rId2" tooltip="C++ Class Access Modifiers"/>
              </a:rPr>
              <a:t>Class access modifiers</a:t>
            </a:r>
            <a:endParaRPr lang="en-US" altLang="en-US" sz="3600" dirty="0"/>
          </a:p>
          <a:p>
            <a:pPr eaLnBrk="1" hangingPunct="1">
              <a:lnSpc>
                <a:spcPct val="90000"/>
              </a:lnSpc>
              <a:spcBef>
                <a:spcPct val="0"/>
              </a:spcBef>
              <a:buFont typeface="Wingdings 3" panose="05040102010807070707" pitchFamily="18" charset="2"/>
              <a:buNone/>
            </a:pPr>
            <a:endParaRPr lang="en-US" altLang="en-US" sz="3400" dirty="0"/>
          </a:p>
          <a:p>
            <a:pPr lvl="2" eaLnBrk="1" hangingPunct="1">
              <a:lnSpc>
                <a:spcPct val="90000"/>
              </a:lnSpc>
              <a:spcBef>
                <a:spcPct val="0"/>
              </a:spcBef>
              <a:buFont typeface="Wingdings 2" panose="05020102010507070707" pitchFamily="18" charset="2"/>
              <a:buNone/>
            </a:pPr>
            <a:r>
              <a:rPr lang="en-US" altLang="en-US" sz="2800" dirty="0"/>
              <a:t>A class member can be defined as public, private or protected. By default members would be assumed as private</a:t>
            </a:r>
          </a:p>
          <a:p>
            <a:pPr lvl="2" eaLnBrk="1" hangingPunct="1">
              <a:lnSpc>
                <a:spcPct val="90000"/>
              </a:lnSpc>
              <a:spcBef>
                <a:spcPct val="0"/>
              </a:spcBef>
              <a:buFont typeface="Wingdings 2" panose="05020102010507070707" pitchFamily="18" charset="2"/>
              <a:buNone/>
            </a:pPr>
            <a:endParaRPr lang="en-US" altLang="en-US" sz="2800" b="1" dirty="0">
              <a:solidFill>
                <a:srgbClr val="3D8963"/>
              </a:solidFill>
              <a:latin typeface="Courier New" panose="02070309020205020404" pitchFamily="49" charset="0"/>
            </a:endParaRPr>
          </a:p>
          <a:p>
            <a:pPr lvl="2" eaLnBrk="1" hangingPunct="1">
              <a:lnSpc>
                <a:spcPct val="90000"/>
              </a:lnSpc>
              <a:spcBef>
                <a:spcPct val="0"/>
              </a:spcBef>
              <a:buFont typeface="Wingdings 2" panose="05020102010507070707" pitchFamily="18" charset="2"/>
              <a:buNone/>
            </a:pPr>
            <a:r>
              <a:rPr lang="en-US" altLang="en-US" sz="2800" dirty="0"/>
              <a:t>Example: 	class 3</a:t>
            </a:r>
          </a:p>
          <a:p>
            <a:pPr lvl="2" eaLnBrk="1" hangingPunct="1">
              <a:lnSpc>
                <a:spcPct val="90000"/>
              </a:lnSpc>
              <a:spcBef>
                <a:spcPct val="0"/>
              </a:spcBef>
              <a:buFont typeface="Wingdings 2" panose="05020102010507070707" pitchFamily="18" charset="2"/>
              <a:buNone/>
            </a:pPr>
            <a:r>
              <a:rPr lang="en-US" altLang="en-US" sz="2800" b="1" dirty="0">
                <a:solidFill>
                  <a:srgbClr val="3D8963"/>
                </a:solidFill>
                <a:latin typeface="Courier New" panose="02070309020205020404" pitchFamily="49" charset="0"/>
              </a:rPr>
              <a:t>				class 4</a:t>
            </a:r>
          </a:p>
          <a:p>
            <a:pPr lvl="2" eaLnBrk="1" hangingPunct="1">
              <a:lnSpc>
                <a:spcPct val="90000"/>
              </a:lnSpc>
              <a:spcBef>
                <a:spcPct val="0"/>
              </a:spcBef>
              <a:buFont typeface="Wingdings 2" panose="05020102010507070707" pitchFamily="18" charset="2"/>
              <a:buNone/>
            </a:pPr>
            <a:r>
              <a:rPr lang="en-US" altLang="en-US" sz="2800" b="1" dirty="0">
                <a:solidFill>
                  <a:srgbClr val="3D8963"/>
                </a:solidFill>
                <a:latin typeface="Courier New" panose="02070309020205020404" pitchFamily="49" charset="0"/>
              </a:rPr>
              <a:t>				class 5</a:t>
            </a:r>
          </a:p>
          <a:p>
            <a:pPr lvl="2" eaLnBrk="1" hangingPunct="1">
              <a:lnSpc>
                <a:spcPct val="90000"/>
              </a:lnSpc>
              <a:spcBef>
                <a:spcPct val="0"/>
              </a:spcBef>
              <a:buFont typeface="Wingdings 2" panose="05020102010507070707" pitchFamily="18" charset="2"/>
              <a:buNone/>
            </a:pPr>
            <a:endParaRPr lang="en-US" altLang="en-US" sz="2800" b="1" dirty="0">
              <a:solidFill>
                <a:srgbClr val="3D8963"/>
              </a:solidFill>
              <a:latin typeface="Courier New" panose="02070309020205020404" pitchFamily="49" charset="0"/>
            </a:endParaRPr>
          </a:p>
        </p:txBody>
      </p:sp>
    </p:spTree>
    <p:extLst>
      <p:ext uri="{BB962C8B-B14F-4D97-AF65-F5344CB8AC3E}">
        <p14:creationId xmlns:p14="http://schemas.microsoft.com/office/powerpoint/2010/main" val="375289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lstStyle/>
          <a:p>
            <a:pPr algn="ctr"/>
            <a:r>
              <a:rPr lang="en-US" dirty="0"/>
              <a:t>Constructors</a:t>
            </a:r>
            <a:endParaRPr lang="en-US" altLang="ko-KR" sz="4800" b="1" kern="0" dirty="0">
              <a:ln w="10160">
                <a:solidFill>
                  <a:schemeClr val="accent5"/>
                </a:solidFill>
                <a:prstDash val="solid"/>
              </a:ln>
              <a:effectLst>
                <a:outerShdw blurRad="38100" dist="22860" dir="5400000" algn="tl" rotWithShape="0">
                  <a:srgbClr val="000000">
                    <a:alpha val="30000"/>
                  </a:srgbClr>
                </a:outerShdw>
              </a:effectLst>
            </a:endParaRPr>
          </a:p>
        </p:txBody>
      </p:sp>
      <p:sp>
        <p:nvSpPr>
          <p:cNvPr id="5" name="Rectangle 3"/>
          <p:cNvSpPr>
            <a:spLocks noGrp="1" noChangeArrowheads="1"/>
          </p:cNvSpPr>
          <p:nvPr>
            <p:ph idx="4294967295"/>
          </p:nvPr>
        </p:nvSpPr>
        <p:spPr>
          <a:xfrm>
            <a:off x="1522412" y="1219200"/>
            <a:ext cx="9144000" cy="4191000"/>
          </a:xfrm>
          <a:prstGeom prst="rect">
            <a:avLst/>
          </a:prstGeom>
        </p:spPr>
        <p:txBody>
          <a:bodyPr/>
          <a:lstStyle/>
          <a:p>
            <a:pPr eaLnBrk="1" hangingPunct="1">
              <a:lnSpc>
                <a:spcPct val="85000"/>
              </a:lnSpc>
              <a:spcBef>
                <a:spcPct val="0"/>
              </a:spcBef>
            </a:pPr>
            <a:r>
              <a:rPr lang="en-US" altLang="en-US" dirty="0"/>
              <a:t>A </a:t>
            </a:r>
            <a:r>
              <a:rPr lang="en-US" altLang="en-US" b="1" dirty="0">
                <a:solidFill>
                  <a:schemeClr val="accent2"/>
                </a:solidFill>
              </a:rPr>
              <a:t>constructor</a:t>
            </a:r>
            <a:r>
              <a:rPr lang="en-US" altLang="en-US" dirty="0"/>
              <a:t> is a member function that is often used to initialize data members of a class</a:t>
            </a:r>
          </a:p>
          <a:p>
            <a:pPr eaLnBrk="1" hangingPunct="1">
              <a:spcBef>
                <a:spcPct val="40000"/>
              </a:spcBef>
            </a:pPr>
            <a:r>
              <a:rPr lang="en-US" altLang="en-US" dirty="0"/>
              <a:t>Is called automatically when an object of the class is created</a:t>
            </a:r>
          </a:p>
          <a:p>
            <a:pPr eaLnBrk="1" hangingPunct="1">
              <a:spcBef>
                <a:spcPct val="40000"/>
              </a:spcBef>
            </a:pPr>
            <a:r>
              <a:rPr lang="en-US" altLang="en-US" dirty="0"/>
              <a:t>It must be a </a:t>
            </a:r>
            <a:r>
              <a:rPr lang="en-US" altLang="en-US" b="1" dirty="0">
                <a:latin typeface="Courier New" panose="02070309020205020404" pitchFamily="49" charset="0"/>
              </a:rPr>
              <a:t>public</a:t>
            </a:r>
            <a:r>
              <a:rPr lang="en-US" altLang="en-US" dirty="0"/>
              <a:t> member function</a:t>
            </a:r>
          </a:p>
          <a:p>
            <a:pPr eaLnBrk="1" hangingPunct="1">
              <a:spcBef>
                <a:spcPct val="40000"/>
              </a:spcBef>
            </a:pPr>
            <a:r>
              <a:rPr lang="en-US" altLang="en-US" dirty="0"/>
              <a:t>It must be named the same as the class </a:t>
            </a:r>
          </a:p>
          <a:p>
            <a:pPr eaLnBrk="1" hangingPunct="1">
              <a:spcBef>
                <a:spcPct val="40000"/>
              </a:spcBef>
            </a:pPr>
            <a:r>
              <a:rPr lang="en-US" altLang="en-US" dirty="0"/>
              <a:t>It must have no return type</a:t>
            </a:r>
          </a:p>
        </p:txBody>
      </p:sp>
    </p:spTree>
    <p:extLst>
      <p:ext uri="{BB962C8B-B14F-4D97-AF65-F5344CB8AC3E}">
        <p14:creationId xmlns:p14="http://schemas.microsoft.com/office/powerpoint/2010/main" val="3626078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lstStyle/>
          <a:p>
            <a:pPr algn="ctr"/>
            <a:r>
              <a:rPr lang="en-US" dirty="0"/>
              <a:t>Constructors</a:t>
            </a:r>
            <a:endParaRPr lang="en-US" altLang="ko-KR" sz="4800" b="1" kern="0" dirty="0">
              <a:ln w="10160">
                <a:solidFill>
                  <a:schemeClr val="accent5"/>
                </a:solidFill>
                <a:prstDash val="solid"/>
              </a:ln>
              <a:effectLst>
                <a:outerShdw blurRad="38100" dist="22860" dir="5400000" algn="tl" rotWithShape="0">
                  <a:srgbClr val="000000">
                    <a:alpha val="30000"/>
                  </a:srgbClr>
                </a:outerShdw>
              </a:effectLst>
            </a:endParaRPr>
          </a:p>
        </p:txBody>
      </p:sp>
      <p:graphicFrame>
        <p:nvGraphicFramePr>
          <p:cNvPr id="4" name="Content Placeholder 4"/>
          <p:cNvGraphicFramePr>
            <a:graphicFrameLocks noGrp="1"/>
          </p:cNvGraphicFramePr>
          <p:nvPr>
            <p:ph idx="4294967295"/>
            <p:extLst>
              <p:ext uri="{D42A27DB-BD31-4B8C-83A1-F6EECF244321}">
                <p14:modId xmlns:p14="http://schemas.microsoft.com/office/powerpoint/2010/main" val="917603895"/>
              </p:ext>
            </p:extLst>
          </p:nvPr>
        </p:nvGraphicFramePr>
        <p:xfrm>
          <a:off x="1522412" y="1600201"/>
          <a:ext cx="9144000" cy="3230824"/>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20000"/>
                    </a:ext>
                  </a:extLst>
                </a:gridCol>
                <a:gridCol w="4572000">
                  <a:extLst>
                    <a:ext uri="{9D8B030D-6E8A-4147-A177-3AD203B41FA5}">
                      <a16:colId xmlns:a16="http://schemas.microsoft.com/office/drawing/2014/main" val="20001"/>
                    </a:ext>
                  </a:extLst>
                </a:gridCol>
              </a:tblGrid>
              <a:tr h="3230563">
                <a:tc>
                  <a:txBody>
                    <a:bodyPr/>
                    <a:lstStyle/>
                    <a:p>
                      <a:pPr>
                        <a:buNone/>
                      </a:pPr>
                      <a:r>
                        <a:rPr lang="en-US" sz="2800" dirty="0">
                          <a:solidFill>
                            <a:schemeClr val="bg1"/>
                          </a:solidFill>
                        </a:rPr>
                        <a:t>Inline:</a:t>
                      </a:r>
                    </a:p>
                    <a:p>
                      <a:pPr lvl="2">
                        <a:buNone/>
                      </a:pPr>
                      <a:r>
                        <a:rPr lang="en-US" sz="2000" b="1" dirty="0">
                          <a:solidFill>
                            <a:schemeClr val="bg1"/>
                          </a:solidFill>
                          <a:latin typeface="Courier New" pitchFamily="49" charset="0"/>
                          <a:cs typeface="Courier New" pitchFamily="49" charset="0"/>
                        </a:rPr>
                        <a:t>class Square</a:t>
                      </a:r>
                    </a:p>
                    <a:p>
                      <a:pPr lvl="2">
                        <a:buNone/>
                      </a:pPr>
                      <a:r>
                        <a:rPr lang="en-US" sz="2000" b="1" dirty="0">
                          <a:solidFill>
                            <a:schemeClr val="bg1"/>
                          </a:solidFill>
                          <a:latin typeface="Courier New" pitchFamily="49" charset="0"/>
                          <a:cs typeface="Courier New" pitchFamily="49" charset="0"/>
                        </a:rPr>
                        <a:t>{</a:t>
                      </a:r>
                    </a:p>
                    <a:p>
                      <a:pPr lvl="2">
                        <a:buNone/>
                      </a:pPr>
                      <a:r>
                        <a:rPr lang="en-US" sz="2000" b="1" dirty="0">
                          <a:solidFill>
                            <a:schemeClr val="bg1"/>
                          </a:solidFill>
                          <a:latin typeface="Courier New" pitchFamily="49" charset="0"/>
                          <a:cs typeface="Courier New" pitchFamily="49" charset="0"/>
                        </a:rPr>
                        <a:t>  . . .</a:t>
                      </a:r>
                    </a:p>
                    <a:p>
                      <a:pPr lvl="2">
                        <a:buNone/>
                      </a:pPr>
                      <a:r>
                        <a:rPr lang="en-US" sz="2000" b="1" dirty="0">
                          <a:solidFill>
                            <a:schemeClr val="bg1"/>
                          </a:solidFill>
                          <a:latin typeface="Courier New" pitchFamily="49" charset="0"/>
                          <a:cs typeface="Courier New" pitchFamily="49" charset="0"/>
                        </a:rPr>
                        <a:t>  public:</a:t>
                      </a:r>
                    </a:p>
                    <a:p>
                      <a:pPr lvl="2">
                        <a:buNone/>
                      </a:pPr>
                      <a:r>
                        <a:rPr lang="en-US" sz="2000" b="1" dirty="0">
                          <a:solidFill>
                            <a:schemeClr val="bg1"/>
                          </a:solidFill>
                          <a:latin typeface="Courier New" pitchFamily="49" charset="0"/>
                          <a:cs typeface="Courier New" pitchFamily="49" charset="0"/>
                        </a:rPr>
                        <a:t>    Square(int s)</a:t>
                      </a:r>
                    </a:p>
                    <a:p>
                      <a:pPr lvl="2">
                        <a:buNone/>
                      </a:pPr>
                      <a:r>
                        <a:rPr lang="en-US" sz="2000" b="1" dirty="0">
                          <a:solidFill>
                            <a:schemeClr val="bg1"/>
                          </a:solidFill>
                          <a:latin typeface="Courier New" pitchFamily="49" charset="0"/>
                          <a:cs typeface="Courier New" pitchFamily="49" charset="0"/>
                        </a:rPr>
                        <a:t>       { side = s; }</a:t>
                      </a:r>
                    </a:p>
                    <a:p>
                      <a:pPr lvl="2">
                        <a:buNone/>
                      </a:pPr>
                      <a:r>
                        <a:rPr lang="en-US" sz="2000" b="1" dirty="0">
                          <a:solidFill>
                            <a:schemeClr val="bg1"/>
                          </a:solidFill>
                          <a:latin typeface="Courier New" pitchFamily="49" charset="0"/>
                          <a:cs typeface="Courier New" pitchFamily="49" charset="0"/>
                        </a:rPr>
                        <a:t>  . . .</a:t>
                      </a:r>
                    </a:p>
                    <a:p>
                      <a:pPr lvl="2">
                        <a:buNone/>
                      </a:pPr>
                      <a:r>
                        <a:rPr lang="en-US" sz="2000" b="1" dirty="0">
                          <a:solidFill>
                            <a:schemeClr val="bg1"/>
                          </a:solidFill>
                          <a:latin typeface="Courier New" pitchFamily="49" charset="0"/>
                          <a:cs typeface="Courier New" pitchFamily="49" charset="0"/>
                        </a:rPr>
                        <a:t>};</a:t>
                      </a:r>
                    </a:p>
                    <a:p>
                      <a:endParaRPr lang="en-US" sz="1800" dirty="0"/>
                    </a:p>
                  </a:txBody>
                  <a:tcPr marT="45692" marB="4569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a:solidFill>
                            <a:schemeClr val="bg1"/>
                          </a:solidFill>
                          <a:cs typeface="Courier New" pitchFamily="49" charset="0"/>
                        </a:rPr>
                        <a:t>Declaration outside the class:</a:t>
                      </a:r>
                    </a:p>
                    <a:p>
                      <a:r>
                        <a:rPr lang="en-US" sz="2000" dirty="0">
                          <a:solidFill>
                            <a:schemeClr val="bg1"/>
                          </a:solidFill>
                          <a:latin typeface="Courier New" pitchFamily="49" charset="0"/>
                          <a:cs typeface="Courier New" pitchFamily="49" charset="0"/>
                        </a:rPr>
                        <a:t> Square(</a:t>
                      </a:r>
                      <a:r>
                        <a:rPr lang="en-US" sz="2000" dirty="0" err="1">
                          <a:solidFill>
                            <a:schemeClr val="bg1"/>
                          </a:solidFill>
                          <a:latin typeface="Courier New" pitchFamily="49" charset="0"/>
                          <a:cs typeface="Courier New" pitchFamily="49" charset="0"/>
                        </a:rPr>
                        <a:t>int</a:t>
                      </a:r>
                      <a:r>
                        <a:rPr lang="en-US" sz="2000" dirty="0">
                          <a:solidFill>
                            <a:schemeClr val="bg1"/>
                          </a:solidFill>
                          <a:latin typeface="Courier New" pitchFamily="49" charset="0"/>
                          <a:cs typeface="Courier New" pitchFamily="49" charset="0"/>
                        </a:rPr>
                        <a:t>);</a:t>
                      </a:r>
                      <a:r>
                        <a:rPr lang="en-US" sz="2000" baseline="0" dirty="0">
                          <a:solidFill>
                            <a:schemeClr val="bg1"/>
                          </a:solidFill>
                          <a:latin typeface="Courier New" pitchFamily="49" charset="0"/>
                          <a:cs typeface="Courier New" pitchFamily="49" charset="0"/>
                        </a:rPr>
                        <a:t>  //prototype</a:t>
                      </a:r>
                    </a:p>
                    <a:p>
                      <a:r>
                        <a:rPr lang="en-US" sz="2000" baseline="0" dirty="0">
                          <a:solidFill>
                            <a:schemeClr val="bg1"/>
                          </a:solidFill>
                          <a:latin typeface="Courier New" pitchFamily="49" charset="0"/>
                          <a:cs typeface="Courier New" pitchFamily="49" charset="0"/>
                        </a:rPr>
                        <a:t>               //in class</a:t>
                      </a:r>
                    </a:p>
                    <a:p>
                      <a:endParaRPr lang="en-US" sz="2000" baseline="0" dirty="0">
                        <a:solidFill>
                          <a:schemeClr val="bg1"/>
                        </a:solidFill>
                        <a:latin typeface="Courier New" pitchFamily="49" charset="0"/>
                        <a:cs typeface="Courier New" pitchFamily="49" charset="0"/>
                      </a:endParaRPr>
                    </a:p>
                    <a:p>
                      <a:r>
                        <a:rPr lang="en-US" sz="2000" baseline="0" dirty="0">
                          <a:solidFill>
                            <a:schemeClr val="bg1"/>
                          </a:solidFill>
                          <a:latin typeface="Courier New" pitchFamily="49" charset="0"/>
                          <a:cs typeface="Courier New" pitchFamily="49" charset="0"/>
                        </a:rPr>
                        <a:t> Square::Square(int s)</a:t>
                      </a:r>
                    </a:p>
                    <a:p>
                      <a:r>
                        <a:rPr lang="en-US" sz="2000" baseline="0" dirty="0">
                          <a:solidFill>
                            <a:schemeClr val="bg1"/>
                          </a:solidFill>
                          <a:latin typeface="Courier New" pitchFamily="49" charset="0"/>
                          <a:cs typeface="Courier New" pitchFamily="49" charset="0"/>
                        </a:rPr>
                        <a:t>    {</a:t>
                      </a:r>
                    </a:p>
                    <a:p>
                      <a:r>
                        <a:rPr lang="en-US" sz="2000" baseline="0" dirty="0">
                          <a:solidFill>
                            <a:schemeClr val="bg1"/>
                          </a:solidFill>
                          <a:latin typeface="Courier New" pitchFamily="49" charset="0"/>
                          <a:cs typeface="Courier New" pitchFamily="49" charset="0"/>
                        </a:rPr>
                        <a:t>    side = s;</a:t>
                      </a:r>
                    </a:p>
                    <a:p>
                      <a:r>
                        <a:rPr lang="en-US" sz="2000" baseline="0" dirty="0">
                          <a:solidFill>
                            <a:schemeClr val="bg1"/>
                          </a:solidFill>
                          <a:latin typeface="Courier New" pitchFamily="49" charset="0"/>
                          <a:cs typeface="Courier New" pitchFamily="49" charset="0"/>
                        </a:rPr>
                        <a:t>    }</a:t>
                      </a:r>
                      <a:endParaRPr lang="en-US" sz="2000" dirty="0">
                        <a:solidFill>
                          <a:schemeClr val="bg1"/>
                        </a:solidFill>
                        <a:latin typeface="Courier New" pitchFamily="49" charset="0"/>
                        <a:cs typeface="Courier New" pitchFamily="49" charset="0"/>
                      </a:endParaRPr>
                    </a:p>
                  </a:txBody>
                  <a:tcPr marT="45692" marB="45692"/>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35744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lstStyle/>
          <a:p>
            <a:pPr algn="ctr"/>
            <a:r>
              <a:rPr lang="en-US" dirty="0"/>
              <a:t>Overloading Constructors</a:t>
            </a:r>
            <a:endParaRPr lang="en-US" altLang="ko-KR" sz="4800" b="1" kern="0" dirty="0">
              <a:ln w="10160">
                <a:solidFill>
                  <a:schemeClr val="accent5"/>
                </a:solidFill>
                <a:prstDash val="solid"/>
              </a:ln>
              <a:effectLst>
                <a:outerShdw blurRad="38100" dist="22860" dir="5400000" algn="tl" rotWithShape="0">
                  <a:srgbClr val="000000">
                    <a:alpha val="30000"/>
                  </a:srgbClr>
                </a:outerShdw>
              </a:effectLst>
            </a:endParaRPr>
          </a:p>
        </p:txBody>
      </p:sp>
      <p:sp>
        <p:nvSpPr>
          <p:cNvPr id="5" name="Rectangle 3"/>
          <p:cNvSpPr>
            <a:spLocks noGrp="1" noChangeArrowheads="1"/>
          </p:cNvSpPr>
          <p:nvPr>
            <p:ph idx="4294967295"/>
          </p:nvPr>
        </p:nvSpPr>
        <p:spPr>
          <a:xfrm>
            <a:off x="1522412" y="1371600"/>
            <a:ext cx="9144000" cy="5029200"/>
          </a:xfrm>
          <a:prstGeom prst="rect">
            <a:avLst/>
          </a:prstGeom>
        </p:spPr>
        <p:txBody>
          <a:bodyPr/>
          <a:lstStyle/>
          <a:p>
            <a:pPr eaLnBrk="1" hangingPunct="1">
              <a:lnSpc>
                <a:spcPct val="90000"/>
              </a:lnSpc>
              <a:spcBef>
                <a:spcPct val="40000"/>
              </a:spcBef>
            </a:pPr>
            <a:r>
              <a:rPr lang="en-US" altLang="en-US" dirty="0"/>
              <a:t>A class can have more than 1 constructor</a:t>
            </a:r>
          </a:p>
          <a:p>
            <a:pPr eaLnBrk="1" hangingPunct="1">
              <a:lnSpc>
                <a:spcPct val="90000"/>
              </a:lnSpc>
              <a:spcBef>
                <a:spcPct val="40000"/>
              </a:spcBef>
            </a:pPr>
            <a:r>
              <a:rPr lang="en-US" altLang="en-US" dirty="0"/>
              <a:t>Overloaded constructors in a class must have different parameter lists </a:t>
            </a:r>
          </a:p>
          <a:p>
            <a:pPr lvl="1" eaLnBrk="1" hangingPunct="1">
              <a:lnSpc>
                <a:spcPct val="90000"/>
              </a:lnSpc>
              <a:spcBef>
                <a:spcPct val="40000"/>
              </a:spcBef>
              <a:buFontTx/>
              <a:buNone/>
            </a:pPr>
            <a:r>
              <a:rPr lang="en-US" altLang="en-US" sz="3200" dirty="0">
                <a:latin typeface="Courier New" panose="02070309020205020404" pitchFamily="49" charset="0"/>
              </a:rPr>
              <a:t>	</a:t>
            </a:r>
            <a:r>
              <a:rPr lang="en-US" altLang="en-US" b="1" dirty="0">
                <a:solidFill>
                  <a:srgbClr val="3D8963"/>
                </a:solidFill>
                <a:latin typeface="Courier New" panose="02070309020205020404" pitchFamily="49" charset="0"/>
              </a:rPr>
              <a:t>Square();</a:t>
            </a:r>
          </a:p>
          <a:p>
            <a:pPr lvl="1" eaLnBrk="1" hangingPunct="1">
              <a:lnSpc>
                <a:spcPct val="90000"/>
              </a:lnSpc>
              <a:spcBef>
                <a:spcPct val="40000"/>
              </a:spcBef>
              <a:buFontTx/>
              <a:buNone/>
            </a:pPr>
            <a:r>
              <a:rPr lang="en-US" altLang="en-US" b="1" dirty="0">
                <a:solidFill>
                  <a:srgbClr val="3D8963"/>
                </a:solidFill>
                <a:latin typeface="Courier New" panose="02070309020205020404" pitchFamily="49" charset="0"/>
              </a:rPr>
              <a:t>	Square(</a:t>
            </a:r>
            <a:r>
              <a:rPr lang="en-US" altLang="en-US" b="1" dirty="0" err="1">
                <a:solidFill>
                  <a:srgbClr val="3D8963"/>
                </a:solidFill>
                <a:latin typeface="Courier New" panose="02070309020205020404" pitchFamily="49" charset="0"/>
              </a:rPr>
              <a:t>int</a:t>
            </a:r>
            <a:r>
              <a:rPr lang="en-US" altLang="en-US" b="1" dirty="0">
                <a:solidFill>
                  <a:srgbClr val="3D8963"/>
                </a:solidFill>
                <a:latin typeface="Courier New" panose="02070309020205020404" pitchFamily="49" charset="0"/>
              </a:rPr>
              <a:t>);</a:t>
            </a:r>
          </a:p>
        </p:txBody>
      </p:sp>
    </p:spTree>
    <p:extLst>
      <p:ext uri="{BB962C8B-B14F-4D97-AF65-F5344CB8AC3E}">
        <p14:creationId xmlns:p14="http://schemas.microsoft.com/office/powerpoint/2010/main" val="1265806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lstStyle/>
          <a:p>
            <a:pPr algn="ctr"/>
            <a:r>
              <a:rPr lang="en-US" dirty="0"/>
              <a:t>The Default Constructor</a:t>
            </a:r>
            <a:endParaRPr lang="en-US" altLang="ko-KR" sz="4800" b="1" kern="0" dirty="0">
              <a:ln w="10160">
                <a:solidFill>
                  <a:schemeClr val="accent5"/>
                </a:solidFill>
                <a:prstDash val="solid"/>
              </a:ln>
              <a:effectLst>
                <a:outerShdw blurRad="38100" dist="22860" dir="5400000" algn="tl" rotWithShape="0">
                  <a:srgbClr val="000000">
                    <a:alpha val="30000"/>
                  </a:srgbClr>
                </a:outerShdw>
              </a:effectLst>
            </a:endParaRPr>
          </a:p>
        </p:txBody>
      </p:sp>
      <p:sp>
        <p:nvSpPr>
          <p:cNvPr id="4" name="Content Placeholder 3"/>
          <p:cNvSpPr>
            <a:spLocks noGrp="1" noChangeArrowheads="1"/>
          </p:cNvSpPr>
          <p:nvPr>
            <p:ph idx="4294967295"/>
          </p:nvPr>
        </p:nvSpPr>
        <p:spPr>
          <a:xfrm>
            <a:off x="1522412" y="1524000"/>
            <a:ext cx="9144000" cy="4572000"/>
          </a:xfrm>
          <a:prstGeom prst="rect">
            <a:avLst/>
          </a:prstGeom>
        </p:spPr>
        <p:txBody>
          <a:bodyPr/>
          <a:lstStyle/>
          <a:p>
            <a:pPr eaLnBrk="1" hangingPunct="1">
              <a:lnSpc>
                <a:spcPct val="90000"/>
              </a:lnSpc>
              <a:spcBef>
                <a:spcPct val="40000"/>
              </a:spcBef>
            </a:pPr>
            <a:r>
              <a:rPr lang="en-US" altLang="en-US" dirty="0"/>
              <a:t>Constructors can have any number of parameters, including none</a:t>
            </a:r>
          </a:p>
          <a:p>
            <a:pPr eaLnBrk="1" hangingPunct="1">
              <a:lnSpc>
                <a:spcPct val="90000"/>
              </a:lnSpc>
              <a:spcBef>
                <a:spcPct val="40000"/>
              </a:spcBef>
            </a:pPr>
            <a:r>
              <a:rPr lang="en-US" altLang="en-US" dirty="0"/>
              <a:t>A</a:t>
            </a:r>
            <a:r>
              <a:rPr lang="en-US" altLang="en-US" dirty="0">
                <a:solidFill>
                  <a:schemeClr val="accent2"/>
                </a:solidFill>
              </a:rPr>
              <a:t> </a:t>
            </a:r>
            <a:r>
              <a:rPr lang="en-US" altLang="en-US" b="1" dirty="0">
                <a:solidFill>
                  <a:schemeClr val="accent2"/>
                </a:solidFill>
              </a:rPr>
              <a:t>default constructor</a:t>
            </a:r>
            <a:r>
              <a:rPr lang="en-US" altLang="en-US" b="1" dirty="0"/>
              <a:t> </a:t>
            </a:r>
            <a:r>
              <a:rPr lang="en-US" altLang="en-US" dirty="0"/>
              <a:t>is one that takes no arguments either due to</a:t>
            </a:r>
          </a:p>
          <a:p>
            <a:pPr lvl="1" eaLnBrk="1" hangingPunct="1">
              <a:lnSpc>
                <a:spcPct val="90000"/>
              </a:lnSpc>
              <a:spcBef>
                <a:spcPct val="40000"/>
              </a:spcBef>
            </a:pPr>
            <a:r>
              <a:rPr lang="en-US" altLang="en-US" dirty="0"/>
              <a:t>No parameters or</a:t>
            </a:r>
          </a:p>
          <a:p>
            <a:pPr lvl="1" eaLnBrk="1" hangingPunct="1">
              <a:lnSpc>
                <a:spcPct val="90000"/>
              </a:lnSpc>
              <a:spcBef>
                <a:spcPct val="40000"/>
              </a:spcBef>
            </a:pPr>
            <a:r>
              <a:rPr lang="en-US" altLang="en-US" dirty="0"/>
              <a:t>All parameters have default values</a:t>
            </a:r>
          </a:p>
          <a:p>
            <a:pPr eaLnBrk="1" hangingPunct="1">
              <a:lnSpc>
                <a:spcPct val="90000"/>
              </a:lnSpc>
              <a:spcBef>
                <a:spcPct val="40000"/>
              </a:spcBef>
            </a:pPr>
            <a:r>
              <a:rPr lang="en-US" altLang="en-US" dirty="0"/>
              <a:t>If a class has any programmer-defined constructors, it must have a programmer- defined default constructor</a:t>
            </a:r>
          </a:p>
          <a:p>
            <a:pPr eaLnBrk="1" hangingPunct="1">
              <a:lnSpc>
                <a:spcPct val="90000"/>
              </a:lnSpc>
              <a:spcBef>
                <a:spcPct val="40000"/>
              </a:spcBef>
            </a:pPr>
            <a:endParaRPr lang="en-US" altLang="en-US" dirty="0"/>
          </a:p>
        </p:txBody>
      </p:sp>
    </p:spTree>
    <p:extLst>
      <p:ext uri="{BB962C8B-B14F-4D97-AF65-F5344CB8AC3E}">
        <p14:creationId xmlns:p14="http://schemas.microsoft.com/office/powerpoint/2010/main" val="633495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lstStyle/>
          <a:p>
            <a:pPr algn="ctr"/>
            <a:r>
              <a:rPr lang="en-US" dirty="0"/>
              <a:t>The Default Constructor</a:t>
            </a:r>
            <a:endParaRPr lang="en-US" altLang="ko-KR" sz="4800" b="1" kern="0" dirty="0">
              <a:ln w="10160">
                <a:solidFill>
                  <a:schemeClr val="accent5"/>
                </a:solidFill>
                <a:prstDash val="solid"/>
              </a:ln>
              <a:effectLst>
                <a:outerShdw blurRad="38100" dist="22860" dir="5400000" algn="tl" rotWithShape="0">
                  <a:srgbClr val="000000">
                    <a:alpha val="30000"/>
                  </a:srgbClr>
                </a:outerShdw>
              </a:effectLst>
            </a:endParaRPr>
          </a:p>
        </p:txBody>
      </p:sp>
      <p:sp>
        <p:nvSpPr>
          <p:cNvPr id="5" name="Rectangle 3"/>
          <p:cNvSpPr>
            <a:spLocks noGrp="1" noChangeArrowheads="1"/>
          </p:cNvSpPr>
          <p:nvPr>
            <p:ph idx="4294967295"/>
          </p:nvPr>
        </p:nvSpPr>
        <p:spPr>
          <a:xfrm>
            <a:off x="1522412" y="1143000"/>
            <a:ext cx="9144000" cy="4876800"/>
          </a:xfrm>
          <a:prstGeom prst="rect">
            <a:avLst/>
          </a:prstGeom>
        </p:spPr>
        <p:txBody>
          <a:bodyPr/>
          <a:lstStyle/>
          <a:p>
            <a:pPr lvl="1" eaLnBrk="1" hangingPunct="1">
              <a:lnSpc>
                <a:spcPct val="80000"/>
              </a:lnSpc>
              <a:spcBef>
                <a:spcPct val="0"/>
              </a:spcBef>
              <a:buFontTx/>
              <a:buNone/>
            </a:pPr>
            <a:r>
              <a:rPr lang="en-US" altLang="en-US" b="1" dirty="0">
                <a:solidFill>
                  <a:srgbClr val="3D8963"/>
                </a:solidFill>
                <a:latin typeface="Courier New" panose="02070309020205020404" pitchFamily="49" charset="0"/>
              </a:rPr>
              <a:t>class Square</a:t>
            </a:r>
          </a:p>
          <a:p>
            <a:pPr lvl="1" eaLnBrk="1" hangingPunct="1">
              <a:lnSpc>
                <a:spcPct val="80000"/>
              </a:lnSpc>
              <a:spcBef>
                <a:spcPct val="0"/>
              </a:spcBef>
              <a:buFontTx/>
              <a:buNone/>
            </a:pPr>
            <a:r>
              <a:rPr lang="en-US" altLang="en-US" b="1" dirty="0">
                <a:solidFill>
                  <a:srgbClr val="3D8963"/>
                </a:solidFill>
                <a:latin typeface="Courier New" panose="02070309020205020404" pitchFamily="49" charset="0"/>
              </a:rPr>
              <a:t>{</a:t>
            </a:r>
          </a:p>
          <a:p>
            <a:pPr lvl="1" eaLnBrk="1" hangingPunct="1">
              <a:lnSpc>
                <a:spcPct val="80000"/>
              </a:lnSpc>
              <a:spcBef>
                <a:spcPct val="0"/>
              </a:spcBef>
              <a:buFontTx/>
              <a:buNone/>
            </a:pPr>
            <a:r>
              <a:rPr lang="en-US" altLang="en-US" b="1" dirty="0">
                <a:solidFill>
                  <a:srgbClr val="3D8963"/>
                </a:solidFill>
                <a:latin typeface="Courier New" panose="02070309020205020404" pitchFamily="49" charset="0"/>
              </a:rPr>
              <a:t>  private:</a:t>
            </a:r>
          </a:p>
          <a:p>
            <a:pPr lvl="1" eaLnBrk="1" hangingPunct="1">
              <a:lnSpc>
                <a:spcPct val="80000"/>
              </a:lnSpc>
              <a:spcBef>
                <a:spcPct val="0"/>
              </a:spcBef>
              <a:buFontTx/>
              <a:buNone/>
            </a:pPr>
            <a:r>
              <a:rPr lang="en-US" altLang="en-US" b="1" dirty="0">
                <a:solidFill>
                  <a:srgbClr val="3D8963"/>
                </a:solidFill>
                <a:latin typeface="Courier New" panose="02070309020205020404" pitchFamily="49" charset="0"/>
              </a:rPr>
              <a:t>    </a:t>
            </a:r>
            <a:r>
              <a:rPr lang="en-US" altLang="en-US" b="1" dirty="0" err="1">
                <a:solidFill>
                  <a:srgbClr val="3D8963"/>
                </a:solidFill>
                <a:latin typeface="Courier New" panose="02070309020205020404" pitchFamily="49" charset="0"/>
              </a:rPr>
              <a:t>int</a:t>
            </a:r>
            <a:r>
              <a:rPr lang="en-US" altLang="en-US" b="1" dirty="0">
                <a:solidFill>
                  <a:srgbClr val="3D8963"/>
                </a:solidFill>
                <a:latin typeface="Courier New" panose="02070309020205020404" pitchFamily="49" charset="0"/>
              </a:rPr>
              <a:t> side;</a:t>
            </a:r>
          </a:p>
          <a:p>
            <a:pPr lvl="1" eaLnBrk="1" hangingPunct="1">
              <a:lnSpc>
                <a:spcPct val="80000"/>
              </a:lnSpc>
              <a:spcBef>
                <a:spcPct val="0"/>
              </a:spcBef>
              <a:buFontTx/>
              <a:buNone/>
            </a:pPr>
            <a:r>
              <a:rPr lang="en-US" altLang="en-US" b="1" dirty="0">
                <a:solidFill>
                  <a:srgbClr val="3D8963"/>
                </a:solidFill>
                <a:latin typeface="Courier New" panose="02070309020205020404" pitchFamily="49" charset="0"/>
              </a:rPr>
              <a:t>		  </a:t>
            </a:r>
          </a:p>
          <a:p>
            <a:pPr lvl="1" eaLnBrk="1" hangingPunct="1">
              <a:lnSpc>
                <a:spcPct val="80000"/>
              </a:lnSpc>
              <a:spcBef>
                <a:spcPct val="0"/>
              </a:spcBef>
              <a:buFontTx/>
              <a:buNone/>
            </a:pPr>
            <a:r>
              <a:rPr lang="en-US" altLang="en-US" b="1" dirty="0">
                <a:solidFill>
                  <a:srgbClr val="3D8963"/>
                </a:solidFill>
                <a:latin typeface="Courier New" panose="02070309020205020404" pitchFamily="49" charset="0"/>
              </a:rPr>
              <a:t>  public:</a:t>
            </a:r>
          </a:p>
          <a:p>
            <a:pPr lvl="1" eaLnBrk="1" hangingPunct="1">
              <a:lnSpc>
                <a:spcPct val="80000"/>
              </a:lnSpc>
              <a:spcBef>
                <a:spcPct val="0"/>
              </a:spcBef>
              <a:buFontTx/>
              <a:buNone/>
            </a:pPr>
            <a:r>
              <a:rPr lang="en-US" altLang="en-US" b="1" dirty="0">
                <a:solidFill>
                  <a:srgbClr val="3D8963"/>
                </a:solidFill>
                <a:latin typeface="Courier New" panose="02070309020205020404" pitchFamily="49" charset="0"/>
              </a:rPr>
              <a:t>    Square()           // default </a:t>
            </a:r>
          </a:p>
          <a:p>
            <a:pPr lvl="1" eaLnBrk="1" hangingPunct="1">
              <a:lnSpc>
                <a:spcPct val="80000"/>
              </a:lnSpc>
              <a:spcBef>
                <a:spcPct val="0"/>
              </a:spcBef>
              <a:buFontTx/>
              <a:buNone/>
            </a:pPr>
            <a:r>
              <a:rPr lang="en-US" altLang="en-US" b="1" dirty="0">
                <a:solidFill>
                  <a:srgbClr val="3D8963"/>
                </a:solidFill>
                <a:latin typeface="Courier New" panose="02070309020205020404" pitchFamily="49" charset="0"/>
              </a:rPr>
              <a:t>       { side = 1; }  // constructor</a:t>
            </a:r>
          </a:p>
          <a:p>
            <a:pPr lvl="1" eaLnBrk="1" hangingPunct="1">
              <a:lnSpc>
                <a:spcPct val="80000"/>
              </a:lnSpc>
              <a:spcBef>
                <a:spcPct val="0"/>
              </a:spcBef>
              <a:buFontTx/>
              <a:buNone/>
            </a:pPr>
            <a:endParaRPr lang="en-US" altLang="en-US" b="1" dirty="0">
              <a:solidFill>
                <a:srgbClr val="3D8963"/>
              </a:solidFill>
              <a:latin typeface="Courier New" panose="02070309020205020404" pitchFamily="49" charset="0"/>
            </a:endParaRPr>
          </a:p>
          <a:p>
            <a:pPr lvl="1" eaLnBrk="1" hangingPunct="1">
              <a:lnSpc>
                <a:spcPct val="80000"/>
              </a:lnSpc>
              <a:spcBef>
                <a:spcPct val="0"/>
              </a:spcBef>
              <a:buFontTx/>
              <a:buNone/>
            </a:pPr>
            <a:r>
              <a:rPr lang="en-US" altLang="en-US" b="1" dirty="0">
                <a:solidFill>
                  <a:srgbClr val="3D8963"/>
                </a:solidFill>
                <a:latin typeface="Courier New" panose="02070309020205020404" pitchFamily="49" charset="0"/>
              </a:rPr>
              <a:t>    // Other member </a:t>
            </a:r>
          </a:p>
          <a:p>
            <a:pPr lvl="1" eaLnBrk="1" hangingPunct="1">
              <a:lnSpc>
                <a:spcPct val="80000"/>
              </a:lnSpc>
              <a:spcBef>
                <a:spcPct val="0"/>
              </a:spcBef>
              <a:buFontTx/>
              <a:buNone/>
            </a:pPr>
            <a:r>
              <a:rPr lang="en-US" altLang="en-US" b="1" dirty="0">
                <a:solidFill>
                  <a:srgbClr val="3D8963"/>
                </a:solidFill>
                <a:latin typeface="Courier New" panose="02070309020205020404" pitchFamily="49" charset="0"/>
              </a:rPr>
              <a:t>    // functions go here </a:t>
            </a:r>
          </a:p>
          <a:p>
            <a:pPr lvl="1" eaLnBrk="1" hangingPunct="1">
              <a:lnSpc>
                <a:spcPct val="80000"/>
              </a:lnSpc>
              <a:spcBef>
                <a:spcPct val="0"/>
              </a:spcBef>
              <a:buFontTx/>
              <a:buNone/>
            </a:pPr>
            <a:r>
              <a:rPr lang="en-US" altLang="en-US" b="1" dirty="0">
                <a:solidFill>
                  <a:srgbClr val="3D8963"/>
                </a:solidFill>
                <a:latin typeface="Courier New" panose="02070309020205020404" pitchFamily="49" charset="0"/>
              </a:rPr>
              <a:t>};</a:t>
            </a:r>
          </a:p>
          <a:p>
            <a:pPr lvl="1" eaLnBrk="1" hangingPunct="1">
              <a:lnSpc>
                <a:spcPct val="80000"/>
              </a:lnSpc>
              <a:spcBef>
                <a:spcPct val="50000"/>
              </a:spcBef>
              <a:buFontTx/>
              <a:buNone/>
            </a:pPr>
            <a:r>
              <a:rPr lang="en-US" altLang="en-US" sz="1800" dirty="0">
                <a:latin typeface="Courier New" panose="02070309020205020404" pitchFamily="49" charset="0"/>
              </a:rPr>
              <a:t>	</a:t>
            </a:r>
            <a:endParaRPr lang="en-US" altLang="en-US" sz="1600" dirty="0"/>
          </a:p>
        </p:txBody>
      </p:sp>
      <p:sp>
        <p:nvSpPr>
          <p:cNvPr id="6" name="Oval 4"/>
          <p:cNvSpPr>
            <a:spLocks noChangeArrowheads="1"/>
          </p:cNvSpPr>
          <p:nvPr/>
        </p:nvSpPr>
        <p:spPr bwMode="auto">
          <a:xfrm>
            <a:off x="7618412" y="1600200"/>
            <a:ext cx="1828800" cy="1143000"/>
          </a:xfrm>
          <a:prstGeom prst="ellipse">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ltLang="en-US"/>
          </a:p>
        </p:txBody>
      </p:sp>
      <p:sp>
        <p:nvSpPr>
          <p:cNvPr id="7" name="Text Box 5"/>
          <p:cNvSpPr txBox="1">
            <a:spLocks noChangeArrowheads="1"/>
          </p:cNvSpPr>
          <p:nvPr/>
        </p:nvSpPr>
        <p:spPr bwMode="auto">
          <a:xfrm>
            <a:off x="7694612" y="1752601"/>
            <a:ext cx="1752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algn="ctr" eaLnBrk="1" hangingPunct="1"/>
            <a:r>
              <a:rPr lang="en-US" altLang="en-US" sz="2000" b="1" baseline="0">
                <a:solidFill>
                  <a:schemeClr val="accent2"/>
                </a:solidFill>
                <a:latin typeface="Courier New" panose="02070309020205020404" pitchFamily="49" charset="0"/>
              </a:rPr>
              <a:t>Has no </a:t>
            </a:r>
          </a:p>
          <a:p>
            <a:pPr algn="ctr" eaLnBrk="1" hangingPunct="1"/>
            <a:r>
              <a:rPr lang="en-US" altLang="en-US" sz="2000" b="1" baseline="0">
                <a:solidFill>
                  <a:schemeClr val="accent2"/>
                </a:solidFill>
                <a:latin typeface="Courier New" panose="02070309020205020404" pitchFamily="49" charset="0"/>
              </a:rPr>
              <a:t>parameters</a:t>
            </a:r>
          </a:p>
        </p:txBody>
      </p:sp>
      <p:sp>
        <p:nvSpPr>
          <p:cNvPr id="8" name="Line 7"/>
          <p:cNvSpPr>
            <a:spLocks noChangeShapeType="1"/>
          </p:cNvSpPr>
          <p:nvPr/>
        </p:nvSpPr>
        <p:spPr bwMode="auto">
          <a:xfrm flipH="1">
            <a:off x="5561012" y="2286000"/>
            <a:ext cx="2057400" cy="99060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897208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lstStyle/>
          <a:p>
            <a:pPr algn="ctr"/>
            <a:r>
              <a:rPr lang="en-US" dirty="0"/>
              <a:t>The Default Constructor</a:t>
            </a:r>
            <a:endParaRPr lang="en-US" altLang="ko-KR" sz="4800" b="1" kern="0" dirty="0">
              <a:ln w="10160">
                <a:solidFill>
                  <a:schemeClr val="accent5"/>
                </a:solidFill>
                <a:prstDash val="solid"/>
              </a:ln>
              <a:effectLst>
                <a:outerShdw blurRad="38100" dist="22860" dir="5400000" algn="tl" rotWithShape="0">
                  <a:srgbClr val="000000">
                    <a:alpha val="30000"/>
                  </a:srgbClr>
                </a:outerShdw>
              </a:effectLst>
            </a:endParaRPr>
          </a:p>
        </p:txBody>
      </p:sp>
      <p:sp>
        <p:nvSpPr>
          <p:cNvPr id="9" name="Rectangle 3"/>
          <p:cNvSpPr>
            <a:spLocks noGrp="1" noChangeArrowheads="1"/>
          </p:cNvSpPr>
          <p:nvPr>
            <p:ph idx="4294967295"/>
          </p:nvPr>
        </p:nvSpPr>
        <p:spPr>
          <a:xfrm>
            <a:off x="1598612" y="1143000"/>
            <a:ext cx="9144000" cy="4724400"/>
          </a:xfrm>
          <a:prstGeom prst="rect">
            <a:avLst/>
          </a:prstGeom>
        </p:spPr>
        <p:txBody>
          <a:bodyPr/>
          <a:lstStyle/>
          <a:p>
            <a:pPr lvl="1" eaLnBrk="1" hangingPunct="1">
              <a:lnSpc>
                <a:spcPct val="80000"/>
              </a:lnSpc>
              <a:spcBef>
                <a:spcPct val="0"/>
              </a:spcBef>
              <a:buFontTx/>
              <a:buNone/>
            </a:pPr>
            <a:r>
              <a:rPr lang="en-US" altLang="en-US" b="1" dirty="0">
                <a:solidFill>
                  <a:srgbClr val="3D8963"/>
                </a:solidFill>
                <a:latin typeface="Courier New" panose="02070309020205020404" pitchFamily="49" charset="0"/>
              </a:rPr>
              <a:t>class Square</a:t>
            </a:r>
          </a:p>
          <a:p>
            <a:pPr lvl="1" eaLnBrk="1" hangingPunct="1">
              <a:lnSpc>
                <a:spcPct val="80000"/>
              </a:lnSpc>
              <a:spcBef>
                <a:spcPct val="0"/>
              </a:spcBef>
              <a:buFontTx/>
              <a:buNone/>
            </a:pPr>
            <a:r>
              <a:rPr lang="en-US" altLang="en-US" b="1" dirty="0">
                <a:solidFill>
                  <a:srgbClr val="3D8963"/>
                </a:solidFill>
                <a:latin typeface="Courier New" panose="02070309020205020404" pitchFamily="49" charset="0"/>
              </a:rPr>
              <a:t>{</a:t>
            </a:r>
          </a:p>
          <a:p>
            <a:pPr lvl="1" eaLnBrk="1" hangingPunct="1">
              <a:lnSpc>
                <a:spcPct val="80000"/>
              </a:lnSpc>
              <a:spcBef>
                <a:spcPct val="0"/>
              </a:spcBef>
              <a:buFontTx/>
              <a:buNone/>
            </a:pPr>
            <a:r>
              <a:rPr lang="en-US" altLang="en-US" b="1" dirty="0">
                <a:solidFill>
                  <a:srgbClr val="3D8963"/>
                </a:solidFill>
                <a:latin typeface="Courier New" panose="02070309020205020404" pitchFamily="49" charset="0"/>
              </a:rPr>
              <a:t>  private:</a:t>
            </a:r>
          </a:p>
          <a:p>
            <a:pPr lvl="1" eaLnBrk="1" hangingPunct="1">
              <a:lnSpc>
                <a:spcPct val="80000"/>
              </a:lnSpc>
              <a:spcBef>
                <a:spcPct val="0"/>
              </a:spcBef>
              <a:buFontTx/>
              <a:buNone/>
            </a:pPr>
            <a:r>
              <a:rPr lang="en-US" altLang="en-US" b="1" dirty="0">
                <a:solidFill>
                  <a:srgbClr val="3D8963"/>
                </a:solidFill>
                <a:latin typeface="Courier New" panose="02070309020205020404" pitchFamily="49" charset="0"/>
              </a:rPr>
              <a:t>    </a:t>
            </a:r>
            <a:r>
              <a:rPr lang="en-US" altLang="en-US" b="1" dirty="0" err="1">
                <a:solidFill>
                  <a:srgbClr val="3D8963"/>
                </a:solidFill>
                <a:latin typeface="Courier New" panose="02070309020205020404" pitchFamily="49" charset="0"/>
              </a:rPr>
              <a:t>int</a:t>
            </a:r>
            <a:r>
              <a:rPr lang="en-US" altLang="en-US" b="1" dirty="0">
                <a:solidFill>
                  <a:srgbClr val="3D8963"/>
                </a:solidFill>
                <a:latin typeface="Courier New" panose="02070309020205020404" pitchFamily="49" charset="0"/>
              </a:rPr>
              <a:t> side;</a:t>
            </a:r>
          </a:p>
          <a:p>
            <a:pPr lvl="1" eaLnBrk="1" hangingPunct="1">
              <a:lnSpc>
                <a:spcPct val="80000"/>
              </a:lnSpc>
              <a:spcBef>
                <a:spcPct val="0"/>
              </a:spcBef>
              <a:buFontTx/>
              <a:buNone/>
            </a:pPr>
            <a:r>
              <a:rPr lang="en-US" altLang="en-US" b="1" dirty="0">
                <a:solidFill>
                  <a:srgbClr val="3D8963"/>
                </a:solidFill>
                <a:latin typeface="Courier New" panose="02070309020205020404" pitchFamily="49" charset="0"/>
              </a:rPr>
              <a:t>		  </a:t>
            </a:r>
          </a:p>
          <a:p>
            <a:pPr lvl="1" eaLnBrk="1" hangingPunct="1">
              <a:lnSpc>
                <a:spcPct val="80000"/>
              </a:lnSpc>
              <a:spcBef>
                <a:spcPct val="0"/>
              </a:spcBef>
              <a:buFontTx/>
              <a:buNone/>
            </a:pPr>
            <a:r>
              <a:rPr lang="en-US" altLang="en-US" b="1" dirty="0">
                <a:solidFill>
                  <a:srgbClr val="3D8963"/>
                </a:solidFill>
                <a:latin typeface="Courier New" panose="02070309020205020404" pitchFamily="49" charset="0"/>
              </a:rPr>
              <a:t>  public:</a:t>
            </a:r>
          </a:p>
          <a:p>
            <a:pPr lvl="1" eaLnBrk="1" hangingPunct="1">
              <a:lnSpc>
                <a:spcPct val="80000"/>
              </a:lnSpc>
              <a:spcBef>
                <a:spcPct val="0"/>
              </a:spcBef>
              <a:buFontTx/>
              <a:buNone/>
            </a:pPr>
            <a:r>
              <a:rPr lang="en-US" altLang="en-US" b="1" dirty="0">
                <a:solidFill>
                  <a:srgbClr val="3D8963"/>
                </a:solidFill>
                <a:latin typeface="Courier New" panose="02070309020205020404" pitchFamily="49" charset="0"/>
              </a:rPr>
              <a:t>    Square(</a:t>
            </a:r>
            <a:r>
              <a:rPr lang="en-US" altLang="en-US" b="1" dirty="0" err="1">
                <a:solidFill>
                  <a:srgbClr val="3D8963"/>
                </a:solidFill>
                <a:latin typeface="Courier New" panose="02070309020205020404" pitchFamily="49" charset="0"/>
              </a:rPr>
              <a:t>int</a:t>
            </a:r>
            <a:r>
              <a:rPr lang="en-US" altLang="en-US" b="1" dirty="0">
                <a:solidFill>
                  <a:srgbClr val="3D8963"/>
                </a:solidFill>
                <a:latin typeface="Courier New" panose="02070309020205020404" pitchFamily="49" charset="0"/>
              </a:rPr>
              <a:t> s = 1) // default </a:t>
            </a:r>
          </a:p>
          <a:p>
            <a:pPr lvl="1" eaLnBrk="1" hangingPunct="1">
              <a:lnSpc>
                <a:spcPct val="80000"/>
              </a:lnSpc>
              <a:spcBef>
                <a:spcPct val="0"/>
              </a:spcBef>
              <a:buFontTx/>
              <a:buNone/>
            </a:pPr>
            <a:r>
              <a:rPr lang="en-US" altLang="en-US" b="1" dirty="0">
                <a:solidFill>
                  <a:srgbClr val="3D8963"/>
                </a:solidFill>
                <a:latin typeface="Courier New" panose="02070309020205020404" pitchFamily="49" charset="0"/>
              </a:rPr>
              <a:t>    { side = s; }     // constructor</a:t>
            </a:r>
          </a:p>
          <a:p>
            <a:pPr lvl="1" eaLnBrk="1" hangingPunct="1">
              <a:lnSpc>
                <a:spcPct val="80000"/>
              </a:lnSpc>
              <a:spcBef>
                <a:spcPct val="0"/>
              </a:spcBef>
              <a:buFontTx/>
              <a:buNone/>
            </a:pPr>
            <a:endParaRPr lang="en-US" altLang="en-US" b="1" dirty="0">
              <a:solidFill>
                <a:srgbClr val="3D8963"/>
              </a:solidFill>
              <a:latin typeface="Courier New" panose="02070309020205020404" pitchFamily="49" charset="0"/>
            </a:endParaRPr>
          </a:p>
          <a:p>
            <a:pPr lvl="1" eaLnBrk="1" hangingPunct="1">
              <a:lnSpc>
                <a:spcPct val="80000"/>
              </a:lnSpc>
              <a:spcBef>
                <a:spcPct val="0"/>
              </a:spcBef>
              <a:buFontTx/>
              <a:buNone/>
            </a:pPr>
            <a:r>
              <a:rPr lang="en-US" altLang="en-US" b="1" dirty="0">
                <a:solidFill>
                  <a:srgbClr val="3D8963"/>
                </a:solidFill>
                <a:latin typeface="Courier New" panose="02070309020205020404" pitchFamily="49" charset="0"/>
              </a:rPr>
              <a:t>    // Other member </a:t>
            </a:r>
          </a:p>
          <a:p>
            <a:pPr lvl="1" eaLnBrk="1" hangingPunct="1">
              <a:lnSpc>
                <a:spcPct val="80000"/>
              </a:lnSpc>
              <a:spcBef>
                <a:spcPct val="0"/>
              </a:spcBef>
              <a:buFontTx/>
              <a:buNone/>
            </a:pPr>
            <a:r>
              <a:rPr lang="en-US" altLang="en-US" b="1" dirty="0">
                <a:solidFill>
                  <a:srgbClr val="3D8963"/>
                </a:solidFill>
                <a:latin typeface="Courier New" panose="02070309020205020404" pitchFamily="49" charset="0"/>
              </a:rPr>
              <a:t>    // functions go here </a:t>
            </a:r>
          </a:p>
          <a:p>
            <a:pPr lvl="1" eaLnBrk="1" hangingPunct="1">
              <a:lnSpc>
                <a:spcPct val="80000"/>
              </a:lnSpc>
              <a:spcBef>
                <a:spcPct val="0"/>
              </a:spcBef>
              <a:buFontTx/>
              <a:buNone/>
            </a:pPr>
            <a:r>
              <a:rPr lang="en-US" altLang="en-US" b="1" dirty="0">
                <a:solidFill>
                  <a:srgbClr val="3D8963"/>
                </a:solidFill>
                <a:latin typeface="Courier New" panose="02070309020205020404" pitchFamily="49" charset="0"/>
              </a:rPr>
              <a:t>};</a:t>
            </a:r>
          </a:p>
          <a:p>
            <a:pPr lvl="1" eaLnBrk="1" hangingPunct="1">
              <a:lnSpc>
                <a:spcPct val="80000"/>
              </a:lnSpc>
              <a:spcBef>
                <a:spcPct val="50000"/>
              </a:spcBef>
              <a:buFontTx/>
              <a:buNone/>
            </a:pPr>
            <a:r>
              <a:rPr lang="en-US" altLang="en-US" sz="1800" dirty="0">
                <a:latin typeface="Courier New" panose="02070309020205020404" pitchFamily="49" charset="0"/>
              </a:rPr>
              <a:t>	</a:t>
            </a:r>
            <a:endParaRPr lang="en-US" altLang="en-US" sz="1600" dirty="0"/>
          </a:p>
        </p:txBody>
      </p:sp>
      <p:grpSp>
        <p:nvGrpSpPr>
          <p:cNvPr id="10" name="Group 8"/>
          <p:cNvGrpSpPr>
            <a:grpSpLocks/>
          </p:cNvGrpSpPr>
          <p:nvPr/>
        </p:nvGrpSpPr>
        <p:grpSpPr bwMode="auto">
          <a:xfrm>
            <a:off x="5942012" y="1219200"/>
            <a:ext cx="4343400" cy="2057400"/>
            <a:chOff x="2736" y="1200"/>
            <a:chExt cx="2736" cy="1296"/>
          </a:xfrm>
        </p:grpSpPr>
        <p:sp>
          <p:nvSpPr>
            <p:cNvPr id="11" name="Oval 5"/>
            <p:cNvSpPr>
              <a:spLocks noChangeArrowheads="1"/>
            </p:cNvSpPr>
            <p:nvPr/>
          </p:nvSpPr>
          <p:spPr bwMode="auto">
            <a:xfrm>
              <a:off x="3984" y="1200"/>
              <a:ext cx="1488" cy="1008"/>
            </a:xfrm>
            <a:prstGeom prst="ellipse">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endParaRPr lang="en-US" altLang="en-US"/>
            </a:p>
          </p:txBody>
        </p:sp>
        <p:sp>
          <p:nvSpPr>
            <p:cNvPr id="12" name="Text Box 6"/>
            <p:cNvSpPr txBox="1">
              <a:spLocks noChangeArrowheads="1"/>
            </p:cNvSpPr>
            <p:nvPr/>
          </p:nvSpPr>
          <p:spPr bwMode="auto">
            <a:xfrm>
              <a:off x="4038" y="1411"/>
              <a:ext cx="138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New Roman" panose="02020603050405020304" pitchFamily="18" charset="0"/>
                </a:defRPr>
              </a:lvl1pPr>
              <a:lvl2pPr marL="742950" indent="-285750">
                <a:defRPr sz="2400" baseline="-25000">
                  <a:solidFill>
                    <a:schemeClr val="tx1"/>
                  </a:solidFill>
                  <a:latin typeface="Times New Roman" panose="02020603050405020304" pitchFamily="18" charset="0"/>
                </a:defRPr>
              </a:lvl2pPr>
              <a:lvl3pPr marL="1143000" indent="-228600">
                <a:defRPr sz="2400" baseline="-25000">
                  <a:solidFill>
                    <a:schemeClr val="tx1"/>
                  </a:solidFill>
                  <a:latin typeface="Times New Roman" panose="02020603050405020304" pitchFamily="18" charset="0"/>
                </a:defRPr>
              </a:lvl3pPr>
              <a:lvl4pPr marL="1600200" indent="-228600">
                <a:defRPr sz="2400" baseline="-25000">
                  <a:solidFill>
                    <a:schemeClr val="tx1"/>
                  </a:solidFill>
                  <a:latin typeface="Times New Roman" panose="02020603050405020304" pitchFamily="18" charset="0"/>
                </a:defRPr>
              </a:lvl4pPr>
              <a:lvl5pPr marL="2057400" indent="-22860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algn="ctr" eaLnBrk="1" hangingPunct="1"/>
              <a:r>
                <a:rPr lang="en-US" altLang="en-US" sz="2000" b="1" baseline="0">
                  <a:solidFill>
                    <a:schemeClr val="accent2"/>
                  </a:solidFill>
                  <a:latin typeface="Courier New" panose="02070309020205020404" pitchFamily="49" charset="0"/>
                </a:rPr>
                <a:t>Has parameter </a:t>
              </a:r>
            </a:p>
            <a:p>
              <a:pPr algn="ctr" eaLnBrk="1" hangingPunct="1"/>
              <a:r>
                <a:rPr lang="en-US" altLang="en-US" sz="2000" b="1" baseline="0">
                  <a:solidFill>
                    <a:schemeClr val="accent2"/>
                  </a:solidFill>
                  <a:latin typeface="Courier New" panose="02070309020205020404" pitchFamily="49" charset="0"/>
                </a:rPr>
                <a:t>but it has a default value</a:t>
              </a:r>
            </a:p>
          </p:txBody>
        </p:sp>
        <p:sp>
          <p:nvSpPr>
            <p:cNvPr id="13" name="Line 7"/>
            <p:cNvSpPr>
              <a:spLocks noChangeShapeType="1"/>
            </p:cNvSpPr>
            <p:nvPr/>
          </p:nvSpPr>
          <p:spPr bwMode="auto">
            <a:xfrm flipH="1">
              <a:off x="2736" y="1824"/>
              <a:ext cx="1248" cy="672"/>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2470856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lstStyle/>
          <a:p>
            <a:pPr algn="ctr"/>
            <a:r>
              <a:rPr lang="en-US" dirty="0"/>
              <a:t>Invoking a Constructor</a:t>
            </a:r>
            <a:endParaRPr lang="en-US" altLang="ko-KR" sz="4800" b="1" kern="0" dirty="0">
              <a:ln w="10160">
                <a:solidFill>
                  <a:schemeClr val="accent5"/>
                </a:solidFill>
                <a:prstDash val="solid"/>
              </a:ln>
              <a:effectLst>
                <a:outerShdw blurRad="38100" dist="22860" dir="5400000" algn="tl" rotWithShape="0">
                  <a:srgbClr val="000000">
                    <a:alpha val="30000"/>
                  </a:srgbClr>
                </a:outerShdw>
              </a:effectLst>
            </a:endParaRPr>
          </a:p>
        </p:txBody>
      </p:sp>
      <p:sp>
        <p:nvSpPr>
          <p:cNvPr id="8" name="Rectangle 3"/>
          <p:cNvSpPr>
            <a:spLocks noGrp="1" noChangeArrowheads="1"/>
          </p:cNvSpPr>
          <p:nvPr>
            <p:ph idx="4294967295"/>
          </p:nvPr>
        </p:nvSpPr>
        <p:spPr>
          <a:xfrm>
            <a:off x="1522412" y="1066800"/>
            <a:ext cx="9144000" cy="4419600"/>
          </a:xfrm>
          <a:prstGeom prst="rect">
            <a:avLst/>
          </a:prstGeom>
        </p:spPr>
        <p:txBody>
          <a:bodyPr/>
          <a:lstStyle/>
          <a:p>
            <a:pPr eaLnBrk="1" hangingPunct="1">
              <a:lnSpc>
                <a:spcPct val="90000"/>
              </a:lnSpc>
              <a:spcBef>
                <a:spcPct val="30000"/>
              </a:spcBef>
            </a:pPr>
            <a:r>
              <a:rPr lang="en-US" altLang="en-US" dirty="0"/>
              <a:t>To create an object using the default constructor, use no argument list and no </a:t>
            </a:r>
            <a:r>
              <a:rPr lang="en-US" altLang="en-US" b="1" dirty="0">
                <a:latin typeface="Courier New" panose="02070309020205020404" pitchFamily="49" charset="0"/>
              </a:rPr>
              <a:t>()</a:t>
            </a:r>
            <a:endParaRPr lang="en-US" altLang="en-US" b="1" dirty="0"/>
          </a:p>
          <a:p>
            <a:pPr lvl="1" eaLnBrk="1" hangingPunct="1">
              <a:lnSpc>
                <a:spcPct val="90000"/>
              </a:lnSpc>
              <a:buFontTx/>
              <a:buNone/>
            </a:pPr>
            <a:r>
              <a:rPr lang="en-US" altLang="en-US" sz="2400" dirty="0"/>
              <a:t>	</a:t>
            </a:r>
            <a:r>
              <a:rPr lang="en-US" altLang="en-US" b="1" dirty="0">
                <a:solidFill>
                  <a:srgbClr val="3D8963"/>
                </a:solidFill>
                <a:latin typeface="Courier New" panose="02070309020205020404" pitchFamily="49" charset="0"/>
              </a:rPr>
              <a:t>Square square1;</a:t>
            </a:r>
          </a:p>
          <a:p>
            <a:pPr eaLnBrk="1" hangingPunct="1">
              <a:lnSpc>
                <a:spcPct val="90000"/>
              </a:lnSpc>
              <a:spcBef>
                <a:spcPct val="30000"/>
              </a:spcBef>
            </a:pPr>
            <a:r>
              <a:rPr lang="en-US" altLang="en-US" dirty="0"/>
              <a:t>To create an object using a constructor that has parameters, include an argument list</a:t>
            </a:r>
          </a:p>
          <a:p>
            <a:pPr eaLnBrk="1" hangingPunct="1">
              <a:lnSpc>
                <a:spcPct val="90000"/>
              </a:lnSpc>
              <a:buFontTx/>
              <a:buNone/>
            </a:pPr>
            <a:r>
              <a:rPr lang="en-US" altLang="en-US" sz="2800" dirty="0"/>
              <a:t>       </a:t>
            </a:r>
            <a:r>
              <a:rPr lang="en-US" altLang="en-US" sz="2800" b="1" dirty="0">
                <a:solidFill>
                  <a:srgbClr val="3D8963"/>
                </a:solidFill>
                <a:latin typeface="Courier New" panose="02070309020205020404" pitchFamily="49" charset="0"/>
              </a:rPr>
              <a:t>Square square1(8);</a:t>
            </a:r>
          </a:p>
          <a:p>
            <a:pPr eaLnBrk="1" hangingPunct="1">
              <a:lnSpc>
                <a:spcPct val="90000"/>
              </a:lnSpc>
            </a:pPr>
            <a:r>
              <a:rPr lang="en-US" altLang="en-US" sz="2800" dirty="0"/>
              <a:t>Every time an instance of a </a:t>
            </a:r>
            <a:r>
              <a:rPr lang="en-US" altLang="en-US" sz="2800" dirty="0">
                <a:hlinkClick r:id="rId2"/>
              </a:rPr>
              <a:t>class</a:t>
            </a:r>
            <a:r>
              <a:rPr lang="en-US" altLang="en-US" sz="2800" dirty="0"/>
              <a:t> is created the constructor method is called. The constructor has the same name as the class and it doesn't return any type, while the destructor's name it's defined in the same way, but with a '~' in front:</a:t>
            </a:r>
            <a:endParaRPr lang="en-US" altLang="en-US" sz="2800" b="1" dirty="0">
              <a:solidFill>
                <a:srgbClr val="3D8963"/>
              </a:solidFill>
            </a:endParaRPr>
          </a:p>
        </p:txBody>
      </p:sp>
    </p:spTree>
    <p:extLst>
      <p:ext uri="{BB962C8B-B14F-4D97-AF65-F5344CB8AC3E}">
        <p14:creationId xmlns:p14="http://schemas.microsoft.com/office/powerpoint/2010/main" val="2923511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lstStyle/>
          <a:p>
            <a:pPr algn="ctr"/>
            <a:r>
              <a:rPr lang="en-US" dirty="0"/>
              <a:t>Abstract Data Types (ADT)</a:t>
            </a:r>
            <a:endParaRPr lang="en-US" altLang="ko-KR" sz="4800" b="1" kern="0" dirty="0">
              <a:ln w="10160">
                <a:solidFill>
                  <a:schemeClr val="accent5"/>
                </a:solidFill>
                <a:prstDash val="solid"/>
              </a:ln>
              <a:effectLst>
                <a:outerShdw blurRad="38100" dist="22860" dir="5400000" algn="tl" rotWithShape="0">
                  <a:srgbClr val="000000">
                    <a:alpha val="30000"/>
                  </a:srgbClr>
                </a:outerShdw>
              </a:effectLst>
            </a:endParaRPr>
          </a:p>
        </p:txBody>
      </p:sp>
      <p:sp>
        <p:nvSpPr>
          <p:cNvPr id="5" name="Rectangle 3"/>
          <p:cNvSpPr>
            <a:spLocks noGrp="1" noChangeArrowheads="1"/>
          </p:cNvSpPr>
          <p:nvPr>
            <p:ph idx="4294967295"/>
          </p:nvPr>
        </p:nvSpPr>
        <p:spPr>
          <a:xfrm>
            <a:off x="1522412" y="1600200"/>
            <a:ext cx="9144000" cy="4572000"/>
          </a:xfrm>
          <a:prstGeom prst="rect">
            <a:avLst/>
          </a:prstGeom>
        </p:spPr>
        <p:txBody>
          <a:bodyPr/>
          <a:lstStyle/>
          <a:p>
            <a:pPr eaLnBrk="1" hangingPunct="1"/>
            <a:endParaRPr lang="en-US" altLang="en-US" dirty="0"/>
          </a:p>
          <a:p>
            <a:pPr eaLnBrk="1" hangingPunct="1"/>
            <a:r>
              <a:rPr lang="en-US" altLang="en-US" dirty="0"/>
              <a:t>The user of an ADT does not need to know any implementation details </a:t>
            </a:r>
          </a:p>
          <a:p>
            <a:pPr eaLnBrk="1" hangingPunct="1"/>
            <a:endParaRPr lang="en-US" altLang="en-US" dirty="0"/>
          </a:p>
          <a:p>
            <a:pPr lvl="1" algn="ctr" eaLnBrk="1" hangingPunct="1">
              <a:buFont typeface="Verdana" panose="020B0604030504040204" pitchFamily="34" charset="0"/>
              <a:buNone/>
            </a:pPr>
            <a:r>
              <a:rPr lang="en-US" altLang="en-US" sz="3200" dirty="0"/>
              <a:t>how the data is stored </a:t>
            </a:r>
          </a:p>
          <a:p>
            <a:pPr lvl="1" algn="ctr" eaLnBrk="1" hangingPunct="1">
              <a:buFont typeface="Verdana" panose="020B0604030504040204" pitchFamily="34" charset="0"/>
              <a:buNone/>
            </a:pPr>
            <a:r>
              <a:rPr lang="en-US" altLang="en-US" sz="3200" dirty="0"/>
              <a:t>or </a:t>
            </a:r>
          </a:p>
          <a:p>
            <a:pPr lvl="1" algn="ctr" eaLnBrk="1" hangingPunct="1">
              <a:buFont typeface="Verdana" panose="020B0604030504040204" pitchFamily="34" charset="0"/>
              <a:buNone/>
            </a:pPr>
            <a:r>
              <a:rPr lang="en-US" altLang="en-US" sz="3200" dirty="0"/>
              <a:t>how the operations on it are carried out</a:t>
            </a:r>
          </a:p>
        </p:txBody>
      </p:sp>
    </p:spTree>
    <p:extLst>
      <p:ext uri="{BB962C8B-B14F-4D97-AF65-F5344CB8AC3E}">
        <p14:creationId xmlns:p14="http://schemas.microsoft.com/office/powerpoint/2010/main" val="2393329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lstStyle/>
          <a:p>
            <a:pPr algn="ctr"/>
            <a:r>
              <a:rPr lang="en-US" dirty="0"/>
              <a:t>Destructors</a:t>
            </a:r>
            <a:endParaRPr lang="en-US" altLang="ko-KR" sz="4800" b="1" kern="0" dirty="0">
              <a:ln w="10160">
                <a:solidFill>
                  <a:schemeClr val="accent5"/>
                </a:solidFill>
                <a:prstDash val="solid"/>
              </a:ln>
              <a:effectLst>
                <a:outerShdw blurRad="38100" dist="22860" dir="5400000" algn="tl" rotWithShape="0">
                  <a:srgbClr val="000000">
                    <a:alpha val="30000"/>
                  </a:srgbClr>
                </a:outerShdw>
              </a:effectLst>
            </a:endParaRPr>
          </a:p>
        </p:txBody>
      </p:sp>
      <p:sp>
        <p:nvSpPr>
          <p:cNvPr id="4" name="Content Placeholder 3"/>
          <p:cNvSpPr>
            <a:spLocks noGrp="1" noChangeArrowheads="1"/>
          </p:cNvSpPr>
          <p:nvPr>
            <p:ph idx="4294967295"/>
          </p:nvPr>
        </p:nvSpPr>
        <p:spPr>
          <a:xfrm>
            <a:off x="1522412" y="990600"/>
            <a:ext cx="9144000" cy="4572000"/>
          </a:xfrm>
          <a:prstGeom prst="rect">
            <a:avLst/>
          </a:prstGeom>
        </p:spPr>
        <p:txBody>
          <a:bodyPr/>
          <a:lstStyle/>
          <a:p>
            <a:pPr eaLnBrk="1" hangingPunct="1">
              <a:spcBef>
                <a:spcPct val="30000"/>
              </a:spcBef>
            </a:pPr>
            <a:r>
              <a:rPr lang="en-US" altLang="en-US" dirty="0"/>
              <a:t>Is a public member function automatically called when an object is destroyed</a:t>
            </a:r>
          </a:p>
          <a:p>
            <a:pPr eaLnBrk="1" hangingPunct="1">
              <a:spcBef>
                <a:spcPct val="30000"/>
              </a:spcBef>
            </a:pPr>
            <a:r>
              <a:rPr lang="en-US" altLang="en-US" dirty="0"/>
              <a:t>The destructor name is </a:t>
            </a:r>
            <a:r>
              <a:rPr lang="en-US" altLang="en-US" b="1" dirty="0">
                <a:latin typeface="Courier New" panose="02070309020205020404" pitchFamily="49" charset="0"/>
              </a:rPr>
              <a:t>~</a:t>
            </a:r>
            <a:r>
              <a:rPr lang="en-US" altLang="en-US" i="1" dirty="0" err="1"/>
              <a:t>className</a:t>
            </a:r>
            <a:r>
              <a:rPr lang="en-US" altLang="en-US" dirty="0"/>
              <a:t>, </a:t>
            </a:r>
            <a:r>
              <a:rPr lang="en-US" altLang="en-US" i="1" dirty="0"/>
              <a:t>e.g.</a:t>
            </a:r>
            <a:r>
              <a:rPr lang="en-US" altLang="en-US" dirty="0"/>
              <a:t>, 	</a:t>
            </a:r>
            <a:r>
              <a:rPr lang="en-US" altLang="en-US" b="1" dirty="0">
                <a:solidFill>
                  <a:srgbClr val="3D8963"/>
                </a:solidFill>
                <a:latin typeface="Courier New" panose="02070309020205020404" pitchFamily="49" charset="0"/>
              </a:rPr>
              <a:t>~Square</a:t>
            </a:r>
            <a:endParaRPr lang="en-US" altLang="en-US" b="1" dirty="0">
              <a:solidFill>
                <a:srgbClr val="3D8963"/>
              </a:solidFill>
            </a:endParaRPr>
          </a:p>
          <a:p>
            <a:pPr eaLnBrk="1" hangingPunct="1">
              <a:spcBef>
                <a:spcPct val="30000"/>
              </a:spcBef>
            </a:pPr>
            <a:r>
              <a:rPr lang="en-US" altLang="en-US" dirty="0"/>
              <a:t>It has no return type</a:t>
            </a:r>
          </a:p>
          <a:p>
            <a:pPr eaLnBrk="1" hangingPunct="1">
              <a:spcBef>
                <a:spcPct val="30000"/>
              </a:spcBef>
            </a:pPr>
            <a:r>
              <a:rPr lang="en-US" altLang="en-US" dirty="0"/>
              <a:t>It takes no arguments</a:t>
            </a:r>
          </a:p>
          <a:p>
            <a:pPr eaLnBrk="1" hangingPunct="1">
              <a:spcBef>
                <a:spcPct val="30000"/>
              </a:spcBef>
            </a:pPr>
            <a:r>
              <a:rPr lang="en-US" altLang="en-US" dirty="0"/>
              <a:t>Only 1 destructor is allowed per class</a:t>
            </a:r>
          </a:p>
          <a:p>
            <a:pPr eaLnBrk="1" hangingPunct="1">
              <a:lnSpc>
                <a:spcPct val="85000"/>
              </a:lnSpc>
              <a:spcBef>
                <a:spcPct val="0"/>
              </a:spcBef>
              <a:buFontTx/>
              <a:buNone/>
            </a:pPr>
            <a:r>
              <a:rPr lang="en-US" altLang="en-US" sz="2800" dirty="0"/>
              <a:t>     </a:t>
            </a:r>
            <a:r>
              <a:rPr lang="en-US" altLang="en-US" dirty="0"/>
              <a:t>(</a:t>
            </a:r>
            <a:r>
              <a:rPr lang="en-US" altLang="en-US" i="1" dirty="0"/>
              <a:t>i.e.</a:t>
            </a:r>
            <a:r>
              <a:rPr lang="en-US" altLang="en-US" dirty="0"/>
              <a:t>, it cannot be overloaded) </a:t>
            </a:r>
          </a:p>
        </p:txBody>
      </p:sp>
    </p:spTree>
    <p:extLst>
      <p:ext uri="{BB962C8B-B14F-4D97-AF65-F5344CB8AC3E}">
        <p14:creationId xmlns:p14="http://schemas.microsoft.com/office/powerpoint/2010/main" val="4290072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lstStyle/>
          <a:p>
            <a:pPr algn="ctr"/>
            <a:r>
              <a:rPr lang="en-US" dirty="0"/>
              <a:t>Friend Functions</a:t>
            </a:r>
            <a:endParaRPr lang="en-US" altLang="ko-KR" sz="4800" b="1" kern="0" dirty="0">
              <a:ln w="10160">
                <a:solidFill>
                  <a:schemeClr val="accent5"/>
                </a:solidFill>
                <a:prstDash val="solid"/>
              </a:ln>
              <a:effectLst>
                <a:outerShdw blurRad="38100" dist="22860" dir="5400000" algn="tl" rotWithShape="0">
                  <a:srgbClr val="000000">
                    <a:alpha val="30000"/>
                  </a:srgbClr>
                </a:outerShdw>
              </a:effectLst>
            </a:endParaRPr>
          </a:p>
        </p:txBody>
      </p:sp>
      <p:sp>
        <p:nvSpPr>
          <p:cNvPr id="5" name="Rectangle 3"/>
          <p:cNvSpPr>
            <a:spLocks noGrp="1" noChangeArrowheads="1"/>
          </p:cNvSpPr>
          <p:nvPr>
            <p:ph idx="4294967295"/>
          </p:nvPr>
        </p:nvSpPr>
        <p:spPr>
          <a:xfrm>
            <a:off x="1522412" y="1600200"/>
            <a:ext cx="9144000" cy="4572000"/>
          </a:xfrm>
          <a:prstGeom prst="rect">
            <a:avLst/>
          </a:prstGeom>
        </p:spPr>
        <p:txBody>
          <a:bodyPr/>
          <a:lstStyle/>
          <a:p>
            <a:pPr eaLnBrk="1" hangingPunct="1">
              <a:spcBef>
                <a:spcPct val="30000"/>
              </a:spcBef>
            </a:pPr>
            <a:r>
              <a:rPr lang="en-US" altLang="en-US" dirty="0"/>
              <a:t>A </a:t>
            </a:r>
            <a:r>
              <a:rPr lang="en-US" altLang="en-US" b="1" dirty="0"/>
              <a:t>friend</a:t>
            </a:r>
            <a:r>
              <a:rPr lang="en-US" altLang="en-US" dirty="0"/>
              <a:t> function is permitted full access to private and protected members of a class. 		</a:t>
            </a:r>
            <a:r>
              <a:rPr lang="en-US" altLang="en-US" sz="2800" dirty="0"/>
              <a:t>	</a:t>
            </a:r>
          </a:p>
        </p:txBody>
      </p:sp>
    </p:spTree>
    <p:extLst>
      <p:ext uri="{BB962C8B-B14F-4D97-AF65-F5344CB8AC3E}">
        <p14:creationId xmlns:p14="http://schemas.microsoft.com/office/powerpoint/2010/main" val="3508785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lstStyle/>
          <a:p>
            <a:pPr algn="ctr"/>
            <a:r>
              <a:rPr lang="en-US" dirty="0"/>
              <a:t>Inline Functions</a:t>
            </a:r>
            <a:endParaRPr lang="en-US" altLang="ko-KR" sz="4800" b="1" kern="0" dirty="0">
              <a:ln w="10160">
                <a:solidFill>
                  <a:schemeClr val="accent5"/>
                </a:solidFill>
                <a:prstDash val="solid"/>
              </a:ln>
              <a:effectLst>
                <a:outerShdw blurRad="38100" dist="22860" dir="5400000" algn="tl" rotWithShape="0">
                  <a:srgbClr val="000000">
                    <a:alpha val="30000"/>
                  </a:srgbClr>
                </a:outerShdw>
              </a:effectLst>
            </a:endParaRPr>
          </a:p>
        </p:txBody>
      </p:sp>
      <p:sp>
        <p:nvSpPr>
          <p:cNvPr id="4" name="Content Placeholder 3"/>
          <p:cNvSpPr>
            <a:spLocks noGrp="1" noChangeArrowheads="1"/>
          </p:cNvSpPr>
          <p:nvPr>
            <p:ph idx="4294967295"/>
          </p:nvPr>
        </p:nvSpPr>
        <p:spPr>
          <a:xfrm>
            <a:off x="1522412" y="1600200"/>
            <a:ext cx="9144000" cy="4572000"/>
          </a:xfrm>
          <a:prstGeom prst="rect">
            <a:avLst/>
          </a:prstGeom>
        </p:spPr>
        <p:txBody>
          <a:bodyPr/>
          <a:lstStyle/>
          <a:p>
            <a:pPr eaLnBrk="1" hangingPunct="1">
              <a:spcBef>
                <a:spcPct val="30000"/>
              </a:spcBef>
            </a:pPr>
            <a:r>
              <a:rPr lang="en-US" altLang="en-US" dirty="0"/>
              <a:t>With an inline function, the compiler tries to expand the code in the body of the function in place of a call to the function. 		</a:t>
            </a:r>
            <a:r>
              <a:rPr lang="en-US" altLang="en-US" sz="2800" dirty="0"/>
              <a:t>	</a:t>
            </a:r>
          </a:p>
        </p:txBody>
      </p:sp>
    </p:spTree>
    <p:extLst>
      <p:ext uri="{BB962C8B-B14F-4D97-AF65-F5344CB8AC3E}">
        <p14:creationId xmlns:p14="http://schemas.microsoft.com/office/powerpoint/2010/main" val="3008355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lstStyle/>
          <a:p>
            <a:pPr algn="ctr"/>
            <a:r>
              <a:rPr lang="en-US" dirty="0"/>
              <a:t>Passing Objects to Functions</a:t>
            </a:r>
            <a:endParaRPr lang="en-US" altLang="ko-KR" sz="4800" b="1" kern="0" dirty="0">
              <a:ln w="10160">
                <a:solidFill>
                  <a:schemeClr val="accent5"/>
                </a:solidFill>
                <a:prstDash val="solid"/>
              </a:ln>
              <a:effectLst>
                <a:outerShdw blurRad="38100" dist="22860" dir="5400000" algn="tl" rotWithShape="0">
                  <a:srgbClr val="000000">
                    <a:alpha val="30000"/>
                  </a:srgbClr>
                </a:outerShdw>
              </a:effectLst>
            </a:endParaRPr>
          </a:p>
        </p:txBody>
      </p:sp>
      <p:sp>
        <p:nvSpPr>
          <p:cNvPr id="5" name="Content Placeholder 2"/>
          <p:cNvSpPr>
            <a:spLocks noGrp="1"/>
          </p:cNvSpPr>
          <p:nvPr>
            <p:ph idx="4294967295"/>
          </p:nvPr>
        </p:nvSpPr>
        <p:spPr>
          <a:xfrm>
            <a:off x="1522412" y="1600200"/>
            <a:ext cx="9144000" cy="4572000"/>
          </a:xfrm>
          <a:prstGeom prst="rect">
            <a:avLst/>
          </a:prstGeom>
        </p:spPr>
        <p:txBody>
          <a:bodyPr/>
          <a:lstStyle/>
          <a:p>
            <a:pPr eaLnBrk="1" hangingPunct="1"/>
            <a:r>
              <a:rPr lang="en-US" altLang="en-US" dirty="0"/>
              <a:t>A class object can be passed as an argument to a function</a:t>
            </a:r>
          </a:p>
          <a:p>
            <a:pPr eaLnBrk="1" hangingPunct="1"/>
            <a:r>
              <a:rPr lang="en-US" altLang="en-US" dirty="0"/>
              <a:t>When passed by value, function makes a local copy of object.  Original object in calling environment is unaffected by actions in function</a:t>
            </a:r>
          </a:p>
          <a:p>
            <a:pPr eaLnBrk="1" hangingPunct="1"/>
            <a:r>
              <a:rPr lang="en-US" altLang="en-US" dirty="0"/>
              <a:t>When passed by reference, function can use ‘set’ functions to modify the object.</a:t>
            </a:r>
          </a:p>
        </p:txBody>
      </p:sp>
    </p:spTree>
    <p:extLst>
      <p:ext uri="{BB962C8B-B14F-4D97-AF65-F5344CB8AC3E}">
        <p14:creationId xmlns:p14="http://schemas.microsoft.com/office/powerpoint/2010/main" val="3973834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lstStyle/>
          <a:p>
            <a:pPr algn="ctr"/>
            <a:r>
              <a:rPr lang="en-US" dirty="0"/>
              <a:t>Passing Objects to Functions</a:t>
            </a:r>
            <a:endParaRPr lang="en-US" altLang="ko-KR" sz="4800" b="1" kern="0" dirty="0">
              <a:ln w="10160">
                <a:solidFill>
                  <a:schemeClr val="accent5"/>
                </a:solidFill>
                <a:prstDash val="solid"/>
              </a:ln>
              <a:effectLst>
                <a:outerShdw blurRad="38100" dist="22860" dir="5400000" algn="tl" rotWithShape="0">
                  <a:srgbClr val="000000">
                    <a:alpha val="30000"/>
                  </a:srgbClr>
                </a:outerShdw>
              </a:effectLst>
            </a:endParaRPr>
          </a:p>
        </p:txBody>
      </p:sp>
      <p:sp>
        <p:nvSpPr>
          <p:cNvPr id="4" name="Rectangle 3"/>
          <p:cNvSpPr txBox="1">
            <a:spLocks noChangeArrowheads="1"/>
          </p:cNvSpPr>
          <p:nvPr/>
        </p:nvSpPr>
        <p:spPr>
          <a:xfrm>
            <a:off x="1370012" y="1524000"/>
            <a:ext cx="9144000" cy="3962400"/>
          </a:xfrm>
          <a:prstGeom prst="rect">
            <a:avLst/>
          </a:prstGeom>
        </p:spPr>
        <p:txBody>
          <a:bodyPr>
            <a:normAutofit/>
          </a:bodyPr>
          <a:lst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a:lstStyle>
          <a:p>
            <a:pPr marL="365760" indent="-256032">
              <a:lnSpc>
                <a:spcPct val="80000"/>
              </a:lnSpc>
              <a:spcBef>
                <a:spcPct val="40000"/>
              </a:spcBef>
              <a:buFont typeface="Wingdings 3"/>
              <a:buChar char=""/>
              <a:defRPr/>
            </a:pPr>
            <a:r>
              <a:rPr lang="en-US"/>
              <a:t>Using a value parameter for an object can slow down a program and waste space</a:t>
            </a:r>
          </a:p>
          <a:p>
            <a:pPr marL="0" indent="0">
              <a:lnSpc>
                <a:spcPct val="80000"/>
              </a:lnSpc>
              <a:spcBef>
                <a:spcPct val="40000"/>
              </a:spcBef>
              <a:buFont typeface="Arial" pitchFamily="34" charset="0"/>
              <a:buNone/>
              <a:defRPr/>
            </a:pPr>
            <a:endParaRPr lang="en-US">
              <a:latin typeface="Courier New" pitchFamily="49" charset="0"/>
            </a:endParaRPr>
          </a:p>
          <a:p>
            <a:pPr marL="365760" indent="-256032">
              <a:lnSpc>
                <a:spcPct val="80000"/>
              </a:lnSpc>
              <a:spcBef>
                <a:spcPct val="40000"/>
              </a:spcBef>
              <a:buFont typeface="Wingdings 3"/>
              <a:buChar char=""/>
              <a:defRPr/>
            </a:pPr>
            <a:r>
              <a:rPr lang="en-US"/>
              <a:t>Using a reference parameter speeds up program, but allows the function to modify data in the parameter</a:t>
            </a:r>
            <a:endParaRPr lang="en-US" dirty="0">
              <a:latin typeface="Courier New" pitchFamily="49" charset="0"/>
            </a:endParaRPr>
          </a:p>
        </p:txBody>
      </p:sp>
    </p:spTree>
    <p:extLst>
      <p:ext uri="{BB962C8B-B14F-4D97-AF65-F5344CB8AC3E}">
        <p14:creationId xmlns:p14="http://schemas.microsoft.com/office/powerpoint/2010/main" val="48757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lstStyle/>
          <a:p>
            <a:pPr algn="ctr"/>
            <a:r>
              <a:rPr lang="en-US" dirty="0"/>
              <a:t>Passing Objects to Functions</a:t>
            </a:r>
            <a:endParaRPr lang="en-US" altLang="ko-KR" sz="4800" b="1" kern="0" dirty="0">
              <a:ln w="10160">
                <a:solidFill>
                  <a:schemeClr val="accent5"/>
                </a:solidFill>
                <a:prstDash val="solid"/>
              </a:ln>
              <a:effectLst>
                <a:outerShdw blurRad="38100" dist="22860" dir="5400000" algn="tl" rotWithShape="0">
                  <a:srgbClr val="000000">
                    <a:alpha val="30000"/>
                  </a:srgbClr>
                </a:outerShdw>
              </a:effectLst>
            </a:endParaRPr>
          </a:p>
        </p:txBody>
      </p:sp>
      <p:sp>
        <p:nvSpPr>
          <p:cNvPr id="5" name="Rectangle 3"/>
          <p:cNvSpPr txBox="1">
            <a:spLocks noChangeArrowheads="1"/>
          </p:cNvSpPr>
          <p:nvPr/>
        </p:nvSpPr>
        <p:spPr>
          <a:xfrm>
            <a:off x="1522412" y="1371600"/>
            <a:ext cx="9144000" cy="4191000"/>
          </a:xfrm>
          <a:prstGeom prst="rect">
            <a:avLst/>
          </a:prstGeom>
        </p:spPr>
        <p:txBody>
          <a:bodyPr>
            <a:normAutofit/>
          </a:bodyPr>
          <a:lst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a:lstStyle>
          <a:p>
            <a:pPr marL="365760" indent="-256032">
              <a:lnSpc>
                <a:spcPct val="80000"/>
              </a:lnSpc>
              <a:spcBef>
                <a:spcPct val="40000"/>
              </a:spcBef>
              <a:buFont typeface="Wingdings 3"/>
              <a:buChar char=""/>
              <a:defRPr/>
            </a:pPr>
            <a:r>
              <a:rPr lang="en-US"/>
              <a:t>To save space and time, while protecting parameter data that should not be changed, use a </a:t>
            </a:r>
            <a:r>
              <a:rPr lang="en-US" b="1">
                <a:solidFill>
                  <a:schemeClr val="accent2"/>
                </a:solidFill>
                <a:latin typeface="Courier New" pitchFamily="49" charset="0"/>
              </a:rPr>
              <a:t>const</a:t>
            </a:r>
            <a:r>
              <a:rPr lang="en-US">
                <a:solidFill>
                  <a:schemeClr val="accent2"/>
                </a:solidFill>
              </a:rPr>
              <a:t> reference parameter</a:t>
            </a:r>
          </a:p>
          <a:p>
            <a:pPr marL="365760" indent="-256032">
              <a:lnSpc>
                <a:spcPct val="80000"/>
              </a:lnSpc>
              <a:spcBef>
                <a:spcPct val="40000"/>
              </a:spcBef>
              <a:buFont typeface="Arial" pitchFamily="34" charset="0"/>
              <a:buNone/>
              <a:defRPr/>
            </a:pPr>
            <a:r>
              <a:rPr lang="en-US" sz="2800" b="1">
                <a:solidFill>
                  <a:schemeClr val="accent2"/>
                </a:solidFill>
                <a:latin typeface="Courier New" pitchFamily="49" charset="0"/>
              </a:rPr>
              <a:t>  </a:t>
            </a:r>
            <a:r>
              <a:rPr lang="en-US" sz="2800" b="1">
                <a:solidFill>
                  <a:srgbClr val="3D8963"/>
                </a:solidFill>
                <a:latin typeface="Courier New" pitchFamily="49" charset="0"/>
              </a:rPr>
              <a:t>void showData(const Square &amp;s)</a:t>
            </a:r>
          </a:p>
          <a:p>
            <a:pPr marL="365760" indent="-256032">
              <a:lnSpc>
                <a:spcPct val="80000"/>
              </a:lnSpc>
              <a:spcBef>
                <a:spcPct val="0"/>
              </a:spcBef>
              <a:buFont typeface="Arial" pitchFamily="34" charset="0"/>
              <a:buNone/>
              <a:defRPr/>
            </a:pPr>
            <a:r>
              <a:rPr lang="en-US" sz="2800" b="1">
                <a:solidFill>
                  <a:srgbClr val="3D8963"/>
                </a:solidFill>
                <a:latin typeface="Courier New" pitchFamily="49" charset="0"/>
              </a:rPr>
              <a:t>                            // header</a:t>
            </a:r>
          </a:p>
          <a:p>
            <a:pPr marL="365760" indent="-256032">
              <a:lnSpc>
                <a:spcPct val="80000"/>
              </a:lnSpc>
              <a:spcBef>
                <a:spcPct val="0"/>
              </a:spcBef>
              <a:buFont typeface="Wingdings 3"/>
              <a:buChar char=""/>
              <a:defRPr/>
            </a:pPr>
            <a:r>
              <a:rPr lang="en-US" sz="2800"/>
              <a:t>In order to for the showData function to call </a:t>
            </a:r>
            <a:r>
              <a:rPr lang="en-US" sz="2800" b="1">
                <a:latin typeface="Courier New" pitchFamily="49" charset="0"/>
                <a:cs typeface="Courier New" pitchFamily="49" charset="0"/>
              </a:rPr>
              <a:t>Square</a:t>
            </a:r>
            <a:r>
              <a:rPr lang="en-US" sz="2800"/>
              <a:t> member functions, those functions must use </a:t>
            </a:r>
            <a:r>
              <a:rPr lang="en-US" sz="2800" b="1">
                <a:latin typeface="Courier New" pitchFamily="49" charset="0"/>
                <a:cs typeface="Courier New" pitchFamily="49" charset="0"/>
              </a:rPr>
              <a:t>const</a:t>
            </a:r>
            <a:r>
              <a:rPr lang="en-US" sz="2800"/>
              <a:t> in their prototype and header:</a:t>
            </a:r>
          </a:p>
          <a:p>
            <a:pPr marL="0" indent="0">
              <a:lnSpc>
                <a:spcPct val="80000"/>
              </a:lnSpc>
              <a:spcBef>
                <a:spcPct val="0"/>
              </a:spcBef>
              <a:buFont typeface="Arial" pitchFamily="34" charset="0"/>
              <a:buNone/>
              <a:defRPr/>
            </a:pPr>
            <a:endParaRPr lang="en-US" sz="2800"/>
          </a:p>
          <a:p>
            <a:pPr marL="0" indent="0">
              <a:lnSpc>
                <a:spcPct val="80000"/>
              </a:lnSpc>
              <a:spcBef>
                <a:spcPct val="0"/>
              </a:spcBef>
              <a:buFont typeface="Arial" pitchFamily="34" charset="0"/>
              <a:buNone/>
              <a:defRPr/>
            </a:pPr>
            <a:r>
              <a:rPr lang="en-US" sz="2800"/>
              <a:t>    </a:t>
            </a:r>
            <a:r>
              <a:rPr lang="en-US" sz="2800" b="1">
                <a:solidFill>
                  <a:srgbClr val="3D8963"/>
                </a:solidFill>
                <a:latin typeface="Courier New" pitchFamily="49" charset="0"/>
              </a:rPr>
              <a:t>int Square::getSide() const;</a:t>
            </a:r>
          </a:p>
          <a:p>
            <a:pPr marL="0" indent="0">
              <a:lnSpc>
                <a:spcPct val="80000"/>
              </a:lnSpc>
              <a:spcBef>
                <a:spcPct val="0"/>
              </a:spcBef>
              <a:buFont typeface="Arial" pitchFamily="34" charset="0"/>
              <a:buNone/>
              <a:defRPr/>
            </a:pPr>
            <a:endParaRPr lang="en-US" sz="2800" dirty="0"/>
          </a:p>
        </p:txBody>
      </p:sp>
    </p:spTree>
    <p:extLst>
      <p:ext uri="{BB962C8B-B14F-4D97-AF65-F5344CB8AC3E}">
        <p14:creationId xmlns:p14="http://schemas.microsoft.com/office/powerpoint/2010/main" val="2099340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lstStyle/>
          <a:p>
            <a:pPr algn="ctr"/>
            <a:r>
              <a:rPr lang="en-US" dirty="0"/>
              <a:t>Returning an Object from a Function</a:t>
            </a:r>
            <a:endParaRPr lang="en-US" altLang="ko-KR" sz="4800" b="1" kern="0" dirty="0">
              <a:ln w="10160">
                <a:solidFill>
                  <a:schemeClr val="accent5"/>
                </a:solidFill>
                <a:prstDash val="solid"/>
              </a:ln>
              <a:effectLst>
                <a:outerShdw blurRad="38100" dist="22860" dir="5400000" algn="tl" rotWithShape="0">
                  <a:srgbClr val="000000">
                    <a:alpha val="30000"/>
                  </a:srgbClr>
                </a:outerShdw>
              </a:effectLst>
            </a:endParaRPr>
          </a:p>
        </p:txBody>
      </p:sp>
      <p:sp>
        <p:nvSpPr>
          <p:cNvPr id="4" name="Rectangle 3"/>
          <p:cNvSpPr txBox="1">
            <a:spLocks noChangeArrowheads="1"/>
          </p:cNvSpPr>
          <p:nvPr/>
        </p:nvSpPr>
        <p:spPr>
          <a:xfrm>
            <a:off x="1522412" y="2286000"/>
            <a:ext cx="9144000" cy="3581400"/>
          </a:xfrm>
          <a:prstGeom prst="rect">
            <a:avLst/>
          </a:prstGeom>
        </p:spPr>
        <p:txBody>
          <a:bodyPr/>
          <a:lst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a:lstStyle>
          <a:p>
            <a:pPr>
              <a:lnSpc>
                <a:spcPct val="90000"/>
              </a:lnSpc>
            </a:pPr>
            <a:r>
              <a:rPr lang="en-US" altLang="en-US"/>
              <a:t>A function can return an object</a:t>
            </a:r>
          </a:p>
          <a:p>
            <a:pPr lvl="1">
              <a:lnSpc>
                <a:spcPct val="90000"/>
              </a:lnSpc>
              <a:buFontTx/>
              <a:buNone/>
            </a:pPr>
            <a:r>
              <a:rPr lang="en-US" altLang="en-US" b="1">
                <a:solidFill>
                  <a:srgbClr val="3D8963"/>
                </a:solidFill>
                <a:latin typeface="Courier New" panose="02070309020205020404" pitchFamily="49" charset="0"/>
              </a:rPr>
              <a:t>Square initSquare();   // prototype</a:t>
            </a:r>
          </a:p>
          <a:p>
            <a:pPr lvl="1">
              <a:lnSpc>
                <a:spcPct val="90000"/>
              </a:lnSpc>
              <a:buFontTx/>
              <a:buNone/>
            </a:pPr>
            <a:r>
              <a:rPr lang="en-US" altLang="en-US" b="1">
                <a:solidFill>
                  <a:srgbClr val="3D8963"/>
                </a:solidFill>
                <a:latin typeface="Courier New" panose="02070309020205020404" pitchFamily="49" charset="0"/>
              </a:rPr>
              <a:t>s1 = initSquare();     // call</a:t>
            </a:r>
          </a:p>
          <a:p>
            <a:pPr>
              <a:lnSpc>
                <a:spcPct val="90000"/>
              </a:lnSpc>
            </a:pPr>
            <a:r>
              <a:rPr lang="en-US" altLang="en-US"/>
              <a:t>The function must define a object</a:t>
            </a:r>
          </a:p>
          <a:p>
            <a:pPr lvl="1">
              <a:lnSpc>
                <a:spcPct val="90000"/>
              </a:lnSpc>
            </a:pPr>
            <a:r>
              <a:rPr lang="en-US" altLang="en-US"/>
              <a:t>for internal use </a:t>
            </a:r>
          </a:p>
          <a:p>
            <a:pPr lvl="1">
              <a:lnSpc>
                <a:spcPct val="90000"/>
              </a:lnSpc>
            </a:pPr>
            <a:r>
              <a:rPr lang="en-US" altLang="en-US"/>
              <a:t>to use with </a:t>
            </a:r>
            <a:r>
              <a:rPr lang="en-US" altLang="en-US" b="1">
                <a:latin typeface="Courier New" panose="02070309020205020404" pitchFamily="49" charset="0"/>
              </a:rPr>
              <a:t>return</a:t>
            </a:r>
            <a:r>
              <a:rPr lang="en-US" altLang="en-US"/>
              <a:t> statement</a:t>
            </a:r>
            <a:endParaRPr lang="en-US" altLang="en-US" dirty="0"/>
          </a:p>
        </p:txBody>
      </p:sp>
    </p:spTree>
    <p:extLst>
      <p:ext uri="{BB962C8B-B14F-4D97-AF65-F5344CB8AC3E}">
        <p14:creationId xmlns:p14="http://schemas.microsoft.com/office/powerpoint/2010/main" val="1225902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lstStyle/>
          <a:p>
            <a:pPr algn="ctr"/>
            <a:r>
              <a:rPr lang="en-US" dirty="0"/>
              <a:t>Returning an Object from a Function</a:t>
            </a:r>
            <a:endParaRPr lang="en-US" altLang="ko-KR" sz="4800" b="1" kern="0" dirty="0">
              <a:ln w="10160">
                <a:solidFill>
                  <a:schemeClr val="accent5"/>
                </a:solidFill>
                <a:prstDash val="solid"/>
              </a:ln>
              <a:effectLst>
                <a:outerShdw blurRad="38100" dist="22860" dir="5400000" algn="tl" rotWithShape="0">
                  <a:srgbClr val="000000">
                    <a:alpha val="30000"/>
                  </a:srgbClr>
                </a:outerShdw>
              </a:effectLst>
            </a:endParaRPr>
          </a:p>
        </p:txBody>
      </p:sp>
      <p:sp>
        <p:nvSpPr>
          <p:cNvPr id="5" name="Rectangle 3"/>
          <p:cNvSpPr txBox="1">
            <a:spLocks noChangeArrowheads="1"/>
          </p:cNvSpPr>
          <p:nvPr/>
        </p:nvSpPr>
        <p:spPr>
          <a:xfrm>
            <a:off x="1522412" y="1524000"/>
            <a:ext cx="9144000" cy="4648200"/>
          </a:xfrm>
          <a:prstGeom prst="rect">
            <a:avLst/>
          </a:prstGeom>
        </p:spPr>
        <p:txBody>
          <a:bodyPr/>
          <a:lst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a:lstStyle>
          <a:p>
            <a:pPr>
              <a:lnSpc>
                <a:spcPct val="90000"/>
              </a:lnSpc>
              <a:spcBef>
                <a:spcPct val="0"/>
              </a:spcBef>
              <a:buFontTx/>
              <a:buNone/>
            </a:pPr>
            <a:r>
              <a:rPr lang="en-US" altLang="en-US" sz="2800" b="1">
                <a:solidFill>
                  <a:srgbClr val="3D8963"/>
                </a:solidFill>
                <a:latin typeface="Courier New" panose="02070309020205020404" pitchFamily="49" charset="0"/>
              </a:rPr>
              <a:t> Square initSquare()</a:t>
            </a:r>
          </a:p>
          <a:p>
            <a:pPr>
              <a:lnSpc>
                <a:spcPct val="90000"/>
              </a:lnSpc>
              <a:spcBef>
                <a:spcPct val="0"/>
              </a:spcBef>
              <a:buFontTx/>
              <a:buNone/>
            </a:pPr>
            <a:r>
              <a:rPr lang="en-US" altLang="en-US" sz="2800" b="1">
                <a:solidFill>
                  <a:srgbClr val="3D8963"/>
                </a:solidFill>
                <a:latin typeface="Courier New" panose="02070309020205020404" pitchFamily="49" charset="0"/>
              </a:rPr>
              <a:t> { </a:t>
            </a:r>
          </a:p>
          <a:p>
            <a:pPr>
              <a:lnSpc>
                <a:spcPct val="90000"/>
              </a:lnSpc>
              <a:spcBef>
                <a:spcPct val="0"/>
              </a:spcBef>
              <a:buFontTx/>
              <a:buNone/>
            </a:pPr>
            <a:r>
              <a:rPr lang="en-US" altLang="en-US" sz="2800" b="1">
                <a:solidFill>
                  <a:srgbClr val="3D8963"/>
                </a:solidFill>
                <a:latin typeface="Courier New" panose="02070309020205020404" pitchFamily="49" charset="0"/>
              </a:rPr>
              <a:t>   Square s;    // local variable</a:t>
            </a:r>
          </a:p>
          <a:p>
            <a:pPr>
              <a:lnSpc>
                <a:spcPct val="90000"/>
              </a:lnSpc>
              <a:spcBef>
                <a:spcPct val="0"/>
              </a:spcBef>
              <a:buFontTx/>
              <a:buNone/>
            </a:pPr>
            <a:r>
              <a:rPr lang="en-US" altLang="en-US" sz="2800" b="1">
                <a:solidFill>
                  <a:srgbClr val="3D8963"/>
                </a:solidFill>
                <a:latin typeface="Courier New" panose="02070309020205020404" pitchFamily="49" charset="0"/>
              </a:rPr>
              <a:t>   int inputSize;</a:t>
            </a:r>
          </a:p>
          <a:p>
            <a:pPr>
              <a:lnSpc>
                <a:spcPct val="90000"/>
              </a:lnSpc>
              <a:spcBef>
                <a:spcPct val="0"/>
              </a:spcBef>
              <a:buFontTx/>
              <a:buNone/>
            </a:pPr>
            <a:r>
              <a:rPr lang="en-US" altLang="en-US" sz="2800" b="1">
                <a:solidFill>
                  <a:srgbClr val="3D8963"/>
                </a:solidFill>
                <a:latin typeface="Courier New" panose="02070309020205020404" pitchFamily="49" charset="0"/>
              </a:rPr>
              <a:t>   cout &lt;&lt; "Enter the length of side: ";</a:t>
            </a:r>
          </a:p>
          <a:p>
            <a:pPr>
              <a:lnSpc>
                <a:spcPct val="90000"/>
              </a:lnSpc>
              <a:spcBef>
                <a:spcPct val="0"/>
              </a:spcBef>
              <a:buFontTx/>
              <a:buNone/>
            </a:pPr>
            <a:r>
              <a:rPr lang="en-US" altLang="en-US" sz="2800" b="1">
                <a:solidFill>
                  <a:srgbClr val="3D8963"/>
                </a:solidFill>
                <a:latin typeface="Courier New" panose="02070309020205020404" pitchFamily="49" charset="0"/>
              </a:rPr>
              <a:t>   cin &gt;&gt; inputSize;</a:t>
            </a:r>
          </a:p>
          <a:p>
            <a:pPr>
              <a:lnSpc>
                <a:spcPct val="90000"/>
              </a:lnSpc>
              <a:spcBef>
                <a:spcPct val="0"/>
              </a:spcBef>
              <a:buFontTx/>
              <a:buNone/>
            </a:pPr>
            <a:r>
              <a:rPr lang="en-US" altLang="en-US" sz="2800" b="1">
                <a:solidFill>
                  <a:srgbClr val="3D8963"/>
                </a:solidFill>
                <a:latin typeface="Courier New" panose="02070309020205020404" pitchFamily="49" charset="0"/>
              </a:rPr>
              <a:t>   s.setSide(inputSize);</a:t>
            </a:r>
          </a:p>
          <a:p>
            <a:pPr>
              <a:lnSpc>
                <a:spcPct val="90000"/>
              </a:lnSpc>
              <a:spcBef>
                <a:spcPct val="0"/>
              </a:spcBef>
              <a:buFontTx/>
              <a:buNone/>
            </a:pPr>
            <a:r>
              <a:rPr lang="en-US" altLang="en-US" sz="2800" b="1">
                <a:solidFill>
                  <a:srgbClr val="3D8963"/>
                </a:solidFill>
                <a:latin typeface="Courier New" panose="02070309020205020404" pitchFamily="49" charset="0"/>
              </a:rPr>
              <a:t>   return s;</a:t>
            </a:r>
          </a:p>
          <a:p>
            <a:pPr>
              <a:lnSpc>
                <a:spcPct val="90000"/>
              </a:lnSpc>
              <a:spcBef>
                <a:spcPct val="0"/>
              </a:spcBef>
              <a:buFontTx/>
              <a:buNone/>
            </a:pPr>
            <a:r>
              <a:rPr lang="en-US" altLang="en-US" sz="2800" b="1">
                <a:solidFill>
                  <a:srgbClr val="3D8963"/>
                </a:solidFill>
                <a:latin typeface="Courier New" panose="02070309020205020404" pitchFamily="49" charset="0"/>
              </a:rPr>
              <a:t> }</a:t>
            </a:r>
            <a:endParaRPr lang="en-US" altLang="en-US" sz="2800" b="1" dirty="0">
              <a:solidFill>
                <a:srgbClr val="3D8963"/>
              </a:solidFill>
              <a:latin typeface="Courier New" panose="02070309020205020404" pitchFamily="49" charset="0"/>
            </a:endParaRPr>
          </a:p>
        </p:txBody>
      </p:sp>
    </p:spTree>
    <p:extLst>
      <p:ext uri="{BB962C8B-B14F-4D97-AF65-F5344CB8AC3E}">
        <p14:creationId xmlns:p14="http://schemas.microsoft.com/office/powerpoint/2010/main" val="791582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lstStyle/>
          <a:p>
            <a:pPr algn="ctr"/>
            <a:r>
              <a:rPr lang="en-US" dirty="0"/>
              <a:t>Abstraction in Software Development</a:t>
            </a:r>
            <a:endParaRPr lang="en-US" altLang="ko-KR" sz="4800" b="1" kern="0" dirty="0">
              <a:ln w="10160">
                <a:solidFill>
                  <a:schemeClr val="accent5"/>
                </a:solidFill>
                <a:prstDash val="solid"/>
              </a:ln>
              <a:effectLst>
                <a:outerShdw blurRad="38100" dist="22860" dir="5400000" algn="tl" rotWithShape="0">
                  <a:srgbClr val="000000">
                    <a:alpha val="30000"/>
                  </a:srgbClr>
                </a:outerShdw>
              </a:effectLst>
            </a:endParaRPr>
          </a:p>
        </p:txBody>
      </p:sp>
      <p:sp>
        <p:nvSpPr>
          <p:cNvPr id="4" name="Content Placeholder 3"/>
          <p:cNvSpPr>
            <a:spLocks noGrp="1" noChangeArrowheads="1"/>
          </p:cNvSpPr>
          <p:nvPr>
            <p:ph idx="4294967295"/>
          </p:nvPr>
        </p:nvSpPr>
        <p:spPr>
          <a:xfrm>
            <a:off x="1522412" y="1600200"/>
            <a:ext cx="9144000" cy="4572000"/>
          </a:xfrm>
          <a:prstGeom prst="rect">
            <a:avLst/>
          </a:prstGeom>
        </p:spPr>
        <p:txBody>
          <a:bodyPr/>
          <a:lstStyle/>
          <a:p>
            <a:pPr eaLnBrk="1" hangingPunct="1">
              <a:spcBef>
                <a:spcPct val="0"/>
              </a:spcBef>
            </a:pPr>
            <a:endParaRPr lang="en-US" altLang="en-US" sz="2800" dirty="0"/>
          </a:p>
          <a:p>
            <a:pPr eaLnBrk="1" hangingPunct="1">
              <a:spcBef>
                <a:spcPct val="0"/>
              </a:spcBef>
            </a:pPr>
            <a:endParaRPr lang="en-US" altLang="en-US" sz="2800" dirty="0"/>
          </a:p>
          <a:p>
            <a:pPr eaLnBrk="1" hangingPunct="1">
              <a:spcBef>
                <a:spcPct val="0"/>
              </a:spcBef>
            </a:pPr>
            <a:r>
              <a:rPr lang="en-US" altLang="en-US" sz="2800" dirty="0"/>
              <a:t>Abstraction allows a programmer</a:t>
            </a:r>
          </a:p>
          <a:p>
            <a:pPr eaLnBrk="1" hangingPunct="1">
              <a:spcBef>
                <a:spcPct val="0"/>
              </a:spcBef>
            </a:pPr>
            <a:endParaRPr lang="en-US" altLang="en-US" sz="2800" dirty="0"/>
          </a:p>
          <a:p>
            <a:pPr lvl="1" eaLnBrk="1" hangingPunct="1">
              <a:spcBef>
                <a:spcPct val="0"/>
              </a:spcBef>
              <a:buFont typeface="Verdana" panose="020B0604030504040204" pitchFamily="34" charset="0"/>
              <a:buNone/>
            </a:pPr>
            <a:r>
              <a:rPr lang="en-US" altLang="en-US" sz="3200" dirty="0"/>
              <a:t>- to design a solution to a problem </a:t>
            </a:r>
          </a:p>
          <a:p>
            <a:pPr lvl="1" eaLnBrk="1" hangingPunct="1">
              <a:spcBef>
                <a:spcPct val="0"/>
              </a:spcBef>
              <a:buFont typeface="Verdana" panose="020B0604030504040204" pitchFamily="34" charset="0"/>
              <a:buNone/>
            </a:pPr>
            <a:endParaRPr lang="en-US" altLang="en-US" sz="3200" dirty="0"/>
          </a:p>
          <a:p>
            <a:pPr lvl="1" eaLnBrk="1" hangingPunct="1">
              <a:spcBef>
                <a:spcPct val="0"/>
              </a:spcBef>
              <a:buFont typeface="Verdana" panose="020B0604030504040204" pitchFamily="34" charset="0"/>
              <a:buNone/>
            </a:pPr>
            <a:r>
              <a:rPr lang="en-US" altLang="en-US" sz="3200" dirty="0"/>
              <a:t> - to use data items without concern for how the data items are implemented</a:t>
            </a:r>
          </a:p>
        </p:txBody>
      </p:sp>
    </p:spTree>
    <p:extLst>
      <p:ext uri="{BB962C8B-B14F-4D97-AF65-F5344CB8AC3E}">
        <p14:creationId xmlns:p14="http://schemas.microsoft.com/office/powerpoint/2010/main" val="508386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lstStyle/>
          <a:p>
            <a:pPr algn="ctr"/>
            <a:r>
              <a:rPr lang="en-US" dirty="0"/>
              <a:t>Abstraction in Software Development</a:t>
            </a:r>
            <a:endParaRPr lang="en-US" altLang="ko-KR" sz="4800" b="1" kern="0" dirty="0">
              <a:ln w="10160">
                <a:solidFill>
                  <a:schemeClr val="accent5"/>
                </a:solidFill>
                <a:prstDash val="solid"/>
              </a:ln>
              <a:effectLst>
                <a:outerShdw blurRad="38100" dist="22860" dir="5400000" algn="tl" rotWithShape="0">
                  <a:srgbClr val="000000">
                    <a:alpha val="30000"/>
                  </a:srgbClr>
                </a:outerShdw>
              </a:effectLst>
            </a:endParaRPr>
          </a:p>
        </p:txBody>
      </p:sp>
      <p:sp>
        <p:nvSpPr>
          <p:cNvPr id="5" name="Rectangle 3"/>
          <p:cNvSpPr>
            <a:spLocks noGrp="1" noChangeArrowheads="1"/>
          </p:cNvSpPr>
          <p:nvPr>
            <p:ph idx="4294967295"/>
          </p:nvPr>
        </p:nvSpPr>
        <p:spPr>
          <a:xfrm>
            <a:off x="1522412" y="1600200"/>
            <a:ext cx="9144000" cy="4572000"/>
          </a:xfrm>
          <a:prstGeom prst="rect">
            <a:avLst/>
          </a:prstGeom>
        </p:spPr>
        <p:txBody>
          <a:bodyPr/>
          <a:lstStyle/>
          <a:p>
            <a:pPr eaLnBrk="1" hangingPunct="1">
              <a:spcBef>
                <a:spcPct val="50000"/>
              </a:spcBef>
            </a:pPr>
            <a:endParaRPr lang="en-US" altLang="en-US" sz="2800" dirty="0"/>
          </a:p>
          <a:p>
            <a:pPr eaLnBrk="1" hangingPunct="1">
              <a:spcBef>
                <a:spcPct val="50000"/>
              </a:spcBef>
            </a:pPr>
            <a:r>
              <a:rPr lang="en-US" altLang="en-US" sz="2800" dirty="0"/>
              <a:t>This has already been encountered</a:t>
            </a:r>
          </a:p>
          <a:p>
            <a:pPr lvl="1" eaLnBrk="1" hangingPunct="1">
              <a:spcBef>
                <a:spcPct val="50000"/>
              </a:spcBef>
            </a:pPr>
            <a:r>
              <a:rPr lang="en-US" altLang="en-US" sz="2600" dirty="0"/>
              <a:t>To use the </a:t>
            </a:r>
            <a:r>
              <a:rPr lang="en-US" altLang="en-US" sz="2600" b="1" dirty="0">
                <a:latin typeface="Courier New" panose="02070309020205020404" pitchFamily="49" charset="0"/>
                <a:cs typeface="Courier New" panose="02070309020205020404" pitchFamily="49" charset="0"/>
              </a:rPr>
              <a:t>pow</a:t>
            </a:r>
            <a:r>
              <a:rPr lang="en-US" altLang="en-US" sz="2600" dirty="0"/>
              <a:t> function, you need to know what inputs it expects and what kind of results it produces</a:t>
            </a:r>
          </a:p>
          <a:p>
            <a:pPr lvl="1" eaLnBrk="1" hangingPunct="1">
              <a:spcBef>
                <a:spcPct val="50000"/>
              </a:spcBef>
            </a:pPr>
            <a:r>
              <a:rPr lang="en-US" altLang="en-US" sz="2600" dirty="0"/>
              <a:t>You do not need to know how it works</a:t>
            </a:r>
          </a:p>
        </p:txBody>
      </p:sp>
    </p:spTree>
    <p:extLst>
      <p:ext uri="{BB962C8B-B14F-4D97-AF65-F5344CB8AC3E}">
        <p14:creationId xmlns:p14="http://schemas.microsoft.com/office/powerpoint/2010/main" val="3500200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lstStyle/>
          <a:p>
            <a:pPr algn="ctr"/>
            <a:r>
              <a:rPr lang="en-US" dirty="0"/>
              <a:t>Abstraction and Data Types</a:t>
            </a:r>
            <a:endParaRPr lang="en-US" altLang="ko-KR" sz="4800" b="1" kern="0" dirty="0">
              <a:ln w="10160">
                <a:solidFill>
                  <a:schemeClr val="accent5"/>
                </a:solidFill>
                <a:prstDash val="solid"/>
              </a:ln>
              <a:effectLst>
                <a:outerShdw blurRad="38100" dist="22860" dir="5400000" algn="tl" rotWithShape="0">
                  <a:srgbClr val="000000">
                    <a:alpha val="30000"/>
                  </a:srgbClr>
                </a:outerShdw>
              </a:effectLst>
            </a:endParaRPr>
          </a:p>
        </p:txBody>
      </p:sp>
      <p:sp>
        <p:nvSpPr>
          <p:cNvPr id="4" name="Content Placeholder 3"/>
          <p:cNvSpPr>
            <a:spLocks noGrp="1" noChangeArrowheads="1"/>
          </p:cNvSpPr>
          <p:nvPr>
            <p:ph idx="4294967295"/>
          </p:nvPr>
        </p:nvSpPr>
        <p:spPr>
          <a:xfrm>
            <a:off x="1522412" y="1600200"/>
            <a:ext cx="9144000" cy="4572000"/>
          </a:xfrm>
          <a:prstGeom prst="rect">
            <a:avLst/>
          </a:prstGeom>
        </p:spPr>
        <p:txBody>
          <a:bodyPr/>
          <a:lstStyle/>
          <a:p>
            <a:pPr eaLnBrk="1" hangingPunct="1">
              <a:spcBef>
                <a:spcPct val="0"/>
              </a:spcBef>
            </a:pPr>
            <a:r>
              <a:rPr lang="en-US" altLang="en-US" dirty="0">
                <a:solidFill>
                  <a:schemeClr val="accent2"/>
                </a:solidFill>
              </a:rPr>
              <a:t>Abstraction</a:t>
            </a:r>
            <a:r>
              <a:rPr lang="en-US" altLang="en-US" dirty="0"/>
              <a:t>: a definition that captures general characteristics without details</a:t>
            </a:r>
          </a:p>
          <a:p>
            <a:pPr marL="457200" lvl="1" indent="0">
              <a:buNone/>
            </a:pPr>
            <a:r>
              <a:rPr lang="en-US" altLang="en-US" dirty="0"/>
              <a:t>ex: An abstract triangle is a 3-sided polygon.  A specific triangle may be scalene, isosceles, or equilateral</a:t>
            </a:r>
          </a:p>
          <a:p>
            <a:pPr eaLnBrk="1" hangingPunct="1">
              <a:spcBef>
                <a:spcPct val="50000"/>
              </a:spcBef>
            </a:pPr>
            <a:r>
              <a:rPr lang="en-US" altLang="en-US" dirty="0">
                <a:solidFill>
                  <a:schemeClr val="accent2"/>
                </a:solidFill>
              </a:rPr>
              <a:t>Data Type</a:t>
            </a:r>
            <a:r>
              <a:rPr lang="en-US" altLang="en-US" dirty="0"/>
              <a:t>: defines the kind of values that can be stored and the operations that can be performed on it </a:t>
            </a:r>
          </a:p>
        </p:txBody>
      </p:sp>
    </p:spTree>
    <p:extLst>
      <p:ext uri="{BB962C8B-B14F-4D97-AF65-F5344CB8AC3E}">
        <p14:creationId xmlns:p14="http://schemas.microsoft.com/office/powerpoint/2010/main" val="3679306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lstStyle/>
          <a:p>
            <a:pPr algn="ctr"/>
            <a:r>
              <a:rPr lang="en-US" dirty="0"/>
              <a:t>Object-Oriented Programming</a:t>
            </a:r>
            <a:endParaRPr lang="en-US" altLang="ko-KR" sz="4800" b="1" kern="0" dirty="0">
              <a:ln w="10160">
                <a:solidFill>
                  <a:schemeClr val="accent5"/>
                </a:solidFill>
                <a:prstDash val="solid"/>
              </a:ln>
              <a:effectLst>
                <a:outerShdw blurRad="38100" dist="22860" dir="5400000" algn="tl" rotWithShape="0">
                  <a:srgbClr val="000000">
                    <a:alpha val="30000"/>
                  </a:srgbClr>
                </a:outerShdw>
              </a:effectLst>
            </a:endParaRPr>
          </a:p>
        </p:txBody>
      </p:sp>
      <p:sp>
        <p:nvSpPr>
          <p:cNvPr id="5" name="Rectangle 3"/>
          <p:cNvSpPr>
            <a:spLocks noGrp="1" noChangeArrowheads="1"/>
          </p:cNvSpPr>
          <p:nvPr>
            <p:ph idx="4294967295"/>
          </p:nvPr>
        </p:nvSpPr>
        <p:spPr>
          <a:xfrm>
            <a:off x="1522412" y="1752600"/>
            <a:ext cx="9144000" cy="3505200"/>
          </a:xfrm>
          <a:prstGeom prst="rect">
            <a:avLst/>
          </a:prstGeom>
        </p:spPr>
        <p:txBody>
          <a:bodyPr/>
          <a:lstStyle/>
          <a:p>
            <a:pPr eaLnBrk="1" hangingPunct="1">
              <a:spcBef>
                <a:spcPct val="60000"/>
              </a:spcBef>
            </a:pPr>
            <a:r>
              <a:rPr lang="en-US" altLang="en-US" dirty="0">
                <a:solidFill>
                  <a:schemeClr val="accent2"/>
                </a:solidFill>
              </a:rPr>
              <a:t>Procedural programming</a:t>
            </a:r>
            <a:r>
              <a:rPr lang="en-US" altLang="en-US" dirty="0"/>
              <a:t> uses variables to store data, and focuses on the processes/ functions that occur in a program.  Data and functions are separate and distinct.</a:t>
            </a:r>
          </a:p>
          <a:p>
            <a:pPr eaLnBrk="1" hangingPunct="1">
              <a:spcBef>
                <a:spcPct val="60000"/>
              </a:spcBef>
            </a:pPr>
            <a:r>
              <a:rPr lang="en-US" altLang="en-US" dirty="0">
                <a:solidFill>
                  <a:schemeClr val="accent2"/>
                </a:solidFill>
              </a:rPr>
              <a:t>Object-oriented programming</a:t>
            </a:r>
            <a:r>
              <a:rPr lang="en-US" altLang="en-US" dirty="0"/>
              <a:t> is based on objects that encapsulate the data and the functions that operate on it. </a:t>
            </a:r>
            <a:endParaRPr lang="en-US" altLang="en-US" u="sng" dirty="0"/>
          </a:p>
        </p:txBody>
      </p:sp>
    </p:spTree>
    <p:extLst>
      <p:ext uri="{BB962C8B-B14F-4D97-AF65-F5344CB8AC3E}">
        <p14:creationId xmlns:p14="http://schemas.microsoft.com/office/powerpoint/2010/main" val="921790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8825" cy="787400"/>
          </a:xfrm>
        </p:spPr>
        <p:txBody>
          <a:bodyPr/>
          <a:lstStyle/>
          <a:p>
            <a:pPr algn="ctr"/>
            <a:r>
              <a:rPr lang="en-US" dirty="0"/>
              <a:t>Object-Oriented Programming</a:t>
            </a:r>
            <a:endParaRPr lang="en-US" altLang="ko-KR" sz="4800" b="1" kern="0" dirty="0">
              <a:ln w="10160">
                <a:solidFill>
                  <a:schemeClr val="accent5"/>
                </a:solidFill>
                <a:prstDash val="solid"/>
              </a:ln>
              <a:effectLst>
                <a:outerShdw blurRad="38100" dist="22860" dir="5400000" algn="tl" rotWithShape="0">
                  <a:srgbClr val="000000">
                    <a:alpha val="30000"/>
                  </a:srgbClr>
                </a:outerShdw>
              </a:effectLst>
            </a:endParaRPr>
          </a:p>
        </p:txBody>
      </p:sp>
      <p:sp>
        <p:nvSpPr>
          <p:cNvPr id="4" name="Content Placeholder 3"/>
          <p:cNvSpPr>
            <a:spLocks noGrp="1" noChangeArrowheads="1"/>
          </p:cNvSpPr>
          <p:nvPr>
            <p:ph idx="4294967295"/>
          </p:nvPr>
        </p:nvSpPr>
        <p:spPr>
          <a:xfrm>
            <a:off x="1522412" y="1981200"/>
            <a:ext cx="9144000" cy="3962400"/>
          </a:xfrm>
          <a:prstGeom prst="rect">
            <a:avLst/>
          </a:prstGeom>
        </p:spPr>
        <p:txBody>
          <a:bodyPr/>
          <a:lstStyle/>
          <a:p>
            <a:pPr eaLnBrk="1" hangingPunct="1">
              <a:lnSpc>
                <a:spcPct val="90000"/>
              </a:lnSpc>
              <a:spcBef>
                <a:spcPct val="60000"/>
              </a:spcBef>
            </a:pPr>
            <a:r>
              <a:rPr lang="en-US" altLang="en-US" b="1">
                <a:solidFill>
                  <a:schemeClr val="accent2"/>
                </a:solidFill>
              </a:rPr>
              <a:t>object</a:t>
            </a:r>
            <a:r>
              <a:rPr lang="en-US" altLang="en-US"/>
              <a:t>: software entity that combines data and functions that act on the data in a single unit</a:t>
            </a:r>
          </a:p>
          <a:p>
            <a:pPr eaLnBrk="1" hangingPunct="1">
              <a:lnSpc>
                <a:spcPct val="90000"/>
              </a:lnSpc>
              <a:spcBef>
                <a:spcPct val="60000"/>
              </a:spcBef>
            </a:pPr>
            <a:r>
              <a:rPr lang="en-US" altLang="en-US" b="1">
                <a:solidFill>
                  <a:schemeClr val="accent2"/>
                </a:solidFill>
              </a:rPr>
              <a:t>attributes</a:t>
            </a:r>
            <a:r>
              <a:rPr lang="en-US" altLang="en-US"/>
              <a:t>:</a:t>
            </a:r>
            <a:r>
              <a:rPr lang="en-US" altLang="en-US" b="1"/>
              <a:t> </a:t>
            </a:r>
            <a:r>
              <a:rPr lang="en-US" altLang="en-US"/>
              <a:t>the data items of an object, stored in </a:t>
            </a:r>
            <a:r>
              <a:rPr lang="en-US" altLang="en-US" b="1">
                <a:solidFill>
                  <a:schemeClr val="accent2"/>
                </a:solidFill>
              </a:rPr>
              <a:t>member variables</a:t>
            </a:r>
          </a:p>
          <a:p>
            <a:pPr eaLnBrk="1" hangingPunct="1">
              <a:lnSpc>
                <a:spcPct val="90000"/>
              </a:lnSpc>
              <a:spcBef>
                <a:spcPct val="60000"/>
              </a:spcBef>
            </a:pPr>
            <a:r>
              <a:rPr lang="en-US" altLang="en-US" b="1">
                <a:solidFill>
                  <a:schemeClr val="accent2"/>
                </a:solidFill>
              </a:rPr>
              <a:t>member functions (methods)</a:t>
            </a:r>
            <a:r>
              <a:rPr lang="en-US" altLang="en-US"/>
              <a:t>: procedures/ functions that act on the attributes of the class</a:t>
            </a:r>
            <a:endParaRPr lang="en-US" altLang="en-US" b="1"/>
          </a:p>
        </p:txBody>
      </p:sp>
    </p:spTree>
    <p:extLst>
      <p:ext uri="{BB962C8B-B14F-4D97-AF65-F5344CB8AC3E}">
        <p14:creationId xmlns:p14="http://schemas.microsoft.com/office/powerpoint/2010/main" val="2418292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ooks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TF02787940.potx" id="{F769AD3B-90E4-4F81-9CF2-8BD9F607FEC3}" vid="{18F656D2-BE2F-4155-8430-D393897A45F9}"/>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1345039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The bookstacks present on most slides  make this a good choice for students, teachers, reading enthusiasts, and others in education. This presentation template contains multiple slide layouts in widescreen format (16x9) and includes a sample table and chart that you can easily  modify.</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2011-11-26T00:00:00+00:00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AssetExpire xmlns="4873beb7-5857-4685-be1f-d57550cc96cc">2029-05-12T07:00:00+00:00</AssetExpire>
    <DSATActionTaken xmlns="4873beb7-5857-4685-be1f-d57550cc96cc" xsi:nil="true"/>
    <CSXSubmissionMarket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TP102787939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694216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E1B558C7-619B-49BE-9097-7FCBDADD4ECE}">
  <ds:schemaRefs>
    <ds:schemaRef ds:uri="http://schemas.microsoft.com/sharepoint/v3/contenttype/forms"/>
  </ds:schemaRefs>
</ds:datastoreItem>
</file>

<file path=customXml/itemProps2.xml><?xml version="1.0" encoding="utf-8"?>
<ds:datastoreItem xmlns:ds="http://schemas.openxmlformats.org/officeDocument/2006/customXml" ds:itemID="{BBB5C329-08A6-4E5E-AEF1-A97828C874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301D382-32B0-43EE-932C-28906AF37617}">
  <ds:schemaRefs>
    <ds:schemaRef ds:uri="http://schemas.microsoft.com/office/infopath/2007/PartnerControls"/>
    <ds:schemaRef ds:uri="http://purl.org/dc/elements/1.1/"/>
    <ds:schemaRef ds:uri="http://www.w3.org/XML/1998/namespace"/>
    <ds:schemaRef ds:uri="http://purl.org/dc/terms/"/>
    <ds:schemaRef ds:uri="4873beb7-5857-4685-be1f-d57550cc96cc"/>
    <ds:schemaRef ds:uri="http://schemas.microsoft.com/office/2006/documentManagement/types"/>
    <ds:schemaRef ds:uri="http://schemas.openxmlformats.org/package/2006/metadata/core-propertie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Blue bookstack presentation (widescreen)</Template>
  <TotalTime>1099</TotalTime>
  <Words>1605</Words>
  <Application>Microsoft Office PowerPoint</Application>
  <PresentationFormat>Custom</PresentationFormat>
  <Paragraphs>308</Paragraphs>
  <Slides>47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47</vt:i4>
      </vt:variant>
    </vt:vector>
  </HeadingPairs>
  <TitlesOfParts>
    <vt:vector size="57" baseType="lpstr">
      <vt:lpstr>宋体</vt:lpstr>
      <vt:lpstr>Arial</vt:lpstr>
      <vt:lpstr>Century Gothic</vt:lpstr>
      <vt:lpstr>Courier New</vt:lpstr>
      <vt:lpstr>HY중고딕</vt:lpstr>
      <vt:lpstr>Times New Roman</vt:lpstr>
      <vt:lpstr>Verdana</vt:lpstr>
      <vt:lpstr>Wingdings 2</vt:lpstr>
      <vt:lpstr>Wingdings 3</vt:lpstr>
      <vt:lpstr>Books 16x9</vt:lpstr>
      <vt:lpstr>PowerPoint Presentation</vt:lpstr>
      <vt:lpstr>Abstract Data Types (ADT)</vt:lpstr>
      <vt:lpstr>Abstract Data Types (ADT)</vt:lpstr>
      <vt:lpstr>Abstract Data Types (ADT)</vt:lpstr>
      <vt:lpstr>Abstraction in Software Development</vt:lpstr>
      <vt:lpstr>Abstraction in Software Development</vt:lpstr>
      <vt:lpstr>Abstraction and Data Types</vt:lpstr>
      <vt:lpstr>Object-Oriented Programming</vt:lpstr>
      <vt:lpstr>Object-Oriented Programming</vt:lpstr>
      <vt:lpstr>Object-Oriented Programming</vt:lpstr>
      <vt:lpstr>Why Hide Data?</vt:lpstr>
      <vt:lpstr>Introduction to Classes</vt:lpstr>
      <vt:lpstr>Introduction to Classes</vt:lpstr>
      <vt:lpstr>Introduction to Classes</vt:lpstr>
      <vt:lpstr>Introduction to Classes</vt:lpstr>
      <vt:lpstr>Introduction to Classes</vt:lpstr>
      <vt:lpstr>Access Specifiers</vt:lpstr>
      <vt:lpstr>Access Specifiers</vt:lpstr>
      <vt:lpstr>Access Specifiers</vt:lpstr>
      <vt:lpstr>Access Specifiers</vt:lpstr>
      <vt:lpstr>Access Specifiers</vt:lpstr>
      <vt:lpstr>Access Specifiers</vt:lpstr>
      <vt:lpstr>Access Specifiers</vt:lpstr>
      <vt:lpstr>Access Specifiers</vt:lpstr>
      <vt:lpstr>Creating and Using Objects</vt:lpstr>
      <vt:lpstr>Defining Member Functions</vt:lpstr>
      <vt:lpstr>Defining Member Functions</vt:lpstr>
      <vt:lpstr>Inline Member Function Example</vt:lpstr>
      <vt:lpstr>Inline Member Function Example</vt:lpstr>
      <vt:lpstr>Private Member Functions</vt:lpstr>
      <vt:lpstr>Private Member Functions</vt:lpstr>
      <vt:lpstr>Private Member Functions</vt:lpstr>
      <vt:lpstr>Constructors</vt:lpstr>
      <vt:lpstr>Constructors</vt:lpstr>
      <vt:lpstr>Overloading Constructors</vt:lpstr>
      <vt:lpstr>The Default Constructor</vt:lpstr>
      <vt:lpstr>The Default Constructor</vt:lpstr>
      <vt:lpstr>The Default Constructor</vt:lpstr>
      <vt:lpstr>Invoking a Constructor</vt:lpstr>
      <vt:lpstr>Destructors</vt:lpstr>
      <vt:lpstr>Friend Functions</vt:lpstr>
      <vt:lpstr>Inline Functions</vt:lpstr>
      <vt:lpstr>Passing Objects to Functions</vt:lpstr>
      <vt:lpstr>Passing Objects to Functions</vt:lpstr>
      <vt:lpstr>Passing Objects to Functions</vt:lpstr>
      <vt:lpstr>Returning an Object from a Function</vt:lpstr>
      <vt:lpstr>Returning an Object from a Function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Ally,Murtaza (HHSC)</dc:creator>
  <cp:lastModifiedBy>Murtaza Ally</cp:lastModifiedBy>
  <cp:revision>70</cp:revision>
  <dcterms:created xsi:type="dcterms:W3CDTF">2017-05-16T14:09:04Z</dcterms:created>
  <dcterms:modified xsi:type="dcterms:W3CDTF">2020-04-21T20:42:49Z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