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93" r:id="rId6"/>
    <p:sldId id="401" r:id="rId7"/>
    <p:sldId id="402" r:id="rId8"/>
    <p:sldId id="403" r:id="rId9"/>
    <p:sldId id="404" r:id="rId10"/>
    <p:sldId id="40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Polymorphism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Type Compatibility in Inheritance Hierarchies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sz="half" idx="1"/>
          </p:nvPr>
        </p:nvSpPr>
        <p:spPr>
          <a:xfrm>
            <a:off x="1751012" y="1143000"/>
            <a:ext cx="4065588" cy="4572000"/>
          </a:xfrm>
        </p:spPr>
        <p:txBody>
          <a:bodyPr/>
          <a:lstStyle/>
          <a:p>
            <a:pPr marL="0" indent="0"/>
            <a:r>
              <a:rPr lang="en-US" altLang="en-US" smtClean="0"/>
              <a:t> Classes in a program </a:t>
            </a:r>
          </a:p>
          <a:p>
            <a:pPr marL="0" indent="0">
              <a:buNone/>
            </a:pPr>
            <a:r>
              <a:rPr lang="en-US" altLang="en-US" smtClean="0"/>
              <a:t>   may be part of an</a:t>
            </a:r>
          </a:p>
          <a:p>
            <a:pPr marL="0" indent="0">
              <a:buNone/>
            </a:pPr>
            <a:r>
              <a:rPr lang="en-US" altLang="en-US" smtClean="0"/>
              <a:t>   inheritance hierarchy</a:t>
            </a:r>
          </a:p>
          <a:p>
            <a:pPr marL="0" indent="0"/>
            <a:endParaRPr lang="en-US" altLang="en-US" smtClean="0"/>
          </a:p>
          <a:p>
            <a:pPr marL="0" indent="0"/>
            <a:r>
              <a:rPr lang="en-US" altLang="en-US" smtClean="0"/>
              <a:t> Classes lower in the </a:t>
            </a:r>
          </a:p>
          <a:p>
            <a:pPr marL="0" indent="0">
              <a:buNone/>
            </a:pPr>
            <a:r>
              <a:rPr lang="en-US" altLang="en-US" smtClean="0"/>
              <a:t>  hierarchy are special </a:t>
            </a:r>
          </a:p>
          <a:p>
            <a:pPr marL="0" indent="0">
              <a:buNone/>
            </a:pPr>
            <a:r>
              <a:rPr lang="en-US" altLang="en-US" smtClean="0"/>
              <a:t>  cases of those above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sz="half" idx="2"/>
          </p:nvPr>
        </p:nvSpPr>
        <p:spPr>
          <a:xfrm>
            <a:off x="5980112" y="1143000"/>
            <a:ext cx="4065588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9" name="Line 1041"/>
          <p:cNvSpPr>
            <a:spLocks noChangeShapeType="1"/>
          </p:cNvSpPr>
          <p:nvPr/>
        </p:nvSpPr>
        <p:spPr bwMode="auto">
          <a:xfrm flipH="1" flipV="1">
            <a:off x="8685212" y="2286000"/>
            <a:ext cx="6096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Line 1042"/>
          <p:cNvSpPr>
            <a:spLocks noChangeShapeType="1"/>
          </p:cNvSpPr>
          <p:nvPr/>
        </p:nvSpPr>
        <p:spPr bwMode="auto">
          <a:xfrm flipV="1">
            <a:off x="7008812" y="2286000"/>
            <a:ext cx="9144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Line 1043"/>
          <p:cNvSpPr>
            <a:spLocks noChangeShapeType="1"/>
          </p:cNvSpPr>
          <p:nvPr/>
        </p:nvSpPr>
        <p:spPr bwMode="auto">
          <a:xfrm flipV="1">
            <a:off x="7008812" y="2438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1044"/>
          <p:cNvSpPr>
            <a:spLocks noChangeShapeType="1"/>
          </p:cNvSpPr>
          <p:nvPr/>
        </p:nvSpPr>
        <p:spPr bwMode="auto">
          <a:xfrm flipV="1">
            <a:off x="7085012" y="2362200"/>
            <a:ext cx="8382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3" name="AutoShape 1045"/>
          <p:cNvCxnSpPr>
            <a:cxnSpLocks noChangeShapeType="1"/>
            <a:stCxn id="16" idx="0"/>
            <a:endCxn id="15" idx="2"/>
          </p:cNvCxnSpPr>
          <p:nvPr/>
        </p:nvCxnSpPr>
        <p:spPr bwMode="auto">
          <a:xfrm flipV="1">
            <a:off x="7008812" y="2371726"/>
            <a:ext cx="1181100" cy="752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14" name="Group 1049"/>
          <p:cNvGrpSpPr>
            <a:grpSpLocks/>
          </p:cNvGrpSpPr>
          <p:nvPr/>
        </p:nvGrpSpPr>
        <p:grpSpPr bwMode="auto">
          <a:xfrm>
            <a:off x="6170612" y="1905001"/>
            <a:ext cx="4038600" cy="3286125"/>
            <a:chOff x="2976" y="1392"/>
            <a:chExt cx="2544" cy="2070"/>
          </a:xfrm>
        </p:grpSpPr>
        <p:sp>
          <p:nvSpPr>
            <p:cNvPr id="15" name="Text Box 1036"/>
            <p:cNvSpPr txBox="1">
              <a:spLocks noChangeArrowheads="1"/>
            </p:cNvSpPr>
            <p:nvPr/>
          </p:nvSpPr>
          <p:spPr bwMode="auto">
            <a:xfrm>
              <a:off x="3744" y="1392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6" name="Text Box 1037"/>
            <p:cNvSpPr txBox="1">
              <a:spLocks noChangeArrowheads="1"/>
            </p:cNvSpPr>
            <p:nvPr/>
          </p:nvSpPr>
          <p:spPr bwMode="auto">
            <a:xfrm>
              <a:off x="2976" y="2160"/>
              <a:ext cx="1056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17" name="Text Box 1038"/>
            <p:cNvSpPr txBox="1">
              <a:spLocks noChangeArrowheads="1"/>
            </p:cNvSpPr>
            <p:nvPr/>
          </p:nvSpPr>
          <p:spPr bwMode="auto">
            <a:xfrm>
              <a:off x="4512" y="2160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18" name="Text Box 1039"/>
            <p:cNvSpPr txBox="1">
              <a:spLocks noChangeArrowheads="1"/>
            </p:cNvSpPr>
            <p:nvPr/>
          </p:nvSpPr>
          <p:spPr bwMode="auto">
            <a:xfrm>
              <a:off x="4512" y="3168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Poodle</a:t>
              </a:r>
            </a:p>
          </p:txBody>
        </p:sp>
        <p:sp>
          <p:nvSpPr>
            <p:cNvPr id="19" name="Line 1040"/>
            <p:cNvSpPr>
              <a:spLocks noChangeShapeType="1"/>
            </p:cNvSpPr>
            <p:nvPr/>
          </p:nvSpPr>
          <p:spPr bwMode="auto">
            <a:xfrm flipV="1">
              <a:off x="3504" y="1728"/>
              <a:ext cx="432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047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" name="Line 1048"/>
            <p:cNvSpPr>
              <a:spLocks noChangeShapeType="1"/>
            </p:cNvSpPr>
            <p:nvPr/>
          </p:nvSpPr>
          <p:spPr bwMode="auto">
            <a:xfrm flipV="1">
              <a:off x="5040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Type Compatibility in Inheritance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9812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pointer to a derived class can be assigned to a pointer to a base class.  Another way to say this is:</a:t>
            </a:r>
          </a:p>
          <a:p>
            <a:pPr eaLnBrk="1" hangingPunct="1"/>
            <a:r>
              <a:rPr lang="en-US" altLang="en-US" dirty="0" smtClean="0"/>
              <a:t>A base class pointer can point to derived class objects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Animal *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pA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new Cat;</a:t>
            </a:r>
          </a:p>
        </p:txBody>
      </p:sp>
    </p:spTree>
    <p:extLst>
      <p:ext uri="{BB962C8B-B14F-4D97-AF65-F5344CB8AC3E}">
        <p14:creationId xmlns:p14="http://schemas.microsoft.com/office/powerpoint/2010/main" val="24361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Polymorphism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2208212" y="1828799"/>
            <a:ext cx="3810000" cy="3124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Consider the Animal, Cat, Dog hierarchy where each class has its own version of the member function id( )</a:t>
            </a:r>
          </a:p>
          <a:p>
            <a:pPr marL="0" indent="0"/>
            <a:endParaRPr lang="en-US" altLang="en-US" smtClean="0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 flipH="1" flipV="1">
            <a:off x="8837612" y="1904999"/>
            <a:ext cx="6096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 flipV="1">
            <a:off x="7161212" y="1904999"/>
            <a:ext cx="9144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 flipV="1">
            <a:off x="7161212" y="2057399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 flipV="1">
            <a:off x="7237412" y="1981199"/>
            <a:ext cx="8382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0" name="AutoShape 1033"/>
          <p:cNvCxnSpPr>
            <a:cxnSpLocks noChangeShapeType="1"/>
            <a:stCxn id="13" idx="0"/>
            <a:endCxn id="12" idx="2"/>
          </p:cNvCxnSpPr>
          <p:nvPr/>
        </p:nvCxnSpPr>
        <p:spPr bwMode="auto">
          <a:xfrm flipV="1">
            <a:off x="7161212" y="1990725"/>
            <a:ext cx="1181100" cy="752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11" name="Group 1034"/>
          <p:cNvGrpSpPr>
            <a:grpSpLocks/>
          </p:cNvGrpSpPr>
          <p:nvPr/>
        </p:nvGrpSpPr>
        <p:grpSpPr bwMode="auto">
          <a:xfrm>
            <a:off x="6323012" y="1524000"/>
            <a:ext cx="4038600" cy="3286125"/>
            <a:chOff x="2976" y="1392"/>
            <a:chExt cx="2544" cy="2070"/>
          </a:xfrm>
        </p:grpSpPr>
        <p:sp>
          <p:nvSpPr>
            <p:cNvPr id="12" name="Text Box 1035"/>
            <p:cNvSpPr txBox="1">
              <a:spLocks noChangeArrowheads="1"/>
            </p:cNvSpPr>
            <p:nvPr/>
          </p:nvSpPr>
          <p:spPr bwMode="auto">
            <a:xfrm>
              <a:off x="3744" y="1392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2976" y="2160"/>
              <a:ext cx="1056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14" name="Text Box 1037"/>
            <p:cNvSpPr txBox="1">
              <a:spLocks noChangeArrowheads="1"/>
            </p:cNvSpPr>
            <p:nvPr/>
          </p:nvSpPr>
          <p:spPr bwMode="auto">
            <a:xfrm>
              <a:off x="4512" y="2160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15" name="Text Box 1038"/>
            <p:cNvSpPr txBox="1">
              <a:spLocks noChangeArrowheads="1"/>
            </p:cNvSpPr>
            <p:nvPr/>
          </p:nvSpPr>
          <p:spPr bwMode="auto">
            <a:xfrm>
              <a:off x="4512" y="3168"/>
              <a:ext cx="100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Poodle</a:t>
              </a: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V="1">
              <a:off x="3504" y="1728"/>
              <a:ext cx="432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 flipV="1">
              <a:off x="5040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Polymorphism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0668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class Animal{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public: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id(){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"animal";}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class Cat : public Animal{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public: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id(){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"cat";}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class Dog : public Animal{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public: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id(){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"dog";}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8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Polymorphism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0668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the collection of different Animal objects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Animal *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pA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[] = {new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Animal,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Dog,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 new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Cat};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/>
              <a:t>and accompanying code</a:t>
            </a: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for(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k=0; k&lt;3; k++)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pA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[k]-&gt;id();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Prints: </a:t>
            </a:r>
            <a:r>
              <a:rPr lang="en-US" altLang="en-US" sz="2800" b="1" dirty="0">
                <a:latin typeface="Courier New" panose="02070309020205020404" pitchFamily="49" charset="0"/>
              </a:rPr>
              <a:t>animal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animal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animal</a:t>
            </a:r>
            <a:r>
              <a:rPr lang="en-US" altLang="en-US" sz="2800" dirty="0"/>
              <a:t>, ignoring the more specific versions of </a:t>
            </a:r>
            <a:r>
              <a:rPr lang="en-US" altLang="en-US" sz="2800" b="1" dirty="0">
                <a:latin typeface="Courier New" panose="02070309020205020404" pitchFamily="49" charset="0"/>
              </a:rPr>
              <a:t>id()</a:t>
            </a:r>
            <a:r>
              <a:rPr lang="en-US" altLang="en-US" sz="2800" dirty="0"/>
              <a:t> in </a:t>
            </a:r>
            <a:r>
              <a:rPr lang="en-US" altLang="en-US" sz="2800" b="1" dirty="0">
                <a:latin typeface="Courier New" panose="02070309020205020404" pitchFamily="49" charset="0"/>
              </a:rPr>
              <a:t>Dog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latin typeface="Courier New" panose="02070309020205020404" pitchFamily="49" charset="0"/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003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Composition vs. Inheritance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371600"/>
            <a:ext cx="8001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When defining a new class:</a:t>
            </a:r>
            <a:endParaRPr lang="en-US" altLang="en-US" sz="2800" dirty="0"/>
          </a:p>
          <a:p>
            <a:pPr eaLnBrk="1" hangingPunct="1"/>
            <a:r>
              <a:rPr lang="en-US" altLang="en-US" sz="2800" u="sng" dirty="0"/>
              <a:t>Composition</a:t>
            </a:r>
            <a:r>
              <a:rPr lang="en-US" altLang="en-US" sz="2800" dirty="0"/>
              <a:t> is appropriate when the new class needs to use an object of an existing class</a:t>
            </a:r>
          </a:p>
          <a:p>
            <a:pPr eaLnBrk="1" hangingPunct="1"/>
            <a:r>
              <a:rPr lang="en-US" altLang="en-US" sz="2800" u="sng" dirty="0"/>
              <a:t>Inheritance</a:t>
            </a:r>
            <a:r>
              <a:rPr lang="en-US" altLang="en-US" sz="2800" dirty="0"/>
              <a:t> is appropriate when</a:t>
            </a:r>
          </a:p>
          <a:p>
            <a:pPr lvl="1" eaLnBrk="1" hangingPunct="1"/>
            <a:r>
              <a:rPr lang="en-US" altLang="en-US" sz="2400" dirty="0"/>
              <a:t>objects of the new class are a subset of the objects of the existing class, or </a:t>
            </a:r>
          </a:p>
          <a:p>
            <a:pPr lvl="1" eaLnBrk="1" hangingPunct="1"/>
            <a:r>
              <a:rPr lang="en-US" altLang="en-US" sz="2400" dirty="0"/>
              <a:t>objects of the new class will be used in the same ways as the objects of the existing class</a:t>
            </a:r>
          </a:p>
        </p:txBody>
      </p:sp>
    </p:spTree>
    <p:extLst>
      <p:ext uri="{BB962C8B-B14F-4D97-AF65-F5344CB8AC3E}">
        <p14:creationId xmlns:p14="http://schemas.microsoft.com/office/powerpoint/2010/main" val="6380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936</TotalTime>
  <Words>294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Type Compatibility in Inheritance Hierarchies</vt:lpstr>
      <vt:lpstr>Type Compatibility in Inheritance</vt:lpstr>
      <vt:lpstr>Polymorphism</vt:lpstr>
      <vt:lpstr>Polymorphism</vt:lpstr>
      <vt:lpstr>Polymorphism</vt:lpstr>
      <vt:lpstr>Composition vs. 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68</cp:revision>
  <dcterms:created xsi:type="dcterms:W3CDTF">2017-05-16T14:09:04Z</dcterms:created>
  <dcterms:modified xsi:type="dcterms:W3CDTF">2019-05-24T14:31:13Z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