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4" r:id="rId5"/>
    <p:sldId id="417" r:id="rId6"/>
    <p:sldId id="418" r:id="rId7"/>
    <p:sldId id="419" r:id="rId8"/>
    <p:sldId id="420" r:id="rId9"/>
    <p:sldId id="421" r:id="rId10"/>
    <p:sldId id="422" r:id="rId11"/>
    <p:sldId id="423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2A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24" autoAdjust="0"/>
    <p:restoredTop sz="94280" autoAdjust="0"/>
  </p:normalViewPr>
  <p:slideViewPr>
    <p:cSldViewPr showGuides="1">
      <p:cViewPr varScale="1">
        <p:scale>
          <a:sx n="72" d="100"/>
          <a:sy n="72" d="100"/>
        </p:scale>
        <p:origin x="1032" y="7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4/27/2020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4/27/2020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eft Arrow 7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eft Arrow 8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5271453" y="6553013"/>
            <a:ext cx="1645920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47187" rtl="0" eaLnBrk="1" latinLnBrk="0" hangingPunct="1">
              <a:defRPr/>
            </a:pPr>
            <a:r>
              <a:rPr lang="en-US" sz="14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 userDrawn="1"/>
        </p:nvSpPr>
        <p:spPr>
          <a:xfrm>
            <a:off x="696886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01" y="2396224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2"/>
          <p:cNvSpPr>
            <a:spLocks noChangeShapeType="1"/>
          </p:cNvSpPr>
          <p:nvPr/>
        </p:nvSpPr>
        <p:spPr bwMode="auto">
          <a:xfrm rot="20480180" flipV="1">
            <a:off x="8342339" y="3487429"/>
            <a:ext cx="327025" cy="327025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rot="20480180" flipH="1" flipV="1">
            <a:off x="8683651" y="4754254"/>
            <a:ext cx="554038" cy="55403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rot="20480180" flipH="1" flipV="1">
            <a:off x="7000901" y="3943041"/>
            <a:ext cx="227013" cy="227013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56" descr="cloud2"/>
          <p:cNvSpPr>
            <a:spLocks noChangeArrowheads="1"/>
          </p:cNvSpPr>
          <p:nvPr/>
        </p:nvSpPr>
        <p:spPr bwMode="auto">
          <a:xfrm rot="20480180">
            <a:off x="7199006" y="3783895"/>
            <a:ext cx="1411288" cy="1411287"/>
          </a:xfrm>
          <a:prstGeom prst="ellipse">
            <a:avLst/>
          </a:prstGeom>
          <a:blipFill dpi="0" rotWithShape="1">
            <a:blip r:embed="rId3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11" name="Picture 57" descr="globe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99531" y="3777394"/>
            <a:ext cx="1381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8"/>
          <p:cNvSpPr>
            <a:spLocks noChangeShapeType="1"/>
          </p:cNvSpPr>
          <p:nvPr/>
        </p:nvSpPr>
        <p:spPr bwMode="auto">
          <a:xfrm rot="20480180" flipV="1">
            <a:off x="7561289" y="5230504"/>
            <a:ext cx="146050" cy="1460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 rot="20480180">
            <a:off x="6947014" y="4809224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14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4965120"/>
            <a:ext cx="1021901" cy="10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04" y="5376393"/>
            <a:ext cx="850708" cy="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9" y="2213769"/>
            <a:ext cx="1264177" cy="12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48895"/>
            <a:ext cx="1171629" cy="11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4905488" y="315164"/>
            <a:ext cx="6229350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Fundamentals of Programming II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00" y="3010059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372437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7" y="4465637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79" y="434226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4258425" y="1862990"/>
            <a:ext cx="3468443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 Standard Template Library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Function Templates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06294" y="1600200"/>
            <a:ext cx="11056704" cy="45720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 dirty="0">
                <a:solidFill>
                  <a:schemeClr val="accent2"/>
                </a:solidFill>
              </a:rPr>
              <a:t>Function template</a:t>
            </a:r>
            <a:r>
              <a:rPr lang="en-US" altLang="en-US" dirty="0"/>
              <a:t>: A pattern for creating definitions of functions that differ only in the type of data they manipulate.  It is a generic function</a:t>
            </a:r>
          </a:p>
          <a:p>
            <a:pPr eaLnBrk="1" hangingPunct="1">
              <a:buClr>
                <a:schemeClr val="tx1"/>
              </a:buClr>
            </a:pPr>
            <a:endParaRPr lang="en-US" altLang="en-US" dirty="0"/>
          </a:p>
          <a:p>
            <a:pPr eaLnBrk="1" hangingPunct="1">
              <a:buClr>
                <a:schemeClr val="tx1"/>
              </a:buClr>
            </a:pPr>
            <a:r>
              <a:rPr lang="en-US" altLang="en-US" dirty="0"/>
              <a:t>They are better than overloaded functions, since the code defining the algorithm of the function is only written once</a:t>
            </a:r>
            <a:endParaRPr lang="en-US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Function Templates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08212" y="1371600"/>
            <a:ext cx="7772400" cy="4191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altLang="en-US" sz="2800" dirty="0"/>
              <a:t>	Two functions that differ only in the type of the data they manipulate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   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void swap(</a:t>
            </a:r>
            <a:r>
              <a:rPr lang="en-US" altLang="en-US" sz="2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&amp;x, </a:t>
            </a:r>
            <a:r>
              <a:rPr lang="en-US" altLang="en-US" sz="2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&amp;y)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{ </a:t>
            </a:r>
            <a:r>
              <a:rPr lang="en-US" altLang="en-US" sz="2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temp = x; x = y;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y = temp;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8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void swap(</a:t>
            </a:r>
            <a:r>
              <a:rPr lang="en-US" alt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&amp;x, </a:t>
            </a:r>
            <a:r>
              <a:rPr lang="en-US" alt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&amp;y)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{ </a:t>
            </a:r>
            <a:r>
              <a:rPr lang="en-US" alt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temp = x; x = y;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y = temp;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54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Standard Template Library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827212" y="2024064"/>
            <a:ext cx="8294688" cy="372427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solidFill>
                  <a:schemeClr val="accent2"/>
                </a:solidFill>
              </a:rPr>
              <a:t>Standard Template Library (STL):</a:t>
            </a:r>
            <a:r>
              <a:rPr lang="en-US" altLang="en-US" dirty="0"/>
              <a:t> a library containing templates for frequently used data structures and algorithms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Programs can be developed faster and are more portable if they use templates from the STL</a:t>
            </a:r>
            <a:endParaRPr lang="en-US" altLang="en-US" u="sng" dirty="0"/>
          </a:p>
        </p:txBody>
      </p:sp>
    </p:spTree>
    <p:extLst>
      <p:ext uri="{BB962C8B-B14F-4D97-AF65-F5344CB8AC3E}">
        <p14:creationId xmlns:p14="http://schemas.microsoft.com/office/powerpoint/2010/main" val="107151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Creating Container Objects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1027"/>
          <p:cNvSpPr>
            <a:spLocks noGrp="1" noChangeArrowheads="1"/>
          </p:cNvSpPr>
          <p:nvPr>
            <p:ph idx="1"/>
          </p:nvPr>
        </p:nvSpPr>
        <p:spPr>
          <a:xfrm>
            <a:off x="2055812" y="1600200"/>
            <a:ext cx="7848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To create a list of 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, write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   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list&lt;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&gt;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mylist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/>
              <a:t>To create a vector of </a:t>
            </a:r>
            <a:r>
              <a:rPr lang="en-US" altLang="en-US" b="1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objects, write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   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vector&lt;string&gt;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myvector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/>
              <a:t>Requires the </a:t>
            </a:r>
            <a:r>
              <a:rPr lang="en-US" altLang="en-US" b="1" dirty="0">
                <a:latin typeface="Courier New" panose="02070309020205020404" pitchFamily="49" charset="0"/>
              </a:rPr>
              <a:t>vector</a:t>
            </a:r>
            <a:r>
              <a:rPr lang="en-US" altLang="en-US" dirty="0"/>
              <a:t> header file</a:t>
            </a:r>
          </a:p>
          <a:p>
            <a:pPr eaLnBrk="1" hangingPunct="1"/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Algorithms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08012" y="914400"/>
            <a:ext cx="11056704" cy="4572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dirty="0"/>
              <a:t>STL contains algorithms that are implemented as function templates to perform operations on containers.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dirty="0"/>
              <a:t>Requires </a:t>
            </a:r>
            <a:r>
              <a:rPr lang="en-US" altLang="en-US" b="1" dirty="0">
                <a:latin typeface="Courier New" panose="02070309020205020404" pitchFamily="49" charset="0"/>
              </a:rPr>
              <a:t>algorithm</a:t>
            </a:r>
            <a:r>
              <a:rPr lang="en-US" altLang="en-US" dirty="0"/>
              <a:t> header file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dirty="0"/>
              <a:t>Collection of algorithms includes 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6084"/>
              </p:ext>
            </p:extLst>
          </p:nvPr>
        </p:nvGraphicFramePr>
        <p:xfrm>
          <a:off x="3171930" y="3581400"/>
          <a:ext cx="6019800" cy="1930402"/>
        </p:xfrm>
        <a:graphic>
          <a:graphicData uri="http://schemas.openxmlformats.org/drawingml/2006/table">
            <a:tbl>
              <a:tblPr/>
              <a:tblGrid>
                <a:gridCol w="287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binary_search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count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for_each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find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max_element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min_element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random_shuffle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sort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 others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92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b="1" dirty="0">
                <a:latin typeface="Courier New" panose="02070309020205020404" pitchFamily="49" charset="0"/>
              </a:rPr>
              <a:t>random-shuffle</a:t>
            </a:r>
            <a:r>
              <a:rPr lang="en-US" altLang="en-US" dirty="0"/>
              <a:t> Example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241763" y="5570538"/>
            <a:ext cx="2539339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16-</a:t>
            </a:r>
            <a:fld id="{F3EE410B-3CE2-4F43-A0F3-82C9ECA55214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981200"/>
            <a:ext cx="77724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The following example stores the squares 1, 4, 9, 16, 25 in a vector, shuffles the vector, and then prints it out</a:t>
            </a:r>
          </a:p>
        </p:txBody>
      </p:sp>
    </p:spTree>
    <p:extLst>
      <p:ext uri="{BB962C8B-B14F-4D97-AF65-F5344CB8AC3E}">
        <p14:creationId xmlns:p14="http://schemas.microsoft.com/office/powerpoint/2010/main" val="422206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b="1" dirty="0">
                <a:latin typeface="Courier New" panose="02070309020205020404" pitchFamily="49" charset="0"/>
              </a:rPr>
              <a:t>random-shuffle</a:t>
            </a:r>
            <a:r>
              <a:rPr lang="en-US" altLang="en-US" dirty="0"/>
              <a:t> Example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132012" y="1066800"/>
            <a:ext cx="77724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vector&lt;</a:t>
            </a:r>
            <a:r>
              <a:rPr lang="en-US" altLang="en-US" sz="1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&gt; </a:t>
            </a:r>
            <a:r>
              <a:rPr lang="en-US" altLang="en-US" sz="1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vec</a:t>
            </a: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for (</a:t>
            </a:r>
            <a:r>
              <a:rPr lang="en-US" altLang="en-US" sz="1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 k = 1; k &lt;= 5; k++)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vec.push_back</a:t>
            </a: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(k*k);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random_shuffle</a:t>
            </a: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vec.begin</a:t>
            </a: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(),</a:t>
            </a:r>
            <a:r>
              <a:rPr lang="en-US" altLang="en-US" sz="1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vec.end</a:t>
            </a: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vector&lt;</a:t>
            </a:r>
            <a:r>
              <a:rPr lang="en-US" altLang="en-US" sz="1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&gt;::iterator p = </a:t>
            </a:r>
            <a:r>
              <a:rPr lang="en-US" altLang="en-US" sz="1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vec.begin</a:t>
            </a: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while (p != </a:t>
            </a:r>
            <a:r>
              <a:rPr lang="en-US" altLang="en-US" sz="1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vec.end</a:t>
            </a: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())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{ </a:t>
            </a:r>
            <a:r>
              <a:rPr lang="en-US" altLang="en-US" sz="1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*p &lt;&lt; "  "; p++;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327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www.w3.org/XML/1998/namespace"/>
    <ds:schemaRef ds:uri="http://purl.org/dc/elements/1.1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941</TotalTime>
  <Words>232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宋体</vt:lpstr>
      <vt:lpstr>Arial</vt:lpstr>
      <vt:lpstr>Century Gothic</vt:lpstr>
      <vt:lpstr>Courier New</vt:lpstr>
      <vt:lpstr>HY중고딕</vt:lpstr>
      <vt:lpstr>Times New Roman</vt:lpstr>
      <vt:lpstr>Books 16x9</vt:lpstr>
      <vt:lpstr>PowerPoint Presentation</vt:lpstr>
      <vt:lpstr>Function Templates</vt:lpstr>
      <vt:lpstr>Function Templates</vt:lpstr>
      <vt:lpstr>Standard Template Library</vt:lpstr>
      <vt:lpstr>Creating Container Objects</vt:lpstr>
      <vt:lpstr>Algorithms</vt:lpstr>
      <vt:lpstr>random-shuffle Example</vt:lpstr>
      <vt:lpstr>random-shuffle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Ally,Murtaza (HHSC)</dc:creator>
  <cp:lastModifiedBy>Murtaza Ally</cp:lastModifiedBy>
  <cp:revision>71</cp:revision>
  <dcterms:created xsi:type="dcterms:W3CDTF">2017-05-16T14:09:04Z</dcterms:created>
  <dcterms:modified xsi:type="dcterms:W3CDTF">2020-04-28T02:34:29Z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