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64" r:id="rId5"/>
    <p:sldId id="393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2A8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4" autoAdjust="0"/>
    <p:restoredTop sz="94280" autoAdjust="0"/>
  </p:normalViewPr>
  <p:slideViewPr>
    <p:cSldViewPr showGuides="1">
      <p:cViewPr varScale="1">
        <p:scale>
          <a:sx n="118" d="100"/>
          <a:sy n="118" d="100"/>
        </p:scale>
        <p:origin x="840" y="9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5/24/2019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5/24/2019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Left Arrow 7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Left Arrow 8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5271453" y="6553013"/>
            <a:ext cx="1645920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347187" rtl="0" eaLnBrk="1" latinLnBrk="0" hangingPunct="1">
              <a:defRPr/>
            </a:pPr>
            <a:r>
              <a:rPr lang="en-US" sz="14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Left Arrow 10"/>
          <p:cNvSpPr/>
          <p:nvPr userDrawn="1"/>
        </p:nvSpPr>
        <p:spPr>
          <a:xfrm>
            <a:off x="696886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501" y="2396224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7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1822450"/>
            <a:ext cx="106363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99060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2"/>
          <p:cNvSpPr>
            <a:spLocks noChangeShapeType="1"/>
          </p:cNvSpPr>
          <p:nvPr/>
        </p:nvSpPr>
        <p:spPr bwMode="auto">
          <a:xfrm rot="20480180" flipV="1">
            <a:off x="8342339" y="3487429"/>
            <a:ext cx="327025" cy="327025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 rot="20480180" flipH="1" flipV="1">
            <a:off x="8683651" y="4754254"/>
            <a:ext cx="554038" cy="554037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Line 54"/>
          <p:cNvSpPr>
            <a:spLocks noChangeShapeType="1"/>
          </p:cNvSpPr>
          <p:nvPr/>
        </p:nvSpPr>
        <p:spPr bwMode="auto">
          <a:xfrm rot="20480180" flipH="1" flipV="1">
            <a:off x="7000901" y="3943041"/>
            <a:ext cx="227013" cy="227013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Oval 56" descr="cloud2"/>
          <p:cNvSpPr>
            <a:spLocks noChangeArrowheads="1"/>
          </p:cNvSpPr>
          <p:nvPr/>
        </p:nvSpPr>
        <p:spPr bwMode="auto">
          <a:xfrm rot="20480180">
            <a:off x="7199006" y="3783895"/>
            <a:ext cx="1411288" cy="1411287"/>
          </a:xfrm>
          <a:prstGeom prst="ellipse">
            <a:avLst/>
          </a:prstGeom>
          <a:blipFill dpi="0" rotWithShape="1">
            <a:blip r:embed="rId3">
              <a:lum contrast="6000"/>
            </a:blip>
            <a:srcRect/>
            <a:stretch>
              <a:fillRect/>
            </a:stretch>
          </a:blipFill>
          <a:ln w="3810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1" name="Picture 57" descr="globe_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99531" y="3777394"/>
            <a:ext cx="13811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8"/>
          <p:cNvSpPr>
            <a:spLocks noChangeShapeType="1"/>
          </p:cNvSpPr>
          <p:nvPr/>
        </p:nvSpPr>
        <p:spPr bwMode="auto">
          <a:xfrm rot="20480180" flipV="1">
            <a:off x="7561289" y="5230504"/>
            <a:ext cx="146050" cy="14605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 rot="20480180">
            <a:off x="6947014" y="4809224"/>
            <a:ext cx="831850" cy="831850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charset="-122"/>
            </a:endParaRPr>
          </a:p>
        </p:txBody>
      </p:sp>
      <p:pic>
        <p:nvPicPr>
          <p:cNvPr id="14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4965120"/>
            <a:ext cx="1021901" cy="10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04" y="5376393"/>
            <a:ext cx="850708" cy="8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79" y="2213769"/>
            <a:ext cx="1264177" cy="12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3248895"/>
            <a:ext cx="1171629" cy="11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2"/>
          <p:cNvSpPr txBox="1">
            <a:spLocks/>
          </p:cNvSpPr>
          <p:nvPr/>
        </p:nvSpPr>
        <p:spPr>
          <a:xfrm>
            <a:off x="4905488" y="315164"/>
            <a:ext cx="6229350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Fundamentals </a:t>
            </a:r>
            <a:r>
              <a:rPr lang="en-US" sz="4000" b="1" dirty="0">
                <a:solidFill>
                  <a:schemeClr val="tx1"/>
                </a:solidFill>
              </a:rPr>
              <a:t>of </a:t>
            </a:r>
            <a:r>
              <a:rPr lang="en-US" sz="4000" b="1" dirty="0" smtClean="0">
                <a:solidFill>
                  <a:schemeClr val="tx1"/>
                </a:solidFill>
              </a:rPr>
              <a:t>Programming II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9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00" y="3010059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372437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97" y="4465637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79" y="434226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2"/>
          <p:cNvSpPr txBox="1">
            <a:spLocks/>
          </p:cNvSpPr>
          <p:nvPr/>
        </p:nvSpPr>
        <p:spPr>
          <a:xfrm>
            <a:off x="4258425" y="1862990"/>
            <a:ext cx="3468443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>
                <a:solidFill>
                  <a:schemeClr val="tx1"/>
                </a:solidFill>
              </a:rPr>
              <a:t>Linked List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Binary Search Tree Operations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0" y="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b="1" baseline="0" dirty="0"/>
          </a:p>
        </p:txBody>
      </p:sp>
      <p:sp>
        <p:nvSpPr>
          <p:cNvPr id="44" name="Rectangle 3"/>
          <p:cNvSpPr>
            <a:spLocks noGrp="1" noChangeArrowheads="1"/>
          </p:cNvSpPr>
          <p:nvPr>
            <p:ph idx="1"/>
          </p:nvPr>
        </p:nvSpPr>
        <p:spPr>
          <a:xfrm>
            <a:off x="2017712" y="1066800"/>
            <a:ext cx="81534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b="1" dirty="0"/>
              <a:t>Create</a:t>
            </a:r>
            <a:r>
              <a:rPr lang="en-US" altLang="en-US" sz="2800" dirty="0"/>
              <a:t> a binary search tree </a:t>
            </a:r>
          </a:p>
          <a:p>
            <a:pPr eaLnBrk="1" hangingPunct="1"/>
            <a:r>
              <a:rPr lang="en-US" altLang="en-US" sz="2800" b="1" dirty="0"/>
              <a:t>Insert a node</a:t>
            </a:r>
            <a:r>
              <a:rPr lang="en-US" altLang="en-US" sz="2800" dirty="0"/>
              <a:t> into a binary tree – put node into tree in its correct position to maintain order</a:t>
            </a:r>
          </a:p>
          <a:p>
            <a:pPr eaLnBrk="1" hangingPunct="1"/>
            <a:r>
              <a:rPr lang="en-US" altLang="en-US" sz="2800" b="1" dirty="0"/>
              <a:t>Find a node</a:t>
            </a:r>
            <a:r>
              <a:rPr lang="en-US" altLang="en-US" sz="2800" dirty="0"/>
              <a:t> in a binary tree – locate a node with particular data value</a:t>
            </a:r>
          </a:p>
          <a:p>
            <a:pPr eaLnBrk="1" hangingPunct="1"/>
            <a:r>
              <a:rPr lang="en-US" altLang="en-US" sz="2800" b="1" dirty="0"/>
              <a:t>Delete a node</a:t>
            </a:r>
            <a:r>
              <a:rPr lang="en-US" altLang="en-US" sz="2800" dirty="0"/>
              <a:t> from a binary tree – remove a node and adjust links to preserve the binary tree and the order</a:t>
            </a:r>
          </a:p>
        </p:txBody>
      </p:sp>
    </p:spTree>
    <p:extLst>
      <p:ext uri="{BB962C8B-B14F-4D97-AF65-F5344CB8AC3E}">
        <p14:creationId xmlns:p14="http://schemas.microsoft.com/office/powerpoint/2010/main" val="148776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Traversing a Binary Tree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0" y="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b="1" baseline="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08212" y="1143000"/>
            <a:ext cx="7772400" cy="4114800"/>
          </a:xfrm>
        </p:spPr>
        <p:txBody>
          <a:bodyPr>
            <a:normAutofit fontScale="85000" lnSpcReduction="2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en-US" sz="2800" dirty="0"/>
              <a:t>	Three traversal methods:</a:t>
            </a:r>
          </a:p>
          <a:p>
            <a:pPr marL="990600" lvl="1" indent="-533400">
              <a:lnSpc>
                <a:spcPct val="80000"/>
              </a:lnSpc>
              <a:buFontTx/>
              <a:buAutoNum type="arabicParenR"/>
            </a:pPr>
            <a:r>
              <a:rPr lang="en-US" altLang="en-US" sz="2400" u="sng" dirty="0" err="1"/>
              <a:t>Inorder</a:t>
            </a:r>
            <a:r>
              <a:rPr lang="en-US" altLang="en-US" sz="2400" dirty="0"/>
              <a:t>: </a:t>
            </a:r>
          </a:p>
          <a:p>
            <a:pPr marL="1371600" lvl="2" indent="-457200">
              <a:lnSpc>
                <a:spcPct val="80000"/>
              </a:lnSpc>
              <a:buFontTx/>
              <a:buAutoNum type="alphaLcParenR"/>
            </a:pPr>
            <a:r>
              <a:rPr lang="en-US" altLang="en-US" sz="2000" dirty="0"/>
              <a:t>Traverse left subtree of node</a:t>
            </a:r>
          </a:p>
          <a:p>
            <a:pPr marL="1371600" lvl="2" indent="-457200">
              <a:lnSpc>
                <a:spcPct val="80000"/>
              </a:lnSpc>
              <a:buFontTx/>
              <a:buAutoNum type="alphaLcParenR"/>
            </a:pPr>
            <a:r>
              <a:rPr lang="en-US" altLang="en-US" sz="2000" dirty="0"/>
              <a:t>Process data in node</a:t>
            </a:r>
          </a:p>
          <a:p>
            <a:pPr marL="1371600" lvl="2" indent="-457200">
              <a:lnSpc>
                <a:spcPct val="80000"/>
              </a:lnSpc>
              <a:buFontTx/>
              <a:buAutoNum type="alphaLcParenR"/>
            </a:pPr>
            <a:r>
              <a:rPr lang="en-US" altLang="en-US" sz="2000" dirty="0"/>
              <a:t>Traverse right subtree of node</a:t>
            </a:r>
          </a:p>
          <a:p>
            <a:pPr marL="990600" lvl="1" indent="-533400">
              <a:lnSpc>
                <a:spcPct val="80000"/>
              </a:lnSpc>
              <a:buFontTx/>
              <a:buAutoNum type="arabicParenR"/>
            </a:pPr>
            <a:r>
              <a:rPr lang="en-US" altLang="en-US" sz="2400" u="sng" dirty="0"/>
              <a:t>Preorder</a:t>
            </a:r>
            <a:r>
              <a:rPr lang="en-US" altLang="en-US" sz="2400" dirty="0"/>
              <a:t>: </a:t>
            </a:r>
          </a:p>
          <a:p>
            <a:pPr marL="1371600" lvl="2" indent="-457200">
              <a:lnSpc>
                <a:spcPct val="80000"/>
              </a:lnSpc>
              <a:buFontTx/>
              <a:buAutoNum type="alphaLcParenR"/>
            </a:pPr>
            <a:r>
              <a:rPr lang="en-US" altLang="en-US" sz="2000" dirty="0"/>
              <a:t>Process data in node</a:t>
            </a:r>
          </a:p>
          <a:p>
            <a:pPr marL="1371600" lvl="2" indent="-457200">
              <a:lnSpc>
                <a:spcPct val="80000"/>
              </a:lnSpc>
              <a:buFontTx/>
              <a:buAutoNum type="alphaLcParenR"/>
            </a:pPr>
            <a:r>
              <a:rPr lang="en-US" altLang="en-US" sz="2000" dirty="0"/>
              <a:t>Traverse left subtree of node</a:t>
            </a:r>
          </a:p>
          <a:p>
            <a:pPr marL="1371600" lvl="2" indent="-457200">
              <a:lnSpc>
                <a:spcPct val="80000"/>
              </a:lnSpc>
              <a:buFontTx/>
              <a:buAutoNum type="alphaLcParenR"/>
            </a:pPr>
            <a:r>
              <a:rPr lang="en-US" altLang="en-US" sz="2000" dirty="0"/>
              <a:t>Traverse right subtree of node</a:t>
            </a:r>
          </a:p>
          <a:p>
            <a:pPr marL="990600" lvl="1" indent="-533400">
              <a:lnSpc>
                <a:spcPct val="80000"/>
              </a:lnSpc>
              <a:buFontTx/>
              <a:buAutoNum type="arabicParenR"/>
            </a:pPr>
            <a:r>
              <a:rPr lang="en-US" altLang="en-US" sz="2400" u="sng" dirty="0" err="1"/>
              <a:t>Postorder</a:t>
            </a:r>
            <a:r>
              <a:rPr lang="en-US" altLang="en-US" sz="2400" dirty="0"/>
              <a:t>: </a:t>
            </a:r>
          </a:p>
          <a:p>
            <a:pPr marL="1371600" lvl="2" indent="-457200">
              <a:lnSpc>
                <a:spcPct val="80000"/>
              </a:lnSpc>
              <a:buFontTx/>
              <a:buAutoNum type="alphaLcParenR"/>
            </a:pPr>
            <a:r>
              <a:rPr lang="en-US" altLang="en-US" sz="2000" dirty="0"/>
              <a:t>Traverse left subtree of node</a:t>
            </a:r>
          </a:p>
          <a:p>
            <a:pPr marL="1371600" lvl="2" indent="-457200">
              <a:lnSpc>
                <a:spcPct val="80000"/>
              </a:lnSpc>
              <a:buFontTx/>
              <a:buAutoNum type="alphaLcParenR"/>
            </a:pPr>
            <a:r>
              <a:rPr lang="en-US" altLang="en-US" sz="2000" dirty="0"/>
              <a:t>Traverse right subtree of node</a:t>
            </a:r>
          </a:p>
          <a:p>
            <a:pPr marL="1371600" lvl="2" indent="-457200">
              <a:lnSpc>
                <a:spcPct val="80000"/>
              </a:lnSpc>
              <a:buFontTx/>
              <a:buAutoNum type="alphaLcParenR"/>
            </a:pPr>
            <a:r>
              <a:rPr lang="en-US" altLang="en-US" sz="2000" dirty="0"/>
              <a:t>Process data in node</a:t>
            </a:r>
          </a:p>
        </p:txBody>
      </p:sp>
    </p:spTree>
    <p:extLst>
      <p:ext uri="{BB962C8B-B14F-4D97-AF65-F5344CB8AC3E}">
        <p14:creationId xmlns:p14="http://schemas.microsoft.com/office/powerpoint/2010/main" val="122129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Traversing a Binary Tree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0" y="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b="1" baseline="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037012" y="1828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808412" y="2590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494212" y="2590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265612" y="2590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80012" y="32766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865812" y="32766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637212" y="32766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817812" y="32766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503612" y="32766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275012" y="32766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284412" y="39624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970212" y="39624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741612" y="39624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799012" y="39624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484812" y="39624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256212" y="39624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4265612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3275012" y="28194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4570412" y="28194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2741612" y="3505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579812" y="3505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5256212" y="3505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5942012" y="3505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563937" y="401955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942012" y="39624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2360612" y="3962401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2817812" y="3276601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808412" y="2590801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31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4799012" y="3962401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5180012" y="3276601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59</a:t>
            </a: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7602538" y="2098675"/>
            <a:ext cx="291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u="sng">
              <a:latin typeface="Times New Roman" panose="02020603050405020304" pitchFamily="18" charset="0"/>
            </a:endParaRP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6840537" y="16414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u="sng">
              <a:latin typeface="Times New Roman" panose="02020603050405020304" pitchFamily="18" charset="0"/>
            </a:endParaRPr>
          </a:p>
        </p:txBody>
      </p:sp>
      <p:graphicFrame>
        <p:nvGraphicFramePr>
          <p:cNvPr id="4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87082"/>
              </p:ext>
            </p:extLst>
          </p:nvPr>
        </p:nvGraphicFramePr>
        <p:xfrm>
          <a:off x="6704012" y="1752600"/>
          <a:ext cx="3733800" cy="4064000"/>
        </p:xfrm>
        <a:graphic>
          <a:graphicData uri="http://schemas.openxmlformats.org/drawingml/2006/table">
            <a:tbl>
              <a:tblPr/>
              <a:tblGrid>
                <a:gridCol w="1789113"/>
                <a:gridCol w="1944687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TRAVERSAL 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NODES ARE VISITED IN THIS 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19, 7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59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Postorder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59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1903412" y="45720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42" name="Text Box 64"/>
          <p:cNvSpPr txBox="1">
            <a:spLocks noChangeArrowheads="1"/>
          </p:cNvSpPr>
          <p:nvPr/>
        </p:nvSpPr>
        <p:spPr bwMode="auto">
          <a:xfrm>
            <a:off x="3046412" y="45720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43" name="Line 65"/>
          <p:cNvSpPr>
            <a:spLocks noChangeShapeType="1"/>
          </p:cNvSpPr>
          <p:nvPr/>
        </p:nvSpPr>
        <p:spPr bwMode="auto">
          <a:xfrm flipH="1">
            <a:off x="2284412" y="4191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66"/>
          <p:cNvSpPr>
            <a:spLocks noChangeShapeType="1"/>
          </p:cNvSpPr>
          <p:nvPr/>
        </p:nvSpPr>
        <p:spPr bwMode="auto">
          <a:xfrm>
            <a:off x="3046412" y="4191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67"/>
          <p:cNvSpPr txBox="1">
            <a:spLocks noChangeArrowheads="1"/>
          </p:cNvSpPr>
          <p:nvPr/>
        </p:nvSpPr>
        <p:spPr bwMode="auto">
          <a:xfrm>
            <a:off x="4418012" y="45720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46" name="Text Box 68"/>
          <p:cNvSpPr txBox="1">
            <a:spLocks noChangeArrowheads="1"/>
          </p:cNvSpPr>
          <p:nvPr/>
        </p:nvSpPr>
        <p:spPr bwMode="auto">
          <a:xfrm>
            <a:off x="5561012" y="45720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47" name="Line 69"/>
          <p:cNvSpPr>
            <a:spLocks noChangeShapeType="1"/>
          </p:cNvSpPr>
          <p:nvPr/>
        </p:nvSpPr>
        <p:spPr bwMode="auto">
          <a:xfrm flipH="1">
            <a:off x="4799012" y="4191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70"/>
          <p:cNvSpPr>
            <a:spLocks noChangeShapeType="1"/>
          </p:cNvSpPr>
          <p:nvPr/>
        </p:nvSpPr>
        <p:spPr bwMode="auto">
          <a:xfrm>
            <a:off x="5561012" y="4191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Searching in a Binary Tree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0" y="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b="1" baseline="0" dirty="0"/>
          </a:p>
        </p:txBody>
      </p:sp>
      <p:sp>
        <p:nvSpPr>
          <p:cNvPr id="49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924232"/>
            <a:ext cx="4495800" cy="4572000"/>
          </a:xfrm>
        </p:spPr>
        <p:txBody>
          <a:bodyPr>
            <a:normAutofit fontScale="92500"/>
          </a:bodyPr>
          <a:lstStyle/>
          <a:p>
            <a:pPr marL="609600" indent="-609600">
              <a:lnSpc>
                <a:spcPct val="80000"/>
              </a:lnSpc>
              <a:buFontTx/>
              <a:buAutoNum type="arabicParenR"/>
            </a:pPr>
            <a:r>
              <a:rPr lang="en-US" altLang="en-US" sz="2800"/>
              <a:t>Start at root node</a:t>
            </a:r>
          </a:p>
          <a:p>
            <a:pPr marL="609600" indent="-609600">
              <a:lnSpc>
                <a:spcPct val="80000"/>
              </a:lnSpc>
              <a:buFontTx/>
              <a:buAutoNum type="arabicParenR"/>
            </a:pPr>
            <a:r>
              <a:rPr lang="en-US" altLang="en-US" sz="2800"/>
              <a:t>Examine node data:</a:t>
            </a:r>
          </a:p>
          <a:p>
            <a:pPr marL="990600" lvl="1" indent="-533400">
              <a:lnSpc>
                <a:spcPct val="80000"/>
              </a:lnSpc>
              <a:buFontTx/>
              <a:buAutoNum type="alphaLcParenR"/>
            </a:pPr>
            <a:r>
              <a:rPr lang="en-US" altLang="en-US" sz="2400"/>
              <a:t>Is it desired value? Done</a:t>
            </a:r>
          </a:p>
          <a:p>
            <a:pPr marL="990600" lvl="1" indent="-533400">
              <a:lnSpc>
                <a:spcPct val="80000"/>
              </a:lnSpc>
              <a:buFontTx/>
              <a:buAutoNum type="alphaLcParenR"/>
            </a:pPr>
            <a:r>
              <a:rPr lang="en-US" altLang="en-US" sz="2400"/>
              <a:t>Else, is desired data &lt; node data? Repeat step 2 with left subtree</a:t>
            </a:r>
          </a:p>
          <a:p>
            <a:pPr marL="990600" lvl="1" indent="-533400">
              <a:lnSpc>
                <a:spcPct val="80000"/>
              </a:lnSpc>
              <a:buFontTx/>
              <a:buAutoNum type="alphaLcParenR"/>
            </a:pPr>
            <a:r>
              <a:rPr lang="en-US" altLang="en-US" sz="2400"/>
              <a:t>Else, is desired data &gt; node data? Repeat step 2 with right subtree</a:t>
            </a:r>
          </a:p>
          <a:p>
            <a:pPr marL="609600" indent="-609600">
              <a:lnSpc>
                <a:spcPct val="80000"/>
              </a:lnSpc>
              <a:buFontTx/>
              <a:buAutoNum type="arabicParenR"/>
            </a:pPr>
            <a:r>
              <a:rPr lang="en-US" altLang="en-US" sz="2800"/>
              <a:t>Continue until desired value found or </a:t>
            </a:r>
            <a:r>
              <a:rPr lang="en-US" altLang="en-US" sz="2800" b="1">
                <a:latin typeface="Courier New" panose="02070309020205020404" pitchFamily="49" charset="0"/>
              </a:rPr>
              <a:t>NULL</a:t>
            </a:r>
            <a:r>
              <a:rPr lang="en-US" altLang="en-US" sz="2800"/>
              <a:t> pointer reached</a:t>
            </a:r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8107362" y="176243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7878762" y="2524432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8564562" y="2524432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8335962" y="2524432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9250362" y="3210232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9936162" y="3210232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9707562" y="3210232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6888162" y="3210232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" name="Rectangle 12"/>
          <p:cNvSpPr>
            <a:spLocks noChangeArrowheads="1"/>
          </p:cNvSpPr>
          <p:nvPr/>
        </p:nvSpPr>
        <p:spPr bwMode="auto">
          <a:xfrm>
            <a:off x="7573962" y="3210232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7345362" y="3210232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354762" y="3896032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7040562" y="3896032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3" name="Rectangle 16"/>
          <p:cNvSpPr>
            <a:spLocks noChangeArrowheads="1"/>
          </p:cNvSpPr>
          <p:nvPr/>
        </p:nvSpPr>
        <p:spPr bwMode="auto">
          <a:xfrm>
            <a:off x="6811962" y="3896032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" name="Rectangle 17"/>
          <p:cNvSpPr>
            <a:spLocks noChangeArrowheads="1"/>
          </p:cNvSpPr>
          <p:nvPr/>
        </p:nvSpPr>
        <p:spPr bwMode="auto">
          <a:xfrm>
            <a:off x="8869362" y="3896032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5" name="Rectangle 18"/>
          <p:cNvSpPr>
            <a:spLocks noChangeArrowheads="1"/>
          </p:cNvSpPr>
          <p:nvPr/>
        </p:nvSpPr>
        <p:spPr bwMode="auto">
          <a:xfrm>
            <a:off x="9555162" y="3896032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9326562" y="3896032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7" name="Line 20"/>
          <p:cNvSpPr>
            <a:spLocks noChangeShapeType="1"/>
          </p:cNvSpPr>
          <p:nvPr/>
        </p:nvSpPr>
        <p:spPr bwMode="auto">
          <a:xfrm>
            <a:off x="8335962" y="199103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21"/>
          <p:cNvSpPr>
            <a:spLocks noChangeShapeType="1"/>
          </p:cNvSpPr>
          <p:nvPr/>
        </p:nvSpPr>
        <p:spPr bwMode="auto">
          <a:xfrm flipH="1">
            <a:off x="7345362" y="2753032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22"/>
          <p:cNvSpPr>
            <a:spLocks noChangeShapeType="1"/>
          </p:cNvSpPr>
          <p:nvPr/>
        </p:nvSpPr>
        <p:spPr bwMode="auto">
          <a:xfrm>
            <a:off x="8640762" y="2753032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23"/>
          <p:cNvSpPr>
            <a:spLocks noChangeShapeType="1"/>
          </p:cNvSpPr>
          <p:nvPr/>
        </p:nvSpPr>
        <p:spPr bwMode="auto">
          <a:xfrm flipH="1">
            <a:off x="6811962" y="3438832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24"/>
          <p:cNvSpPr>
            <a:spLocks noChangeShapeType="1"/>
          </p:cNvSpPr>
          <p:nvPr/>
        </p:nvSpPr>
        <p:spPr bwMode="auto">
          <a:xfrm>
            <a:off x="7650162" y="3438832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25"/>
          <p:cNvSpPr>
            <a:spLocks noChangeShapeType="1"/>
          </p:cNvSpPr>
          <p:nvPr/>
        </p:nvSpPr>
        <p:spPr bwMode="auto">
          <a:xfrm flipH="1">
            <a:off x="9326562" y="3438832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26"/>
          <p:cNvSpPr>
            <a:spLocks noChangeShapeType="1"/>
          </p:cNvSpPr>
          <p:nvPr/>
        </p:nvSpPr>
        <p:spPr bwMode="auto">
          <a:xfrm>
            <a:off x="10012362" y="3438832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Text Box 27"/>
          <p:cNvSpPr txBox="1">
            <a:spLocks noChangeArrowheads="1"/>
          </p:cNvSpPr>
          <p:nvPr/>
        </p:nvSpPr>
        <p:spPr bwMode="auto">
          <a:xfrm>
            <a:off x="7634287" y="3953183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75" name="Text Box 28"/>
          <p:cNvSpPr txBox="1">
            <a:spLocks noChangeArrowheads="1"/>
          </p:cNvSpPr>
          <p:nvPr/>
        </p:nvSpPr>
        <p:spPr bwMode="auto">
          <a:xfrm>
            <a:off x="10012362" y="3896033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76" name="Text Box 29"/>
          <p:cNvSpPr txBox="1">
            <a:spLocks noChangeArrowheads="1"/>
          </p:cNvSpPr>
          <p:nvPr/>
        </p:nvSpPr>
        <p:spPr bwMode="auto">
          <a:xfrm>
            <a:off x="6430962" y="389603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77" name="Text Box 30"/>
          <p:cNvSpPr txBox="1">
            <a:spLocks noChangeArrowheads="1"/>
          </p:cNvSpPr>
          <p:nvPr/>
        </p:nvSpPr>
        <p:spPr bwMode="auto">
          <a:xfrm>
            <a:off x="6888162" y="321023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7878762" y="252443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31</a:t>
            </a: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8869362" y="389603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80" name="Text Box 33"/>
          <p:cNvSpPr txBox="1">
            <a:spLocks noChangeArrowheads="1"/>
          </p:cNvSpPr>
          <p:nvPr/>
        </p:nvSpPr>
        <p:spPr bwMode="auto">
          <a:xfrm>
            <a:off x="9250362" y="3210233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59</a:t>
            </a:r>
          </a:p>
        </p:txBody>
      </p:sp>
      <p:sp>
        <p:nvSpPr>
          <p:cNvPr id="81" name="Text Box 38"/>
          <p:cNvSpPr txBox="1">
            <a:spLocks noChangeArrowheads="1"/>
          </p:cNvSpPr>
          <p:nvPr/>
        </p:nvSpPr>
        <p:spPr bwMode="auto">
          <a:xfrm>
            <a:off x="6126162" y="4429433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7116762" y="4429433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83" name="Line 40"/>
          <p:cNvSpPr>
            <a:spLocks noChangeShapeType="1"/>
          </p:cNvSpPr>
          <p:nvPr/>
        </p:nvSpPr>
        <p:spPr bwMode="auto">
          <a:xfrm flipH="1">
            <a:off x="6430962" y="4048432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41"/>
          <p:cNvSpPr>
            <a:spLocks noChangeShapeType="1"/>
          </p:cNvSpPr>
          <p:nvPr/>
        </p:nvSpPr>
        <p:spPr bwMode="auto">
          <a:xfrm>
            <a:off x="7116762" y="4048432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Text Box 42"/>
          <p:cNvSpPr txBox="1">
            <a:spLocks noChangeArrowheads="1"/>
          </p:cNvSpPr>
          <p:nvPr/>
        </p:nvSpPr>
        <p:spPr bwMode="auto">
          <a:xfrm>
            <a:off x="8304212" y="4505633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86" name="Text Box 43"/>
          <p:cNvSpPr txBox="1">
            <a:spLocks noChangeArrowheads="1"/>
          </p:cNvSpPr>
          <p:nvPr/>
        </p:nvSpPr>
        <p:spPr bwMode="auto">
          <a:xfrm>
            <a:off x="9447212" y="4505633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87" name="Line 44"/>
          <p:cNvSpPr>
            <a:spLocks noChangeShapeType="1"/>
          </p:cNvSpPr>
          <p:nvPr/>
        </p:nvSpPr>
        <p:spPr bwMode="auto">
          <a:xfrm flipH="1">
            <a:off x="8869362" y="4124632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45"/>
          <p:cNvSpPr>
            <a:spLocks noChangeShapeType="1"/>
          </p:cNvSpPr>
          <p:nvPr/>
        </p:nvSpPr>
        <p:spPr bwMode="auto">
          <a:xfrm>
            <a:off x="9631362" y="4124632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Searching in a Binary Tree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0" y="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b="1" baseline="0" dirty="0"/>
          </a:p>
        </p:txBody>
      </p:sp>
      <p:sp>
        <p:nvSpPr>
          <p:cNvPr id="44" name="Rectangle 3"/>
          <p:cNvSpPr>
            <a:spLocks noGrp="1" noChangeArrowheads="1"/>
          </p:cNvSpPr>
          <p:nvPr>
            <p:ph idx="1"/>
          </p:nvPr>
        </p:nvSpPr>
        <p:spPr>
          <a:xfrm>
            <a:off x="1522412" y="1143000"/>
            <a:ext cx="4419600" cy="45720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75000"/>
              </a:lnSpc>
              <a:buNone/>
            </a:pPr>
            <a:r>
              <a:rPr lang="en-US" altLang="en-US" sz="2800"/>
              <a:t>	To locate the node containing </a:t>
            </a:r>
            <a:r>
              <a:rPr lang="en-US" altLang="en-US" sz="2800" b="1">
                <a:latin typeface="Courier New" panose="02070309020205020404" pitchFamily="49" charset="0"/>
              </a:rPr>
              <a:t>43</a:t>
            </a:r>
            <a:r>
              <a:rPr lang="en-US" altLang="en-US" sz="2800"/>
              <a:t>,</a:t>
            </a:r>
            <a:r>
              <a:rPr lang="en-US" altLang="en-US" smtClean="0"/>
              <a:t> </a:t>
            </a:r>
          </a:p>
          <a:p>
            <a:pPr marL="990600" lvl="1" indent="-533400">
              <a:lnSpc>
                <a:spcPct val="75000"/>
              </a:lnSpc>
              <a:buFontTx/>
              <a:buAutoNum type="arabicPeriod"/>
            </a:pPr>
            <a:r>
              <a:rPr lang="en-US" altLang="en-US" sz="2400"/>
              <a:t>Examine the root node (</a:t>
            </a:r>
            <a:r>
              <a:rPr lang="en-US" altLang="en-US" sz="2400" b="1">
                <a:latin typeface="Courier New" panose="02070309020205020404" pitchFamily="49" charset="0"/>
              </a:rPr>
              <a:t>31</a:t>
            </a:r>
            <a:r>
              <a:rPr lang="en-US" altLang="en-US" sz="2400"/>
              <a:t>) </a:t>
            </a:r>
          </a:p>
          <a:p>
            <a:pPr marL="990600" lvl="1" indent="-533400">
              <a:lnSpc>
                <a:spcPct val="75000"/>
              </a:lnSpc>
              <a:buFontTx/>
              <a:buAutoNum type="arabicPeriod"/>
            </a:pPr>
            <a:r>
              <a:rPr lang="en-US" altLang="en-US" sz="2400"/>
              <a:t>Since </a:t>
            </a:r>
            <a:r>
              <a:rPr lang="en-US" altLang="en-US" sz="2400" b="1">
                <a:latin typeface="Courier New" panose="02070309020205020404" pitchFamily="49" charset="0"/>
              </a:rPr>
              <a:t>43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&gt; 31</a:t>
            </a:r>
            <a:r>
              <a:rPr lang="en-US" altLang="en-US" sz="2400"/>
              <a:t>, examine the right child of the node containing </a:t>
            </a:r>
            <a:r>
              <a:rPr lang="en-US" altLang="en-US" sz="2400" b="1">
                <a:latin typeface="Courier New" panose="02070309020205020404" pitchFamily="49" charset="0"/>
              </a:rPr>
              <a:t>31</a:t>
            </a:r>
            <a:r>
              <a:rPr lang="en-US" altLang="en-US" sz="2400"/>
              <a:t>, (</a:t>
            </a:r>
            <a:r>
              <a:rPr lang="en-US" altLang="en-US" sz="2400" b="1">
                <a:latin typeface="Courier New" panose="02070309020205020404" pitchFamily="49" charset="0"/>
              </a:rPr>
              <a:t>59</a:t>
            </a:r>
            <a:r>
              <a:rPr lang="en-US" altLang="en-US" sz="2400"/>
              <a:t>) </a:t>
            </a:r>
          </a:p>
          <a:p>
            <a:pPr marL="990600" lvl="1" indent="-533400">
              <a:lnSpc>
                <a:spcPct val="75000"/>
              </a:lnSpc>
              <a:buFontTx/>
              <a:buAutoNum type="arabicPeriod"/>
            </a:pPr>
            <a:r>
              <a:rPr lang="en-US" altLang="en-US" sz="2400"/>
              <a:t>Since </a:t>
            </a:r>
            <a:r>
              <a:rPr lang="en-US" altLang="en-US" sz="2400" b="1">
                <a:latin typeface="Courier New" panose="02070309020205020404" pitchFamily="49" charset="0"/>
              </a:rPr>
              <a:t>43 &lt; 59</a:t>
            </a:r>
            <a:r>
              <a:rPr lang="en-US" altLang="en-US" sz="2400"/>
              <a:t>, examine the left child of the node containing </a:t>
            </a:r>
            <a:r>
              <a:rPr lang="en-US" altLang="en-US" sz="2400" b="1">
                <a:latin typeface="Courier New" panose="02070309020205020404" pitchFamily="49" charset="0"/>
              </a:rPr>
              <a:t>59</a:t>
            </a:r>
            <a:r>
              <a:rPr lang="en-US" altLang="en-US" sz="2400"/>
              <a:t>, (</a:t>
            </a:r>
            <a:r>
              <a:rPr lang="en-US" altLang="en-US" sz="2400" b="1">
                <a:latin typeface="Courier New" panose="02070309020205020404" pitchFamily="49" charset="0"/>
              </a:rPr>
              <a:t>43</a:t>
            </a:r>
            <a:r>
              <a:rPr lang="en-US" altLang="en-US" sz="2400"/>
              <a:t>)</a:t>
            </a:r>
          </a:p>
          <a:p>
            <a:pPr marL="990600" lvl="1" indent="-533400">
              <a:lnSpc>
                <a:spcPct val="75000"/>
              </a:lnSpc>
              <a:buFontTx/>
              <a:buAutoNum type="arabicPeriod"/>
            </a:pPr>
            <a:r>
              <a:rPr lang="en-US" altLang="en-US" sz="2400"/>
              <a:t>The node containing 43 has been found</a:t>
            </a: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8031162" y="1981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7802562" y="27432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8488362" y="27432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8259762" y="27432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9174162" y="3429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0" name="Rectangle 9"/>
          <p:cNvSpPr>
            <a:spLocks noChangeArrowheads="1"/>
          </p:cNvSpPr>
          <p:nvPr/>
        </p:nvSpPr>
        <p:spPr bwMode="auto">
          <a:xfrm>
            <a:off x="9859962" y="3429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1" name="Rectangle 10"/>
          <p:cNvSpPr>
            <a:spLocks noChangeArrowheads="1"/>
          </p:cNvSpPr>
          <p:nvPr/>
        </p:nvSpPr>
        <p:spPr bwMode="auto">
          <a:xfrm>
            <a:off x="9631362" y="3429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" name="Rectangle 11"/>
          <p:cNvSpPr>
            <a:spLocks noChangeArrowheads="1"/>
          </p:cNvSpPr>
          <p:nvPr/>
        </p:nvSpPr>
        <p:spPr bwMode="auto">
          <a:xfrm>
            <a:off x="6811962" y="3429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3" name="Rectangle 12"/>
          <p:cNvSpPr>
            <a:spLocks noChangeArrowheads="1"/>
          </p:cNvSpPr>
          <p:nvPr/>
        </p:nvSpPr>
        <p:spPr bwMode="auto">
          <a:xfrm>
            <a:off x="7497762" y="3429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4" name="Rectangle 13"/>
          <p:cNvSpPr>
            <a:spLocks noChangeArrowheads="1"/>
          </p:cNvSpPr>
          <p:nvPr/>
        </p:nvSpPr>
        <p:spPr bwMode="auto">
          <a:xfrm>
            <a:off x="7269162" y="3429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6278562" y="4114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6" name="Rectangle 15"/>
          <p:cNvSpPr>
            <a:spLocks noChangeArrowheads="1"/>
          </p:cNvSpPr>
          <p:nvPr/>
        </p:nvSpPr>
        <p:spPr bwMode="auto">
          <a:xfrm>
            <a:off x="6964362" y="4114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7" name="Rectangle 16"/>
          <p:cNvSpPr>
            <a:spLocks noChangeArrowheads="1"/>
          </p:cNvSpPr>
          <p:nvPr/>
        </p:nvSpPr>
        <p:spPr bwMode="auto">
          <a:xfrm>
            <a:off x="6735762" y="4114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8" name="Rectangle 17"/>
          <p:cNvSpPr>
            <a:spLocks noChangeArrowheads="1"/>
          </p:cNvSpPr>
          <p:nvPr/>
        </p:nvSpPr>
        <p:spPr bwMode="auto">
          <a:xfrm>
            <a:off x="8793162" y="4114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9" name="Rectangle 18"/>
          <p:cNvSpPr>
            <a:spLocks noChangeArrowheads="1"/>
          </p:cNvSpPr>
          <p:nvPr/>
        </p:nvSpPr>
        <p:spPr bwMode="auto">
          <a:xfrm>
            <a:off x="9478962" y="4114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0" name="Rectangle 19"/>
          <p:cNvSpPr>
            <a:spLocks noChangeArrowheads="1"/>
          </p:cNvSpPr>
          <p:nvPr/>
        </p:nvSpPr>
        <p:spPr bwMode="auto">
          <a:xfrm>
            <a:off x="9250362" y="4114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1" name="Line 20"/>
          <p:cNvSpPr>
            <a:spLocks noChangeShapeType="1"/>
          </p:cNvSpPr>
          <p:nvPr/>
        </p:nvSpPr>
        <p:spPr bwMode="auto">
          <a:xfrm>
            <a:off x="8259762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21"/>
          <p:cNvSpPr>
            <a:spLocks noChangeShapeType="1"/>
          </p:cNvSpPr>
          <p:nvPr/>
        </p:nvSpPr>
        <p:spPr bwMode="auto">
          <a:xfrm flipH="1">
            <a:off x="7269162" y="29718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22"/>
          <p:cNvSpPr>
            <a:spLocks noChangeShapeType="1"/>
          </p:cNvSpPr>
          <p:nvPr/>
        </p:nvSpPr>
        <p:spPr bwMode="auto">
          <a:xfrm>
            <a:off x="8564562" y="29718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23"/>
          <p:cNvSpPr>
            <a:spLocks noChangeShapeType="1"/>
          </p:cNvSpPr>
          <p:nvPr/>
        </p:nvSpPr>
        <p:spPr bwMode="auto">
          <a:xfrm flipH="1">
            <a:off x="6735762" y="3657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24"/>
          <p:cNvSpPr>
            <a:spLocks noChangeShapeType="1"/>
          </p:cNvSpPr>
          <p:nvPr/>
        </p:nvSpPr>
        <p:spPr bwMode="auto">
          <a:xfrm>
            <a:off x="7573962" y="3657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25"/>
          <p:cNvSpPr>
            <a:spLocks noChangeShapeType="1"/>
          </p:cNvSpPr>
          <p:nvPr/>
        </p:nvSpPr>
        <p:spPr bwMode="auto">
          <a:xfrm flipH="1">
            <a:off x="9250362" y="3657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26"/>
          <p:cNvSpPr>
            <a:spLocks noChangeShapeType="1"/>
          </p:cNvSpPr>
          <p:nvPr/>
        </p:nvSpPr>
        <p:spPr bwMode="auto">
          <a:xfrm>
            <a:off x="9936162" y="3657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Text Box 27"/>
          <p:cNvSpPr txBox="1">
            <a:spLocks noChangeArrowheads="1"/>
          </p:cNvSpPr>
          <p:nvPr/>
        </p:nvSpPr>
        <p:spPr bwMode="auto">
          <a:xfrm>
            <a:off x="7558087" y="417195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09" name="Text Box 28"/>
          <p:cNvSpPr txBox="1">
            <a:spLocks noChangeArrowheads="1"/>
          </p:cNvSpPr>
          <p:nvPr/>
        </p:nvSpPr>
        <p:spPr bwMode="auto">
          <a:xfrm>
            <a:off x="9936162" y="41148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10" name="Text Box 29"/>
          <p:cNvSpPr txBox="1">
            <a:spLocks noChangeArrowheads="1"/>
          </p:cNvSpPr>
          <p:nvPr/>
        </p:nvSpPr>
        <p:spPr bwMode="auto">
          <a:xfrm>
            <a:off x="6354762" y="4114801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111" name="Text Box 30"/>
          <p:cNvSpPr txBox="1">
            <a:spLocks noChangeArrowheads="1"/>
          </p:cNvSpPr>
          <p:nvPr/>
        </p:nvSpPr>
        <p:spPr bwMode="auto">
          <a:xfrm>
            <a:off x="6811962" y="345122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7802562" y="276542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31</a:t>
            </a:r>
          </a:p>
        </p:txBody>
      </p:sp>
      <p:sp>
        <p:nvSpPr>
          <p:cNvPr id="113" name="Text Box 32"/>
          <p:cNvSpPr txBox="1">
            <a:spLocks noChangeArrowheads="1"/>
          </p:cNvSpPr>
          <p:nvPr/>
        </p:nvSpPr>
        <p:spPr bwMode="auto">
          <a:xfrm>
            <a:off x="8793162" y="413702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114" name="Text Box 33"/>
          <p:cNvSpPr txBox="1">
            <a:spLocks noChangeArrowheads="1"/>
          </p:cNvSpPr>
          <p:nvPr/>
        </p:nvSpPr>
        <p:spPr bwMode="auto">
          <a:xfrm>
            <a:off x="9174162" y="345122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59</a:t>
            </a:r>
          </a:p>
        </p:txBody>
      </p:sp>
      <p:sp>
        <p:nvSpPr>
          <p:cNvPr id="115" name="Text Box 35"/>
          <p:cNvSpPr txBox="1">
            <a:spLocks noChangeArrowheads="1"/>
          </p:cNvSpPr>
          <p:nvPr/>
        </p:nvSpPr>
        <p:spPr bwMode="auto">
          <a:xfrm>
            <a:off x="6049962" y="46482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16" name="Text Box 36"/>
          <p:cNvSpPr txBox="1">
            <a:spLocks noChangeArrowheads="1"/>
          </p:cNvSpPr>
          <p:nvPr/>
        </p:nvSpPr>
        <p:spPr bwMode="auto">
          <a:xfrm>
            <a:off x="7040562" y="46482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17" name="Line 37"/>
          <p:cNvSpPr>
            <a:spLocks noChangeShapeType="1"/>
          </p:cNvSpPr>
          <p:nvPr/>
        </p:nvSpPr>
        <p:spPr bwMode="auto">
          <a:xfrm flipH="1">
            <a:off x="6354762" y="4267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38"/>
          <p:cNvSpPr>
            <a:spLocks noChangeShapeType="1"/>
          </p:cNvSpPr>
          <p:nvPr/>
        </p:nvSpPr>
        <p:spPr bwMode="auto">
          <a:xfrm>
            <a:off x="7040562" y="4267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Text Box 39"/>
          <p:cNvSpPr txBox="1">
            <a:spLocks noChangeArrowheads="1"/>
          </p:cNvSpPr>
          <p:nvPr/>
        </p:nvSpPr>
        <p:spPr bwMode="auto">
          <a:xfrm>
            <a:off x="8228012" y="47244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20" name="Text Box 40"/>
          <p:cNvSpPr txBox="1">
            <a:spLocks noChangeArrowheads="1"/>
          </p:cNvSpPr>
          <p:nvPr/>
        </p:nvSpPr>
        <p:spPr bwMode="auto">
          <a:xfrm>
            <a:off x="9371012" y="47244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21" name="Line 41"/>
          <p:cNvSpPr>
            <a:spLocks noChangeShapeType="1"/>
          </p:cNvSpPr>
          <p:nvPr/>
        </p:nvSpPr>
        <p:spPr bwMode="auto">
          <a:xfrm flipH="1">
            <a:off x="8793162" y="4343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42"/>
          <p:cNvSpPr>
            <a:spLocks noChangeShapeType="1"/>
          </p:cNvSpPr>
          <p:nvPr/>
        </p:nvSpPr>
        <p:spPr bwMode="auto">
          <a:xfrm>
            <a:off x="9555162" y="4343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5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Binary Trees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304800" y="3048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b="1" baseline="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08212" y="1204452"/>
            <a:ext cx="7772400" cy="41910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en-US" dirty="0" smtClean="0">
                <a:solidFill>
                  <a:schemeClr val="accent2"/>
                </a:solidFill>
              </a:rPr>
              <a:t>Binary tree</a:t>
            </a:r>
            <a:r>
              <a:rPr lang="en-US" altLang="en-US" dirty="0" smtClean="0"/>
              <a:t>: a nonlinear data structure in which each node may point to 0, 1, or two other nodes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dirty="0" smtClean="0"/>
              <a:t>The nodes that a node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dirty="0" smtClean="0"/>
              <a:t> points to are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   (left or right)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accent2"/>
                </a:solidFill>
              </a:rPr>
              <a:t>	children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	of </a:t>
            </a:r>
            <a:r>
              <a:rPr lang="en-US" altLang="en-US" b="1" i="1" dirty="0" smtClean="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13612" y="227125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7085012" y="3033252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7770812" y="3033252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7542212" y="3033252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8456612" y="3719052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9142412" y="3719052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8913812" y="3719052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6094412" y="3719052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6780212" y="3719052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6551612" y="3719052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5561012" y="4404852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6246812" y="4404852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6018212" y="4404852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8075612" y="4404852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8761412" y="4404852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8532812" y="4404852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>
            <a:off x="7542212" y="249985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 flipH="1">
            <a:off x="6551612" y="3261852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5"/>
          <p:cNvSpPr>
            <a:spLocks noChangeShapeType="1"/>
          </p:cNvSpPr>
          <p:nvPr/>
        </p:nvSpPr>
        <p:spPr bwMode="auto">
          <a:xfrm>
            <a:off x="7847012" y="3261852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6"/>
          <p:cNvSpPr>
            <a:spLocks noChangeShapeType="1"/>
          </p:cNvSpPr>
          <p:nvPr/>
        </p:nvSpPr>
        <p:spPr bwMode="auto">
          <a:xfrm flipH="1">
            <a:off x="6018212" y="3947652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>
            <a:off x="6856412" y="3947652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8"/>
          <p:cNvSpPr>
            <a:spLocks noChangeShapeType="1"/>
          </p:cNvSpPr>
          <p:nvPr/>
        </p:nvSpPr>
        <p:spPr bwMode="auto">
          <a:xfrm flipH="1">
            <a:off x="8532812" y="3947652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9"/>
          <p:cNvSpPr>
            <a:spLocks noChangeShapeType="1"/>
          </p:cNvSpPr>
          <p:nvPr/>
        </p:nvSpPr>
        <p:spPr bwMode="auto">
          <a:xfrm>
            <a:off x="9218612" y="3947652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6840537" y="4462003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9218612" y="4404853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5256212" y="5014453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6399212" y="5014453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 flipH="1">
            <a:off x="5637212" y="4633452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45"/>
          <p:cNvSpPr>
            <a:spLocks noChangeShapeType="1"/>
          </p:cNvSpPr>
          <p:nvPr/>
        </p:nvSpPr>
        <p:spPr bwMode="auto">
          <a:xfrm>
            <a:off x="6399212" y="4633452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7770812" y="5014453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38" name="Text Box 47"/>
          <p:cNvSpPr txBox="1">
            <a:spLocks noChangeArrowheads="1"/>
          </p:cNvSpPr>
          <p:nvPr/>
        </p:nvSpPr>
        <p:spPr bwMode="auto">
          <a:xfrm>
            <a:off x="8913812" y="5014453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39" name="Line 48"/>
          <p:cNvSpPr>
            <a:spLocks noChangeShapeType="1"/>
          </p:cNvSpPr>
          <p:nvPr/>
        </p:nvSpPr>
        <p:spPr bwMode="auto">
          <a:xfrm flipH="1">
            <a:off x="8151812" y="4633452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9"/>
          <p:cNvSpPr>
            <a:spLocks noChangeShapeType="1"/>
          </p:cNvSpPr>
          <p:nvPr/>
        </p:nvSpPr>
        <p:spPr bwMode="auto">
          <a:xfrm>
            <a:off x="8913812" y="4633452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Terminology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304800" y="3048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b="1" baseline="0" dirty="0"/>
          </a:p>
        </p:txBody>
      </p:sp>
      <p:sp>
        <p:nvSpPr>
          <p:cNvPr id="41" name="Rectangle 1027"/>
          <p:cNvSpPr>
            <a:spLocks noGrp="1" noChangeArrowheads="1"/>
          </p:cNvSpPr>
          <p:nvPr>
            <p:ph idx="1"/>
          </p:nvPr>
        </p:nvSpPr>
        <p:spPr>
          <a:xfrm>
            <a:off x="406294" y="1600200"/>
            <a:ext cx="11056704" cy="4572000"/>
          </a:xfrm>
        </p:spPr>
        <p:txBody>
          <a:bodyPr/>
          <a:lstStyle/>
          <a:p>
            <a:pPr marL="609600" indent="-609600"/>
            <a:r>
              <a:rPr lang="en-US" altLang="en-US" dirty="0" smtClean="0"/>
              <a:t>If a node </a:t>
            </a:r>
            <a:r>
              <a:rPr lang="en-US" altLang="en-US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en-US" dirty="0" smtClean="0"/>
              <a:t> is a child of another node </a:t>
            </a:r>
            <a:r>
              <a:rPr lang="en-US" altLang="en-US" b="1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dirty="0" smtClean="0"/>
              <a:t>, then </a:t>
            </a:r>
            <a:r>
              <a:rPr lang="en-US" altLang="en-US" b="1" i="1" dirty="0" smtClean="0">
                <a:latin typeface="Times New Roman" panose="02020603050405020304" pitchFamily="18" charset="0"/>
              </a:rPr>
              <a:t>P</a:t>
            </a:r>
            <a:r>
              <a:rPr lang="en-US" altLang="en-US" dirty="0" smtClean="0"/>
              <a:t> is called the </a:t>
            </a:r>
            <a:r>
              <a:rPr lang="en-US" altLang="en-US" dirty="0" smtClean="0">
                <a:solidFill>
                  <a:schemeClr val="accent2"/>
                </a:solidFill>
              </a:rPr>
              <a:t>parent</a:t>
            </a:r>
            <a:r>
              <a:rPr lang="en-US" altLang="en-US" dirty="0" smtClean="0"/>
              <a:t> of </a:t>
            </a:r>
            <a:r>
              <a:rPr lang="en-US" altLang="en-US" b="1" i="1" dirty="0" smtClean="0">
                <a:latin typeface="Times New Roman" panose="02020603050405020304" pitchFamily="18" charset="0"/>
              </a:rPr>
              <a:t>N</a:t>
            </a:r>
          </a:p>
          <a:p>
            <a:pPr marL="609600" indent="-609600"/>
            <a:r>
              <a:rPr lang="en-US" altLang="en-US" dirty="0" smtClean="0"/>
              <a:t>A node that has no children is called a </a:t>
            </a:r>
            <a:r>
              <a:rPr lang="en-US" altLang="en-US" dirty="0" smtClean="0">
                <a:solidFill>
                  <a:schemeClr val="accent2"/>
                </a:solidFill>
              </a:rPr>
              <a:t>leaf node</a:t>
            </a:r>
          </a:p>
          <a:p>
            <a:pPr marL="609600" indent="-609600"/>
            <a:r>
              <a:rPr lang="en-US" altLang="en-US" dirty="0" smtClean="0"/>
              <a:t>In a binary tree there is a unique node with no parent.  This is the </a:t>
            </a:r>
            <a:r>
              <a:rPr lang="en-US" altLang="en-US" dirty="0" smtClean="0">
                <a:solidFill>
                  <a:schemeClr val="accent2"/>
                </a:solidFill>
              </a:rPr>
              <a:t>root</a:t>
            </a:r>
            <a:r>
              <a:rPr lang="en-US" altLang="en-US" dirty="0" smtClean="0"/>
              <a:t> of the tree</a:t>
            </a:r>
          </a:p>
        </p:txBody>
      </p:sp>
    </p:spTree>
    <p:extLst>
      <p:ext uri="{BB962C8B-B14F-4D97-AF65-F5344CB8AC3E}">
        <p14:creationId xmlns:p14="http://schemas.microsoft.com/office/powerpoint/2010/main" val="15246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Binary Tree Terminology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304800" y="3048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b="1" baseline="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1206910"/>
            <a:ext cx="4229100" cy="45720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en-US" smtClean="0">
                <a:solidFill>
                  <a:schemeClr val="accent2"/>
                </a:solidFill>
              </a:rPr>
              <a:t>Root pointer</a:t>
            </a:r>
            <a:r>
              <a:rPr lang="en-US" altLang="en-US" smtClean="0"/>
              <a:t>: like a head pointer for a linked list, it points to the root node of the binary tree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mtClean="0">
                <a:solidFill>
                  <a:schemeClr val="accent2"/>
                </a:solidFill>
              </a:rPr>
              <a:t>Root node</a:t>
            </a:r>
            <a:r>
              <a:rPr lang="en-US" altLang="en-US" smtClean="0"/>
              <a:t>: the node with no parent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18412" y="242611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389812" y="318811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075612" y="318811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847012" y="318811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761412" y="387391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9447212" y="387391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218612" y="387391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399212" y="387391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085012" y="387391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6856412" y="387391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865812" y="455971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551612" y="455971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23012" y="455971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8380412" y="455971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9066212" y="455971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8837612" y="455971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7847012" y="265471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6856412" y="341671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8151812" y="341671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H="1">
            <a:off x="6323012" y="410251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7161212" y="410251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H="1">
            <a:off x="8837612" y="410251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9523412" y="410251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7145337" y="461686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9523412" y="455971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5942012" y="1892710"/>
            <a:ext cx="1447800" cy="609600"/>
          </a:xfrm>
          <a:prstGeom prst="line">
            <a:avLst/>
          </a:prstGeom>
          <a:noFill/>
          <a:ln w="22225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V="1">
            <a:off x="5256212" y="3416710"/>
            <a:ext cx="1981200" cy="1066800"/>
          </a:xfrm>
          <a:prstGeom prst="line">
            <a:avLst/>
          </a:prstGeom>
          <a:noFill/>
          <a:ln w="22225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5561012" y="516931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704012" y="516931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 flipH="1">
            <a:off x="5942012" y="478831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6704012" y="478831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7999412" y="516931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9142412" y="516931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 flipH="1">
            <a:off x="8380412" y="478831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9142412" y="478831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6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Binary Tree Terminology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0" y="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b="1" baseline="0" dirty="0"/>
          </a:p>
        </p:txBody>
      </p:sp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1827212" y="990600"/>
            <a:ext cx="4148138" cy="4572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</a:rPr>
              <a:t>	Leaf nodes</a:t>
            </a:r>
            <a:r>
              <a:rPr lang="en-US" altLang="en-US" smtClean="0"/>
              <a:t>: nodes that have no children</a:t>
            </a:r>
          </a:p>
          <a:p>
            <a:pPr eaLnBrk="1" hangingPunct="1">
              <a:buClr>
                <a:schemeClr val="tx1"/>
              </a:buClr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/>
              <a:t>	The nodes containing  </a:t>
            </a:r>
            <a:r>
              <a:rPr lang="en-US" altLang="en-US" b="1" smtClean="0">
                <a:latin typeface="Courier New" panose="02070309020205020404" pitchFamily="49" charset="0"/>
              </a:rPr>
              <a:t>7</a:t>
            </a:r>
            <a:r>
              <a:rPr lang="en-US" altLang="en-US" smtClean="0"/>
              <a:t>  and </a:t>
            </a:r>
            <a:r>
              <a:rPr lang="en-US" altLang="en-US" b="1" smtClean="0">
                <a:latin typeface="Courier New" panose="02070309020205020404" pitchFamily="49" charset="0"/>
              </a:rPr>
              <a:t>43</a:t>
            </a:r>
            <a:r>
              <a:rPr lang="en-US" altLang="en-US" smtClean="0"/>
              <a:t> are leaf nodes</a:t>
            </a:r>
            <a:endParaRPr lang="en-US" altLang="en-US" u="sng" smtClean="0"/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7694612" y="1828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7466012" y="2590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8151812" y="2590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7923212" y="2590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8837612" y="32766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9523412" y="32766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9294812" y="32766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6475412" y="32766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7161212" y="32766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6932612" y="32766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5942012" y="39624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6627812" y="39624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6399212" y="39624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8456612" y="39624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9142412" y="39624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8913812" y="39624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>
            <a:off x="7923212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 flipH="1">
            <a:off x="6932612" y="28194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>
            <a:off x="8228012" y="28194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 flipH="1">
            <a:off x="6399212" y="3505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>
            <a:off x="7237412" y="3505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 flipH="1">
            <a:off x="8913812" y="3505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9599612" y="3505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7221537" y="401955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69" name="Text Box 67"/>
          <p:cNvSpPr txBox="1">
            <a:spLocks noChangeArrowheads="1"/>
          </p:cNvSpPr>
          <p:nvPr/>
        </p:nvSpPr>
        <p:spPr bwMode="auto">
          <a:xfrm>
            <a:off x="9599612" y="39624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70" name="Text Box 68"/>
          <p:cNvSpPr txBox="1">
            <a:spLocks noChangeArrowheads="1"/>
          </p:cNvSpPr>
          <p:nvPr/>
        </p:nvSpPr>
        <p:spPr bwMode="auto">
          <a:xfrm>
            <a:off x="6018212" y="3962401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71" name="Text Box 69"/>
          <p:cNvSpPr txBox="1">
            <a:spLocks noChangeArrowheads="1"/>
          </p:cNvSpPr>
          <p:nvPr/>
        </p:nvSpPr>
        <p:spPr bwMode="auto">
          <a:xfrm>
            <a:off x="6475412" y="3276601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7466012" y="261302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31</a:t>
            </a:r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8456612" y="398462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74" name="Text Box 72"/>
          <p:cNvSpPr txBox="1">
            <a:spLocks noChangeArrowheads="1"/>
          </p:cNvSpPr>
          <p:nvPr/>
        </p:nvSpPr>
        <p:spPr bwMode="auto">
          <a:xfrm>
            <a:off x="8837612" y="329882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59</a:t>
            </a:r>
          </a:p>
        </p:txBody>
      </p:sp>
      <p:sp>
        <p:nvSpPr>
          <p:cNvPr id="75" name="Text Box 73"/>
          <p:cNvSpPr txBox="1">
            <a:spLocks noChangeArrowheads="1"/>
          </p:cNvSpPr>
          <p:nvPr/>
        </p:nvSpPr>
        <p:spPr bwMode="auto">
          <a:xfrm>
            <a:off x="5637212" y="45720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76" name="Text Box 74"/>
          <p:cNvSpPr txBox="1">
            <a:spLocks noChangeArrowheads="1"/>
          </p:cNvSpPr>
          <p:nvPr/>
        </p:nvSpPr>
        <p:spPr bwMode="auto">
          <a:xfrm>
            <a:off x="6780212" y="45720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 flipH="1">
            <a:off x="6018212" y="4191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76"/>
          <p:cNvSpPr>
            <a:spLocks noChangeShapeType="1"/>
          </p:cNvSpPr>
          <p:nvPr/>
        </p:nvSpPr>
        <p:spPr bwMode="auto">
          <a:xfrm>
            <a:off x="6780212" y="4191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Text Box 77"/>
          <p:cNvSpPr txBox="1">
            <a:spLocks noChangeArrowheads="1"/>
          </p:cNvSpPr>
          <p:nvPr/>
        </p:nvSpPr>
        <p:spPr bwMode="auto">
          <a:xfrm>
            <a:off x="8075612" y="45720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80" name="Text Box 78"/>
          <p:cNvSpPr txBox="1">
            <a:spLocks noChangeArrowheads="1"/>
          </p:cNvSpPr>
          <p:nvPr/>
        </p:nvSpPr>
        <p:spPr bwMode="auto">
          <a:xfrm>
            <a:off x="9218612" y="45720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81" name="Line 79"/>
          <p:cNvSpPr>
            <a:spLocks noChangeShapeType="1"/>
          </p:cNvSpPr>
          <p:nvPr/>
        </p:nvSpPr>
        <p:spPr bwMode="auto">
          <a:xfrm flipH="1">
            <a:off x="8456612" y="4191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80"/>
          <p:cNvSpPr>
            <a:spLocks noChangeShapeType="1"/>
          </p:cNvSpPr>
          <p:nvPr/>
        </p:nvSpPr>
        <p:spPr bwMode="auto">
          <a:xfrm>
            <a:off x="9218612" y="4191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4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Binary Tree Terminology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0" y="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b="1" baseline="0" dirty="0"/>
          </a:p>
        </p:txBody>
      </p:sp>
      <p:sp>
        <p:nvSpPr>
          <p:cNvPr id="44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931606"/>
            <a:ext cx="414813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</a:rPr>
              <a:t>	Child nodes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chemeClr val="accent2"/>
                </a:solidFill>
              </a:rPr>
              <a:t>children</a:t>
            </a:r>
            <a:r>
              <a:rPr lang="en-US" altLang="en-US" smtClean="0"/>
              <a:t>: 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mtClean="0"/>
              <a:t>	The children of the node containing </a:t>
            </a:r>
            <a:r>
              <a:rPr lang="en-US" altLang="en-US" b="1" smtClean="0">
                <a:latin typeface="Courier New" panose="02070309020205020404" pitchFamily="49" charset="0"/>
              </a:rPr>
              <a:t>31</a:t>
            </a:r>
            <a:r>
              <a:rPr lang="en-US" altLang="en-US" smtClean="0"/>
              <a:t> are the nodes containing </a:t>
            </a:r>
            <a:r>
              <a:rPr lang="en-US" altLang="en-US" b="1" smtClean="0">
                <a:latin typeface="Courier New" panose="02070309020205020404" pitchFamily="49" charset="0"/>
              </a:rPr>
              <a:t>19</a:t>
            </a:r>
            <a:r>
              <a:rPr lang="en-US" altLang="en-US" smtClean="0"/>
              <a:t> and </a:t>
            </a:r>
            <a:r>
              <a:rPr lang="en-US" altLang="en-US" b="1" smtClean="0">
                <a:latin typeface="Courier New" panose="02070309020205020404" pitchFamily="49" charset="0"/>
              </a:rPr>
              <a:t>59</a:t>
            </a:r>
          </a:p>
        </p:txBody>
      </p:sp>
      <p:sp>
        <p:nvSpPr>
          <p:cNvPr id="84" name="Rectangle 43"/>
          <p:cNvSpPr>
            <a:spLocks noChangeArrowheads="1"/>
          </p:cNvSpPr>
          <p:nvPr/>
        </p:nvSpPr>
        <p:spPr bwMode="auto">
          <a:xfrm>
            <a:off x="7618412" y="1769806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" name="Rectangle 44"/>
          <p:cNvSpPr>
            <a:spLocks noChangeArrowheads="1"/>
          </p:cNvSpPr>
          <p:nvPr/>
        </p:nvSpPr>
        <p:spPr bwMode="auto">
          <a:xfrm>
            <a:off x="7389812" y="2531806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6" name="Rectangle 45"/>
          <p:cNvSpPr>
            <a:spLocks noChangeArrowheads="1"/>
          </p:cNvSpPr>
          <p:nvPr/>
        </p:nvSpPr>
        <p:spPr bwMode="auto">
          <a:xfrm>
            <a:off x="8075612" y="2531806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7" name="Rectangle 46"/>
          <p:cNvSpPr>
            <a:spLocks noChangeArrowheads="1"/>
          </p:cNvSpPr>
          <p:nvPr/>
        </p:nvSpPr>
        <p:spPr bwMode="auto">
          <a:xfrm>
            <a:off x="7847012" y="2531806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8" name="Rectangle 47"/>
          <p:cNvSpPr>
            <a:spLocks noChangeArrowheads="1"/>
          </p:cNvSpPr>
          <p:nvPr/>
        </p:nvSpPr>
        <p:spPr bwMode="auto">
          <a:xfrm>
            <a:off x="8761412" y="3217606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9" name="Rectangle 48"/>
          <p:cNvSpPr>
            <a:spLocks noChangeArrowheads="1"/>
          </p:cNvSpPr>
          <p:nvPr/>
        </p:nvSpPr>
        <p:spPr bwMode="auto">
          <a:xfrm>
            <a:off x="9447212" y="3217606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0" name="Rectangle 49"/>
          <p:cNvSpPr>
            <a:spLocks noChangeArrowheads="1"/>
          </p:cNvSpPr>
          <p:nvPr/>
        </p:nvSpPr>
        <p:spPr bwMode="auto">
          <a:xfrm>
            <a:off x="9218612" y="3217606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1" name="Rectangle 50"/>
          <p:cNvSpPr>
            <a:spLocks noChangeArrowheads="1"/>
          </p:cNvSpPr>
          <p:nvPr/>
        </p:nvSpPr>
        <p:spPr bwMode="auto">
          <a:xfrm>
            <a:off x="6399212" y="3217606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" name="Rectangle 51"/>
          <p:cNvSpPr>
            <a:spLocks noChangeArrowheads="1"/>
          </p:cNvSpPr>
          <p:nvPr/>
        </p:nvSpPr>
        <p:spPr bwMode="auto">
          <a:xfrm>
            <a:off x="7085012" y="3217606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3" name="Rectangle 52"/>
          <p:cNvSpPr>
            <a:spLocks noChangeArrowheads="1"/>
          </p:cNvSpPr>
          <p:nvPr/>
        </p:nvSpPr>
        <p:spPr bwMode="auto">
          <a:xfrm>
            <a:off x="6856412" y="3217606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4" name="Rectangle 53"/>
          <p:cNvSpPr>
            <a:spLocks noChangeArrowheads="1"/>
          </p:cNvSpPr>
          <p:nvPr/>
        </p:nvSpPr>
        <p:spPr bwMode="auto">
          <a:xfrm>
            <a:off x="5865812" y="3903406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5" name="Rectangle 54"/>
          <p:cNvSpPr>
            <a:spLocks noChangeArrowheads="1"/>
          </p:cNvSpPr>
          <p:nvPr/>
        </p:nvSpPr>
        <p:spPr bwMode="auto">
          <a:xfrm>
            <a:off x="6551612" y="3903406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6" name="Rectangle 55"/>
          <p:cNvSpPr>
            <a:spLocks noChangeArrowheads="1"/>
          </p:cNvSpPr>
          <p:nvPr/>
        </p:nvSpPr>
        <p:spPr bwMode="auto">
          <a:xfrm>
            <a:off x="6323012" y="3903406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7" name="Rectangle 56"/>
          <p:cNvSpPr>
            <a:spLocks noChangeArrowheads="1"/>
          </p:cNvSpPr>
          <p:nvPr/>
        </p:nvSpPr>
        <p:spPr bwMode="auto">
          <a:xfrm>
            <a:off x="8380412" y="3903406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8" name="Rectangle 57"/>
          <p:cNvSpPr>
            <a:spLocks noChangeArrowheads="1"/>
          </p:cNvSpPr>
          <p:nvPr/>
        </p:nvSpPr>
        <p:spPr bwMode="auto">
          <a:xfrm>
            <a:off x="9066212" y="3903406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9" name="Rectangle 58"/>
          <p:cNvSpPr>
            <a:spLocks noChangeArrowheads="1"/>
          </p:cNvSpPr>
          <p:nvPr/>
        </p:nvSpPr>
        <p:spPr bwMode="auto">
          <a:xfrm>
            <a:off x="8837612" y="3903406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0" name="Line 59"/>
          <p:cNvSpPr>
            <a:spLocks noChangeShapeType="1"/>
          </p:cNvSpPr>
          <p:nvPr/>
        </p:nvSpPr>
        <p:spPr bwMode="auto">
          <a:xfrm>
            <a:off x="7847012" y="199840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60"/>
          <p:cNvSpPr>
            <a:spLocks noChangeShapeType="1"/>
          </p:cNvSpPr>
          <p:nvPr/>
        </p:nvSpPr>
        <p:spPr bwMode="auto">
          <a:xfrm flipH="1">
            <a:off x="6856412" y="2760406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61"/>
          <p:cNvSpPr>
            <a:spLocks noChangeShapeType="1"/>
          </p:cNvSpPr>
          <p:nvPr/>
        </p:nvSpPr>
        <p:spPr bwMode="auto">
          <a:xfrm>
            <a:off x="8151812" y="2760406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62"/>
          <p:cNvSpPr>
            <a:spLocks noChangeShapeType="1"/>
          </p:cNvSpPr>
          <p:nvPr/>
        </p:nvSpPr>
        <p:spPr bwMode="auto">
          <a:xfrm flipH="1">
            <a:off x="6323012" y="3446206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63"/>
          <p:cNvSpPr>
            <a:spLocks noChangeShapeType="1"/>
          </p:cNvSpPr>
          <p:nvPr/>
        </p:nvSpPr>
        <p:spPr bwMode="auto">
          <a:xfrm>
            <a:off x="7161212" y="3446206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64"/>
          <p:cNvSpPr>
            <a:spLocks noChangeShapeType="1"/>
          </p:cNvSpPr>
          <p:nvPr/>
        </p:nvSpPr>
        <p:spPr bwMode="auto">
          <a:xfrm flipH="1">
            <a:off x="8837612" y="3446206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65"/>
          <p:cNvSpPr>
            <a:spLocks noChangeShapeType="1"/>
          </p:cNvSpPr>
          <p:nvPr/>
        </p:nvSpPr>
        <p:spPr bwMode="auto">
          <a:xfrm>
            <a:off x="9523412" y="3446206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 Box 66"/>
          <p:cNvSpPr txBox="1">
            <a:spLocks noChangeArrowheads="1"/>
          </p:cNvSpPr>
          <p:nvPr/>
        </p:nvSpPr>
        <p:spPr bwMode="auto">
          <a:xfrm>
            <a:off x="7145337" y="3960557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08" name="Text Box 67"/>
          <p:cNvSpPr txBox="1">
            <a:spLocks noChangeArrowheads="1"/>
          </p:cNvSpPr>
          <p:nvPr/>
        </p:nvSpPr>
        <p:spPr bwMode="auto">
          <a:xfrm>
            <a:off x="9523412" y="3903407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09" name="Text Box 68"/>
          <p:cNvSpPr txBox="1">
            <a:spLocks noChangeArrowheads="1"/>
          </p:cNvSpPr>
          <p:nvPr/>
        </p:nvSpPr>
        <p:spPr bwMode="auto">
          <a:xfrm>
            <a:off x="5942012" y="3903407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110" name="Text Box 69"/>
          <p:cNvSpPr txBox="1">
            <a:spLocks noChangeArrowheads="1"/>
          </p:cNvSpPr>
          <p:nvPr/>
        </p:nvSpPr>
        <p:spPr bwMode="auto">
          <a:xfrm>
            <a:off x="6399212" y="321760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111" name="Text Box 70"/>
          <p:cNvSpPr txBox="1">
            <a:spLocks noChangeArrowheads="1"/>
          </p:cNvSpPr>
          <p:nvPr/>
        </p:nvSpPr>
        <p:spPr bwMode="auto">
          <a:xfrm>
            <a:off x="7389812" y="253180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31</a:t>
            </a:r>
          </a:p>
        </p:txBody>
      </p:sp>
      <p:sp>
        <p:nvSpPr>
          <p:cNvPr id="112" name="Text Box 71"/>
          <p:cNvSpPr txBox="1">
            <a:spLocks noChangeArrowheads="1"/>
          </p:cNvSpPr>
          <p:nvPr/>
        </p:nvSpPr>
        <p:spPr bwMode="auto">
          <a:xfrm>
            <a:off x="8380412" y="390340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113" name="Text Box 72"/>
          <p:cNvSpPr txBox="1">
            <a:spLocks noChangeArrowheads="1"/>
          </p:cNvSpPr>
          <p:nvPr/>
        </p:nvSpPr>
        <p:spPr bwMode="auto">
          <a:xfrm>
            <a:off x="8761412" y="321760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59</a:t>
            </a:r>
          </a:p>
        </p:txBody>
      </p:sp>
      <p:sp>
        <p:nvSpPr>
          <p:cNvPr id="114" name="Text Box 73"/>
          <p:cNvSpPr txBox="1">
            <a:spLocks noChangeArrowheads="1"/>
          </p:cNvSpPr>
          <p:nvPr/>
        </p:nvSpPr>
        <p:spPr bwMode="auto">
          <a:xfrm>
            <a:off x="5561012" y="4513007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15" name="Text Box 74"/>
          <p:cNvSpPr txBox="1">
            <a:spLocks noChangeArrowheads="1"/>
          </p:cNvSpPr>
          <p:nvPr/>
        </p:nvSpPr>
        <p:spPr bwMode="auto">
          <a:xfrm>
            <a:off x="6704012" y="4513007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16" name="Line 75"/>
          <p:cNvSpPr>
            <a:spLocks noChangeShapeType="1"/>
          </p:cNvSpPr>
          <p:nvPr/>
        </p:nvSpPr>
        <p:spPr bwMode="auto">
          <a:xfrm flipH="1">
            <a:off x="5942012" y="4132006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76"/>
          <p:cNvSpPr>
            <a:spLocks noChangeShapeType="1"/>
          </p:cNvSpPr>
          <p:nvPr/>
        </p:nvSpPr>
        <p:spPr bwMode="auto">
          <a:xfrm>
            <a:off x="6704012" y="4132006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Text Box 77"/>
          <p:cNvSpPr txBox="1">
            <a:spLocks noChangeArrowheads="1"/>
          </p:cNvSpPr>
          <p:nvPr/>
        </p:nvSpPr>
        <p:spPr bwMode="auto">
          <a:xfrm>
            <a:off x="7999412" y="4513007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19" name="Text Box 78"/>
          <p:cNvSpPr txBox="1">
            <a:spLocks noChangeArrowheads="1"/>
          </p:cNvSpPr>
          <p:nvPr/>
        </p:nvSpPr>
        <p:spPr bwMode="auto">
          <a:xfrm>
            <a:off x="9142412" y="4513007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20" name="Line 79"/>
          <p:cNvSpPr>
            <a:spLocks noChangeShapeType="1"/>
          </p:cNvSpPr>
          <p:nvPr/>
        </p:nvSpPr>
        <p:spPr bwMode="auto">
          <a:xfrm flipH="1">
            <a:off x="8380412" y="4132006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80"/>
          <p:cNvSpPr>
            <a:spLocks noChangeShapeType="1"/>
          </p:cNvSpPr>
          <p:nvPr/>
        </p:nvSpPr>
        <p:spPr bwMode="auto">
          <a:xfrm>
            <a:off x="9142412" y="4132006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3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Binary Tree Terminology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0" y="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b="1" baseline="0" dirty="0"/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1827212" y="914400"/>
            <a:ext cx="4148138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	The </a:t>
            </a:r>
            <a:r>
              <a:rPr lang="en-US" altLang="en-US" smtClean="0">
                <a:solidFill>
                  <a:schemeClr val="accent2"/>
                </a:solidFill>
              </a:rPr>
              <a:t>parent</a:t>
            </a:r>
            <a:r>
              <a:rPr lang="en-US" altLang="en-US" smtClean="0"/>
              <a:t> of the node containing </a:t>
            </a:r>
            <a:r>
              <a:rPr lang="en-US" altLang="en-US" b="1" smtClean="0">
                <a:latin typeface="Courier New" panose="02070309020205020404" pitchFamily="49" charset="0"/>
              </a:rPr>
              <a:t>43</a:t>
            </a:r>
            <a:r>
              <a:rPr lang="en-US" altLang="en-US" smtClean="0"/>
              <a:t> is the node containing </a:t>
            </a:r>
            <a:r>
              <a:rPr lang="en-US" altLang="en-US" b="1" smtClean="0">
                <a:latin typeface="Courier New" panose="02070309020205020404" pitchFamily="49" charset="0"/>
              </a:rPr>
              <a:t>59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7694612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7466012" y="25146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8151812" y="25146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7923212" y="25146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8837612" y="32004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9523412" y="32004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9294812" y="32004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6475412" y="32004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7161212" y="32004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6932612" y="32004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5942012" y="38862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6627812" y="38862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6399212" y="38862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8456612" y="38862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9142412" y="38862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913812" y="38862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3" name="Line 20"/>
          <p:cNvSpPr>
            <a:spLocks noChangeShapeType="1"/>
          </p:cNvSpPr>
          <p:nvPr/>
        </p:nvSpPr>
        <p:spPr bwMode="auto">
          <a:xfrm>
            <a:off x="7923212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21"/>
          <p:cNvSpPr>
            <a:spLocks noChangeShapeType="1"/>
          </p:cNvSpPr>
          <p:nvPr/>
        </p:nvSpPr>
        <p:spPr bwMode="auto">
          <a:xfrm flipH="1">
            <a:off x="6932612" y="27432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22"/>
          <p:cNvSpPr>
            <a:spLocks noChangeShapeType="1"/>
          </p:cNvSpPr>
          <p:nvPr/>
        </p:nvSpPr>
        <p:spPr bwMode="auto">
          <a:xfrm>
            <a:off x="8228012" y="27432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23"/>
          <p:cNvSpPr>
            <a:spLocks noChangeShapeType="1"/>
          </p:cNvSpPr>
          <p:nvPr/>
        </p:nvSpPr>
        <p:spPr bwMode="auto">
          <a:xfrm flipH="1">
            <a:off x="6399212" y="3429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24"/>
          <p:cNvSpPr>
            <a:spLocks noChangeShapeType="1"/>
          </p:cNvSpPr>
          <p:nvPr/>
        </p:nvSpPr>
        <p:spPr bwMode="auto">
          <a:xfrm>
            <a:off x="7237412" y="3429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25"/>
          <p:cNvSpPr>
            <a:spLocks noChangeShapeType="1"/>
          </p:cNvSpPr>
          <p:nvPr/>
        </p:nvSpPr>
        <p:spPr bwMode="auto">
          <a:xfrm flipH="1">
            <a:off x="8913812" y="3429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9599612" y="3429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7221537" y="394335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71" name="Text Box 28"/>
          <p:cNvSpPr txBox="1">
            <a:spLocks noChangeArrowheads="1"/>
          </p:cNvSpPr>
          <p:nvPr/>
        </p:nvSpPr>
        <p:spPr bwMode="auto">
          <a:xfrm>
            <a:off x="9599612" y="38862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6018212" y="3886201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73" name="Text Box 30"/>
          <p:cNvSpPr txBox="1">
            <a:spLocks noChangeArrowheads="1"/>
          </p:cNvSpPr>
          <p:nvPr/>
        </p:nvSpPr>
        <p:spPr bwMode="auto">
          <a:xfrm>
            <a:off x="6475412" y="3200401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74" name="Text Box 31"/>
          <p:cNvSpPr txBox="1">
            <a:spLocks noChangeArrowheads="1"/>
          </p:cNvSpPr>
          <p:nvPr/>
        </p:nvSpPr>
        <p:spPr bwMode="auto">
          <a:xfrm>
            <a:off x="7466012" y="2514601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31</a:t>
            </a:r>
          </a:p>
        </p:txBody>
      </p: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8456612" y="3886201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76" name="Text Box 33"/>
          <p:cNvSpPr txBox="1">
            <a:spLocks noChangeArrowheads="1"/>
          </p:cNvSpPr>
          <p:nvPr/>
        </p:nvSpPr>
        <p:spPr bwMode="auto">
          <a:xfrm>
            <a:off x="8837612" y="3200401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59</a:t>
            </a:r>
          </a:p>
        </p:txBody>
      </p:sp>
      <p:sp>
        <p:nvSpPr>
          <p:cNvPr id="77" name="Text Box 34"/>
          <p:cNvSpPr txBox="1">
            <a:spLocks noChangeArrowheads="1"/>
          </p:cNvSpPr>
          <p:nvPr/>
        </p:nvSpPr>
        <p:spPr bwMode="auto">
          <a:xfrm>
            <a:off x="5637212" y="44958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6780212" y="44958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79" name="Line 36"/>
          <p:cNvSpPr>
            <a:spLocks noChangeShapeType="1"/>
          </p:cNvSpPr>
          <p:nvPr/>
        </p:nvSpPr>
        <p:spPr bwMode="auto">
          <a:xfrm flipH="1">
            <a:off x="6018212" y="4114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37"/>
          <p:cNvSpPr>
            <a:spLocks noChangeShapeType="1"/>
          </p:cNvSpPr>
          <p:nvPr/>
        </p:nvSpPr>
        <p:spPr bwMode="auto">
          <a:xfrm>
            <a:off x="6780212" y="4114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Text Box 38"/>
          <p:cNvSpPr txBox="1">
            <a:spLocks noChangeArrowheads="1"/>
          </p:cNvSpPr>
          <p:nvPr/>
        </p:nvSpPr>
        <p:spPr bwMode="auto">
          <a:xfrm>
            <a:off x="8075612" y="44958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9218612" y="44958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83" name="Line 40"/>
          <p:cNvSpPr>
            <a:spLocks noChangeShapeType="1"/>
          </p:cNvSpPr>
          <p:nvPr/>
        </p:nvSpPr>
        <p:spPr bwMode="auto">
          <a:xfrm flipH="1">
            <a:off x="8456612" y="4114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41"/>
          <p:cNvSpPr>
            <a:spLocks noChangeShapeType="1"/>
          </p:cNvSpPr>
          <p:nvPr/>
        </p:nvSpPr>
        <p:spPr bwMode="auto">
          <a:xfrm>
            <a:off x="9218612" y="4114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Binary Tree Terminology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0" y="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b="1" baseline="0" dirty="0"/>
          </a:p>
        </p:txBody>
      </p:sp>
      <p:sp>
        <p:nvSpPr>
          <p:cNvPr id="44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066800"/>
            <a:ext cx="3886200" cy="4114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800"/>
              <a:t>The node containing </a:t>
            </a:r>
            <a:r>
              <a:rPr lang="en-US" altLang="en-US" sz="2800" b="1">
                <a:latin typeface="Courier New" panose="02070309020205020404" pitchFamily="49" charset="0"/>
              </a:rPr>
              <a:t>31</a:t>
            </a:r>
            <a:r>
              <a:rPr lang="en-US" altLang="en-US" sz="2800"/>
              <a:t> is the root</a:t>
            </a:r>
          </a:p>
          <a:p>
            <a:pPr eaLnBrk="1" hangingPunct="1"/>
            <a:r>
              <a:rPr lang="en-US" altLang="en-US" sz="2800"/>
              <a:t>The nodes containing </a:t>
            </a:r>
            <a:r>
              <a:rPr lang="en-US" altLang="en-US" sz="2800" b="1">
                <a:latin typeface="Courier New" panose="02070309020205020404" pitchFamily="49" charset="0"/>
              </a:rPr>
              <a:t>19</a:t>
            </a:r>
            <a:r>
              <a:rPr lang="en-US" altLang="en-US" sz="2800"/>
              <a:t> and </a:t>
            </a:r>
            <a:r>
              <a:rPr lang="en-US" altLang="en-US" sz="2800" b="1">
                <a:latin typeface="Courier New" panose="02070309020205020404" pitchFamily="49" charset="0"/>
              </a:rPr>
              <a:t>7</a:t>
            </a:r>
            <a:r>
              <a:rPr lang="en-US" altLang="en-US" sz="2800"/>
              <a:t> form the left subtree </a:t>
            </a:r>
          </a:p>
          <a:p>
            <a:pPr eaLnBrk="1" hangingPunct="1"/>
            <a:r>
              <a:rPr lang="en-US" altLang="en-US" sz="2800"/>
              <a:t>The nodes containing </a:t>
            </a:r>
            <a:r>
              <a:rPr lang="en-US" altLang="en-US" sz="2800" b="1">
                <a:latin typeface="Courier New" panose="02070309020205020404" pitchFamily="49" charset="0"/>
              </a:rPr>
              <a:t>59</a:t>
            </a:r>
            <a:r>
              <a:rPr lang="en-US" altLang="en-US" sz="2800"/>
              <a:t> and </a:t>
            </a:r>
            <a:r>
              <a:rPr lang="en-US" altLang="en-US" sz="2800" b="1">
                <a:latin typeface="Courier New" panose="02070309020205020404" pitchFamily="49" charset="0"/>
              </a:rPr>
              <a:t>43</a:t>
            </a:r>
            <a:r>
              <a:rPr lang="en-US" altLang="en-US" sz="2800"/>
              <a:t> form the right subtree</a:t>
            </a:r>
            <a:endParaRPr lang="en-US" altLang="en-US" sz="2800" b="1">
              <a:latin typeface="Courier New" panose="02070309020205020404" pitchFamily="49" charset="0"/>
            </a:endParaRPr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7847012" y="1524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" name="Rectangle 5"/>
          <p:cNvSpPr>
            <a:spLocks noChangeArrowheads="1"/>
          </p:cNvSpPr>
          <p:nvPr/>
        </p:nvSpPr>
        <p:spPr bwMode="auto">
          <a:xfrm>
            <a:off x="7618412" y="2286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6" name="Rectangle 6"/>
          <p:cNvSpPr>
            <a:spLocks noChangeArrowheads="1"/>
          </p:cNvSpPr>
          <p:nvPr/>
        </p:nvSpPr>
        <p:spPr bwMode="auto">
          <a:xfrm>
            <a:off x="8304212" y="2286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8075612" y="2286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8990012" y="2971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9" name="Rectangle 9"/>
          <p:cNvSpPr>
            <a:spLocks noChangeArrowheads="1"/>
          </p:cNvSpPr>
          <p:nvPr/>
        </p:nvSpPr>
        <p:spPr bwMode="auto">
          <a:xfrm>
            <a:off x="9675812" y="2971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0" name="Rectangle 10"/>
          <p:cNvSpPr>
            <a:spLocks noChangeArrowheads="1"/>
          </p:cNvSpPr>
          <p:nvPr/>
        </p:nvSpPr>
        <p:spPr bwMode="auto">
          <a:xfrm>
            <a:off x="9447212" y="2971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1" name="Rectangle 11"/>
          <p:cNvSpPr>
            <a:spLocks noChangeArrowheads="1"/>
          </p:cNvSpPr>
          <p:nvPr/>
        </p:nvSpPr>
        <p:spPr bwMode="auto">
          <a:xfrm>
            <a:off x="6627812" y="2971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" name="Rectangle 12"/>
          <p:cNvSpPr>
            <a:spLocks noChangeArrowheads="1"/>
          </p:cNvSpPr>
          <p:nvPr/>
        </p:nvSpPr>
        <p:spPr bwMode="auto">
          <a:xfrm>
            <a:off x="7313612" y="2971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3" name="Rectangle 13"/>
          <p:cNvSpPr>
            <a:spLocks noChangeArrowheads="1"/>
          </p:cNvSpPr>
          <p:nvPr/>
        </p:nvSpPr>
        <p:spPr bwMode="auto">
          <a:xfrm>
            <a:off x="7085012" y="2971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4" name="Rectangle 14"/>
          <p:cNvSpPr>
            <a:spLocks noChangeArrowheads="1"/>
          </p:cNvSpPr>
          <p:nvPr/>
        </p:nvSpPr>
        <p:spPr bwMode="auto">
          <a:xfrm>
            <a:off x="6094412" y="36576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5" name="Rectangle 15"/>
          <p:cNvSpPr>
            <a:spLocks noChangeArrowheads="1"/>
          </p:cNvSpPr>
          <p:nvPr/>
        </p:nvSpPr>
        <p:spPr bwMode="auto">
          <a:xfrm>
            <a:off x="6780212" y="36576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6" name="Rectangle 16"/>
          <p:cNvSpPr>
            <a:spLocks noChangeArrowheads="1"/>
          </p:cNvSpPr>
          <p:nvPr/>
        </p:nvSpPr>
        <p:spPr bwMode="auto">
          <a:xfrm>
            <a:off x="6551612" y="36576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7" name="Rectangle 17"/>
          <p:cNvSpPr>
            <a:spLocks noChangeArrowheads="1"/>
          </p:cNvSpPr>
          <p:nvPr/>
        </p:nvSpPr>
        <p:spPr bwMode="auto">
          <a:xfrm>
            <a:off x="8609012" y="36576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8" name="Rectangle 18"/>
          <p:cNvSpPr>
            <a:spLocks noChangeArrowheads="1"/>
          </p:cNvSpPr>
          <p:nvPr/>
        </p:nvSpPr>
        <p:spPr bwMode="auto">
          <a:xfrm>
            <a:off x="9294812" y="36576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9" name="Rectangle 19"/>
          <p:cNvSpPr>
            <a:spLocks noChangeArrowheads="1"/>
          </p:cNvSpPr>
          <p:nvPr/>
        </p:nvSpPr>
        <p:spPr bwMode="auto">
          <a:xfrm>
            <a:off x="9066212" y="36576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0" name="Line 20"/>
          <p:cNvSpPr>
            <a:spLocks noChangeShapeType="1"/>
          </p:cNvSpPr>
          <p:nvPr/>
        </p:nvSpPr>
        <p:spPr bwMode="auto">
          <a:xfrm>
            <a:off x="8075612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21"/>
          <p:cNvSpPr>
            <a:spLocks noChangeShapeType="1"/>
          </p:cNvSpPr>
          <p:nvPr/>
        </p:nvSpPr>
        <p:spPr bwMode="auto">
          <a:xfrm flipH="1">
            <a:off x="7085012" y="25146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22"/>
          <p:cNvSpPr>
            <a:spLocks noChangeShapeType="1"/>
          </p:cNvSpPr>
          <p:nvPr/>
        </p:nvSpPr>
        <p:spPr bwMode="auto">
          <a:xfrm>
            <a:off x="8380412" y="25146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23"/>
          <p:cNvSpPr>
            <a:spLocks noChangeShapeType="1"/>
          </p:cNvSpPr>
          <p:nvPr/>
        </p:nvSpPr>
        <p:spPr bwMode="auto">
          <a:xfrm flipH="1">
            <a:off x="6551612" y="3200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24"/>
          <p:cNvSpPr>
            <a:spLocks noChangeShapeType="1"/>
          </p:cNvSpPr>
          <p:nvPr/>
        </p:nvSpPr>
        <p:spPr bwMode="auto">
          <a:xfrm>
            <a:off x="7389812" y="3200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25"/>
          <p:cNvSpPr>
            <a:spLocks noChangeShapeType="1"/>
          </p:cNvSpPr>
          <p:nvPr/>
        </p:nvSpPr>
        <p:spPr bwMode="auto">
          <a:xfrm flipH="1">
            <a:off x="9066212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26"/>
          <p:cNvSpPr>
            <a:spLocks noChangeShapeType="1"/>
          </p:cNvSpPr>
          <p:nvPr/>
        </p:nvSpPr>
        <p:spPr bwMode="auto">
          <a:xfrm>
            <a:off x="9752012" y="3200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 Box 27"/>
          <p:cNvSpPr txBox="1">
            <a:spLocks noChangeArrowheads="1"/>
          </p:cNvSpPr>
          <p:nvPr/>
        </p:nvSpPr>
        <p:spPr bwMode="auto">
          <a:xfrm>
            <a:off x="7373937" y="371475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08" name="Text Box 28"/>
          <p:cNvSpPr txBox="1">
            <a:spLocks noChangeArrowheads="1"/>
          </p:cNvSpPr>
          <p:nvPr/>
        </p:nvSpPr>
        <p:spPr bwMode="auto">
          <a:xfrm>
            <a:off x="9752012" y="36576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09" name="Text Box 29"/>
          <p:cNvSpPr txBox="1">
            <a:spLocks noChangeArrowheads="1"/>
          </p:cNvSpPr>
          <p:nvPr/>
        </p:nvSpPr>
        <p:spPr bwMode="auto">
          <a:xfrm>
            <a:off x="6170612" y="3657601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110" name="Text Box 30"/>
          <p:cNvSpPr txBox="1">
            <a:spLocks noChangeArrowheads="1"/>
          </p:cNvSpPr>
          <p:nvPr/>
        </p:nvSpPr>
        <p:spPr bwMode="auto">
          <a:xfrm>
            <a:off x="6627812" y="2971801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7618412" y="2286001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31</a:t>
            </a:r>
          </a:p>
        </p:txBody>
      </p:sp>
      <p:sp>
        <p:nvSpPr>
          <p:cNvPr id="112" name="Text Box 32"/>
          <p:cNvSpPr txBox="1">
            <a:spLocks noChangeArrowheads="1"/>
          </p:cNvSpPr>
          <p:nvPr/>
        </p:nvSpPr>
        <p:spPr bwMode="auto">
          <a:xfrm>
            <a:off x="8609012" y="3657601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113" name="Text Box 33"/>
          <p:cNvSpPr txBox="1">
            <a:spLocks noChangeArrowheads="1"/>
          </p:cNvSpPr>
          <p:nvPr/>
        </p:nvSpPr>
        <p:spPr bwMode="auto">
          <a:xfrm>
            <a:off x="8990012" y="2971801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59</a:t>
            </a:r>
          </a:p>
        </p:txBody>
      </p:sp>
      <p:sp>
        <p:nvSpPr>
          <p:cNvPr id="114" name="Text Box 34"/>
          <p:cNvSpPr txBox="1">
            <a:spLocks noChangeArrowheads="1"/>
          </p:cNvSpPr>
          <p:nvPr/>
        </p:nvSpPr>
        <p:spPr bwMode="auto">
          <a:xfrm>
            <a:off x="5789612" y="42672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15" name="Text Box 35"/>
          <p:cNvSpPr txBox="1">
            <a:spLocks noChangeArrowheads="1"/>
          </p:cNvSpPr>
          <p:nvPr/>
        </p:nvSpPr>
        <p:spPr bwMode="auto">
          <a:xfrm>
            <a:off x="6932612" y="42672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16" name="Line 36"/>
          <p:cNvSpPr>
            <a:spLocks noChangeShapeType="1"/>
          </p:cNvSpPr>
          <p:nvPr/>
        </p:nvSpPr>
        <p:spPr bwMode="auto">
          <a:xfrm flipH="1">
            <a:off x="6170612" y="3886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37"/>
          <p:cNvSpPr>
            <a:spLocks noChangeShapeType="1"/>
          </p:cNvSpPr>
          <p:nvPr/>
        </p:nvSpPr>
        <p:spPr bwMode="auto">
          <a:xfrm>
            <a:off x="6932612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Text Box 38"/>
          <p:cNvSpPr txBox="1">
            <a:spLocks noChangeArrowheads="1"/>
          </p:cNvSpPr>
          <p:nvPr/>
        </p:nvSpPr>
        <p:spPr bwMode="auto">
          <a:xfrm>
            <a:off x="8228012" y="42672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19" name="Text Box 39"/>
          <p:cNvSpPr txBox="1">
            <a:spLocks noChangeArrowheads="1"/>
          </p:cNvSpPr>
          <p:nvPr/>
        </p:nvSpPr>
        <p:spPr bwMode="auto">
          <a:xfrm>
            <a:off x="9371012" y="42672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120" name="Line 40"/>
          <p:cNvSpPr>
            <a:spLocks noChangeShapeType="1"/>
          </p:cNvSpPr>
          <p:nvPr/>
        </p:nvSpPr>
        <p:spPr bwMode="auto">
          <a:xfrm flipH="1">
            <a:off x="8609012" y="3886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41"/>
          <p:cNvSpPr>
            <a:spLocks noChangeShapeType="1"/>
          </p:cNvSpPr>
          <p:nvPr/>
        </p:nvSpPr>
        <p:spPr bwMode="auto">
          <a:xfrm>
            <a:off x="9371012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2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7874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Uses of Binary Trees</a:t>
            </a:r>
            <a:endParaRPr lang="en-US" altLang="ko-KR" sz="4800" b="1" kern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0" y="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b="1" baseline="0" dirty="0"/>
          </a:p>
        </p:txBody>
      </p:sp>
      <p:sp>
        <p:nvSpPr>
          <p:cNvPr id="45" name="Rectangle 3"/>
          <p:cNvSpPr>
            <a:spLocks noGrp="1" noChangeArrowheads="1"/>
          </p:cNvSpPr>
          <p:nvPr>
            <p:ph idx="1"/>
          </p:nvPr>
        </p:nvSpPr>
        <p:spPr>
          <a:xfrm>
            <a:off x="1903412" y="990600"/>
            <a:ext cx="4038600" cy="4191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en-US" dirty="0">
                <a:solidFill>
                  <a:schemeClr val="accent2"/>
                </a:solidFill>
              </a:rPr>
              <a:t>Binary search tree</a:t>
            </a:r>
            <a:r>
              <a:rPr lang="en-US" altLang="en-US" dirty="0"/>
              <a:t>: a binary tree whose data is organized to simplify searches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Left subtree at each node contains data values less than the data in the node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Right subtree at each node contains values greater than the data in the node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u="sng" dirty="0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7847012" y="1600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7618412" y="23622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8304212" y="23622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8075612" y="23622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8990012" y="3048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9675812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9447212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6627812" y="3048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7313612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7085012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6094412" y="3733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6780212" y="3733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6551612" y="3733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8609012" y="3733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9294812" y="3733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9066212" y="37338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3" name="Line 20"/>
          <p:cNvSpPr>
            <a:spLocks noChangeShapeType="1"/>
          </p:cNvSpPr>
          <p:nvPr/>
        </p:nvSpPr>
        <p:spPr bwMode="auto">
          <a:xfrm>
            <a:off x="8075612" y="182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21"/>
          <p:cNvSpPr>
            <a:spLocks noChangeShapeType="1"/>
          </p:cNvSpPr>
          <p:nvPr/>
        </p:nvSpPr>
        <p:spPr bwMode="auto">
          <a:xfrm flipH="1">
            <a:off x="7085012" y="25908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22"/>
          <p:cNvSpPr>
            <a:spLocks noChangeShapeType="1"/>
          </p:cNvSpPr>
          <p:nvPr/>
        </p:nvSpPr>
        <p:spPr bwMode="auto">
          <a:xfrm>
            <a:off x="8380412" y="25908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23"/>
          <p:cNvSpPr>
            <a:spLocks noChangeShapeType="1"/>
          </p:cNvSpPr>
          <p:nvPr/>
        </p:nvSpPr>
        <p:spPr bwMode="auto">
          <a:xfrm flipH="1">
            <a:off x="6551612" y="3276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24"/>
          <p:cNvSpPr>
            <a:spLocks noChangeShapeType="1"/>
          </p:cNvSpPr>
          <p:nvPr/>
        </p:nvSpPr>
        <p:spPr bwMode="auto">
          <a:xfrm>
            <a:off x="7389812" y="3276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25"/>
          <p:cNvSpPr>
            <a:spLocks noChangeShapeType="1"/>
          </p:cNvSpPr>
          <p:nvPr/>
        </p:nvSpPr>
        <p:spPr bwMode="auto">
          <a:xfrm flipH="1">
            <a:off x="9066212" y="3276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9752012" y="3276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7373937" y="379095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71" name="Text Box 28"/>
          <p:cNvSpPr txBox="1">
            <a:spLocks noChangeArrowheads="1"/>
          </p:cNvSpPr>
          <p:nvPr/>
        </p:nvSpPr>
        <p:spPr bwMode="auto">
          <a:xfrm>
            <a:off x="9752012" y="37338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72" name="Text Box 30"/>
          <p:cNvSpPr txBox="1">
            <a:spLocks noChangeArrowheads="1"/>
          </p:cNvSpPr>
          <p:nvPr/>
        </p:nvSpPr>
        <p:spPr bwMode="auto">
          <a:xfrm>
            <a:off x="6170612" y="3733801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6627812" y="307022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7618412" y="238442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31</a:t>
            </a:r>
          </a:p>
        </p:txBody>
      </p:sp>
      <p:sp>
        <p:nvSpPr>
          <p:cNvPr id="75" name="Text Box 33"/>
          <p:cNvSpPr txBox="1">
            <a:spLocks noChangeArrowheads="1"/>
          </p:cNvSpPr>
          <p:nvPr/>
        </p:nvSpPr>
        <p:spPr bwMode="auto">
          <a:xfrm>
            <a:off x="8609012" y="375602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76" name="Text Box 34"/>
          <p:cNvSpPr txBox="1">
            <a:spLocks noChangeArrowheads="1"/>
          </p:cNvSpPr>
          <p:nvPr/>
        </p:nvSpPr>
        <p:spPr bwMode="auto">
          <a:xfrm>
            <a:off x="8990012" y="307022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59</a:t>
            </a:r>
          </a:p>
        </p:txBody>
      </p:sp>
      <p:sp>
        <p:nvSpPr>
          <p:cNvPr id="77" name="Text Box 35"/>
          <p:cNvSpPr txBox="1">
            <a:spLocks noChangeArrowheads="1"/>
          </p:cNvSpPr>
          <p:nvPr/>
        </p:nvSpPr>
        <p:spPr bwMode="auto">
          <a:xfrm>
            <a:off x="5789612" y="43434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78" name="Text Box 36"/>
          <p:cNvSpPr txBox="1">
            <a:spLocks noChangeArrowheads="1"/>
          </p:cNvSpPr>
          <p:nvPr/>
        </p:nvSpPr>
        <p:spPr bwMode="auto">
          <a:xfrm>
            <a:off x="6932612" y="43434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79" name="Line 37"/>
          <p:cNvSpPr>
            <a:spLocks noChangeShapeType="1"/>
          </p:cNvSpPr>
          <p:nvPr/>
        </p:nvSpPr>
        <p:spPr bwMode="auto">
          <a:xfrm flipH="1">
            <a:off x="6170612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>
            <a:off x="6932612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Text Box 39"/>
          <p:cNvSpPr txBox="1">
            <a:spLocks noChangeArrowheads="1"/>
          </p:cNvSpPr>
          <p:nvPr/>
        </p:nvSpPr>
        <p:spPr bwMode="auto">
          <a:xfrm>
            <a:off x="8228012" y="43434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82" name="Text Box 40"/>
          <p:cNvSpPr txBox="1">
            <a:spLocks noChangeArrowheads="1"/>
          </p:cNvSpPr>
          <p:nvPr/>
        </p:nvSpPr>
        <p:spPr bwMode="auto">
          <a:xfrm>
            <a:off x="9371012" y="434340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83" name="Line 41"/>
          <p:cNvSpPr>
            <a:spLocks noChangeShapeType="1"/>
          </p:cNvSpPr>
          <p:nvPr/>
        </p:nvSpPr>
        <p:spPr bwMode="auto">
          <a:xfrm flipH="1">
            <a:off x="8609012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42"/>
          <p:cNvSpPr>
            <a:spLocks noChangeShapeType="1"/>
          </p:cNvSpPr>
          <p:nvPr/>
        </p:nvSpPr>
        <p:spPr bwMode="auto">
          <a:xfrm>
            <a:off x="9371012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4873beb7-5857-4685-be1f-d57550cc96cc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945</TotalTime>
  <Words>480</Words>
  <Application>Microsoft Office PowerPoint</Application>
  <PresentationFormat>Custom</PresentationFormat>
  <Paragraphs>178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Arial</vt:lpstr>
      <vt:lpstr>Century Gothic</vt:lpstr>
      <vt:lpstr>Courier New</vt:lpstr>
      <vt:lpstr>HY중고딕</vt:lpstr>
      <vt:lpstr>Times New Roman</vt:lpstr>
      <vt:lpstr>Books 16x9</vt:lpstr>
      <vt:lpstr>PowerPoint Presentation</vt:lpstr>
      <vt:lpstr>Binary Trees</vt:lpstr>
      <vt:lpstr>Terminology</vt:lpstr>
      <vt:lpstr>Binary Tree Terminology</vt:lpstr>
      <vt:lpstr>Binary Tree Terminology</vt:lpstr>
      <vt:lpstr>Binary Tree Terminology</vt:lpstr>
      <vt:lpstr>Binary Tree Terminology</vt:lpstr>
      <vt:lpstr>Binary Tree Terminology</vt:lpstr>
      <vt:lpstr>Uses of Binary Trees</vt:lpstr>
      <vt:lpstr>Binary Search Tree Operations</vt:lpstr>
      <vt:lpstr>Traversing a Binary Tree</vt:lpstr>
      <vt:lpstr>Traversing a Binary Tree</vt:lpstr>
      <vt:lpstr>Searching in a Binary Tree</vt:lpstr>
      <vt:lpstr>Searching in a Binary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Ally,Murtaza (HHSC)</dc:creator>
  <cp:lastModifiedBy>Ally,Murtaza (HHSC)</cp:lastModifiedBy>
  <cp:revision>75</cp:revision>
  <dcterms:created xsi:type="dcterms:W3CDTF">2017-05-16T14:09:04Z</dcterms:created>
  <dcterms:modified xsi:type="dcterms:W3CDTF">2019-05-24T14:32:23Z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