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64" r:id="rId5"/>
    <p:sldId id="393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2A8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4" autoAdjust="0"/>
    <p:restoredTop sz="94280" autoAdjust="0"/>
  </p:normalViewPr>
  <p:slideViewPr>
    <p:cSldViewPr showGuides="1">
      <p:cViewPr varScale="1">
        <p:scale>
          <a:sx n="118" d="100"/>
          <a:sy n="118" d="100"/>
        </p:scale>
        <p:origin x="840" y="9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5/24/2019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5/24/2019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Left Arrow 7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Left Arrow 8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5271453" y="6553013"/>
            <a:ext cx="1645920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Left Arrow 10"/>
          <p:cNvSpPr/>
          <p:nvPr userDrawn="1"/>
        </p:nvSpPr>
        <p:spPr>
          <a:xfrm>
            <a:off x="696886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4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501" y="2396224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7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1822450"/>
            <a:ext cx="106363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990600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2"/>
          <p:cNvSpPr>
            <a:spLocks noChangeShapeType="1"/>
          </p:cNvSpPr>
          <p:nvPr/>
        </p:nvSpPr>
        <p:spPr bwMode="auto">
          <a:xfrm rot="20480180" flipV="1">
            <a:off x="8342339" y="3487429"/>
            <a:ext cx="327025" cy="327025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 rot="20480180" flipH="1" flipV="1">
            <a:off x="8683651" y="4754254"/>
            <a:ext cx="554038" cy="554037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Line 54"/>
          <p:cNvSpPr>
            <a:spLocks noChangeShapeType="1"/>
          </p:cNvSpPr>
          <p:nvPr/>
        </p:nvSpPr>
        <p:spPr bwMode="auto">
          <a:xfrm rot="20480180" flipH="1" flipV="1">
            <a:off x="7000901" y="3943041"/>
            <a:ext cx="227013" cy="227013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Oval 56" descr="cloud2"/>
          <p:cNvSpPr>
            <a:spLocks noChangeArrowheads="1"/>
          </p:cNvSpPr>
          <p:nvPr/>
        </p:nvSpPr>
        <p:spPr bwMode="auto">
          <a:xfrm rot="20480180">
            <a:off x="7199006" y="3783895"/>
            <a:ext cx="1411288" cy="1411287"/>
          </a:xfrm>
          <a:prstGeom prst="ellipse">
            <a:avLst/>
          </a:prstGeom>
          <a:blipFill dpi="0" rotWithShape="1">
            <a:blip r:embed="rId3">
              <a:lum contrast="6000"/>
            </a:blip>
            <a:srcRect/>
            <a:stretch>
              <a:fillRect/>
            </a:stretch>
          </a:blipFill>
          <a:ln w="3810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1" name="Picture 57" descr="globe_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99531" y="3777394"/>
            <a:ext cx="13811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8"/>
          <p:cNvSpPr>
            <a:spLocks noChangeShapeType="1"/>
          </p:cNvSpPr>
          <p:nvPr/>
        </p:nvSpPr>
        <p:spPr bwMode="auto">
          <a:xfrm rot="20480180" flipV="1">
            <a:off x="7561289" y="5230504"/>
            <a:ext cx="146050" cy="1460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 rot="20480180">
            <a:off x="6947014" y="4809224"/>
            <a:ext cx="831850" cy="831850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4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4965120"/>
            <a:ext cx="1021901" cy="10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04" y="5376393"/>
            <a:ext cx="850708" cy="8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79" y="2213769"/>
            <a:ext cx="1264177" cy="12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3248895"/>
            <a:ext cx="1171629" cy="11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2"/>
          <p:cNvSpPr txBox="1">
            <a:spLocks/>
          </p:cNvSpPr>
          <p:nvPr/>
        </p:nvSpPr>
        <p:spPr>
          <a:xfrm>
            <a:off x="4905488" y="315164"/>
            <a:ext cx="6229350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Fundamentals </a:t>
            </a:r>
            <a:r>
              <a:rPr lang="en-US" sz="4000" b="1" dirty="0">
                <a:solidFill>
                  <a:schemeClr val="tx1"/>
                </a:solidFill>
              </a:rPr>
              <a:t>of </a:t>
            </a:r>
            <a:r>
              <a:rPr lang="en-US" sz="4000" b="1" dirty="0" smtClean="0">
                <a:solidFill>
                  <a:schemeClr val="tx1"/>
                </a:solidFill>
              </a:rPr>
              <a:t>Programming II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9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00" y="3010059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372437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97" y="4465637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379" y="434226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2"/>
          <p:cNvSpPr txBox="1">
            <a:spLocks/>
          </p:cNvSpPr>
          <p:nvPr/>
        </p:nvSpPr>
        <p:spPr>
          <a:xfrm>
            <a:off x="4258425" y="1862990"/>
            <a:ext cx="3468443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Linked Lists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C++ Implementation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5612" y="1295400"/>
            <a:ext cx="11056704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/>
              <a:t>Nodes can be equipped with constructors: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ListNode</a:t>
            </a:r>
            <a:endPara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data;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ListNode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*next;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ListNode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d,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ListNode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* p=NULL)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{data = d; next = p;}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};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697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Building a List from a File of Numbers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5612" y="1295400"/>
            <a:ext cx="11056704" cy="45720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ListNode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*head = NULL;</a:t>
            </a:r>
          </a:p>
          <a:p>
            <a:pPr lvl="1" eaLnBrk="1" hangingPunct="1">
              <a:buFontTx/>
              <a:buNone/>
            </a:pP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while (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inFile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&gt;&gt;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// add new nodes at the head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head = new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ListNode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, head);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};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655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Traversing a Linked List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751012" y="1295400"/>
            <a:ext cx="83820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List traversals visit each node in a linked list to display contents, validate data, etc.</a:t>
            </a:r>
          </a:p>
          <a:p>
            <a:pPr eaLnBrk="1" hangingPunct="1"/>
            <a:r>
              <a:rPr lang="en-US" altLang="en-US" dirty="0" smtClean="0"/>
              <a:t>Basic process of traversal:</a:t>
            </a:r>
          </a:p>
          <a:p>
            <a:pPr lvl="1" eaLnBrk="1" hangingPunct="1">
              <a:buFontTx/>
              <a:buNone/>
            </a:pPr>
            <a:r>
              <a:rPr lang="en-US" altLang="en-US" i="1" dirty="0" smtClean="0"/>
              <a:t>set a pointer to the head pointer</a:t>
            </a:r>
          </a:p>
          <a:p>
            <a:pPr lvl="1" eaLnBrk="1" hangingPunct="1">
              <a:buFontTx/>
              <a:buNone/>
            </a:pPr>
            <a:r>
              <a:rPr lang="en-US" altLang="en-US" i="1" dirty="0" smtClean="0"/>
              <a:t>while pointer is not </a:t>
            </a:r>
            <a:r>
              <a:rPr lang="en-US" altLang="en-US" b="1" i="1" dirty="0" smtClean="0">
                <a:latin typeface="Courier New" panose="02070309020205020404" pitchFamily="49" charset="0"/>
              </a:rPr>
              <a:t>NULL</a:t>
            </a:r>
            <a:endParaRPr lang="en-US" altLang="en-US" b="1" i="1" dirty="0" smtClean="0"/>
          </a:p>
          <a:p>
            <a:pPr lvl="2" eaLnBrk="1" hangingPunct="1">
              <a:buFontTx/>
              <a:buNone/>
            </a:pPr>
            <a:r>
              <a:rPr lang="en-US" altLang="en-US" i="1" dirty="0" smtClean="0"/>
              <a:t>process data</a:t>
            </a:r>
          </a:p>
          <a:p>
            <a:pPr lvl="2" eaLnBrk="1" hangingPunct="1">
              <a:buFontTx/>
              <a:buNone/>
            </a:pPr>
            <a:r>
              <a:rPr lang="en-US" altLang="en-US" i="1" dirty="0" smtClean="0"/>
              <a:t>set pointer to the successor of the current node</a:t>
            </a:r>
          </a:p>
          <a:p>
            <a:pPr lvl="1" eaLnBrk="1" hangingPunct="1">
              <a:buFontTx/>
              <a:buNone/>
            </a:pPr>
            <a:r>
              <a:rPr lang="en-US" altLang="en-US" i="1" dirty="0" smtClean="0"/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340156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/>
              <a:t>Traversing a Linked List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2286000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22612" y="22860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75212" y="22860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6412" y="22860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84612" y="22860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7212" y="22860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18412" y="22860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284412" y="2590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113212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847012" y="259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8761412" y="231775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en-US" sz="2000" b="1" baseline="0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747438" y="2971800"/>
            <a:ext cx="870751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aseline="0">
                <a:latin typeface="Arial" panose="020B0604020202020204" pitchFamily="34" charset="0"/>
              </a:rPr>
              <a:t>list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baseline="0">
                <a:latin typeface="Arial" panose="020B0604020202020204" pitchFamily="34" charset="0"/>
              </a:rPr>
              <a:t>head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351213" y="2286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baseline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013326" y="22860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baseline="0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994526" y="22860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baseline="0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9142412" y="1371600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3579812" y="1676400"/>
            <a:ext cx="586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8685212" y="990601"/>
            <a:ext cx="1462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="1" baseline="0">
                <a:latin typeface="Courier New" panose="02070309020205020404" pitchFamily="49" charset="0"/>
              </a:rPr>
              <a:t>nodePtr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2397125" y="3870326"/>
            <a:ext cx="70503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baseline="0">
                <a:latin typeface="Courier New" panose="02070309020205020404" pitchFamily="49" charset="0"/>
              </a:rPr>
              <a:t>nodePtr</a:t>
            </a:r>
            <a:r>
              <a:rPr lang="en-US" altLang="en-US" baseline="0">
                <a:latin typeface="Arial" panose="020B0604020202020204" pitchFamily="34" charset="0"/>
              </a:rPr>
              <a:t> points to the node containing</a:t>
            </a:r>
            <a:r>
              <a:rPr lang="en-US" altLang="en-US" b="1" baseline="0">
                <a:latin typeface="Arial" panose="020B0604020202020204" pitchFamily="34" charset="0"/>
              </a:rPr>
              <a:t> </a:t>
            </a:r>
            <a:r>
              <a:rPr lang="en-US" altLang="en-US" b="1" baseline="0">
                <a:latin typeface="Courier New" panose="02070309020205020404" pitchFamily="49" charset="0"/>
              </a:rPr>
              <a:t>5</a:t>
            </a:r>
            <a:r>
              <a:rPr lang="en-US" altLang="en-US" baseline="0">
                <a:latin typeface="Arial" panose="020B0604020202020204" pitchFamily="34" charset="0"/>
              </a:rPr>
              <a:t>, then the</a:t>
            </a:r>
          </a:p>
          <a:p>
            <a:pPr eaLnBrk="1" hangingPunct="1"/>
            <a:r>
              <a:rPr lang="en-US" altLang="en-US" baseline="0">
                <a:latin typeface="Arial" panose="020B0604020202020204" pitchFamily="34" charset="0"/>
              </a:rPr>
              <a:t>node containing </a:t>
            </a:r>
            <a:r>
              <a:rPr lang="en-US" altLang="en-US" b="1" baseline="0">
                <a:latin typeface="Courier New" panose="02070309020205020404" pitchFamily="49" charset="0"/>
              </a:rPr>
              <a:t>13</a:t>
            </a:r>
            <a:r>
              <a:rPr lang="en-US" altLang="en-US" baseline="0">
                <a:latin typeface="Arial" panose="020B0604020202020204" pitchFamily="34" charset="0"/>
              </a:rPr>
              <a:t>, then the node containing </a:t>
            </a:r>
            <a:r>
              <a:rPr lang="en-US" altLang="en-US" b="1" baseline="0">
                <a:latin typeface="Courier New" panose="02070309020205020404" pitchFamily="49" charset="0"/>
              </a:rPr>
              <a:t>19</a:t>
            </a:r>
            <a:r>
              <a:rPr lang="en-US" altLang="en-US" baseline="0">
                <a:latin typeface="Arial" panose="020B0604020202020204" pitchFamily="34" charset="0"/>
              </a:rPr>
              <a:t>,</a:t>
            </a:r>
          </a:p>
          <a:p>
            <a:pPr eaLnBrk="1" hangingPunct="1"/>
            <a:r>
              <a:rPr lang="en-US" altLang="en-US" baseline="0">
                <a:latin typeface="Arial" panose="020B0604020202020204" pitchFamily="34" charset="0"/>
              </a:rPr>
              <a:t>then points to </a:t>
            </a:r>
            <a:r>
              <a:rPr lang="en-US" altLang="en-US" b="1" baseline="0">
                <a:latin typeface="Courier New" panose="02070309020205020404" pitchFamily="49" charset="0"/>
              </a:rPr>
              <a:t>NULL</a:t>
            </a:r>
            <a:r>
              <a:rPr lang="en-US" altLang="en-US" baseline="0">
                <a:latin typeface="Arial" panose="020B0604020202020204" pitchFamily="34" charset="0"/>
              </a:rPr>
              <a:t>, and the list traversal stops</a:t>
            </a:r>
            <a:endParaRPr lang="en-US" altLang="en-US" baseline="0">
              <a:latin typeface="Courier New" panose="02070309020205020404" pitchFamily="49" charset="0"/>
            </a:endParaRP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5789612" y="259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smtClean="0"/>
              <a:t>Linked List Operations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6" name="Rectangle 3"/>
          <p:cNvSpPr>
            <a:spLocks noGrp="1" noChangeArrowheads="1"/>
          </p:cNvSpPr>
          <p:nvPr>
            <p:ph idx="1"/>
          </p:nvPr>
        </p:nvSpPr>
        <p:spPr>
          <a:xfrm>
            <a:off x="455612" y="1143000"/>
            <a:ext cx="11056704" cy="4572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3600" dirty="0"/>
              <a:t>Basic operations</a:t>
            </a:r>
            <a:r>
              <a:rPr lang="en-US" dirty="0" smtClean="0"/>
              <a:t>:</a:t>
            </a:r>
          </a:p>
          <a:p>
            <a:pPr eaLnBrk="1" hangingPunct="1">
              <a:defRPr/>
            </a:pPr>
            <a:r>
              <a:rPr lang="en-US" dirty="0" smtClean="0"/>
              <a:t>add a node to the end of the list</a:t>
            </a:r>
          </a:p>
          <a:p>
            <a:pPr eaLnBrk="1" hangingPunct="1">
              <a:defRPr/>
            </a:pPr>
            <a:r>
              <a:rPr lang="en-US" dirty="0" smtClean="0"/>
              <a:t>insert a node within the list</a:t>
            </a:r>
          </a:p>
          <a:p>
            <a:pPr eaLnBrk="1" hangingPunct="1">
              <a:defRPr/>
            </a:pPr>
            <a:r>
              <a:rPr lang="en-US" dirty="0" smtClean="0"/>
              <a:t>traverse the linked list</a:t>
            </a:r>
          </a:p>
          <a:p>
            <a:pPr eaLnBrk="1" hangingPunct="1">
              <a:defRPr/>
            </a:pPr>
            <a:r>
              <a:rPr lang="en-US" dirty="0" smtClean="0"/>
              <a:t>Delete/remove a node from the list</a:t>
            </a:r>
          </a:p>
          <a:p>
            <a:pPr eaLnBrk="1" hangingPunct="1">
              <a:defRPr/>
            </a:pPr>
            <a:r>
              <a:rPr lang="en-US" dirty="0" smtClean="0"/>
              <a:t>delete/destroy the list</a:t>
            </a:r>
          </a:p>
        </p:txBody>
      </p:sp>
    </p:spTree>
    <p:extLst>
      <p:ext uri="{BB962C8B-B14F-4D97-AF65-F5344CB8AC3E}">
        <p14:creationId xmlns:p14="http://schemas.microsoft.com/office/powerpoint/2010/main" val="7891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Creating a Node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08212" y="1371600"/>
            <a:ext cx="7772400" cy="4343400"/>
          </a:xfrm>
        </p:spPr>
        <p:txBody>
          <a:bodyPr/>
          <a:lstStyle/>
          <a:p>
            <a:pPr eaLnBrk="1" hangingPunct="1"/>
            <a:endParaRPr lang="en-US" altLang="en-US" sz="28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ListNode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*p;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= 23;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sz="2800" b="1" dirty="0">
                <a:solidFill>
                  <a:srgbClr val="3D8963"/>
                </a:solidFill>
              </a:rPr>
              <a:t>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2800" b="1" dirty="0">
                <a:solidFill>
                  <a:srgbClr val="3D8963"/>
                </a:solidFill>
              </a:rPr>
              <a:t>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new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ListNode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);</a:t>
            </a: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4189413" y="4114800"/>
            <a:ext cx="2651125" cy="1219200"/>
            <a:chOff x="3774" y="3214"/>
            <a:chExt cx="1670" cy="768"/>
          </a:xfrm>
        </p:grpSpPr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3957" y="321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34"/>
            <p:cNvSpPr>
              <a:spLocks noChangeArrowheads="1"/>
            </p:cNvSpPr>
            <p:nvPr/>
          </p:nvSpPr>
          <p:spPr bwMode="auto">
            <a:xfrm>
              <a:off x="4254" y="3646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Line 35"/>
            <p:cNvSpPr>
              <a:spLocks noChangeShapeType="1"/>
            </p:cNvSpPr>
            <p:nvPr/>
          </p:nvSpPr>
          <p:spPr bwMode="auto">
            <a:xfrm flipH="1">
              <a:off x="4110" y="340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3774" y="3620"/>
              <a:ext cx="1670" cy="362"/>
              <a:chOff x="3774" y="3620"/>
              <a:chExt cx="1670" cy="362"/>
            </a:xfrm>
          </p:grpSpPr>
          <p:sp>
            <p:nvSpPr>
              <p:cNvPr id="11" name="Line 20"/>
              <p:cNvSpPr>
                <a:spLocks noChangeShapeType="1"/>
              </p:cNvSpPr>
              <p:nvPr/>
            </p:nvSpPr>
            <p:spPr bwMode="auto">
              <a:xfrm>
                <a:off x="4368" y="379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1"/>
              <p:cNvSpPr txBox="1">
                <a:spLocks noChangeArrowheads="1"/>
              </p:cNvSpPr>
              <p:nvPr/>
            </p:nvSpPr>
            <p:spPr bwMode="auto">
              <a:xfrm>
                <a:off x="4944" y="3620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</a:pPr>
                <a:r>
                  <a:rPr lang="en-US" altLang="en-US" sz="2000" b="1" baseline="0">
                    <a:latin typeface="Courier New" panose="02070309020205020404" pitchFamily="49" charset="0"/>
                  </a:rPr>
                  <a:t>NULL</a:t>
                </a:r>
              </a:p>
            </p:txBody>
          </p:sp>
          <p:sp>
            <p:nvSpPr>
              <p:cNvPr id="13" name="Rectangle 33"/>
              <p:cNvSpPr>
                <a:spLocks noChangeArrowheads="1"/>
              </p:cNvSpPr>
              <p:nvPr/>
            </p:nvSpPr>
            <p:spPr bwMode="auto">
              <a:xfrm>
                <a:off x="3774" y="3646"/>
                <a:ext cx="720" cy="33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" name="Text Box 37"/>
              <p:cNvSpPr txBox="1">
                <a:spLocks noChangeArrowheads="1"/>
              </p:cNvSpPr>
              <p:nvPr/>
            </p:nvSpPr>
            <p:spPr bwMode="auto">
              <a:xfrm>
                <a:off x="3840" y="3668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baseline="0">
                    <a:latin typeface="Courier New" panose="02070309020205020404" pitchFamily="49" charset="0"/>
                  </a:rPr>
                  <a:t>23</a:t>
                </a:r>
              </a:p>
            </p:txBody>
          </p:sp>
        </p:grpSp>
      </p:grp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4494212" y="3657601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b="1" baseline="0">
                <a:latin typeface="Courier New" panose="020703090202050204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6477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Appending an Item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1447800"/>
            <a:ext cx="8534400" cy="35814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5000"/>
              </a:lnSpc>
              <a:buNone/>
              <a:defRPr/>
            </a:pPr>
            <a:r>
              <a:rPr lang="en-US" dirty="0" smtClean="0"/>
              <a:t>To add an item to the end of the list:</a:t>
            </a:r>
          </a:p>
          <a:p>
            <a:pPr marL="514350" indent="-457200">
              <a:lnSpc>
                <a:spcPct val="85000"/>
              </a:lnSpc>
              <a:defRPr/>
            </a:pPr>
            <a:r>
              <a:rPr lang="en-US" sz="2800" dirty="0"/>
              <a:t>If the list is empty, set </a:t>
            </a:r>
            <a:r>
              <a:rPr lang="en-US" sz="2800" b="1" dirty="0">
                <a:latin typeface="Courier New" pitchFamily="49" charset="0"/>
              </a:rPr>
              <a:t>head</a:t>
            </a:r>
            <a:r>
              <a:rPr lang="en-US" sz="2800" dirty="0"/>
              <a:t> to a new node containing the item</a:t>
            </a:r>
          </a:p>
          <a:p>
            <a:pPr marL="57150" indent="0">
              <a:lnSpc>
                <a:spcPct val="85000"/>
              </a:lnSpc>
              <a:buNone/>
              <a:defRPr/>
            </a:pPr>
            <a:r>
              <a:rPr lang="en-US" sz="2800" dirty="0"/>
              <a:t>        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head = new 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ListNode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);</a:t>
            </a:r>
          </a:p>
          <a:p>
            <a:pPr marL="514350" indent="-457200">
              <a:lnSpc>
                <a:spcPct val="85000"/>
              </a:lnSpc>
              <a:defRPr/>
            </a:pPr>
            <a:r>
              <a:rPr lang="en-US" sz="2800" dirty="0"/>
              <a:t>If the list is not empty, move a pointer </a:t>
            </a:r>
            <a:r>
              <a:rPr lang="en-US" sz="2800" b="1" dirty="0">
                <a:latin typeface="Courier New" pitchFamily="49" charset="0"/>
              </a:rPr>
              <a:t>p</a:t>
            </a:r>
            <a:r>
              <a:rPr lang="en-US" sz="2800" dirty="0"/>
              <a:t> to the last node, then add a new node containing the item</a:t>
            </a:r>
          </a:p>
          <a:p>
            <a:pPr marL="57150" indent="0">
              <a:lnSpc>
                <a:spcPct val="85000"/>
              </a:lnSpc>
              <a:buNone/>
              <a:defRPr/>
            </a:pPr>
            <a:r>
              <a:rPr lang="en-US" sz="2800" dirty="0"/>
              <a:t>       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p-&gt;next = new 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ListNode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);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769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Appending an Item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2055812" y="2286000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3198812" y="22860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4951412" y="22860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6932612" y="22860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3960812" y="22860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5713412" y="22860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7694612" y="22860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>
            <a:off x="2360612" y="2590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4189412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5942012" y="259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7923212" y="259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1823638" y="2971800"/>
            <a:ext cx="870751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aseline="0">
                <a:latin typeface="Arial" panose="020B0604020202020204" pitchFamily="34" charset="0"/>
              </a:rPr>
              <a:t>list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baseline="0">
                <a:latin typeface="Arial" panose="020B0604020202020204" pitchFamily="34" charset="0"/>
              </a:rPr>
              <a:t>head</a:t>
            </a: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3427413" y="2286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baseline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5089526" y="22860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baseline="0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7070726" y="22860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baseline="0">
                <a:latin typeface="Courier New" panose="02070309020205020404" pitchFamily="49" charset="0"/>
              </a:rPr>
              <a:t>23</a:t>
            </a:r>
          </a:p>
        </p:txBody>
      </p:sp>
      <p:grpSp>
        <p:nvGrpSpPr>
          <p:cNvPr id="21" name="Group 46"/>
          <p:cNvGrpSpPr>
            <a:grpSpLocks/>
          </p:cNvGrpSpPr>
          <p:nvPr/>
        </p:nvGrpSpPr>
        <p:grpSpPr bwMode="auto">
          <a:xfrm>
            <a:off x="4799012" y="1295400"/>
            <a:ext cx="990600" cy="990600"/>
            <a:chOff x="3168" y="1296"/>
            <a:chExt cx="624" cy="624"/>
          </a:xfrm>
        </p:grpSpPr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3456" y="1296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" name="Line 42"/>
            <p:cNvSpPr>
              <a:spLocks noChangeShapeType="1"/>
            </p:cNvSpPr>
            <p:nvPr/>
          </p:nvSpPr>
          <p:spPr bwMode="auto">
            <a:xfrm flipH="1">
              <a:off x="3600" y="14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3168" y="1296"/>
              <a:ext cx="23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 b="1" baseline="0">
                  <a:latin typeface="Courier New" panose="02070309020205020404" pitchFamily="49" charset="0"/>
                </a:rPr>
                <a:t>p</a:t>
              </a:r>
            </a:p>
          </p:txBody>
        </p:sp>
      </p:grpSp>
      <p:sp>
        <p:nvSpPr>
          <p:cNvPr id="25" name="Text Box 47"/>
          <p:cNvSpPr txBox="1">
            <a:spLocks noChangeArrowheads="1"/>
          </p:cNvSpPr>
          <p:nvPr/>
        </p:nvSpPr>
        <p:spPr bwMode="auto">
          <a:xfrm>
            <a:off x="8990012" y="2362201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b="1" baseline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6" name="Text Box 48"/>
          <p:cNvSpPr txBox="1">
            <a:spLocks noChangeArrowheads="1"/>
          </p:cNvSpPr>
          <p:nvPr/>
        </p:nvSpPr>
        <p:spPr bwMode="auto">
          <a:xfrm>
            <a:off x="4037012" y="3657600"/>
            <a:ext cx="3505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aseline="0">
                <a:latin typeface="Arial" panose="020B0604020202020204" pitchFamily="34" charset="0"/>
              </a:rPr>
              <a:t>List originally has nodes with 5 and 13.</a:t>
            </a:r>
          </a:p>
          <a:p>
            <a:pPr eaLnBrk="1" hangingPunct="1"/>
            <a:r>
              <a:rPr lang="en-US" altLang="en-US" b="1" baseline="0">
                <a:latin typeface="Courier New" panose="02070309020205020404" pitchFamily="49" charset="0"/>
              </a:rPr>
              <a:t>p</a:t>
            </a:r>
            <a:r>
              <a:rPr lang="en-US" altLang="en-US" baseline="0">
                <a:latin typeface="Arial" panose="020B0604020202020204" pitchFamily="34" charset="0"/>
              </a:rPr>
              <a:t> locates the last node, then a node with a new item, 23, is added</a:t>
            </a:r>
          </a:p>
        </p:txBody>
      </p:sp>
    </p:spTree>
    <p:extLst>
      <p:ext uri="{BB962C8B-B14F-4D97-AF65-F5344CB8AC3E}">
        <p14:creationId xmlns:p14="http://schemas.microsoft.com/office/powerpoint/2010/main" val="125928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Destroying a Linked List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angle 3"/>
          <p:cNvSpPr>
            <a:spLocks noGrp="1" noChangeArrowheads="1"/>
          </p:cNvSpPr>
          <p:nvPr>
            <p:ph idx="1"/>
          </p:nvPr>
        </p:nvSpPr>
        <p:spPr>
          <a:xfrm>
            <a:off x="455612" y="1295400"/>
            <a:ext cx="11056704" cy="4572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Must remove all nodes used in the list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To do this, use list traversal to visit each node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For each node,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Unlink the node from the list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Free the node’s memory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Finally, set the list head to </a:t>
            </a:r>
            <a:r>
              <a:rPr lang="en-US" altLang="en-US" b="1" dirty="0" smtClean="0">
                <a:latin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2255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Inserting a Node 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143000"/>
            <a:ext cx="7848600" cy="472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Used to insert an item into a sorted list, keeping the list sorted.</a:t>
            </a:r>
          </a:p>
          <a:p>
            <a:pPr eaLnBrk="1" hangingPunct="1"/>
            <a:r>
              <a:rPr lang="en-US" altLang="en-US" dirty="0" smtClean="0"/>
              <a:t>Two possibilities:</a:t>
            </a:r>
          </a:p>
          <a:p>
            <a:pPr lvl="1" eaLnBrk="1" hangingPunct="1"/>
            <a:r>
              <a:rPr lang="en-US" altLang="en-US" dirty="0" smtClean="0"/>
              <a:t>Insertion is at the head of the list (because item at head is already greater than item being inserted, or because list is empty</a:t>
            </a:r>
          </a:p>
          <a:p>
            <a:pPr lvl="1" eaLnBrk="1" hangingPunct="1"/>
            <a:r>
              <a:rPr lang="en-US" altLang="en-US" dirty="0" smtClean="0"/>
              <a:t>Insertion is after an existing node in a non-empty list</a:t>
            </a:r>
          </a:p>
        </p:txBody>
      </p:sp>
    </p:spTree>
    <p:extLst>
      <p:ext uri="{BB962C8B-B14F-4D97-AF65-F5344CB8AC3E}">
        <p14:creationId xmlns:p14="http://schemas.microsoft.com/office/powerpoint/2010/main" val="35199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Linked List ADT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0" name="Rectangle 3"/>
          <p:cNvSpPr>
            <a:spLocks noGrp="1" noChangeArrowheads="1"/>
          </p:cNvSpPr>
          <p:nvPr>
            <p:ph idx="1"/>
          </p:nvPr>
        </p:nvSpPr>
        <p:spPr>
          <a:xfrm>
            <a:off x="1751012" y="1600200"/>
            <a:ext cx="7924800" cy="16002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>
                <a:solidFill>
                  <a:schemeClr val="accent2"/>
                </a:solidFill>
              </a:rPr>
              <a:t>Linked list</a:t>
            </a:r>
            <a:r>
              <a:rPr lang="en-US" altLang="en-US"/>
              <a:t>: a sequence  of data structures (</a:t>
            </a:r>
            <a:r>
              <a:rPr lang="en-US" altLang="en-US">
                <a:solidFill>
                  <a:schemeClr val="accent2"/>
                </a:solidFill>
              </a:rPr>
              <a:t>nodes</a:t>
            </a:r>
            <a:r>
              <a:rPr lang="en-US" altLang="en-US"/>
              <a:t>) with each node containing a pointer to its successor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/>
              <a:t>The last node in the list has its successor pointer set to NULL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903412" y="3581400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3046412" y="35814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4799012" y="35814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780212" y="35814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3808412" y="35814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5561012" y="35814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7542212" y="35814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Line 11"/>
          <p:cNvSpPr>
            <a:spLocks noChangeShapeType="1"/>
          </p:cNvSpPr>
          <p:nvPr/>
        </p:nvSpPr>
        <p:spPr bwMode="auto">
          <a:xfrm>
            <a:off x="2208212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4037012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3"/>
          <p:cNvSpPr>
            <a:spLocks noChangeShapeType="1"/>
          </p:cNvSpPr>
          <p:nvPr/>
        </p:nvSpPr>
        <p:spPr bwMode="auto">
          <a:xfrm>
            <a:off x="5789612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4"/>
          <p:cNvSpPr>
            <a:spLocks noChangeShapeType="1"/>
          </p:cNvSpPr>
          <p:nvPr/>
        </p:nvSpPr>
        <p:spPr bwMode="auto">
          <a:xfrm>
            <a:off x="7770812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8736012" y="366395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en-US" sz="2000" b="1" baseline="0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1671238" y="4267200"/>
            <a:ext cx="870751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aseline="0">
                <a:latin typeface="Arial" panose="020B0604020202020204" pitchFamily="34" charset="0"/>
              </a:rPr>
              <a:t>list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baseline="0">
                <a:latin typeface="Arial" panose="020B0604020202020204" pitchFamily="34" charset="0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3452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Inserting a Node at Head of a List 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598612" y="1143000"/>
            <a:ext cx="7848600" cy="472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Test to see if</a:t>
            </a:r>
          </a:p>
          <a:p>
            <a:pPr lvl="1" eaLnBrk="1" hangingPunct="1"/>
            <a:r>
              <a:rPr lang="en-US" altLang="en-US" dirty="0" smtClean="0"/>
              <a:t>head pointer is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 smtClean="0">
                <a:cs typeface="Courier New" panose="02070309020205020404" pitchFamily="49" charset="0"/>
              </a:rPr>
              <a:t>, or </a:t>
            </a:r>
          </a:p>
          <a:p>
            <a:pPr lvl="1" eaLnBrk="1" hangingPunct="1"/>
            <a:r>
              <a:rPr lang="en-US" altLang="en-US" dirty="0" smtClean="0">
                <a:cs typeface="Courier New" panose="02070309020205020404" pitchFamily="49" charset="0"/>
              </a:rPr>
              <a:t>node value pointed at by head is greater than value to be inserted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Must test in this order:  unpredictable results if second test is attempted on an empty list</a:t>
            </a:r>
          </a:p>
          <a:p>
            <a:pPr eaLnBrk="1" hangingPunct="1"/>
            <a:r>
              <a:rPr lang="en-US" altLang="en-US" dirty="0" smtClean="0"/>
              <a:t>Create new node, set its next pointer to head, then point head to it </a:t>
            </a:r>
          </a:p>
        </p:txBody>
      </p:sp>
    </p:spTree>
    <p:extLst>
      <p:ext uri="{BB962C8B-B14F-4D97-AF65-F5344CB8AC3E}">
        <p14:creationId xmlns:p14="http://schemas.microsoft.com/office/powerpoint/2010/main" val="300932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Inserting a Node in Body of a List 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055812" y="1143000"/>
            <a:ext cx="7848600" cy="472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Requires two pointers to traverse the list:</a:t>
            </a:r>
          </a:p>
          <a:p>
            <a:pPr lvl="1" eaLnBrk="1" hangingPunct="1"/>
            <a:r>
              <a:rPr lang="en-US" altLang="en-US" dirty="0" smtClean="0"/>
              <a:t>pointer to locate the node with data value greater than that of node to be inserted</a:t>
            </a:r>
          </a:p>
          <a:p>
            <a:pPr lvl="1" eaLnBrk="1" hangingPunct="1"/>
            <a:r>
              <a:rPr lang="en-US" altLang="en-US" dirty="0" smtClean="0"/>
              <a:t>pointer to 'trail behind' one node, to point to node before point of insertion</a:t>
            </a:r>
          </a:p>
          <a:p>
            <a:pPr eaLnBrk="1" hangingPunct="1"/>
            <a:r>
              <a:rPr lang="en-US" altLang="en-US" dirty="0" smtClean="0"/>
              <a:t>New node is inserted between the nodes pointed at by these pointers</a:t>
            </a:r>
          </a:p>
        </p:txBody>
      </p:sp>
    </p:spTree>
    <p:extLst>
      <p:ext uri="{BB962C8B-B14F-4D97-AF65-F5344CB8AC3E}">
        <p14:creationId xmlns:p14="http://schemas.microsoft.com/office/powerpoint/2010/main" val="278807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Inserting a Node into </a:t>
            </a:r>
            <a:r>
              <a:rPr lang="en-US" altLang="en-US" dirty="0" smtClean="0"/>
              <a:t>a Linked </a:t>
            </a:r>
            <a:r>
              <a:rPr lang="en-US" altLang="en-US" dirty="0"/>
              <a:t>List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0012" y="2666999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3012" y="2666999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65612" y="2666999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2" y="2666999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75012" y="2666999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27612" y="2666999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008812" y="2666999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674812" y="297179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503612" y="2971799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5256212" y="2971799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7237412" y="2971799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8151812" y="2698749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en-US" sz="2000" b="1" baseline="0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137838" y="3352799"/>
            <a:ext cx="870751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aseline="0">
                <a:latin typeface="Arial" panose="020B0604020202020204" pitchFamily="34" charset="0"/>
              </a:rPr>
              <a:t>list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baseline="0">
                <a:latin typeface="Arial" panose="020B0604020202020204" pitchFamily="34" charset="0"/>
              </a:rPr>
              <a:t>head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741613" y="2666999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baseline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403726" y="2666999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baseline="0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384926" y="2666999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baseline="0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7542213" y="4343399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baseline="0"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8532812" y="1752599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 flipH="1">
            <a:off x="6627812" y="2057399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8075612" y="1371600"/>
            <a:ext cx="1462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="1" baseline="0">
                <a:latin typeface="Courier New" panose="02070309020205020404" pitchFamily="49" charset="0"/>
              </a:rPr>
              <a:t>nodePtr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6551612" y="1752599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 flipH="1">
            <a:off x="4646612" y="2057399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5484812" y="1371600"/>
            <a:ext cx="23749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="1" baseline="0">
                <a:latin typeface="Courier New" panose="02070309020205020404" pitchFamily="49" charset="0"/>
              </a:rPr>
              <a:t>previousNode</a:t>
            </a:r>
          </a:p>
        </p:txBody>
      </p:sp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2589212" y="5105399"/>
            <a:ext cx="347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aseline="0">
                <a:latin typeface="Arial" panose="020B0604020202020204" pitchFamily="34" charset="0"/>
              </a:rPr>
              <a:t> Correct position located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627812" y="4876799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aseline="0">
                <a:latin typeface="Arial" panose="020B0604020202020204" pitchFamily="34" charset="0"/>
              </a:rPr>
              <a:t>Item to insert</a:t>
            </a:r>
          </a:p>
        </p:txBody>
      </p:sp>
      <p:sp>
        <p:nvSpPr>
          <p:cNvPr id="31" name="Rectangle 37"/>
          <p:cNvSpPr>
            <a:spLocks noChangeArrowheads="1"/>
          </p:cNvSpPr>
          <p:nvPr/>
        </p:nvSpPr>
        <p:spPr bwMode="auto">
          <a:xfrm>
            <a:off x="7389812" y="4267199"/>
            <a:ext cx="8382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7466012" y="3886200"/>
            <a:ext cx="7318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="1" baseline="0">
                <a:latin typeface="Courier New" panose="02070309020205020404" pitchFamily="49" charset="0"/>
              </a:rPr>
              <a:t>num</a:t>
            </a:r>
          </a:p>
        </p:txBody>
      </p:sp>
    </p:spTree>
    <p:extLst>
      <p:ext uri="{BB962C8B-B14F-4D97-AF65-F5344CB8AC3E}">
        <p14:creationId xmlns:p14="http://schemas.microsoft.com/office/powerpoint/2010/main" val="19468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Inserting a Node into </a:t>
            </a:r>
            <a:r>
              <a:rPr lang="en-US" altLang="en-US" dirty="0" smtClean="0"/>
              <a:t>a Linked </a:t>
            </a:r>
            <a:r>
              <a:rPr lang="en-US" altLang="en-US" dirty="0"/>
              <a:t>List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1674812" y="2666999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817812" y="2666999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4570412" y="2666999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6551612" y="2666999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3579812" y="2666999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5332412" y="2666999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7313612" y="2666999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>
            <a:off x="1979612" y="297179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1"/>
          <p:cNvSpPr>
            <a:spLocks noChangeShapeType="1"/>
          </p:cNvSpPr>
          <p:nvPr/>
        </p:nvSpPr>
        <p:spPr bwMode="auto">
          <a:xfrm>
            <a:off x="3808412" y="2971799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 flipH="1">
            <a:off x="4189412" y="2971799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>
            <a:off x="7542212" y="2971799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8456612" y="2698749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en-US" sz="2000" b="1" baseline="0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1442638" y="3352799"/>
            <a:ext cx="870751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aseline="0">
                <a:latin typeface="Arial" panose="020B0604020202020204" pitchFamily="34" charset="0"/>
              </a:rPr>
              <a:t>list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baseline="0">
                <a:latin typeface="Arial" panose="020B0604020202020204" pitchFamily="34" charset="0"/>
              </a:rPr>
              <a:t>head</a:t>
            </a: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46413" y="2666999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baseline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7" name="Text Box 17"/>
          <p:cNvSpPr txBox="1">
            <a:spLocks noChangeArrowheads="1"/>
          </p:cNvSpPr>
          <p:nvPr/>
        </p:nvSpPr>
        <p:spPr bwMode="auto">
          <a:xfrm>
            <a:off x="4708526" y="2666999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baseline="0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6689726" y="2666999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baseline="0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3808412" y="3886199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" name="Rectangle 21"/>
          <p:cNvSpPr>
            <a:spLocks noChangeArrowheads="1"/>
          </p:cNvSpPr>
          <p:nvPr/>
        </p:nvSpPr>
        <p:spPr bwMode="auto">
          <a:xfrm>
            <a:off x="4570412" y="3886199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3946526" y="3886199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baseline="0"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 flipV="1">
            <a:off x="4799012" y="3200399"/>
            <a:ext cx="2133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8837612" y="1752599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 flipH="1">
            <a:off x="6932612" y="2057399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8380412" y="1371600"/>
            <a:ext cx="1462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="1" baseline="0">
                <a:latin typeface="Courier New" panose="02070309020205020404" pitchFamily="49" charset="0"/>
              </a:rPr>
              <a:t>nodePtr</a:t>
            </a:r>
          </a:p>
        </p:txBody>
      </p:sp>
      <p:sp>
        <p:nvSpPr>
          <p:cNvPr id="56" name="Rectangle 30"/>
          <p:cNvSpPr>
            <a:spLocks noChangeArrowheads="1"/>
          </p:cNvSpPr>
          <p:nvPr/>
        </p:nvSpPr>
        <p:spPr bwMode="auto">
          <a:xfrm>
            <a:off x="6856412" y="1752599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" name="Line 31"/>
          <p:cNvSpPr>
            <a:spLocks noChangeShapeType="1"/>
          </p:cNvSpPr>
          <p:nvPr/>
        </p:nvSpPr>
        <p:spPr bwMode="auto">
          <a:xfrm flipH="1">
            <a:off x="4951412" y="2057399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5789612" y="1371600"/>
            <a:ext cx="23749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="1" baseline="0">
                <a:latin typeface="Courier New" panose="02070309020205020404" pitchFamily="49" charset="0"/>
              </a:rPr>
              <a:t>previousNode</a:t>
            </a:r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1674813" y="4800599"/>
            <a:ext cx="7713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aseline="0">
                <a:latin typeface="Arial" panose="020B0604020202020204" pitchFamily="34" charset="0"/>
              </a:rPr>
              <a:t>New node created and inserted in order in the linked list</a:t>
            </a:r>
          </a:p>
        </p:txBody>
      </p:sp>
    </p:spTree>
    <p:extLst>
      <p:ext uri="{BB962C8B-B14F-4D97-AF65-F5344CB8AC3E}">
        <p14:creationId xmlns:p14="http://schemas.microsoft.com/office/powerpoint/2010/main" val="19370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Removing an Element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828800"/>
            <a:ext cx="7772400" cy="3124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Used to remove a node from a linked list</a:t>
            </a:r>
          </a:p>
          <a:p>
            <a:pPr eaLnBrk="1" hangingPunct="1"/>
            <a:r>
              <a:rPr lang="en-US" altLang="en-US" dirty="0" smtClean="0"/>
              <a:t>Requires two pointers: one to locate the node to be deleted, one to point to the node before the node to be deleted</a:t>
            </a:r>
          </a:p>
        </p:txBody>
      </p:sp>
    </p:spTree>
    <p:extLst>
      <p:ext uri="{BB962C8B-B14F-4D97-AF65-F5344CB8AC3E}">
        <p14:creationId xmlns:p14="http://schemas.microsoft.com/office/powerpoint/2010/main" val="20173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Deleting a Node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60575" y="3124199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03575" y="3124199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956175" y="3124199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937375" y="3124199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965575" y="3124199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718175" y="3124199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699375" y="3124199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365375" y="342899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194175" y="3428999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946775" y="3428999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927975" y="3428999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8842375" y="3155949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en-US" sz="2000" b="1" baseline="0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828401" y="3809999"/>
            <a:ext cx="870751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aseline="0">
                <a:latin typeface="Arial" panose="020B0604020202020204" pitchFamily="34" charset="0"/>
              </a:rPr>
              <a:t>list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baseline="0">
                <a:latin typeface="Arial" panose="020B0604020202020204" pitchFamily="34" charset="0"/>
              </a:rPr>
              <a:t>head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432175" y="3124199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baseline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094288" y="3124199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baseline="0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7075488" y="3124199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baseline="0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4722812" y="2209799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>
            <a:off x="5027613" y="2514599"/>
            <a:ext cx="30956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4265612" y="1828800"/>
            <a:ext cx="1462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="1" baseline="0">
                <a:latin typeface="Courier New" panose="02070309020205020404" pitchFamily="49" charset="0"/>
              </a:rPr>
              <a:t>nodePtr</a:t>
            </a:r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2741612" y="2209799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3046413" y="2514599"/>
            <a:ext cx="61436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1751012" y="1828800"/>
            <a:ext cx="23749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="1" baseline="0">
                <a:latin typeface="Courier New" panose="02070309020205020404" pitchFamily="49" charset="0"/>
              </a:rPr>
              <a:t>previousNode</a:t>
            </a:r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3275012" y="5049837"/>
            <a:ext cx="453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aseline="0">
                <a:latin typeface="Arial" panose="020B0604020202020204" pitchFamily="34" charset="0"/>
              </a:rPr>
              <a:t>Locating the node containing </a:t>
            </a:r>
            <a:r>
              <a:rPr lang="en-US" altLang="en-US" b="1" baseline="0">
                <a:latin typeface="Courier New" panose="02070309020205020404" pitchFamily="49" charset="0"/>
              </a:rPr>
              <a:t>13</a:t>
            </a:r>
            <a:endParaRPr lang="en-US" altLang="en-US" b="1" baseline="0">
              <a:latin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08812" y="1219200"/>
            <a:ext cx="22098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Contents of node to be deleted: 13</a:t>
            </a:r>
          </a:p>
        </p:txBody>
      </p:sp>
    </p:spTree>
    <p:extLst>
      <p:ext uri="{BB962C8B-B14F-4D97-AF65-F5344CB8AC3E}">
        <p14:creationId xmlns:p14="http://schemas.microsoft.com/office/powerpoint/2010/main" val="215377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Deleting a Node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1908175" y="2743199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051175" y="2743199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803775" y="2743199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6784975" y="2743199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3813175" y="2743199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5565775" y="2743199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7546975" y="2743199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2212975" y="304799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4041776" y="3047999"/>
            <a:ext cx="452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 flipV="1">
            <a:off x="6323012" y="320039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7775575" y="3047999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8689975" y="2774949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en-US" sz="2000" b="1" baseline="0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1676001" y="3428999"/>
            <a:ext cx="870751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aseline="0">
                <a:latin typeface="Arial" panose="020B0604020202020204" pitchFamily="34" charset="0"/>
              </a:rPr>
              <a:t>list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baseline="0">
                <a:latin typeface="Arial" panose="020B0604020202020204" pitchFamily="34" charset="0"/>
              </a:rPr>
              <a:t>head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3279775" y="2743199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baseline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4941888" y="2743199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baseline="0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923088" y="2743199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baseline="0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4570412" y="1828799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>
            <a:off x="4875213" y="2133599"/>
            <a:ext cx="30956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4113212" y="1447800"/>
            <a:ext cx="1462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="1" baseline="0">
                <a:latin typeface="Courier New" panose="02070309020205020404" pitchFamily="49" charset="0"/>
              </a:rPr>
              <a:t>nodePtr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2589212" y="1828799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Line 23"/>
          <p:cNvSpPr>
            <a:spLocks noChangeShapeType="1"/>
          </p:cNvSpPr>
          <p:nvPr/>
        </p:nvSpPr>
        <p:spPr bwMode="auto">
          <a:xfrm>
            <a:off x="2894013" y="2133599"/>
            <a:ext cx="61436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1598612" y="1447800"/>
            <a:ext cx="23749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="1" baseline="0">
                <a:latin typeface="Courier New" panose="02070309020205020404" pitchFamily="49" charset="0"/>
              </a:rPr>
              <a:t>previousNode</a:t>
            </a: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2360612" y="4648200"/>
            <a:ext cx="66119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baseline="0">
                <a:latin typeface="Arial" panose="020B0604020202020204" pitchFamily="34" charset="0"/>
              </a:rPr>
              <a:t>Adjusting pointer around the node to be deleted</a:t>
            </a: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>
            <a:off x="4494212" y="304799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>
            <a:off x="4494212" y="3581399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>
            <a:off x="6323012" y="320039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5713412" y="3047999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5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Deleting a Node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2136775" y="2743199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3279775" y="2743199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7013575" y="2743199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" name="Rectangle 7"/>
          <p:cNvSpPr>
            <a:spLocks noChangeArrowheads="1"/>
          </p:cNvSpPr>
          <p:nvPr/>
        </p:nvSpPr>
        <p:spPr bwMode="auto">
          <a:xfrm>
            <a:off x="4041775" y="2743199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7775575" y="2743199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" name="Line 10"/>
          <p:cNvSpPr>
            <a:spLocks noChangeShapeType="1"/>
          </p:cNvSpPr>
          <p:nvPr/>
        </p:nvSpPr>
        <p:spPr bwMode="auto">
          <a:xfrm>
            <a:off x="2441575" y="304799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>
            <a:off x="4270376" y="3047999"/>
            <a:ext cx="2738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3"/>
          <p:cNvSpPr>
            <a:spLocks noChangeShapeType="1"/>
          </p:cNvSpPr>
          <p:nvPr/>
        </p:nvSpPr>
        <p:spPr bwMode="auto">
          <a:xfrm>
            <a:off x="8004175" y="3047999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8918575" y="2774949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en-US" sz="2000" b="1" baseline="0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65" name="Text Box 15"/>
          <p:cNvSpPr txBox="1">
            <a:spLocks noChangeArrowheads="1"/>
          </p:cNvSpPr>
          <p:nvPr/>
        </p:nvSpPr>
        <p:spPr bwMode="auto">
          <a:xfrm>
            <a:off x="1904601" y="3428999"/>
            <a:ext cx="870751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aseline="0">
                <a:latin typeface="Arial" panose="020B0604020202020204" pitchFamily="34" charset="0"/>
              </a:rPr>
              <a:t>list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baseline="0">
                <a:latin typeface="Arial" panose="020B0604020202020204" pitchFamily="34" charset="0"/>
              </a:rPr>
              <a:t>head</a:t>
            </a:r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3508375" y="2743199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baseline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7151688" y="2743199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baseline="0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4799012" y="1828799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>
            <a:off x="5103813" y="2133599"/>
            <a:ext cx="30956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4341812" y="1447800"/>
            <a:ext cx="1462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="1" baseline="0">
                <a:latin typeface="Courier New" panose="02070309020205020404" pitchFamily="49" charset="0"/>
              </a:rPr>
              <a:t>nodePtr</a:t>
            </a:r>
          </a:p>
        </p:txBody>
      </p:sp>
      <p:sp>
        <p:nvSpPr>
          <p:cNvPr id="71" name="Rectangle 22"/>
          <p:cNvSpPr>
            <a:spLocks noChangeArrowheads="1"/>
          </p:cNvSpPr>
          <p:nvPr/>
        </p:nvSpPr>
        <p:spPr bwMode="auto">
          <a:xfrm>
            <a:off x="2817812" y="1828799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" name="Line 23"/>
          <p:cNvSpPr>
            <a:spLocks noChangeShapeType="1"/>
          </p:cNvSpPr>
          <p:nvPr/>
        </p:nvSpPr>
        <p:spPr bwMode="auto">
          <a:xfrm>
            <a:off x="3122613" y="2133599"/>
            <a:ext cx="61436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24"/>
          <p:cNvSpPr txBox="1">
            <a:spLocks noChangeArrowheads="1"/>
          </p:cNvSpPr>
          <p:nvPr/>
        </p:nvSpPr>
        <p:spPr bwMode="auto">
          <a:xfrm>
            <a:off x="1751012" y="1447800"/>
            <a:ext cx="23749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="1" baseline="0">
                <a:latin typeface="Courier New" panose="02070309020205020404" pitchFamily="49" charset="0"/>
              </a:rPr>
              <a:t>previousNode</a:t>
            </a:r>
          </a:p>
        </p:txBody>
      </p:sp>
      <p:sp>
        <p:nvSpPr>
          <p:cNvPr id="74" name="Text Box 25"/>
          <p:cNvSpPr txBox="1">
            <a:spLocks noChangeArrowheads="1"/>
          </p:cNvSpPr>
          <p:nvPr/>
        </p:nvSpPr>
        <p:spPr bwMode="auto">
          <a:xfrm>
            <a:off x="2513012" y="4648199"/>
            <a:ext cx="6586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aseline="0">
                <a:latin typeface="Arial" panose="020B0604020202020204" pitchFamily="34" charset="0"/>
              </a:rPr>
              <a:t>Linked list after deleting the node containing </a:t>
            </a:r>
            <a:r>
              <a:rPr lang="en-US" altLang="en-US" b="1" baseline="0">
                <a:latin typeface="Courier New" panose="02070309020205020404" pitchFamily="49" charset="0"/>
              </a:rPr>
              <a:t>13</a:t>
            </a:r>
            <a:endParaRPr lang="en-US" altLang="en-US" b="1" baseline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26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Linked List Terminology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027"/>
          <p:cNvSpPr>
            <a:spLocks noGrp="1" noChangeArrowheads="1"/>
          </p:cNvSpPr>
          <p:nvPr>
            <p:ph idx="1"/>
          </p:nvPr>
        </p:nvSpPr>
        <p:spPr>
          <a:xfrm>
            <a:off x="1979612" y="1905000"/>
            <a:ext cx="7772400" cy="28194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en-US" dirty="0" smtClean="0"/>
              <a:t>The node at the beginning is called the </a:t>
            </a:r>
            <a:r>
              <a:rPr lang="en-US" altLang="en-US" dirty="0" smtClean="0">
                <a:solidFill>
                  <a:schemeClr val="accent2"/>
                </a:solidFill>
              </a:rPr>
              <a:t>head</a:t>
            </a:r>
            <a:r>
              <a:rPr lang="en-US" altLang="en-US" dirty="0" smtClean="0"/>
              <a:t> of the list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dirty="0" smtClean="0"/>
              <a:t>The entire list is identified by the pointer to the head node.  This pointer is called the </a:t>
            </a:r>
            <a:r>
              <a:rPr lang="en-US" altLang="en-US" dirty="0" smtClean="0">
                <a:solidFill>
                  <a:schemeClr val="accent2"/>
                </a:solidFill>
              </a:rPr>
              <a:t>list head</a:t>
            </a:r>
            <a:r>
              <a:rPr lang="en-U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286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Linked Lists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219200"/>
            <a:ext cx="79248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en-US" smtClean="0"/>
              <a:t>Nodes can be added or removed from the linked list during execution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en-US" smtClean="0"/>
              <a:t>Addition or removal of nodes can take place at beginning, end, or middle of the list</a:t>
            </a:r>
            <a:endParaRPr lang="en-US" altLang="en-US" u="sng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74812" y="4114800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17812" y="41148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70412" y="41148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551612" y="41148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579812" y="41148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332412" y="41148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313612" y="41148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979612" y="4419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808412" y="441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561012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542212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9294812" y="49530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en-US" sz="2000" b="1" baseline="0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442638" y="4800600"/>
            <a:ext cx="870751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aseline="0">
                <a:latin typeface="Arial" panose="020B0604020202020204" pitchFamily="34" charset="0"/>
              </a:rPr>
              <a:t>list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baseline="0">
                <a:latin typeface="Arial" panose="020B0604020202020204" pitchFamily="34" charset="0"/>
              </a:rPr>
              <a:t>head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532812" y="41148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9294812" y="41148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9523412" y="44196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V="1">
            <a:off x="5789612" y="4572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646612" y="5029201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baseline="0">
                <a:latin typeface="Arial" panose="020B0604020202020204" pitchFamily="34" charset="0"/>
              </a:rPr>
              <a:t>Add or delete node</a:t>
            </a:r>
          </a:p>
        </p:txBody>
      </p:sp>
    </p:spTree>
    <p:extLst>
      <p:ext uri="{BB962C8B-B14F-4D97-AF65-F5344CB8AC3E}">
        <p14:creationId xmlns:p14="http://schemas.microsoft.com/office/powerpoint/2010/main" val="307782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Linked Lists vs. Arrays and Vectors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Rectangle 3"/>
          <p:cNvSpPr>
            <a:spLocks noGrp="1" noChangeArrowheads="1"/>
          </p:cNvSpPr>
          <p:nvPr>
            <p:ph idx="1"/>
          </p:nvPr>
        </p:nvSpPr>
        <p:spPr>
          <a:xfrm>
            <a:off x="1751012" y="1219200"/>
            <a:ext cx="8294688" cy="3132138"/>
          </a:xfrm>
        </p:spPr>
        <p:txBody>
          <a:bodyPr/>
          <a:lstStyle/>
          <a:p>
            <a:pPr eaLnBrk="1" hangingPunct="1"/>
            <a:r>
              <a:rPr lang="en-US" altLang="en-US" smtClean="0"/>
              <a:t>Linked lists can grow and shrink as needed, unlike arrays, which have a fixed size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Unlike vectors, insertion or removal of a node in the middle of the list is very efficient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979612" y="4419600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3122612" y="44196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4875212" y="44196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6856412" y="44196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3884612" y="44196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5637212" y="44196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7618412" y="44196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2284412" y="4724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4113212" y="4724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7847012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8761412" y="445135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en-US" sz="2000" b="1" baseline="0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1747438" y="5105400"/>
            <a:ext cx="870751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aseline="0">
                <a:latin typeface="Arial" panose="020B0604020202020204" pitchFamily="34" charset="0"/>
              </a:rPr>
              <a:t>list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baseline="0">
                <a:latin typeface="Arial" panose="020B0604020202020204" pitchFamily="34" charset="0"/>
              </a:rPr>
              <a:t>head</a:t>
            </a:r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5865812" y="54102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6627812" y="54102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5789612" y="472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>
            <a:off x="6246812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 flipH="1">
            <a:off x="5484812" y="510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5484812" y="510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 flipV="1">
            <a:off x="5484812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6856412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26"/>
          <p:cNvSpPr>
            <a:spLocks noChangeShapeType="1"/>
          </p:cNvSpPr>
          <p:nvPr/>
        </p:nvSpPr>
        <p:spPr bwMode="auto">
          <a:xfrm flipV="1">
            <a:off x="7161212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 flipH="1">
            <a:off x="6551612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28"/>
          <p:cNvSpPr>
            <a:spLocks noChangeShapeType="1"/>
          </p:cNvSpPr>
          <p:nvPr/>
        </p:nvSpPr>
        <p:spPr bwMode="auto">
          <a:xfrm flipV="1">
            <a:off x="6551612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29"/>
          <p:cNvSpPr>
            <a:spLocks noChangeShapeType="1"/>
          </p:cNvSpPr>
          <p:nvPr/>
        </p:nvSpPr>
        <p:spPr bwMode="auto">
          <a:xfrm>
            <a:off x="6551612" y="4724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8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Node Organization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0" name="Rectangle 3"/>
          <p:cNvSpPr>
            <a:spLocks noGrp="1" noChangeArrowheads="1"/>
          </p:cNvSpPr>
          <p:nvPr>
            <p:ph idx="1"/>
          </p:nvPr>
        </p:nvSpPr>
        <p:spPr>
          <a:xfrm>
            <a:off x="455612" y="1295400"/>
            <a:ext cx="11056704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A node contains:</a:t>
            </a:r>
          </a:p>
          <a:p>
            <a:pPr lvl="1" eaLnBrk="1" hangingPunct="1"/>
            <a:r>
              <a:rPr lang="en-US" altLang="en-US" smtClean="0"/>
              <a:t>data: one or more data fields – may be organized as structure, object, etc.</a:t>
            </a:r>
          </a:p>
          <a:p>
            <a:pPr lvl="1" eaLnBrk="1" hangingPunct="1"/>
            <a:r>
              <a:rPr lang="en-US" altLang="en-US" smtClean="0"/>
              <a:t>a pointer that can point to another node</a:t>
            </a:r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3476730" y="4191000"/>
            <a:ext cx="2895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5457930" y="4191000"/>
            <a:ext cx="914400" cy="990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4162531" y="4495801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 baseline="0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5457930" y="4191001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 baseline="0">
                <a:latin typeface="Arial" panose="020B0604020202020204" pitchFamily="34" charset="0"/>
              </a:rPr>
              <a:t>pointer</a:t>
            </a:r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>
            <a:off x="5915130" y="47244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6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Empty List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2132012" y="13716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mtClean="0"/>
              <a:t>A list with no nodes is called the </a:t>
            </a:r>
            <a:r>
              <a:rPr lang="en-US" altLang="en-US" smtClean="0">
                <a:solidFill>
                  <a:schemeClr val="accent2"/>
                </a:solidFill>
              </a:rPr>
              <a:t>empty list</a:t>
            </a:r>
          </a:p>
          <a:p>
            <a:pPr eaLnBrk="1" hangingPunct="1"/>
            <a:r>
              <a:rPr lang="en-US" altLang="en-US" smtClean="0"/>
              <a:t>In this case the list head is set to </a:t>
            </a:r>
            <a:r>
              <a:rPr lang="en-US" altLang="en-US" b="1" smtClean="0">
                <a:latin typeface="Courier New" panose="02070309020205020404" pitchFamily="49" charset="0"/>
              </a:rPr>
              <a:t>NULL</a:t>
            </a:r>
            <a:endParaRPr lang="en-US" altLang="en-US" b="1" smtClean="0"/>
          </a:p>
        </p:txBody>
      </p: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4491038" y="3276600"/>
            <a:ext cx="2244725" cy="1295400"/>
            <a:chOff x="286" y="2496"/>
            <a:chExt cx="1414" cy="816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432" y="2976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624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200" y="302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 b="1" baseline="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86" y="2496"/>
              <a:ext cx="549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 baseline="0">
                  <a:latin typeface="Arial" panose="020B0604020202020204" pitchFamily="34" charset="0"/>
                </a:rPr>
                <a:t>list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 baseline="0">
                  <a:latin typeface="Arial" panose="020B0604020202020204" pitchFamily="34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778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Creating an Empty List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1066800"/>
            <a:ext cx="8294688" cy="2540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Define a pointer for the head of the list: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ListNode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*head = NULL;</a:t>
            </a:r>
          </a:p>
          <a:p>
            <a:pPr eaLnBrk="1" hangingPunct="1"/>
            <a:r>
              <a:rPr lang="en-US" altLang="en-US" dirty="0" smtClean="0"/>
              <a:t>Head pointer initialized to </a:t>
            </a:r>
            <a:r>
              <a:rPr lang="en-US" altLang="en-US" b="1" dirty="0" smtClean="0">
                <a:latin typeface="Courier New" panose="02070309020205020404" pitchFamily="49" charset="0"/>
              </a:rPr>
              <a:t>NULL</a:t>
            </a:r>
            <a:r>
              <a:rPr lang="en-US" altLang="en-US" dirty="0" smtClean="0"/>
              <a:t> to indicate an empty list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046412" y="4648200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351212" y="4953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265612" y="47244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en-US" sz="2000" b="1" baseline="0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2894012" y="4267201"/>
            <a:ext cx="914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="1" baseline="0">
                <a:latin typeface="Courier New" panose="02070309020205020404" pitchFamily="49" charset="0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84458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C++ Implementation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455612" y="1371600"/>
            <a:ext cx="11056704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	Implementation of nodes requires a structure containing a pointer to a structure of the same type (a self-referential data structure):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en-US" sz="3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ListNode</a:t>
            </a:r>
            <a:endParaRPr lang="en-US" altLang="en-US" sz="32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	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	   </a:t>
            </a:r>
            <a:r>
              <a:rPr lang="en-US" altLang="en-US" sz="3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 data;</a:t>
            </a:r>
          </a:p>
          <a:p>
            <a:pPr lvl="1" eaLnBrk="1" hangingPunct="1">
              <a:buFontTx/>
              <a:buNone/>
            </a:pP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	   </a:t>
            </a:r>
            <a:r>
              <a:rPr lang="en-US" altLang="en-US" sz="3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ListNode</a:t>
            </a: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 *next;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	};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64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956</TotalTime>
  <Words>951</Words>
  <Application>Microsoft Office PowerPoint</Application>
  <PresentationFormat>Custom</PresentationFormat>
  <Paragraphs>198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宋体</vt:lpstr>
      <vt:lpstr>Arial</vt:lpstr>
      <vt:lpstr>Century Gothic</vt:lpstr>
      <vt:lpstr>Courier New</vt:lpstr>
      <vt:lpstr>HY중고딕</vt:lpstr>
      <vt:lpstr>Times New Roman</vt:lpstr>
      <vt:lpstr>Books 16x9</vt:lpstr>
      <vt:lpstr>PowerPoint Presentation</vt:lpstr>
      <vt:lpstr>Linked List ADT</vt:lpstr>
      <vt:lpstr>Linked List Terminology</vt:lpstr>
      <vt:lpstr>Linked Lists</vt:lpstr>
      <vt:lpstr>Linked Lists vs. Arrays and Vectors</vt:lpstr>
      <vt:lpstr>Node Organization</vt:lpstr>
      <vt:lpstr>Empty List</vt:lpstr>
      <vt:lpstr>Creating an Empty List</vt:lpstr>
      <vt:lpstr>C++ Implementation</vt:lpstr>
      <vt:lpstr>C++ Implementation</vt:lpstr>
      <vt:lpstr>Building a List from a File of Numbers</vt:lpstr>
      <vt:lpstr>Traversing a Linked List</vt:lpstr>
      <vt:lpstr>Traversing a Linked List</vt:lpstr>
      <vt:lpstr>Linked List Operations</vt:lpstr>
      <vt:lpstr>Creating a Node</vt:lpstr>
      <vt:lpstr>Appending an Item</vt:lpstr>
      <vt:lpstr>Appending an Item</vt:lpstr>
      <vt:lpstr>Destroying a Linked List</vt:lpstr>
      <vt:lpstr>Inserting a Node </vt:lpstr>
      <vt:lpstr>Inserting a Node at Head of a List </vt:lpstr>
      <vt:lpstr>Inserting a Node in Body of a List </vt:lpstr>
      <vt:lpstr>Inserting a Node into a Linked List</vt:lpstr>
      <vt:lpstr>Inserting a Node into a Linked List</vt:lpstr>
      <vt:lpstr>Removing an Element</vt:lpstr>
      <vt:lpstr>Deleting a Node</vt:lpstr>
      <vt:lpstr>Deleting a Node</vt:lpstr>
      <vt:lpstr>Deleting a Node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Ally,Murtaza (HHSC)</dc:creator>
  <cp:lastModifiedBy>Ally,Murtaza (HHSC)</cp:lastModifiedBy>
  <cp:revision>78</cp:revision>
  <dcterms:created xsi:type="dcterms:W3CDTF">2017-05-16T14:09:04Z</dcterms:created>
  <dcterms:modified xsi:type="dcterms:W3CDTF">2019-05-24T14:32:48Z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