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2.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b="def" i="def"/>
      <a:tcStyle>
        <a:tcBdr/>
        <a:fill>
          <a:solidFill>
            <a:srgbClr val="E6F6EF"/>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 name="Shape 26"/>
          <p:cNvSpPr/>
          <p:nvPr>
            <p:ph type="sldImg"/>
          </p:nvPr>
        </p:nvSpPr>
        <p:spPr>
          <a:xfrm>
            <a:off x="1143000" y="685800"/>
            <a:ext cx="4572000" cy="3429000"/>
          </a:xfrm>
          <a:prstGeom prst="rect">
            <a:avLst/>
          </a:prstGeom>
        </p:spPr>
        <p:txBody>
          <a:bodyPr/>
          <a:lstStyle/>
          <a:p>
            <a:pPr/>
          </a:p>
        </p:txBody>
      </p:sp>
      <p:sp>
        <p:nvSpPr>
          <p:cNvPr id="27" name="Shape 2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Times New Roman"/>
      </a:defRPr>
    </a:lvl1pPr>
    <a:lvl2pPr indent="228600" latinLnBrk="0">
      <a:spcBef>
        <a:spcPts val="400"/>
      </a:spcBef>
      <a:defRPr sz="1200">
        <a:latin typeface="+mn-lt"/>
        <a:ea typeface="+mn-ea"/>
        <a:cs typeface="+mn-cs"/>
        <a:sym typeface="Times New Roman"/>
      </a:defRPr>
    </a:lvl2pPr>
    <a:lvl3pPr indent="457200" latinLnBrk="0">
      <a:spcBef>
        <a:spcPts val="400"/>
      </a:spcBef>
      <a:defRPr sz="1200">
        <a:latin typeface="+mn-lt"/>
        <a:ea typeface="+mn-ea"/>
        <a:cs typeface="+mn-cs"/>
        <a:sym typeface="Times New Roman"/>
      </a:defRPr>
    </a:lvl3pPr>
    <a:lvl4pPr indent="685800" latinLnBrk="0">
      <a:spcBef>
        <a:spcPts val="400"/>
      </a:spcBef>
      <a:defRPr sz="1200">
        <a:latin typeface="+mn-lt"/>
        <a:ea typeface="+mn-ea"/>
        <a:cs typeface="+mn-cs"/>
        <a:sym typeface="Times New Roman"/>
      </a:defRPr>
    </a:lvl4pPr>
    <a:lvl5pPr indent="914400" latinLnBrk="0">
      <a:spcBef>
        <a:spcPts val="400"/>
      </a:spcBef>
      <a:defRPr sz="1200">
        <a:latin typeface="+mn-lt"/>
        <a:ea typeface="+mn-ea"/>
        <a:cs typeface="+mn-cs"/>
        <a:sym typeface="Times New Roman"/>
      </a:defRPr>
    </a:lvl5pPr>
    <a:lvl6pPr indent="1143000" latinLnBrk="0">
      <a:spcBef>
        <a:spcPts val="400"/>
      </a:spcBef>
      <a:defRPr sz="1200">
        <a:latin typeface="+mn-lt"/>
        <a:ea typeface="+mn-ea"/>
        <a:cs typeface="+mn-cs"/>
        <a:sym typeface="Times New Roman"/>
      </a:defRPr>
    </a:lvl6pPr>
    <a:lvl7pPr indent="1371600" latinLnBrk="0">
      <a:spcBef>
        <a:spcPts val="400"/>
      </a:spcBef>
      <a:defRPr sz="1200">
        <a:latin typeface="+mn-lt"/>
        <a:ea typeface="+mn-ea"/>
        <a:cs typeface="+mn-cs"/>
        <a:sym typeface="Times New Roman"/>
      </a:defRPr>
    </a:lvl7pPr>
    <a:lvl8pPr indent="1600200" latinLnBrk="0">
      <a:spcBef>
        <a:spcPts val="400"/>
      </a:spcBef>
      <a:defRPr sz="1200">
        <a:latin typeface="+mn-lt"/>
        <a:ea typeface="+mn-ea"/>
        <a:cs typeface="+mn-cs"/>
        <a:sym typeface="Times New Roman"/>
      </a:defRPr>
    </a:lvl8pPr>
    <a:lvl9pPr indent="1828800" latinLnBrk="0">
      <a:spcBef>
        <a:spcPts val="400"/>
      </a:spcBef>
      <a:defRPr sz="1200">
        <a:latin typeface="+mn-lt"/>
        <a:ea typeface="+mn-ea"/>
        <a:cs typeface="+mn-cs"/>
        <a:sym typeface="Times New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Shape 78"/>
          <p:cNvSpPr/>
          <p:nvPr>
            <p:ph type="sldImg"/>
          </p:nvPr>
        </p:nvSpPr>
        <p:spPr>
          <a:prstGeom prst="rect">
            <a:avLst/>
          </a:prstGeom>
        </p:spPr>
        <p:txBody>
          <a:bodyPr/>
          <a:lstStyle/>
          <a:p>
            <a:pPr/>
          </a:p>
        </p:txBody>
      </p:sp>
      <p:sp>
        <p:nvSpPr>
          <p:cNvPr id="79" name="Shape 79"/>
          <p:cNvSpPr/>
          <p:nvPr>
            <p:ph type="body" sz="quarter" idx="1"/>
          </p:nvPr>
        </p:nvSpPr>
        <p:spPr>
          <a:prstGeom prst="rect">
            <a:avLst/>
          </a:prstGeom>
        </p:spPr>
        <p:txBody>
          <a:bodyPr/>
          <a:lstStyle/>
          <a:p>
            <a:pPr/>
            <a:r>
              <a:t>FAA Safety Alert for Operators (SAFO) issued in late 2008 (SAFO 08 024) indicated that approximately 25% of  accidents involving turbine powered aircraft during the past decade occurred during non-revenue flights (e.g. flights for maintenance purposes or re-positioning flights to pick up passengers)</a:t>
            </a:r>
          </a:p>
          <a:p>
            <a:pPr/>
            <a:r>
              <a:t>Two common factors found by the NTSB to have been contributory in non-revenue flight accidents are:</a:t>
            </a:r>
          </a:p>
          <a:p>
            <a:pPr/>
            <a:r>
              <a:t>	(1) the flightcrew’s failure to adhere to standard operating procedures (SOPs); and</a:t>
            </a:r>
          </a:p>
          <a:p>
            <a:pPr/>
            <a:r>
              <a:t>	(2) the flightcrew’s failure to operate the airplane within its performance limitations</a:t>
            </a:r>
          </a:p>
          <a:p>
            <a:pPr/>
          </a:p>
          <a:p>
            <a:pPr/>
            <a:r>
              <a:t>Canadian Transportation Safety Board data from the last 10 years also indicates that there have been a number of accidents while conducting activities which would fall into the category of Functional Check Flights:</a:t>
            </a:r>
          </a:p>
          <a:p>
            <a:pPr/>
            <a:r>
              <a:t>	-post maintenance</a:t>
            </a:r>
          </a:p>
          <a:p>
            <a:pPr/>
            <a:r>
              <a:t>	-trouble shooting serviceability issues</a:t>
            </a:r>
          </a:p>
          <a:p>
            <a:pPr/>
            <a:r>
              <a:t>	-initial acceptance and lease handover check flights</a:t>
            </a:r>
          </a:p>
          <a:p>
            <a:pPr/>
            <a:r>
              <a:t>Detailed analysis was not done to confirm the root cause of these accidents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pic>
        <p:nvPicPr>
          <p:cNvPr id="19" name="C:\Documents and Settings\COUNSEC\My Documents\Natsjpegs\New from nat april 23\april 23 ppt jpeg\PPT11.jpg" descr="C:\Documents and Settings\COUNSEC\My Documents\Natsjpegs\New from nat april 23\april 23 ppt jpeg\PPT11.jpg"/>
          <p:cNvPicPr>
            <a:picLocks noChangeAspect="1"/>
          </p:cNvPicPr>
          <p:nvPr/>
        </p:nvPicPr>
        <p:blipFill>
          <a:blip r:embed="rId2">
            <a:extLst/>
          </a:blip>
          <a:stretch>
            <a:fillRect/>
          </a:stretch>
        </p:blipFill>
        <p:spPr>
          <a:xfrm>
            <a:off x="0" y="0"/>
            <a:ext cx="9144000" cy="6859588"/>
          </a:xfrm>
          <a:prstGeom prst="rect">
            <a:avLst/>
          </a:prstGeom>
          <a:ln w="12700">
            <a:miter lim="400000"/>
          </a:ln>
        </p:spPr>
      </p:pic>
      <p:sp>
        <p:nvSpPr>
          <p:cNvPr id="20" name="Slide Number"/>
          <p:cNvSpPr txBox="1"/>
          <p:nvPr>
            <p:ph type="sldNum" sz="quarter" idx="2"/>
          </p:nvPr>
        </p:nvSpPr>
        <p:spPr>
          <a:xfrm>
            <a:off x="8184544" y="6400800"/>
            <a:ext cx="273657" cy="26425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C:\Documents and Settings\COUNSEC\My Documents\Natsjpegs\New from nat april 23\april 23 ppt jpeg\PPT13.jpg" descr="C:\Documents and Settings\COUNSEC\My Documents\Natsjpegs\New from nat april 23\april 23 ppt jpeg\PPT13.jpg"/>
          <p:cNvPicPr>
            <a:picLocks noChangeAspect="1"/>
          </p:cNvPicPr>
          <p:nvPr/>
        </p:nvPicPr>
        <p:blipFill>
          <a:blip r:embed="rId2">
            <a:extLst/>
          </a:blip>
          <a:stretch>
            <a:fillRect/>
          </a:stretch>
        </p:blipFill>
        <p:spPr>
          <a:xfrm>
            <a:off x="0" y="0"/>
            <a:ext cx="9144000" cy="6859588"/>
          </a:xfrm>
          <a:prstGeom prst="rect">
            <a:avLst/>
          </a:prstGeom>
          <a:ln w="12700">
            <a:miter lim="400000"/>
          </a:ln>
        </p:spPr>
      </p:pic>
      <p:sp>
        <p:nvSpPr>
          <p:cNvPr id="3" name="Title Text"/>
          <p:cNvSpPr txBox="1"/>
          <p:nvPr>
            <p:ph type="title"/>
          </p:nvPr>
        </p:nvSpPr>
        <p:spPr>
          <a:xfrm>
            <a:off x="457200" y="92074"/>
            <a:ext cx="8229600" cy="1508127"/>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184544" y="6248400"/>
            <a:ext cx="273657" cy="264255"/>
          </a:xfrm>
          <a:prstGeom prst="rect">
            <a:avLst/>
          </a:prstGeom>
          <a:ln w="12700">
            <a:miter lim="400000"/>
          </a:ln>
        </p:spPr>
        <p:txBody>
          <a:bodyPr wrap="none" lIns="45719" rIns="45719">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5pPr>
      <a:lvl6pPr marL="0" marR="0" indent="45720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6pPr>
      <a:lvl7pPr marL="0" marR="0" indent="91440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7pPr>
      <a:lvl8pPr marL="0" marR="0" indent="137160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8pPr>
      <a:lvl9pPr marL="0" marR="0" indent="1828800" algn="ctr" defTabSz="914400" rtl="0" latinLnBrk="0">
        <a:lnSpc>
          <a:spcPct val="100000"/>
        </a:lnSpc>
        <a:spcBef>
          <a:spcPts val="0"/>
        </a:spcBef>
        <a:spcAft>
          <a:spcPts val="0"/>
        </a:spcAft>
        <a:buClrTx/>
        <a:buSzTx/>
        <a:buFontTx/>
        <a:buNone/>
        <a:tabLst/>
        <a:defRPr b="0" baseline="0" cap="none" i="0" spc="0" strike="noStrike" sz="4000" u="none">
          <a:solidFill>
            <a:srgbClr val="000000"/>
          </a:solidFill>
          <a:uFillTx/>
          <a:latin typeface="Arial"/>
          <a:ea typeface="Arial"/>
          <a:cs typeface="Arial"/>
          <a:sym typeface="Arial"/>
        </a:defRPr>
      </a:lvl9pPr>
    </p:titleStyle>
    <p:bodyStyle>
      <a:lvl1pPr marL="342900" marR="0" indent="-3429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1pPr>
      <a:lvl2pPr marL="790575" marR="0" indent="-333375"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2pPr>
      <a:lvl3pPr marL="1234439" marR="0" indent="-320039"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3pPr>
      <a:lvl4pPr marL="17272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4pPr>
      <a:lvl5pPr marL="21844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5pPr>
      <a:lvl6pPr marL="26416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6pPr>
      <a:lvl7pPr marL="30988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7pPr>
      <a:lvl8pPr marL="35560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8pPr>
      <a:lvl9pPr marL="4013200" marR="0" indent="-355600" algn="l" defTabSz="914400" rtl="0" latinLnBrk="0">
        <a:lnSpc>
          <a:spcPct val="100000"/>
        </a:lnSpc>
        <a:spcBef>
          <a:spcPts val="600"/>
        </a:spcBef>
        <a:spcAft>
          <a:spcPts val="0"/>
        </a:spcAft>
        <a:buClrTx/>
        <a:buSzPct val="100000"/>
        <a:buFontTx/>
        <a:buChar char=""/>
        <a:tabLst/>
        <a:defRPr b="0" baseline="0" cap="none" i="0" spc="0" strike="noStrike" sz="28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 name="Functional Check Flights"/>
          <p:cNvSpPr txBox="1"/>
          <p:nvPr>
            <p:ph type="title" idx="4294967295"/>
          </p:nvPr>
        </p:nvSpPr>
        <p:spPr>
          <a:xfrm>
            <a:off x="228600" y="2286000"/>
            <a:ext cx="8610600" cy="838200"/>
          </a:xfrm>
          <a:prstGeom prst="rect">
            <a:avLst/>
          </a:prstGeom>
        </p:spPr>
        <p:txBody>
          <a:bodyPr>
            <a:normAutofit fontScale="100000" lnSpcReduction="0"/>
          </a:bodyPr>
          <a:lstStyle>
            <a:lvl1pPr>
              <a:defRPr sz="3600"/>
            </a:lvl1pPr>
          </a:lstStyle>
          <a:p>
            <a:pPr/>
            <a:r>
              <a:t>Functional Check Flights</a:t>
            </a:r>
          </a:p>
        </p:txBody>
      </p:sp>
      <p:sp>
        <p:nvSpPr>
          <p:cNvPr id="30" name="Presented by…"/>
          <p:cNvSpPr txBox="1"/>
          <p:nvPr>
            <p:ph type="body" sz="quarter" idx="4294967295"/>
          </p:nvPr>
        </p:nvSpPr>
        <p:spPr>
          <a:xfrm>
            <a:off x="228600" y="3962399"/>
            <a:ext cx="2895600" cy="2286002"/>
          </a:xfrm>
          <a:prstGeom prst="rect">
            <a:avLst/>
          </a:prstGeom>
        </p:spPr>
        <p:txBody>
          <a:bodyPr>
            <a:normAutofit fontScale="100000" lnSpcReduction="0"/>
          </a:bodyPr>
          <a:lstStyle/>
          <a:p>
            <a:pPr marL="0" indent="0" algn="ctr">
              <a:spcBef>
                <a:spcPts val="400"/>
              </a:spcBef>
              <a:buSzTx/>
              <a:buNone/>
              <a:defRPr sz="1800">
                <a:solidFill>
                  <a:srgbClr val="FFFFFF"/>
                </a:solidFill>
              </a:defRPr>
            </a:pPr>
            <a:r>
              <a:t>Presented by</a:t>
            </a:r>
          </a:p>
          <a:p>
            <a:pPr marL="0" indent="0" algn="ctr">
              <a:spcBef>
                <a:spcPts val="400"/>
              </a:spcBef>
              <a:buSzTx/>
              <a:buNone/>
              <a:defRPr sz="1800">
                <a:solidFill>
                  <a:srgbClr val="FFFFFF"/>
                </a:solidFill>
              </a:defRPr>
            </a:pPr>
            <a:r>
              <a:t>Wally Istchenko</a:t>
            </a:r>
          </a:p>
          <a:p>
            <a:pPr marL="0" indent="0" algn="ctr">
              <a:spcBef>
                <a:spcPts val="400"/>
              </a:spcBef>
              <a:buSzTx/>
              <a:buNone/>
              <a:defRPr sz="1800">
                <a:solidFill>
                  <a:srgbClr val="FFFFFF"/>
                </a:solidFill>
              </a:defRPr>
            </a:pPr>
            <a:r>
              <a:t>Chief Flight Test</a:t>
            </a:r>
          </a:p>
          <a:p>
            <a:pPr marL="0" indent="0" algn="ctr">
              <a:spcBef>
                <a:spcPts val="400"/>
              </a:spcBef>
              <a:buSzTx/>
              <a:buNone/>
              <a:defRPr sz="1800">
                <a:solidFill>
                  <a:srgbClr val="FFFFFF"/>
                </a:solidFill>
              </a:defRPr>
            </a:pPr>
            <a:r>
              <a:t>Transport Canada</a:t>
            </a:r>
          </a:p>
        </p:txBody>
      </p:sp>
      <p:sp>
        <p:nvSpPr>
          <p:cNvPr id="31" name="Functional Check Flight Symposium…"/>
          <p:cNvSpPr txBox="1"/>
          <p:nvPr/>
        </p:nvSpPr>
        <p:spPr>
          <a:xfrm>
            <a:off x="4236720" y="5486400"/>
            <a:ext cx="4980623" cy="9594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sz="2000">
                <a:solidFill>
                  <a:srgbClr val="FFFFFF"/>
                </a:solidFill>
              </a:defRPr>
            </a:pPr>
            <a:r>
              <a:t>Functional Check Flight Symposium</a:t>
            </a:r>
          </a:p>
          <a:p>
            <a:pPr algn="ctr">
              <a:defRPr sz="2000">
                <a:solidFill>
                  <a:srgbClr val="FFFFFF"/>
                </a:solidFill>
              </a:defRPr>
            </a:pPr>
            <a:r>
              <a:t>February 8-9, 2011</a:t>
            </a:r>
          </a:p>
          <a:p>
            <a:pPr algn="ctr">
              <a:defRPr sz="2000">
                <a:solidFill>
                  <a:srgbClr val="FFFFFF"/>
                </a:solidFill>
              </a:defRPr>
            </a:pPr>
            <a:r>
              <a:t>Vancouver, British Columbia, Canada</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Definitions relative to Flight Testing"/>
          <p:cNvSpPr txBox="1"/>
          <p:nvPr>
            <p:ph type="title" idx="4294967295"/>
          </p:nvPr>
        </p:nvSpPr>
        <p:spPr>
          <a:xfrm>
            <a:off x="685800" y="914400"/>
            <a:ext cx="7772400" cy="838200"/>
          </a:xfrm>
          <a:prstGeom prst="rect">
            <a:avLst/>
          </a:prstGeom>
        </p:spPr>
        <p:txBody>
          <a:bodyPr>
            <a:normAutofit fontScale="100000" lnSpcReduction="0"/>
          </a:bodyPr>
          <a:lstStyle>
            <a:lvl1pPr defTabSz="886968">
              <a:defRPr sz="3880"/>
            </a:lvl1pPr>
          </a:lstStyle>
          <a:p>
            <a:pPr/>
            <a:r>
              <a:t>Definitions relative to Flight Testing</a:t>
            </a:r>
          </a:p>
        </p:txBody>
      </p:sp>
      <p:sp>
        <p:nvSpPr>
          <p:cNvPr id="59" name="Category 4 Flight Test (Avionics/Systems Flight Test)…"/>
          <p:cNvSpPr txBox="1"/>
          <p:nvPr>
            <p:ph type="body" idx="4294967295"/>
          </p:nvPr>
        </p:nvSpPr>
        <p:spPr>
          <a:xfrm>
            <a:off x="685800" y="1981200"/>
            <a:ext cx="7772400" cy="4114800"/>
          </a:xfrm>
          <a:prstGeom prst="rect">
            <a:avLst/>
          </a:prstGeom>
        </p:spPr>
        <p:txBody>
          <a:bodyPr>
            <a:normAutofit fontScale="100000" lnSpcReduction="0"/>
          </a:bodyPr>
          <a:lstStyle>
            <a:lvl1pPr>
              <a:buChar char="•"/>
            </a:lvl1pPr>
            <a:lvl2pPr marL="742950" indent="-285750">
              <a:spcBef>
                <a:spcPts val="0"/>
              </a:spcBef>
              <a:defRPr sz="2400"/>
            </a:lvl2pPr>
          </a:lstStyle>
          <a:p>
            <a:pPr/>
            <a:r>
              <a:t>Category 4 Flight Test (Avionics/Systems Flight Test)</a:t>
            </a:r>
          </a:p>
          <a:p>
            <a:pPr lvl="1"/>
            <a:r>
              <a:t>Flights (including certification flights) performed to assess a system design change or installation which does not need a performance, flight characteristics or handling qualities assessment or an assessment of the impact on crew procedures when the new or modified system is operating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 name="Definitions relative to Flight Testing"/>
          <p:cNvSpPr txBox="1"/>
          <p:nvPr>
            <p:ph type="title" idx="4294967295"/>
          </p:nvPr>
        </p:nvSpPr>
        <p:spPr>
          <a:xfrm>
            <a:off x="685800" y="914400"/>
            <a:ext cx="7772400" cy="838200"/>
          </a:xfrm>
          <a:prstGeom prst="rect">
            <a:avLst/>
          </a:prstGeom>
        </p:spPr>
        <p:txBody>
          <a:bodyPr>
            <a:normAutofit fontScale="100000" lnSpcReduction="0"/>
          </a:bodyPr>
          <a:lstStyle>
            <a:lvl1pPr defTabSz="886968">
              <a:defRPr sz="3880"/>
            </a:lvl1pPr>
          </a:lstStyle>
          <a:p>
            <a:pPr/>
            <a:r>
              <a:t>Definitions relative to Flight Testing</a:t>
            </a:r>
          </a:p>
        </p:txBody>
      </p:sp>
      <p:sp>
        <p:nvSpPr>
          <p:cNvPr id="62" name="Functional Check Flight/Maintenance Test Flight…"/>
          <p:cNvSpPr txBox="1"/>
          <p:nvPr>
            <p:ph type="body" idx="4294967295"/>
          </p:nvPr>
        </p:nvSpPr>
        <p:spPr>
          <a:xfrm>
            <a:off x="685800" y="1981200"/>
            <a:ext cx="7772400" cy="4114800"/>
          </a:xfrm>
          <a:prstGeom prst="rect">
            <a:avLst/>
          </a:prstGeom>
        </p:spPr>
        <p:txBody>
          <a:bodyPr>
            <a:normAutofit fontScale="100000" lnSpcReduction="0"/>
          </a:bodyPr>
          <a:lstStyle>
            <a:lvl1pPr>
              <a:buChar char="•"/>
            </a:lvl1pPr>
            <a:lvl2pPr marL="742950" indent="-285750">
              <a:spcBef>
                <a:spcPts val="0"/>
              </a:spcBef>
              <a:defRPr sz="2400"/>
            </a:lvl2pPr>
          </a:lstStyle>
          <a:p>
            <a:pPr/>
            <a:r>
              <a:t>Functional Check Flight/Maintenance Test Flight</a:t>
            </a:r>
          </a:p>
          <a:p>
            <a:pPr lvl="1"/>
            <a:r>
              <a:t>Flights performed after maintenance  or at other times as determined by operational/contract considerations for the purpose of verifying the correct airborne function of aircraft systems using only approved data and procedures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Current Regulations"/>
          <p:cNvSpPr txBox="1"/>
          <p:nvPr>
            <p:ph type="title" idx="4294967295"/>
          </p:nvPr>
        </p:nvSpPr>
        <p:spPr>
          <a:xfrm>
            <a:off x="685800" y="914400"/>
            <a:ext cx="7772400" cy="838200"/>
          </a:xfrm>
          <a:prstGeom prst="rect">
            <a:avLst/>
          </a:prstGeom>
        </p:spPr>
        <p:txBody>
          <a:bodyPr>
            <a:normAutofit fontScale="100000" lnSpcReduction="0"/>
          </a:bodyPr>
          <a:lstStyle/>
          <a:p>
            <a:pPr/>
            <a:r>
              <a:t>Current Regulations</a:t>
            </a:r>
          </a:p>
        </p:txBody>
      </p:sp>
      <p:sp>
        <p:nvSpPr>
          <p:cNvPr id="65" name="Production Flight Test Procedures (CAR Standard 561.08)…"/>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Production Flight Test Procedures (CAR Standard 561.08)</a:t>
            </a:r>
          </a:p>
          <a:p>
            <a:pPr lvl="1" marL="742950" indent="-285750">
              <a:spcBef>
                <a:spcPts val="0"/>
              </a:spcBef>
              <a:defRPr sz="2400"/>
            </a:pPr>
            <a:r>
              <a:t>Production Control System for an aircraft must include flight test procedures and checklists</a:t>
            </a:r>
          </a:p>
          <a:p>
            <a:pPr lvl="1" marL="742950" indent="-285750">
              <a:spcBef>
                <a:spcPts val="0"/>
              </a:spcBef>
              <a:defRPr sz="2400"/>
            </a:pPr>
            <a:r>
              <a:t>Production Flight Test Procedures and all subsequent amendments will be reviewed and accepted by the Minister</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Current Regulations"/>
          <p:cNvSpPr txBox="1"/>
          <p:nvPr>
            <p:ph type="title" idx="4294967295"/>
          </p:nvPr>
        </p:nvSpPr>
        <p:spPr>
          <a:xfrm>
            <a:off x="685800" y="914400"/>
            <a:ext cx="7772400" cy="838200"/>
          </a:xfrm>
          <a:prstGeom prst="rect">
            <a:avLst/>
          </a:prstGeom>
        </p:spPr>
        <p:txBody>
          <a:bodyPr>
            <a:normAutofit fontScale="100000" lnSpcReduction="0"/>
          </a:bodyPr>
          <a:lstStyle/>
          <a:p>
            <a:pPr/>
            <a:r>
              <a:t>Current Regulations</a:t>
            </a:r>
          </a:p>
        </p:txBody>
      </p:sp>
      <p:sp>
        <p:nvSpPr>
          <p:cNvPr id="68" name="Post Maintenance Test Flights (CAR 571.10 (4) and CAR 605.85(2) and (3))…"/>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Post Maintenance Test Flights (CAR 571.10 (4) and CAR 605.85(2) and (3))</a:t>
            </a:r>
          </a:p>
          <a:p>
            <a:pPr lvl="1" marL="742950" indent="-285750">
              <a:spcBef>
                <a:spcPts val="0"/>
              </a:spcBef>
              <a:defRPr sz="2400">
                <a:latin typeface="Verdana"/>
                <a:ea typeface="Verdana"/>
                <a:cs typeface="Verdana"/>
                <a:sym typeface="Verdana"/>
              </a:defRPr>
            </a:pPr>
            <a:r>
              <a:t>…the maintenance release shall be made conditional on the satisfactory completion of a test flight carried out by the inclusion of the phrase “subject to satisfactory test flight”. </a:t>
            </a:r>
          </a:p>
          <a:p>
            <a:pPr lvl="1" marL="742950" indent="-285750">
              <a:spcBef>
                <a:spcPts val="0"/>
              </a:spcBef>
              <a:defRPr sz="2400">
                <a:latin typeface="Verdana"/>
                <a:ea typeface="Verdana"/>
                <a:cs typeface="Verdana"/>
                <a:sym typeface="Verdana"/>
              </a:defRPr>
            </a:pPr>
            <a:r>
              <a:t>Essential crew only and pilot-in-command shall enter results of the test flight in the journey log</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Risk Assessment"/>
          <p:cNvSpPr txBox="1"/>
          <p:nvPr>
            <p:ph type="title" idx="4294967295"/>
          </p:nvPr>
        </p:nvSpPr>
        <p:spPr>
          <a:xfrm>
            <a:off x="685800" y="914400"/>
            <a:ext cx="7772400" cy="838200"/>
          </a:xfrm>
          <a:prstGeom prst="rect">
            <a:avLst/>
          </a:prstGeom>
        </p:spPr>
        <p:txBody>
          <a:bodyPr>
            <a:normAutofit fontScale="100000" lnSpcReduction="0"/>
          </a:bodyPr>
          <a:lstStyle/>
          <a:p>
            <a:pPr/>
            <a:r>
              <a:t>Risk Assessment</a:t>
            </a:r>
          </a:p>
        </p:txBody>
      </p:sp>
      <p:sp>
        <p:nvSpPr>
          <p:cNvPr id="71" name="Hazard…"/>
          <p:cNvSpPr txBox="1"/>
          <p:nvPr>
            <p:ph type="body" idx="4294967295"/>
          </p:nvPr>
        </p:nvSpPr>
        <p:spPr>
          <a:xfrm>
            <a:off x="685800" y="1981200"/>
            <a:ext cx="7772400" cy="4114800"/>
          </a:xfrm>
          <a:prstGeom prst="rect">
            <a:avLst/>
          </a:prstGeom>
        </p:spPr>
        <p:txBody>
          <a:bodyPr>
            <a:normAutofit fontScale="100000" lnSpcReduction="0"/>
          </a:bodyPr>
          <a:lstStyle/>
          <a:p>
            <a:pPr>
              <a:lnSpc>
                <a:spcPct val="90000"/>
              </a:lnSpc>
              <a:buChar char="•"/>
            </a:pPr>
            <a:r>
              <a:t>Hazard</a:t>
            </a:r>
          </a:p>
          <a:p>
            <a:pPr lvl="1" marL="742950" indent="-285750">
              <a:lnSpc>
                <a:spcPct val="90000"/>
              </a:lnSpc>
              <a:spcBef>
                <a:spcPts val="0"/>
              </a:spcBef>
              <a:defRPr sz="2400"/>
            </a:pPr>
            <a:r>
              <a:t>Flights conducted to assess condition of the aircraft:</a:t>
            </a:r>
          </a:p>
          <a:p>
            <a:pPr lvl="2" marL="1143000" indent="-228600">
              <a:lnSpc>
                <a:spcPct val="90000"/>
              </a:lnSpc>
              <a:spcBef>
                <a:spcPts val="0"/>
              </a:spcBef>
              <a:defRPr sz="2000"/>
            </a:pPr>
            <a:r>
              <a:t>End of a leasing agreement</a:t>
            </a:r>
          </a:p>
          <a:p>
            <a:pPr lvl="2" marL="1143000" indent="-228600">
              <a:lnSpc>
                <a:spcPct val="90000"/>
              </a:lnSpc>
              <a:spcBef>
                <a:spcPts val="0"/>
              </a:spcBef>
              <a:defRPr sz="2000"/>
            </a:pPr>
            <a:r>
              <a:t>Post maintenance</a:t>
            </a:r>
          </a:p>
          <a:p>
            <a:pPr lvl="2" marL="1143000" indent="-228600">
              <a:lnSpc>
                <a:spcPct val="90000"/>
              </a:lnSpc>
              <a:spcBef>
                <a:spcPts val="0"/>
              </a:spcBef>
              <a:defRPr sz="2000"/>
            </a:pPr>
            <a:r>
              <a:t>Trouble shooting</a:t>
            </a:r>
          </a:p>
          <a:p>
            <a:pPr lvl="1" marL="742950" indent="-285750">
              <a:lnSpc>
                <a:spcPct val="90000"/>
              </a:lnSpc>
              <a:spcBef>
                <a:spcPts val="0"/>
              </a:spcBef>
              <a:defRPr sz="2400"/>
            </a:pPr>
            <a:r>
              <a:t>Detailed procedures including training, crew suitability and planning are not always available</a:t>
            </a:r>
          </a:p>
          <a:p>
            <a:pPr lvl="1" marL="742950" indent="-285750">
              <a:lnSpc>
                <a:spcPct val="90000"/>
              </a:lnSpc>
              <a:spcBef>
                <a:spcPts val="0"/>
              </a:spcBef>
              <a:defRPr sz="2400"/>
            </a:pPr>
            <a:r>
              <a:t>Crews may improvise and conduct maneuvers in inappropriate  airspace and/or at inappropriate phases of flight (ie. high workload)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Risk Assessment"/>
          <p:cNvSpPr txBox="1"/>
          <p:nvPr>
            <p:ph type="title" idx="4294967295"/>
          </p:nvPr>
        </p:nvSpPr>
        <p:spPr>
          <a:xfrm>
            <a:off x="685800" y="914400"/>
            <a:ext cx="7772400" cy="838200"/>
          </a:xfrm>
          <a:prstGeom prst="rect">
            <a:avLst/>
          </a:prstGeom>
        </p:spPr>
        <p:txBody>
          <a:bodyPr>
            <a:normAutofit fontScale="100000" lnSpcReduction="0"/>
          </a:bodyPr>
          <a:lstStyle/>
          <a:p>
            <a:pPr/>
            <a:r>
              <a:t>Risk Assessment</a:t>
            </a:r>
          </a:p>
        </p:txBody>
      </p:sp>
      <p:sp>
        <p:nvSpPr>
          <p:cNvPr id="74" name="Likelihood (L)  that a sequence of events will occur and result in a specific consequence…"/>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Likelihood (L)  that a sequence of events will occur and result in a specific consequence</a:t>
            </a:r>
          </a:p>
          <a:p>
            <a:pPr>
              <a:buChar char="•"/>
            </a:pPr>
            <a:r>
              <a:t>Severity (S) of the consequence to the decision maker</a:t>
            </a:r>
          </a:p>
          <a:p>
            <a:pPr>
              <a:buChar char="•"/>
            </a:pPr>
            <a:r>
              <a:t>Exposure (E) to the opportunity for the sequence of events to occur</a:t>
            </a:r>
          </a:p>
          <a:p>
            <a:pPr>
              <a:buChar char="•"/>
            </a:pPr>
            <a:r>
              <a:t>Risk Index = L x S x 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Risk Assessment"/>
          <p:cNvSpPr txBox="1"/>
          <p:nvPr>
            <p:ph type="title" idx="4294967295"/>
          </p:nvPr>
        </p:nvSpPr>
        <p:spPr>
          <a:xfrm>
            <a:off x="685800" y="914400"/>
            <a:ext cx="7772400" cy="838200"/>
          </a:xfrm>
          <a:prstGeom prst="rect">
            <a:avLst/>
          </a:prstGeom>
        </p:spPr>
        <p:txBody>
          <a:bodyPr>
            <a:normAutofit fontScale="100000" lnSpcReduction="0"/>
          </a:bodyPr>
          <a:lstStyle/>
          <a:p>
            <a:pPr/>
            <a:r>
              <a:t>Risk Assessment</a:t>
            </a:r>
          </a:p>
        </p:txBody>
      </p:sp>
      <p:sp>
        <p:nvSpPr>
          <p:cNvPr id="77" name="Risk Index (16)…"/>
          <p:cNvSpPr txBox="1"/>
          <p:nvPr>
            <p:ph type="body" idx="4294967295"/>
          </p:nvPr>
        </p:nvSpPr>
        <p:spPr>
          <a:xfrm>
            <a:off x="685800" y="1981200"/>
            <a:ext cx="7772400" cy="4114800"/>
          </a:xfrm>
          <a:prstGeom prst="rect">
            <a:avLst/>
          </a:prstGeom>
        </p:spPr>
        <p:txBody>
          <a:bodyPr>
            <a:normAutofit fontScale="100000" lnSpcReduction="0"/>
          </a:bodyPr>
          <a:lstStyle/>
          <a:p>
            <a:pPr>
              <a:lnSpc>
                <a:spcPct val="90000"/>
              </a:lnSpc>
              <a:spcBef>
                <a:spcPts val="500"/>
              </a:spcBef>
              <a:buChar char="•"/>
              <a:defRPr sz="2400"/>
            </a:pPr>
            <a:r>
              <a:t>Risk Index (16)</a:t>
            </a:r>
          </a:p>
          <a:p>
            <a:pPr lvl="1" marL="742950" indent="-285750">
              <a:lnSpc>
                <a:spcPct val="90000"/>
              </a:lnSpc>
              <a:spcBef>
                <a:spcPts val="0"/>
              </a:spcBef>
              <a:defRPr sz="2000"/>
            </a:pPr>
            <a:r>
              <a:t>Likelihood: Remote (2)</a:t>
            </a:r>
          </a:p>
          <a:p>
            <a:pPr lvl="2" marL="1143000" indent="-228600">
              <a:lnSpc>
                <a:spcPct val="90000"/>
              </a:lnSpc>
              <a:spcBef>
                <a:spcPts val="0"/>
              </a:spcBef>
              <a:defRPr sz="1800"/>
            </a:pPr>
            <a:r>
              <a:t>Has occurred rarely (Known to have happened but a statistically credible frequency cannot be determined)</a:t>
            </a:r>
          </a:p>
          <a:p>
            <a:pPr lvl="1" marL="742950" indent="-285750">
              <a:lnSpc>
                <a:spcPct val="90000"/>
              </a:lnSpc>
              <a:spcBef>
                <a:spcPts val="0"/>
              </a:spcBef>
              <a:defRPr sz="2000"/>
            </a:pPr>
            <a:r>
              <a:t>Severity: Catastrophic (4)</a:t>
            </a:r>
          </a:p>
          <a:p>
            <a:pPr lvl="2" marL="1143000" indent="-228600">
              <a:lnSpc>
                <a:spcPct val="90000"/>
              </a:lnSpc>
              <a:spcBef>
                <a:spcPts val="0"/>
              </a:spcBef>
              <a:defRPr sz="1800"/>
            </a:pPr>
            <a:r>
              <a:t>Loss of aircraft, fatal injuries, public exposed to a life threatening hazard</a:t>
            </a:r>
          </a:p>
          <a:p>
            <a:pPr lvl="1" marL="742950" indent="-285750">
              <a:lnSpc>
                <a:spcPct val="90000"/>
              </a:lnSpc>
              <a:spcBef>
                <a:spcPts val="0"/>
              </a:spcBef>
              <a:defRPr sz="2000"/>
            </a:pPr>
            <a:r>
              <a:t>Exposure: Occasionally exposed (2)</a:t>
            </a:r>
          </a:p>
          <a:p>
            <a:pPr lvl="2" marL="1143000" indent="-228600">
              <a:lnSpc>
                <a:spcPct val="90000"/>
              </a:lnSpc>
              <a:spcBef>
                <a:spcPts val="0"/>
              </a:spcBef>
              <a:defRPr sz="1800"/>
            </a:pPr>
            <a:r>
              <a:t>Occasionally exposed to the opportunity for the event sequence to occur </a:t>
            </a:r>
          </a:p>
          <a:p>
            <a:pPr lvl="2" marL="1143000" indent="-228600">
              <a:lnSpc>
                <a:spcPct val="90000"/>
              </a:lnSpc>
              <a:spcBef>
                <a:spcPts val="0"/>
              </a:spcBef>
              <a:defRPr sz="1800"/>
            </a:pPr>
            <a:r>
              <a:t>Seldom Exposed (1) could be applied</a:t>
            </a:r>
          </a:p>
          <a:p>
            <a:pPr>
              <a:lnSpc>
                <a:spcPct val="90000"/>
              </a:lnSpc>
              <a:spcBef>
                <a:spcPts val="500"/>
              </a:spcBef>
              <a:buChar char="•"/>
              <a:defRPr sz="2400"/>
            </a:pPr>
            <a:r>
              <a:t>Moderate level of risk (11-30)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Risk Assessment"/>
          <p:cNvSpPr txBox="1"/>
          <p:nvPr>
            <p:ph type="title" idx="4294967295"/>
          </p:nvPr>
        </p:nvSpPr>
        <p:spPr>
          <a:xfrm>
            <a:off x="685800" y="914400"/>
            <a:ext cx="7772400" cy="838200"/>
          </a:xfrm>
          <a:prstGeom prst="rect">
            <a:avLst/>
          </a:prstGeom>
        </p:spPr>
        <p:txBody>
          <a:bodyPr>
            <a:normAutofit fontScale="100000" lnSpcReduction="0"/>
          </a:bodyPr>
          <a:lstStyle/>
          <a:p>
            <a:pPr/>
            <a:r>
              <a:t>Risk Assessment</a:t>
            </a:r>
          </a:p>
        </p:txBody>
      </p:sp>
      <p:sp>
        <p:nvSpPr>
          <p:cNvPr id="82" name="Options for Controlling the Risk…"/>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Options for Controlling the Risk</a:t>
            </a:r>
          </a:p>
          <a:p>
            <a:pPr lvl="1" marL="742950" indent="-285750">
              <a:spcBef>
                <a:spcPts val="0"/>
              </a:spcBef>
              <a:defRPr sz="2400"/>
            </a:pPr>
            <a:r>
              <a:t>Promote awareness through education</a:t>
            </a:r>
          </a:p>
          <a:p>
            <a:pPr lvl="1" marL="742950" indent="-285750">
              <a:spcBef>
                <a:spcPts val="0"/>
              </a:spcBef>
              <a:defRPr sz="2400"/>
            </a:pPr>
            <a:r>
              <a:t>Establish expectations through the publication of guidance material (Advisory Circulars and Staff Instructions)</a:t>
            </a:r>
          </a:p>
          <a:p>
            <a:pPr lvl="1" marL="742950" indent="-285750">
              <a:spcBef>
                <a:spcPts val="0"/>
              </a:spcBef>
              <a:defRPr sz="2400"/>
            </a:pPr>
            <a:r>
              <a:t>Regulate and enforce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Initial Approach"/>
          <p:cNvSpPr txBox="1"/>
          <p:nvPr>
            <p:ph type="title" idx="4294967295"/>
          </p:nvPr>
        </p:nvSpPr>
        <p:spPr>
          <a:xfrm>
            <a:off x="685800" y="914400"/>
            <a:ext cx="7772400" cy="838200"/>
          </a:xfrm>
          <a:prstGeom prst="rect">
            <a:avLst/>
          </a:prstGeom>
        </p:spPr>
        <p:txBody>
          <a:bodyPr>
            <a:normAutofit fontScale="100000" lnSpcReduction="0"/>
          </a:bodyPr>
          <a:lstStyle/>
          <a:p>
            <a:pPr/>
            <a:r>
              <a:t>Initial Approach</a:t>
            </a:r>
          </a:p>
        </p:txBody>
      </p:sp>
      <p:sp>
        <p:nvSpPr>
          <p:cNvPr id="85" name="Promote Awareness through education…"/>
          <p:cNvSpPr txBox="1"/>
          <p:nvPr>
            <p:ph type="body" idx="4294967295"/>
          </p:nvPr>
        </p:nvSpPr>
        <p:spPr>
          <a:xfrm>
            <a:off x="685800" y="1981200"/>
            <a:ext cx="7772400" cy="4114800"/>
          </a:xfrm>
          <a:prstGeom prst="rect">
            <a:avLst/>
          </a:prstGeom>
        </p:spPr>
        <p:txBody>
          <a:bodyPr>
            <a:normAutofit fontScale="100000" lnSpcReduction="0"/>
          </a:bodyPr>
          <a:lstStyle/>
          <a:p>
            <a:pPr>
              <a:lnSpc>
                <a:spcPct val="90000"/>
              </a:lnSpc>
              <a:spcBef>
                <a:spcPts val="500"/>
              </a:spcBef>
              <a:buChar char="•"/>
              <a:defRPr sz="2400"/>
            </a:pPr>
            <a:r>
              <a:t>Promote Awareness through education</a:t>
            </a:r>
          </a:p>
          <a:p>
            <a:pPr lvl="1" marL="742950" indent="-285750">
              <a:lnSpc>
                <a:spcPct val="90000"/>
              </a:lnSpc>
              <a:spcBef>
                <a:spcPts val="0"/>
              </a:spcBef>
              <a:defRPr sz="2000"/>
            </a:pPr>
            <a:r>
              <a:t>Use the Aviation Safety Letter and other publications to highlight the issues and provide recommendations to mitigate the risks</a:t>
            </a:r>
          </a:p>
          <a:p>
            <a:pPr lvl="1" marL="742950" indent="-285750">
              <a:lnSpc>
                <a:spcPct val="90000"/>
              </a:lnSpc>
              <a:spcBef>
                <a:spcPts val="0"/>
              </a:spcBef>
              <a:defRPr sz="2000"/>
            </a:pPr>
            <a:r>
              <a:t>Use the Safety Management Systems that have been implemented by Canadian Operators to address the hazards associated with Functional Check Flights</a:t>
            </a:r>
          </a:p>
          <a:p>
            <a:pPr>
              <a:lnSpc>
                <a:spcPct val="90000"/>
              </a:lnSpc>
              <a:spcBef>
                <a:spcPts val="500"/>
              </a:spcBef>
              <a:buChar char="•"/>
              <a:defRPr sz="2400"/>
            </a:pPr>
            <a:r>
              <a:t>Consultation with stakeholders and other regulatory agencies</a:t>
            </a:r>
          </a:p>
          <a:p>
            <a:pPr lvl="1" marL="742950" indent="-285750">
              <a:lnSpc>
                <a:spcPct val="90000"/>
              </a:lnSpc>
              <a:spcBef>
                <a:spcPts val="0"/>
              </a:spcBef>
              <a:defRPr sz="2000"/>
            </a:pPr>
            <a:r>
              <a:t>Will includes Operators (large and  small), Original Equipment Manufacturers (OEMs), </a:t>
            </a:r>
          </a:p>
          <a:p>
            <a:pPr lvl="1" marL="742950" indent="-285750">
              <a:lnSpc>
                <a:spcPct val="90000"/>
              </a:lnSpc>
              <a:spcBef>
                <a:spcPts val="0"/>
              </a:spcBef>
              <a:defRPr sz="2000"/>
            </a:pPr>
            <a:r>
              <a:t>Initial discussions may broaden the stakeholder base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Follow-up"/>
          <p:cNvSpPr txBox="1"/>
          <p:nvPr>
            <p:ph type="title" idx="4294967295"/>
          </p:nvPr>
        </p:nvSpPr>
        <p:spPr>
          <a:xfrm>
            <a:off x="685800" y="914400"/>
            <a:ext cx="7772400" cy="838200"/>
          </a:xfrm>
          <a:prstGeom prst="rect">
            <a:avLst/>
          </a:prstGeom>
        </p:spPr>
        <p:txBody>
          <a:bodyPr>
            <a:normAutofit fontScale="100000" lnSpcReduction="0"/>
          </a:bodyPr>
          <a:lstStyle/>
          <a:p>
            <a:pPr/>
            <a:r>
              <a:t>Follow-up</a:t>
            </a:r>
          </a:p>
        </p:txBody>
      </p:sp>
      <p:sp>
        <p:nvSpPr>
          <p:cNvPr id="88" name="Continue discussion with stakeholders and other regulatory agencies…"/>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Continue discussion with stakeholders and other regulatory agencies</a:t>
            </a:r>
          </a:p>
          <a:p>
            <a:pPr>
              <a:buChar char="•"/>
            </a:pPr>
            <a:r>
              <a:t>Program Validation Inspections</a:t>
            </a:r>
          </a:p>
          <a:p>
            <a:pPr>
              <a:buChar char="•"/>
            </a:pPr>
            <a:r>
              <a:t>Monitor accident/incidents reports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 name="Overview"/>
          <p:cNvSpPr txBox="1"/>
          <p:nvPr>
            <p:ph type="title" idx="4294967295"/>
          </p:nvPr>
        </p:nvSpPr>
        <p:spPr>
          <a:xfrm>
            <a:off x="685800" y="914400"/>
            <a:ext cx="7772400" cy="838200"/>
          </a:xfrm>
          <a:prstGeom prst="rect">
            <a:avLst/>
          </a:prstGeom>
        </p:spPr>
        <p:txBody>
          <a:bodyPr>
            <a:normAutofit fontScale="100000" lnSpcReduction="0"/>
          </a:bodyPr>
          <a:lstStyle/>
          <a:p>
            <a:pPr/>
            <a:r>
              <a:t>Overview</a:t>
            </a:r>
          </a:p>
        </p:txBody>
      </p:sp>
      <p:sp>
        <p:nvSpPr>
          <p:cNvPr id="34" name="Issue under discussion…"/>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Issue under discussion</a:t>
            </a:r>
          </a:p>
          <a:p>
            <a:pPr>
              <a:buChar char="•"/>
            </a:pPr>
            <a:r>
              <a:t>Current regulatory framework</a:t>
            </a:r>
          </a:p>
          <a:p>
            <a:pPr>
              <a:buChar char="•"/>
            </a:pPr>
            <a:r>
              <a:t>Assessment of the risks</a:t>
            </a:r>
          </a:p>
          <a:p>
            <a:pPr>
              <a:buChar char="•"/>
            </a:pPr>
            <a:r>
              <a:t>Options </a:t>
            </a:r>
          </a:p>
          <a:p>
            <a:pPr>
              <a:buChar char="•"/>
            </a:pPr>
            <a:r>
              <a:t>Follow-up</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2" name="Group"/>
          <p:cNvGrpSpPr/>
          <p:nvPr/>
        </p:nvGrpSpPr>
        <p:grpSpPr>
          <a:xfrm>
            <a:off x="-1" y="0"/>
            <a:ext cx="9525002" cy="7010400"/>
            <a:chOff x="0" y="0"/>
            <a:chExt cx="9525000" cy="7010400"/>
          </a:xfrm>
        </p:grpSpPr>
        <p:sp>
          <p:nvSpPr>
            <p:cNvPr id="90" name="Rectangle"/>
            <p:cNvSpPr/>
            <p:nvPr/>
          </p:nvSpPr>
          <p:spPr>
            <a:xfrm>
              <a:off x="-1" y="0"/>
              <a:ext cx="9525002" cy="701040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sz="1800"/>
              </a:pPr>
            </a:p>
          </p:txBody>
        </p:sp>
        <p:pic>
          <p:nvPicPr>
            <p:cNvPr id="91" name="H:\My Pictures\FIP\Canada.jpg" descr="H:\My Pictures\FIP\Canada.jpg"/>
            <p:cNvPicPr>
              <a:picLocks noChangeAspect="1"/>
            </p:cNvPicPr>
            <p:nvPr/>
          </p:nvPicPr>
          <p:blipFill>
            <a:blip r:embed="rId2">
              <a:extLst/>
            </a:blip>
            <a:stretch>
              <a:fillRect/>
            </a:stretch>
          </p:blipFill>
          <p:spPr>
            <a:xfrm>
              <a:off x="404812" y="2095500"/>
              <a:ext cx="8334376" cy="2667000"/>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Issue"/>
          <p:cNvSpPr txBox="1"/>
          <p:nvPr>
            <p:ph type="title" idx="4294967295"/>
          </p:nvPr>
        </p:nvSpPr>
        <p:spPr>
          <a:xfrm>
            <a:off x="685800" y="914400"/>
            <a:ext cx="7772400" cy="838200"/>
          </a:xfrm>
          <a:prstGeom prst="rect">
            <a:avLst/>
          </a:prstGeom>
        </p:spPr>
        <p:txBody>
          <a:bodyPr>
            <a:normAutofit fontScale="100000" lnSpcReduction="0"/>
          </a:bodyPr>
          <a:lstStyle/>
          <a:p>
            <a:pPr/>
            <a:r>
              <a:t>Issue</a:t>
            </a:r>
          </a:p>
        </p:txBody>
      </p:sp>
      <p:sp>
        <p:nvSpPr>
          <p:cNvPr id="37" name="Non-Revenue flights conducted for the purposes of aircraft assessment pursuant to Lease termination/handover agreements, post maintenance validation or troubleshooting of systems when procedures that consider training, crew suitability and planning have "/>
          <p:cNvSpPr txBox="1"/>
          <p:nvPr>
            <p:ph type="body" idx="4294967295"/>
          </p:nvPr>
        </p:nvSpPr>
        <p:spPr>
          <a:xfrm>
            <a:off x="685800" y="1981200"/>
            <a:ext cx="7772400" cy="4114800"/>
          </a:xfrm>
          <a:prstGeom prst="rect">
            <a:avLst/>
          </a:prstGeom>
        </p:spPr>
        <p:txBody>
          <a:bodyPr>
            <a:normAutofit fontScale="100000" lnSpcReduction="0"/>
          </a:bodyPr>
          <a:lstStyle>
            <a:lvl1pPr>
              <a:buChar char="•"/>
            </a:lvl1pPr>
          </a:lstStyle>
          <a:p>
            <a:pPr/>
            <a:r>
              <a:t>Non-Revenue flights conducted for the purposes of aircraft assessment pursuant to Lease termination/handover agreements, post maintenance validation or troubleshooting of systems when procedures that consider training, crew suitability and planning have not been established</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It seemed like a good idea!"/>
          <p:cNvSpPr txBox="1"/>
          <p:nvPr>
            <p:ph type="title" idx="4294967295"/>
          </p:nvPr>
        </p:nvSpPr>
        <p:spPr>
          <a:xfrm>
            <a:off x="685800" y="914400"/>
            <a:ext cx="7772400" cy="838200"/>
          </a:xfrm>
          <a:prstGeom prst="rect">
            <a:avLst/>
          </a:prstGeom>
        </p:spPr>
        <p:txBody>
          <a:bodyPr>
            <a:normAutofit fontScale="100000" lnSpcReduction="0"/>
          </a:bodyPr>
          <a:lstStyle/>
          <a:p>
            <a:pPr/>
            <a:r>
              <a:t>It seemed like a good idea!</a:t>
            </a:r>
          </a:p>
        </p:txBody>
      </p:sp>
      <p:sp>
        <p:nvSpPr>
          <p:cNvPr id="40" name="Text"/>
          <p:cNvSpPr txBox="1"/>
          <p:nvPr/>
        </p:nvSpPr>
        <p:spPr>
          <a:xfrm>
            <a:off x="45719" y="-22225"/>
            <a:ext cx="6607812" cy="4420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                                                                                                                                     </a:t>
            </a:r>
          </a:p>
        </p:txBody>
      </p:sp>
      <p:pic>
        <p:nvPicPr>
          <p:cNvPr id="41" name="image.png" descr="image.png"/>
          <p:cNvPicPr>
            <a:picLocks noChangeAspect="1"/>
          </p:cNvPicPr>
          <p:nvPr/>
        </p:nvPicPr>
        <p:blipFill>
          <a:blip r:embed="rId2">
            <a:extLst/>
          </a:blip>
          <a:stretch>
            <a:fillRect/>
          </a:stretch>
        </p:blipFill>
        <p:spPr>
          <a:xfrm>
            <a:off x="1606550" y="1981200"/>
            <a:ext cx="5930900" cy="41148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 name="Current Regulations"/>
          <p:cNvSpPr txBox="1"/>
          <p:nvPr>
            <p:ph type="title" idx="4294967295"/>
          </p:nvPr>
        </p:nvSpPr>
        <p:spPr>
          <a:xfrm>
            <a:off x="685800" y="914400"/>
            <a:ext cx="7772400" cy="838200"/>
          </a:xfrm>
          <a:prstGeom prst="rect">
            <a:avLst/>
          </a:prstGeom>
        </p:spPr>
        <p:txBody>
          <a:bodyPr>
            <a:normAutofit fontScale="100000" lnSpcReduction="0"/>
          </a:bodyPr>
          <a:lstStyle/>
          <a:p>
            <a:pPr/>
            <a:r>
              <a:t>Current Regulations</a:t>
            </a:r>
          </a:p>
        </p:txBody>
      </p:sp>
      <p:sp>
        <p:nvSpPr>
          <p:cNvPr id="44" name="Flight Test Operations Manual (CAR 521.46)…"/>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Flight Test Operations Manual (CAR 521.46)</a:t>
            </a:r>
          </a:p>
          <a:p>
            <a:pPr>
              <a:buChar char="•"/>
            </a:pPr>
            <a:r>
              <a:t>Production Flight Test Procedures (CAR Standard 561.08 and AC 561.003)</a:t>
            </a:r>
          </a:p>
          <a:p>
            <a:pPr>
              <a:buChar char="•"/>
            </a:pPr>
            <a:r>
              <a:t>Post Maintenance Test Flight (CAR 571.10 (4) and 605.85 (2) and (3)</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 name="Current Regulations"/>
          <p:cNvSpPr txBox="1"/>
          <p:nvPr>
            <p:ph type="title" idx="4294967295"/>
          </p:nvPr>
        </p:nvSpPr>
        <p:spPr>
          <a:xfrm>
            <a:off x="685800" y="914400"/>
            <a:ext cx="7772400" cy="838200"/>
          </a:xfrm>
          <a:prstGeom prst="rect">
            <a:avLst/>
          </a:prstGeom>
        </p:spPr>
        <p:txBody>
          <a:bodyPr>
            <a:normAutofit fontScale="100000" lnSpcReduction="0"/>
          </a:bodyPr>
          <a:lstStyle/>
          <a:p>
            <a:pPr/>
            <a:r>
              <a:t>Current Regulations</a:t>
            </a:r>
          </a:p>
        </p:txBody>
      </p:sp>
      <p:sp>
        <p:nvSpPr>
          <p:cNvPr id="47" name="Flight Test Operations Manual (CAR 521.46)…"/>
          <p:cNvSpPr txBox="1"/>
          <p:nvPr>
            <p:ph type="body" idx="4294967295"/>
          </p:nvPr>
        </p:nvSpPr>
        <p:spPr>
          <a:xfrm>
            <a:off x="685800" y="1981200"/>
            <a:ext cx="7772400" cy="4114800"/>
          </a:xfrm>
          <a:prstGeom prst="rect">
            <a:avLst/>
          </a:prstGeom>
        </p:spPr>
        <p:txBody>
          <a:bodyPr>
            <a:normAutofit fontScale="100000" lnSpcReduction="0"/>
          </a:bodyPr>
          <a:lstStyle/>
          <a:p>
            <a:pPr>
              <a:spcBef>
                <a:spcPts val="500"/>
              </a:spcBef>
              <a:buChar char="•"/>
              <a:defRPr sz="2400"/>
            </a:pPr>
            <a:r>
              <a:t>Flight Test Operations Manual (CAR 521.46)</a:t>
            </a:r>
          </a:p>
          <a:p>
            <a:pPr lvl="1" marL="742950" indent="-285750">
              <a:spcBef>
                <a:spcPts val="0"/>
              </a:spcBef>
              <a:defRPr sz="2000"/>
            </a:pPr>
            <a:r>
              <a:t>Introduced in 2009 </a:t>
            </a:r>
          </a:p>
          <a:p>
            <a:pPr lvl="1" marL="742950" indent="-285750">
              <a:spcBef>
                <a:spcPts val="0"/>
              </a:spcBef>
              <a:defRPr sz="2000"/>
            </a:pPr>
            <a:r>
              <a:t>Provides an oversight mechanism for Flight Test activities supporting the aircraft certification process</a:t>
            </a:r>
          </a:p>
          <a:p>
            <a:pPr lvl="1" marL="742950" indent="-285750">
              <a:spcBef>
                <a:spcPts val="0"/>
              </a:spcBef>
              <a:defRPr sz="2000"/>
            </a:pPr>
            <a:r>
              <a:t>Currently applicable to Type Certificate applicants but will be applied to all applicants for a </a:t>
            </a:r>
            <a:r>
              <a:rPr b="1"/>
              <a:t>design approval document</a:t>
            </a:r>
            <a:r>
              <a:t> through an amendment to the current wording</a:t>
            </a:r>
          </a:p>
          <a:p>
            <a:pPr lvl="1" marL="742950" indent="-285750">
              <a:spcBef>
                <a:spcPts val="0"/>
              </a:spcBef>
              <a:defRPr sz="2000"/>
            </a:pPr>
            <a:r>
              <a:t>Draft Advisory Circular introduces definitions of flight test (similar to definitions introduced by the the EASA NPA 2008-20)</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Definitions relative to Flight Testing"/>
          <p:cNvSpPr txBox="1"/>
          <p:nvPr>
            <p:ph type="title" idx="4294967295"/>
          </p:nvPr>
        </p:nvSpPr>
        <p:spPr>
          <a:xfrm>
            <a:off x="685800" y="914400"/>
            <a:ext cx="7772400" cy="838200"/>
          </a:xfrm>
          <a:prstGeom prst="rect">
            <a:avLst/>
          </a:prstGeom>
        </p:spPr>
        <p:txBody>
          <a:bodyPr>
            <a:normAutofit fontScale="100000" lnSpcReduction="0"/>
          </a:bodyPr>
          <a:lstStyle>
            <a:lvl1pPr defTabSz="886968">
              <a:defRPr sz="3880"/>
            </a:lvl1pPr>
          </a:lstStyle>
          <a:p>
            <a:pPr/>
            <a:r>
              <a:t>Definitions relative to Flight Testing</a:t>
            </a:r>
          </a:p>
        </p:txBody>
      </p:sp>
      <p:sp>
        <p:nvSpPr>
          <p:cNvPr id="50" name="Category 1 Flight Test (Experimental flight test)…"/>
          <p:cNvSpPr txBox="1"/>
          <p:nvPr>
            <p:ph type="body" idx="4294967295"/>
          </p:nvPr>
        </p:nvSpPr>
        <p:spPr>
          <a:xfrm>
            <a:off x="685800" y="1981200"/>
            <a:ext cx="7772400" cy="4114800"/>
          </a:xfrm>
          <a:prstGeom prst="rect">
            <a:avLst/>
          </a:prstGeom>
        </p:spPr>
        <p:txBody>
          <a:bodyPr>
            <a:normAutofit fontScale="100000" lnSpcReduction="0"/>
          </a:bodyPr>
          <a:lstStyle/>
          <a:p>
            <a:pPr>
              <a:buChar char="•"/>
            </a:pPr>
            <a:r>
              <a:t>Category 1 Flight Test (Experimental flight test)</a:t>
            </a:r>
          </a:p>
          <a:p>
            <a:pPr lvl="1" marL="742950" indent="-285750">
              <a:spcBef>
                <a:spcPts val="0"/>
              </a:spcBef>
              <a:defRPr sz="2400"/>
            </a:pPr>
            <a:r>
              <a:t>Initial flight(s) of a new type of aircraft</a:t>
            </a:r>
          </a:p>
          <a:p>
            <a:pPr lvl="1" marL="742950" indent="-285750">
              <a:spcBef>
                <a:spcPts val="0"/>
              </a:spcBef>
              <a:defRPr sz="2400"/>
            </a:pPr>
            <a:r>
              <a:t>Flights to determine or expand the flight envelope</a:t>
            </a:r>
          </a:p>
          <a:p>
            <a:pPr lvl="1" marL="742950" indent="-285750">
              <a:spcBef>
                <a:spcPts val="0"/>
              </a:spcBef>
              <a:defRPr sz="2400"/>
            </a:pPr>
            <a:r>
              <a:t>Initial flight(s) of an aircraft for which performance, flight characteristics, handling qualities or systems operating characteristics must be determined or may have been significantly modified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 name="Definitions relative to Flight Testing"/>
          <p:cNvSpPr txBox="1"/>
          <p:nvPr>
            <p:ph type="title" idx="4294967295"/>
          </p:nvPr>
        </p:nvSpPr>
        <p:spPr>
          <a:xfrm>
            <a:off x="685800" y="914400"/>
            <a:ext cx="7772400" cy="838200"/>
          </a:xfrm>
          <a:prstGeom prst="rect">
            <a:avLst/>
          </a:prstGeom>
        </p:spPr>
        <p:txBody>
          <a:bodyPr>
            <a:normAutofit fontScale="100000" lnSpcReduction="0"/>
          </a:bodyPr>
          <a:lstStyle>
            <a:lvl1pPr defTabSz="886968">
              <a:defRPr sz="3880"/>
            </a:lvl1pPr>
          </a:lstStyle>
          <a:p>
            <a:pPr/>
            <a:r>
              <a:t>Definitions relative to Flight Testing</a:t>
            </a:r>
          </a:p>
        </p:txBody>
      </p:sp>
      <p:sp>
        <p:nvSpPr>
          <p:cNvPr id="53" name="Category 2 Flight Test (Engineering Flight Test)…"/>
          <p:cNvSpPr txBox="1"/>
          <p:nvPr>
            <p:ph type="body" idx="4294967295"/>
          </p:nvPr>
        </p:nvSpPr>
        <p:spPr>
          <a:xfrm>
            <a:off x="685800" y="1981200"/>
            <a:ext cx="7772400" cy="4114800"/>
          </a:xfrm>
          <a:prstGeom prst="rect">
            <a:avLst/>
          </a:prstGeom>
        </p:spPr>
        <p:txBody>
          <a:bodyPr>
            <a:normAutofit fontScale="100000" lnSpcReduction="0"/>
          </a:bodyPr>
          <a:lstStyle/>
          <a:p>
            <a:pPr>
              <a:lnSpc>
                <a:spcPct val="90000"/>
              </a:lnSpc>
              <a:buChar char="•"/>
            </a:pPr>
            <a:r>
              <a:t>Category 2 Flight Test (Engineering Flight Test)</a:t>
            </a:r>
          </a:p>
          <a:p>
            <a:pPr lvl="1" marL="742950" indent="-285750">
              <a:lnSpc>
                <a:spcPct val="90000"/>
              </a:lnSpc>
              <a:spcBef>
                <a:spcPts val="0"/>
              </a:spcBef>
              <a:defRPr sz="2000"/>
            </a:pPr>
            <a:r>
              <a:t>Flights (including certification flights) done within the operational envelope that include manoeuvres and systems operating assessments which are not expected to encounter performance, flight characteristics, handling qualities or system characteristics significantly different from those already known</a:t>
            </a:r>
          </a:p>
          <a:p>
            <a:pPr lvl="1" marL="742950" indent="-285750">
              <a:lnSpc>
                <a:spcPct val="90000"/>
              </a:lnSpc>
              <a:spcBef>
                <a:spcPts val="0"/>
              </a:spcBef>
              <a:defRPr sz="2000"/>
            </a:pPr>
            <a:r>
              <a:t>Display flights and demonstration flights of non Type Certified aircraft</a:t>
            </a:r>
          </a:p>
          <a:p>
            <a:pPr lvl="1" marL="742950" indent="-285750">
              <a:lnSpc>
                <a:spcPct val="90000"/>
              </a:lnSpc>
              <a:spcBef>
                <a:spcPts val="0"/>
              </a:spcBef>
              <a:defRPr sz="2000"/>
            </a:pPr>
            <a:r>
              <a:t>Flights conducted for the purpose of Function and Reliability testing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 name="Definitions relative to Flight Testing"/>
          <p:cNvSpPr txBox="1"/>
          <p:nvPr>
            <p:ph type="title" idx="4294967295"/>
          </p:nvPr>
        </p:nvSpPr>
        <p:spPr>
          <a:xfrm>
            <a:off x="685800" y="914400"/>
            <a:ext cx="7772400" cy="838200"/>
          </a:xfrm>
          <a:prstGeom prst="rect">
            <a:avLst/>
          </a:prstGeom>
        </p:spPr>
        <p:txBody>
          <a:bodyPr>
            <a:normAutofit fontScale="100000" lnSpcReduction="0"/>
          </a:bodyPr>
          <a:lstStyle>
            <a:lvl1pPr defTabSz="886968">
              <a:defRPr sz="3880"/>
            </a:lvl1pPr>
          </a:lstStyle>
          <a:p>
            <a:pPr/>
            <a:r>
              <a:t>Definitions relative to Flight Testing</a:t>
            </a:r>
          </a:p>
        </p:txBody>
      </p:sp>
      <p:sp>
        <p:nvSpPr>
          <p:cNvPr id="56" name="Category 3 Flight Test (Production Flight Test)…"/>
          <p:cNvSpPr txBox="1"/>
          <p:nvPr>
            <p:ph type="body" idx="4294967295"/>
          </p:nvPr>
        </p:nvSpPr>
        <p:spPr>
          <a:xfrm>
            <a:off x="685800" y="1981200"/>
            <a:ext cx="7772400" cy="4114800"/>
          </a:xfrm>
          <a:prstGeom prst="rect">
            <a:avLst/>
          </a:prstGeom>
        </p:spPr>
        <p:txBody>
          <a:bodyPr>
            <a:normAutofit fontScale="100000" lnSpcReduction="0"/>
          </a:bodyPr>
          <a:lstStyle>
            <a:lvl1pPr>
              <a:buChar char="•"/>
            </a:lvl1pPr>
            <a:lvl2pPr marL="742950" indent="-285750">
              <a:spcBef>
                <a:spcPts val="0"/>
              </a:spcBef>
              <a:defRPr sz="2400"/>
            </a:lvl2pPr>
          </a:lstStyle>
          <a:p>
            <a:pPr/>
            <a:r>
              <a:t>Category 3 Flight Test (Production Flight Test)</a:t>
            </a:r>
          </a:p>
          <a:p>
            <a:pPr lvl="1"/>
            <a:r>
              <a:t>Flights performed in support of aircraft production  prior to the issuance or re-issuance of a certificate of airworthiness, in order to establish conformity with the approved type design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Helvetica"/>
        <a:ea typeface="Helvetica"/>
        <a:cs typeface="Helvetica"/>
      </a:majorFont>
      <a:minorFont>
        <a:latin typeface="Times New Roman"/>
        <a:ea typeface="Times New Roman"/>
        <a:cs typeface="Times New Roman"/>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