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68" r:id="rId5"/>
    <p:sldId id="269" r:id="rId6"/>
    <p:sldId id="270" r:id="rId7"/>
    <p:sldId id="607" r:id="rId8"/>
    <p:sldId id="439" r:id="rId9"/>
    <p:sldId id="613" r:id="rId10"/>
    <p:sldId id="617" r:id="rId11"/>
    <p:sldId id="610" r:id="rId12"/>
    <p:sldId id="618" r:id="rId13"/>
    <p:sldId id="6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87AC91-0A8A-79E7-D566-6485261A913F}" name="David, Nuri" initials="DN" userId="S::nurdavid@deloitte.com::75ce82c5-3a47-4dfa-8876-5d445332251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DF9C5"/>
    <a:srgbClr val="34E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87AAE-35CB-4329-8D8F-A498DA12FC91}" v="1653" vWet="1655" dt="2023-08-03T18:21:56.979"/>
    <p1510:client id="{1C3D58D2-77E9-4C7C-938D-BE6078CA7EE7}" v="74" dt="2023-08-02T21:02:11.843"/>
    <p1510:client id="{1DA9A5D4-C47C-4E6B-A660-7490D6A220DB}" v="128" dt="2023-08-03T17:42:22.383"/>
    <p1510:client id="{39360A8F-3CC4-4057-BEB7-23FCD58487E5}" v="48" dt="2023-08-03T18:34:30.942"/>
    <p1510:client id="{4B38F00C-0F23-4B6C-978A-85F398859976}" v="16" dt="2023-08-03T20:15:31.232"/>
    <p1510:client id="{4E2C9D02-0A70-44B6-8C41-629EE5F88073}" v="10" dt="2023-08-03T20:31:03.159"/>
    <p1510:client id="{50FA9742-1B44-444A-AE8B-F19B1E3DE5C7}" v="1" dt="2023-08-03T16:27:45.632"/>
    <p1510:client id="{5FC0068E-27EC-4E87-88E0-5AEA129B2C3B}" v="42" dt="2023-08-03T14:57:34.674"/>
    <p1510:client id="{60D15BAF-D359-46B7-9B56-42EB4A7FF915}" v="18" dt="2023-08-03T17:00:47.250"/>
    <p1510:client id="{6FACE494-1D5E-4BD8-8034-0037962060B9}" v="2162" vWet="2164" dt="2023-08-03T18:10:42.499"/>
    <p1510:client id="{6FBD46C8-2881-4A0D-90EC-9B3F90771733}" v="1112" dt="2023-08-03T20:29:45.046"/>
    <p1510:client id="{7DB011D4-826D-4F2C-ADCA-84F344AD3E06}" v="15" dt="2023-08-03T17:04:09.293"/>
    <p1510:client id="{80B94148-70EA-4F4C-8006-CE624D40BE21}" v="4" dt="2023-08-03T14:51:38.439"/>
    <p1510:client id="{843CF84A-17E8-498C-ACDC-F6231FC6106B}" v="87" dt="2023-08-03T17:29:46.513"/>
    <p1510:client id="{AD73996E-B251-4562-ADB9-87175686D866}" v="85" dt="2023-08-03T16:37:19.752"/>
    <p1510:client id="{AE98BD1B-1EA0-42EA-94E8-8AD36A8A0260}" v="101" dt="2023-08-03T16:51:46.334"/>
    <p1510:client id="{B3F6CE83-4CBD-459D-A344-FD997E35D3DF}" v="6" dt="2023-08-03T14:55:07.530"/>
    <p1510:client id="{C0CEAB02-1DF9-4F5F-8B3D-B9799670AD90}" v="14" dt="2023-08-03T14:54:04.109"/>
    <p1510:client id="{C33FB088-3521-4C5B-81AC-C70CBF11E469}" v="863" dt="2023-08-03T16:59:29.484"/>
    <p1510:client id="{C5321F63-0A9B-4860-9A2F-555708EB291E}" v="325" dt="2023-08-03T17:56:23.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10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F611B6-630E-4DDD-A016-A4BF04775388}" type="datetimeFigureOut">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17F8D-5C59-48D9-818B-0B08FBA64C26}" type="slidenum">
              <a:t>‹#›</a:t>
            </a:fld>
            <a:endParaRPr lang="en-US"/>
          </a:p>
        </p:txBody>
      </p:sp>
    </p:spTree>
    <p:extLst>
      <p:ext uri="{BB962C8B-B14F-4D97-AF65-F5344CB8AC3E}">
        <p14:creationId xmlns:p14="http://schemas.microsoft.com/office/powerpoint/2010/main" val="2519490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Many big clients have access to different tools and metrics that help them invest their money into different public companies. However, individuals with less knowledge and smaller portfolios have no access to those tools. </a:t>
            </a:r>
          </a:p>
          <a:p>
            <a:endParaRPr lang="en-US">
              <a:cs typeface="Calibri"/>
            </a:endParaRPr>
          </a:p>
          <a:p>
            <a:r>
              <a:rPr lang="en-US">
                <a:cs typeface="Calibri"/>
              </a:rPr>
              <a:t>We help the smaller clients by giving them a tool that not only is more accessible, but very accurate and reliable. </a:t>
            </a:r>
            <a:endParaRPr lang="en-US">
              <a:ea typeface="Calibri"/>
              <a:cs typeface="Calibri"/>
            </a:endParaRPr>
          </a:p>
          <a:p>
            <a:endParaRPr lang="en-US">
              <a:ea typeface="Calibri"/>
              <a:cs typeface="Calibri"/>
            </a:endParaRPr>
          </a:p>
          <a:p>
            <a:r>
              <a:rPr lang="en-US">
                <a:ea typeface="Calibri"/>
                <a:cs typeface="Calibri"/>
              </a:rPr>
              <a:t>Our model helps bridge the gap in resources for investing between the smaller and bigger individual investors.</a:t>
            </a:r>
          </a:p>
        </p:txBody>
      </p:sp>
      <p:sp>
        <p:nvSpPr>
          <p:cNvPr id="4" name="Slide Number Placeholder 3"/>
          <p:cNvSpPr>
            <a:spLocks noGrp="1"/>
          </p:cNvSpPr>
          <p:nvPr>
            <p:ph type="sldNum" sz="quarter" idx="5"/>
          </p:nvPr>
        </p:nvSpPr>
        <p:spPr/>
        <p:txBody>
          <a:bodyPr/>
          <a:lstStyle/>
          <a:p>
            <a:fld id="{2A517F8D-5C59-48D9-818B-0B08FBA64C26}" type="slidenum">
              <a:rPr lang="en-US"/>
              <a:t>2</a:t>
            </a:fld>
            <a:endParaRPr lang="en-US"/>
          </a:p>
        </p:txBody>
      </p:sp>
    </p:spTree>
    <p:extLst>
      <p:ext uri="{BB962C8B-B14F-4D97-AF65-F5344CB8AC3E}">
        <p14:creationId xmlns:p14="http://schemas.microsoft.com/office/powerpoint/2010/main" val="346434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not only give smaller clients a tool that’s accessible, but also very accurate and reliable.  </a:t>
            </a:r>
          </a:p>
          <a:p>
            <a:endParaRPr lang="en-US" b="1"/>
          </a:p>
          <a:p>
            <a:r>
              <a:rPr lang="en-US" b="1"/>
              <a:t>Accuracy and Robustness</a:t>
            </a:r>
            <a:r>
              <a:rPr lang="en-US"/>
              <a:t>- Handles many different metrics to calculate accurate predictions on a company's health.</a:t>
            </a:r>
          </a:p>
          <a:p>
            <a:endParaRPr lang="en-US"/>
          </a:p>
          <a:p>
            <a:r>
              <a:rPr lang="en-US" b="1"/>
              <a:t>Risk Mitigation</a:t>
            </a:r>
            <a:r>
              <a:rPr lang="en-US"/>
              <a:t>- Reduces risks by making informed decisions based on a company's financial health, and warns investors if company has vulnerabilities overlooked by traditional analysis.</a:t>
            </a:r>
            <a:endParaRPr lang="en-US">
              <a:ea typeface="Calibri"/>
              <a:cs typeface="Calibri"/>
            </a:endParaRPr>
          </a:p>
          <a:p>
            <a:endParaRPr lang="en-US"/>
          </a:p>
          <a:p>
            <a:r>
              <a:rPr lang="en-US" b="1"/>
              <a:t>Investor Confidence</a:t>
            </a:r>
            <a:r>
              <a:rPr lang="en-US"/>
              <a:t>- Helps investors understand company financials better, allowing them to invest with more peace of mind knowing there's stability.</a:t>
            </a:r>
            <a:endParaRPr lang="en-US">
              <a:ea typeface="Calibri"/>
              <a:cs typeface="Calibri"/>
            </a:endParaRPr>
          </a:p>
          <a:p>
            <a:endParaRPr lang="en-US"/>
          </a:p>
          <a:p>
            <a:r>
              <a:rPr lang="en-US" b="1"/>
              <a:t>Adaptability</a:t>
            </a:r>
            <a:r>
              <a:rPr lang="en-US"/>
              <a:t>- Adapts to changing market conditions and incorporate new data, making it a valuable tool for investors in any economic environment. Dynamic.</a:t>
            </a:r>
            <a:endParaRPr lang="en-US">
              <a:ea typeface="Calibri"/>
              <a:cs typeface="Calibri"/>
            </a:endParaRPr>
          </a:p>
          <a:p>
            <a:endParaRPr lang="en-US"/>
          </a:p>
          <a:p>
            <a:r>
              <a:rPr lang="en-US"/>
              <a:t>Down the Road- Our Business Health score helps not only understand shorter term safety but is a great predictor of long term well-being. </a:t>
            </a:r>
            <a:endParaRPr lang="en-US">
              <a:ea typeface="Calibri"/>
              <a:cs typeface="Calibri"/>
            </a:endParaRPr>
          </a:p>
        </p:txBody>
      </p:sp>
      <p:sp>
        <p:nvSpPr>
          <p:cNvPr id="4" name="Slide Number Placeholder 3"/>
          <p:cNvSpPr>
            <a:spLocks noGrp="1"/>
          </p:cNvSpPr>
          <p:nvPr>
            <p:ph type="sldNum" sz="quarter" idx="5"/>
          </p:nvPr>
        </p:nvSpPr>
        <p:spPr/>
        <p:txBody>
          <a:bodyPr/>
          <a:lstStyle/>
          <a:p>
            <a:fld id="{2A517F8D-5C59-48D9-818B-0B08FBA64C26}" type="slidenum">
              <a:rPr lang="en-US"/>
              <a:t>3</a:t>
            </a:fld>
            <a:endParaRPr lang="en-US"/>
          </a:p>
        </p:txBody>
      </p:sp>
    </p:spTree>
    <p:extLst>
      <p:ext uri="{BB962C8B-B14F-4D97-AF65-F5344CB8AC3E}">
        <p14:creationId xmlns:p14="http://schemas.microsoft.com/office/powerpoint/2010/main" val="3123743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technology, callout, icons</a:t>
            </a:r>
          </a:p>
        </p:txBody>
      </p:sp>
      <p:sp>
        <p:nvSpPr>
          <p:cNvPr id="4" name="Slide Number Placeholder 3"/>
          <p:cNvSpPr>
            <a:spLocks noGrp="1"/>
          </p:cNvSpPr>
          <p:nvPr>
            <p:ph type="sldNum" sz="quarter" idx="10"/>
          </p:nvPr>
        </p:nvSpPr>
        <p:spPr/>
        <p:txBody>
          <a:bodyPr/>
          <a:lstStyle/>
          <a:p>
            <a:fld id="{5689E7E8-36E4-467C-8300-85BCF6933FBA}" type="slidenum">
              <a:rPr lang="en-US" smtClean="0"/>
              <a:t>4</a:t>
            </a:fld>
            <a:endParaRPr lang="en-US"/>
          </a:p>
        </p:txBody>
      </p:sp>
    </p:spTree>
    <p:extLst>
      <p:ext uri="{BB962C8B-B14F-4D97-AF65-F5344CB8AC3E}">
        <p14:creationId xmlns:p14="http://schemas.microsoft.com/office/powerpoint/2010/main" val="229880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table,</a:t>
            </a:r>
            <a:r>
              <a:rPr lang="en-US" baseline="0"/>
              <a:t> proposal, approach, objectives</a:t>
            </a:r>
            <a:endParaRPr lang="en-US"/>
          </a:p>
        </p:txBody>
      </p:sp>
      <p:sp>
        <p:nvSpPr>
          <p:cNvPr id="4" name="Slide Number Placeholder 3"/>
          <p:cNvSpPr>
            <a:spLocks noGrp="1"/>
          </p:cNvSpPr>
          <p:nvPr>
            <p:ph type="sldNum" sz="quarter" idx="10"/>
          </p:nvPr>
        </p:nvSpPr>
        <p:spPr/>
        <p:txBody>
          <a:bodyPr/>
          <a:lstStyle/>
          <a:p>
            <a:fld id="{010BE93B-B4D6-4E29-B321-64772F551831}" type="slidenum">
              <a:rPr lang="en-US" smtClean="0"/>
              <a:t>5</a:t>
            </a:fld>
            <a:endParaRPr lang="en-US"/>
          </a:p>
        </p:txBody>
      </p:sp>
    </p:spTree>
    <p:extLst>
      <p:ext uri="{BB962C8B-B14F-4D97-AF65-F5344CB8AC3E}">
        <p14:creationId xmlns:p14="http://schemas.microsoft.com/office/powerpoint/2010/main" val="4151122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define the performance of our model based on its accuracy in predicting the actual values of business health. The matrix along the diagonals tells us the # of times a prediction was the same as the actual value.  Our model takes into consideration numerous factors which makes it difficult for the model always to being on point. So, we decided to have an adjusted accuracy which </a:t>
            </a:r>
            <a:r>
              <a:rPr lang="en-US" err="1"/>
              <a:t>which</a:t>
            </a:r>
            <a:r>
              <a:rPr lang="en-US"/>
              <a:t> </a:t>
            </a:r>
            <a:r>
              <a:rPr lang="en-US" err="1"/>
              <a:t>encaptures</a:t>
            </a:r>
            <a:r>
              <a:rPr lang="en-US"/>
              <a:t> +/- deviation from the actual business health </a:t>
            </a:r>
          </a:p>
        </p:txBody>
      </p:sp>
      <p:sp>
        <p:nvSpPr>
          <p:cNvPr id="4" name="Slide Number Placeholder 3"/>
          <p:cNvSpPr>
            <a:spLocks noGrp="1"/>
          </p:cNvSpPr>
          <p:nvPr>
            <p:ph type="sldNum" sz="quarter" idx="5"/>
          </p:nvPr>
        </p:nvSpPr>
        <p:spPr/>
        <p:txBody>
          <a:bodyPr/>
          <a:lstStyle/>
          <a:p>
            <a:fld id="{2A517F8D-5C59-48D9-818B-0B08FBA64C26}" type="slidenum">
              <a:rPr lang="en-US" smtClean="0"/>
              <a:t>6</a:t>
            </a:fld>
            <a:endParaRPr lang="en-US"/>
          </a:p>
        </p:txBody>
      </p:sp>
    </p:spTree>
    <p:extLst>
      <p:ext uri="{BB962C8B-B14F-4D97-AF65-F5344CB8AC3E}">
        <p14:creationId xmlns:p14="http://schemas.microsoft.com/office/powerpoint/2010/main" val="514376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517F8D-5C59-48D9-818B-0B08FBA64C26}" type="slidenum">
              <a:rPr lang="en-US" smtClean="0"/>
              <a:t>8</a:t>
            </a:fld>
            <a:endParaRPr lang="en-US"/>
          </a:p>
        </p:txBody>
      </p:sp>
    </p:spTree>
    <p:extLst>
      <p:ext uri="{BB962C8B-B14F-4D97-AF65-F5344CB8AC3E}">
        <p14:creationId xmlns:p14="http://schemas.microsoft.com/office/powerpoint/2010/main" val="405766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2E5D-CC2F-4499-B473-FD3AF4185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93D1E6-E0EF-A3E9-2AA1-CB95417E3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5D588A-10D6-52B0-DA46-8D31AA1435E3}"/>
              </a:ext>
            </a:extLst>
          </p:cNvPr>
          <p:cNvSpPr>
            <a:spLocks noGrp="1"/>
          </p:cNvSpPr>
          <p:nvPr>
            <p:ph type="dt" sz="half" idx="10"/>
          </p:nvPr>
        </p:nvSpPr>
        <p:spPr/>
        <p:txBody>
          <a:bodyPr/>
          <a:lstStyle/>
          <a:p>
            <a:fld id="{45E56400-AD48-49A4-BBD5-3A699854B077}" type="datetimeFigureOut">
              <a:rPr lang="en-US" smtClean="0"/>
              <a:t>8/4/2023</a:t>
            </a:fld>
            <a:endParaRPr lang="en-US"/>
          </a:p>
        </p:txBody>
      </p:sp>
      <p:sp>
        <p:nvSpPr>
          <p:cNvPr id="5" name="Footer Placeholder 4">
            <a:extLst>
              <a:ext uri="{FF2B5EF4-FFF2-40B4-BE49-F238E27FC236}">
                <a16:creationId xmlns:a16="http://schemas.microsoft.com/office/drawing/2014/main" id="{736550BE-1AE5-B68C-4136-6C956E656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8CEF0-3891-8E70-196B-AD3DB8678A17}"/>
              </a:ext>
            </a:extLst>
          </p:cNvPr>
          <p:cNvSpPr>
            <a:spLocks noGrp="1"/>
          </p:cNvSpPr>
          <p:nvPr>
            <p:ph type="sldNum" sz="quarter" idx="12"/>
          </p:nvPr>
        </p:nvSpPr>
        <p:spPr/>
        <p:txBody>
          <a:bodyPr/>
          <a:lstStyle/>
          <a:p>
            <a:fld id="{2F76A027-7129-48FD-B398-1BA70191D272}" type="slidenum">
              <a:rPr lang="en-US" smtClean="0"/>
              <a:t>‹#›</a:t>
            </a:fld>
            <a:endParaRPr lang="en-US"/>
          </a:p>
        </p:txBody>
      </p:sp>
    </p:spTree>
    <p:extLst>
      <p:ext uri="{BB962C8B-B14F-4D97-AF65-F5344CB8AC3E}">
        <p14:creationId xmlns:p14="http://schemas.microsoft.com/office/powerpoint/2010/main" val="53999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C43E-946B-1F94-F854-47B01CA8C3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6AF664-D73F-F883-E6F6-5D05C23A0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DA5E5-9390-107B-5289-EE368CA5EF5F}"/>
              </a:ext>
            </a:extLst>
          </p:cNvPr>
          <p:cNvSpPr>
            <a:spLocks noGrp="1"/>
          </p:cNvSpPr>
          <p:nvPr>
            <p:ph type="dt" sz="half" idx="10"/>
          </p:nvPr>
        </p:nvSpPr>
        <p:spPr/>
        <p:txBody>
          <a:bodyPr/>
          <a:lstStyle/>
          <a:p>
            <a:fld id="{45E56400-AD48-49A4-BBD5-3A699854B077}" type="datetimeFigureOut">
              <a:rPr lang="en-US" smtClean="0"/>
              <a:t>8/4/2023</a:t>
            </a:fld>
            <a:endParaRPr lang="en-US"/>
          </a:p>
        </p:txBody>
      </p:sp>
      <p:sp>
        <p:nvSpPr>
          <p:cNvPr id="5" name="Footer Placeholder 4">
            <a:extLst>
              <a:ext uri="{FF2B5EF4-FFF2-40B4-BE49-F238E27FC236}">
                <a16:creationId xmlns:a16="http://schemas.microsoft.com/office/drawing/2014/main" id="{7ED2DEC9-6C80-8591-121B-7D410ED92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D1678-CD49-820A-CD53-B8D725FBCD48}"/>
              </a:ext>
            </a:extLst>
          </p:cNvPr>
          <p:cNvSpPr>
            <a:spLocks noGrp="1"/>
          </p:cNvSpPr>
          <p:nvPr>
            <p:ph type="sldNum" sz="quarter" idx="12"/>
          </p:nvPr>
        </p:nvSpPr>
        <p:spPr/>
        <p:txBody>
          <a:bodyPr/>
          <a:lstStyle/>
          <a:p>
            <a:fld id="{2F76A027-7129-48FD-B398-1BA70191D272}" type="slidenum">
              <a:rPr lang="en-US" smtClean="0"/>
              <a:t>‹#›</a:t>
            </a:fld>
            <a:endParaRPr lang="en-US"/>
          </a:p>
        </p:txBody>
      </p:sp>
    </p:spTree>
    <p:extLst>
      <p:ext uri="{BB962C8B-B14F-4D97-AF65-F5344CB8AC3E}">
        <p14:creationId xmlns:p14="http://schemas.microsoft.com/office/powerpoint/2010/main" val="17351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27615A-CEC2-2F26-9933-0CDDD90A3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463243-58E6-7490-9B91-F34579CE9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84BE3-8A82-138E-242C-F19CAA3B268F}"/>
              </a:ext>
            </a:extLst>
          </p:cNvPr>
          <p:cNvSpPr>
            <a:spLocks noGrp="1"/>
          </p:cNvSpPr>
          <p:nvPr>
            <p:ph type="dt" sz="half" idx="10"/>
          </p:nvPr>
        </p:nvSpPr>
        <p:spPr/>
        <p:txBody>
          <a:bodyPr/>
          <a:lstStyle/>
          <a:p>
            <a:fld id="{45E56400-AD48-49A4-BBD5-3A699854B077}" type="datetimeFigureOut">
              <a:rPr lang="en-US" smtClean="0"/>
              <a:t>8/4/2023</a:t>
            </a:fld>
            <a:endParaRPr lang="en-US"/>
          </a:p>
        </p:txBody>
      </p:sp>
      <p:sp>
        <p:nvSpPr>
          <p:cNvPr id="5" name="Footer Placeholder 4">
            <a:extLst>
              <a:ext uri="{FF2B5EF4-FFF2-40B4-BE49-F238E27FC236}">
                <a16:creationId xmlns:a16="http://schemas.microsoft.com/office/drawing/2014/main" id="{056A8EAD-8064-D09D-4231-0F0AF3D63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D4EB-C6D9-E47B-8F3A-F23980B02C46}"/>
              </a:ext>
            </a:extLst>
          </p:cNvPr>
          <p:cNvSpPr>
            <a:spLocks noGrp="1"/>
          </p:cNvSpPr>
          <p:nvPr>
            <p:ph type="sldNum" sz="quarter" idx="12"/>
          </p:nvPr>
        </p:nvSpPr>
        <p:spPr/>
        <p:txBody>
          <a:bodyPr/>
          <a:lstStyle/>
          <a:p>
            <a:fld id="{2F76A027-7129-48FD-B398-1BA70191D272}" type="slidenum">
              <a:rPr lang="en-US" smtClean="0"/>
              <a:t>‹#›</a:t>
            </a:fld>
            <a:endParaRPr lang="en-US"/>
          </a:p>
        </p:txBody>
      </p:sp>
    </p:spTree>
    <p:extLst>
      <p:ext uri="{BB962C8B-B14F-4D97-AF65-F5344CB8AC3E}">
        <p14:creationId xmlns:p14="http://schemas.microsoft.com/office/powerpoint/2010/main" val="1744119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2564787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lank, No Background Graphic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EFC2F98-5944-4C9B-A2C3-BF4DC0C7C30D}"/>
              </a:ext>
            </a:extLst>
          </p:cNvPr>
          <p:cNvGraphicFramePr>
            <a:graphicFrameLocks noChangeAspect="1"/>
          </p:cNvGraphicFramePr>
          <p:nvPr userDrawn="1">
            <p:custDataLst>
              <p:tags r:id="rId1"/>
            </p:custDataLst>
            <p:extLst>
              <p:ext uri="{D42A27DB-BD31-4B8C-83A1-F6EECF244321}">
                <p14:modId xmlns:p14="http://schemas.microsoft.com/office/powerpoint/2010/main" val="20321645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5" imgH="416" progId="TCLayout.ActiveDocument.1">
                  <p:embed/>
                </p:oleObj>
              </mc:Choice>
              <mc:Fallback>
                <p:oleObj name="think-cell Slide" r:id="rId3" imgW="415" imgH="416" progId="TCLayout.ActiveDocument.1">
                  <p:embed/>
                  <p:pic>
                    <p:nvPicPr>
                      <p:cNvPr id="3" name="Object 2" hidden="1">
                        <a:extLst>
                          <a:ext uri="{FF2B5EF4-FFF2-40B4-BE49-F238E27FC236}">
                            <a16:creationId xmlns:a16="http://schemas.microsoft.com/office/drawing/2014/main" id="{8EFC2F98-5944-4C9B-A2C3-BF4DC0C7C3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26642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7CB6-008D-EAF9-A3E3-AC5D7B325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1EF75-6D9A-7BEE-9B04-06D9F4A30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20461-9A3E-0000-6AA1-3FE1BDF4ECDD}"/>
              </a:ext>
            </a:extLst>
          </p:cNvPr>
          <p:cNvSpPr>
            <a:spLocks noGrp="1"/>
          </p:cNvSpPr>
          <p:nvPr>
            <p:ph type="dt" sz="half" idx="10"/>
          </p:nvPr>
        </p:nvSpPr>
        <p:spPr/>
        <p:txBody>
          <a:bodyPr/>
          <a:lstStyle/>
          <a:p>
            <a:fld id="{45E56400-AD48-49A4-BBD5-3A699854B077}" type="datetimeFigureOut">
              <a:rPr lang="en-US" smtClean="0"/>
              <a:t>8/4/2023</a:t>
            </a:fld>
            <a:endParaRPr lang="en-US"/>
          </a:p>
        </p:txBody>
      </p:sp>
      <p:sp>
        <p:nvSpPr>
          <p:cNvPr id="5" name="Footer Placeholder 4">
            <a:extLst>
              <a:ext uri="{FF2B5EF4-FFF2-40B4-BE49-F238E27FC236}">
                <a16:creationId xmlns:a16="http://schemas.microsoft.com/office/drawing/2014/main" id="{967E2124-B965-25A2-4F14-9377575FC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D8528-ECBB-0EA5-A644-221044343A7A}"/>
              </a:ext>
            </a:extLst>
          </p:cNvPr>
          <p:cNvSpPr>
            <a:spLocks noGrp="1"/>
          </p:cNvSpPr>
          <p:nvPr>
            <p:ph type="sldNum" sz="quarter" idx="12"/>
          </p:nvPr>
        </p:nvSpPr>
        <p:spPr/>
        <p:txBody>
          <a:bodyPr/>
          <a:lstStyle/>
          <a:p>
            <a:fld id="{2F76A027-7129-48FD-B398-1BA70191D272}" type="slidenum">
              <a:rPr lang="en-US" smtClean="0"/>
              <a:t>‹#›</a:t>
            </a:fld>
            <a:endParaRPr lang="en-US"/>
          </a:p>
        </p:txBody>
      </p:sp>
    </p:spTree>
    <p:extLst>
      <p:ext uri="{BB962C8B-B14F-4D97-AF65-F5344CB8AC3E}">
        <p14:creationId xmlns:p14="http://schemas.microsoft.com/office/powerpoint/2010/main" val="87922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3A7B-F9E0-2A29-B1F5-48B5F7F01F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2CE8A4-A2D9-CC71-A0D3-96E24DFAB3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B6D7B-419F-F835-C558-FBA945D8F05C}"/>
              </a:ext>
            </a:extLst>
          </p:cNvPr>
          <p:cNvSpPr>
            <a:spLocks noGrp="1"/>
          </p:cNvSpPr>
          <p:nvPr>
            <p:ph type="dt" sz="half" idx="10"/>
          </p:nvPr>
        </p:nvSpPr>
        <p:spPr/>
        <p:txBody>
          <a:bodyPr/>
          <a:lstStyle/>
          <a:p>
            <a:fld id="{45E56400-AD48-49A4-BBD5-3A699854B077}" type="datetimeFigureOut">
              <a:rPr lang="en-US" smtClean="0"/>
              <a:t>8/4/2023</a:t>
            </a:fld>
            <a:endParaRPr lang="en-US"/>
          </a:p>
        </p:txBody>
      </p:sp>
      <p:sp>
        <p:nvSpPr>
          <p:cNvPr id="5" name="Footer Placeholder 4">
            <a:extLst>
              <a:ext uri="{FF2B5EF4-FFF2-40B4-BE49-F238E27FC236}">
                <a16:creationId xmlns:a16="http://schemas.microsoft.com/office/drawing/2014/main" id="{3D4CED62-82B2-9492-7393-642E4989A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C73C8-169B-6598-0AEA-3542DC454F4C}"/>
              </a:ext>
            </a:extLst>
          </p:cNvPr>
          <p:cNvSpPr>
            <a:spLocks noGrp="1"/>
          </p:cNvSpPr>
          <p:nvPr>
            <p:ph type="sldNum" sz="quarter" idx="12"/>
          </p:nvPr>
        </p:nvSpPr>
        <p:spPr/>
        <p:txBody>
          <a:bodyPr/>
          <a:lstStyle/>
          <a:p>
            <a:fld id="{2F76A027-7129-48FD-B398-1BA70191D272}" type="slidenum">
              <a:rPr lang="en-US" smtClean="0"/>
              <a:t>‹#›</a:t>
            </a:fld>
            <a:endParaRPr lang="en-US"/>
          </a:p>
        </p:txBody>
      </p:sp>
    </p:spTree>
    <p:extLst>
      <p:ext uri="{BB962C8B-B14F-4D97-AF65-F5344CB8AC3E}">
        <p14:creationId xmlns:p14="http://schemas.microsoft.com/office/powerpoint/2010/main" val="164730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8A72-39C7-701F-0605-C11361DDC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4E662-9FCB-CF6E-5E4B-6FA3DEBFD1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56BB53-DAB3-EDA7-E201-2724E78626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F7763B-3CE7-8C33-50B8-74EF428FA485}"/>
              </a:ext>
            </a:extLst>
          </p:cNvPr>
          <p:cNvSpPr>
            <a:spLocks noGrp="1"/>
          </p:cNvSpPr>
          <p:nvPr>
            <p:ph type="dt" sz="half" idx="10"/>
          </p:nvPr>
        </p:nvSpPr>
        <p:spPr/>
        <p:txBody>
          <a:bodyPr/>
          <a:lstStyle/>
          <a:p>
            <a:fld id="{45E56400-AD48-49A4-BBD5-3A699854B077}" type="datetimeFigureOut">
              <a:rPr lang="en-US" smtClean="0"/>
              <a:t>8/4/2023</a:t>
            </a:fld>
            <a:endParaRPr lang="en-US"/>
          </a:p>
        </p:txBody>
      </p:sp>
      <p:sp>
        <p:nvSpPr>
          <p:cNvPr id="6" name="Footer Placeholder 5">
            <a:extLst>
              <a:ext uri="{FF2B5EF4-FFF2-40B4-BE49-F238E27FC236}">
                <a16:creationId xmlns:a16="http://schemas.microsoft.com/office/drawing/2014/main" id="{E15817C3-DE31-E64F-1ACF-FBEA985BA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59DF5-5C5C-8835-C47C-DF523B023D87}"/>
              </a:ext>
            </a:extLst>
          </p:cNvPr>
          <p:cNvSpPr>
            <a:spLocks noGrp="1"/>
          </p:cNvSpPr>
          <p:nvPr>
            <p:ph type="sldNum" sz="quarter" idx="12"/>
          </p:nvPr>
        </p:nvSpPr>
        <p:spPr/>
        <p:txBody>
          <a:bodyPr/>
          <a:lstStyle/>
          <a:p>
            <a:fld id="{2F76A027-7129-48FD-B398-1BA70191D272}" type="slidenum">
              <a:rPr lang="en-US" smtClean="0"/>
              <a:t>‹#›</a:t>
            </a:fld>
            <a:endParaRPr lang="en-US"/>
          </a:p>
        </p:txBody>
      </p:sp>
    </p:spTree>
    <p:extLst>
      <p:ext uri="{BB962C8B-B14F-4D97-AF65-F5344CB8AC3E}">
        <p14:creationId xmlns:p14="http://schemas.microsoft.com/office/powerpoint/2010/main" val="115929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5120-0AF8-9C55-228F-F9BAB68B33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B179C0-B913-8BF8-DAF7-24B77E79D7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18D7D9-C187-AC08-0B39-A778FA1FE9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959081-BE64-1C8B-7B8C-3FDA695D8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BF250-CA31-7BEF-4955-5DE0D12D86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84093-61AE-1814-3EF7-2DA525A7665D}"/>
              </a:ext>
            </a:extLst>
          </p:cNvPr>
          <p:cNvSpPr>
            <a:spLocks noGrp="1"/>
          </p:cNvSpPr>
          <p:nvPr>
            <p:ph type="dt" sz="half" idx="10"/>
          </p:nvPr>
        </p:nvSpPr>
        <p:spPr/>
        <p:txBody>
          <a:bodyPr/>
          <a:lstStyle/>
          <a:p>
            <a:fld id="{45E56400-AD48-49A4-BBD5-3A699854B077}" type="datetimeFigureOut">
              <a:rPr lang="en-US" smtClean="0"/>
              <a:t>8/4/2023</a:t>
            </a:fld>
            <a:endParaRPr lang="en-US"/>
          </a:p>
        </p:txBody>
      </p:sp>
      <p:sp>
        <p:nvSpPr>
          <p:cNvPr id="8" name="Footer Placeholder 7">
            <a:extLst>
              <a:ext uri="{FF2B5EF4-FFF2-40B4-BE49-F238E27FC236}">
                <a16:creationId xmlns:a16="http://schemas.microsoft.com/office/drawing/2014/main" id="{43386582-9BD8-F444-8A1D-0A1713507F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0504BF-CC6D-C295-BFF1-B1599CA89243}"/>
              </a:ext>
            </a:extLst>
          </p:cNvPr>
          <p:cNvSpPr>
            <a:spLocks noGrp="1"/>
          </p:cNvSpPr>
          <p:nvPr>
            <p:ph type="sldNum" sz="quarter" idx="12"/>
          </p:nvPr>
        </p:nvSpPr>
        <p:spPr/>
        <p:txBody>
          <a:bodyPr/>
          <a:lstStyle/>
          <a:p>
            <a:fld id="{2F76A027-7129-48FD-B398-1BA70191D272}" type="slidenum">
              <a:rPr lang="en-US" smtClean="0"/>
              <a:t>‹#›</a:t>
            </a:fld>
            <a:endParaRPr lang="en-US"/>
          </a:p>
        </p:txBody>
      </p:sp>
    </p:spTree>
    <p:extLst>
      <p:ext uri="{BB962C8B-B14F-4D97-AF65-F5344CB8AC3E}">
        <p14:creationId xmlns:p14="http://schemas.microsoft.com/office/powerpoint/2010/main" val="1005429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EC01-E58A-A9EE-A095-B8DC38E910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42CB09-8703-301E-5290-F1AE6C137E8D}"/>
              </a:ext>
            </a:extLst>
          </p:cNvPr>
          <p:cNvSpPr>
            <a:spLocks noGrp="1"/>
          </p:cNvSpPr>
          <p:nvPr>
            <p:ph type="dt" sz="half" idx="10"/>
          </p:nvPr>
        </p:nvSpPr>
        <p:spPr/>
        <p:txBody>
          <a:bodyPr/>
          <a:lstStyle/>
          <a:p>
            <a:fld id="{45E56400-AD48-49A4-BBD5-3A699854B077}" type="datetimeFigureOut">
              <a:rPr lang="en-US" smtClean="0"/>
              <a:t>8/4/2023</a:t>
            </a:fld>
            <a:endParaRPr lang="en-US"/>
          </a:p>
        </p:txBody>
      </p:sp>
      <p:sp>
        <p:nvSpPr>
          <p:cNvPr id="4" name="Footer Placeholder 3">
            <a:extLst>
              <a:ext uri="{FF2B5EF4-FFF2-40B4-BE49-F238E27FC236}">
                <a16:creationId xmlns:a16="http://schemas.microsoft.com/office/drawing/2014/main" id="{FC4B39CA-D51E-3A8A-8D81-FA7CFB0845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378A24-7425-BF1C-4A07-978EC3E44A7D}"/>
              </a:ext>
            </a:extLst>
          </p:cNvPr>
          <p:cNvSpPr>
            <a:spLocks noGrp="1"/>
          </p:cNvSpPr>
          <p:nvPr>
            <p:ph type="sldNum" sz="quarter" idx="12"/>
          </p:nvPr>
        </p:nvSpPr>
        <p:spPr/>
        <p:txBody>
          <a:bodyPr/>
          <a:lstStyle/>
          <a:p>
            <a:fld id="{2F76A027-7129-48FD-B398-1BA70191D272}" type="slidenum">
              <a:rPr lang="en-US" smtClean="0"/>
              <a:t>‹#›</a:t>
            </a:fld>
            <a:endParaRPr lang="en-US"/>
          </a:p>
        </p:txBody>
      </p:sp>
    </p:spTree>
    <p:extLst>
      <p:ext uri="{BB962C8B-B14F-4D97-AF65-F5344CB8AC3E}">
        <p14:creationId xmlns:p14="http://schemas.microsoft.com/office/powerpoint/2010/main" val="228525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358360-0CF7-518B-F3C0-7C954E832D3E}"/>
              </a:ext>
            </a:extLst>
          </p:cNvPr>
          <p:cNvSpPr>
            <a:spLocks noGrp="1"/>
          </p:cNvSpPr>
          <p:nvPr>
            <p:ph type="dt" sz="half" idx="10"/>
          </p:nvPr>
        </p:nvSpPr>
        <p:spPr/>
        <p:txBody>
          <a:bodyPr/>
          <a:lstStyle/>
          <a:p>
            <a:fld id="{45E56400-AD48-49A4-BBD5-3A699854B077}" type="datetimeFigureOut">
              <a:rPr lang="en-US" smtClean="0"/>
              <a:t>8/4/2023</a:t>
            </a:fld>
            <a:endParaRPr lang="en-US"/>
          </a:p>
        </p:txBody>
      </p:sp>
      <p:sp>
        <p:nvSpPr>
          <p:cNvPr id="3" name="Footer Placeholder 2">
            <a:extLst>
              <a:ext uri="{FF2B5EF4-FFF2-40B4-BE49-F238E27FC236}">
                <a16:creationId xmlns:a16="http://schemas.microsoft.com/office/drawing/2014/main" id="{573B149F-FF56-909E-4F9F-73D226DDEC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1D8810-98D7-3579-E9E0-C18FEBC88182}"/>
              </a:ext>
            </a:extLst>
          </p:cNvPr>
          <p:cNvSpPr>
            <a:spLocks noGrp="1"/>
          </p:cNvSpPr>
          <p:nvPr>
            <p:ph type="sldNum" sz="quarter" idx="12"/>
          </p:nvPr>
        </p:nvSpPr>
        <p:spPr/>
        <p:txBody>
          <a:bodyPr/>
          <a:lstStyle/>
          <a:p>
            <a:fld id="{2F76A027-7129-48FD-B398-1BA70191D272}" type="slidenum">
              <a:rPr lang="en-US" smtClean="0"/>
              <a:t>‹#›</a:t>
            </a:fld>
            <a:endParaRPr lang="en-US"/>
          </a:p>
        </p:txBody>
      </p:sp>
    </p:spTree>
    <p:extLst>
      <p:ext uri="{BB962C8B-B14F-4D97-AF65-F5344CB8AC3E}">
        <p14:creationId xmlns:p14="http://schemas.microsoft.com/office/powerpoint/2010/main" val="155397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7252-B03E-E741-FB6E-AE756D0A6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64ACBC-A870-B9E2-4E48-143BDCD0FF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0ADD43-6E87-030C-6360-0C893DA25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35F3D-B9A1-1C42-C065-DC1027F4AB93}"/>
              </a:ext>
            </a:extLst>
          </p:cNvPr>
          <p:cNvSpPr>
            <a:spLocks noGrp="1"/>
          </p:cNvSpPr>
          <p:nvPr>
            <p:ph type="dt" sz="half" idx="10"/>
          </p:nvPr>
        </p:nvSpPr>
        <p:spPr/>
        <p:txBody>
          <a:bodyPr/>
          <a:lstStyle/>
          <a:p>
            <a:fld id="{45E56400-AD48-49A4-BBD5-3A699854B077}" type="datetimeFigureOut">
              <a:rPr lang="en-US" smtClean="0"/>
              <a:t>8/4/2023</a:t>
            </a:fld>
            <a:endParaRPr lang="en-US"/>
          </a:p>
        </p:txBody>
      </p:sp>
      <p:sp>
        <p:nvSpPr>
          <p:cNvPr id="6" name="Footer Placeholder 5">
            <a:extLst>
              <a:ext uri="{FF2B5EF4-FFF2-40B4-BE49-F238E27FC236}">
                <a16:creationId xmlns:a16="http://schemas.microsoft.com/office/drawing/2014/main" id="{C8DE8828-4222-1DD3-01BA-B15341F1A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81F555-186C-7B6C-A972-9E37699F6E68}"/>
              </a:ext>
            </a:extLst>
          </p:cNvPr>
          <p:cNvSpPr>
            <a:spLocks noGrp="1"/>
          </p:cNvSpPr>
          <p:nvPr>
            <p:ph type="sldNum" sz="quarter" idx="12"/>
          </p:nvPr>
        </p:nvSpPr>
        <p:spPr/>
        <p:txBody>
          <a:bodyPr/>
          <a:lstStyle/>
          <a:p>
            <a:fld id="{2F76A027-7129-48FD-B398-1BA70191D272}" type="slidenum">
              <a:rPr lang="en-US" smtClean="0"/>
              <a:t>‹#›</a:t>
            </a:fld>
            <a:endParaRPr lang="en-US"/>
          </a:p>
        </p:txBody>
      </p:sp>
    </p:spTree>
    <p:extLst>
      <p:ext uri="{BB962C8B-B14F-4D97-AF65-F5344CB8AC3E}">
        <p14:creationId xmlns:p14="http://schemas.microsoft.com/office/powerpoint/2010/main" val="127912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29BA-CB53-EA3C-4C0C-910B81F2F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177E11-B366-5D7F-9A5C-D2C2AA74D5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713282-A5FA-F3F9-5A14-733F19369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C7820-5CB5-3496-F880-F582DBF651CC}"/>
              </a:ext>
            </a:extLst>
          </p:cNvPr>
          <p:cNvSpPr>
            <a:spLocks noGrp="1"/>
          </p:cNvSpPr>
          <p:nvPr>
            <p:ph type="dt" sz="half" idx="10"/>
          </p:nvPr>
        </p:nvSpPr>
        <p:spPr/>
        <p:txBody>
          <a:bodyPr/>
          <a:lstStyle/>
          <a:p>
            <a:fld id="{45E56400-AD48-49A4-BBD5-3A699854B077}" type="datetimeFigureOut">
              <a:rPr lang="en-US" smtClean="0"/>
              <a:t>8/4/2023</a:t>
            </a:fld>
            <a:endParaRPr lang="en-US"/>
          </a:p>
        </p:txBody>
      </p:sp>
      <p:sp>
        <p:nvSpPr>
          <p:cNvPr id="6" name="Footer Placeholder 5">
            <a:extLst>
              <a:ext uri="{FF2B5EF4-FFF2-40B4-BE49-F238E27FC236}">
                <a16:creationId xmlns:a16="http://schemas.microsoft.com/office/drawing/2014/main" id="{85C374C7-CE6D-2442-4BA0-DC6072D3AD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21BA5-D9F6-40F8-20DE-9019FCE3647B}"/>
              </a:ext>
            </a:extLst>
          </p:cNvPr>
          <p:cNvSpPr>
            <a:spLocks noGrp="1"/>
          </p:cNvSpPr>
          <p:nvPr>
            <p:ph type="sldNum" sz="quarter" idx="12"/>
          </p:nvPr>
        </p:nvSpPr>
        <p:spPr/>
        <p:txBody>
          <a:bodyPr/>
          <a:lstStyle/>
          <a:p>
            <a:fld id="{2F76A027-7129-48FD-B398-1BA70191D272}" type="slidenum">
              <a:rPr lang="en-US" smtClean="0"/>
              <a:t>‹#›</a:t>
            </a:fld>
            <a:endParaRPr lang="en-US"/>
          </a:p>
        </p:txBody>
      </p:sp>
    </p:spTree>
    <p:extLst>
      <p:ext uri="{BB962C8B-B14F-4D97-AF65-F5344CB8AC3E}">
        <p14:creationId xmlns:p14="http://schemas.microsoft.com/office/powerpoint/2010/main" val="339263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5A02C-507C-8D4E-340B-2BE1ADDD2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88CCCE-712E-D593-EA68-4B653E548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A2E7C-C20B-1EC6-32B8-E65881AD76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56400-AD48-49A4-BBD5-3A699854B077}" type="datetimeFigureOut">
              <a:rPr lang="en-US" smtClean="0"/>
              <a:t>8/4/2023</a:t>
            </a:fld>
            <a:endParaRPr lang="en-US"/>
          </a:p>
        </p:txBody>
      </p:sp>
      <p:sp>
        <p:nvSpPr>
          <p:cNvPr id="5" name="Footer Placeholder 4">
            <a:extLst>
              <a:ext uri="{FF2B5EF4-FFF2-40B4-BE49-F238E27FC236}">
                <a16:creationId xmlns:a16="http://schemas.microsoft.com/office/drawing/2014/main" id="{DFD1984E-791B-CE6B-0924-613B150A3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3CEBB1-D608-2A65-F6FF-2C505243D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6A027-7129-48FD-B398-1BA70191D272}" type="slidenum">
              <a:rPr lang="en-US" smtClean="0"/>
              <a:t>‹#›</a:t>
            </a:fld>
            <a:endParaRPr lang="en-US"/>
          </a:p>
        </p:txBody>
      </p:sp>
    </p:spTree>
    <p:extLst>
      <p:ext uri="{BB962C8B-B14F-4D97-AF65-F5344CB8AC3E}">
        <p14:creationId xmlns:p14="http://schemas.microsoft.com/office/powerpoint/2010/main" val="354636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slideLayout" Target="../slideLayouts/slideLayout12.xml"/><Relationship Id="rId7" Type="http://schemas.openxmlformats.org/officeDocument/2006/relationships/image" Target="../media/image1.emf"/><Relationship Id="rId12" Type="http://schemas.openxmlformats.org/officeDocument/2006/relationships/image" Target="../media/image1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oleObject" Target="../embeddings/oleObject2.bin"/><Relationship Id="rId11" Type="http://schemas.openxmlformats.org/officeDocument/2006/relationships/image" Target="../media/image9.png"/><Relationship Id="rId5" Type="http://schemas.openxmlformats.org/officeDocument/2006/relationships/image" Target="../media/image5.jpe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notesSlide" Target="../notesSlides/notesSlide3.xml"/><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oleObject" Target="../embeddings/oleObject3.bin"/><Relationship Id="rId5" Type="http://schemas.openxmlformats.org/officeDocument/2006/relationships/image" Target="../media/image14.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up of a blue surface&#10;&#10;Description automatically generated">
            <a:extLst>
              <a:ext uri="{FF2B5EF4-FFF2-40B4-BE49-F238E27FC236}">
                <a16:creationId xmlns:a16="http://schemas.microsoft.com/office/drawing/2014/main" id="{B0A42001-F6B2-EEF3-D0CA-59B062CEF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AC60855-67CE-E1F8-2858-BF78F88FCF58}"/>
              </a:ext>
            </a:extLst>
          </p:cNvPr>
          <p:cNvSpPr txBox="1"/>
          <p:nvPr/>
        </p:nvSpPr>
        <p:spPr>
          <a:xfrm>
            <a:off x="1063690" y="718457"/>
            <a:ext cx="6639437" cy="523220"/>
          </a:xfrm>
          <a:prstGeom prst="rect">
            <a:avLst/>
          </a:prstGeom>
          <a:noFill/>
        </p:spPr>
        <p:txBody>
          <a:bodyPr wrap="square" rtlCol="0">
            <a:spAutoFit/>
          </a:bodyPr>
          <a:lstStyle/>
          <a:p>
            <a:r>
              <a:rPr lang="en-US" sz="2800">
                <a:solidFill>
                  <a:schemeClr val="bg1"/>
                </a:solidFill>
                <a:latin typeface="Verdana Pro Black" panose="020B0A04030504040204" pitchFamily="34" charset="0"/>
              </a:rPr>
              <a:t>Business Health Predictor</a:t>
            </a:r>
          </a:p>
        </p:txBody>
      </p:sp>
      <p:sp>
        <p:nvSpPr>
          <p:cNvPr id="5" name="TextBox 4">
            <a:extLst>
              <a:ext uri="{FF2B5EF4-FFF2-40B4-BE49-F238E27FC236}">
                <a16:creationId xmlns:a16="http://schemas.microsoft.com/office/drawing/2014/main" id="{1ABBD839-A172-BECE-2FA9-06016AD4B689}"/>
              </a:ext>
            </a:extLst>
          </p:cNvPr>
          <p:cNvSpPr txBox="1"/>
          <p:nvPr/>
        </p:nvSpPr>
        <p:spPr>
          <a:xfrm>
            <a:off x="1588654" y="1241677"/>
            <a:ext cx="6336145" cy="369332"/>
          </a:xfrm>
          <a:prstGeom prst="rect">
            <a:avLst/>
          </a:prstGeom>
          <a:noFill/>
        </p:spPr>
        <p:txBody>
          <a:bodyPr wrap="square" rtlCol="0">
            <a:spAutoFit/>
          </a:bodyPr>
          <a:lstStyle/>
          <a:p>
            <a:r>
              <a:rPr lang="en-US">
                <a:solidFill>
                  <a:schemeClr val="bg1"/>
                </a:solidFill>
                <a:latin typeface="Verdana Pro Light" panose="020B0304030504040204" pitchFamily="34" charset="0"/>
              </a:rPr>
              <a:t>GROUP 09 | 04 AUGUST 2023</a:t>
            </a:r>
          </a:p>
        </p:txBody>
      </p:sp>
      <p:sp>
        <p:nvSpPr>
          <p:cNvPr id="2" name="TextBox 1">
            <a:extLst>
              <a:ext uri="{FF2B5EF4-FFF2-40B4-BE49-F238E27FC236}">
                <a16:creationId xmlns:a16="http://schemas.microsoft.com/office/drawing/2014/main" id="{09C4F26B-5BCD-C3B8-6890-2CC5EF98633B}"/>
              </a:ext>
            </a:extLst>
          </p:cNvPr>
          <p:cNvSpPr txBox="1"/>
          <p:nvPr/>
        </p:nvSpPr>
        <p:spPr>
          <a:xfrm>
            <a:off x="1163390" y="5063316"/>
            <a:ext cx="8636392" cy="646331"/>
          </a:xfrm>
          <a:prstGeom prst="rect">
            <a:avLst/>
          </a:prstGeom>
          <a:noFill/>
        </p:spPr>
        <p:txBody>
          <a:bodyPr wrap="square" lIns="91440" tIns="45720" rIns="91440" bIns="45720" rtlCol="0" anchor="t">
            <a:spAutoFit/>
          </a:bodyPr>
          <a:lstStyle/>
          <a:p>
            <a:r>
              <a:rPr lang="en-US">
                <a:solidFill>
                  <a:schemeClr val="bg1"/>
                </a:solidFill>
                <a:latin typeface="Verdana Pro Cond" panose="020B0606030504040204" pitchFamily="34" charset="0"/>
              </a:rPr>
              <a:t>Project Team: </a:t>
            </a:r>
            <a:br>
              <a:rPr lang="en-US">
                <a:solidFill>
                  <a:schemeClr val="bg1"/>
                </a:solidFill>
                <a:latin typeface="Verdana Pro Cond" panose="020B0606030504040204" pitchFamily="34" charset="0"/>
              </a:rPr>
            </a:br>
            <a:r>
              <a:rPr lang="en-US">
                <a:solidFill>
                  <a:schemeClr val="bg1"/>
                </a:solidFill>
                <a:latin typeface="Verdana Pro Cond" panose="020B0606030504040204" pitchFamily="34" charset="0"/>
              </a:rPr>
              <a:t>Zach Tillery, Scott Hills, Nuri David, Al Ameen Temitope Salako, and Aleks Prela</a:t>
            </a:r>
          </a:p>
        </p:txBody>
      </p:sp>
    </p:spTree>
    <p:extLst>
      <p:ext uri="{BB962C8B-B14F-4D97-AF65-F5344CB8AC3E}">
        <p14:creationId xmlns:p14="http://schemas.microsoft.com/office/powerpoint/2010/main" val="347178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up of a blue surface&#10;&#10;Description automatically generated">
            <a:extLst>
              <a:ext uri="{FF2B5EF4-FFF2-40B4-BE49-F238E27FC236}">
                <a16:creationId xmlns:a16="http://schemas.microsoft.com/office/drawing/2014/main" id="{B0A42001-F6B2-EEF3-D0CA-59B062CEF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AC60855-67CE-E1F8-2858-BF78F88FCF58}"/>
              </a:ext>
            </a:extLst>
          </p:cNvPr>
          <p:cNvSpPr txBox="1"/>
          <p:nvPr/>
        </p:nvSpPr>
        <p:spPr>
          <a:xfrm>
            <a:off x="314036" y="3092202"/>
            <a:ext cx="11637819" cy="769441"/>
          </a:xfrm>
          <a:prstGeom prst="rect">
            <a:avLst/>
          </a:prstGeom>
          <a:noFill/>
        </p:spPr>
        <p:txBody>
          <a:bodyPr wrap="square" lIns="91440" tIns="45720" rIns="91440" bIns="45720" rtlCol="0" anchor="t">
            <a:spAutoFit/>
          </a:bodyPr>
          <a:lstStyle/>
          <a:p>
            <a:pPr algn="ctr"/>
            <a:r>
              <a:rPr lang="en-US" sz="4400">
                <a:solidFill>
                  <a:schemeClr val="bg1"/>
                </a:solidFill>
                <a:latin typeface="Verdana Pro Black"/>
              </a:rPr>
              <a:t>THANK YOU!</a:t>
            </a:r>
            <a:endParaRPr lang="en-US" sz="4400">
              <a:solidFill>
                <a:schemeClr val="bg1"/>
              </a:solidFill>
              <a:latin typeface="Verdana Pro Black" panose="020B0A04030504040204" pitchFamily="34" charset="0"/>
            </a:endParaRPr>
          </a:p>
        </p:txBody>
      </p:sp>
      <p:sp>
        <p:nvSpPr>
          <p:cNvPr id="3" name="TextBox 2">
            <a:extLst>
              <a:ext uri="{FF2B5EF4-FFF2-40B4-BE49-F238E27FC236}">
                <a16:creationId xmlns:a16="http://schemas.microsoft.com/office/drawing/2014/main" id="{072DA19D-DE1A-B93C-B1A7-2F743CAE4EFC}"/>
              </a:ext>
            </a:extLst>
          </p:cNvPr>
          <p:cNvSpPr txBox="1"/>
          <p:nvPr/>
        </p:nvSpPr>
        <p:spPr>
          <a:xfrm>
            <a:off x="992909" y="882133"/>
            <a:ext cx="6160654" cy="461665"/>
          </a:xfrm>
          <a:prstGeom prst="rect">
            <a:avLst/>
          </a:prstGeom>
          <a:noFill/>
        </p:spPr>
        <p:txBody>
          <a:bodyPr wrap="square">
            <a:spAutoFit/>
          </a:bodyPr>
          <a:lstStyle/>
          <a:p>
            <a:r>
              <a:rPr lang="en-US" sz="2400">
                <a:solidFill>
                  <a:schemeClr val="bg1"/>
                </a:solidFill>
                <a:latin typeface="Verdana Pro Cond" panose="020B0606030504040204" pitchFamily="34" charset="0"/>
              </a:rPr>
              <a:t>Questions?</a:t>
            </a:r>
            <a:endParaRPr lang="en-US" sz="2400">
              <a:latin typeface="Verdana Pro Cond" panose="020B0606030504040204" pitchFamily="34" charset="0"/>
            </a:endParaRPr>
          </a:p>
        </p:txBody>
      </p:sp>
    </p:spTree>
    <p:extLst>
      <p:ext uri="{BB962C8B-B14F-4D97-AF65-F5344CB8AC3E}">
        <p14:creationId xmlns:p14="http://schemas.microsoft.com/office/powerpoint/2010/main" val="97029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arge white building with many people&#10;&#10;Description automatically generated">
            <a:extLst>
              <a:ext uri="{FF2B5EF4-FFF2-40B4-BE49-F238E27FC236}">
                <a16:creationId xmlns:a16="http://schemas.microsoft.com/office/drawing/2014/main" id="{7A2D5333-88D7-94CF-7EEC-E59EAFE73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165D0CCE-D0B5-ECA9-8F66-5BFE68926198}"/>
              </a:ext>
            </a:extLst>
          </p:cNvPr>
          <p:cNvSpPr/>
          <p:nvPr/>
        </p:nvSpPr>
        <p:spPr>
          <a:xfrm>
            <a:off x="620816" y="463797"/>
            <a:ext cx="6492338" cy="5974938"/>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B3FAE45-E3CA-06EC-3E87-531D5F62F326}"/>
              </a:ext>
            </a:extLst>
          </p:cNvPr>
          <p:cNvSpPr/>
          <p:nvPr/>
        </p:nvSpPr>
        <p:spPr>
          <a:xfrm>
            <a:off x="443344" y="304529"/>
            <a:ext cx="6428346" cy="5795817"/>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28314AE-60A7-DE19-0691-61C116C2A417}"/>
              </a:ext>
            </a:extLst>
          </p:cNvPr>
          <p:cNvSpPr txBox="1"/>
          <p:nvPr/>
        </p:nvSpPr>
        <p:spPr>
          <a:xfrm>
            <a:off x="622229" y="766619"/>
            <a:ext cx="4236098" cy="523220"/>
          </a:xfrm>
          <a:prstGeom prst="rect">
            <a:avLst/>
          </a:prstGeom>
          <a:noFill/>
        </p:spPr>
        <p:txBody>
          <a:bodyPr wrap="square" rtlCol="0">
            <a:spAutoFit/>
          </a:bodyPr>
          <a:lstStyle/>
          <a:p>
            <a:r>
              <a:rPr lang="en-US" sz="2800">
                <a:solidFill>
                  <a:schemeClr val="tx2"/>
                </a:solidFill>
                <a:latin typeface="Verdana Pro Cond" panose="020B0606030504040204" pitchFamily="34" charset="0"/>
              </a:rPr>
              <a:t>BUSINESS PROBLEM</a:t>
            </a:r>
          </a:p>
        </p:txBody>
      </p:sp>
      <p:sp>
        <p:nvSpPr>
          <p:cNvPr id="9" name="TextBox 8">
            <a:extLst>
              <a:ext uri="{FF2B5EF4-FFF2-40B4-BE49-F238E27FC236}">
                <a16:creationId xmlns:a16="http://schemas.microsoft.com/office/drawing/2014/main" id="{F89DBDC5-C1D9-B2EF-1724-66C59CF65EA9}"/>
              </a:ext>
            </a:extLst>
          </p:cNvPr>
          <p:cNvSpPr txBox="1"/>
          <p:nvPr/>
        </p:nvSpPr>
        <p:spPr>
          <a:xfrm>
            <a:off x="670335" y="1391365"/>
            <a:ext cx="5974363" cy="4708981"/>
          </a:xfrm>
          <a:prstGeom prst="rect">
            <a:avLst/>
          </a:prstGeom>
          <a:noFill/>
        </p:spPr>
        <p:txBody>
          <a:bodyPr wrap="square" lIns="91440" tIns="45720" rIns="91440" bIns="45720" rtlCol="0" anchor="t">
            <a:spAutoFit/>
          </a:bodyPr>
          <a:lstStyle/>
          <a:p>
            <a:r>
              <a:rPr lang="en-US" sz="2000">
                <a:latin typeface="Verdana Pro Cond" panose="020B0606030504040204" pitchFamily="34" charset="0"/>
                <a:ea typeface="+mn-lt"/>
                <a:cs typeface="+mn-lt"/>
              </a:rPr>
              <a:t>Large institutions have access to </a:t>
            </a:r>
            <a:r>
              <a:rPr lang="en-US" sz="2000" b="1">
                <a:latin typeface="Verdana Pro Cond" panose="020B0606030504040204" pitchFamily="34" charset="0"/>
                <a:ea typeface="+mn-lt"/>
                <a:cs typeface="+mn-lt"/>
              </a:rPr>
              <a:t>sophisticated investment tools and metrics </a:t>
            </a:r>
            <a:r>
              <a:rPr lang="en-US" sz="2000">
                <a:latin typeface="Verdana Pro Cond" panose="020B0606030504040204" pitchFamily="34" charset="0"/>
                <a:ea typeface="+mn-lt"/>
                <a:cs typeface="+mn-lt"/>
              </a:rPr>
              <a:t>that aid them with investing their money into different public companies. </a:t>
            </a:r>
          </a:p>
          <a:p>
            <a:endParaRPr lang="en-US" sz="2000" b="1">
              <a:latin typeface="Verdana Pro Cond" panose="020B0606030504040204" pitchFamily="34" charset="0"/>
              <a:ea typeface="+mn-lt"/>
              <a:cs typeface="+mn-lt"/>
            </a:endParaRPr>
          </a:p>
          <a:p>
            <a:r>
              <a:rPr lang="en-US" sz="2000" b="1">
                <a:solidFill>
                  <a:srgbClr val="0E101A"/>
                </a:solidFill>
                <a:effectLst/>
                <a:latin typeface="Verdana Pro Cond" panose="020B0606030504040204" pitchFamily="34" charset="0"/>
              </a:rPr>
              <a:t>However, individuals with less access and </a:t>
            </a:r>
            <a:r>
              <a:rPr lang="en-US" sz="2000">
                <a:latin typeface="Verdana Pro Cond" panose="020B0606030504040204" pitchFamily="34" charset="0"/>
              </a:rPr>
              <a:t>smaller portfolios do not have the same advantages to investment tools and quality research. </a:t>
            </a:r>
            <a:endParaRPr lang="en-US" sz="2000" b="1">
              <a:latin typeface="Verdana Pro Cond" panose="020B0606030504040204" pitchFamily="34" charset="0"/>
              <a:ea typeface="Calibri Light"/>
              <a:cs typeface="Calibri Light"/>
            </a:endParaRPr>
          </a:p>
          <a:p>
            <a:endParaRPr lang="en-US" sz="2000" b="1">
              <a:latin typeface="Verdana Pro Cond" panose="020B0606030504040204" pitchFamily="34" charset="0"/>
              <a:ea typeface="Calibri Light"/>
              <a:cs typeface="Calibri Light"/>
            </a:endParaRPr>
          </a:p>
          <a:p>
            <a:r>
              <a:rPr lang="en-US" sz="2000">
                <a:latin typeface="Verdana Pro Cond" panose="020B0606030504040204" pitchFamily="34" charset="0"/>
                <a:ea typeface="Calibri Light"/>
                <a:cs typeface="Calibri Light"/>
              </a:rPr>
              <a:t>Smaller clients are trying to achieve financial success and freedom but are </a:t>
            </a:r>
            <a:r>
              <a:rPr lang="en-US" sz="2000" b="1">
                <a:latin typeface="Verdana Pro Cond" panose="020B0606030504040204" pitchFamily="34" charset="0"/>
                <a:ea typeface="Calibri Light"/>
                <a:cs typeface="Calibri Light"/>
              </a:rPr>
              <a:t>disadvantaged without the proper investing help </a:t>
            </a:r>
            <a:r>
              <a:rPr lang="en-US" sz="2000">
                <a:latin typeface="Verdana Pro Cond" panose="020B0606030504040204" pitchFamily="34" charset="0"/>
                <a:ea typeface="Calibri Light"/>
                <a:cs typeface="Calibri Light"/>
              </a:rPr>
              <a:t>the larger investment institutions have. </a:t>
            </a:r>
          </a:p>
          <a:p>
            <a:endParaRPr lang="en-US" sz="2000">
              <a:latin typeface="+mj-lt"/>
              <a:ea typeface="Calibri Light" panose="020F0302020204030204"/>
              <a:cs typeface="Calibri Light" panose="020F0302020204030204"/>
            </a:endParaRPr>
          </a:p>
          <a:p>
            <a:endParaRPr lang="en-US" sz="2000">
              <a:latin typeface="+mj-lt"/>
              <a:ea typeface="Calibri Light" panose="020F0302020204030204"/>
              <a:cs typeface="Calibri Light" panose="020F0302020204030204"/>
            </a:endParaRPr>
          </a:p>
        </p:txBody>
      </p:sp>
    </p:spTree>
    <p:extLst>
      <p:ext uri="{BB962C8B-B14F-4D97-AF65-F5344CB8AC3E}">
        <p14:creationId xmlns:p14="http://schemas.microsoft.com/office/powerpoint/2010/main" val="354725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uilding with windows and a roof&#10;&#10;Description automatically generated with medium confidence">
            <a:extLst>
              <a:ext uri="{FF2B5EF4-FFF2-40B4-BE49-F238E27FC236}">
                <a16:creationId xmlns:a16="http://schemas.microsoft.com/office/drawing/2014/main" id="{9A2E0A01-5AEF-A821-D911-20BEE243A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165D0CCE-D0B5-ECA9-8F66-5BFE68926198}"/>
              </a:ext>
            </a:extLst>
          </p:cNvPr>
          <p:cNvSpPr/>
          <p:nvPr/>
        </p:nvSpPr>
        <p:spPr>
          <a:xfrm>
            <a:off x="5837381" y="683491"/>
            <a:ext cx="5726545" cy="593898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B3FAE45-E3CA-06EC-3E87-531D5F62F326}"/>
              </a:ext>
            </a:extLst>
          </p:cNvPr>
          <p:cNvSpPr/>
          <p:nvPr/>
        </p:nvSpPr>
        <p:spPr>
          <a:xfrm>
            <a:off x="5458691" y="531091"/>
            <a:ext cx="5639805" cy="5795817"/>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28314AE-60A7-DE19-0691-61C116C2A417}"/>
              </a:ext>
            </a:extLst>
          </p:cNvPr>
          <p:cNvSpPr txBox="1"/>
          <p:nvPr/>
        </p:nvSpPr>
        <p:spPr>
          <a:xfrm>
            <a:off x="5503177" y="584000"/>
            <a:ext cx="4018500" cy="523220"/>
          </a:xfrm>
          <a:prstGeom prst="rect">
            <a:avLst/>
          </a:prstGeom>
          <a:noFill/>
        </p:spPr>
        <p:txBody>
          <a:bodyPr wrap="square" lIns="91440" tIns="45720" rIns="91440" bIns="45720" rtlCol="0" anchor="t">
            <a:spAutoFit/>
          </a:bodyPr>
          <a:lstStyle/>
          <a:p>
            <a:r>
              <a:rPr lang="en-US" sz="2800">
                <a:solidFill>
                  <a:schemeClr val="tx2"/>
                </a:solidFill>
                <a:latin typeface="Verdana Pro Cond"/>
              </a:rPr>
              <a:t>BUSINESS SOLUTION</a:t>
            </a:r>
          </a:p>
        </p:txBody>
      </p:sp>
      <p:sp>
        <p:nvSpPr>
          <p:cNvPr id="9" name="TextBox 8">
            <a:extLst>
              <a:ext uri="{FF2B5EF4-FFF2-40B4-BE49-F238E27FC236}">
                <a16:creationId xmlns:a16="http://schemas.microsoft.com/office/drawing/2014/main" id="{F89DBDC5-C1D9-B2EF-1724-66C59CF65EA9}"/>
              </a:ext>
            </a:extLst>
          </p:cNvPr>
          <p:cNvSpPr txBox="1"/>
          <p:nvPr/>
        </p:nvSpPr>
        <p:spPr>
          <a:xfrm>
            <a:off x="5535105" y="1301183"/>
            <a:ext cx="5327029" cy="5324535"/>
          </a:xfrm>
          <a:prstGeom prst="rect">
            <a:avLst/>
          </a:prstGeom>
          <a:noFill/>
        </p:spPr>
        <p:txBody>
          <a:bodyPr wrap="square" lIns="91440" tIns="45720" rIns="91440" bIns="45720" rtlCol="0" anchor="t">
            <a:spAutoFit/>
          </a:bodyPr>
          <a:lstStyle/>
          <a:p>
            <a:r>
              <a:rPr lang="en-US" sz="2000" b="1" dirty="0">
                <a:latin typeface="Verdana Pro Cond"/>
                <a:ea typeface="+mn-lt"/>
                <a:cs typeface="+mn-lt"/>
              </a:rPr>
              <a:t>Develop a machine learning model that predicts future performance of business health that delivers on the following objectives.</a:t>
            </a:r>
          </a:p>
          <a:p>
            <a:pPr lvl="1"/>
            <a:endParaRPr lang="en-US" sz="2000">
              <a:latin typeface="Verdana Pro Cond" panose="020B0606030504040204" pitchFamily="34" charset="0"/>
              <a:ea typeface="+mn-lt"/>
              <a:cs typeface="+mn-lt"/>
            </a:endParaRPr>
          </a:p>
          <a:p>
            <a:pPr marL="742950" lvl="1" indent="-285750">
              <a:buFont typeface="Arial"/>
              <a:buChar char="•"/>
            </a:pPr>
            <a:r>
              <a:rPr lang="en-US" sz="2000" dirty="0">
                <a:latin typeface="Verdana Pro Cond"/>
                <a:ea typeface="+mn-lt"/>
                <a:cs typeface="+mn-lt"/>
              </a:rPr>
              <a:t>Accuracy / Investor Confidence</a:t>
            </a:r>
          </a:p>
          <a:p>
            <a:pPr lvl="1"/>
            <a:endParaRPr lang="en-US" sz="2000">
              <a:latin typeface="Verdana Pro Cond" panose="020B0606030504040204" pitchFamily="34" charset="0"/>
              <a:ea typeface="+mn-lt"/>
              <a:cs typeface="+mn-lt"/>
            </a:endParaRPr>
          </a:p>
          <a:p>
            <a:pPr lvl="1"/>
            <a:endParaRPr lang="en-US" sz="2000">
              <a:latin typeface="Verdana Pro Cond" panose="020B0606030504040204" pitchFamily="34" charset="0"/>
              <a:ea typeface="+mn-lt"/>
              <a:cs typeface="+mn-lt"/>
            </a:endParaRPr>
          </a:p>
          <a:p>
            <a:pPr marL="742950" lvl="1" indent="-285750">
              <a:buFont typeface="Arial"/>
              <a:buChar char="•"/>
            </a:pPr>
            <a:r>
              <a:rPr lang="en-US" sz="2000" dirty="0">
                <a:latin typeface="Verdana Pro Cond"/>
                <a:ea typeface="+mn-lt"/>
                <a:cs typeface="+mn-lt"/>
              </a:rPr>
              <a:t>Accessibility / User Friendly</a:t>
            </a:r>
          </a:p>
          <a:p>
            <a:pPr lvl="1"/>
            <a:endParaRPr lang="en-US" sz="2000">
              <a:latin typeface="Verdana Pro Cond" panose="020B0606030504040204" pitchFamily="34" charset="0"/>
              <a:ea typeface="+mn-lt"/>
              <a:cs typeface="+mn-lt"/>
            </a:endParaRPr>
          </a:p>
          <a:p>
            <a:pPr lvl="1"/>
            <a:endParaRPr lang="en-US" sz="2000">
              <a:latin typeface="Verdana Pro Cond" panose="020B0606030504040204" pitchFamily="34" charset="0"/>
              <a:ea typeface="+mn-lt"/>
              <a:cs typeface="+mn-lt"/>
            </a:endParaRPr>
          </a:p>
          <a:p>
            <a:pPr marL="742950" lvl="1" indent="-285750">
              <a:buFont typeface="Arial"/>
              <a:buChar char="•"/>
            </a:pPr>
            <a:r>
              <a:rPr lang="en-US" sz="2000" dirty="0">
                <a:latin typeface="Verdana Pro Cond"/>
                <a:ea typeface="+mn-lt"/>
                <a:cs typeface="+mn-lt"/>
              </a:rPr>
              <a:t>Straight forward Results </a:t>
            </a:r>
            <a:r>
              <a:rPr lang="en-US" sz="2000" b="1" dirty="0">
                <a:latin typeface="Verdana Pro Cond"/>
                <a:ea typeface="+mn-lt"/>
                <a:cs typeface="+mn-lt"/>
              </a:rPr>
              <a:t> </a:t>
            </a:r>
            <a:endParaRPr lang="en-US" dirty="0">
              <a:latin typeface="Verdana Pro Cond"/>
              <a:cs typeface="Calibri"/>
            </a:endParaRPr>
          </a:p>
          <a:p>
            <a:pPr marL="285750" indent="-285750">
              <a:buFont typeface="Arial"/>
              <a:buChar char="•"/>
            </a:pPr>
            <a:endParaRPr lang="en-US" sz="2000" b="1">
              <a:ea typeface="+mn-lt"/>
              <a:cs typeface="+mn-lt"/>
            </a:endParaRPr>
          </a:p>
          <a:p>
            <a:pPr marL="285750" indent="-285750">
              <a:buFont typeface="Arial"/>
              <a:buChar char="•"/>
            </a:pPr>
            <a:endParaRPr lang="en-US" sz="2000" b="1">
              <a:cs typeface="Calibri" panose="020F0502020204030204"/>
            </a:endParaRPr>
          </a:p>
          <a:p>
            <a:endParaRPr lang="en-US" sz="2000">
              <a:latin typeface="Calibri" panose="020F0502020204030204"/>
              <a:cs typeface="Calibri" panose="020F0502020204030204"/>
            </a:endParaRPr>
          </a:p>
          <a:p>
            <a:endParaRPr lang="en-US" sz="2000" b="1">
              <a:latin typeface="Calibri" panose="020F0502020204030204"/>
              <a:cs typeface="Calibri" panose="020F0502020204030204"/>
            </a:endParaRPr>
          </a:p>
          <a:p>
            <a:endParaRPr lang="en-US" sz="2000">
              <a:latin typeface="+mj-lt"/>
              <a:cs typeface="Calibri Light" panose="020F0302020204030204"/>
            </a:endParaRPr>
          </a:p>
        </p:txBody>
      </p:sp>
    </p:spTree>
    <p:extLst>
      <p:ext uri="{BB962C8B-B14F-4D97-AF65-F5344CB8AC3E}">
        <p14:creationId xmlns:p14="http://schemas.microsoft.com/office/powerpoint/2010/main" val="335752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descr="A tall building with many windows&#10;&#10;Description automatically generated">
            <a:extLst>
              <a:ext uri="{FF2B5EF4-FFF2-40B4-BE49-F238E27FC236}">
                <a16:creationId xmlns:a16="http://schemas.microsoft.com/office/drawing/2014/main" id="{61D8F8F1-2AFF-77D3-4CD9-C101BEEF44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42" name="Object 41" hidden="1">
            <a:extLst>
              <a:ext uri="{FF2B5EF4-FFF2-40B4-BE49-F238E27FC236}">
                <a16:creationId xmlns:a16="http://schemas.microsoft.com/office/drawing/2014/main" id="{D796EAF2-6E76-40FB-8264-D9DDC4D1989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15" imgH="416" progId="TCLayout.ActiveDocument.1">
                  <p:embed/>
                </p:oleObj>
              </mc:Choice>
              <mc:Fallback>
                <p:oleObj name="think-cell Slide" r:id="rId6" imgW="415" imgH="416" progId="TCLayout.ActiveDocument.1">
                  <p:embed/>
                  <p:pic>
                    <p:nvPicPr>
                      <p:cNvPr id="42" name="Object 41" hidden="1">
                        <a:extLst>
                          <a:ext uri="{FF2B5EF4-FFF2-40B4-BE49-F238E27FC236}">
                            <a16:creationId xmlns:a16="http://schemas.microsoft.com/office/drawing/2014/main" id="{D796EAF2-6E76-40FB-8264-D9DDC4D1989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3" name="Rectangle 42" hidden="1">
            <a:extLst>
              <a:ext uri="{FF2B5EF4-FFF2-40B4-BE49-F238E27FC236}">
                <a16:creationId xmlns:a16="http://schemas.microsoft.com/office/drawing/2014/main" id="{C865B54F-8D14-4C4A-9CC7-84472CFF4C9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pitchFamily="50" charset="0"/>
              <a:sym typeface="Chronicle Display Black" pitchFamily="50" charset="0"/>
            </a:endParaRPr>
          </a:p>
        </p:txBody>
      </p:sp>
      <p:sp>
        <p:nvSpPr>
          <p:cNvPr id="2" name="object 3">
            <a:extLst>
              <a:ext uri="{FF2B5EF4-FFF2-40B4-BE49-F238E27FC236}">
                <a16:creationId xmlns:a16="http://schemas.microsoft.com/office/drawing/2014/main" id="{B9484A19-1AD7-4619-9A76-0720DD47E518}"/>
              </a:ext>
            </a:extLst>
          </p:cNvPr>
          <p:cNvSpPr/>
          <p:nvPr/>
        </p:nvSpPr>
        <p:spPr>
          <a:xfrm>
            <a:off x="-125305" y="2171405"/>
            <a:ext cx="2948940" cy="4689346"/>
          </a:xfrm>
          <a:prstGeom prst="rect">
            <a:avLst/>
          </a:prstGeom>
          <a:blipFill>
            <a:blip r:embed="rId8"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6">
            <a:extLst>
              <a:ext uri="{FF2B5EF4-FFF2-40B4-BE49-F238E27FC236}">
                <a16:creationId xmlns:a16="http://schemas.microsoft.com/office/drawing/2014/main" id="{2D7CD73B-CBCC-46FF-A888-F3468416452B}"/>
              </a:ext>
            </a:extLst>
          </p:cNvPr>
          <p:cNvSpPr txBox="1"/>
          <p:nvPr/>
        </p:nvSpPr>
        <p:spPr>
          <a:xfrm>
            <a:off x="4442952" y="4973573"/>
            <a:ext cx="2281555" cy="551433"/>
          </a:xfrm>
          <a:prstGeom prst="rect">
            <a:avLst/>
          </a:prstGeom>
        </p:spPr>
        <p:txBody>
          <a:bodyPr vert="horz" wrap="square" lIns="0" tIns="12700" rIns="0" bIns="0" rtlCol="0" anchor="t">
            <a:spAutoFit/>
          </a:bodyPr>
          <a:lstStyle/>
          <a:p>
            <a:pPr marL="635" marR="0" lvl="0" indent="0" algn="ctr" defTabSz="914400" rtl="0" eaLnBrk="1" fontAlgn="auto" latinLnBrk="0" hangingPunct="1">
              <a:lnSpc>
                <a:spcPct val="100000"/>
              </a:lnSpc>
              <a:spcBef>
                <a:spcPts val="100"/>
              </a:spcBef>
              <a:spcAft>
                <a:spcPts val="0"/>
              </a:spcAft>
              <a:buClrTx/>
              <a:buSzTx/>
              <a:buFontTx/>
              <a:buNone/>
              <a:tabLst/>
              <a:defRPr/>
            </a:pPr>
            <a:r>
              <a:rPr kumimoji="0" lang="en-US" sz="2000" b="1" i="0" u="none" strike="noStrike" kern="1200" cap="none" spc="-5" normalizeH="0" baseline="0" noProof="0">
                <a:ln>
                  <a:noFill/>
                </a:ln>
                <a:solidFill>
                  <a:schemeClr val="bg1"/>
                </a:solidFill>
                <a:effectLst/>
                <a:uLnTx/>
                <a:uFillTx/>
                <a:latin typeface="Verdana Pro Cond" panose="020B0606030504040204" pitchFamily="34" charset="0"/>
                <a:cs typeface="Open Sans"/>
              </a:rPr>
              <a:t>LIQUIDITY</a:t>
            </a:r>
            <a:endParaRPr kumimoji="0" sz="2000" b="0" i="0" u="none" strike="noStrike" kern="1200" cap="none" spc="0" normalizeH="0" baseline="0" noProof="0">
              <a:ln>
                <a:noFill/>
              </a:ln>
              <a:solidFill>
                <a:schemeClr val="bg1"/>
              </a:solidFill>
              <a:effectLst/>
              <a:uLnTx/>
              <a:uFillTx/>
              <a:latin typeface="Verdana Pro Cond" panose="020B0606030504040204" pitchFamily="34" charset="0"/>
              <a:cs typeface="Open Sans"/>
            </a:endParaRPr>
          </a:p>
          <a:p>
            <a:pPr marL="0" marR="0" lvl="0" indent="0" algn="ctr" defTabSz="914400" rtl="0" eaLnBrk="1" fontAlgn="auto" latinLnBrk="0" hangingPunct="1">
              <a:lnSpc>
                <a:spcPct val="100000"/>
              </a:lnSpc>
              <a:spcBef>
                <a:spcPts val="35"/>
              </a:spcBef>
              <a:spcAft>
                <a:spcPts val="0"/>
              </a:spcAft>
              <a:buClrTx/>
              <a:buSzTx/>
              <a:buFontTx/>
              <a:buNone/>
              <a:tabLst/>
              <a:defRPr/>
            </a:pPr>
            <a:r>
              <a:rPr kumimoji="0" lang="en-US" sz="1500" b="0" i="0" u="none" strike="noStrike" kern="1200" cap="none" spc="0" normalizeH="0" baseline="0" noProof="0">
                <a:ln>
                  <a:noFill/>
                </a:ln>
                <a:solidFill>
                  <a:srgbClr val="34EFFF"/>
                </a:solidFill>
                <a:effectLst/>
                <a:uLnTx/>
                <a:uFillTx/>
                <a:latin typeface="Verdana Pro Cond" panose="020B0606030504040204" pitchFamily="34" charset="0"/>
                <a:cs typeface="Open Sans"/>
              </a:rPr>
              <a:t>NET SALES / TOTAL ASSETS</a:t>
            </a:r>
            <a:endParaRPr kumimoji="0" sz="1500" b="0" i="0" u="none" strike="noStrike" kern="1200" cap="none" spc="0" normalizeH="0" baseline="0" noProof="0">
              <a:ln>
                <a:noFill/>
              </a:ln>
              <a:solidFill>
                <a:srgbClr val="34EFFF"/>
              </a:solidFill>
              <a:effectLst/>
              <a:uLnTx/>
              <a:uFillTx/>
              <a:latin typeface="Verdana Pro Cond" panose="020B0606030504040204" pitchFamily="34" charset="0"/>
              <a:cs typeface="Open Sans"/>
            </a:endParaRPr>
          </a:p>
        </p:txBody>
      </p:sp>
      <p:sp>
        <p:nvSpPr>
          <p:cNvPr id="6" name="object 7">
            <a:extLst>
              <a:ext uri="{FF2B5EF4-FFF2-40B4-BE49-F238E27FC236}">
                <a16:creationId xmlns:a16="http://schemas.microsoft.com/office/drawing/2014/main" id="{670FBB1B-66AE-4A1F-BC63-06108849D96A}"/>
              </a:ext>
            </a:extLst>
          </p:cNvPr>
          <p:cNvSpPr txBox="1"/>
          <p:nvPr/>
        </p:nvSpPr>
        <p:spPr>
          <a:xfrm>
            <a:off x="7100927" y="4973573"/>
            <a:ext cx="1990156" cy="782265"/>
          </a:xfrm>
          <a:prstGeom prst="rect">
            <a:avLst/>
          </a:prstGeom>
        </p:spPr>
        <p:txBody>
          <a:bodyPr vert="horz" wrap="square" lIns="0" tIns="12700" rIns="0" bIns="0" rtlCol="0" anchor="t">
            <a:spAutoFit/>
          </a:bodyPr>
          <a:lstStyle/>
          <a:p>
            <a:pPr marL="17145" marR="0" lvl="0" indent="0" algn="ctr" defTabSz="914400" rtl="0" eaLnBrk="1" fontAlgn="auto" latinLnBrk="0" hangingPunct="1">
              <a:lnSpc>
                <a:spcPct val="100000"/>
              </a:lnSpc>
              <a:spcBef>
                <a:spcPts val="100"/>
              </a:spcBef>
              <a:spcAft>
                <a:spcPts val="0"/>
              </a:spcAft>
              <a:buClrTx/>
              <a:buSzTx/>
              <a:buFontTx/>
              <a:buNone/>
              <a:tabLst/>
              <a:defRPr/>
            </a:pPr>
            <a:r>
              <a:rPr lang="en-US" sz="2000" b="1" spc="-10">
                <a:solidFill>
                  <a:schemeClr val="bg1"/>
                </a:solidFill>
                <a:latin typeface="Verdana Pro Cond" panose="020B0606030504040204" pitchFamily="34" charset="0"/>
                <a:cs typeface="Open Sans"/>
              </a:rPr>
              <a:t>PROFITABILITY</a:t>
            </a:r>
            <a:endParaRPr kumimoji="0" sz="2000" b="0" i="0" u="none" strike="noStrike" kern="1200" cap="none" spc="0" normalizeH="0" baseline="0" noProof="0">
              <a:ln>
                <a:noFill/>
              </a:ln>
              <a:solidFill>
                <a:schemeClr val="bg1"/>
              </a:solidFill>
              <a:effectLst/>
              <a:uLnTx/>
              <a:uFillTx/>
              <a:latin typeface="Verdana Pro Cond" panose="020B0606030504040204" pitchFamily="34" charset="0"/>
              <a:cs typeface="Open Sans"/>
            </a:endParaRPr>
          </a:p>
          <a:p>
            <a:pPr marL="12700" marR="0" lvl="0" indent="0" algn="ctr" defTabSz="914400" rtl="0" eaLnBrk="1" fontAlgn="auto" latinLnBrk="0" hangingPunct="1">
              <a:lnSpc>
                <a:spcPct val="100000"/>
              </a:lnSpc>
              <a:spcBef>
                <a:spcPts val="35"/>
              </a:spcBef>
              <a:spcAft>
                <a:spcPts val="0"/>
              </a:spcAft>
              <a:buClrTx/>
              <a:buSzTx/>
              <a:buFontTx/>
              <a:buNone/>
              <a:tabLst/>
              <a:defRPr/>
            </a:pPr>
            <a:r>
              <a:rPr kumimoji="0" lang="en-US" sz="1500" b="0" i="0" u="none" strike="noStrike" kern="1200" cap="none" spc="0" normalizeH="0" baseline="0" noProof="0">
                <a:ln>
                  <a:noFill/>
                </a:ln>
                <a:solidFill>
                  <a:srgbClr val="34EFFF"/>
                </a:solidFill>
                <a:effectLst/>
                <a:uLnTx/>
                <a:uFillTx/>
                <a:latin typeface="Verdana Pro Cond" panose="020B0606030504040204" pitchFamily="34" charset="0"/>
                <a:cs typeface="Open Sans"/>
              </a:rPr>
              <a:t>WORKING CAPITAL / TOTAL ASSETS</a:t>
            </a:r>
            <a:endParaRPr kumimoji="0" sz="1500" b="0" i="0" u="none" strike="noStrike" kern="1200" cap="none" spc="0" normalizeH="0" baseline="0" noProof="0">
              <a:ln>
                <a:noFill/>
              </a:ln>
              <a:solidFill>
                <a:srgbClr val="34EFFF"/>
              </a:solidFill>
              <a:effectLst/>
              <a:uLnTx/>
              <a:uFillTx/>
              <a:latin typeface="Verdana Pro Cond" panose="020B0606030504040204" pitchFamily="34" charset="0"/>
              <a:cs typeface="Open Sans"/>
            </a:endParaRPr>
          </a:p>
        </p:txBody>
      </p:sp>
      <p:sp>
        <p:nvSpPr>
          <p:cNvPr id="10" name="object 11">
            <a:extLst>
              <a:ext uri="{FF2B5EF4-FFF2-40B4-BE49-F238E27FC236}">
                <a16:creationId xmlns:a16="http://schemas.microsoft.com/office/drawing/2014/main" id="{9E50BEC4-F3F9-428E-8D98-D69B8795D27F}"/>
              </a:ext>
            </a:extLst>
          </p:cNvPr>
          <p:cNvSpPr/>
          <p:nvPr/>
        </p:nvSpPr>
        <p:spPr>
          <a:xfrm>
            <a:off x="2507499" y="4046551"/>
            <a:ext cx="710565" cy="387350"/>
          </a:xfrm>
          <a:custGeom>
            <a:avLst/>
            <a:gdLst/>
            <a:ahLst/>
            <a:cxnLst/>
            <a:rect l="l" t="t" r="r" b="b"/>
            <a:pathLst>
              <a:path w="710564" h="387350">
                <a:moveTo>
                  <a:pt x="710183" y="0"/>
                </a:moveTo>
                <a:lnTo>
                  <a:pt x="0" y="0"/>
                </a:lnTo>
                <a:lnTo>
                  <a:pt x="355092" y="387096"/>
                </a:lnTo>
                <a:lnTo>
                  <a:pt x="710183" y="0"/>
                </a:lnTo>
                <a:close/>
              </a:path>
            </a:pathLst>
          </a:custGeom>
          <a:solidFill>
            <a:srgbClr val="34E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3">
            <a:extLst>
              <a:ext uri="{FF2B5EF4-FFF2-40B4-BE49-F238E27FC236}">
                <a16:creationId xmlns:a16="http://schemas.microsoft.com/office/drawing/2014/main" id="{680C1457-8A26-4D61-A5EB-209BE4005CE1}"/>
              </a:ext>
            </a:extLst>
          </p:cNvPr>
          <p:cNvSpPr/>
          <p:nvPr/>
        </p:nvSpPr>
        <p:spPr>
          <a:xfrm>
            <a:off x="9807852" y="2127838"/>
            <a:ext cx="1840230" cy="1838706"/>
          </a:xfrm>
          <a:prstGeom prst="rect">
            <a:avLst/>
          </a:prstGeom>
          <a:blipFill>
            <a:blip r:embed="rId9"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5">
            <a:extLst>
              <a:ext uri="{FF2B5EF4-FFF2-40B4-BE49-F238E27FC236}">
                <a16:creationId xmlns:a16="http://schemas.microsoft.com/office/drawing/2014/main" id="{902E0601-BE1D-4B46-9318-149A2A810EE1}"/>
              </a:ext>
            </a:extLst>
          </p:cNvPr>
          <p:cNvSpPr/>
          <p:nvPr/>
        </p:nvSpPr>
        <p:spPr>
          <a:xfrm>
            <a:off x="5055443" y="4017269"/>
            <a:ext cx="710565" cy="387350"/>
          </a:xfrm>
          <a:custGeom>
            <a:avLst/>
            <a:gdLst/>
            <a:ahLst/>
            <a:cxnLst/>
            <a:rect l="l" t="t" r="r" b="b"/>
            <a:pathLst>
              <a:path w="710564" h="387350">
                <a:moveTo>
                  <a:pt x="710183" y="0"/>
                </a:moveTo>
                <a:lnTo>
                  <a:pt x="0" y="0"/>
                </a:lnTo>
                <a:lnTo>
                  <a:pt x="355091" y="387096"/>
                </a:lnTo>
                <a:lnTo>
                  <a:pt x="710183" y="0"/>
                </a:lnTo>
                <a:close/>
              </a:path>
            </a:pathLst>
          </a:custGeom>
          <a:solidFill>
            <a:srgbClr val="34E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9">
            <a:extLst>
              <a:ext uri="{FF2B5EF4-FFF2-40B4-BE49-F238E27FC236}">
                <a16:creationId xmlns:a16="http://schemas.microsoft.com/office/drawing/2014/main" id="{8F4D6AB0-8FF6-4428-9A1D-19A220E8876F}"/>
              </a:ext>
            </a:extLst>
          </p:cNvPr>
          <p:cNvSpPr/>
          <p:nvPr/>
        </p:nvSpPr>
        <p:spPr>
          <a:xfrm>
            <a:off x="7626383" y="4008456"/>
            <a:ext cx="710565" cy="387350"/>
          </a:xfrm>
          <a:custGeom>
            <a:avLst/>
            <a:gdLst/>
            <a:ahLst/>
            <a:cxnLst/>
            <a:rect l="l" t="t" r="r" b="b"/>
            <a:pathLst>
              <a:path w="710565" h="387350">
                <a:moveTo>
                  <a:pt x="710184" y="0"/>
                </a:moveTo>
                <a:lnTo>
                  <a:pt x="0" y="0"/>
                </a:lnTo>
                <a:lnTo>
                  <a:pt x="355092" y="387096"/>
                </a:lnTo>
                <a:lnTo>
                  <a:pt x="710184" y="0"/>
                </a:lnTo>
                <a:close/>
              </a:path>
            </a:pathLst>
          </a:custGeom>
          <a:solidFill>
            <a:srgbClr val="34E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20">
            <a:extLst>
              <a:ext uri="{FF2B5EF4-FFF2-40B4-BE49-F238E27FC236}">
                <a16:creationId xmlns:a16="http://schemas.microsoft.com/office/drawing/2014/main" id="{1D730941-AE4B-42AF-8FD6-BAE5A780DE1B}"/>
              </a:ext>
            </a:extLst>
          </p:cNvPr>
          <p:cNvSpPr/>
          <p:nvPr/>
        </p:nvSpPr>
        <p:spPr>
          <a:xfrm>
            <a:off x="2688345" y="4544970"/>
            <a:ext cx="335280" cy="335280"/>
          </a:xfrm>
          <a:custGeom>
            <a:avLst/>
            <a:gdLst/>
            <a:ahLst/>
            <a:cxnLst/>
            <a:rect l="l" t="t" r="r" b="b"/>
            <a:pathLst>
              <a:path w="335279" h="335279">
                <a:moveTo>
                  <a:pt x="0" y="167639"/>
                </a:moveTo>
                <a:lnTo>
                  <a:pt x="5988" y="123075"/>
                </a:lnTo>
                <a:lnTo>
                  <a:pt x="22888" y="83029"/>
                </a:lnTo>
                <a:lnTo>
                  <a:pt x="49101" y="49101"/>
                </a:lnTo>
                <a:lnTo>
                  <a:pt x="83029" y="22888"/>
                </a:lnTo>
                <a:lnTo>
                  <a:pt x="123075" y="5988"/>
                </a:lnTo>
                <a:lnTo>
                  <a:pt x="167639" y="0"/>
                </a:lnTo>
                <a:lnTo>
                  <a:pt x="212204" y="5988"/>
                </a:lnTo>
                <a:lnTo>
                  <a:pt x="252250" y="22888"/>
                </a:lnTo>
                <a:lnTo>
                  <a:pt x="286178" y="49101"/>
                </a:lnTo>
                <a:lnTo>
                  <a:pt x="312391" y="83029"/>
                </a:lnTo>
                <a:lnTo>
                  <a:pt x="329291" y="123075"/>
                </a:lnTo>
                <a:lnTo>
                  <a:pt x="335279" y="167639"/>
                </a:lnTo>
                <a:lnTo>
                  <a:pt x="329291" y="212204"/>
                </a:lnTo>
                <a:lnTo>
                  <a:pt x="312391" y="252250"/>
                </a:lnTo>
                <a:lnTo>
                  <a:pt x="286178" y="286178"/>
                </a:lnTo>
                <a:lnTo>
                  <a:pt x="252250" y="312391"/>
                </a:lnTo>
                <a:lnTo>
                  <a:pt x="212204" y="329291"/>
                </a:lnTo>
                <a:lnTo>
                  <a:pt x="167639" y="335279"/>
                </a:lnTo>
                <a:lnTo>
                  <a:pt x="123075" y="329291"/>
                </a:lnTo>
                <a:lnTo>
                  <a:pt x="83029" y="312391"/>
                </a:lnTo>
                <a:lnTo>
                  <a:pt x="49101" y="286178"/>
                </a:lnTo>
                <a:lnTo>
                  <a:pt x="22888" y="252250"/>
                </a:lnTo>
                <a:lnTo>
                  <a:pt x="5988" y="212204"/>
                </a:lnTo>
                <a:lnTo>
                  <a:pt x="0" y="167639"/>
                </a:lnTo>
                <a:close/>
              </a:path>
            </a:pathLst>
          </a:custGeom>
          <a:ln w="28955">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1">
            <a:extLst>
              <a:ext uri="{FF2B5EF4-FFF2-40B4-BE49-F238E27FC236}">
                <a16:creationId xmlns:a16="http://schemas.microsoft.com/office/drawing/2014/main" id="{CD6F9F7A-C82E-4677-843E-86C7EE954773}"/>
              </a:ext>
            </a:extLst>
          </p:cNvPr>
          <p:cNvSpPr/>
          <p:nvPr/>
        </p:nvSpPr>
        <p:spPr>
          <a:xfrm>
            <a:off x="2737874" y="4594499"/>
            <a:ext cx="237743" cy="237743"/>
          </a:xfrm>
          <a:prstGeom prst="rect">
            <a:avLst/>
          </a:prstGeom>
          <a:blipFill>
            <a:blip r:embed="rId10"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2">
            <a:extLst>
              <a:ext uri="{FF2B5EF4-FFF2-40B4-BE49-F238E27FC236}">
                <a16:creationId xmlns:a16="http://schemas.microsoft.com/office/drawing/2014/main" id="{4A84DBE0-670D-4390-8C14-EFA641B40CD4}"/>
              </a:ext>
            </a:extLst>
          </p:cNvPr>
          <p:cNvSpPr/>
          <p:nvPr/>
        </p:nvSpPr>
        <p:spPr>
          <a:xfrm>
            <a:off x="7806959" y="4550404"/>
            <a:ext cx="335280" cy="335280"/>
          </a:xfrm>
          <a:custGeom>
            <a:avLst/>
            <a:gdLst/>
            <a:ahLst/>
            <a:cxnLst/>
            <a:rect l="l" t="t" r="r" b="b"/>
            <a:pathLst>
              <a:path w="335279" h="335279">
                <a:moveTo>
                  <a:pt x="0" y="167640"/>
                </a:moveTo>
                <a:lnTo>
                  <a:pt x="5988" y="123075"/>
                </a:lnTo>
                <a:lnTo>
                  <a:pt x="22888" y="83029"/>
                </a:lnTo>
                <a:lnTo>
                  <a:pt x="49101" y="49101"/>
                </a:lnTo>
                <a:lnTo>
                  <a:pt x="83029" y="22888"/>
                </a:lnTo>
                <a:lnTo>
                  <a:pt x="123075" y="5988"/>
                </a:lnTo>
                <a:lnTo>
                  <a:pt x="167640" y="0"/>
                </a:lnTo>
                <a:lnTo>
                  <a:pt x="212204" y="5988"/>
                </a:lnTo>
                <a:lnTo>
                  <a:pt x="252250" y="22888"/>
                </a:lnTo>
                <a:lnTo>
                  <a:pt x="286178" y="49101"/>
                </a:lnTo>
                <a:lnTo>
                  <a:pt x="312391" y="83029"/>
                </a:lnTo>
                <a:lnTo>
                  <a:pt x="329291" y="123075"/>
                </a:lnTo>
                <a:lnTo>
                  <a:pt x="335279" y="167640"/>
                </a:lnTo>
                <a:lnTo>
                  <a:pt x="329291" y="212204"/>
                </a:lnTo>
                <a:lnTo>
                  <a:pt x="312391" y="252250"/>
                </a:lnTo>
                <a:lnTo>
                  <a:pt x="286178" y="286178"/>
                </a:lnTo>
                <a:lnTo>
                  <a:pt x="252250" y="312391"/>
                </a:lnTo>
                <a:lnTo>
                  <a:pt x="212204" y="329291"/>
                </a:lnTo>
                <a:lnTo>
                  <a:pt x="167640" y="335280"/>
                </a:lnTo>
                <a:lnTo>
                  <a:pt x="123075" y="329291"/>
                </a:lnTo>
                <a:lnTo>
                  <a:pt x="83029" y="312391"/>
                </a:lnTo>
                <a:lnTo>
                  <a:pt x="49101" y="286178"/>
                </a:lnTo>
                <a:lnTo>
                  <a:pt x="22888" y="252250"/>
                </a:lnTo>
                <a:lnTo>
                  <a:pt x="5988" y="212204"/>
                </a:lnTo>
                <a:lnTo>
                  <a:pt x="0" y="167640"/>
                </a:lnTo>
                <a:close/>
              </a:path>
            </a:pathLst>
          </a:custGeom>
          <a:ln w="28955">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4">
            <a:extLst>
              <a:ext uri="{FF2B5EF4-FFF2-40B4-BE49-F238E27FC236}">
                <a16:creationId xmlns:a16="http://schemas.microsoft.com/office/drawing/2014/main" id="{157EDE0E-72ED-4EDC-AA8A-4C7BFD4ABA3A}"/>
              </a:ext>
            </a:extLst>
          </p:cNvPr>
          <p:cNvSpPr/>
          <p:nvPr/>
        </p:nvSpPr>
        <p:spPr>
          <a:xfrm>
            <a:off x="3015279" y="4712406"/>
            <a:ext cx="4755266" cy="12580"/>
          </a:xfrm>
          <a:custGeom>
            <a:avLst/>
            <a:gdLst/>
            <a:ahLst/>
            <a:cxnLst/>
            <a:rect l="l" t="t" r="r" b="b"/>
            <a:pathLst>
              <a:path w="4572000" h="22225">
                <a:moveTo>
                  <a:pt x="0" y="21843"/>
                </a:moveTo>
                <a:lnTo>
                  <a:pt x="4571492" y="0"/>
                </a:lnTo>
              </a:path>
            </a:pathLst>
          </a:custGeom>
          <a:ln w="28956">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Title 40">
            <a:extLst>
              <a:ext uri="{FF2B5EF4-FFF2-40B4-BE49-F238E27FC236}">
                <a16:creationId xmlns:a16="http://schemas.microsoft.com/office/drawing/2014/main" id="{66CE53CF-5EAD-406A-BDF9-E94CA1FEBDF8}"/>
              </a:ext>
            </a:extLst>
          </p:cNvPr>
          <p:cNvSpPr>
            <a:spLocks noGrp="1"/>
          </p:cNvSpPr>
          <p:nvPr>
            <p:ph type="title"/>
          </p:nvPr>
        </p:nvSpPr>
        <p:spPr/>
        <p:txBody>
          <a:bodyPr/>
          <a:lstStyle/>
          <a:p>
            <a:r>
              <a:rPr lang="en-US" spc="-65">
                <a:solidFill>
                  <a:schemeClr val="bg1"/>
                </a:solidFill>
                <a:latin typeface="Verdana Pro Cond" panose="020B0606030504040204" pitchFamily="34" charset="0"/>
                <a:cs typeface="Calibri Light"/>
              </a:rPr>
              <a:t>Calculating Future Business Health</a:t>
            </a:r>
          </a:p>
        </p:txBody>
      </p:sp>
      <p:sp>
        <p:nvSpPr>
          <p:cNvPr id="47" name="Text Placeholder 46">
            <a:extLst>
              <a:ext uri="{FF2B5EF4-FFF2-40B4-BE49-F238E27FC236}">
                <a16:creationId xmlns:a16="http://schemas.microsoft.com/office/drawing/2014/main" id="{EE5B7E22-53A9-4BDB-8247-D559C99FDB8A}"/>
              </a:ext>
            </a:extLst>
          </p:cNvPr>
          <p:cNvSpPr>
            <a:spLocks noGrp="1"/>
          </p:cNvSpPr>
          <p:nvPr>
            <p:ph type="body" sz="quarter" idx="15"/>
          </p:nvPr>
        </p:nvSpPr>
        <p:spPr>
          <a:xfrm>
            <a:off x="914970" y="466344"/>
            <a:ext cx="3884867" cy="228600"/>
          </a:xfrm>
        </p:spPr>
        <p:txBody>
          <a:bodyPr vert="horz" lIns="0" tIns="0" rIns="0" bIns="0" rtlCol="0" anchor="t">
            <a:noAutofit/>
          </a:bodyPr>
          <a:lstStyle/>
          <a:p>
            <a:r>
              <a:rPr lang="en-US"/>
              <a:t>modeling</a:t>
            </a:r>
          </a:p>
        </p:txBody>
      </p:sp>
      <p:sp>
        <p:nvSpPr>
          <p:cNvPr id="48" name="object 6">
            <a:extLst>
              <a:ext uri="{FF2B5EF4-FFF2-40B4-BE49-F238E27FC236}">
                <a16:creationId xmlns:a16="http://schemas.microsoft.com/office/drawing/2014/main" id="{2C562CC8-9CAE-57B5-B76B-B191DF481B99}"/>
              </a:ext>
            </a:extLst>
          </p:cNvPr>
          <p:cNvSpPr txBox="1"/>
          <p:nvPr/>
        </p:nvSpPr>
        <p:spPr>
          <a:xfrm>
            <a:off x="1877181" y="5020370"/>
            <a:ext cx="2281555" cy="551433"/>
          </a:xfrm>
          <a:prstGeom prst="rect">
            <a:avLst/>
          </a:prstGeom>
        </p:spPr>
        <p:txBody>
          <a:bodyPr vert="horz" wrap="square" lIns="0" tIns="12700" rIns="0" bIns="0" rtlCol="0">
            <a:spAutoFit/>
          </a:bodyPr>
          <a:lstStyle/>
          <a:p>
            <a:pPr marL="635" marR="0" lvl="0" indent="0" algn="ctr" defTabSz="914400" rtl="0" eaLnBrk="1" fontAlgn="auto" latinLnBrk="0" hangingPunct="1">
              <a:lnSpc>
                <a:spcPct val="100000"/>
              </a:lnSpc>
              <a:spcBef>
                <a:spcPts val="100"/>
              </a:spcBef>
              <a:spcAft>
                <a:spcPts val="0"/>
              </a:spcAft>
              <a:buClrTx/>
              <a:buSzTx/>
              <a:buFontTx/>
              <a:buNone/>
              <a:tabLst/>
              <a:defRPr/>
            </a:pPr>
            <a:r>
              <a:rPr kumimoji="0" lang="en-US" sz="2000" b="1" i="0" u="none" strike="noStrike" kern="1200" cap="none" spc="-5" normalizeH="0" baseline="0" noProof="0">
                <a:ln>
                  <a:noFill/>
                </a:ln>
                <a:solidFill>
                  <a:schemeClr val="bg1"/>
                </a:solidFill>
                <a:effectLst/>
                <a:uLnTx/>
                <a:uFillTx/>
                <a:latin typeface="Verdana Pro Cond" panose="020B0606030504040204" pitchFamily="34" charset="0"/>
                <a:cs typeface="Open Sans"/>
              </a:rPr>
              <a:t>SOLVENCY</a:t>
            </a:r>
            <a:endParaRPr kumimoji="0" sz="2000" b="0" i="0" u="none" strike="noStrike" kern="1200" cap="none" spc="0" normalizeH="0" baseline="0" noProof="0">
              <a:ln>
                <a:noFill/>
              </a:ln>
              <a:solidFill>
                <a:schemeClr val="bg1"/>
              </a:solidFill>
              <a:effectLst/>
              <a:uLnTx/>
              <a:uFillTx/>
              <a:latin typeface="Verdana Pro Cond" panose="020B0606030504040204" pitchFamily="34" charset="0"/>
              <a:cs typeface="Open Sans"/>
            </a:endParaRPr>
          </a:p>
          <a:p>
            <a:pPr marL="0" marR="0" lvl="0" indent="0" algn="ctr" defTabSz="914400" rtl="0" eaLnBrk="1" fontAlgn="auto" latinLnBrk="0" hangingPunct="1">
              <a:lnSpc>
                <a:spcPct val="100000"/>
              </a:lnSpc>
              <a:spcBef>
                <a:spcPts val="35"/>
              </a:spcBef>
              <a:spcAft>
                <a:spcPts val="0"/>
              </a:spcAft>
              <a:buClrTx/>
              <a:buSzTx/>
              <a:buFontTx/>
              <a:buNone/>
              <a:tabLst/>
              <a:defRPr/>
            </a:pPr>
            <a:r>
              <a:rPr lang="en-US" sz="1500" i="1">
                <a:solidFill>
                  <a:srgbClr val="34EFFF"/>
                </a:solidFill>
                <a:latin typeface="Verdana Pro Cond" panose="020B0606030504040204" pitchFamily="34" charset="0"/>
                <a:cs typeface="Open Sans"/>
              </a:rPr>
              <a:t>EBIT / TOTAL ASSETS</a:t>
            </a:r>
            <a:endParaRPr kumimoji="0" sz="1500" b="0" i="1" u="none" strike="noStrike" kern="1200" cap="none" spc="0" normalizeH="0" baseline="0" noProof="0">
              <a:ln>
                <a:noFill/>
              </a:ln>
              <a:solidFill>
                <a:srgbClr val="34EFFF"/>
              </a:solidFill>
              <a:effectLst/>
              <a:uLnTx/>
              <a:uFillTx/>
              <a:latin typeface="Verdana Pro Cond" panose="020B0606030504040204" pitchFamily="34" charset="0"/>
              <a:cs typeface="Open Sans"/>
            </a:endParaRPr>
          </a:p>
        </p:txBody>
      </p:sp>
      <p:sp>
        <p:nvSpPr>
          <p:cNvPr id="45" name="Text Placeholder 44">
            <a:extLst>
              <a:ext uri="{FF2B5EF4-FFF2-40B4-BE49-F238E27FC236}">
                <a16:creationId xmlns:a16="http://schemas.microsoft.com/office/drawing/2014/main" id="{7A8433C2-4C53-37FF-ACA8-C21376181774}"/>
              </a:ext>
            </a:extLst>
          </p:cNvPr>
          <p:cNvSpPr>
            <a:spLocks noGrp="1"/>
          </p:cNvSpPr>
          <p:nvPr>
            <p:ph type="body" sz="quarter" idx="14"/>
          </p:nvPr>
        </p:nvSpPr>
        <p:spPr>
          <a:xfrm>
            <a:off x="914400" y="1292760"/>
            <a:ext cx="10362880" cy="494779"/>
          </a:xfrm>
        </p:spPr>
        <p:txBody>
          <a:bodyPr vert="horz" lIns="0" tIns="0" rIns="0" bIns="0" rtlCol="0" anchor="t">
            <a:noAutofit/>
          </a:bodyPr>
          <a:lstStyle/>
          <a:p>
            <a:r>
              <a:rPr lang="en-US">
                <a:solidFill>
                  <a:schemeClr val="bg1"/>
                </a:solidFill>
                <a:latin typeface="Verdana Pro Cond" panose="020B0606030504040204" pitchFamily="34" charset="0"/>
                <a:cs typeface="Calibri"/>
              </a:rPr>
              <a:t>Summarization of features and formulation of our model's target predictor.</a:t>
            </a:r>
          </a:p>
        </p:txBody>
      </p:sp>
      <p:sp>
        <p:nvSpPr>
          <p:cNvPr id="4" name="object 16">
            <a:extLst>
              <a:ext uri="{FF2B5EF4-FFF2-40B4-BE49-F238E27FC236}">
                <a16:creationId xmlns:a16="http://schemas.microsoft.com/office/drawing/2014/main" id="{2C11BAAD-9B6A-C0BD-C55F-6E7A91780D84}"/>
              </a:ext>
            </a:extLst>
          </p:cNvPr>
          <p:cNvSpPr/>
          <p:nvPr/>
        </p:nvSpPr>
        <p:spPr>
          <a:xfrm>
            <a:off x="9682260" y="1969815"/>
            <a:ext cx="2146300" cy="2147570"/>
          </a:xfrm>
          <a:custGeom>
            <a:avLst/>
            <a:gdLst/>
            <a:ahLst/>
            <a:cxnLst/>
            <a:rect l="l" t="t" r="r" b="b"/>
            <a:pathLst>
              <a:path w="2146300" h="2147570">
                <a:moveTo>
                  <a:pt x="1072896" y="0"/>
                </a:moveTo>
                <a:lnTo>
                  <a:pt x="1025102" y="1046"/>
                </a:lnTo>
                <a:lnTo>
                  <a:pt x="977843" y="4155"/>
                </a:lnTo>
                <a:lnTo>
                  <a:pt x="931164" y="9284"/>
                </a:lnTo>
                <a:lnTo>
                  <a:pt x="885108" y="16388"/>
                </a:lnTo>
                <a:lnTo>
                  <a:pt x="839718" y="25425"/>
                </a:lnTo>
                <a:lnTo>
                  <a:pt x="795039" y="36350"/>
                </a:lnTo>
                <a:lnTo>
                  <a:pt x="751112" y="49121"/>
                </a:lnTo>
                <a:lnTo>
                  <a:pt x="707984" y="63692"/>
                </a:lnTo>
                <a:lnTo>
                  <a:pt x="665696" y="80021"/>
                </a:lnTo>
                <a:lnTo>
                  <a:pt x="624292" y="98065"/>
                </a:lnTo>
                <a:lnTo>
                  <a:pt x="583816" y="117778"/>
                </a:lnTo>
                <a:lnTo>
                  <a:pt x="544312" y="139118"/>
                </a:lnTo>
                <a:lnTo>
                  <a:pt x="505823" y="162042"/>
                </a:lnTo>
                <a:lnTo>
                  <a:pt x="468393" y="186504"/>
                </a:lnTo>
                <a:lnTo>
                  <a:pt x="432065" y="212463"/>
                </a:lnTo>
                <a:lnTo>
                  <a:pt x="396884" y="239874"/>
                </a:lnTo>
                <a:lnTo>
                  <a:pt x="362892" y="268693"/>
                </a:lnTo>
                <a:lnTo>
                  <a:pt x="330133" y="298877"/>
                </a:lnTo>
                <a:lnTo>
                  <a:pt x="298650" y="330382"/>
                </a:lnTo>
                <a:lnTo>
                  <a:pt x="268489" y="363165"/>
                </a:lnTo>
                <a:lnTo>
                  <a:pt x="239691" y="397182"/>
                </a:lnTo>
                <a:lnTo>
                  <a:pt x="212301" y="432389"/>
                </a:lnTo>
                <a:lnTo>
                  <a:pt x="186361" y="468743"/>
                </a:lnTo>
                <a:lnTo>
                  <a:pt x="161917" y="506200"/>
                </a:lnTo>
                <a:lnTo>
                  <a:pt x="139011" y="544716"/>
                </a:lnTo>
                <a:lnTo>
                  <a:pt x="117687" y="584248"/>
                </a:lnTo>
                <a:lnTo>
                  <a:pt x="97989" y="624752"/>
                </a:lnTo>
                <a:lnTo>
                  <a:pt x="79959" y="666185"/>
                </a:lnTo>
                <a:lnTo>
                  <a:pt x="63643" y="708502"/>
                </a:lnTo>
                <a:lnTo>
                  <a:pt x="49082" y="751661"/>
                </a:lnTo>
                <a:lnTo>
                  <a:pt x="36322" y="795617"/>
                </a:lnTo>
                <a:lnTo>
                  <a:pt x="25405" y="840327"/>
                </a:lnTo>
                <a:lnTo>
                  <a:pt x="16375" y="885747"/>
                </a:lnTo>
                <a:lnTo>
                  <a:pt x="9276" y="931834"/>
                </a:lnTo>
                <a:lnTo>
                  <a:pt x="4152" y="978544"/>
                </a:lnTo>
                <a:lnTo>
                  <a:pt x="1045" y="1025833"/>
                </a:lnTo>
                <a:lnTo>
                  <a:pt x="0" y="1073657"/>
                </a:lnTo>
                <a:lnTo>
                  <a:pt x="1045" y="1121482"/>
                </a:lnTo>
                <a:lnTo>
                  <a:pt x="4152" y="1168771"/>
                </a:lnTo>
                <a:lnTo>
                  <a:pt x="9276" y="1215481"/>
                </a:lnTo>
                <a:lnTo>
                  <a:pt x="16375" y="1261568"/>
                </a:lnTo>
                <a:lnTo>
                  <a:pt x="25405" y="1306988"/>
                </a:lnTo>
                <a:lnTo>
                  <a:pt x="36322" y="1351698"/>
                </a:lnTo>
                <a:lnTo>
                  <a:pt x="49082" y="1395654"/>
                </a:lnTo>
                <a:lnTo>
                  <a:pt x="63643" y="1438813"/>
                </a:lnTo>
                <a:lnTo>
                  <a:pt x="79959" y="1481130"/>
                </a:lnTo>
                <a:lnTo>
                  <a:pt x="97989" y="1522563"/>
                </a:lnTo>
                <a:lnTo>
                  <a:pt x="117687" y="1563067"/>
                </a:lnTo>
                <a:lnTo>
                  <a:pt x="139011" y="1602599"/>
                </a:lnTo>
                <a:lnTo>
                  <a:pt x="161917" y="1641115"/>
                </a:lnTo>
                <a:lnTo>
                  <a:pt x="186361" y="1678572"/>
                </a:lnTo>
                <a:lnTo>
                  <a:pt x="212301" y="1714926"/>
                </a:lnTo>
                <a:lnTo>
                  <a:pt x="239691" y="1750133"/>
                </a:lnTo>
                <a:lnTo>
                  <a:pt x="268489" y="1784150"/>
                </a:lnTo>
                <a:lnTo>
                  <a:pt x="298650" y="1816933"/>
                </a:lnTo>
                <a:lnTo>
                  <a:pt x="330133" y="1848438"/>
                </a:lnTo>
                <a:lnTo>
                  <a:pt x="362892" y="1878622"/>
                </a:lnTo>
                <a:lnTo>
                  <a:pt x="396884" y="1907441"/>
                </a:lnTo>
                <a:lnTo>
                  <a:pt x="432065" y="1934852"/>
                </a:lnTo>
                <a:lnTo>
                  <a:pt x="468393" y="1960811"/>
                </a:lnTo>
                <a:lnTo>
                  <a:pt x="505823" y="1985273"/>
                </a:lnTo>
                <a:lnTo>
                  <a:pt x="544312" y="2008197"/>
                </a:lnTo>
                <a:lnTo>
                  <a:pt x="583816" y="2029537"/>
                </a:lnTo>
                <a:lnTo>
                  <a:pt x="624292" y="2049250"/>
                </a:lnTo>
                <a:lnTo>
                  <a:pt x="665696" y="2067294"/>
                </a:lnTo>
                <a:lnTo>
                  <a:pt x="707984" y="2083623"/>
                </a:lnTo>
                <a:lnTo>
                  <a:pt x="751112" y="2098194"/>
                </a:lnTo>
                <a:lnTo>
                  <a:pt x="795039" y="2110965"/>
                </a:lnTo>
                <a:lnTo>
                  <a:pt x="839718" y="2121890"/>
                </a:lnTo>
                <a:lnTo>
                  <a:pt x="885108" y="2130927"/>
                </a:lnTo>
                <a:lnTo>
                  <a:pt x="931164" y="2138031"/>
                </a:lnTo>
                <a:lnTo>
                  <a:pt x="977843" y="2143160"/>
                </a:lnTo>
                <a:lnTo>
                  <a:pt x="1025102" y="2146269"/>
                </a:lnTo>
                <a:lnTo>
                  <a:pt x="1072896" y="2147316"/>
                </a:lnTo>
                <a:lnTo>
                  <a:pt x="1120689" y="2146269"/>
                </a:lnTo>
                <a:lnTo>
                  <a:pt x="1167948" y="2143160"/>
                </a:lnTo>
                <a:lnTo>
                  <a:pt x="1214627" y="2138031"/>
                </a:lnTo>
                <a:lnTo>
                  <a:pt x="1260683" y="2130927"/>
                </a:lnTo>
                <a:lnTo>
                  <a:pt x="1306073" y="2121890"/>
                </a:lnTo>
                <a:lnTo>
                  <a:pt x="1350752" y="2110965"/>
                </a:lnTo>
                <a:lnTo>
                  <a:pt x="1394679" y="2098194"/>
                </a:lnTo>
                <a:lnTo>
                  <a:pt x="1437807" y="2083623"/>
                </a:lnTo>
                <a:lnTo>
                  <a:pt x="1480095" y="2067294"/>
                </a:lnTo>
                <a:lnTo>
                  <a:pt x="1521499" y="2049250"/>
                </a:lnTo>
                <a:lnTo>
                  <a:pt x="1561975" y="2029537"/>
                </a:lnTo>
                <a:lnTo>
                  <a:pt x="1601479" y="2008197"/>
                </a:lnTo>
                <a:lnTo>
                  <a:pt x="1639968" y="1985273"/>
                </a:lnTo>
                <a:lnTo>
                  <a:pt x="1677398" y="1960811"/>
                </a:lnTo>
                <a:lnTo>
                  <a:pt x="1713726" y="1934852"/>
                </a:lnTo>
                <a:lnTo>
                  <a:pt x="1748907" y="1907441"/>
                </a:lnTo>
                <a:lnTo>
                  <a:pt x="1782899" y="1878622"/>
                </a:lnTo>
                <a:lnTo>
                  <a:pt x="1815658" y="1848438"/>
                </a:lnTo>
                <a:lnTo>
                  <a:pt x="1847141" y="1816933"/>
                </a:lnTo>
                <a:lnTo>
                  <a:pt x="1877302" y="1784150"/>
                </a:lnTo>
                <a:lnTo>
                  <a:pt x="1906100" y="1750133"/>
                </a:lnTo>
                <a:lnTo>
                  <a:pt x="1933490" y="1714926"/>
                </a:lnTo>
                <a:lnTo>
                  <a:pt x="1959430" y="1678572"/>
                </a:lnTo>
                <a:lnTo>
                  <a:pt x="1983874" y="1641115"/>
                </a:lnTo>
                <a:lnTo>
                  <a:pt x="2006780" y="1602599"/>
                </a:lnTo>
                <a:lnTo>
                  <a:pt x="2028104" y="1563067"/>
                </a:lnTo>
                <a:lnTo>
                  <a:pt x="2047802" y="1522563"/>
                </a:lnTo>
                <a:lnTo>
                  <a:pt x="2065832" y="1481130"/>
                </a:lnTo>
                <a:lnTo>
                  <a:pt x="2082148" y="1438813"/>
                </a:lnTo>
                <a:lnTo>
                  <a:pt x="2096709" y="1395654"/>
                </a:lnTo>
                <a:lnTo>
                  <a:pt x="2109469" y="1351698"/>
                </a:lnTo>
                <a:lnTo>
                  <a:pt x="2120386" y="1306988"/>
                </a:lnTo>
                <a:lnTo>
                  <a:pt x="2129416" y="1261568"/>
                </a:lnTo>
                <a:lnTo>
                  <a:pt x="2136515" y="1215481"/>
                </a:lnTo>
                <a:lnTo>
                  <a:pt x="2141639" y="1168771"/>
                </a:lnTo>
                <a:lnTo>
                  <a:pt x="2144746" y="1121482"/>
                </a:lnTo>
                <a:lnTo>
                  <a:pt x="2145792" y="1073657"/>
                </a:lnTo>
                <a:lnTo>
                  <a:pt x="2144746" y="1025833"/>
                </a:lnTo>
                <a:lnTo>
                  <a:pt x="2141639" y="978544"/>
                </a:lnTo>
                <a:lnTo>
                  <a:pt x="2136515" y="931834"/>
                </a:lnTo>
                <a:lnTo>
                  <a:pt x="2129416" y="885747"/>
                </a:lnTo>
                <a:lnTo>
                  <a:pt x="2120386" y="840327"/>
                </a:lnTo>
                <a:lnTo>
                  <a:pt x="2109469" y="795617"/>
                </a:lnTo>
                <a:lnTo>
                  <a:pt x="2096709" y="751661"/>
                </a:lnTo>
                <a:lnTo>
                  <a:pt x="2082148" y="708502"/>
                </a:lnTo>
                <a:lnTo>
                  <a:pt x="2065832" y="666185"/>
                </a:lnTo>
                <a:lnTo>
                  <a:pt x="2047802" y="624752"/>
                </a:lnTo>
                <a:lnTo>
                  <a:pt x="2028104" y="584248"/>
                </a:lnTo>
                <a:lnTo>
                  <a:pt x="2006780" y="544716"/>
                </a:lnTo>
                <a:lnTo>
                  <a:pt x="1983874" y="506200"/>
                </a:lnTo>
                <a:lnTo>
                  <a:pt x="1959430" y="468743"/>
                </a:lnTo>
                <a:lnTo>
                  <a:pt x="1933490" y="432389"/>
                </a:lnTo>
                <a:lnTo>
                  <a:pt x="1906100" y="397182"/>
                </a:lnTo>
                <a:lnTo>
                  <a:pt x="1877302" y="363165"/>
                </a:lnTo>
                <a:lnTo>
                  <a:pt x="1847141" y="330382"/>
                </a:lnTo>
                <a:lnTo>
                  <a:pt x="1815658" y="298877"/>
                </a:lnTo>
                <a:lnTo>
                  <a:pt x="1782899" y="268693"/>
                </a:lnTo>
                <a:lnTo>
                  <a:pt x="1748907" y="239874"/>
                </a:lnTo>
                <a:lnTo>
                  <a:pt x="1713726" y="212463"/>
                </a:lnTo>
                <a:lnTo>
                  <a:pt x="1677398" y="186504"/>
                </a:lnTo>
                <a:lnTo>
                  <a:pt x="1639968" y="162042"/>
                </a:lnTo>
                <a:lnTo>
                  <a:pt x="1601479" y="139118"/>
                </a:lnTo>
                <a:lnTo>
                  <a:pt x="1561975" y="117778"/>
                </a:lnTo>
                <a:lnTo>
                  <a:pt x="1521499" y="98065"/>
                </a:lnTo>
                <a:lnTo>
                  <a:pt x="1480095" y="80021"/>
                </a:lnTo>
                <a:lnTo>
                  <a:pt x="1437807" y="63692"/>
                </a:lnTo>
                <a:lnTo>
                  <a:pt x="1394679" y="49121"/>
                </a:lnTo>
                <a:lnTo>
                  <a:pt x="1350752" y="36350"/>
                </a:lnTo>
                <a:lnTo>
                  <a:pt x="1306073" y="25425"/>
                </a:lnTo>
                <a:lnTo>
                  <a:pt x="1260683" y="16388"/>
                </a:lnTo>
                <a:lnTo>
                  <a:pt x="1214627" y="9284"/>
                </a:lnTo>
                <a:lnTo>
                  <a:pt x="1167948" y="4155"/>
                </a:lnTo>
                <a:lnTo>
                  <a:pt x="1120689" y="1046"/>
                </a:lnTo>
                <a:lnTo>
                  <a:pt x="1072896" y="0"/>
                </a:lnTo>
                <a:close/>
              </a:path>
            </a:pathLst>
          </a:custGeom>
          <a:solidFill>
            <a:srgbClr val="3DF9C5"/>
          </a:solidFill>
        </p:spPr>
        <p:txBody>
          <a:bodyPr wrap="square" lIns="0" tIns="0" rIns="0" bIns="0" rtlCol="0" anchor="t"/>
          <a:lstStyle/>
          <a:p>
            <a:pPr>
              <a:defRPr/>
            </a:pPr>
            <a:endParaRPr lang="en-US" sz="1800" b="0" i="0" u="none" strike="noStrike" kern="1200" cap="none" spc="0" normalizeH="0" baseline="0" noProof="0">
              <a:ln>
                <a:noFill/>
              </a:ln>
              <a:effectLst/>
              <a:uLnTx/>
              <a:uFillTx/>
              <a:latin typeface="Calibri"/>
              <a:cs typeface="Calibri"/>
            </a:endParaRPr>
          </a:p>
        </p:txBody>
      </p:sp>
      <p:sp>
        <p:nvSpPr>
          <p:cNvPr id="27" name="object 12">
            <a:extLst>
              <a:ext uri="{FF2B5EF4-FFF2-40B4-BE49-F238E27FC236}">
                <a16:creationId xmlns:a16="http://schemas.microsoft.com/office/drawing/2014/main" id="{863E8EFE-0858-2745-AD81-6ACB3F12E4D5}"/>
              </a:ext>
            </a:extLst>
          </p:cNvPr>
          <p:cNvSpPr/>
          <p:nvPr/>
        </p:nvSpPr>
        <p:spPr>
          <a:xfrm>
            <a:off x="1757223" y="1987734"/>
            <a:ext cx="2146300" cy="2146300"/>
          </a:xfrm>
          <a:custGeom>
            <a:avLst/>
            <a:gdLst/>
            <a:ahLst/>
            <a:cxnLst/>
            <a:rect l="l" t="t" r="r" b="b"/>
            <a:pathLst>
              <a:path w="2146300" h="2146300">
                <a:moveTo>
                  <a:pt x="1072896" y="0"/>
                </a:moveTo>
                <a:lnTo>
                  <a:pt x="1025102" y="1045"/>
                </a:lnTo>
                <a:lnTo>
                  <a:pt x="977843" y="4152"/>
                </a:lnTo>
                <a:lnTo>
                  <a:pt x="931164" y="9276"/>
                </a:lnTo>
                <a:lnTo>
                  <a:pt x="885108" y="16375"/>
                </a:lnTo>
                <a:lnTo>
                  <a:pt x="839718" y="25405"/>
                </a:lnTo>
                <a:lnTo>
                  <a:pt x="795039" y="36322"/>
                </a:lnTo>
                <a:lnTo>
                  <a:pt x="751112" y="49082"/>
                </a:lnTo>
                <a:lnTo>
                  <a:pt x="707984" y="63643"/>
                </a:lnTo>
                <a:lnTo>
                  <a:pt x="665696" y="79959"/>
                </a:lnTo>
                <a:lnTo>
                  <a:pt x="624292" y="97989"/>
                </a:lnTo>
                <a:lnTo>
                  <a:pt x="583816" y="117687"/>
                </a:lnTo>
                <a:lnTo>
                  <a:pt x="544312" y="139011"/>
                </a:lnTo>
                <a:lnTo>
                  <a:pt x="505823" y="161917"/>
                </a:lnTo>
                <a:lnTo>
                  <a:pt x="468393" y="186361"/>
                </a:lnTo>
                <a:lnTo>
                  <a:pt x="432065" y="212301"/>
                </a:lnTo>
                <a:lnTo>
                  <a:pt x="396884" y="239691"/>
                </a:lnTo>
                <a:lnTo>
                  <a:pt x="362892" y="268489"/>
                </a:lnTo>
                <a:lnTo>
                  <a:pt x="330133" y="298650"/>
                </a:lnTo>
                <a:lnTo>
                  <a:pt x="298650" y="330133"/>
                </a:lnTo>
                <a:lnTo>
                  <a:pt x="268489" y="362892"/>
                </a:lnTo>
                <a:lnTo>
                  <a:pt x="239691" y="396884"/>
                </a:lnTo>
                <a:lnTo>
                  <a:pt x="212301" y="432065"/>
                </a:lnTo>
                <a:lnTo>
                  <a:pt x="186361" y="468393"/>
                </a:lnTo>
                <a:lnTo>
                  <a:pt x="161917" y="505823"/>
                </a:lnTo>
                <a:lnTo>
                  <a:pt x="139011" y="544312"/>
                </a:lnTo>
                <a:lnTo>
                  <a:pt x="117687" y="583816"/>
                </a:lnTo>
                <a:lnTo>
                  <a:pt x="97989" y="624292"/>
                </a:lnTo>
                <a:lnTo>
                  <a:pt x="79959" y="665696"/>
                </a:lnTo>
                <a:lnTo>
                  <a:pt x="63643" y="707984"/>
                </a:lnTo>
                <a:lnTo>
                  <a:pt x="49082" y="751112"/>
                </a:lnTo>
                <a:lnTo>
                  <a:pt x="36322" y="795039"/>
                </a:lnTo>
                <a:lnTo>
                  <a:pt x="25405" y="839718"/>
                </a:lnTo>
                <a:lnTo>
                  <a:pt x="16375" y="885108"/>
                </a:lnTo>
                <a:lnTo>
                  <a:pt x="9276" y="931164"/>
                </a:lnTo>
                <a:lnTo>
                  <a:pt x="4152" y="977843"/>
                </a:lnTo>
                <a:lnTo>
                  <a:pt x="1045" y="1025102"/>
                </a:lnTo>
                <a:lnTo>
                  <a:pt x="0" y="1072896"/>
                </a:lnTo>
                <a:lnTo>
                  <a:pt x="1045" y="1120689"/>
                </a:lnTo>
                <a:lnTo>
                  <a:pt x="4152" y="1167948"/>
                </a:lnTo>
                <a:lnTo>
                  <a:pt x="9276" y="1214627"/>
                </a:lnTo>
                <a:lnTo>
                  <a:pt x="16375" y="1260683"/>
                </a:lnTo>
                <a:lnTo>
                  <a:pt x="25405" y="1306073"/>
                </a:lnTo>
                <a:lnTo>
                  <a:pt x="36322" y="1350752"/>
                </a:lnTo>
                <a:lnTo>
                  <a:pt x="49082" y="1394679"/>
                </a:lnTo>
                <a:lnTo>
                  <a:pt x="63643" y="1437807"/>
                </a:lnTo>
                <a:lnTo>
                  <a:pt x="79959" y="1480095"/>
                </a:lnTo>
                <a:lnTo>
                  <a:pt x="97989" y="1521499"/>
                </a:lnTo>
                <a:lnTo>
                  <a:pt x="117687" y="1561975"/>
                </a:lnTo>
                <a:lnTo>
                  <a:pt x="139011" y="1601479"/>
                </a:lnTo>
                <a:lnTo>
                  <a:pt x="161917" y="1639968"/>
                </a:lnTo>
                <a:lnTo>
                  <a:pt x="186361" y="1677398"/>
                </a:lnTo>
                <a:lnTo>
                  <a:pt x="212301" y="1713726"/>
                </a:lnTo>
                <a:lnTo>
                  <a:pt x="239691" y="1748907"/>
                </a:lnTo>
                <a:lnTo>
                  <a:pt x="268489" y="1782899"/>
                </a:lnTo>
                <a:lnTo>
                  <a:pt x="298650" y="1815658"/>
                </a:lnTo>
                <a:lnTo>
                  <a:pt x="330133" y="1847141"/>
                </a:lnTo>
                <a:lnTo>
                  <a:pt x="362892" y="1877302"/>
                </a:lnTo>
                <a:lnTo>
                  <a:pt x="396884" y="1906100"/>
                </a:lnTo>
                <a:lnTo>
                  <a:pt x="432065" y="1933490"/>
                </a:lnTo>
                <a:lnTo>
                  <a:pt x="468393" y="1959430"/>
                </a:lnTo>
                <a:lnTo>
                  <a:pt x="505823" y="1983874"/>
                </a:lnTo>
                <a:lnTo>
                  <a:pt x="544312" y="2006780"/>
                </a:lnTo>
                <a:lnTo>
                  <a:pt x="583816" y="2028104"/>
                </a:lnTo>
                <a:lnTo>
                  <a:pt x="624292" y="2047802"/>
                </a:lnTo>
                <a:lnTo>
                  <a:pt x="665696" y="2065832"/>
                </a:lnTo>
                <a:lnTo>
                  <a:pt x="707984" y="2082148"/>
                </a:lnTo>
                <a:lnTo>
                  <a:pt x="751112" y="2096709"/>
                </a:lnTo>
                <a:lnTo>
                  <a:pt x="795039" y="2109469"/>
                </a:lnTo>
                <a:lnTo>
                  <a:pt x="839718" y="2120386"/>
                </a:lnTo>
                <a:lnTo>
                  <a:pt x="885108" y="2129416"/>
                </a:lnTo>
                <a:lnTo>
                  <a:pt x="931164" y="2136515"/>
                </a:lnTo>
                <a:lnTo>
                  <a:pt x="977843" y="2141639"/>
                </a:lnTo>
                <a:lnTo>
                  <a:pt x="1025102" y="2144746"/>
                </a:lnTo>
                <a:lnTo>
                  <a:pt x="1072896" y="2145792"/>
                </a:lnTo>
                <a:lnTo>
                  <a:pt x="1120689" y="2144746"/>
                </a:lnTo>
                <a:lnTo>
                  <a:pt x="1167948" y="2141639"/>
                </a:lnTo>
                <a:lnTo>
                  <a:pt x="1214627" y="2136515"/>
                </a:lnTo>
                <a:lnTo>
                  <a:pt x="1260683" y="2129416"/>
                </a:lnTo>
                <a:lnTo>
                  <a:pt x="1306073" y="2120386"/>
                </a:lnTo>
                <a:lnTo>
                  <a:pt x="1350752" y="2109469"/>
                </a:lnTo>
                <a:lnTo>
                  <a:pt x="1394679" y="2096709"/>
                </a:lnTo>
                <a:lnTo>
                  <a:pt x="1437807" y="2082148"/>
                </a:lnTo>
                <a:lnTo>
                  <a:pt x="1480095" y="2065832"/>
                </a:lnTo>
                <a:lnTo>
                  <a:pt x="1521499" y="2047802"/>
                </a:lnTo>
                <a:lnTo>
                  <a:pt x="1561975" y="2028104"/>
                </a:lnTo>
                <a:lnTo>
                  <a:pt x="1601479" y="2006780"/>
                </a:lnTo>
                <a:lnTo>
                  <a:pt x="1639968" y="1983874"/>
                </a:lnTo>
                <a:lnTo>
                  <a:pt x="1677398" y="1959430"/>
                </a:lnTo>
                <a:lnTo>
                  <a:pt x="1713726" y="1933490"/>
                </a:lnTo>
                <a:lnTo>
                  <a:pt x="1748907" y="1906100"/>
                </a:lnTo>
                <a:lnTo>
                  <a:pt x="1782899" y="1877302"/>
                </a:lnTo>
                <a:lnTo>
                  <a:pt x="1815658" y="1847141"/>
                </a:lnTo>
                <a:lnTo>
                  <a:pt x="1847141" y="1815658"/>
                </a:lnTo>
                <a:lnTo>
                  <a:pt x="1877302" y="1782899"/>
                </a:lnTo>
                <a:lnTo>
                  <a:pt x="1906100" y="1748907"/>
                </a:lnTo>
                <a:lnTo>
                  <a:pt x="1933490" y="1713726"/>
                </a:lnTo>
                <a:lnTo>
                  <a:pt x="1959430" y="1677398"/>
                </a:lnTo>
                <a:lnTo>
                  <a:pt x="1983874" y="1639968"/>
                </a:lnTo>
                <a:lnTo>
                  <a:pt x="2006780" y="1601479"/>
                </a:lnTo>
                <a:lnTo>
                  <a:pt x="2028104" y="1561975"/>
                </a:lnTo>
                <a:lnTo>
                  <a:pt x="2047802" y="1521499"/>
                </a:lnTo>
                <a:lnTo>
                  <a:pt x="2065832" y="1480095"/>
                </a:lnTo>
                <a:lnTo>
                  <a:pt x="2082148" y="1437807"/>
                </a:lnTo>
                <a:lnTo>
                  <a:pt x="2096709" y="1394679"/>
                </a:lnTo>
                <a:lnTo>
                  <a:pt x="2109469" y="1350752"/>
                </a:lnTo>
                <a:lnTo>
                  <a:pt x="2120386" y="1306073"/>
                </a:lnTo>
                <a:lnTo>
                  <a:pt x="2129416" y="1260683"/>
                </a:lnTo>
                <a:lnTo>
                  <a:pt x="2136515" y="1214627"/>
                </a:lnTo>
                <a:lnTo>
                  <a:pt x="2141639" y="1167948"/>
                </a:lnTo>
                <a:lnTo>
                  <a:pt x="2144746" y="1120689"/>
                </a:lnTo>
                <a:lnTo>
                  <a:pt x="2145791" y="1072896"/>
                </a:lnTo>
                <a:lnTo>
                  <a:pt x="2144746" y="1025102"/>
                </a:lnTo>
                <a:lnTo>
                  <a:pt x="2141639" y="977843"/>
                </a:lnTo>
                <a:lnTo>
                  <a:pt x="2136515" y="931164"/>
                </a:lnTo>
                <a:lnTo>
                  <a:pt x="2129416" y="885108"/>
                </a:lnTo>
                <a:lnTo>
                  <a:pt x="2120386" y="839718"/>
                </a:lnTo>
                <a:lnTo>
                  <a:pt x="2109469" y="795039"/>
                </a:lnTo>
                <a:lnTo>
                  <a:pt x="2096709" y="751112"/>
                </a:lnTo>
                <a:lnTo>
                  <a:pt x="2082148" y="707984"/>
                </a:lnTo>
                <a:lnTo>
                  <a:pt x="2065832" y="665696"/>
                </a:lnTo>
                <a:lnTo>
                  <a:pt x="2047802" y="624292"/>
                </a:lnTo>
                <a:lnTo>
                  <a:pt x="2028104" y="583816"/>
                </a:lnTo>
                <a:lnTo>
                  <a:pt x="2006780" y="544312"/>
                </a:lnTo>
                <a:lnTo>
                  <a:pt x="1983874" y="505823"/>
                </a:lnTo>
                <a:lnTo>
                  <a:pt x="1959430" y="468393"/>
                </a:lnTo>
                <a:lnTo>
                  <a:pt x="1933490" y="432065"/>
                </a:lnTo>
                <a:lnTo>
                  <a:pt x="1906100" y="396884"/>
                </a:lnTo>
                <a:lnTo>
                  <a:pt x="1877302" y="362892"/>
                </a:lnTo>
                <a:lnTo>
                  <a:pt x="1847141" y="330133"/>
                </a:lnTo>
                <a:lnTo>
                  <a:pt x="1815658" y="298650"/>
                </a:lnTo>
                <a:lnTo>
                  <a:pt x="1782899" y="268489"/>
                </a:lnTo>
                <a:lnTo>
                  <a:pt x="1748907" y="239691"/>
                </a:lnTo>
                <a:lnTo>
                  <a:pt x="1713726" y="212301"/>
                </a:lnTo>
                <a:lnTo>
                  <a:pt x="1677398" y="186361"/>
                </a:lnTo>
                <a:lnTo>
                  <a:pt x="1639968" y="161917"/>
                </a:lnTo>
                <a:lnTo>
                  <a:pt x="1601479" y="139011"/>
                </a:lnTo>
                <a:lnTo>
                  <a:pt x="1561975" y="117687"/>
                </a:lnTo>
                <a:lnTo>
                  <a:pt x="1521499" y="97989"/>
                </a:lnTo>
                <a:lnTo>
                  <a:pt x="1480095" y="79959"/>
                </a:lnTo>
                <a:lnTo>
                  <a:pt x="1437807" y="63643"/>
                </a:lnTo>
                <a:lnTo>
                  <a:pt x="1394679" y="49082"/>
                </a:lnTo>
                <a:lnTo>
                  <a:pt x="1350752" y="36322"/>
                </a:lnTo>
                <a:lnTo>
                  <a:pt x="1306073" y="25405"/>
                </a:lnTo>
                <a:lnTo>
                  <a:pt x="1260683" y="16375"/>
                </a:lnTo>
                <a:lnTo>
                  <a:pt x="1214627" y="9276"/>
                </a:lnTo>
                <a:lnTo>
                  <a:pt x="1167948" y="4152"/>
                </a:lnTo>
                <a:lnTo>
                  <a:pt x="1120689" y="1045"/>
                </a:lnTo>
                <a:lnTo>
                  <a:pt x="1072896" y="0"/>
                </a:lnTo>
                <a:close/>
              </a:path>
            </a:pathLst>
          </a:custGeom>
          <a:solidFill>
            <a:srgbClr val="34E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Equals 31">
            <a:extLst>
              <a:ext uri="{FF2B5EF4-FFF2-40B4-BE49-F238E27FC236}">
                <a16:creationId xmlns:a16="http://schemas.microsoft.com/office/drawing/2014/main" id="{E103048F-95F5-A38E-DEE1-C7950FF6B6E7}"/>
              </a:ext>
            </a:extLst>
          </p:cNvPr>
          <p:cNvSpPr/>
          <p:nvPr/>
        </p:nvSpPr>
        <p:spPr>
          <a:xfrm>
            <a:off x="9027506" y="2748336"/>
            <a:ext cx="650696" cy="590764"/>
          </a:xfrm>
          <a:prstGeom prst="mathEqual">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bject 14">
            <a:extLst>
              <a:ext uri="{FF2B5EF4-FFF2-40B4-BE49-F238E27FC236}">
                <a16:creationId xmlns:a16="http://schemas.microsoft.com/office/drawing/2014/main" id="{A6A23EDF-63D0-3106-DFED-53185D579F88}"/>
              </a:ext>
            </a:extLst>
          </p:cNvPr>
          <p:cNvSpPr/>
          <p:nvPr/>
        </p:nvSpPr>
        <p:spPr>
          <a:xfrm>
            <a:off x="9946415" y="2189077"/>
            <a:ext cx="1664335" cy="1663064"/>
          </a:xfrm>
          <a:custGeom>
            <a:avLst/>
            <a:gdLst/>
            <a:ahLst/>
            <a:cxnLst/>
            <a:rect l="l" t="t" r="r" b="b"/>
            <a:pathLst>
              <a:path w="1664334" h="1663064">
                <a:moveTo>
                  <a:pt x="832103"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3"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8"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12">
            <a:extLst>
              <a:ext uri="{FF2B5EF4-FFF2-40B4-BE49-F238E27FC236}">
                <a16:creationId xmlns:a16="http://schemas.microsoft.com/office/drawing/2014/main" id="{78E983B9-F23E-2E5F-0AD6-FD4ACF3A6864}"/>
              </a:ext>
            </a:extLst>
          </p:cNvPr>
          <p:cNvSpPr/>
          <p:nvPr/>
        </p:nvSpPr>
        <p:spPr>
          <a:xfrm>
            <a:off x="6889742" y="1967942"/>
            <a:ext cx="2146300" cy="2146300"/>
          </a:xfrm>
          <a:custGeom>
            <a:avLst/>
            <a:gdLst/>
            <a:ahLst/>
            <a:cxnLst/>
            <a:rect l="l" t="t" r="r" b="b"/>
            <a:pathLst>
              <a:path w="2146300" h="2146300">
                <a:moveTo>
                  <a:pt x="1072896" y="0"/>
                </a:moveTo>
                <a:lnTo>
                  <a:pt x="1025102" y="1045"/>
                </a:lnTo>
                <a:lnTo>
                  <a:pt x="977843" y="4152"/>
                </a:lnTo>
                <a:lnTo>
                  <a:pt x="931164" y="9276"/>
                </a:lnTo>
                <a:lnTo>
                  <a:pt x="885108" y="16375"/>
                </a:lnTo>
                <a:lnTo>
                  <a:pt x="839718" y="25405"/>
                </a:lnTo>
                <a:lnTo>
                  <a:pt x="795039" y="36322"/>
                </a:lnTo>
                <a:lnTo>
                  <a:pt x="751112" y="49082"/>
                </a:lnTo>
                <a:lnTo>
                  <a:pt x="707984" y="63643"/>
                </a:lnTo>
                <a:lnTo>
                  <a:pt x="665696" y="79959"/>
                </a:lnTo>
                <a:lnTo>
                  <a:pt x="624292" y="97989"/>
                </a:lnTo>
                <a:lnTo>
                  <a:pt x="583816" y="117687"/>
                </a:lnTo>
                <a:lnTo>
                  <a:pt x="544312" y="139011"/>
                </a:lnTo>
                <a:lnTo>
                  <a:pt x="505823" y="161917"/>
                </a:lnTo>
                <a:lnTo>
                  <a:pt x="468393" y="186361"/>
                </a:lnTo>
                <a:lnTo>
                  <a:pt x="432065" y="212301"/>
                </a:lnTo>
                <a:lnTo>
                  <a:pt x="396884" y="239691"/>
                </a:lnTo>
                <a:lnTo>
                  <a:pt x="362892" y="268489"/>
                </a:lnTo>
                <a:lnTo>
                  <a:pt x="330133" y="298650"/>
                </a:lnTo>
                <a:lnTo>
                  <a:pt x="298650" y="330133"/>
                </a:lnTo>
                <a:lnTo>
                  <a:pt x="268489" y="362892"/>
                </a:lnTo>
                <a:lnTo>
                  <a:pt x="239691" y="396884"/>
                </a:lnTo>
                <a:lnTo>
                  <a:pt x="212301" y="432065"/>
                </a:lnTo>
                <a:lnTo>
                  <a:pt x="186361" y="468393"/>
                </a:lnTo>
                <a:lnTo>
                  <a:pt x="161917" y="505823"/>
                </a:lnTo>
                <a:lnTo>
                  <a:pt x="139011" y="544312"/>
                </a:lnTo>
                <a:lnTo>
                  <a:pt x="117687" y="583816"/>
                </a:lnTo>
                <a:lnTo>
                  <a:pt x="97989" y="624292"/>
                </a:lnTo>
                <a:lnTo>
                  <a:pt x="79959" y="665696"/>
                </a:lnTo>
                <a:lnTo>
                  <a:pt x="63643" y="707984"/>
                </a:lnTo>
                <a:lnTo>
                  <a:pt x="49082" y="751112"/>
                </a:lnTo>
                <a:lnTo>
                  <a:pt x="36322" y="795039"/>
                </a:lnTo>
                <a:lnTo>
                  <a:pt x="25405" y="839718"/>
                </a:lnTo>
                <a:lnTo>
                  <a:pt x="16375" y="885108"/>
                </a:lnTo>
                <a:lnTo>
                  <a:pt x="9276" y="931164"/>
                </a:lnTo>
                <a:lnTo>
                  <a:pt x="4152" y="977843"/>
                </a:lnTo>
                <a:lnTo>
                  <a:pt x="1045" y="1025102"/>
                </a:lnTo>
                <a:lnTo>
                  <a:pt x="0" y="1072896"/>
                </a:lnTo>
                <a:lnTo>
                  <a:pt x="1045" y="1120689"/>
                </a:lnTo>
                <a:lnTo>
                  <a:pt x="4152" y="1167948"/>
                </a:lnTo>
                <a:lnTo>
                  <a:pt x="9276" y="1214627"/>
                </a:lnTo>
                <a:lnTo>
                  <a:pt x="16375" y="1260683"/>
                </a:lnTo>
                <a:lnTo>
                  <a:pt x="25405" y="1306073"/>
                </a:lnTo>
                <a:lnTo>
                  <a:pt x="36322" y="1350752"/>
                </a:lnTo>
                <a:lnTo>
                  <a:pt x="49082" y="1394679"/>
                </a:lnTo>
                <a:lnTo>
                  <a:pt x="63643" y="1437807"/>
                </a:lnTo>
                <a:lnTo>
                  <a:pt x="79959" y="1480095"/>
                </a:lnTo>
                <a:lnTo>
                  <a:pt x="97989" y="1521499"/>
                </a:lnTo>
                <a:lnTo>
                  <a:pt x="117687" y="1561975"/>
                </a:lnTo>
                <a:lnTo>
                  <a:pt x="139011" y="1601479"/>
                </a:lnTo>
                <a:lnTo>
                  <a:pt x="161917" y="1639968"/>
                </a:lnTo>
                <a:lnTo>
                  <a:pt x="186361" y="1677398"/>
                </a:lnTo>
                <a:lnTo>
                  <a:pt x="212301" y="1713726"/>
                </a:lnTo>
                <a:lnTo>
                  <a:pt x="239691" y="1748907"/>
                </a:lnTo>
                <a:lnTo>
                  <a:pt x="268489" y="1782899"/>
                </a:lnTo>
                <a:lnTo>
                  <a:pt x="298650" y="1815658"/>
                </a:lnTo>
                <a:lnTo>
                  <a:pt x="330133" y="1847141"/>
                </a:lnTo>
                <a:lnTo>
                  <a:pt x="362892" y="1877302"/>
                </a:lnTo>
                <a:lnTo>
                  <a:pt x="396884" y="1906100"/>
                </a:lnTo>
                <a:lnTo>
                  <a:pt x="432065" y="1933490"/>
                </a:lnTo>
                <a:lnTo>
                  <a:pt x="468393" y="1959430"/>
                </a:lnTo>
                <a:lnTo>
                  <a:pt x="505823" y="1983874"/>
                </a:lnTo>
                <a:lnTo>
                  <a:pt x="544312" y="2006780"/>
                </a:lnTo>
                <a:lnTo>
                  <a:pt x="583816" y="2028104"/>
                </a:lnTo>
                <a:lnTo>
                  <a:pt x="624292" y="2047802"/>
                </a:lnTo>
                <a:lnTo>
                  <a:pt x="665696" y="2065832"/>
                </a:lnTo>
                <a:lnTo>
                  <a:pt x="707984" y="2082148"/>
                </a:lnTo>
                <a:lnTo>
                  <a:pt x="751112" y="2096709"/>
                </a:lnTo>
                <a:lnTo>
                  <a:pt x="795039" y="2109469"/>
                </a:lnTo>
                <a:lnTo>
                  <a:pt x="839718" y="2120386"/>
                </a:lnTo>
                <a:lnTo>
                  <a:pt x="885108" y="2129416"/>
                </a:lnTo>
                <a:lnTo>
                  <a:pt x="931164" y="2136515"/>
                </a:lnTo>
                <a:lnTo>
                  <a:pt x="977843" y="2141639"/>
                </a:lnTo>
                <a:lnTo>
                  <a:pt x="1025102" y="2144746"/>
                </a:lnTo>
                <a:lnTo>
                  <a:pt x="1072896" y="2145792"/>
                </a:lnTo>
                <a:lnTo>
                  <a:pt x="1120689" y="2144746"/>
                </a:lnTo>
                <a:lnTo>
                  <a:pt x="1167948" y="2141639"/>
                </a:lnTo>
                <a:lnTo>
                  <a:pt x="1214627" y="2136515"/>
                </a:lnTo>
                <a:lnTo>
                  <a:pt x="1260683" y="2129416"/>
                </a:lnTo>
                <a:lnTo>
                  <a:pt x="1306073" y="2120386"/>
                </a:lnTo>
                <a:lnTo>
                  <a:pt x="1350752" y="2109469"/>
                </a:lnTo>
                <a:lnTo>
                  <a:pt x="1394679" y="2096709"/>
                </a:lnTo>
                <a:lnTo>
                  <a:pt x="1437807" y="2082148"/>
                </a:lnTo>
                <a:lnTo>
                  <a:pt x="1480095" y="2065832"/>
                </a:lnTo>
                <a:lnTo>
                  <a:pt x="1521499" y="2047802"/>
                </a:lnTo>
                <a:lnTo>
                  <a:pt x="1561975" y="2028104"/>
                </a:lnTo>
                <a:lnTo>
                  <a:pt x="1601479" y="2006780"/>
                </a:lnTo>
                <a:lnTo>
                  <a:pt x="1639968" y="1983874"/>
                </a:lnTo>
                <a:lnTo>
                  <a:pt x="1677398" y="1959430"/>
                </a:lnTo>
                <a:lnTo>
                  <a:pt x="1713726" y="1933490"/>
                </a:lnTo>
                <a:lnTo>
                  <a:pt x="1748907" y="1906100"/>
                </a:lnTo>
                <a:lnTo>
                  <a:pt x="1782899" y="1877302"/>
                </a:lnTo>
                <a:lnTo>
                  <a:pt x="1815658" y="1847141"/>
                </a:lnTo>
                <a:lnTo>
                  <a:pt x="1847141" y="1815658"/>
                </a:lnTo>
                <a:lnTo>
                  <a:pt x="1877302" y="1782899"/>
                </a:lnTo>
                <a:lnTo>
                  <a:pt x="1906100" y="1748907"/>
                </a:lnTo>
                <a:lnTo>
                  <a:pt x="1933490" y="1713726"/>
                </a:lnTo>
                <a:lnTo>
                  <a:pt x="1959430" y="1677398"/>
                </a:lnTo>
                <a:lnTo>
                  <a:pt x="1983874" y="1639968"/>
                </a:lnTo>
                <a:lnTo>
                  <a:pt x="2006780" y="1601479"/>
                </a:lnTo>
                <a:lnTo>
                  <a:pt x="2028104" y="1561975"/>
                </a:lnTo>
                <a:lnTo>
                  <a:pt x="2047802" y="1521499"/>
                </a:lnTo>
                <a:lnTo>
                  <a:pt x="2065832" y="1480095"/>
                </a:lnTo>
                <a:lnTo>
                  <a:pt x="2082148" y="1437807"/>
                </a:lnTo>
                <a:lnTo>
                  <a:pt x="2096709" y="1394679"/>
                </a:lnTo>
                <a:lnTo>
                  <a:pt x="2109469" y="1350752"/>
                </a:lnTo>
                <a:lnTo>
                  <a:pt x="2120386" y="1306073"/>
                </a:lnTo>
                <a:lnTo>
                  <a:pt x="2129416" y="1260683"/>
                </a:lnTo>
                <a:lnTo>
                  <a:pt x="2136515" y="1214627"/>
                </a:lnTo>
                <a:lnTo>
                  <a:pt x="2141639" y="1167948"/>
                </a:lnTo>
                <a:lnTo>
                  <a:pt x="2144746" y="1120689"/>
                </a:lnTo>
                <a:lnTo>
                  <a:pt x="2145791" y="1072896"/>
                </a:lnTo>
                <a:lnTo>
                  <a:pt x="2144746" y="1025102"/>
                </a:lnTo>
                <a:lnTo>
                  <a:pt x="2141639" y="977843"/>
                </a:lnTo>
                <a:lnTo>
                  <a:pt x="2136515" y="931164"/>
                </a:lnTo>
                <a:lnTo>
                  <a:pt x="2129416" y="885108"/>
                </a:lnTo>
                <a:lnTo>
                  <a:pt x="2120386" y="839718"/>
                </a:lnTo>
                <a:lnTo>
                  <a:pt x="2109469" y="795039"/>
                </a:lnTo>
                <a:lnTo>
                  <a:pt x="2096709" y="751112"/>
                </a:lnTo>
                <a:lnTo>
                  <a:pt x="2082148" y="707984"/>
                </a:lnTo>
                <a:lnTo>
                  <a:pt x="2065832" y="665696"/>
                </a:lnTo>
                <a:lnTo>
                  <a:pt x="2047802" y="624292"/>
                </a:lnTo>
                <a:lnTo>
                  <a:pt x="2028104" y="583816"/>
                </a:lnTo>
                <a:lnTo>
                  <a:pt x="2006780" y="544312"/>
                </a:lnTo>
                <a:lnTo>
                  <a:pt x="1983874" y="505823"/>
                </a:lnTo>
                <a:lnTo>
                  <a:pt x="1959430" y="468393"/>
                </a:lnTo>
                <a:lnTo>
                  <a:pt x="1933490" y="432065"/>
                </a:lnTo>
                <a:lnTo>
                  <a:pt x="1906100" y="396884"/>
                </a:lnTo>
                <a:lnTo>
                  <a:pt x="1877302" y="362892"/>
                </a:lnTo>
                <a:lnTo>
                  <a:pt x="1847141" y="330133"/>
                </a:lnTo>
                <a:lnTo>
                  <a:pt x="1815658" y="298650"/>
                </a:lnTo>
                <a:lnTo>
                  <a:pt x="1782899" y="268489"/>
                </a:lnTo>
                <a:lnTo>
                  <a:pt x="1748907" y="239691"/>
                </a:lnTo>
                <a:lnTo>
                  <a:pt x="1713726" y="212301"/>
                </a:lnTo>
                <a:lnTo>
                  <a:pt x="1677398" y="186361"/>
                </a:lnTo>
                <a:lnTo>
                  <a:pt x="1639968" y="161917"/>
                </a:lnTo>
                <a:lnTo>
                  <a:pt x="1601479" y="139011"/>
                </a:lnTo>
                <a:lnTo>
                  <a:pt x="1561975" y="117687"/>
                </a:lnTo>
                <a:lnTo>
                  <a:pt x="1521499" y="97989"/>
                </a:lnTo>
                <a:lnTo>
                  <a:pt x="1480095" y="79959"/>
                </a:lnTo>
                <a:lnTo>
                  <a:pt x="1437807" y="63643"/>
                </a:lnTo>
                <a:lnTo>
                  <a:pt x="1394679" y="49082"/>
                </a:lnTo>
                <a:lnTo>
                  <a:pt x="1350752" y="36322"/>
                </a:lnTo>
                <a:lnTo>
                  <a:pt x="1306073" y="25405"/>
                </a:lnTo>
                <a:lnTo>
                  <a:pt x="1260683" y="16375"/>
                </a:lnTo>
                <a:lnTo>
                  <a:pt x="1214627" y="9276"/>
                </a:lnTo>
                <a:lnTo>
                  <a:pt x="1167948" y="4152"/>
                </a:lnTo>
                <a:lnTo>
                  <a:pt x="1120689" y="1045"/>
                </a:lnTo>
                <a:lnTo>
                  <a:pt x="1072896" y="0"/>
                </a:lnTo>
                <a:close/>
              </a:path>
            </a:pathLst>
          </a:custGeom>
          <a:solidFill>
            <a:srgbClr val="34E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21">
            <a:extLst>
              <a:ext uri="{FF2B5EF4-FFF2-40B4-BE49-F238E27FC236}">
                <a16:creationId xmlns:a16="http://schemas.microsoft.com/office/drawing/2014/main" id="{D7BF8CCC-322D-9486-14B3-643E9E88FAE7}"/>
              </a:ext>
            </a:extLst>
          </p:cNvPr>
          <p:cNvSpPr/>
          <p:nvPr/>
        </p:nvSpPr>
        <p:spPr>
          <a:xfrm>
            <a:off x="5292541" y="4601326"/>
            <a:ext cx="237743" cy="237743"/>
          </a:xfrm>
          <a:prstGeom prst="rect">
            <a:avLst/>
          </a:prstGeom>
          <a:blipFill>
            <a:blip r:embed="rId10"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20">
            <a:extLst>
              <a:ext uri="{FF2B5EF4-FFF2-40B4-BE49-F238E27FC236}">
                <a16:creationId xmlns:a16="http://schemas.microsoft.com/office/drawing/2014/main" id="{785C5891-A65B-E26E-3660-0FA67C72E1A9}"/>
              </a:ext>
            </a:extLst>
          </p:cNvPr>
          <p:cNvSpPr/>
          <p:nvPr/>
        </p:nvSpPr>
        <p:spPr>
          <a:xfrm>
            <a:off x="5242144" y="4554615"/>
            <a:ext cx="335280" cy="335280"/>
          </a:xfrm>
          <a:custGeom>
            <a:avLst/>
            <a:gdLst/>
            <a:ahLst/>
            <a:cxnLst/>
            <a:rect l="l" t="t" r="r" b="b"/>
            <a:pathLst>
              <a:path w="335279" h="335279">
                <a:moveTo>
                  <a:pt x="0" y="167639"/>
                </a:moveTo>
                <a:lnTo>
                  <a:pt x="5988" y="123075"/>
                </a:lnTo>
                <a:lnTo>
                  <a:pt x="22888" y="83029"/>
                </a:lnTo>
                <a:lnTo>
                  <a:pt x="49101" y="49101"/>
                </a:lnTo>
                <a:lnTo>
                  <a:pt x="83029" y="22888"/>
                </a:lnTo>
                <a:lnTo>
                  <a:pt x="123075" y="5988"/>
                </a:lnTo>
                <a:lnTo>
                  <a:pt x="167639" y="0"/>
                </a:lnTo>
                <a:lnTo>
                  <a:pt x="212204" y="5988"/>
                </a:lnTo>
                <a:lnTo>
                  <a:pt x="252250" y="22888"/>
                </a:lnTo>
                <a:lnTo>
                  <a:pt x="286178" y="49101"/>
                </a:lnTo>
                <a:lnTo>
                  <a:pt x="312391" y="83029"/>
                </a:lnTo>
                <a:lnTo>
                  <a:pt x="329291" y="123075"/>
                </a:lnTo>
                <a:lnTo>
                  <a:pt x="335279" y="167639"/>
                </a:lnTo>
                <a:lnTo>
                  <a:pt x="329291" y="212204"/>
                </a:lnTo>
                <a:lnTo>
                  <a:pt x="312391" y="252250"/>
                </a:lnTo>
                <a:lnTo>
                  <a:pt x="286178" y="286178"/>
                </a:lnTo>
                <a:lnTo>
                  <a:pt x="252250" y="312391"/>
                </a:lnTo>
                <a:lnTo>
                  <a:pt x="212204" y="329291"/>
                </a:lnTo>
                <a:lnTo>
                  <a:pt x="167639" y="335279"/>
                </a:lnTo>
                <a:lnTo>
                  <a:pt x="123075" y="329291"/>
                </a:lnTo>
                <a:lnTo>
                  <a:pt x="83029" y="312391"/>
                </a:lnTo>
                <a:lnTo>
                  <a:pt x="49101" y="286178"/>
                </a:lnTo>
                <a:lnTo>
                  <a:pt x="22888" y="252250"/>
                </a:lnTo>
                <a:lnTo>
                  <a:pt x="5988" y="212204"/>
                </a:lnTo>
                <a:lnTo>
                  <a:pt x="0" y="167639"/>
                </a:lnTo>
                <a:close/>
              </a:path>
            </a:pathLst>
          </a:custGeom>
          <a:ln w="28955">
            <a:solidFill>
              <a:srgbClr val="F9F8F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8">
            <a:extLst>
              <a:ext uri="{FF2B5EF4-FFF2-40B4-BE49-F238E27FC236}">
                <a16:creationId xmlns:a16="http://schemas.microsoft.com/office/drawing/2014/main" id="{4541A341-B481-4C57-8C4A-AF0C5C716351}"/>
              </a:ext>
            </a:extLst>
          </p:cNvPr>
          <p:cNvSpPr/>
          <p:nvPr/>
        </p:nvSpPr>
        <p:spPr>
          <a:xfrm>
            <a:off x="7130512" y="2216434"/>
            <a:ext cx="1664335" cy="1663064"/>
          </a:xfrm>
          <a:custGeom>
            <a:avLst/>
            <a:gdLst/>
            <a:ahLst/>
            <a:cxnLst/>
            <a:rect l="l" t="t" r="r" b="b"/>
            <a:pathLst>
              <a:path w="1664334" h="1663064">
                <a:moveTo>
                  <a:pt x="832103"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3"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7"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57" name="Picture 56" descr="A black background with a black square&#10;&#10;Description automatically generated with medium confidence">
            <a:extLst>
              <a:ext uri="{FF2B5EF4-FFF2-40B4-BE49-F238E27FC236}">
                <a16:creationId xmlns:a16="http://schemas.microsoft.com/office/drawing/2014/main" id="{4421344D-4DCB-B8E3-7469-6A2B5B83F19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05531" y="2608318"/>
            <a:ext cx="946786" cy="902405"/>
          </a:xfrm>
          <a:prstGeom prst="rect">
            <a:avLst/>
          </a:prstGeom>
        </p:spPr>
      </p:pic>
      <p:sp>
        <p:nvSpPr>
          <p:cNvPr id="35" name="object 12">
            <a:extLst>
              <a:ext uri="{FF2B5EF4-FFF2-40B4-BE49-F238E27FC236}">
                <a16:creationId xmlns:a16="http://schemas.microsoft.com/office/drawing/2014/main" id="{FBE324F5-C34E-CEF8-BD67-FB455E39F90D}"/>
              </a:ext>
            </a:extLst>
          </p:cNvPr>
          <p:cNvSpPr/>
          <p:nvPr/>
        </p:nvSpPr>
        <p:spPr>
          <a:xfrm>
            <a:off x="4310805" y="1970610"/>
            <a:ext cx="2146300" cy="2146300"/>
          </a:xfrm>
          <a:custGeom>
            <a:avLst/>
            <a:gdLst/>
            <a:ahLst/>
            <a:cxnLst/>
            <a:rect l="l" t="t" r="r" b="b"/>
            <a:pathLst>
              <a:path w="2146300" h="2146300">
                <a:moveTo>
                  <a:pt x="1072896" y="0"/>
                </a:moveTo>
                <a:lnTo>
                  <a:pt x="1025102" y="1045"/>
                </a:lnTo>
                <a:lnTo>
                  <a:pt x="977843" y="4152"/>
                </a:lnTo>
                <a:lnTo>
                  <a:pt x="931164" y="9276"/>
                </a:lnTo>
                <a:lnTo>
                  <a:pt x="885108" y="16375"/>
                </a:lnTo>
                <a:lnTo>
                  <a:pt x="839718" y="25405"/>
                </a:lnTo>
                <a:lnTo>
                  <a:pt x="795039" y="36322"/>
                </a:lnTo>
                <a:lnTo>
                  <a:pt x="751112" y="49082"/>
                </a:lnTo>
                <a:lnTo>
                  <a:pt x="707984" y="63643"/>
                </a:lnTo>
                <a:lnTo>
                  <a:pt x="665696" y="79959"/>
                </a:lnTo>
                <a:lnTo>
                  <a:pt x="624292" y="97989"/>
                </a:lnTo>
                <a:lnTo>
                  <a:pt x="583816" y="117687"/>
                </a:lnTo>
                <a:lnTo>
                  <a:pt x="544312" y="139011"/>
                </a:lnTo>
                <a:lnTo>
                  <a:pt x="505823" y="161917"/>
                </a:lnTo>
                <a:lnTo>
                  <a:pt x="468393" y="186361"/>
                </a:lnTo>
                <a:lnTo>
                  <a:pt x="432065" y="212301"/>
                </a:lnTo>
                <a:lnTo>
                  <a:pt x="396884" y="239691"/>
                </a:lnTo>
                <a:lnTo>
                  <a:pt x="362892" y="268489"/>
                </a:lnTo>
                <a:lnTo>
                  <a:pt x="330133" y="298650"/>
                </a:lnTo>
                <a:lnTo>
                  <a:pt x="298650" y="330133"/>
                </a:lnTo>
                <a:lnTo>
                  <a:pt x="268489" y="362892"/>
                </a:lnTo>
                <a:lnTo>
                  <a:pt x="239691" y="396884"/>
                </a:lnTo>
                <a:lnTo>
                  <a:pt x="212301" y="432065"/>
                </a:lnTo>
                <a:lnTo>
                  <a:pt x="186361" y="468393"/>
                </a:lnTo>
                <a:lnTo>
                  <a:pt x="161917" y="505823"/>
                </a:lnTo>
                <a:lnTo>
                  <a:pt x="139011" y="544312"/>
                </a:lnTo>
                <a:lnTo>
                  <a:pt x="117687" y="583816"/>
                </a:lnTo>
                <a:lnTo>
                  <a:pt x="97989" y="624292"/>
                </a:lnTo>
                <a:lnTo>
                  <a:pt x="79959" y="665696"/>
                </a:lnTo>
                <a:lnTo>
                  <a:pt x="63643" y="707984"/>
                </a:lnTo>
                <a:lnTo>
                  <a:pt x="49082" y="751112"/>
                </a:lnTo>
                <a:lnTo>
                  <a:pt x="36322" y="795039"/>
                </a:lnTo>
                <a:lnTo>
                  <a:pt x="25405" y="839718"/>
                </a:lnTo>
                <a:lnTo>
                  <a:pt x="16375" y="885108"/>
                </a:lnTo>
                <a:lnTo>
                  <a:pt x="9276" y="931164"/>
                </a:lnTo>
                <a:lnTo>
                  <a:pt x="4152" y="977843"/>
                </a:lnTo>
                <a:lnTo>
                  <a:pt x="1045" y="1025102"/>
                </a:lnTo>
                <a:lnTo>
                  <a:pt x="0" y="1072896"/>
                </a:lnTo>
                <a:lnTo>
                  <a:pt x="1045" y="1120689"/>
                </a:lnTo>
                <a:lnTo>
                  <a:pt x="4152" y="1167948"/>
                </a:lnTo>
                <a:lnTo>
                  <a:pt x="9276" y="1214627"/>
                </a:lnTo>
                <a:lnTo>
                  <a:pt x="16375" y="1260683"/>
                </a:lnTo>
                <a:lnTo>
                  <a:pt x="25405" y="1306073"/>
                </a:lnTo>
                <a:lnTo>
                  <a:pt x="36322" y="1350752"/>
                </a:lnTo>
                <a:lnTo>
                  <a:pt x="49082" y="1394679"/>
                </a:lnTo>
                <a:lnTo>
                  <a:pt x="63643" y="1437807"/>
                </a:lnTo>
                <a:lnTo>
                  <a:pt x="79959" y="1480095"/>
                </a:lnTo>
                <a:lnTo>
                  <a:pt x="97989" y="1521499"/>
                </a:lnTo>
                <a:lnTo>
                  <a:pt x="117687" y="1561975"/>
                </a:lnTo>
                <a:lnTo>
                  <a:pt x="139011" y="1601479"/>
                </a:lnTo>
                <a:lnTo>
                  <a:pt x="161917" y="1639968"/>
                </a:lnTo>
                <a:lnTo>
                  <a:pt x="186361" y="1677398"/>
                </a:lnTo>
                <a:lnTo>
                  <a:pt x="212301" y="1713726"/>
                </a:lnTo>
                <a:lnTo>
                  <a:pt x="239691" y="1748907"/>
                </a:lnTo>
                <a:lnTo>
                  <a:pt x="268489" y="1782899"/>
                </a:lnTo>
                <a:lnTo>
                  <a:pt x="298650" y="1815658"/>
                </a:lnTo>
                <a:lnTo>
                  <a:pt x="330133" y="1847141"/>
                </a:lnTo>
                <a:lnTo>
                  <a:pt x="362892" y="1877302"/>
                </a:lnTo>
                <a:lnTo>
                  <a:pt x="396884" y="1906100"/>
                </a:lnTo>
                <a:lnTo>
                  <a:pt x="432065" y="1933490"/>
                </a:lnTo>
                <a:lnTo>
                  <a:pt x="468393" y="1959430"/>
                </a:lnTo>
                <a:lnTo>
                  <a:pt x="505823" y="1983874"/>
                </a:lnTo>
                <a:lnTo>
                  <a:pt x="544312" y="2006780"/>
                </a:lnTo>
                <a:lnTo>
                  <a:pt x="583816" y="2028104"/>
                </a:lnTo>
                <a:lnTo>
                  <a:pt x="624292" y="2047802"/>
                </a:lnTo>
                <a:lnTo>
                  <a:pt x="665696" y="2065832"/>
                </a:lnTo>
                <a:lnTo>
                  <a:pt x="707984" y="2082148"/>
                </a:lnTo>
                <a:lnTo>
                  <a:pt x="751112" y="2096709"/>
                </a:lnTo>
                <a:lnTo>
                  <a:pt x="795039" y="2109469"/>
                </a:lnTo>
                <a:lnTo>
                  <a:pt x="839718" y="2120386"/>
                </a:lnTo>
                <a:lnTo>
                  <a:pt x="885108" y="2129416"/>
                </a:lnTo>
                <a:lnTo>
                  <a:pt x="931164" y="2136515"/>
                </a:lnTo>
                <a:lnTo>
                  <a:pt x="977843" y="2141639"/>
                </a:lnTo>
                <a:lnTo>
                  <a:pt x="1025102" y="2144746"/>
                </a:lnTo>
                <a:lnTo>
                  <a:pt x="1072896" y="2145792"/>
                </a:lnTo>
                <a:lnTo>
                  <a:pt x="1120689" y="2144746"/>
                </a:lnTo>
                <a:lnTo>
                  <a:pt x="1167948" y="2141639"/>
                </a:lnTo>
                <a:lnTo>
                  <a:pt x="1214627" y="2136515"/>
                </a:lnTo>
                <a:lnTo>
                  <a:pt x="1260683" y="2129416"/>
                </a:lnTo>
                <a:lnTo>
                  <a:pt x="1306073" y="2120386"/>
                </a:lnTo>
                <a:lnTo>
                  <a:pt x="1350752" y="2109469"/>
                </a:lnTo>
                <a:lnTo>
                  <a:pt x="1394679" y="2096709"/>
                </a:lnTo>
                <a:lnTo>
                  <a:pt x="1437807" y="2082148"/>
                </a:lnTo>
                <a:lnTo>
                  <a:pt x="1480095" y="2065832"/>
                </a:lnTo>
                <a:lnTo>
                  <a:pt x="1521499" y="2047802"/>
                </a:lnTo>
                <a:lnTo>
                  <a:pt x="1561975" y="2028104"/>
                </a:lnTo>
                <a:lnTo>
                  <a:pt x="1601479" y="2006780"/>
                </a:lnTo>
                <a:lnTo>
                  <a:pt x="1639968" y="1983874"/>
                </a:lnTo>
                <a:lnTo>
                  <a:pt x="1677398" y="1959430"/>
                </a:lnTo>
                <a:lnTo>
                  <a:pt x="1713726" y="1933490"/>
                </a:lnTo>
                <a:lnTo>
                  <a:pt x="1748907" y="1906100"/>
                </a:lnTo>
                <a:lnTo>
                  <a:pt x="1782899" y="1877302"/>
                </a:lnTo>
                <a:lnTo>
                  <a:pt x="1815658" y="1847141"/>
                </a:lnTo>
                <a:lnTo>
                  <a:pt x="1847141" y="1815658"/>
                </a:lnTo>
                <a:lnTo>
                  <a:pt x="1877302" y="1782899"/>
                </a:lnTo>
                <a:lnTo>
                  <a:pt x="1906100" y="1748907"/>
                </a:lnTo>
                <a:lnTo>
                  <a:pt x="1933490" y="1713726"/>
                </a:lnTo>
                <a:lnTo>
                  <a:pt x="1959430" y="1677398"/>
                </a:lnTo>
                <a:lnTo>
                  <a:pt x="1983874" y="1639968"/>
                </a:lnTo>
                <a:lnTo>
                  <a:pt x="2006780" y="1601479"/>
                </a:lnTo>
                <a:lnTo>
                  <a:pt x="2028104" y="1561975"/>
                </a:lnTo>
                <a:lnTo>
                  <a:pt x="2047802" y="1521499"/>
                </a:lnTo>
                <a:lnTo>
                  <a:pt x="2065832" y="1480095"/>
                </a:lnTo>
                <a:lnTo>
                  <a:pt x="2082148" y="1437807"/>
                </a:lnTo>
                <a:lnTo>
                  <a:pt x="2096709" y="1394679"/>
                </a:lnTo>
                <a:lnTo>
                  <a:pt x="2109469" y="1350752"/>
                </a:lnTo>
                <a:lnTo>
                  <a:pt x="2120386" y="1306073"/>
                </a:lnTo>
                <a:lnTo>
                  <a:pt x="2129416" y="1260683"/>
                </a:lnTo>
                <a:lnTo>
                  <a:pt x="2136515" y="1214627"/>
                </a:lnTo>
                <a:lnTo>
                  <a:pt x="2141639" y="1167948"/>
                </a:lnTo>
                <a:lnTo>
                  <a:pt x="2144746" y="1120689"/>
                </a:lnTo>
                <a:lnTo>
                  <a:pt x="2145791" y="1072896"/>
                </a:lnTo>
                <a:lnTo>
                  <a:pt x="2144746" y="1025102"/>
                </a:lnTo>
                <a:lnTo>
                  <a:pt x="2141639" y="977843"/>
                </a:lnTo>
                <a:lnTo>
                  <a:pt x="2136515" y="931164"/>
                </a:lnTo>
                <a:lnTo>
                  <a:pt x="2129416" y="885108"/>
                </a:lnTo>
                <a:lnTo>
                  <a:pt x="2120386" y="839718"/>
                </a:lnTo>
                <a:lnTo>
                  <a:pt x="2109469" y="795039"/>
                </a:lnTo>
                <a:lnTo>
                  <a:pt x="2096709" y="751112"/>
                </a:lnTo>
                <a:lnTo>
                  <a:pt x="2082148" y="707984"/>
                </a:lnTo>
                <a:lnTo>
                  <a:pt x="2065832" y="665696"/>
                </a:lnTo>
                <a:lnTo>
                  <a:pt x="2047802" y="624292"/>
                </a:lnTo>
                <a:lnTo>
                  <a:pt x="2028104" y="583816"/>
                </a:lnTo>
                <a:lnTo>
                  <a:pt x="2006780" y="544312"/>
                </a:lnTo>
                <a:lnTo>
                  <a:pt x="1983874" y="505823"/>
                </a:lnTo>
                <a:lnTo>
                  <a:pt x="1959430" y="468393"/>
                </a:lnTo>
                <a:lnTo>
                  <a:pt x="1933490" y="432065"/>
                </a:lnTo>
                <a:lnTo>
                  <a:pt x="1906100" y="396884"/>
                </a:lnTo>
                <a:lnTo>
                  <a:pt x="1877302" y="362892"/>
                </a:lnTo>
                <a:lnTo>
                  <a:pt x="1847141" y="330133"/>
                </a:lnTo>
                <a:lnTo>
                  <a:pt x="1815658" y="298650"/>
                </a:lnTo>
                <a:lnTo>
                  <a:pt x="1782899" y="268489"/>
                </a:lnTo>
                <a:lnTo>
                  <a:pt x="1748907" y="239691"/>
                </a:lnTo>
                <a:lnTo>
                  <a:pt x="1713726" y="212301"/>
                </a:lnTo>
                <a:lnTo>
                  <a:pt x="1677398" y="186361"/>
                </a:lnTo>
                <a:lnTo>
                  <a:pt x="1639968" y="161917"/>
                </a:lnTo>
                <a:lnTo>
                  <a:pt x="1601479" y="139011"/>
                </a:lnTo>
                <a:lnTo>
                  <a:pt x="1561975" y="117687"/>
                </a:lnTo>
                <a:lnTo>
                  <a:pt x="1521499" y="97989"/>
                </a:lnTo>
                <a:lnTo>
                  <a:pt x="1480095" y="79959"/>
                </a:lnTo>
                <a:lnTo>
                  <a:pt x="1437807" y="63643"/>
                </a:lnTo>
                <a:lnTo>
                  <a:pt x="1394679" y="49082"/>
                </a:lnTo>
                <a:lnTo>
                  <a:pt x="1350752" y="36322"/>
                </a:lnTo>
                <a:lnTo>
                  <a:pt x="1306073" y="25405"/>
                </a:lnTo>
                <a:lnTo>
                  <a:pt x="1260683" y="16375"/>
                </a:lnTo>
                <a:lnTo>
                  <a:pt x="1214627" y="9276"/>
                </a:lnTo>
                <a:lnTo>
                  <a:pt x="1167948" y="4152"/>
                </a:lnTo>
                <a:lnTo>
                  <a:pt x="1120689" y="1045"/>
                </a:lnTo>
                <a:lnTo>
                  <a:pt x="1072896" y="0"/>
                </a:lnTo>
                <a:close/>
              </a:path>
            </a:pathLst>
          </a:custGeom>
          <a:solidFill>
            <a:srgbClr val="34E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4">
            <a:extLst>
              <a:ext uri="{FF2B5EF4-FFF2-40B4-BE49-F238E27FC236}">
                <a16:creationId xmlns:a16="http://schemas.microsoft.com/office/drawing/2014/main" id="{4CD20220-DD8D-4610-BEF4-AC846914802F}"/>
              </a:ext>
            </a:extLst>
          </p:cNvPr>
          <p:cNvSpPr/>
          <p:nvPr/>
        </p:nvSpPr>
        <p:spPr>
          <a:xfrm>
            <a:off x="4550645" y="2211109"/>
            <a:ext cx="1664335" cy="1663064"/>
          </a:xfrm>
          <a:custGeom>
            <a:avLst/>
            <a:gdLst/>
            <a:ahLst/>
            <a:cxnLst/>
            <a:rect l="l" t="t" r="r" b="b"/>
            <a:pathLst>
              <a:path w="1664334" h="1663064">
                <a:moveTo>
                  <a:pt x="832103"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3"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8"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59" name="Picture 58" descr="A black background with a black square&#10;&#10;Description automatically generated with medium confidence">
            <a:extLst>
              <a:ext uri="{FF2B5EF4-FFF2-40B4-BE49-F238E27FC236}">
                <a16:creationId xmlns:a16="http://schemas.microsoft.com/office/drawing/2014/main" id="{19A2BC63-A2A8-E264-AA97-C8F599B4BF5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4291" y="2501432"/>
            <a:ext cx="832433" cy="920341"/>
          </a:xfrm>
          <a:prstGeom prst="rect">
            <a:avLst/>
          </a:prstGeom>
        </p:spPr>
      </p:pic>
      <p:sp>
        <p:nvSpPr>
          <p:cNvPr id="9" name="object 10">
            <a:extLst>
              <a:ext uri="{FF2B5EF4-FFF2-40B4-BE49-F238E27FC236}">
                <a16:creationId xmlns:a16="http://schemas.microsoft.com/office/drawing/2014/main" id="{8F275C9A-2742-49BD-89CC-BEF793D7E0D2}"/>
              </a:ext>
            </a:extLst>
          </p:cNvPr>
          <p:cNvSpPr/>
          <p:nvPr/>
        </p:nvSpPr>
        <p:spPr>
          <a:xfrm>
            <a:off x="2052025" y="2229932"/>
            <a:ext cx="1613724" cy="1618298"/>
          </a:xfrm>
          <a:custGeom>
            <a:avLst/>
            <a:gdLst/>
            <a:ahLst/>
            <a:cxnLst/>
            <a:rect l="l" t="t" r="r" b="b"/>
            <a:pathLst>
              <a:path w="1664335" h="1663064">
                <a:moveTo>
                  <a:pt x="832104" y="0"/>
                </a:moveTo>
                <a:lnTo>
                  <a:pt x="783206" y="1411"/>
                </a:lnTo>
                <a:lnTo>
                  <a:pt x="735052" y="5593"/>
                </a:lnTo>
                <a:lnTo>
                  <a:pt x="687722" y="12468"/>
                </a:lnTo>
                <a:lnTo>
                  <a:pt x="641292" y="21958"/>
                </a:lnTo>
                <a:lnTo>
                  <a:pt x="595842" y="33984"/>
                </a:lnTo>
                <a:lnTo>
                  <a:pt x="551447" y="48469"/>
                </a:lnTo>
                <a:lnTo>
                  <a:pt x="508188" y="65335"/>
                </a:lnTo>
                <a:lnTo>
                  <a:pt x="466141" y="84504"/>
                </a:lnTo>
                <a:lnTo>
                  <a:pt x="425385" y="105897"/>
                </a:lnTo>
                <a:lnTo>
                  <a:pt x="385998" y="129437"/>
                </a:lnTo>
                <a:lnTo>
                  <a:pt x="348058" y="155046"/>
                </a:lnTo>
                <a:lnTo>
                  <a:pt x="311642" y="182646"/>
                </a:lnTo>
                <a:lnTo>
                  <a:pt x="276829" y="212159"/>
                </a:lnTo>
                <a:lnTo>
                  <a:pt x="243697" y="243506"/>
                </a:lnTo>
                <a:lnTo>
                  <a:pt x="212323" y="276610"/>
                </a:lnTo>
                <a:lnTo>
                  <a:pt x="182786" y="311393"/>
                </a:lnTo>
                <a:lnTo>
                  <a:pt x="155164" y="347777"/>
                </a:lnTo>
                <a:lnTo>
                  <a:pt x="129535" y="385683"/>
                </a:lnTo>
                <a:lnTo>
                  <a:pt x="105976" y="425035"/>
                </a:lnTo>
                <a:lnTo>
                  <a:pt x="84566" y="465753"/>
                </a:lnTo>
                <a:lnTo>
                  <a:pt x="65383" y="507759"/>
                </a:lnTo>
                <a:lnTo>
                  <a:pt x="48504" y="550977"/>
                </a:lnTo>
                <a:lnTo>
                  <a:pt x="34008" y="595327"/>
                </a:lnTo>
                <a:lnTo>
                  <a:pt x="21973" y="640733"/>
                </a:lnTo>
                <a:lnTo>
                  <a:pt x="12477" y="687115"/>
                </a:lnTo>
                <a:lnTo>
                  <a:pt x="5597" y="734395"/>
                </a:lnTo>
                <a:lnTo>
                  <a:pt x="1412" y="782497"/>
                </a:lnTo>
                <a:lnTo>
                  <a:pt x="0" y="831341"/>
                </a:lnTo>
                <a:lnTo>
                  <a:pt x="1412" y="880186"/>
                </a:lnTo>
                <a:lnTo>
                  <a:pt x="5597" y="928288"/>
                </a:lnTo>
                <a:lnTo>
                  <a:pt x="12477" y="975568"/>
                </a:lnTo>
                <a:lnTo>
                  <a:pt x="21973" y="1021950"/>
                </a:lnTo>
                <a:lnTo>
                  <a:pt x="34008" y="1067356"/>
                </a:lnTo>
                <a:lnTo>
                  <a:pt x="48504" y="1111706"/>
                </a:lnTo>
                <a:lnTo>
                  <a:pt x="65383" y="1154924"/>
                </a:lnTo>
                <a:lnTo>
                  <a:pt x="84566" y="1196930"/>
                </a:lnTo>
                <a:lnTo>
                  <a:pt x="105976" y="1237648"/>
                </a:lnTo>
                <a:lnTo>
                  <a:pt x="129535" y="1277000"/>
                </a:lnTo>
                <a:lnTo>
                  <a:pt x="155164" y="1314906"/>
                </a:lnTo>
                <a:lnTo>
                  <a:pt x="182786" y="1351290"/>
                </a:lnTo>
                <a:lnTo>
                  <a:pt x="212323" y="1386073"/>
                </a:lnTo>
                <a:lnTo>
                  <a:pt x="243697" y="1419177"/>
                </a:lnTo>
                <a:lnTo>
                  <a:pt x="276829" y="1450524"/>
                </a:lnTo>
                <a:lnTo>
                  <a:pt x="311642" y="1480037"/>
                </a:lnTo>
                <a:lnTo>
                  <a:pt x="348058" y="1507637"/>
                </a:lnTo>
                <a:lnTo>
                  <a:pt x="385998" y="1533246"/>
                </a:lnTo>
                <a:lnTo>
                  <a:pt x="425385" y="1556786"/>
                </a:lnTo>
                <a:lnTo>
                  <a:pt x="466141" y="1578179"/>
                </a:lnTo>
                <a:lnTo>
                  <a:pt x="508188" y="1597348"/>
                </a:lnTo>
                <a:lnTo>
                  <a:pt x="551447" y="1614214"/>
                </a:lnTo>
                <a:lnTo>
                  <a:pt x="595842" y="1628699"/>
                </a:lnTo>
                <a:lnTo>
                  <a:pt x="641292" y="1640725"/>
                </a:lnTo>
                <a:lnTo>
                  <a:pt x="687722" y="1650215"/>
                </a:lnTo>
                <a:lnTo>
                  <a:pt x="735052" y="1657090"/>
                </a:lnTo>
                <a:lnTo>
                  <a:pt x="783206" y="1661272"/>
                </a:lnTo>
                <a:lnTo>
                  <a:pt x="832104" y="1662683"/>
                </a:lnTo>
                <a:lnTo>
                  <a:pt x="881001" y="1661272"/>
                </a:lnTo>
                <a:lnTo>
                  <a:pt x="929155" y="1657090"/>
                </a:lnTo>
                <a:lnTo>
                  <a:pt x="976485" y="1650215"/>
                </a:lnTo>
                <a:lnTo>
                  <a:pt x="1022915" y="1640725"/>
                </a:lnTo>
                <a:lnTo>
                  <a:pt x="1068365" y="1628699"/>
                </a:lnTo>
                <a:lnTo>
                  <a:pt x="1112760" y="1614214"/>
                </a:lnTo>
                <a:lnTo>
                  <a:pt x="1156019" y="1597348"/>
                </a:lnTo>
                <a:lnTo>
                  <a:pt x="1198066" y="1578179"/>
                </a:lnTo>
                <a:lnTo>
                  <a:pt x="1238822" y="1556786"/>
                </a:lnTo>
                <a:lnTo>
                  <a:pt x="1278209" y="1533246"/>
                </a:lnTo>
                <a:lnTo>
                  <a:pt x="1316149" y="1507637"/>
                </a:lnTo>
                <a:lnTo>
                  <a:pt x="1352565" y="1480037"/>
                </a:lnTo>
                <a:lnTo>
                  <a:pt x="1387378" y="1450524"/>
                </a:lnTo>
                <a:lnTo>
                  <a:pt x="1420510" y="1419177"/>
                </a:lnTo>
                <a:lnTo>
                  <a:pt x="1451884" y="1386073"/>
                </a:lnTo>
                <a:lnTo>
                  <a:pt x="1481421" y="1351290"/>
                </a:lnTo>
                <a:lnTo>
                  <a:pt x="1509043" y="1314906"/>
                </a:lnTo>
                <a:lnTo>
                  <a:pt x="1534672" y="1277000"/>
                </a:lnTo>
                <a:lnTo>
                  <a:pt x="1558231" y="1237648"/>
                </a:lnTo>
                <a:lnTo>
                  <a:pt x="1579641" y="1196930"/>
                </a:lnTo>
                <a:lnTo>
                  <a:pt x="1598824" y="1154924"/>
                </a:lnTo>
                <a:lnTo>
                  <a:pt x="1615703" y="1111706"/>
                </a:lnTo>
                <a:lnTo>
                  <a:pt x="1630199" y="1067356"/>
                </a:lnTo>
                <a:lnTo>
                  <a:pt x="1642234" y="1021950"/>
                </a:lnTo>
                <a:lnTo>
                  <a:pt x="1651730" y="975568"/>
                </a:lnTo>
                <a:lnTo>
                  <a:pt x="1658610" y="928288"/>
                </a:lnTo>
                <a:lnTo>
                  <a:pt x="1662795" y="880186"/>
                </a:lnTo>
                <a:lnTo>
                  <a:pt x="1664208" y="831341"/>
                </a:lnTo>
                <a:lnTo>
                  <a:pt x="1662795" y="782497"/>
                </a:lnTo>
                <a:lnTo>
                  <a:pt x="1658610" y="734395"/>
                </a:lnTo>
                <a:lnTo>
                  <a:pt x="1651730" y="687115"/>
                </a:lnTo>
                <a:lnTo>
                  <a:pt x="1642234" y="640733"/>
                </a:lnTo>
                <a:lnTo>
                  <a:pt x="1630199" y="595327"/>
                </a:lnTo>
                <a:lnTo>
                  <a:pt x="1615703" y="550977"/>
                </a:lnTo>
                <a:lnTo>
                  <a:pt x="1598824" y="507759"/>
                </a:lnTo>
                <a:lnTo>
                  <a:pt x="1579641" y="465753"/>
                </a:lnTo>
                <a:lnTo>
                  <a:pt x="1558231" y="425035"/>
                </a:lnTo>
                <a:lnTo>
                  <a:pt x="1534672" y="385683"/>
                </a:lnTo>
                <a:lnTo>
                  <a:pt x="1509043" y="347777"/>
                </a:lnTo>
                <a:lnTo>
                  <a:pt x="1481421" y="311393"/>
                </a:lnTo>
                <a:lnTo>
                  <a:pt x="1451884" y="276610"/>
                </a:lnTo>
                <a:lnTo>
                  <a:pt x="1420510" y="243506"/>
                </a:lnTo>
                <a:lnTo>
                  <a:pt x="1387378" y="212159"/>
                </a:lnTo>
                <a:lnTo>
                  <a:pt x="1352565" y="182646"/>
                </a:lnTo>
                <a:lnTo>
                  <a:pt x="1316149" y="155046"/>
                </a:lnTo>
                <a:lnTo>
                  <a:pt x="1278209" y="129437"/>
                </a:lnTo>
                <a:lnTo>
                  <a:pt x="1238822" y="105897"/>
                </a:lnTo>
                <a:lnTo>
                  <a:pt x="1198066" y="84504"/>
                </a:lnTo>
                <a:lnTo>
                  <a:pt x="1156019" y="65335"/>
                </a:lnTo>
                <a:lnTo>
                  <a:pt x="1112760" y="48469"/>
                </a:lnTo>
                <a:lnTo>
                  <a:pt x="1068365" y="33984"/>
                </a:lnTo>
                <a:lnTo>
                  <a:pt x="1022915" y="21958"/>
                </a:lnTo>
                <a:lnTo>
                  <a:pt x="976485" y="12468"/>
                </a:lnTo>
                <a:lnTo>
                  <a:pt x="929155" y="5593"/>
                </a:lnTo>
                <a:lnTo>
                  <a:pt x="881001" y="1411"/>
                </a:lnTo>
                <a:lnTo>
                  <a:pt x="83210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61" name="Picture 60" descr="A black background with a black square&#10;&#10;Description automatically generated with medium confidence">
            <a:extLst>
              <a:ext uri="{FF2B5EF4-FFF2-40B4-BE49-F238E27FC236}">
                <a16:creationId xmlns:a16="http://schemas.microsoft.com/office/drawing/2014/main" id="{23E84A6B-FB5E-BB91-489F-8A0AF5A57A2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51702" y="2604114"/>
            <a:ext cx="872452" cy="833068"/>
          </a:xfrm>
          <a:prstGeom prst="rect">
            <a:avLst/>
          </a:prstGeom>
        </p:spPr>
      </p:pic>
      <p:sp>
        <p:nvSpPr>
          <p:cNvPr id="3" name="object 21">
            <a:extLst>
              <a:ext uri="{FF2B5EF4-FFF2-40B4-BE49-F238E27FC236}">
                <a16:creationId xmlns:a16="http://schemas.microsoft.com/office/drawing/2014/main" id="{6731767E-0E29-70B1-03CA-21A63EF7D280}"/>
              </a:ext>
            </a:extLst>
          </p:cNvPr>
          <p:cNvSpPr/>
          <p:nvPr/>
        </p:nvSpPr>
        <p:spPr>
          <a:xfrm>
            <a:off x="7858262" y="4595250"/>
            <a:ext cx="237743" cy="237743"/>
          </a:xfrm>
          <a:prstGeom prst="rect">
            <a:avLst/>
          </a:prstGeom>
          <a:blipFill>
            <a:blip r:embed="rId10" cstate="print">
              <a:extLst>
                <a:ext uri="{28A0092B-C50C-407E-A947-70E740481C1C}">
                  <a14:useLocalDpi xmlns:a14="http://schemas.microsoft.com/office/drawing/2010/main" val="0"/>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a:extLst>
              <a:ext uri="{FF2B5EF4-FFF2-40B4-BE49-F238E27FC236}">
                <a16:creationId xmlns:a16="http://schemas.microsoft.com/office/drawing/2014/main" id="{6765D52E-A68D-CCF8-DFFA-EA7B1AF82FC3}"/>
              </a:ext>
            </a:extLst>
          </p:cNvPr>
          <p:cNvSpPr txBox="1"/>
          <p:nvPr/>
        </p:nvSpPr>
        <p:spPr>
          <a:xfrm>
            <a:off x="9732888" y="4973573"/>
            <a:ext cx="2281555" cy="628377"/>
          </a:xfrm>
          <a:prstGeom prst="rect">
            <a:avLst/>
          </a:prstGeom>
        </p:spPr>
        <p:txBody>
          <a:bodyPr vert="horz" wrap="square" lIns="0" tIns="12700" rIns="0" bIns="0" rtlCol="0" anchor="t">
            <a:spAutoFit/>
          </a:bodyPr>
          <a:lstStyle/>
          <a:p>
            <a:pPr marL="17145" marR="0" lvl="0" indent="0" algn="ctr" defTabSz="914400" rtl="0" eaLnBrk="1" fontAlgn="auto" latinLnBrk="0" hangingPunct="1">
              <a:lnSpc>
                <a:spcPct val="100000"/>
              </a:lnSpc>
              <a:spcBef>
                <a:spcPts val="100"/>
              </a:spcBef>
              <a:spcAft>
                <a:spcPts val="0"/>
              </a:spcAft>
              <a:buClrTx/>
              <a:buSzTx/>
              <a:buFontTx/>
              <a:buNone/>
              <a:tabLst/>
              <a:defRPr/>
            </a:pPr>
            <a:r>
              <a:rPr lang="en-US" sz="2000" b="1" spc="-10">
                <a:solidFill>
                  <a:srgbClr val="3DF9C5"/>
                </a:solidFill>
                <a:latin typeface="Verdana Pro Cond" panose="020B0606030504040204" pitchFamily="34" charset="0"/>
                <a:cs typeface="Open Sans"/>
              </a:rPr>
              <a:t>FUTURE BUSINESS HEALTH</a:t>
            </a:r>
            <a:endParaRPr kumimoji="0" sz="2000" b="0" i="0" u="none" strike="noStrike" kern="1200" cap="none" spc="0" normalizeH="0" baseline="0" noProof="0">
              <a:ln>
                <a:noFill/>
              </a:ln>
              <a:solidFill>
                <a:srgbClr val="3DF9C5"/>
              </a:solidFill>
              <a:effectLst/>
              <a:uLnTx/>
              <a:uFillTx/>
              <a:latin typeface="Verdana Pro Cond" panose="020B0606030504040204" pitchFamily="34" charset="0"/>
              <a:cs typeface="Open Sans"/>
            </a:endParaRPr>
          </a:p>
        </p:txBody>
      </p:sp>
      <p:sp>
        <p:nvSpPr>
          <p:cNvPr id="8" name="object 19">
            <a:extLst>
              <a:ext uri="{FF2B5EF4-FFF2-40B4-BE49-F238E27FC236}">
                <a16:creationId xmlns:a16="http://schemas.microsoft.com/office/drawing/2014/main" id="{6971FCF1-0AEA-DF33-6151-57C37D5DA1BD}"/>
              </a:ext>
            </a:extLst>
          </p:cNvPr>
          <p:cNvSpPr/>
          <p:nvPr/>
        </p:nvSpPr>
        <p:spPr>
          <a:xfrm>
            <a:off x="10395593" y="4053331"/>
            <a:ext cx="710565" cy="387350"/>
          </a:xfrm>
          <a:custGeom>
            <a:avLst/>
            <a:gdLst/>
            <a:ahLst/>
            <a:cxnLst/>
            <a:rect l="l" t="t" r="r" b="b"/>
            <a:pathLst>
              <a:path w="710565" h="387350">
                <a:moveTo>
                  <a:pt x="710184" y="0"/>
                </a:moveTo>
                <a:lnTo>
                  <a:pt x="0" y="0"/>
                </a:lnTo>
                <a:lnTo>
                  <a:pt x="355092" y="387096"/>
                </a:lnTo>
                <a:lnTo>
                  <a:pt x="710184" y="0"/>
                </a:lnTo>
                <a:close/>
              </a:path>
            </a:pathLst>
          </a:custGeom>
          <a:solidFill>
            <a:srgbClr val="3DF9C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22" name="Graphic 21" descr="Bullseye with solid fill">
            <a:extLst>
              <a:ext uri="{FF2B5EF4-FFF2-40B4-BE49-F238E27FC236}">
                <a16:creationId xmlns:a16="http://schemas.microsoft.com/office/drawing/2014/main" id="{7E9AC3B9-EF2F-0CEA-DB94-4BDF897953F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10483" y="2501432"/>
            <a:ext cx="999457" cy="999457"/>
          </a:xfrm>
          <a:prstGeom prst="rect">
            <a:avLst/>
          </a:prstGeom>
        </p:spPr>
      </p:pic>
    </p:spTree>
    <p:extLst>
      <p:ext uri="{BB962C8B-B14F-4D97-AF65-F5344CB8AC3E}">
        <p14:creationId xmlns:p14="http://schemas.microsoft.com/office/powerpoint/2010/main" val="52772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descr="A white building with a white roof&#10;&#10;Description automatically generated with medium confidence">
            <a:extLst>
              <a:ext uri="{FF2B5EF4-FFF2-40B4-BE49-F238E27FC236}">
                <a16:creationId xmlns:a16="http://schemas.microsoft.com/office/drawing/2014/main" id="{451D05F4-72D6-9CD6-37A2-5F000A79EF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9812"/>
            <a:ext cx="12192000" cy="6858000"/>
          </a:xfrm>
          <a:prstGeom prst="rect">
            <a:avLst/>
          </a:prstGeom>
        </p:spPr>
      </p:pic>
      <p:graphicFrame>
        <p:nvGraphicFramePr>
          <p:cNvPr id="6" name="Object 5" hidden="1">
            <a:extLst>
              <a:ext uri="{FF2B5EF4-FFF2-40B4-BE49-F238E27FC236}">
                <a16:creationId xmlns:a16="http://schemas.microsoft.com/office/drawing/2014/main" id="{13F84029-13DE-4516-9662-9CF54273E86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15" imgH="416" progId="TCLayout.ActiveDocument.1">
                  <p:embed/>
                </p:oleObj>
              </mc:Choice>
              <mc:Fallback>
                <p:oleObj name="think-cell Slide" r:id="rId6" imgW="415" imgH="416" progId="TCLayout.ActiveDocument.1">
                  <p:embed/>
                  <p:pic>
                    <p:nvPicPr>
                      <p:cNvPr id="6" name="Object 5" hidden="1">
                        <a:extLst>
                          <a:ext uri="{FF2B5EF4-FFF2-40B4-BE49-F238E27FC236}">
                            <a16:creationId xmlns:a16="http://schemas.microsoft.com/office/drawing/2014/main" id="{13F84029-13DE-4516-9662-9CF54273E86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3CA18F-4C4D-4BEE-B026-FC4EEB9D564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973F3211-D594-4AA7-992F-31D86820FB5C}"/>
              </a:ext>
            </a:extLst>
          </p:cNvPr>
          <p:cNvSpPr>
            <a:spLocks noGrp="1"/>
          </p:cNvSpPr>
          <p:nvPr>
            <p:ph type="title"/>
          </p:nvPr>
        </p:nvSpPr>
        <p:spPr>
          <a:xfrm>
            <a:off x="474523" y="649328"/>
            <a:ext cx="10363200" cy="594360"/>
          </a:xfrm>
        </p:spPr>
        <p:txBody>
          <a:bodyPr/>
          <a:lstStyle/>
          <a:p>
            <a:r>
              <a:rPr lang="en-US">
                <a:latin typeface="Verdana Pro Cond" panose="020B0606030504040204" pitchFamily="34" charset="0"/>
              </a:rPr>
              <a:t>Future Business Health Rating</a:t>
            </a:r>
          </a:p>
        </p:txBody>
      </p:sp>
      <p:sp>
        <p:nvSpPr>
          <p:cNvPr id="3" name="Text Placeholder 2">
            <a:extLst>
              <a:ext uri="{FF2B5EF4-FFF2-40B4-BE49-F238E27FC236}">
                <a16:creationId xmlns:a16="http://schemas.microsoft.com/office/drawing/2014/main" id="{E89EDCCA-DEEB-49FC-9362-FD62D4BCF02D}"/>
              </a:ext>
            </a:extLst>
          </p:cNvPr>
          <p:cNvSpPr>
            <a:spLocks noGrp="1"/>
          </p:cNvSpPr>
          <p:nvPr>
            <p:ph type="body" sz="quarter" idx="14"/>
          </p:nvPr>
        </p:nvSpPr>
        <p:spPr>
          <a:xfrm>
            <a:off x="512800" y="1344255"/>
            <a:ext cx="10570836" cy="835527"/>
          </a:xfrm>
        </p:spPr>
        <p:txBody>
          <a:bodyPr vert="horz" lIns="0" tIns="0" rIns="0" bIns="0" rtlCol="0" anchor="t">
            <a:noAutofit/>
          </a:bodyPr>
          <a:lstStyle/>
          <a:p>
            <a:r>
              <a:rPr lang="en-US">
                <a:latin typeface="Verdana Pro Cond" panose="020B0606030504040204" pitchFamily="34" charset="0"/>
              </a:rPr>
              <a:t>Business Health is metric that tracks a company’s financial health for the following fiscal year. This metric considers the current year’s information and aggregates financials into a score that can be used for an Investment categorization. Our model utilizes this score by taking public financial data and calculating the current business health rating. Once the current business health rating is calculated, the model will attempt to predict the company’s business health for the following year. This predictive ranking is provided to help make decisions on what companies to invest in. </a:t>
            </a:r>
            <a:endParaRPr lang="en-US" sz="1600"/>
          </a:p>
        </p:txBody>
      </p:sp>
      <p:sp>
        <p:nvSpPr>
          <p:cNvPr id="4" name="Text Placeholder 3">
            <a:extLst>
              <a:ext uri="{FF2B5EF4-FFF2-40B4-BE49-F238E27FC236}">
                <a16:creationId xmlns:a16="http://schemas.microsoft.com/office/drawing/2014/main" id="{CC6868F2-2BEE-4EA1-9C86-00895CB2E6F7}"/>
              </a:ext>
            </a:extLst>
          </p:cNvPr>
          <p:cNvSpPr>
            <a:spLocks noGrp="1"/>
          </p:cNvSpPr>
          <p:nvPr>
            <p:ph type="body" sz="quarter" idx="15"/>
          </p:nvPr>
        </p:nvSpPr>
        <p:spPr>
          <a:xfrm>
            <a:off x="512800" y="456697"/>
            <a:ext cx="3355848" cy="203200"/>
          </a:xfrm>
        </p:spPr>
        <p:txBody>
          <a:bodyPr/>
          <a:lstStyle/>
          <a:p>
            <a:r>
              <a:rPr lang="en-US"/>
              <a:t>Modeling</a:t>
            </a:r>
          </a:p>
          <a:p>
            <a:endParaRPr lang="en-US"/>
          </a:p>
        </p:txBody>
      </p:sp>
      <p:graphicFrame>
        <p:nvGraphicFramePr>
          <p:cNvPr id="7" name="Table 6">
            <a:extLst>
              <a:ext uri="{FF2B5EF4-FFF2-40B4-BE49-F238E27FC236}">
                <a16:creationId xmlns:a16="http://schemas.microsoft.com/office/drawing/2014/main" id="{AED37AFA-720C-46EB-96A2-BB4040E51A8C}"/>
              </a:ext>
            </a:extLst>
          </p:cNvPr>
          <p:cNvGraphicFramePr>
            <a:graphicFrameLocks noGrp="1"/>
          </p:cNvGraphicFramePr>
          <p:nvPr>
            <p:extLst>
              <p:ext uri="{D42A27DB-BD31-4B8C-83A1-F6EECF244321}">
                <p14:modId xmlns:p14="http://schemas.microsoft.com/office/powerpoint/2010/main" val="2674969583"/>
              </p:ext>
            </p:extLst>
          </p:nvPr>
        </p:nvGraphicFramePr>
        <p:xfrm>
          <a:off x="353497" y="2377095"/>
          <a:ext cx="11426024" cy="1891390"/>
        </p:xfrm>
        <a:graphic>
          <a:graphicData uri="http://schemas.openxmlformats.org/drawingml/2006/table">
            <a:tbl>
              <a:tblPr firstRow="1" bandRow="1">
                <a:tableStyleId>{5C22544A-7EE6-4342-B048-85BDC9FD1C3A}</a:tableStyleId>
              </a:tblPr>
              <a:tblGrid>
                <a:gridCol w="1152030">
                  <a:extLst>
                    <a:ext uri="{9D8B030D-6E8A-4147-A177-3AD203B41FA5}">
                      <a16:colId xmlns:a16="http://schemas.microsoft.com/office/drawing/2014/main" val="20000"/>
                    </a:ext>
                  </a:extLst>
                </a:gridCol>
                <a:gridCol w="2773403">
                  <a:extLst>
                    <a:ext uri="{9D8B030D-6E8A-4147-A177-3AD203B41FA5}">
                      <a16:colId xmlns:a16="http://schemas.microsoft.com/office/drawing/2014/main" val="20001"/>
                    </a:ext>
                  </a:extLst>
                </a:gridCol>
                <a:gridCol w="3805831">
                  <a:extLst>
                    <a:ext uri="{9D8B030D-6E8A-4147-A177-3AD203B41FA5}">
                      <a16:colId xmlns:a16="http://schemas.microsoft.com/office/drawing/2014/main" val="20002"/>
                    </a:ext>
                  </a:extLst>
                </a:gridCol>
                <a:gridCol w="3694760">
                  <a:extLst>
                    <a:ext uri="{9D8B030D-6E8A-4147-A177-3AD203B41FA5}">
                      <a16:colId xmlns:a16="http://schemas.microsoft.com/office/drawing/2014/main" val="20003"/>
                    </a:ext>
                  </a:extLst>
                </a:gridCol>
              </a:tblGrid>
              <a:tr h="496639">
                <a:tc>
                  <a:txBody>
                    <a:bodyPr/>
                    <a:lstStyle/>
                    <a:p>
                      <a:pPr algn="ctr"/>
                      <a:r>
                        <a:rPr lang="en-US" sz="1200" b="1" i="0">
                          <a:solidFill>
                            <a:schemeClr val="tx1"/>
                          </a:solidFill>
                          <a:latin typeface="+mn-lt"/>
                        </a:rPr>
                        <a:t>Suggested Investment </a:t>
                      </a:r>
                      <a:br>
                        <a:rPr lang="en-US" sz="1200" b="1" i="0">
                          <a:solidFill>
                            <a:schemeClr val="tx1"/>
                          </a:solidFill>
                          <a:latin typeface="+mn-lt"/>
                        </a:rPr>
                      </a:br>
                      <a:r>
                        <a:rPr lang="en-US" sz="1200" b="1" i="0">
                          <a:solidFill>
                            <a:schemeClr val="tx1"/>
                          </a:solidFill>
                          <a:latin typeface="+mn-lt"/>
                        </a:rPr>
                        <a:t>Category</a:t>
                      </a:r>
                      <a:endParaRPr lang="en-US" sz="1600" b="0">
                        <a:solidFill>
                          <a:schemeClr val="tx1"/>
                        </a:solidFill>
                      </a:endParaRPr>
                    </a:p>
                  </a:txBody>
                  <a:tcPr marB="9144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i="0">
                          <a:solidFill>
                            <a:schemeClr val="tx1"/>
                          </a:solidFill>
                          <a:latin typeface="+mn-lt"/>
                          <a:ea typeface="Chronicle Display Light" charset="0"/>
                          <a:cs typeface="Chronicle Display Light" charset="0"/>
                        </a:rPr>
                        <a:t>Lower</a:t>
                      </a:r>
                    </a:p>
                  </a:txBody>
                  <a:tcPr marB="9144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c>
                  <a:txBody>
                    <a:bodyPr/>
                    <a:lstStyle/>
                    <a:p>
                      <a:pPr lvl="0" algn="ctr">
                        <a:buNone/>
                      </a:pPr>
                      <a:r>
                        <a:rPr lang="en-US" sz="1600" b="1" i="0" baseline="0">
                          <a:solidFill>
                            <a:schemeClr val="tx1"/>
                          </a:solidFill>
                          <a:latin typeface="+mn-lt"/>
                        </a:rPr>
                        <a:t>Average</a:t>
                      </a:r>
                      <a:endParaRPr lang="en-US"/>
                    </a:p>
                  </a:txBody>
                  <a:tcPr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noFill/>
                  </a:tcPr>
                </a:tc>
                <a:tc>
                  <a:txBody>
                    <a:bodyPr/>
                    <a:lstStyle/>
                    <a:p>
                      <a:pPr lvl="0" algn="ctr">
                        <a:buNone/>
                      </a:pPr>
                      <a:r>
                        <a:rPr lang="en-US" sz="1600" b="1" i="0">
                          <a:solidFill>
                            <a:schemeClr val="tx1"/>
                          </a:solidFill>
                          <a:latin typeface="+mn-lt"/>
                          <a:ea typeface="Chronicle Display Light" charset="0"/>
                          <a:cs typeface="Chronicle Display Light" charset="0"/>
                        </a:rPr>
                        <a:t>Higher</a:t>
                      </a:r>
                    </a:p>
                  </a:txBody>
                  <a:tcPr marB="9144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0000"/>
                  </a:ext>
                </a:extLst>
              </a:tr>
              <a:tr h="12055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Business </a:t>
                      </a:r>
                      <a:br>
                        <a:rPr lang="en-US" sz="1200" b="1">
                          <a:solidFill>
                            <a:schemeClr val="tx1"/>
                          </a:solidFill>
                        </a:rPr>
                      </a:br>
                      <a:r>
                        <a:rPr lang="en-US" sz="1200" b="1">
                          <a:solidFill>
                            <a:schemeClr val="tx1"/>
                          </a:solidFill>
                        </a:rPr>
                        <a:t>Health</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Rating</a:t>
                      </a:r>
                    </a:p>
                    <a:p>
                      <a:pPr algn="l"/>
                      <a:endParaRPr lang="en-US" sz="10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b="1" spc="3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b="1" spc="3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b="1" spc="3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9" name="Straight Connector 8">
            <a:extLst>
              <a:ext uri="{FF2B5EF4-FFF2-40B4-BE49-F238E27FC236}">
                <a16:creationId xmlns:a16="http://schemas.microsoft.com/office/drawing/2014/main" id="{48CA5843-5BD3-410B-8F4C-7EC5CD21FC5C}"/>
              </a:ext>
            </a:extLst>
          </p:cNvPr>
          <p:cNvCxnSpPr>
            <a:cxnSpLocks/>
          </p:cNvCxnSpPr>
          <p:nvPr/>
        </p:nvCxnSpPr>
        <p:spPr>
          <a:xfrm flipV="1">
            <a:off x="5023042" y="3429859"/>
            <a:ext cx="993651" cy="65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8D43C37-1693-40F2-B880-4E25D442A5BE}"/>
              </a:ext>
            </a:extLst>
          </p:cNvPr>
          <p:cNvCxnSpPr>
            <a:cxnSpLocks/>
          </p:cNvCxnSpPr>
          <p:nvPr/>
        </p:nvCxnSpPr>
        <p:spPr>
          <a:xfrm>
            <a:off x="6376418" y="3448909"/>
            <a:ext cx="1004655" cy="65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DC146BE-2989-48C4-8A1E-4824A7A29236}"/>
              </a:ext>
            </a:extLst>
          </p:cNvPr>
          <p:cNvCxnSpPr>
            <a:cxnSpLocks/>
          </p:cNvCxnSpPr>
          <p:nvPr/>
        </p:nvCxnSpPr>
        <p:spPr>
          <a:xfrm>
            <a:off x="7714889" y="3448909"/>
            <a:ext cx="686949" cy="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82FFD1E-A132-4100-850E-7CF11F0E9ED8}"/>
              </a:ext>
            </a:extLst>
          </p:cNvPr>
          <p:cNvCxnSpPr/>
          <p:nvPr/>
        </p:nvCxnSpPr>
        <p:spPr>
          <a:xfrm>
            <a:off x="3993345" y="3409524"/>
            <a:ext cx="68387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091FA14-DD0C-4F0E-9FA7-5A3A1F1C6B92}"/>
              </a:ext>
            </a:extLst>
          </p:cNvPr>
          <p:cNvCxnSpPr>
            <a:cxnSpLocks/>
          </p:cNvCxnSpPr>
          <p:nvPr/>
        </p:nvCxnSpPr>
        <p:spPr>
          <a:xfrm>
            <a:off x="2180645" y="3442632"/>
            <a:ext cx="5592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D3C0798-EE10-4F6D-8D3D-F7F66B56C8A6}"/>
              </a:ext>
            </a:extLst>
          </p:cNvPr>
          <p:cNvCxnSpPr>
            <a:cxnSpLocks/>
          </p:cNvCxnSpPr>
          <p:nvPr/>
        </p:nvCxnSpPr>
        <p:spPr>
          <a:xfrm flipV="1">
            <a:off x="3083634" y="3409524"/>
            <a:ext cx="553349"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4EFBB48-4C73-4E83-8149-0BE6AD7F05E9}"/>
              </a:ext>
            </a:extLst>
          </p:cNvPr>
          <p:cNvCxnSpPr>
            <a:cxnSpLocks/>
          </p:cNvCxnSpPr>
          <p:nvPr/>
        </p:nvCxnSpPr>
        <p:spPr>
          <a:xfrm>
            <a:off x="8757527" y="3471251"/>
            <a:ext cx="104364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419118-5512-44C9-965C-6148E6D0FC8C}"/>
              </a:ext>
            </a:extLst>
          </p:cNvPr>
          <p:cNvCxnSpPr>
            <a:cxnSpLocks/>
          </p:cNvCxnSpPr>
          <p:nvPr/>
        </p:nvCxnSpPr>
        <p:spPr>
          <a:xfrm>
            <a:off x="10182061" y="3471251"/>
            <a:ext cx="10285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C0488871-F0A8-169F-1B4B-15B0E6599E82}"/>
              </a:ext>
            </a:extLst>
          </p:cNvPr>
          <p:cNvSpPr/>
          <p:nvPr/>
        </p:nvSpPr>
        <p:spPr>
          <a:xfrm>
            <a:off x="2572683" y="3150535"/>
            <a:ext cx="641433" cy="641433"/>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hronicle Display Black"/>
                <a:ea typeface="+mn-ea"/>
                <a:cs typeface="Chronicle Text G4" pitchFamily="2" charset="0"/>
              </a:rPr>
              <a:t>2</a:t>
            </a:r>
          </a:p>
        </p:txBody>
      </p:sp>
      <p:sp>
        <p:nvSpPr>
          <p:cNvPr id="58" name="Oval 57">
            <a:extLst>
              <a:ext uri="{FF2B5EF4-FFF2-40B4-BE49-F238E27FC236}">
                <a16:creationId xmlns:a16="http://schemas.microsoft.com/office/drawing/2014/main" id="{52985B14-B635-AC7F-5E93-775E3877F60E}"/>
              </a:ext>
            </a:extLst>
          </p:cNvPr>
          <p:cNvSpPr/>
          <p:nvPr/>
        </p:nvSpPr>
        <p:spPr>
          <a:xfrm>
            <a:off x="1530655" y="3130213"/>
            <a:ext cx="641433" cy="641433"/>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Chronicle Display Black"/>
                <a:ea typeface="+mn-ea"/>
                <a:cs typeface="Chronicle Text G4" pitchFamily="2" charset="0"/>
              </a:rPr>
              <a:t>1</a:t>
            </a:r>
          </a:p>
        </p:txBody>
      </p:sp>
      <p:sp>
        <p:nvSpPr>
          <p:cNvPr id="59" name="Oval 58">
            <a:extLst>
              <a:ext uri="{FF2B5EF4-FFF2-40B4-BE49-F238E27FC236}">
                <a16:creationId xmlns:a16="http://schemas.microsoft.com/office/drawing/2014/main" id="{745A3BDC-F732-35ED-98C9-300906F990A8}"/>
              </a:ext>
            </a:extLst>
          </p:cNvPr>
          <p:cNvSpPr/>
          <p:nvPr/>
        </p:nvSpPr>
        <p:spPr>
          <a:xfrm>
            <a:off x="3547932" y="3121915"/>
            <a:ext cx="641433" cy="641433"/>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Chronicle Display Black"/>
                <a:ea typeface="+mn-ea"/>
                <a:cs typeface="Chronicle Text G4" pitchFamily="2" charset="0"/>
              </a:rPr>
              <a:t>3</a:t>
            </a:r>
          </a:p>
        </p:txBody>
      </p:sp>
      <p:sp>
        <p:nvSpPr>
          <p:cNvPr id="60" name="Oval 59">
            <a:extLst>
              <a:ext uri="{FF2B5EF4-FFF2-40B4-BE49-F238E27FC236}">
                <a16:creationId xmlns:a16="http://schemas.microsoft.com/office/drawing/2014/main" id="{1E20D0EA-DB23-5032-E86E-175D9A22F546}"/>
              </a:ext>
            </a:extLst>
          </p:cNvPr>
          <p:cNvSpPr/>
          <p:nvPr/>
        </p:nvSpPr>
        <p:spPr>
          <a:xfrm>
            <a:off x="10889905" y="3130213"/>
            <a:ext cx="641433" cy="641433"/>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Chronicle Display Black"/>
                <a:ea typeface="+mn-ea"/>
                <a:cs typeface="Chronicle Text G4" pitchFamily="2" charset="0"/>
              </a:rPr>
              <a:t>9</a:t>
            </a:r>
          </a:p>
        </p:txBody>
      </p:sp>
      <p:sp>
        <p:nvSpPr>
          <p:cNvPr id="61" name="Oval 60">
            <a:extLst>
              <a:ext uri="{FF2B5EF4-FFF2-40B4-BE49-F238E27FC236}">
                <a16:creationId xmlns:a16="http://schemas.microsoft.com/office/drawing/2014/main" id="{6E282B7D-A01B-0BAF-5E67-748E32C29E2B}"/>
              </a:ext>
            </a:extLst>
          </p:cNvPr>
          <p:cNvSpPr/>
          <p:nvPr/>
        </p:nvSpPr>
        <p:spPr>
          <a:xfrm>
            <a:off x="9608295" y="3150594"/>
            <a:ext cx="641433" cy="641433"/>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hronicle Display Black"/>
                <a:ea typeface="+mn-ea"/>
                <a:cs typeface="Chronicle Text G4" pitchFamily="2" charset="0"/>
              </a:rPr>
              <a:t>8</a:t>
            </a:r>
          </a:p>
        </p:txBody>
      </p:sp>
      <p:sp>
        <p:nvSpPr>
          <p:cNvPr id="62" name="Oval 61">
            <a:extLst>
              <a:ext uri="{FF2B5EF4-FFF2-40B4-BE49-F238E27FC236}">
                <a16:creationId xmlns:a16="http://schemas.microsoft.com/office/drawing/2014/main" id="{5DF45EF9-B5EB-CBD7-BD94-7B229D157AD2}"/>
              </a:ext>
            </a:extLst>
          </p:cNvPr>
          <p:cNvSpPr/>
          <p:nvPr/>
        </p:nvSpPr>
        <p:spPr>
          <a:xfrm>
            <a:off x="8345048" y="3121915"/>
            <a:ext cx="641433" cy="641433"/>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Chronicle Display Black"/>
                <a:ea typeface="+mn-ea"/>
                <a:cs typeface="Chronicle Text G4" pitchFamily="2" charset="0"/>
              </a:rPr>
              <a:t>7</a:t>
            </a:r>
          </a:p>
        </p:txBody>
      </p:sp>
      <p:sp>
        <p:nvSpPr>
          <p:cNvPr id="63" name="Oval 62">
            <a:extLst>
              <a:ext uri="{FF2B5EF4-FFF2-40B4-BE49-F238E27FC236}">
                <a16:creationId xmlns:a16="http://schemas.microsoft.com/office/drawing/2014/main" id="{7FE683A2-AE0C-FBB6-5EB4-4C2A13508D98}"/>
              </a:ext>
            </a:extLst>
          </p:cNvPr>
          <p:cNvSpPr/>
          <p:nvPr/>
        </p:nvSpPr>
        <p:spPr>
          <a:xfrm>
            <a:off x="7119369" y="3150535"/>
            <a:ext cx="641433" cy="641433"/>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Chronicle Display Black"/>
                <a:ea typeface="+mn-ea"/>
                <a:cs typeface="Chronicle Text G4" pitchFamily="2" charset="0"/>
              </a:rPr>
              <a:t>6</a:t>
            </a:r>
          </a:p>
        </p:txBody>
      </p:sp>
      <p:sp>
        <p:nvSpPr>
          <p:cNvPr id="64" name="Oval 63">
            <a:extLst>
              <a:ext uri="{FF2B5EF4-FFF2-40B4-BE49-F238E27FC236}">
                <a16:creationId xmlns:a16="http://schemas.microsoft.com/office/drawing/2014/main" id="{52F68AAD-5CA7-766D-A043-D369AA812FA0}"/>
              </a:ext>
            </a:extLst>
          </p:cNvPr>
          <p:cNvSpPr/>
          <p:nvPr/>
        </p:nvSpPr>
        <p:spPr>
          <a:xfrm>
            <a:off x="5886242" y="3150535"/>
            <a:ext cx="641433" cy="641433"/>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Chronicle Display Black"/>
                <a:ea typeface="+mn-ea"/>
                <a:cs typeface="Chronicle Text G4" pitchFamily="2" charset="0"/>
              </a:rPr>
              <a:t>5</a:t>
            </a:r>
          </a:p>
        </p:txBody>
      </p:sp>
      <p:sp>
        <p:nvSpPr>
          <p:cNvPr id="65" name="Oval 64">
            <a:extLst>
              <a:ext uri="{FF2B5EF4-FFF2-40B4-BE49-F238E27FC236}">
                <a16:creationId xmlns:a16="http://schemas.microsoft.com/office/drawing/2014/main" id="{1DD200CC-3121-F010-2CBC-589AA39FE2A6}"/>
              </a:ext>
            </a:extLst>
          </p:cNvPr>
          <p:cNvSpPr/>
          <p:nvPr/>
        </p:nvSpPr>
        <p:spPr>
          <a:xfrm>
            <a:off x="4616372" y="3150535"/>
            <a:ext cx="641433" cy="641433"/>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Chronicle Display Black"/>
                <a:ea typeface="+mn-ea"/>
                <a:cs typeface="Chronicle Text G4" pitchFamily="2" charset="0"/>
              </a:rPr>
              <a:t>4</a:t>
            </a:r>
          </a:p>
        </p:txBody>
      </p:sp>
    </p:spTree>
    <p:extLst>
      <p:ext uri="{BB962C8B-B14F-4D97-AF65-F5344CB8AC3E}">
        <p14:creationId xmlns:p14="http://schemas.microsoft.com/office/powerpoint/2010/main" val="1550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tall building in a city&#10;&#10;Description automatically generated">
            <a:extLst>
              <a:ext uri="{FF2B5EF4-FFF2-40B4-BE49-F238E27FC236}">
                <a16:creationId xmlns:a16="http://schemas.microsoft.com/office/drawing/2014/main" id="{26A9F0AE-7505-78AB-6C98-E485911AF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096000" cy="6857999"/>
          </a:xfrm>
          <a:prstGeom prst="rect">
            <a:avLst/>
          </a:prstGeom>
        </p:spPr>
      </p:pic>
      <p:sp>
        <p:nvSpPr>
          <p:cNvPr id="4" name="Text Placeholder 3">
            <a:extLst>
              <a:ext uri="{FF2B5EF4-FFF2-40B4-BE49-F238E27FC236}">
                <a16:creationId xmlns:a16="http://schemas.microsoft.com/office/drawing/2014/main" id="{AAF3466A-F974-6F57-E716-BA7FCE3B18B0}"/>
              </a:ext>
            </a:extLst>
          </p:cNvPr>
          <p:cNvSpPr>
            <a:spLocks noGrp="1"/>
          </p:cNvSpPr>
          <p:nvPr>
            <p:ph type="body" sz="quarter" idx="15"/>
          </p:nvPr>
        </p:nvSpPr>
        <p:spPr/>
        <p:txBody>
          <a:bodyPr/>
          <a:lstStyle/>
          <a:p>
            <a:r>
              <a:rPr lang="en-US"/>
              <a:t>Model performance</a:t>
            </a:r>
          </a:p>
        </p:txBody>
      </p:sp>
      <p:sp>
        <p:nvSpPr>
          <p:cNvPr id="9" name="TextBox 8">
            <a:extLst>
              <a:ext uri="{FF2B5EF4-FFF2-40B4-BE49-F238E27FC236}">
                <a16:creationId xmlns:a16="http://schemas.microsoft.com/office/drawing/2014/main" id="{947CA91D-3B96-C6F3-BBCE-3579158C260E}"/>
              </a:ext>
            </a:extLst>
          </p:cNvPr>
          <p:cNvSpPr txBox="1"/>
          <p:nvPr/>
        </p:nvSpPr>
        <p:spPr>
          <a:xfrm>
            <a:off x="819728" y="668374"/>
            <a:ext cx="7971847" cy="523220"/>
          </a:xfrm>
          <a:prstGeom prst="rect">
            <a:avLst/>
          </a:prstGeom>
          <a:noFill/>
        </p:spPr>
        <p:txBody>
          <a:bodyPr wrap="square" rtlCol="0">
            <a:spAutoFit/>
          </a:bodyPr>
          <a:lstStyle/>
          <a:p>
            <a:r>
              <a:rPr lang="en-US" sz="2800">
                <a:solidFill>
                  <a:schemeClr val="tx2"/>
                </a:solidFill>
                <a:latin typeface="Verdana Pro Cond" panose="020B0606030504040204" pitchFamily="34" charset="0"/>
              </a:rPr>
              <a:t>Defining Model Performance</a:t>
            </a:r>
          </a:p>
        </p:txBody>
      </p:sp>
      <p:pic>
        <p:nvPicPr>
          <p:cNvPr id="1026" name="Picture 2" descr="Confusion Matrix in Machine Learning - GeeksforGeeks">
            <a:extLst>
              <a:ext uri="{FF2B5EF4-FFF2-40B4-BE49-F238E27FC236}">
                <a16:creationId xmlns:a16="http://schemas.microsoft.com/office/drawing/2014/main" id="{B92D3FDB-46EC-92D8-9DDC-B805F4B8DE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9564" y="1319814"/>
            <a:ext cx="508635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1E84C32-1D87-AFA2-FCFB-8A86C729CE1E}"/>
              </a:ext>
            </a:extLst>
          </p:cNvPr>
          <p:cNvSpPr txBox="1"/>
          <p:nvPr/>
        </p:nvSpPr>
        <p:spPr>
          <a:xfrm>
            <a:off x="737826" y="1393624"/>
            <a:ext cx="5181514" cy="3139321"/>
          </a:xfrm>
          <a:prstGeom prst="rect">
            <a:avLst/>
          </a:prstGeom>
          <a:noFill/>
        </p:spPr>
        <p:txBody>
          <a:bodyPr wrap="square" rtlCol="0">
            <a:spAutoFit/>
          </a:bodyPr>
          <a:lstStyle/>
          <a:p>
            <a:r>
              <a:rPr lang="en-US">
                <a:latin typeface="Verdana Pro Cond" panose="020B0606030504040204" pitchFamily="34" charset="0"/>
              </a:rPr>
              <a:t>Traditionally this model’s performance would be defined by how accurate the model is. This is done by seeing how many values the model correctly predicted. </a:t>
            </a:r>
          </a:p>
          <a:p>
            <a:endParaRPr lang="en-US">
              <a:latin typeface="Verdana Pro Cond" panose="020B0606030504040204" pitchFamily="34" charset="0"/>
            </a:endParaRPr>
          </a:p>
          <a:p>
            <a:r>
              <a:rPr lang="en-US">
                <a:latin typeface="Verdana Pro Cond" panose="020B0606030504040204" pitchFamily="34" charset="0"/>
              </a:rPr>
              <a:t>Since our model is working with future financial predications, perfect categorization can be extremely difficult. To combat this, we decided to include instances where the model predicted the value within 1 unit of the true value as being accurate. </a:t>
            </a:r>
          </a:p>
        </p:txBody>
      </p:sp>
    </p:spTree>
    <p:extLst>
      <p:ext uri="{BB962C8B-B14F-4D97-AF65-F5344CB8AC3E}">
        <p14:creationId xmlns:p14="http://schemas.microsoft.com/office/powerpoint/2010/main" val="349602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white building with a white roof&#10;&#10;Description automatically generated with medium confidence">
            <a:extLst>
              <a:ext uri="{FF2B5EF4-FFF2-40B4-BE49-F238E27FC236}">
                <a16:creationId xmlns:a16="http://schemas.microsoft.com/office/drawing/2014/main" id="{970A2663-F21C-69F4-071C-67E30614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0"/>
            <a:ext cx="6705600" cy="6858000"/>
          </a:xfrm>
          <a:prstGeom prst="rect">
            <a:avLst/>
          </a:prstGeom>
        </p:spPr>
      </p:pic>
      <p:sp>
        <p:nvSpPr>
          <p:cNvPr id="4" name="Text Placeholder 3">
            <a:extLst>
              <a:ext uri="{FF2B5EF4-FFF2-40B4-BE49-F238E27FC236}">
                <a16:creationId xmlns:a16="http://schemas.microsoft.com/office/drawing/2014/main" id="{AAF3466A-F974-6F57-E716-BA7FCE3B18B0}"/>
              </a:ext>
            </a:extLst>
          </p:cNvPr>
          <p:cNvSpPr>
            <a:spLocks noGrp="1"/>
          </p:cNvSpPr>
          <p:nvPr>
            <p:ph type="body" sz="quarter" idx="15"/>
          </p:nvPr>
        </p:nvSpPr>
        <p:spPr/>
        <p:txBody>
          <a:bodyPr/>
          <a:lstStyle/>
          <a:p>
            <a:r>
              <a:rPr lang="en-US" err="1"/>
              <a:t>LinearSVC</a:t>
            </a:r>
            <a:r>
              <a:rPr lang="en-US"/>
              <a:t> Model</a:t>
            </a:r>
          </a:p>
        </p:txBody>
      </p:sp>
      <p:sp>
        <p:nvSpPr>
          <p:cNvPr id="5" name="Rectangle 4">
            <a:extLst>
              <a:ext uri="{FF2B5EF4-FFF2-40B4-BE49-F238E27FC236}">
                <a16:creationId xmlns:a16="http://schemas.microsoft.com/office/drawing/2014/main" id="{C9331927-46E7-45A3-7E17-DC2BCC4FF7FF}"/>
              </a:ext>
            </a:extLst>
          </p:cNvPr>
          <p:cNvSpPr/>
          <p:nvPr/>
        </p:nvSpPr>
        <p:spPr>
          <a:xfrm>
            <a:off x="4714875" y="1314705"/>
            <a:ext cx="6581777" cy="2114295"/>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47CA91D-3B96-C6F3-BBCE-3579158C260E}"/>
              </a:ext>
            </a:extLst>
          </p:cNvPr>
          <p:cNvSpPr txBox="1"/>
          <p:nvPr/>
        </p:nvSpPr>
        <p:spPr>
          <a:xfrm>
            <a:off x="819728" y="668374"/>
            <a:ext cx="7971847" cy="523220"/>
          </a:xfrm>
          <a:prstGeom prst="rect">
            <a:avLst/>
          </a:prstGeom>
          <a:noFill/>
        </p:spPr>
        <p:txBody>
          <a:bodyPr wrap="square" lIns="91440" tIns="45720" rIns="91440" bIns="45720" rtlCol="0" anchor="t">
            <a:spAutoFit/>
          </a:bodyPr>
          <a:lstStyle/>
          <a:p>
            <a:r>
              <a:rPr lang="en-US" sz="2800">
                <a:solidFill>
                  <a:schemeClr val="tx2"/>
                </a:solidFill>
                <a:latin typeface="Verdana Pro Cond"/>
              </a:rPr>
              <a:t>Baseline Model Analysis </a:t>
            </a:r>
            <a:endParaRPr lang="en-US" sz="2800">
              <a:solidFill>
                <a:schemeClr val="tx2"/>
              </a:solidFill>
              <a:latin typeface="Verdana Pro Cond" panose="020B0606030504040204" pitchFamily="34" charset="0"/>
            </a:endParaRPr>
          </a:p>
        </p:txBody>
      </p:sp>
      <p:sp>
        <p:nvSpPr>
          <p:cNvPr id="11" name="TextBox 10">
            <a:extLst>
              <a:ext uri="{FF2B5EF4-FFF2-40B4-BE49-F238E27FC236}">
                <a16:creationId xmlns:a16="http://schemas.microsoft.com/office/drawing/2014/main" id="{4873AA50-0AAA-2373-6B41-B0E75C28FDEE}"/>
              </a:ext>
            </a:extLst>
          </p:cNvPr>
          <p:cNvSpPr txBox="1"/>
          <p:nvPr/>
        </p:nvSpPr>
        <p:spPr>
          <a:xfrm>
            <a:off x="5748340" y="1740352"/>
            <a:ext cx="2543175" cy="369332"/>
          </a:xfrm>
          <a:prstGeom prst="rect">
            <a:avLst/>
          </a:prstGeom>
          <a:noFill/>
        </p:spPr>
        <p:txBody>
          <a:bodyPr wrap="square" rtlCol="0">
            <a:spAutoFit/>
          </a:bodyPr>
          <a:lstStyle/>
          <a:p>
            <a:r>
              <a:rPr lang="en-US">
                <a:latin typeface="Verdana Pro Cond" panose="020B0606030504040204" pitchFamily="34" charset="0"/>
              </a:rPr>
              <a:t>Overall Accuracy</a:t>
            </a:r>
          </a:p>
        </p:txBody>
      </p:sp>
      <p:sp>
        <p:nvSpPr>
          <p:cNvPr id="13" name="TextBox 12">
            <a:extLst>
              <a:ext uri="{FF2B5EF4-FFF2-40B4-BE49-F238E27FC236}">
                <a16:creationId xmlns:a16="http://schemas.microsoft.com/office/drawing/2014/main" id="{C81EF76C-9D51-A921-6662-1B825D4ECC7E}"/>
              </a:ext>
            </a:extLst>
          </p:cNvPr>
          <p:cNvSpPr txBox="1"/>
          <p:nvPr/>
        </p:nvSpPr>
        <p:spPr>
          <a:xfrm>
            <a:off x="5887023" y="2109684"/>
            <a:ext cx="1638300" cy="707886"/>
          </a:xfrm>
          <a:prstGeom prst="rect">
            <a:avLst/>
          </a:prstGeom>
          <a:noFill/>
        </p:spPr>
        <p:txBody>
          <a:bodyPr wrap="square" rtlCol="0">
            <a:spAutoFit/>
          </a:bodyPr>
          <a:lstStyle/>
          <a:p>
            <a:pPr algn="ctr"/>
            <a:r>
              <a:rPr lang="en-US" sz="4000">
                <a:latin typeface="Verdana Pro Cond" panose="020B0606030504040204" pitchFamily="34" charset="0"/>
              </a:rPr>
              <a:t>27.3%</a:t>
            </a:r>
          </a:p>
        </p:txBody>
      </p:sp>
      <p:sp>
        <p:nvSpPr>
          <p:cNvPr id="14" name="TextBox 13">
            <a:extLst>
              <a:ext uri="{FF2B5EF4-FFF2-40B4-BE49-F238E27FC236}">
                <a16:creationId xmlns:a16="http://schemas.microsoft.com/office/drawing/2014/main" id="{004BD774-7ABC-1127-44DE-9C8B14155517}"/>
              </a:ext>
            </a:extLst>
          </p:cNvPr>
          <p:cNvSpPr txBox="1"/>
          <p:nvPr/>
        </p:nvSpPr>
        <p:spPr>
          <a:xfrm>
            <a:off x="8149323" y="2122477"/>
            <a:ext cx="1638300" cy="707886"/>
          </a:xfrm>
          <a:prstGeom prst="rect">
            <a:avLst/>
          </a:prstGeom>
          <a:noFill/>
        </p:spPr>
        <p:txBody>
          <a:bodyPr wrap="square" rtlCol="0">
            <a:spAutoFit/>
          </a:bodyPr>
          <a:lstStyle/>
          <a:p>
            <a:pPr algn="ctr"/>
            <a:r>
              <a:rPr lang="en-US" sz="4000">
                <a:latin typeface="Verdana Pro Cond" panose="020B0606030504040204" pitchFamily="34" charset="0"/>
              </a:rPr>
              <a:t>63.5%</a:t>
            </a:r>
          </a:p>
        </p:txBody>
      </p:sp>
      <p:pic>
        <p:nvPicPr>
          <p:cNvPr id="7" name="Picture 6">
            <a:extLst>
              <a:ext uri="{FF2B5EF4-FFF2-40B4-BE49-F238E27FC236}">
                <a16:creationId xmlns:a16="http://schemas.microsoft.com/office/drawing/2014/main" id="{E1A2D4E7-81A5-7B3A-3E08-8B8BE295B3AF}"/>
              </a:ext>
            </a:extLst>
          </p:cNvPr>
          <p:cNvPicPr>
            <a:picLocks/>
          </p:cNvPicPr>
          <p:nvPr/>
        </p:nvPicPr>
        <p:blipFill>
          <a:blip r:embed="rId3"/>
          <a:stretch>
            <a:fillRect/>
          </a:stretch>
        </p:blipFill>
        <p:spPr>
          <a:xfrm>
            <a:off x="314898" y="1680746"/>
            <a:ext cx="4800600" cy="4846320"/>
          </a:xfrm>
          <a:prstGeom prst="rect">
            <a:avLst/>
          </a:prstGeom>
        </p:spPr>
      </p:pic>
      <p:sp>
        <p:nvSpPr>
          <p:cNvPr id="2" name="TextBox 1">
            <a:extLst>
              <a:ext uri="{FF2B5EF4-FFF2-40B4-BE49-F238E27FC236}">
                <a16:creationId xmlns:a16="http://schemas.microsoft.com/office/drawing/2014/main" id="{0E3A6E4A-C145-DE7D-3F6C-0B32C347308D}"/>
              </a:ext>
            </a:extLst>
          </p:cNvPr>
          <p:cNvSpPr txBox="1"/>
          <p:nvPr/>
        </p:nvSpPr>
        <p:spPr>
          <a:xfrm>
            <a:off x="8000431" y="1740352"/>
            <a:ext cx="2543175" cy="369332"/>
          </a:xfrm>
          <a:prstGeom prst="rect">
            <a:avLst/>
          </a:prstGeom>
          <a:noFill/>
        </p:spPr>
        <p:txBody>
          <a:bodyPr wrap="square" rtlCol="0">
            <a:spAutoFit/>
          </a:bodyPr>
          <a:lstStyle/>
          <a:p>
            <a:r>
              <a:rPr lang="en-US">
                <a:latin typeface="Verdana Pro Cond" panose="020B0606030504040204" pitchFamily="34" charset="0"/>
              </a:rPr>
              <a:t>Adjusted Accuracy</a:t>
            </a:r>
          </a:p>
        </p:txBody>
      </p:sp>
    </p:spTree>
    <p:extLst>
      <p:ext uri="{BB962C8B-B14F-4D97-AF65-F5344CB8AC3E}">
        <p14:creationId xmlns:p14="http://schemas.microsoft.com/office/powerpoint/2010/main" val="288890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white building with a white roof&#10;&#10;Description automatically generated with medium confidence">
            <a:extLst>
              <a:ext uri="{FF2B5EF4-FFF2-40B4-BE49-F238E27FC236}">
                <a16:creationId xmlns:a16="http://schemas.microsoft.com/office/drawing/2014/main" id="{F1F8A082-2E40-7FFB-89D4-8B61E2713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167393" cy="6858000"/>
          </a:xfrm>
          <a:prstGeom prst="rect">
            <a:avLst/>
          </a:prstGeom>
        </p:spPr>
      </p:pic>
      <p:sp>
        <p:nvSpPr>
          <p:cNvPr id="4" name="Text Placeholder 3">
            <a:extLst>
              <a:ext uri="{FF2B5EF4-FFF2-40B4-BE49-F238E27FC236}">
                <a16:creationId xmlns:a16="http://schemas.microsoft.com/office/drawing/2014/main" id="{AAF3466A-F974-6F57-E716-BA7FCE3B18B0}"/>
              </a:ext>
            </a:extLst>
          </p:cNvPr>
          <p:cNvSpPr>
            <a:spLocks noGrp="1"/>
          </p:cNvSpPr>
          <p:nvPr>
            <p:ph type="body" sz="quarter" idx="15"/>
          </p:nvPr>
        </p:nvSpPr>
        <p:spPr/>
        <p:txBody>
          <a:bodyPr/>
          <a:lstStyle/>
          <a:p>
            <a:r>
              <a:rPr lang="en-US"/>
              <a:t>Selected Model</a:t>
            </a:r>
          </a:p>
        </p:txBody>
      </p:sp>
      <p:sp>
        <p:nvSpPr>
          <p:cNvPr id="5" name="Rectangle 4">
            <a:extLst>
              <a:ext uri="{FF2B5EF4-FFF2-40B4-BE49-F238E27FC236}">
                <a16:creationId xmlns:a16="http://schemas.microsoft.com/office/drawing/2014/main" id="{C9331927-46E7-45A3-7E17-DC2BCC4FF7FF}"/>
              </a:ext>
            </a:extLst>
          </p:cNvPr>
          <p:cNvSpPr/>
          <p:nvPr/>
        </p:nvSpPr>
        <p:spPr>
          <a:xfrm>
            <a:off x="642451" y="1392557"/>
            <a:ext cx="6581777" cy="1905000"/>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47CA91D-3B96-C6F3-BBCE-3579158C260E}"/>
              </a:ext>
            </a:extLst>
          </p:cNvPr>
          <p:cNvSpPr txBox="1"/>
          <p:nvPr/>
        </p:nvSpPr>
        <p:spPr>
          <a:xfrm>
            <a:off x="819728" y="668374"/>
            <a:ext cx="7971847" cy="523220"/>
          </a:xfrm>
          <a:prstGeom prst="rect">
            <a:avLst/>
          </a:prstGeom>
          <a:noFill/>
        </p:spPr>
        <p:txBody>
          <a:bodyPr wrap="square" lIns="91440" tIns="45720" rIns="91440" bIns="45720" rtlCol="0" anchor="t">
            <a:spAutoFit/>
          </a:bodyPr>
          <a:lstStyle/>
          <a:p>
            <a:r>
              <a:rPr lang="en-US" sz="2800">
                <a:solidFill>
                  <a:schemeClr val="tx2"/>
                </a:solidFill>
                <a:latin typeface="Verdana Pro Cond"/>
              </a:rPr>
              <a:t>Selected Model Analysis</a:t>
            </a:r>
          </a:p>
        </p:txBody>
      </p:sp>
      <p:sp>
        <p:nvSpPr>
          <p:cNvPr id="11" name="TextBox 10">
            <a:extLst>
              <a:ext uri="{FF2B5EF4-FFF2-40B4-BE49-F238E27FC236}">
                <a16:creationId xmlns:a16="http://schemas.microsoft.com/office/drawing/2014/main" id="{4873AA50-0AAA-2373-6B41-B0E75C28FDEE}"/>
              </a:ext>
            </a:extLst>
          </p:cNvPr>
          <p:cNvSpPr txBox="1"/>
          <p:nvPr/>
        </p:nvSpPr>
        <p:spPr>
          <a:xfrm>
            <a:off x="928072" y="1675302"/>
            <a:ext cx="1976739" cy="369332"/>
          </a:xfrm>
          <a:prstGeom prst="rect">
            <a:avLst/>
          </a:prstGeom>
          <a:noFill/>
        </p:spPr>
        <p:txBody>
          <a:bodyPr wrap="square" rtlCol="0">
            <a:spAutoFit/>
          </a:bodyPr>
          <a:lstStyle/>
          <a:p>
            <a:r>
              <a:rPr lang="en-US">
                <a:latin typeface="Verdana Pro Cond" panose="020B0606030504040204" pitchFamily="34" charset="0"/>
              </a:rPr>
              <a:t>Overall Accuracy</a:t>
            </a:r>
          </a:p>
        </p:txBody>
      </p:sp>
      <p:sp>
        <p:nvSpPr>
          <p:cNvPr id="13" name="TextBox 12">
            <a:extLst>
              <a:ext uri="{FF2B5EF4-FFF2-40B4-BE49-F238E27FC236}">
                <a16:creationId xmlns:a16="http://schemas.microsoft.com/office/drawing/2014/main" id="{C81EF76C-9D51-A921-6662-1B825D4ECC7E}"/>
              </a:ext>
            </a:extLst>
          </p:cNvPr>
          <p:cNvSpPr txBox="1"/>
          <p:nvPr/>
        </p:nvSpPr>
        <p:spPr>
          <a:xfrm>
            <a:off x="954595" y="2076049"/>
            <a:ext cx="1638300" cy="707886"/>
          </a:xfrm>
          <a:prstGeom prst="rect">
            <a:avLst/>
          </a:prstGeom>
          <a:noFill/>
        </p:spPr>
        <p:txBody>
          <a:bodyPr wrap="square" rtlCol="0">
            <a:spAutoFit/>
          </a:bodyPr>
          <a:lstStyle/>
          <a:p>
            <a:pPr algn="ctr"/>
            <a:r>
              <a:rPr lang="en-US" sz="4000">
                <a:latin typeface="Verdana Pro Cond" panose="020B0606030504040204" pitchFamily="34" charset="0"/>
              </a:rPr>
              <a:t>54.9%</a:t>
            </a:r>
          </a:p>
        </p:txBody>
      </p:sp>
      <p:sp>
        <p:nvSpPr>
          <p:cNvPr id="14" name="TextBox 13">
            <a:extLst>
              <a:ext uri="{FF2B5EF4-FFF2-40B4-BE49-F238E27FC236}">
                <a16:creationId xmlns:a16="http://schemas.microsoft.com/office/drawing/2014/main" id="{004BD774-7ABC-1127-44DE-9C8B14155517}"/>
              </a:ext>
            </a:extLst>
          </p:cNvPr>
          <p:cNvSpPr txBox="1"/>
          <p:nvPr/>
        </p:nvSpPr>
        <p:spPr>
          <a:xfrm>
            <a:off x="3529093" y="2076049"/>
            <a:ext cx="1638300" cy="707886"/>
          </a:xfrm>
          <a:prstGeom prst="rect">
            <a:avLst/>
          </a:prstGeom>
          <a:noFill/>
        </p:spPr>
        <p:txBody>
          <a:bodyPr wrap="square" rtlCol="0">
            <a:spAutoFit/>
          </a:bodyPr>
          <a:lstStyle/>
          <a:p>
            <a:pPr algn="ctr"/>
            <a:r>
              <a:rPr lang="en-US" sz="4000">
                <a:latin typeface="Verdana Pro Cond" panose="020B0606030504040204" pitchFamily="34" charset="0"/>
              </a:rPr>
              <a:t>88.9%</a:t>
            </a:r>
          </a:p>
        </p:txBody>
      </p:sp>
      <p:pic>
        <p:nvPicPr>
          <p:cNvPr id="3" name="Picture 2">
            <a:extLst>
              <a:ext uri="{FF2B5EF4-FFF2-40B4-BE49-F238E27FC236}">
                <a16:creationId xmlns:a16="http://schemas.microsoft.com/office/drawing/2014/main" id="{E3F616C1-308D-2082-011C-2372A6825D9C}"/>
              </a:ext>
            </a:extLst>
          </p:cNvPr>
          <p:cNvPicPr>
            <a:picLocks noChangeAspect="1"/>
          </p:cNvPicPr>
          <p:nvPr/>
        </p:nvPicPr>
        <p:blipFill>
          <a:blip r:embed="rId4"/>
          <a:stretch>
            <a:fillRect/>
          </a:stretch>
        </p:blipFill>
        <p:spPr>
          <a:xfrm>
            <a:off x="5776939" y="567944"/>
            <a:ext cx="5711908" cy="5761925"/>
          </a:xfrm>
          <a:prstGeom prst="rect">
            <a:avLst/>
          </a:prstGeom>
        </p:spPr>
      </p:pic>
      <p:sp>
        <p:nvSpPr>
          <p:cNvPr id="2" name="TextBox 1">
            <a:extLst>
              <a:ext uri="{FF2B5EF4-FFF2-40B4-BE49-F238E27FC236}">
                <a16:creationId xmlns:a16="http://schemas.microsoft.com/office/drawing/2014/main" id="{221C0892-EEEB-AA90-F735-C66307ABB3D1}"/>
              </a:ext>
            </a:extLst>
          </p:cNvPr>
          <p:cNvSpPr txBox="1"/>
          <p:nvPr/>
        </p:nvSpPr>
        <p:spPr>
          <a:xfrm>
            <a:off x="3362218" y="1659005"/>
            <a:ext cx="2543175" cy="369332"/>
          </a:xfrm>
          <a:prstGeom prst="rect">
            <a:avLst/>
          </a:prstGeom>
          <a:noFill/>
        </p:spPr>
        <p:txBody>
          <a:bodyPr wrap="square" rtlCol="0">
            <a:spAutoFit/>
          </a:bodyPr>
          <a:lstStyle/>
          <a:p>
            <a:r>
              <a:rPr lang="en-US">
                <a:latin typeface="Verdana Pro Cond" panose="020B0606030504040204" pitchFamily="34" charset="0"/>
              </a:rPr>
              <a:t>Adjusted Accuracy</a:t>
            </a:r>
          </a:p>
        </p:txBody>
      </p:sp>
    </p:spTree>
    <p:extLst>
      <p:ext uri="{BB962C8B-B14F-4D97-AF65-F5344CB8AC3E}">
        <p14:creationId xmlns:p14="http://schemas.microsoft.com/office/powerpoint/2010/main" val="146860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black wall&#10;&#10;Description automatically generated">
            <a:extLst>
              <a:ext uri="{FF2B5EF4-FFF2-40B4-BE49-F238E27FC236}">
                <a16:creationId xmlns:a16="http://schemas.microsoft.com/office/drawing/2014/main" id="{3F2930FF-CF70-22FC-C45D-5A8C36DC3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89F237B-17D7-F9F4-F3B3-65275E82F1FA}"/>
              </a:ext>
            </a:extLst>
          </p:cNvPr>
          <p:cNvSpPr txBox="1"/>
          <p:nvPr/>
        </p:nvSpPr>
        <p:spPr>
          <a:xfrm>
            <a:off x="909565" y="786883"/>
            <a:ext cx="10232591" cy="4247317"/>
          </a:xfrm>
          <a:prstGeom prst="rect">
            <a:avLst/>
          </a:prstGeom>
          <a:noFill/>
        </p:spPr>
        <p:txBody>
          <a:bodyPr wrap="square" lIns="91440" tIns="45720" rIns="91440" bIns="45720" anchor="t">
            <a:spAutoFit/>
          </a:bodyPr>
          <a:lstStyle/>
          <a:p>
            <a:r>
              <a:rPr lang="en-US" sz="2400" dirty="0">
                <a:solidFill>
                  <a:schemeClr val="bg1"/>
                </a:solidFill>
                <a:latin typeface="Verdana Pro Cond"/>
              </a:rPr>
              <a:t>Next Steps / Future Opportunities</a:t>
            </a:r>
          </a:p>
          <a:p>
            <a:endParaRPr lang="en-US" sz="2400" dirty="0">
              <a:solidFill>
                <a:schemeClr val="bg1"/>
              </a:solidFill>
              <a:latin typeface="Verdana Pro Cond"/>
            </a:endParaRPr>
          </a:p>
          <a:p>
            <a:pPr marL="285750" indent="-285750">
              <a:buFont typeface="Arial"/>
              <a:buChar char="•"/>
            </a:pPr>
            <a:r>
              <a:rPr lang="en-US" dirty="0">
                <a:solidFill>
                  <a:schemeClr val="bg1"/>
                </a:solidFill>
                <a:latin typeface="Verdana Pro Cond" panose="020B0606030504040204" pitchFamily="34" charset="0"/>
                <a:ea typeface="+mn-lt"/>
                <a:cs typeface="+mn-lt"/>
              </a:rPr>
              <a:t>Continuously refreshing of the dataset to obtain the latest financial information for further training and testing of the model.</a:t>
            </a:r>
          </a:p>
          <a:p>
            <a:pPr marL="285750" indent="-285750">
              <a:buFont typeface="Arial"/>
              <a:buChar char="•"/>
            </a:pPr>
            <a:endParaRPr lang="en-US" dirty="0">
              <a:solidFill>
                <a:schemeClr val="bg1"/>
              </a:solidFill>
              <a:latin typeface="Verdana Pro Cond" panose="020B0606030504040204" pitchFamily="34" charset="0"/>
              <a:ea typeface="+mn-lt"/>
              <a:cs typeface="+mn-lt"/>
            </a:endParaRPr>
          </a:p>
          <a:p>
            <a:pPr marL="285750" indent="-285750">
              <a:buFont typeface="Arial"/>
              <a:buChar char="•"/>
            </a:pPr>
            <a:r>
              <a:rPr lang="en-US" dirty="0">
                <a:solidFill>
                  <a:schemeClr val="bg1"/>
                </a:solidFill>
                <a:latin typeface="Verdana Pro Cond" panose="020B0606030504040204" pitchFamily="34" charset="0"/>
                <a:ea typeface="+mn-lt"/>
                <a:cs typeface="+mn-lt"/>
              </a:rPr>
              <a:t>Review for changes in predictive modeling around impactful business events (Ex.  pre- and post-Covid, recessionary periods, etc.)</a:t>
            </a:r>
          </a:p>
          <a:p>
            <a:pPr marL="285750" indent="-285750">
              <a:buFont typeface="Arial"/>
              <a:buChar char="•"/>
            </a:pPr>
            <a:endParaRPr lang="en-US" dirty="0">
              <a:solidFill>
                <a:schemeClr val="bg1"/>
              </a:solidFill>
              <a:latin typeface="Verdana Pro Cond" panose="020B0606030504040204" pitchFamily="34" charset="0"/>
              <a:cs typeface="Calibri"/>
            </a:endParaRPr>
          </a:p>
          <a:p>
            <a:pPr marL="285750" indent="-285750">
              <a:buFont typeface="Arial"/>
              <a:buChar char="•"/>
            </a:pPr>
            <a:r>
              <a:rPr lang="en-US" dirty="0">
                <a:solidFill>
                  <a:schemeClr val="bg1"/>
                </a:solidFill>
                <a:latin typeface="Verdana Pro Cond" panose="020B0606030504040204" pitchFamily="34" charset="0"/>
                <a:ea typeface="+mn-lt"/>
                <a:cs typeface="+mn-lt"/>
              </a:rPr>
              <a:t>Include industry categorizations for each companies and review how the models are affected when classified by industry.</a:t>
            </a:r>
          </a:p>
          <a:p>
            <a:endParaRPr lang="en-US" dirty="0">
              <a:solidFill>
                <a:schemeClr val="bg1"/>
              </a:solidFill>
              <a:latin typeface="Verdana Pro Cond" panose="020B0606030504040204" pitchFamily="34" charset="0"/>
              <a:cs typeface="Calibri"/>
            </a:endParaRPr>
          </a:p>
          <a:p>
            <a:pPr marL="285750" indent="-285750">
              <a:buFont typeface="Arial"/>
              <a:buChar char="•"/>
            </a:pPr>
            <a:r>
              <a:rPr lang="en-US" dirty="0">
                <a:solidFill>
                  <a:schemeClr val="bg1"/>
                </a:solidFill>
                <a:latin typeface="Verdana Pro Cond" panose="020B0606030504040204" pitchFamily="34" charset="0"/>
                <a:ea typeface="+mn-lt"/>
                <a:cs typeface="+mn-lt"/>
              </a:rPr>
              <a:t>Include the outstanding stock share count and price of stock at year-end to review any effects on the model as built.</a:t>
            </a:r>
            <a:endParaRPr lang="en-US" dirty="0">
              <a:solidFill>
                <a:schemeClr val="bg1"/>
              </a:solidFill>
              <a:latin typeface="Verdana Pro Cond" panose="020B0606030504040204" pitchFamily="34" charset="0"/>
              <a:cs typeface="Calibri"/>
            </a:endParaRPr>
          </a:p>
          <a:p>
            <a:endParaRPr lang="en-US" sz="2400" dirty="0">
              <a:solidFill>
                <a:schemeClr val="bg1"/>
              </a:solidFill>
              <a:latin typeface="Verdana Pro Cond" panose="020B0606030504040204" pitchFamily="34" charset="0"/>
            </a:endParaRPr>
          </a:p>
        </p:txBody>
      </p:sp>
    </p:spTree>
    <p:extLst>
      <p:ext uri="{BB962C8B-B14F-4D97-AF65-F5344CB8AC3E}">
        <p14:creationId xmlns:p14="http://schemas.microsoft.com/office/powerpoint/2010/main" val="16211859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pshV7UJR8WNRhzszkos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9VZgIlx.Q.yStPOTtygW5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7A7B3E71FA8E3489EC8F6AFFE0F54EB" ma:contentTypeVersion="3" ma:contentTypeDescription="Create a new document." ma:contentTypeScope="" ma:versionID="50011a2b92724ab8b595b833401991e4">
  <xsd:schema xmlns:xsd="http://www.w3.org/2001/XMLSchema" xmlns:xs="http://www.w3.org/2001/XMLSchema" xmlns:p="http://schemas.microsoft.com/office/2006/metadata/properties" xmlns:ns2="48b87841-cf6c-4e32-8cd7-60b9c293cc01" targetNamespace="http://schemas.microsoft.com/office/2006/metadata/properties" ma:root="true" ma:fieldsID="140f2aa9070b9c1ebd136281e7d2887e" ns2:_="">
    <xsd:import namespace="48b87841-cf6c-4e32-8cd7-60b9c293cc0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b87841-cf6c-4e32-8cd7-60b9c293cc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246B7D-D408-49A4-BC6E-3549891E286A}">
  <ds:schemaRefs>
    <ds:schemaRef ds:uri="48b87841-cf6c-4e32-8cd7-60b9c293cc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68C6191-C1C6-4013-A332-8576159F377D}">
  <ds:schemaRefs>
    <ds:schemaRef ds:uri="48b87841-cf6c-4e32-8cd7-60b9c293cc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E4A17C0-88AF-40B2-A1C5-C0598BED75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794</Words>
  <Application>Microsoft Office PowerPoint</Application>
  <PresentationFormat>Widescreen</PresentationFormat>
  <Paragraphs>103</Paragraphs>
  <Slides>10</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Arial</vt:lpstr>
      <vt:lpstr>Calibri</vt:lpstr>
      <vt:lpstr>Calibri Light</vt:lpstr>
      <vt:lpstr>Chronicle Display Black</vt:lpstr>
      <vt:lpstr>Verdana Pro Black</vt:lpstr>
      <vt:lpstr>Verdana Pro Cond</vt:lpstr>
      <vt:lpstr>Verdana Pro Light</vt:lpstr>
      <vt:lpstr>Office Theme</vt:lpstr>
      <vt:lpstr>think-cell Slide</vt:lpstr>
      <vt:lpstr>PowerPoint Presentation</vt:lpstr>
      <vt:lpstr>PowerPoint Presentation</vt:lpstr>
      <vt:lpstr>PowerPoint Presentation</vt:lpstr>
      <vt:lpstr>Calculating Future Business Health</vt:lpstr>
      <vt:lpstr>Future Business Health Rating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Tillery, Zach</dc:creator>
  <cp:lastModifiedBy>Hills, Scott</cp:lastModifiedBy>
  <cp:revision>9</cp:revision>
  <dcterms:created xsi:type="dcterms:W3CDTF">2023-07-27T14:13:13Z</dcterms:created>
  <dcterms:modified xsi:type="dcterms:W3CDTF">2023-08-04T14:20:43Z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2023-07-27T14:13:13Z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76bb21c0-416c-44b4-a993-b2c0097bc581</vt:lpwstr>
  </property>
  <property fmtid="{D5CDD505-2E9C-101B-9397-08002B2CF9AE}" pid="8" name="MSIP_Label_ea60d57e-af5b-4752-ac57-3e4f28ca11dc_ContentBits">
    <vt:lpwstr>0</vt:lpwstr>
  </property>
  <property fmtid="{D5CDD505-2E9C-101B-9397-08002B2CF9AE}" pid="9" name="ContentTypeId">
    <vt:lpwstr>0x01010027A7B3E71FA8E3489EC8F6AFFE0F54EB</vt:lpwstr>
  </property>
</Properties>
</file>