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69" r:id="rId3"/>
    <p:sldId id="609" r:id="rId4"/>
    <p:sldId id="611" r:id="rId5"/>
    <p:sldId id="439" r:id="rId6"/>
    <p:sldId id="607" r:id="rId7"/>
    <p:sldId id="608" r:id="rId8"/>
    <p:sldId id="6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F9C5"/>
    <a:srgbClr val="FCD200"/>
    <a:srgbClr val="34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641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13CCD-581B-484C-824B-101B618F50C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24CDA-3898-406E-B301-29ECB48BF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Tags: table,</a:t>
            </a:r>
            <a:r>
              <a:rPr lang="en-US" baseline="0" dirty="0"/>
              <a:t> proposal, approach,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E93B-B4D6-4E29-B321-64772F5518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Tags: technology, callout, 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9E7E8-36E4-467C-8300-85BCF6933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0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8FFC-DC0A-4F71-2D85-12B2D500B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D4AD2-D22A-EE0B-E38B-B03A13DD6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D702-0135-3EF7-617F-94292D9B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8210-6A5A-4060-98F6-A4C710F5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CEAFF-56AC-0C2E-82FA-C7D79118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7DE2-D985-4797-B7E0-AAB9B19A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7927-20EB-2599-98AC-1989D352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BE9CF-478E-8EFB-6CE3-CF499A372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3F6C-1B27-1D09-9376-6B5229C2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AA92-1D90-84C7-D446-113010E7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2123-0889-97E3-793D-01F0FEF5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7DE2-D985-4797-B7E0-AAB9B19A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4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EE80B-3D6B-EC29-426C-F6FE5187F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65DFC-989E-2854-8CDA-A365C0923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2882-6FCD-E7C9-C80D-C178AF20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7BC7-5647-C7B8-92C0-87CEB9CA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ACDC-BBEB-D562-0A3D-C11E68CE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7DE2-D985-4797-B7E0-AAB9B19A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3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, No Background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EFC2F98-5944-4C9B-A2C3-BF4DC0C7C3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2164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EFC2F98-5944-4C9B-A2C3-BF4DC0C7C3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475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418750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B799-398F-C314-6614-B73A3CE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DCD8-D558-6AFD-23B9-C388C805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20C6-1EB1-8B2D-BBE1-0287ED92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0C55-8959-CD14-3DF3-2B797F69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384E-D060-2F3A-2ABC-9892F12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7DE2-D985-4797-B7E0-AAB9B19A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63BB-580F-692E-1854-EE23DF59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ECFF-CCA1-B24E-C620-A4237340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DB98F-62A3-C0A8-FA40-27654BB9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F3FC4-F5B3-757F-5FCF-DDFD6C82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0A22-F20E-5C57-18D6-3AAFB6CA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7DE2-D985-4797-B7E0-AAB9B19A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3C2B-1D02-4948-3778-0E12203A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A654B-276D-A56D-1309-D893BE992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CB7EB-C127-205E-7CF2-FC10D3990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3A9A7-FB45-CB95-D6BA-1DEE33BA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F18A7-F7C4-D87A-5FC6-464A9531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609FC-59D2-3276-7C52-199AA00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7DE2-D985-4797-B7E0-AAB9B19A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FCDD-D3DC-F961-6413-8EE1AC0E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0C011-5A94-85F6-3C5B-9F9F6338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B02A7-B460-1A15-38B5-BA451A83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A2138-3E09-1C77-9593-9E5742318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6BD7F-FC27-EBE5-FFBD-2A6283BA2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DA82E-29D7-5EC0-9F73-85FB4961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5973B-0503-E3B8-9C93-9D484128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D6909-CC62-04FE-016E-4866C6DE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7DE2-D985-4797-B7E0-AAB9B19A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0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0C75-E77C-602C-AB69-BC6C0C43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045D9-31B2-4C67-439E-20DC5BDC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FFBF0-EEA7-938C-7ED5-C8CAB0E6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24398-BC19-D029-3E96-E4466C00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7DE2-D985-4797-B7E0-AAB9B19A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E4A34-72AC-F501-ADC5-BDC0CB16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C8B98-2FFF-0A2D-4292-4D84B6E6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92607-8E12-3716-8A01-EE8153D7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7DE2-D985-4797-B7E0-AAB9B19A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6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01E5-8066-D395-DB58-FA6831E6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48B-6003-636A-6AAA-FB17B74F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93F4C-3A38-77DE-E996-1D2D69A64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B1FCD-B4CE-DDD3-61C0-0806F33A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E11B-B601-CA09-DF03-30115B8A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1E89-024B-D64B-1012-9C8F9EA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7DE2-D985-4797-B7E0-AAB9B19A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0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A08B-44FC-4ECE-CFEA-A4BCC58A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F0DFA-CA5D-5307-B44E-F05A5F9C0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4373C-46FA-2CD5-6DB6-87417F609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9A6C5-DA83-0725-DE8A-A0E7E9CE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42C7D-2E46-FDCF-A8BD-204BEBF3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B1F6D-A488-0A55-7D8E-78749A3B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7DE2-D985-4797-B7E0-AAB9B19A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2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077F7-A7B5-DFD7-133C-31C9A901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2C33-572F-CE14-E83A-2A9E041E5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3476-107B-4FF4-C7DE-F7C86239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3124-E571-0936-85B2-A69C39C34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24471-1103-3E93-EA59-D9756A4A1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37DE2-D985-4797-B7E0-AAB9B19A2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8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emf"/><Relationship Id="rId12" Type="http://schemas.openxmlformats.org/officeDocument/2006/relationships/image" Target="../media/image11.png"/><Relationship Id="rId2" Type="http://schemas.openxmlformats.org/officeDocument/2006/relationships/tags" Target="../tags/tag5.xml"/><Relationship Id="rId16" Type="http://schemas.openxmlformats.org/officeDocument/2006/relationships/image" Target="../media/image15.png"/><Relationship Id="rId1" Type="http://schemas.openxmlformats.org/officeDocument/2006/relationships/tags" Target="../tags/tag4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png"/><Relationship Id="rId5" Type="http://schemas.openxmlformats.org/officeDocument/2006/relationships/image" Target="../media/image6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blue surface&#10;&#10;Description automatically generated">
            <a:extLst>
              <a:ext uri="{FF2B5EF4-FFF2-40B4-BE49-F238E27FC236}">
                <a16:creationId xmlns:a16="http://schemas.microsoft.com/office/drawing/2014/main" id="{B0A42001-F6B2-EEF3-D0CA-59B062CEF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C60855-67CE-E1F8-2858-BF78F88FCF58}"/>
              </a:ext>
            </a:extLst>
          </p:cNvPr>
          <p:cNvSpPr txBox="1"/>
          <p:nvPr/>
        </p:nvSpPr>
        <p:spPr>
          <a:xfrm>
            <a:off x="1063690" y="718457"/>
            <a:ext cx="6639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 Pro Black" panose="020B0A04030504040204" pitchFamily="34" charset="0"/>
              </a:rPr>
              <a:t>Business Health Predictor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BD839-A172-BECE-2FA9-06016AD4B689}"/>
              </a:ext>
            </a:extLst>
          </p:cNvPr>
          <p:cNvSpPr txBox="1"/>
          <p:nvPr/>
        </p:nvSpPr>
        <p:spPr>
          <a:xfrm>
            <a:off x="1588654" y="1241677"/>
            <a:ext cx="633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 Pro Light" panose="020B0304030504040204" pitchFamily="34" charset="0"/>
              </a:rPr>
              <a:t>GROUP 09 | 04 AUGUST 2023</a:t>
            </a:r>
          </a:p>
        </p:txBody>
      </p:sp>
    </p:spTree>
    <p:extLst>
      <p:ext uri="{BB962C8B-B14F-4D97-AF65-F5344CB8AC3E}">
        <p14:creationId xmlns:p14="http://schemas.microsoft.com/office/powerpoint/2010/main" val="347178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white building with many people&#10;&#10;Description automatically generated">
            <a:extLst>
              <a:ext uri="{FF2B5EF4-FFF2-40B4-BE49-F238E27FC236}">
                <a16:creationId xmlns:a16="http://schemas.microsoft.com/office/drawing/2014/main" id="{7A2D5333-88D7-94CF-7EEC-E59EAFE73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5D0CCE-D0B5-ECA9-8F66-5BFE68926198}"/>
              </a:ext>
            </a:extLst>
          </p:cNvPr>
          <p:cNvSpPr/>
          <p:nvPr/>
        </p:nvSpPr>
        <p:spPr>
          <a:xfrm>
            <a:off x="765958" y="572654"/>
            <a:ext cx="4414982" cy="592050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FAE45-E3CA-06EC-3E87-531D5F62F326}"/>
              </a:ext>
            </a:extLst>
          </p:cNvPr>
          <p:cNvSpPr/>
          <p:nvPr/>
        </p:nvSpPr>
        <p:spPr>
          <a:xfrm>
            <a:off x="443344" y="295564"/>
            <a:ext cx="4525820" cy="57958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314AE-60A7-DE19-0691-61C116C2A417}"/>
              </a:ext>
            </a:extLst>
          </p:cNvPr>
          <p:cNvSpPr txBox="1"/>
          <p:nvPr/>
        </p:nvSpPr>
        <p:spPr>
          <a:xfrm>
            <a:off x="622229" y="766619"/>
            <a:ext cx="423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Verdana Pro Cond" panose="020B0606030504040204" pitchFamily="34" charset="0"/>
              </a:rPr>
              <a:t>01</a:t>
            </a:r>
            <a:r>
              <a:rPr lang="en-US" sz="2800" dirty="0">
                <a:latin typeface="Verdana Pro Cond" panose="020B060603050404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Verdana Pro Cond" panose="020B0606030504040204" pitchFamily="34" charset="0"/>
              </a:rPr>
              <a:t>BUSINESS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DBDC5-C1D9-B2EF-1724-66C59CF65EA9}"/>
              </a:ext>
            </a:extLst>
          </p:cNvPr>
          <p:cNvSpPr txBox="1"/>
          <p:nvPr/>
        </p:nvSpPr>
        <p:spPr>
          <a:xfrm>
            <a:off x="622229" y="1634836"/>
            <a:ext cx="423609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There is a lack of comprehensive and reliable tools for individual investors to assess a company's financial stability and potential for sustainable growth.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When relying on traditional financial metrics and analysis, many investors are faced with challenges in identifying healthy companies to invest in.  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This is because these metrics do not fully capture the entire picture of a company's long-term viability</a:t>
            </a:r>
            <a:r>
              <a:rPr lang="en-US" sz="2000" dirty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725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rane and scaffolding at a construction site&#10;&#10;Description automatically generated">
            <a:extLst>
              <a:ext uri="{FF2B5EF4-FFF2-40B4-BE49-F238E27FC236}">
                <a16:creationId xmlns:a16="http://schemas.microsoft.com/office/drawing/2014/main" id="{30ECB163-C992-B7D2-9BA7-DE92B0B01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521EB-4279-9D67-C22D-EB44C8FF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60615-FB2A-3A3C-C27D-0DB963B7DE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3466A-F974-6F57-E716-BA7FCE3B1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31927-46E7-45A3-7E17-DC2BCC4FF7FF}"/>
              </a:ext>
            </a:extLst>
          </p:cNvPr>
          <p:cNvSpPr/>
          <p:nvPr/>
        </p:nvSpPr>
        <p:spPr>
          <a:xfrm>
            <a:off x="6751209" y="367239"/>
            <a:ext cx="4525820" cy="57958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D2514-84B5-7AD5-0F01-7F33090112CD}"/>
              </a:ext>
            </a:extLst>
          </p:cNvPr>
          <p:cNvSpPr/>
          <p:nvPr/>
        </p:nvSpPr>
        <p:spPr>
          <a:xfrm>
            <a:off x="7061983" y="468745"/>
            <a:ext cx="4414982" cy="592050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CA91D-3B96-C6F3-BBCE-3579158C260E}"/>
              </a:ext>
            </a:extLst>
          </p:cNvPr>
          <p:cNvSpPr txBox="1"/>
          <p:nvPr/>
        </p:nvSpPr>
        <p:spPr>
          <a:xfrm>
            <a:off x="7096704" y="587863"/>
            <a:ext cx="423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Verdana Pro Cond" panose="020B0606030504040204" pitchFamily="34" charset="0"/>
              </a:rPr>
              <a:t>02</a:t>
            </a:r>
            <a:r>
              <a:rPr lang="en-US" sz="2800" dirty="0">
                <a:latin typeface="Verdana Pro Cond" panose="020B060603050404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Verdana Pro Cond" panose="020B0606030504040204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288F78-DB6D-B020-9186-6D7351F0D6D7}"/>
              </a:ext>
            </a:extLst>
          </p:cNvPr>
          <p:cNvSpPr txBox="1"/>
          <p:nvPr/>
        </p:nvSpPr>
        <p:spPr>
          <a:xfrm>
            <a:off x="7320248" y="1233993"/>
            <a:ext cx="3248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84918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rane and scaffolding at a construction site&#10;&#10;Description automatically generated">
            <a:extLst>
              <a:ext uri="{FF2B5EF4-FFF2-40B4-BE49-F238E27FC236}">
                <a16:creationId xmlns:a16="http://schemas.microsoft.com/office/drawing/2014/main" id="{30ECB163-C992-B7D2-9BA7-DE92B0B01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521EB-4279-9D67-C22D-EB44C8FF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60615-FB2A-3A3C-C27D-0DB963B7DE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3466A-F974-6F57-E716-BA7FCE3B1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D2514-84B5-7AD5-0F01-7F33090112CD}"/>
              </a:ext>
            </a:extLst>
          </p:cNvPr>
          <p:cNvSpPr/>
          <p:nvPr/>
        </p:nvSpPr>
        <p:spPr>
          <a:xfrm>
            <a:off x="622230" y="381001"/>
            <a:ext cx="11360220" cy="600594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CA91D-3B96-C6F3-BBCE-3579158C260E}"/>
              </a:ext>
            </a:extLst>
          </p:cNvPr>
          <p:cNvSpPr txBox="1"/>
          <p:nvPr/>
        </p:nvSpPr>
        <p:spPr>
          <a:xfrm>
            <a:off x="7096704" y="587863"/>
            <a:ext cx="423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Verdana Pro Cond" panose="020B0606030504040204" pitchFamily="34" charset="0"/>
              </a:rPr>
              <a:t>02</a:t>
            </a:r>
            <a:r>
              <a:rPr lang="en-US" sz="2800" dirty="0">
                <a:latin typeface="Verdana Pro Cond" panose="020B060603050404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Verdana Pro Cond" panose="020B0606030504040204" pitchFamily="34" charset="0"/>
              </a:rPr>
              <a:t>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288F78-DB6D-B020-9186-6D7351F0D6D7}"/>
              </a:ext>
            </a:extLst>
          </p:cNvPr>
          <p:cNvSpPr txBox="1"/>
          <p:nvPr/>
        </p:nvSpPr>
        <p:spPr>
          <a:xfrm>
            <a:off x="7320248" y="1233993"/>
            <a:ext cx="3248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SUCCESS CRITERIA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6175A-3570-0377-33B6-F3FD6F0804E2}"/>
              </a:ext>
            </a:extLst>
          </p:cNvPr>
          <p:cNvSpPr/>
          <p:nvPr/>
        </p:nvSpPr>
        <p:spPr>
          <a:xfrm>
            <a:off x="443344" y="247939"/>
            <a:ext cx="11176001" cy="57958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D49E8-C94D-9E78-A0EF-2F17FED676F8}"/>
              </a:ext>
            </a:extLst>
          </p:cNvPr>
          <p:cNvSpPr txBox="1"/>
          <p:nvPr/>
        </p:nvSpPr>
        <p:spPr>
          <a:xfrm>
            <a:off x="622229" y="403229"/>
            <a:ext cx="765817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Verdana Pro Cond"/>
              </a:rPr>
              <a:t>02</a:t>
            </a:r>
            <a:r>
              <a:rPr lang="en-US" sz="2800" dirty="0">
                <a:latin typeface="Verdana Pro Cond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Verdana Pro Cond"/>
              </a:rPr>
              <a:t>BUSINESS SOLUTION - OUR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3B09F-E86D-8B1D-7924-B98C70AED55A}"/>
              </a:ext>
            </a:extLst>
          </p:cNvPr>
          <p:cNvSpPr txBox="1"/>
          <p:nvPr/>
        </p:nvSpPr>
        <p:spPr>
          <a:xfrm>
            <a:off x="722133" y="1233993"/>
            <a:ext cx="10747734" cy="4278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Accuracy and Robustness</a:t>
            </a:r>
            <a:r>
              <a:rPr lang="en-US" dirty="0">
                <a:ea typeface="+mn-lt"/>
                <a:cs typeface="+mn-lt"/>
              </a:rPr>
              <a:t>- Handles many different metrics to calculate accurate predictions on a company's health.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Risk Mitigation</a:t>
            </a:r>
            <a:r>
              <a:rPr lang="en-US" dirty="0">
                <a:ea typeface="+mn-lt"/>
                <a:cs typeface="+mn-lt"/>
              </a:rPr>
              <a:t>- Reduces risks by making informed decisions based on a company's financial health, and warns investors if company has vulnerabilities overlooked by traditional analysis.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Investor Confidence</a:t>
            </a:r>
            <a:r>
              <a:rPr lang="en-US" dirty="0">
                <a:ea typeface="+mn-lt"/>
                <a:cs typeface="+mn-lt"/>
              </a:rPr>
              <a:t>- Helps investors understand company financials better, allowing them to invest with more peace of mind knowing there's stability.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Adaptability</a:t>
            </a:r>
            <a:r>
              <a:rPr lang="en-US" dirty="0">
                <a:ea typeface="+mn-lt"/>
                <a:cs typeface="+mn-lt"/>
              </a:rPr>
              <a:t>- Adapts to changing market conditions and incorporate new data, making it a valuable tool for investors in any economic environment. Dynamic.</a:t>
            </a:r>
            <a:endParaRPr lang="en-US" dirty="0"/>
          </a:p>
          <a:p>
            <a:endParaRPr lang="en-US" dirty="0">
              <a:latin typeface="+mj-lt"/>
              <a:cs typeface="Calibri Light" panose="020F0302020204030204"/>
            </a:endParaRPr>
          </a:p>
          <a:p>
            <a:r>
              <a:rPr lang="en-US" dirty="0">
                <a:latin typeface="+mj-lt"/>
                <a:cs typeface="Calibri Light" panose="020F0302020204030204"/>
              </a:rPr>
              <a:t>Down the Road- Our Business Health score helps not only understand shorter term safety, but is a great predictor of long term well being. </a:t>
            </a:r>
          </a:p>
          <a:p>
            <a:endParaRPr lang="en-US" sz="2000" dirty="0">
              <a:latin typeface="+mj-lt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15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A white building with a white roof&#10;&#10;Description automatically generated with medium confidence">
            <a:extLst>
              <a:ext uri="{FF2B5EF4-FFF2-40B4-BE49-F238E27FC236}">
                <a16:creationId xmlns:a16="http://schemas.microsoft.com/office/drawing/2014/main" id="{451D05F4-72D6-9CD6-37A2-5F000A79E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812"/>
            <a:ext cx="12192000" cy="6858000"/>
          </a:xfrm>
          <a:prstGeom prst="rect">
            <a:avLst/>
          </a:prstGeom>
        </p:spPr>
      </p:pic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3F84029-13DE-4516-9662-9CF54273E8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3F84029-13DE-4516-9662-9CF54273E8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A3CA18F-4C4D-4BEE-B026-FC4EEB9D564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Chronicle Display Black" pitchFamily="50" charset="0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F3211-D594-4AA7-992F-31D86820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Health 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EDCCA-DEEB-49FC-9362-FD62D4BCF0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Other heading notes……….??</a:t>
            </a:r>
            <a:endParaRPr lang="en-US" sz="1000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868F2-2BEE-4EA1-9C86-00895CB2E6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Model target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D37AFA-720C-46EB-96A2-BB4040E51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11541"/>
              </p:ext>
            </p:extLst>
          </p:nvPr>
        </p:nvGraphicFramePr>
        <p:xfrm>
          <a:off x="353497" y="2029854"/>
          <a:ext cx="11426024" cy="202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5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639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dirty="0">
                          <a:solidFill>
                            <a:schemeClr val="tx1"/>
                          </a:solidFill>
                          <a:latin typeface="+mn-lt"/>
                        </a:rPr>
                        <a:t>Investment Recommendation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+mn-lt"/>
                          <a:ea typeface="Chronicle Display Light" charset="0"/>
                          <a:cs typeface="Chronicle Display Light" charset="0"/>
                        </a:rPr>
                        <a:t>Avoid</a:t>
                      </a:r>
                    </a:p>
                  </a:txBody>
                  <a:tcPr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baseline="0" dirty="0">
                          <a:solidFill>
                            <a:schemeClr val="tx1"/>
                          </a:solidFill>
                          <a:latin typeface="+mn-lt"/>
                          <a:ea typeface="Chronicle Display Light" charset="0"/>
                          <a:cs typeface="Chronicle Display Light" charset="0"/>
                        </a:rPr>
                        <a:t>Trending Positive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+mn-lt"/>
                        <a:ea typeface="Chronicle Display Light" charset="0"/>
                        <a:cs typeface="Chronicle Display Light" charset="0"/>
                      </a:endParaRPr>
                    </a:p>
                  </a:txBody>
                  <a:tcPr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+mn-lt"/>
                          <a:ea typeface="Chronicle Display Light" charset="0"/>
                          <a:cs typeface="Chronicle Display Light" charset="0"/>
                        </a:rPr>
                        <a:t>High Investment Potential</a:t>
                      </a:r>
                    </a:p>
                  </a:txBody>
                  <a:tcPr marB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Business Health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Rating</a:t>
                      </a:r>
                    </a:p>
                    <a:p>
                      <a:pPr algn="l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spc="300" baseline="0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US" sz="1000" b="1" spc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spc="300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spc="300" dirty="0">
                          <a:solidFill>
                            <a:schemeClr val="tx1"/>
                          </a:solidFill>
                        </a:rPr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43">
                <a:tc>
                  <a:txBody>
                    <a:bodyPr/>
                    <a:lstStyle/>
                    <a:p>
                      <a:pPr algn="l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T="914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 marT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dirty="0">
                        <a:solidFill>
                          <a:srgbClr val="313131"/>
                        </a:solidFill>
                      </a:endParaRPr>
                    </a:p>
                  </a:txBody>
                  <a:tcPr marT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CA5843-5BD3-410B-8F4C-7EC5CD21FC5C}"/>
              </a:ext>
            </a:extLst>
          </p:cNvPr>
          <p:cNvCxnSpPr>
            <a:cxnSpLocks/>
          </p:cNvCxnSpPr>
          <p:nvPr/>
        </p:nvCxnSpPr>
        <p:spPr>
          <a:xfrm flipV="1">
            <a:off x="5023042" y="3082618"/>
            <a:ext cx="993651" cy="65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D43C37-1693-40F2-B880-4E25D442A5BE}"/>
              </a:ext>
            </a:extLst>
          </p:cNvPr>
          <p:cNvCxnSpPr>
            <a:cxnSpLocks/>
          </p:cNvCxnSpPr>
          <p:nvPr/>
        </p:nvCxnSpPr>
        <p:spPr>
          <a:xfrm>
            <a:off x="6376418" y="3101668"/>
            <a:ext cx="1004655" cy="65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A5F26-6C25-4CF2-8E29-C647ADBE9306}"/>
              </a:ext>
            </a:extLst>
          </p:cNvPr>
          <p:cNvSpPr/>
          <p:nvPr/>
        </p:nvSpPr>
        <p:spPr>
          <a:xfrm>
            <a:off x="8066954" y="3784162"/>
            <a:ext cx="3712567" cy="21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899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Notes……….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C146BE-2989-48C4-8A1E-4824A7A29236}"/>
              </a:ext>
            </a:extLst>
          </p:cNvPr>
          <p:cNvCxnSpPr>
            <a:cxnSpLocks/>
          </p:cNvCxnSpPr>
          <p:nvPr/>
        </p:nvCxnSpPr>
        <p:spPr>
          <a:xfrm>
            <a:off x="7714889" y="3101668"/>
            <a:ext cx="686949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2FFD1E-A132-4100-850E-7CF11F0E9ED8}"/>
              </a:ext>
            </a:extLst>
          </p:cNvPr>
          <p:cNvCxnSpPr/>
          <p:nvPr/>
        </p:nvCxnSpPr>
        <p:spPr>
          <a:xfrm>
            <a:off x="3993345" y="3062283"/>
            <a:ext cx="683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91FA14-DD0C-4F0E-9FA7-5A3A1F1C6B92}"/>
              </a:ext>
            </a:extLst>
          </p:cNvPr>
          <p:cNvCxnSpPr>
            <a:cxnSpLocks/>
          </p:cNvCxnSpPr>
          <p:nvPr/>
        </p:nvCxnSpPr>
        <p:spPr>
          <a:xfrm>
            <a:off x="2180645" y="3095391"/>
            <a:ext cx="5592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3C0798-EE10-4F6D-8D3D-F7F66B56C8A6}"/>
              </a:ext>
            </a:extLst>
          </p:cNvPr>
          <p:cNvCxnSpPr>
            <a:cxnSpLocks/>
          </p:cNvCxnSpPr>
          <p:nvPr/>
        </p:nvCxnSpPr>
        <p:spPr>
          <a:xfrm flipV="1">
            <a:off x="3083634" y="3062283"/>
            <a:ext cx="55334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EFBB48-4C73-4E83-8149-0BE6AD7F05E9}"/>
              </a:ext>
            </a:extLst>
          </p:cNvPr>
          <p:cNvCxnSpPr>
            <a:cxnSpLocks/>
          </p:cNvCxnSpPr>
          <p:nvPr/>
        </p:nvCxnSpPr>
        <p:spPr>
          <a:xfrm>
            <a:off x="8757527" y="3124010"/>
            <a:ext cx="104364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419118-5512-44C9-965C-6148E6D0FC8C}"/>
              </a:ext>
            </a:extLst>
          </p:cNvPr>
          <p:cNvCxnSpPr>
            <a:cxnSpLocks/>
          </p:cNvCxnSpPr>
          <p:nvPr/>
        </p:nvCxnSpPr>
        <p:spPr>
          <a:xfrm>
            <a:off x="10182061" y="3124010"/>
            <a:ext cx="102856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0488871-F0A8-169F-1B4B-15B0E6599E82}"/>
              </a:ext>
            </a:extLst>
          </p:cNvPr>
          <p:cNvSpPr/>
          <p:nvPr/>
        </p:nvSpPr>
        <p:spPr>
          <a:xfrm>
            <a:off x="2547021" y="2774674"/>
            <a:ext cx="641433" cy="641433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/>
                <a:ea typeface="+mn-ea"/>
                <a:cs typeface="Chronicle Text G4" pitchFamily="2" charset="0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985B14-B635-AC7F-5E93-775E3877F60E}"/>
              </a:ext>
            </a:extLst>
          </p:cNvPr>
          <p:cNvSpPr/>
          <p:nvPr/>
        </p:nvSpPr>
        <p:spPr>
          <a:xfrm>
            <a:off x="1530655" y="2782972"/>
            <a:ext cx="641433" cy="641433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/>
                <a:ea typeface="+mn-ea"/>
                <a:cs typeface="Chronicle Text G4" pitchFamily="2" charset="0"/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45A3BDC-F732-35ED-98C9-300906F990A8}"/>
              </a:ext>
            </a:extLst>
          </p:cNvPr>
          <p:cNvSpPr/>
          <p:nvPr/>
        </p:nvSpPr>
        <p:spPr>
          <a:xfrm>
            <a:off x="3547932" y="2774674"/>
            <a:ext cx="641433" cy="641433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/>
                <a:ea typeface="+mn-ea"/>
                <a:cs typeface="Chronicle Text G4" pitchFamily="2" charset="0"/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20D0EA-DB23-5032-E86E-175D9A22F546}"/>
              </a:ext>
            </a:extLst>
          </p:cNvPr>
          <p:cNvSpPr/>
          <p:nvPr/>
        </p:nvSpPr>
        <p:spPr>
          <a:xfrm>
            <a:off x="10889905" y="2782972"/>
            <a:ext cx="641433" cy="641433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/>
                <a:ea typeface="+mn-ea"/>
                <a:cs typeface="Chronicle Text G4" pitchFamily="2" charset="0"/>
              </a:rPr>
              <a:t>9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E282B7D-A01B-0BAF-5E67-748E32C29E2B}"/>
              </a:ext>
            </a:extLst>
          </p:cNvPr>
          <p:cNvSpPr/>
          <p:nvPr/>
        </p:nvSpPr>
        <p:spPr>
          <a:xfrm>
            <a:off x="9556539" y="2774439"/>
            <a:ext cx="641433" cy="641433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/>
                <a:ea typeface="+mn-ea"/>
                <a:cs typeface="Chronicle Text G4" pitchFamily="2" charset="0"/>
              </a:rPr>
              <a:t>8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F45EF9-B5EB-CBD7-BD94-7B229D157AD2}"/>
              </a:ext>
            </a:extLst>
          </p:cNvPr>
          <p:cNvSpPr/>
          <p:nvPr/>
        </p:nvSpPr>
        <p:spPr>
          <a:xfrm>
            <a:off x="8345048" y="2774674"/>
            <a:ext cx="641433" cy="641433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/>
                <a:ea typeface="+mn-ea"/>
                <a:cs typeface="Chronicle Text G4" pitchFamily="2" charset="0"/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FE683A2-AE0C-FBB6-5EB4-4C2A13508D98}"/>
              </a:ext>
            </a:extLst>
          </p:cNvPr>
          <p:cNvSpPr/>
          <p:nvPr/>
        </p:nvSpPr>
        <p:spPr>
          <a:xfrm>
            <a:off x="7129506" y="2782972"/>
            <a:ext cx="641433" cy="641433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/>
                <a:ea typeface="+mn-ea"/>
                <a:cs typeface="Chronicle Text G4" pitchFamily="2" charset="0"/>
              </a:rPr>
              <a:t>6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F68AAD-5CA7-766D-A043-D369AA812FA0}"/>
              </a:ext>
            </a:extLst>
          </p:cNvPr>
          <p:cNvSpPr/>
          <p:nvPr/>
        </p:nvSpPr>
        <p:spPr>
          <a:xfrm>
            <a:off x="5846841" y="2805654"/>
            <a:ext cx="641433" cy="641433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/>
                <a:ea typeface="+mn-ea"/>
                <a:cs typeface="Chronicle Text G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DD200CC-3121-F010-2CBC-589AA39FE2A6}"/>
              </a:ext>
            </a:extLst>
          </p:cNvPr>
          <p:cNvSpPr/>
          <p:nvPr/>
        </p:nvSpPr>
        <p:spPr>
          <a:xfrm>
            <a:off x="4616372" y="2803294"/>
            <a:ext cx="641433" cy="641433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/>
                <a:ea typeface="+mn-ea"/>
                <a:cs typeface="Chronicle Text G4" pitchFamily="2" charset="0"/>
              </a:rPr>
              <a:t>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4D07806-0873-EFFB-6181-EF90A3087286}"/>
              </a:ext>
            </a:extLst>
          </p:cNvPr>
          <p:cNvSpPr/>
          <p:nvPr/>
        </p:nvSpPr>
        <p:spPr>
          <a:xfrm>
            <a:off x="1530656" y="3803496"/>
            <a:ext cx="2740164" cy="215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899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Notes……….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AE0254-854D-5155-BA82-045DB907B627}"/>
              </a:ext>
            </a:extLst>
          </p:cNvPr>
          <p:cNvSpPr/>
          <p:nvPr/>
        </p:nvSpPr>
        <p:spPr>
          <a:xfrm>
            <a:off x="3888764" y="3784814"/>
            <a:ext cx="41895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8990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Notes……….</a:t>
            </a:r>
          </a:p>
        </p:txBody>
      </p:sp>
    </p:spTree>
    <p:extLst>
      <p:ext uri="{BB962C8B-B14F-4D97-AF65-F5344CB8AC3E}">
        <p14:creationId xmlns:p14="http://schemas.microsoft.com/office/powerpoint/2010/main" val="1550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A tall building with many windows&#10;&#10;Description automatically generated">
            <a:extLst>
              <a:ext uri="{FF2B5EF4-FFF2-40B4-BE49-F238E27FC236}">
                <a16:creationId xmlns:a16="http://schemas.microsoft.com/office/drawing/2014/main" id="{61D8F8F1-2AFF-77D3-4CD9-C101BEEF44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2" name="Object 41" hidden="1">
            <a:extLst>
              <a:ext uri="{FF2B5EF4-FFF2-40B4-BE49-F238E27FC236}">
                <a16:creationId xmlns:a16="http://schemas.microsoft.com/office/drawing/2014/main" id="{D796EAF2-6E76-40FB-8264-D9DDC4D198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42" name="Object 41" hidden="1">
                        <a:extLst>
                          <a:ext uri="{FF2B5EF4-FFF2-40B4-BE49-F238E27FC236}">
                            <a16:creationId xmlns:a16="http://schemas.microsoft.com/office/drawing/2014/main" id="{D796EAF2-6E76-40FB-8264-D9DDC4D19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 hidden="1">
            <a:extLst>
              <a:ext uri="{FF2B5EF4-FFF2-40B4-BE49-F238E27FC236}">
                <a16:creationId xmlns:a16="http://schemas.microsoft.com/office/drawing/2014/main" id="{C865B54F-8D14-4C4A-9CC7-84472CFF4C9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Chronicle Display Black" pitchFamily="50" charset="0"/>
              <a:sym typeface="Chronicle Display Black" pitchFamily="50" charset="0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B9484A19-1AD7-4619-9A76-0720DD47E518}"/>
              </a:ext>
            </a:extLst>
          </p:cNvPr>
          <p:cNvSpPr/>
          <p:nvPr/>
        </p:nvSpPr>
        <p:spPr>
          <a:xfrm>
            <a:off x="0" y="2179161"/>
            <a:ext cx="2948940" cy="4689346"/>
          </a:xfrm>
          <a:prstGeom prst="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70BBC95-742E-4E4F-9F00-1F361F84DF33}"/>
              </a:ext>
            </a:extLst>
          </p:cNvPr>
          <p:cNvSpPr/>
          <p:nvPr/>
        </p:nvSpPr>
        <p:spPr>
          <a:xfrm>
            <a:off x="9055607" y="1773777"/>
            <a:ext cx="3136392" cy="5094730"/>
          </a:xfrm>
          <a:prstGeom prst="rect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D7CD73B-CBCC-46FF-A888-F3468416452B}"/>
              </a:ext>
            </a:extLst>
          </p:cNvPr>
          <p:cNvSpPr txBox="1"/>
          <p:nvPr/>
        </p:nvSpPr>
        <p:spPr>
          <a:xfrm>
            <a:off x="4799838" y="4973573"/>
            <a:ext cx="228155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LIQUIDITY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CD2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NET SALES / TOTAL ASSETS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FCD2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70FBB1B-66AE-4A1F-BC63-06108849D96A}"/>
              </a:ext>
            </a:extLst>
          </p:cNvPr>
          <p:cNvSpPr txBox="1"/>
          <p:nvPr/>
        </p:nvSpPr>
        <p:spPr>
          <a:xfrm>
            <a:off x="7448168" y="4973573"/>
            <a:ext cx="186182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pc="-10" dirty="0">
                <a:solidFill>
                  <a:schemeClr val="bg1"/>
                </a:solidFill>
                <a:latin typeface="Open Sans"/>
                <a:cs typeface="Open Sans"/>
              </a:rPr>
              <a:t>PROFITABILITY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3DF9C5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WORKING CAPITAL / TOTAL ASSETS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3DF9C5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F276AE4-8403-4008-A400-105696BBAFD9}"/>
              </a:ext>
            </a:extLst>
          </p:cNvPr>
          <p:cNvSpPr/>
          <p:nvPr/>
        </p:nvSpPr>
        <p:spPr>
          <a:xfrm>
            <a:off x="2398776" y="2072639"/>
            <a:ext cx="2146300" cy="2146300"/>
          </a:xfrm>
          <a:custGeom>
            <a:avLst/>
            <a:gdLst/>
            <a:ahLst/>
            <a:cxnLst/>
            <a:rect l="l" t="t" r="r" b="b"/>
            <a:pathLst>
              <a:path w="2146300" h="2146300">
                <a:moveTo>
                  <a:pt x="1072896" y="0"/>
                </a:moveTo>
                <a:lnTo>
                  <a:pt x="1025102" y="1045"/>
                </a:lnTo>
                <a:lnTo>
                  <a:pt x="977843" y="4152"/>
                </a:lnTo>
                <a:lnTo>
                  <a:pt x="931164" y="9276"/>
                </a:lnTo>
                <a:lnTo>
                  <a:pt x="885108" y="16375"/>
                </a:lnTo>
                <a:lnTo>
                  <a:pt x="839718" y="25405"/>
                </a:lnTo>
                <a:lnTo>
                  <a:pt x="795039" y="36322"/>
                </a:lnTo>
                <a:lnTo>
                  <a:pt x="751112" y="49082"/>
                </a:lnTo>
                <a:lnTo>
                  <a:pt x="707984" y="63643"/>
                </a:lnTo>
                <a:lnTo>
                  <a:pt x="665696" y="79959"/>
                </a:lnTo>
                <a:lnTo>
                  <a:pt x="624292" y="97989"/>
                </a:lnTo>
                <a:lnTo>
                  <a:pt x="583816" y="117687"/>
                </a:lnTo>
                <a:lnTo>
                  <a:pt x="544312" y="139011"/>
                </a:lnTo>
                <a:lnTo>
                  <a:pt x="505823" y="161917"/>
                </a:lnTo>
                <a:lnTo>
                  <a:pt x="468393" y="186361"/>
                </a:lnTo>
                <a:lnTo>
                  <a:pt x="432065" y="212301"/>
                </a:lnTo>
                <a:lnTo>
                  <a:pt x="396884" y="239691"/>
                </a:lnTo>
                <a:lnTo>
                  <a:pt x="362892" y="268489"/>
                </a:lnTo>
                <a:lnTo>
                  <a:pt x="330133" y="298650"/>
                </a:lnTo>
                <a:lnTo>
                  <a:pt x="298650" y="330133"/>
                </a:lnTo>
                <a:lnTo>
                  <a:pt x="268489" y="362892"/>
                </a:lnTo>
                <a:lnTo>
                  <a:pt x="239691" y="396884"/>
                </a:lnTo>
                <a:lnTo>
                  <a:pt x="212301" y="432065"/>
                </a:lnTo>
                <a:lnTo>
                  <a:pt x="186361" y="468393"/>
                </a:lnTo>
                <a:lnTo>
                  <a:pt x="161917" y="505823"/>
                </a:lnTo>
                <a:lnTo>
                  <a:pt x="139011" y="544312"/>
                </a:lnTo>
                <a:lnTo>
                  <a:pt x="117687" y="583816"/>
                </a:lnTo>
                <a:lnTo>
                  <a:pt x="97989" y="624292"/>
                </a:lnTo>
                <a:lnTo>
                  <a:pt x="79959" y="665696"/>
                </a:lnTo>
                <a:lnTo>
                  <a:pt x="63643" y="707984"/>
                </a:lnTo>
                <a:lnTo>
                  <a:pt x="49082" y="751112"/>
                </a:lnTo>
                <a:lnTo>
                  <a:pt x="36322" y="795039"/>
                </a:lnTo>
                <a:lnTo>
                  <a:pt x="25405" y="839718"/>
                </a:lnTo>
                <a:lnTo>
                  <a:pt x="16375" y="885108"/>
                </a:lnTo>
                <a:lnTo>
                  <a:pt x="9276" y="931164"/>
                </a:lnTo>
                <a:lnTo>
                  <a:pt x="4152" y="977843"/>
                </a:lnTo>
                <a:lnTo>
                  <a:pt x="1045" y="1025102"/>
                </a:lnTo>
                <a:lnTo>
                  <a:pt x="0" y="1072896"/>
                </a:lnTo>
                <a:lnTo>
                  <a:pt x="1045" y="1120689"/>
                </a:lnTo>
                <a:lnTo>
                  <a:pt x="4152" y="1167948"/>
                </a:lnTo>
                <a:lnTo>
                  <a:pt x="9276" y="1214627"/>
                </a:lnTo>
                <a:lnTo>
                  <a:pt x="16375" y="1260683"/>
                </a:lnTo>
                <a:lnTo>
                  <a:pt x="25405" y="1306073"/>
                </a:lnTo>
                <a:lnTo>
                  <a:pt x="36322" y="1350752"/>
                </a:lnTo>
                <a:lnTo>
                  <a:pt x="49082" y="1394679"/>
                </a:lnTo>
                <a:lnTo>
                  <a:pt x="63643" y="1437807"/>
                </a:lnTo>
                <a:lnTo>
                  <a:pt x="79959" y="1480095"/>
                </a:lnTo>
                <a:lnTo>
                  <a:pt x="97989" y="1521499"/>
                </a:lnTo>
                <a:lnTo>
                  <a:pt x="117687" y="1561975"/>
                </a:lnTo>
                <a:lnTo>
                  <a:pt x="139011" y="1601479"/>
                </a:lnTo>
                <a:lnTo>
                  <a:pt x="161917" y="1639968"/>
                </a:lnTo>
                <a:lnTo>
                  <a:pt x="186361" y="1677398"/>
                </a:lnTo>
                <a:lnTo>
                  <a:pt x="212301" y="1713726"/>
                </a:lnTo>
                <a:lnTo>
                  <a:pt x="239691" y="1748907"/>
                </a:lnTo>
                <a:lnTo>
                  <a:pt x="268489" y="1782899"/>
                </a:lnTo>
                <a:lnTo>
                  <a:pt x="298650" y="1815658"/>
                </a:lnTo>
                <a:lnTo>
                  <a:pt x="330133" y="1847141"/>
                </a:lnTo>
                <a:lnTo>
                  <a:pt x="362892" y="1877302"/>
                </a:lnTo>
                <a:lnTo>
                  <a:pt x="396884" y="1906100"/>
                </a:lnTo>
                <a:lnTo>
                  <a:pt x="432065" y="1933490"/>
                </a:lnTo>
                <a:lnTo>
                  <a:pt x="468393" y="1959430"/>
                </a:lnTo>
                <a:lnTo>
                  <a:pt x="505823" y="1983874"/>
                </a:lnTo>
                <a:lnTo>
                  <a:pt x="544312" y="2006780"/>
                </a:lnTo>
                <a:lnTo>
                  <a:pt x="583816" y="2028104"/>
                </a:lnTo>
                <a:lnTo>
                  <a:pt x="624292" y="2047802"/>
                </a:lnTo>
                <a:lnTo>
                  <a:pt x="665696" y="2065832"/>
                </a:lnTo>
                <a:lnTo>
                  <a:pt x="707984" y="2082148"/>
                </a:lnTo>
                <a:lnTo>
                  <a:pt x="751112" y="2096709"/>
                </a:lnTo>
                <a:lnTo>
                  <a:pt x="795039" y="2109469"/>
                </a:lnTo>
                <a:lnTo>
                  <a:pt x="839718" y="2120386"/>
                </a:lnTo>
                <a:lnTo>
                  <a:pt x="885108" y="2129416"/>
                </a:lnTo>
                <a:lnTo>
                  <a:pt x="931164" y="2136515"/>
                </a:lnTo>
                <a:lnTo>
                  <a:pt x="977843" y="2141639"/>
                </a:lnTo>
                <a:lnTo>
                  <a:pt x="1025102" y="2144746"/>
                </a:lnTo>
                <a:lnTo>
                  <a:pt x="1072896" y="2145792"/>
                </a:lnTo>
                <a:lnTo>
                  <a:pt x="1120689" y="2144746"/>
                </a:lnTo>
                <a:lnTo>
                  <a:pt x="1167948" y="2141639"/>
                </a:lnTo>
                <a:lnTo>
                  <a:pt x="1214627" y="2136515"/>
                </a:lnTo>
                <a:lnTo>
                  <a:pt x="1260683" y="2129416"/>
                </a:lnTo>
                <a:lnTo>
                  <a:pt x="1306073" y="2120386"/>
                </a:lnTo>
                <a:lnTo>
                  <a:pt x="1350752" y="2109469"/>
                </a:lnTo>
                <a:lnTo>
                  <a:pt x="1394679" y="2096709"/>
                </a:lnTo>
                <a:lnTo>
                  <a:pt x="1437807" y="2082148"/>
                </a:lnTo>
                <a:lnTo>
                  <a:pt x="1480095" y="2065832"/>
                </a:lnTo>
                <a:lnTo>
                  <a:pt x="1521499" y="2047802"/>
                </a:lnTo>
                <a:lnTo>
                  <a:pt x="1561975" y="2028104"/>
                </a:lnTo>
                <a:lnTo>
                  <a:pt x="1601479" y="2006780"/>
                </a:lnTo>
                <a:lnTo>
                  <a:pt x="1639968" y="1983874"/>
                </a:lnTo>
                <a:lnTo>
                  <a:pt x="1677398" y="1959430"/>
                </a:lnTo>
                <a:lnTo>
                  <a:pt x="1713726" y="1933490"/>
                </a:lnTo>
                <a:lnTo>
                  <a:pt x="1748907" y="1906100"/>
                </a:lnTo>
                <a:lnTo>
                  <a:pt x="1782899" y="1877302"/>
                </a:lnTo>
                <a:lnTo>
                  <a:pt x="1815658" y="1847141"/>
                </a:lnTo>
                <a:lnTo>
                  <a:pt x="1847141" y="1815658"/>
                </a:lnTo>
                <a:lnTo>
                  <a:pt x="1877302" y="1782899"/>
                </a:lnTo>
                <a:lnTo>
                  <a:pt x="1906100" y="1748907"/>
                </a:lnTo>
                <a:lnTo>
                  <a:pt x="1933490" y="1713726"/>
                </a:lnTo>
                <a:lnTo>
                  <a:pt x="1959430" y="1677398"/>
                </a:lnTo>
                <a:lnTo>
                  <a:pt x="1983874" y="1639968"/>
                </a:lnTo>
                <a:lnTo>
                  <a:pt x="2006780" y="1601479"/>
                </a:lnTo>
                <a:lnTo>
                  <a:pt x="2028104" y="1561975"/>
                </a:lnTo>
                <a:lnTo>
                  <a:pt x="2047802" y="1521499"/>
                </a:lnTo>
                <a:lnTo>
                  <a:pt x="2065832" y="1480095"/>
                </a:lnTo>
                <a:lnTo>
                  <a:pt x="2082148" y="1437807"/>
                </a:lnTo>
                <a:lnTo>
                  <a:pt x="2096709" y="1394679"/>
                </a:lnTo>
                <a:lnTo>
                  <a:pt x="2109469" y="1350752"/>
                </a:lnTo>
                <a:lnTo>
                  <a:pt x="2120386" y="1306073"/>
                </a:lnTo>
                <a:lnTo>
                  <a:pt x="2129416" y="1260683"/>
                </a:lnTo>
                <a:lnTo>
                  <a:pt x="2136515" y="1214627"/>
                </a:lnTo>
                <a:lnTo>
                  <a:pt x="2141639" y="1167948"/>
                </a:lnTo>
                <a:lnTo>
                  <a:pt x="2144746" y="1120689"/>
                </a:lnTo>
                <a:lnTo>
                  <a:pt x="2145791" y="1072896"/>
                </a:lnTo>
                <a:lnTo>
                  <a:pt x="2144746" y="1025102"/>
                </a:lnTo>
                <a:lnTo>
                  <a:pt x="2141639" y="977843"/>
                </a:lnTo>
                <a:lnTo>
                  <a:pt x="2136515" y="931164"/>
                </a:lnTo>
                <a:lnTo>
                  <a:pt x="2129416" y="885108"/>
                </a:lnTo>
                <a:lnTo>
                  <a:pt x="2120386" y="839718"/>
                </a:lnTo>
                <a:lnTo>
                  <a:pt x="2109469" y="795039"/>
                </a:lnTo>
                <a:lnTo>
                  <a:pt x="2096709" y="751112"/>
                </a:lnTo>
                <a:lnTo>
                  <a:pt x="2082148" y="707984"/>
                </a:lnTo>
                <a:lnTo>
                  <a:pt x="2065832" y="665696"/>
                </a:lnTo>
                <a:lnTo>
                  <a:pt x="2047802" y="624292"/>
                </a:lnTo>
                <a:lnTo>
                  <a:pt x="2028104" y="583816"/>
                </a:lnTo>
                <a:lnTo>
                  <a:pt x="2006780" y="544312"/>
                </a:lnTo>
                <a:lnTo>
                  <a:pt x="1983874" y="505823"/>
                </a:lnTo>
                <a:lnTo>
                  <a:pt x="1959430" y="468393"/>
                </a:lnTo>
                <a:lnTo>
                  <a:pt x="1933490" y="432065"/>
                </a:lnTo>
                <a:lnTo>
                  <a:pt x="1906100" y="396884"/>
                </a:lnTo>
                <a:lnTo>
                  <a:pt x="1877302" y="362892"/>
                </a:lnTo>
                <a:lnTo>
                  <a:pt x="1847141" y="330133"/>
                </a:lnTo>
                <a:lnTo>
                  <a:pt x="1815658" y="298650"/>
                </a:lnTo>
                <a:lnTo>
                  <a:pt x="1782899" y="268489"/>
                </a:lnTo>
                <a:lnTo>
                  <a:pt x="1748907" y="239691"/>
                </a:lnTo>
                <a:lnTo>
                  <a:pt x="1713726" y="212301"/>
                </a:lnTo>
                <a:lnTo>
                  <a:pt x="1677398" y="186361"/>
                </a:lnTo>
                <a:lnTo>
                  <a:pt x="1639968" y="161917"/>
                </a:lnTo>
                <a:lnTo>
                  <a:pt x="1601479" y="139011"/>
                </a:lnTo>
                <a:lnTo>
                  <a:pt x="1561975" y="117687"/>
                </a:lnTo>
                <a:lnTo>
                  <a:pt x="1521499" y="97989"/>
                </a:lnTo>
                <a:lnTo>
                  <a:pt x="1480095" y="79959"/>
                </a:lnTo>
                <a:lnTo>
                  <a:pt x="1437807" y="63643"/>
                </a:lnTo>
                <a:lnTo>
                  <a:pt x="1394679" y="49082"/>
                </a:lnTo>
                <a:lnTo>
                  <a:pt x="1350752" y="36322"/>
                </a:lnTo>
                <a:lnTo>
                  <a:pt x="1306073" y="25405"/>
                </a:lnTo>
                <a:lnTo>
                  <a:pt x="1260683" y="16375"/>
                </a:lnTo>
                <a:lnTo>
                  <a:pt x="1214627" y="9276"/>
                </a:lnTo>
                <a:lnTo>
                  <a:pt x="1167948" y="4152"/>
                </a:lnTo>
                <a:lnTo>
                  <a:pt x="1120689" y="1045"/>
                </a:lnTo>
                <a:lnTo>
                  <a:pt x="1072896" y="0"/>
                </a:lnTo>
                <a:close/>
              </a:path>
            </a:pathLst>
          </a:custGeom>
          <a:solidFill>
            <a:srgbClr val="34E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0A6FAE3-719D-419F-A72B-9BAE2E923AAC}"/>
              </a:ext>
            </a:extLst>
          </p:cNvPr>
          <p:cNvSpPr/>
          <p:nvPr/>
        </p:nvSpPr>
        <p:spPr>
          <a:xfrm>
            <a:off x="2592323" y="2266188"/>
            <a:ext cx="1840229" cy="1838706"/>
          </a:xfrm>
          <a:prstGeom prst="rect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8F275C9A-2742-49BD-89CC-BEF793D7E0D2}"/>
              </a:ext>
            </a:extLst>
          </p:cNvPr>
          <p:cNvSpPr/>
          <p:nvPr/>
        </p:nvSpPr>
        <p:spPr>
          <a:xfrm>
            <a:off x="2639567" y="2313432"/>
            <a:ext cx="1664335" cy="1663064"/>
          </a:xfrm>
          <a:custGeom>
            <a:avLst/>
            <a:gdLst/>
            <a:ahLst/>
            <a:cxnLst/>
            <a:rect l="l" t="t" r="r" b="b"/>
            <a:pathLst>
              <a:path w="1664335" h="1663064">
                <a:moveTo>
                  <a:pt x="832104" y="0"/>
                </a:moveTo>
                <a:lnTo>
                  <a:pt x="783206" y="1411"/>
                </a:lnTo>
                <a:lnTo>
                  <a:pt x="735052" y="5593"/>
                </a:lnTo>
                <a:lnTo>
                  <a:pt x="687722" y="12468"/>
                </a:lnTo>
                <a:lnTo>
                  <a:pt x="641292" y="21958"/>
                </a:lnTo>
                <a:lnTo>
                  <a:pt x="595842" y="33984"/>
                </a:lnTo>
                <a:lnTo>
                  <a:pt x="551447" y="48469"/>
                </a:lnTo>
                <a:lnTo>
                  <a:pt x="508188" y="65335"/>
                </a:lnTo>
                <a:lnTo>
                  <a:pt x="466141" y="84504"/>
                </a:lnTo>
                <a:lnTo>
                  <a:pt x="425385" y="105897"/>
                </a:lnTo>
                <a:lnTo>
                  <a:pt x="385998" y="129437"/>
                </a:lnTo>
                <a:lnTo>
                  <a:pt x="348058" y="155046"/>
                </a:lnTo>
                <a:lnTo>
                  <a:pt x="311642" y="182646"/>
                </a:lnTo>
                <a:lnTo>
                  <a:pt x="276829" y="212159"/>
                </a:lnTo>
                <a:lnTo>
                  <a:pt x="243697" y="243506"/>
                </a:lnTo>
                <a:lnTo>
                  <a:pt x="212323" y="276610"/>
                </a:lnTo>
                <a:lnTo>
                  <a:pt x="182786" y="311393"/>
                </a:lnTo>
                <a:lnTo>
                  <a:pt x="155164" y="347777"/>
                </a:lnTo>
                <a:lnTo>
                  <a:pt x="129535" y="385683"/>
                </a:lnTo>
                <a:lnTo>
                  <a:pt x="105976" y="425035"/>
                </a:lnTo>
                <a:lnTo>
                  <a:pt x="84566" y="465753"/>
                </a:lnTo>
                <a:lnTo>
                  <a:pt x="65383" y="507759"/>
                </a:lnTo>
                <a:lnTo>
                  <a:pt x="48504" y="550977"/>
                </a:lnTo>
                <a:lnTo>
                  <a:pt x="34008" y="595327"/>
                </a:lnTo>
                <a:lnTo>
                  <a:pt x="21973" y="640733"/>
                </a:lnTo>
                <a:lnTo>
                  <a:pt x="12477" y="687115"/>
                </a:lnTo>
                <a:lnTo>
                  <a:pt x="5597" y="734395"/>
                </a:lnTo>
                <a:lnTo>
                  <a:pt x="1412" y="782497"/>
                </a:lnTo>
                <a:lnTo>
                  <a:pt x="0" y="831341"/>
                </a:lnTo>
                <a:lnTo>
                  <a:pt x="1412" y="880186"/>
                </a:lnTo>
                <a:lnTo>
                  <a:pt x="5597" y="928288"/>
                </a:lnTo>
                <a:lnTo>
                  <a:pt x="12477" y="975568"/>
                </a:lnTo>
                <a:lnTo>
                  <a:pt x="21973" y="1021950"/>
                </a:lnTo>
                <a:lnTo>
                  <a:pt x="34008" y="1067356"/>
                </a:lnTo>
                <a:lnTo>
                  <a:pt x="48504" y="1111706"/>
                </a:lnTo>
                <a:lnTo>
                  <a:pt x="65383" y="1154924"/>
                </a:lnTo>
                <a:lnTo>
                  <a:pt x="84566" y="1196930"/>
                </a:lnTo>
                <a:lnTo>
                  <a:pt x="105976" y="1237648"/>
                </a:lnTo>
                <a:lnTo>
                  <a:pt x="129535" y="1277000"/>
                </a:lnTo>
                <a:lnTo>
                  <a:pt x="155164" y="1314906"/>
                </a:lnTo>
                <a:lnTo>
                  <a:pt x="182786" y="1351290"/>
                </a:lnTo>
                <a:lnTo>
                  <a:pt x="212323" y="1386073"/>
                </a:lnTo>
                <a:lnTo>
                  <a:pt x="243697" y="1419177"/>
                </a:lnTo>
                <a:lnTo>
                  <a:pt x="276829" y="1450524"/>
                </a:lnTo>
                <a:lnTo>
                  <a:pt x="311642" y="1480037"/>
                </a:lnTo>
                <a:lnTo>
                  <a:pt x="348058" y="1507637"/>
                </a:lnTo>
                <a:lnTo>
                  <a:pt x="385998" y="1533246"/>
                </a:lnTo>
                <a:lnTo>
                  <a:pt x="425385" y="1556786"/>
                </a:lnTo>
                <a:lnTo>
                  <a:pt x="466141" y="1578179"/>
                </a:lnTo>
                <a:lnTo>
                  <a:pt x="508188" y="1597348"/>
                </a:lnTo>
                <a:lnTo>
                  <a:pt x="551447" y="1614214"/>
                </a:lnTo>
                <a:lnTo>
                  <a:pt x="595842" y="1628699"/>
                </a:lnTo>
                <a:lnTo>
                  <a:pt x="641292" y="1640725"/>
                </a:lnTo>
                <a:lnTo>
                  <a:pt x="687722" y="1650215"/>
                </a:lnTo>
                <a:lnTo>
                  <a:pt x="735052" y="1657090"/>
                </a:lnTo>
                <a:lnTo>
                  <a:pt x="783206" y="1661272"/>
                </a:lnTo>
                <a:lnTo>
                  <a:pt x="832104" y="1662683"/>
                </a:lnTo>
                <a:lnTo>
                  <a:pt x="881001" y="1661272"/>
                </a:lnTo>
                <a:lnTo>
                  <a:pt x="929155" y="1657090"/>
                </a:lnTo>
                <a:lnTo>
                  <a:pt x="976485" y="1650215"/>
                </a:lnTo>
                <a:lnTo>
                  <a:pt x="1022915" y="1640725"/>
                </a:lnTo>
                <a:lnTo>
                  <a:pt x="1068365" y="1628699"/>
                </a:lnTo>
                <a:lnTo>
                  <a:pt x="1112760" y="1614214"/>
                </a:lnTo>
                <a:lnTo>
                  <a:pt x="1156019" y="1597348"/>
                </a:lnTo>
                <a:lnTo>
                  <a:pt x="1198066" y="1578179"/>
                </a:lnTo>
                <a:lnTo>
                  <a:pt x="1238822" y="1556786"/>
                </a:lnTo>
                <a:lnTo>
                  <a:pt x="1278209" y="1533246"/>
                </a:lnTo>
                <a:lnTo>
                  <a:pt x="1316149" y="1507637"/>
                </a:lnTo>
                <a:lnTo>
                  <a:pt x="1352565" y="1480037"/>
                </a:lnTo>
                <a:lnTo>
                  <a:pt x="1387378" y="1450524"/>
                </a:lnTo>
                <a:lnTo>
                  <a:pt x="1420510" y="1419177"/>
                </a:lnTo>
                <a:lnTo>
                  <a:pt x="1451884" y="1386073"/>
                </a:lnTo>
                <a:lnTo>
                  <a:pt x="1481421" y="1351290"/>
                </a:lnTo>
                <a:lnTo>
                  <a:pt x="1509043" y="1314906"/>
                </a:lnTo>
                <a:lnTo>
                  <a:pt x="1534672" y="1277000"/>
                </a:lnTo>
                <a:lnTo>
                  <a:pt x="1558231" y="1237648"/>
                </a:lnTo>
                <a:lnTo>
                  <a:pt x="1579641" y="1196930"/>
                </a:lnTo>
                <a:lnTo>
                  <a:pt x="1598824" y="1154924"/>
                </a:lnTo>
                <a:lnTo>
                  <a:pt x="1615703" y="1111706"/>
                </a:lnTo>
                <a:lnTo>
                  <a:pt x="1630199" y="1067356"/>
                </a:lnTo>
                <a:lnTo>
                  <a:pt x="1642234" y="1021950"/>
                </a:lnTo>
                <a:lnTo>
                  <a:pt x="1651730" y="975568"/>
                </a:lnTo>
                <a:lnTo>
                  <a:pt x="1658610" y="928288"/>
                </a:lnTo>
                <a:lnTo>
                  <a:pt x="1662795" y="880186"/>
                </a:lnTo>
                <a:lnTo>
                  <a:pt x="1664208" y="831341"/>
                </a:lnTo>
                <a:lnTo>
                  <a:pt x="1662795" y="782497"/>
                </a:lnTo>
                <a:lnTo>
                  <a:pt x="1658610" y="734395"/>
                </a:lnTo>
                <a:lnTo>
                  <a:pt x="1651730" y="687115"/>
                </a:lnTo>
                <a:lnTo>
                  <a:pt x="1642234" y="640733"/>
                </a:lnTo>
                <a:lnTo>
                  <a:pt x="1630199" y="595327"/>
                </a:lnTo>
                <a:lnTo>
                  <a:pt x="1615703" y="550977"/>
                </a:lnTo>
                <a:lnTo>
                  <a:pt x="1598824" y="507759"/>
                </a:lnTo>
                <a:lnTo>
                  <a:pt x="1579641" y="465753"/>
                </a:lnTo>
                <a:lnTo>
                  <a:pt x="1558231" y="425035"/>
                </a:lnTo>
                <a:lnTo>
                  <a:pt x="1534672" y="385683"/>
                </a:lnTo>
                <a:lnTo>
                  <a:pt x="1509043" y="347777"/>
                </a:lnTo>
                <a:lnTo>
                  <a:pt x="1481421" y="311393"/>
                </a:lnTo>
                <a:lnTo>
                  <a:pt x="1451884" y="276610"/>
                </a:lnTo>
                <a:lnTo>
                  <a:pt x="1420510" y="243506"/>
                </a:lnTo>
                <a:lnTo>
                  <a:pt x="1387378" y="212159"/>
                </a:lnTo>
                <a:lnTo>
                  <a:pt x="1352565" y="182646"/>
                </a:lnTo>
                <a:lnTo>
                  <a:pt x="1316149" y="155046"/>
                </a:lnTo>
                <a:lnTo>
                  <a:pt x="1278209" y="129437"/>
                </a:lnTo>
                <a:lnTo>
                  <a:pt x="1238822" y="105897"/>
                </a:lnTo>
                <a:lnTo>
                  <a:pt x="1198066" y="84504"/>
                </a:lnTo>
                <a:lnTo>
                  <a:pt x="1156019" y="65335"/>
                </a:lnTo>
                <a:lnTo>
                  <a:pt x="1112760" y="48469"/>
                </a:lnTo>
                <a:lnTo>
                  <a:pt x="1068365" y="33984"/>
                </a:lnTo>
                <a:lnTo>
                  <a:pt x="1022915" y="21958"/>
                </a:lnTo>
                <a:lnTo>
                  <a:pt x="976485" y="12468"/>
                </a:lnTo>
                <a:lnTo>
                  <a:pt x="929155" y="5593"/>
                </a:lnTo>
                <a:lnTo>
                  <a:pt x="881001" y="1411"/>
                </a:lnTo>
                <a:lnTo>
                  <a:pt x="832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E50BEC4-F3F9-428E-8D98-D69B8795D27F}"/>
              </a:ext>
            </a:extLst>
          </p:cNvPr>
          <p:cNvSpPr/>
          <p:nvPr/>
        </p:nvSpPr>
        <p:spPr>
          <a:xfrm>
            <a:off x="3116579" y="4072128"/>
            <a:ext cx="710565" cy="387350"/>
          </a:xfrm>
          <a:custGeom>
            <a:avLst/>
            <a:gdLst/>
            <a:ahLst/>
            <a:cxnLst/>
            <a:rect l="l" t="t" r="r" b="b"/>
            <a:pathLst>
              <a:path w="710564" h="387350">
                <a:moveTo>
                  <a:pt x="710183" y="0"/>
                </a:moveTo>
                <a:lnTo>
                  <a:pt x="0" y="0"/>
                </a:lnTo>
                <a:lnTo>
                  <a:pt x="355092" y="387096"/>
                </a:lnTo>
                <a:lnTo>
                  <a:pt x="710183" y="0"/>
                </a:lnTo>
                <a:close/>
              </a:path>
            </a:pathLst>
          </a:custGeom>
          <a:solidFill>
            <a:srgbClr val="34E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4C107BF5-D11A-449E-AF2D-C51D79BA1D64}"/>
              </a:ext>
            </a:extLst>
          </p:cNvPr>
          <p:cNvSpPr/>
          <p:nvPr/>
        </p:nvSpPr>
        <p:spPr>
          <a:xfrm>
            <a:off x="4852415" y="2072639"/>
            <a:ext cx="2146300" cy="2146300"/>
          </a:xfrm>
          <a:custGeom>
            <a:avLst/>
            <a:gdLst/>
            <a:ahLst/>
            <a:cxnLst/>
            <a:rect l="l" t="t" r="r" b="b"/>
            <a:pathLst>
              <a:path w="2146300" h="2146300">
                <a:moveTo>
                  <a:pt x="1072896" y="0"/>
                </a:moveTo>
                <a:lnTo>
                  <a:pt x="1025102" y="1045"/>
                </a:lnTo>
                <a:lnTo>
                  <a:pt x="977843" y="4152"/>
                </a:lnTo>
                <a:lnTo>
                  <a:pt x="931164" y="9276"/>
                </a:lnTo>
                <a:lnTo>
                  <a:pt x="885108" y="16375"/>
                </a:lnTo>
                <a:lnTo>
                  <a:pt x="839718" y="25405"/>
                </a:lnTo>
                <a:lnTo>
                  <a:pt x="795039" y="36322"/>
                </a:lnTo>
                <a:lnTo>
                  <a:pt x="751112" y="49082"/>
                </a:lnTo>
                <a:lnTo>
                  <a:pt x="707984" y="63643"/>
                </a:lnTo>
                <a:lnTo>
                  <a:pt x="665696" y="79959"/>
                </a:lnTo>
                <a:lnTo>
                  <a:pt x="624292" y="97989"/>
                </a:lnTo>
                <a:lnTo>
                  <a:pt x="583816" y="117687"/>
                </a:lnTo>
                <a:lnTo>
                  <a:pt x="544312" y="139011"/>
                </a:lnTo>
                <a:lnTo>
                  <a:pt x="505823" y="161917"/>
                </a:lnTo>
                <a:lnTo>
                  <a:pt x="468393" y="186361"/>
                </a:lnTo>
                <a:lnTo>
                  <a:pt x="432065" y="212301"/>
                </a:lnTo>
                <a:lnTo>
                  <a:pt x="396884" y="239691"/>
                </a:lnTo>
                <a:lnTo>
                  <a:pt x="362892" y="268489"/>
                </a:lnTo>
                <a:lnTo>
                  <a:pt x="330133" y="298650"/>
                </a:lnTo>
                <a:lnTo>
                  <a:pt x="298650" y="330133"/>
                </a:lnTo>
                <a:lnTo>
                  <a:pt x="268489" y="362892"/>
                </a:lnTo>
                <a:lnTo>
                  <a:pt x="239691" y="396884"/>
                </a:lnTo>
                <a:lnTo>
                  <a:pt x="212301" y="432065"/>
                </a:lnTo>
                <a:lnTo>
                  <a:pt x="186361" y="468393"/>
                </a:lnTo>
                <a:lnTo>
                  <a:pt x="161917" y="505823"/>
                </a:lnTo>
                <a:lnTo>
                  <a:pt x="139011" y="544312"/>
                </a:lnTo>
                <a:lnTo>
                  <a:pt x="117687" y="583816"/>
                </a:lnTo>
                <a:lnTo>
                  <a:pt x="97989" y="624292"/>
                </a:lnTo>
                <a:lnTo>
                  <a:pt x="79959" y="665696"/>
                </a:lnTo>
                <a:lnTo>
                  <a:pt x="63643" y="707984"/>
                </a:lnTo>
                <a:lnTo>
                  <a:pt x="49082" y="751112"/>
                </a:lnTo>
                <a:lnTo>
                  <a:pt x="36322" y="795039"/>
                </a:lnTo>
                <a:lnTo>
                  <a:pt x="25405" y="839718"/>
                </a:lnTo>
                <a:lnTo>
                  <a:pt x="16375" y="885108"/>
                </a:lnTo>
                <a:lnTo>
                  <a:pt x="9276" y="931164"/>
                </a:lnTo>
                <a:lnTo>
                  <a:pt x="4152" y="977843"/>
                </a:lnTo>
                <a:lnTo>
                  <a:pt x="1045" y="1025102"/>
                </a:lnTo>
                <a:lnTo>
                  <a:pt x="0" y="1072896"/>
                </a:lnTo>
                <a:lnTo>
                  <a:pt x="1045" y="1120689"/>
                </a:lnTo>
                <a:lnTo>
                  <a:pt x="4152" y="1167948"/>
                </a:lnTo>
                <a:lnTo>
                  <a:pt x="9276" y="1214627"/>
                </a:lnTo>
                <a:lnTo>
                  <a:pt x="16375" y="1260683"/>
                </a:lnTo>
                <a:lnTo>
                  <a:pt x="25405" y="1306073"/>
                </a:lnTo>
                <a:lnTo>
                  <a:pt x="36322" y="1350752"/>
                </a:lnTo>
                <a:lnTo>
                  <a:pt x="49082" y="1394679"/>
                </a:lnTo>
                <a:lnTo>
                  <a:pt x="63643" y="1437807"/>
                </a:lnTo>
                <a:lnTo>
                  <a:pt x="79959" y="1480095"/>
                </a:lnTo>
                <a:lnTo>
                  <a:pt x="97989" y="1521499"/>
                </a:lnTo>
                <a:lnTo>
                  <a:pt x="117687" y="1561975"/>
                </a:lnTo>
                <a:lnTo>
                  <a:pt x="139011" y="1601479"/>
                </a:lnTo>
                <a:lnTo>
                  <a:pt x="161917" y="1639968"/>
                </a:lnTo>
                <a:lnTo>
                  <a:pt x="186361" y="1677398"/>
                </a:lnTo>
                <a:lnTo>
                  <a:pt x="212301" y="1713726"/>
                </a:lnTo>
                <a:lnTo>
                  <a:pt x="239691" y="1748907"/>
                </a:lnTo>
                <a:lnTo>
                  <a:pt x="268489" y="1782899"/>
                </a:lnTo>
                <a:lnTo>
                  <a:pt x="298650" y="1815658"/>
                </a:lnTo>
                <a:lnTo>
                  <a:pt x="330133" y="1847141"/>
                </a:lnTo>
                <a:lnTo>
                  <a:pt x="362892" y="1877302"/>
                </a:lnTo>
                <a:lnTo>
                  <a:pt x="396884" y="1906100"/>
                </a:lnTo>
                <a:lnTo>
                  <a:pt x="432065" y="1933490"/>
                </a:lnTo>
                <a:lnTo>
                  <a:pt x="468393" y="1959430"/>
                </a:lnTo>
                <a:lnTo>
                  <a:pt x="505823" y="1983874"/>
                </a:lnTo>
                <a:lnTo>
                  <a:pt x="544312" y="2006780"/>
                </a:lnTo>
                <a:lnTo>
                  <a:pt x="583816" y="2028104"/>
                </a:lnTo>
                <a:lnTo>
                  <a:pt x="624292" y="2047802"/>
                </a:lnTo>
                <a:lnTo>
                  <a:pt x="665696" y="2065832"/>
                </a:lnTo>
                <a:lnTo>
                  <a:pt x="707984" y="2082148"/>
                </a:lnTo>
                <a:lnTo>
                  <a:pt x="751112" y="2096709"/>
                </a:lnTo>
                <a:lnTo>
                  <a:pt x="795039" y="2109469"/>
                </a:lnTo>
                <a:lnTo>
                  <a:pt x="839718" y="2120386"/>
                </a:lnTo>
                <a:lnTo>
                  <a:pt x="885108" y="2129416"/>
                </a:lnTo>
                <a:lnTo>
                  <a:pt x="931164" y="2136515"/>
                </a:lnTo>
                <a:lnTo>
                  <a:pt x="977843" y="2141639"/>
                </a:lnTo>
                <a:lnTo>
                  <a:pt x="1025102" y="2144746"/>
                </a:lnTo>
                <a:lnTo>
                  <a:pt x="1072896" y="2145792"/>
                </a:lnTo>
                <a:lnTo>
                  <a:pt x="1120689" y="2144746"/>
                </a:lnTo>
                <a:lnTo>
                  <a:pt x="1167948" y="2141639"/>
                </a:lnTo>
                <a:lnTo>
                  <a:pt x="1214627" y="2136515"/>
                </a:lnTo>
                <a:lnTo>
                  <a:pt x="1260683" y="2129416"/>
                </a:lnTo>
                <a:lnTo>
                  <a:pt x="1306073" y="2120386"/>
                </a:lnTo>
                <a:lnTo>
                  <a:pt x="1350752" y="2109469"/>
                </a:lnTo>
                <a:lnTo>
                  <a:pt x="1394679" y="2096709"/>
                </a:lnTo>
                <a:lnTo>
                  <a:pt x="1437807" y="2082148"/>
                </a:lnTo>
                <a:lnTo>
                  <a:pt x="1480095" y="2065832"/>
                </a:lnTo>
                <a:lnTo>
                  <a:pt x="1521499" y="2047802"/>
                </a:lnTo>
                <a:lnTo>
                  <a:pt x="1561975" y="2028104"/>
                </a:lnTo>
                <a:lnTo>
                  <a:pt x="1601479" y="2006780"/>
                </a:lnTo>
                <a:lnTo>
                  <a:pt x="1639968" y="1983874"/>
                </a:lnTo>
                <a:lnTo>
                  <a:pt x="1677398" y="1959430"/>
                </a:lnTo>
                <a:lnTo>
                  <a:pt x="1713726" y="1933490"/>
                </a:lnTo>
                <a:lnTo>
                  <a:pt x="1748907" y="1906100"/>
                </a:lnTo>
                <a:lnTo>
                  <a:pt x="1782899" y="1877302"/>
                </a:lnTo>
                <a:lnTo>
                  <a:pt x="1815658" y="1847141"/>
                </a:lnTo>
                <a:lnTo>
                  <a:pt x="1847141" y="1815658"/>
                </a:lnTo>
                <a:lnTo>
                  <a:pt x="1877302" y="1782899"/>
                </a:lnTo>
                <a:lnTo>
                  <a:pt x="1906100" y="1748907"/>
                </a:lnTo>
                <a:lnTo>
                  <a:pt x="1933490" y="1713726"/>
                </a:lnTo>
                <a:lnTo>
                  <a:pt x="1959430" y="1677398"/>
                </a:lnTo>
                <a:lnTo>
                  <a:pt x="1983874" y="1639968"/>
                </a:lnTo>
                <a:lnTo>
                  <a:pt x="2006780" y="1601479"/>
                </a:lnTo>
                <a:lnTo>
                  <a:pt x="2028104" y="1561975"/>
                </a:lnTo>
                <a:lnTo>
                  <a:pt x="2047802" y="1521499"/>
                </a:lnTo>
                <a:lnTo>
                  <a:pt x="2065832" y="1480095"/>
                </a:lnTo>
                <a:lnTo>
                  <a:pt x="2082148" y="1437807"/>
                </a:lnTo>
                <a:lnTo>
                  <a:pt x="2096709" y="1394679"/>
                </a:lnTo>
                <a:lnTo>
                  <a:pt x="2109469" y="1350752"/>
                </a:lnTo>
                <a:lnTo>
                  <a:pt x="2120386" y="1306073"/>
                </a:lnTo>
                <a:lnTo>
                  <a:pt x="2129416" y="1260683"/>
                </a:lnTo>
                <a:lnTo>
                  <a:pt x="2136515" y="1214627"/>
                </a:lnTo>
                <a:lnTo>
                  <a:pt x="2141639" y="1167948"/>
                </a:lnTo>
                <a:lnTo>
                  <a:pt x="2144746" y="1120689"/>
                </a:lnTo>
                <a:lnTo>
                  <a:pt x="2145791" y="1072896"/>
                </a:lnTo>
                <a:lnTo>
                  <a:pt x="2144746" y="1025102"/>
                </a:lnTo>
                <a:lnTo>
                  <a:pt x="2141639" y="977843"/>
                </a:lnTo>
                <a:lnTo>
                  <a:pt x="2136515" y="931164"/>
                </a:lnTo>
                <a:lnTo>
                  <a:pt x="2129416" y="885108"/>
                </a:lnTo>
                <a:lnTo>
                  <a:pt x="2120386" y="839718"/>
                </a:lnTo>
                <a:lnTo>
                  <a:pt x="2109469" y="795039"/>
                </a:lnTo>
                <a:lnTo>
                  <a:pt x="2096709" y="751112"/>
                </a:lnTo>
                <a:lnTo>
                  <a:pt x="2082148" y="707984"/>
                </a:lnTo>
                <a:lnTo>
                  <a:pt x="2065832" y="665696"/>
                </a:lnTo>
                <a:lnTo>
                  <a:pt x="2047802" y="624292"/>
                </a:lnTo>
                <a:lnTo>
                  <a:pt x="2028104" y="583816"/>
                </a:lnTo>
                <a:lnTo>
                  <a:pt x="2006780" y="544312"/>
                </a:lnTo>
                <a:lnTo>
                  <a:pt x="1983874" y="505823"/>
                </a:lnTo>
                <a:lnTo>
                  <a:pt x="1959430" y="468393"/>
                </a:lnTo>
                <a:lnTo>
                  <a:pt x="1933490" y="432065"/>
                </a:lnTo>
                <a:lnTo>
                  <a:pt x="1906100" y="396884"/>
                </a:lnTo>
                <a:lnTo>
                  <a:pt x="1877302" y="362892"/>
                </a:lnTo>
                <a:lnTo>
                  <a:pt x="1847141" y="330133"/>
                </a:lnTo>
                <a:lnTo>
                  <a:pt x="1815658" y="298650"/>
                </a:lnTo>
                <a:lnTo>
                  <a:pt x="1782899" y="268489"/>
                </a:lnTo>
                <a:lnTo>
                  <a:pt x="1748907" y="239691"/>
                </a:lnTo>
                <a:lnTo>
                  <a:pt x="1713726" y="212301"/>
                </a:lnTo>
                <a:lnTo>
                  <a:pt x="1677398" y="186361"/>
                </a:lnTo>
                <a:lnTo>
                  <a:pt x="1639968" y="161917"/>
                </a:lnTo>
                <a:lnTo>
                  <a:pt x="1601479" y="139011"/>
                </a:lnTo>
                <a:lnTo>
                  <a:pt x="1561975" y="117687"/>
                </a:lnTo>
                <a:lnTo>
                  <a:pt x="1521499" y="97989"/>
                </a:lnTo>
                <a:lnTo>
                  <a:pt x="1480095" y="79959"/>
                </a:lnTo>
                <a:lnTo>
                  <a:pt x="1437807" y="63643"/>
                </a:lnTo>
                <a:lnTo>
                  <a:pt x="1394679" y="49082"/>
                </a:lnTo>
                <a:lnTo>
                  <a:pt x="1350752" y="36322"/>
                </a:lnTo>
                <a:lnTo>
                  <a:pt x="1306073" y="25405"/>
                </a:lnTo>
                <a:lnTo>
                  <a:pt x="1260683" y="16375"/>
                </a:lnTo>
                <a:lnTo>
                  <a:pt x="1214627" y="9276"/>
                </a:lnTo>
                <a:lnTo>
                  <a:pt x="1167948" y="4152"/>
                </a:lnTo>
                <a:lnTo>
                  <a:pt x="1120689" y="1045"/>
                </a:lnTo>
                <a:lnTo>
                  <a:pt x="1072896" y="0"/>
                </a:lnTo>
                <a:close/>
              </a:path>
            </a:pathLst>
          </a:custGeom>
          <a:solidFill>
            <a:srgbClr val="FCD2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680C1457-8A26-4D61-A5EB-209BE4005CE1}"/>
              </a:ext>
            </a:extLst>
          </p:cNvPr>
          <p:cNvSpPr/>
          <p:nvPr/>
        </p:nvSpPr>
        <p:spPr>
          <a:xfrm>
            <a:off x="5045964" y="2276855"/>
            <a:ext cx="1840230" cy="1838706"/>
          </a:xfrm>
          <a:prstGeom prst="rect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4CD20220-DD8D-4610-BEF4-AC846914802F}"/>
              </a:ext>
            </a:extLst>
          </p:cNvPr>
          <p:cNvSpPr/>
          <p:nvPr/>
        </p:nvSpPr>
        <p:spPr>
          <a:xfrm>
            <a:off x="5093208" y="2324100"/>
            <a:ext cx="1664335" cy="1663064"/>
          </a:xfrm>
          <a:custGeom>
            <a:avLst/>
            <a:gdLst/>
            <a:ahLst/>
            <a:cxnLst/>
            <a:rect l="l" t="t" r="r" b="b"/>
            <a:pathLst>
              <a:path w="1664334" h="1663064">
                <a:moveTo>
                  <a:pt x="832103" y="0"/>
                </a:moveTo>
                <a:lnTo>
                  <a:pt x="783206" y="1411"/>
                </a:lnTo>
                <a:lnTo>
                  <a:pt x="735052" y="5593"/>
                </a:lnTo>
                <a:lnTo>
                  <a:pt x="687722" y="12468"/>
                </a:lnTo>
                <a:lnTo>
                  <a:pt x="641292" y="21958"/>
                </a:lnTo>
                <a:lnTo>
                  <a:pt x="595842" y="33984"/>
                </a:lnTo>
                <a:lnTo>
                  <a:pt x="551447" y="48469"/>
                </a:lnTo>
                <a:lnTo>
                  <a:pt x="508188" y="65335"/>
                </a:lnTo>
                <a:lnTo>
                  <a:pt x="466141" y="84504"/>
                </a:lnTo>
                <a:lnTo>
                  <a:pt x="425385" y="105897"/>
                </a:lnTo>
                <a:lnTo>
                  <a:pt x="385998" y="129437"/>
                </a:lnTo>
                <a:lnTo>
                  <a:pt x="348058" y="155046"/>
                </a:lnTo>
                <a:lnTo>
                  <a:pt x="311642" y="182646"/>
                </a:lnTo>
                <a:lnTo>
                  <a:pt x="276829" y="212159"/>
                </a:lnTo>
                <a:lnTo>
                  <a:pt x="243697" y="243506"/>
                </a:lnTo>
                <a:lnTo>
                  <a:pt x="212323" y="276610"/>
                </a:lnTo>
                <a:lnTo>
                  <a:pt x="182786" y="311393"/>
                </a:lnTo>
                <a:lnTo>
                  <a:pt x="155164" y="347777"/>
                </a:lnTo>
                <a:lnTo>
                  <a:pt x="129535" y="385683"/>
                </a:lnTo>
                <a:lnTo>
                  <a:pt x="105976" y="425035"/>
                </a:lnTo>
                <a:lnTo>
                  <a:pt x="84566" y="465753"/>
                </a:lnTo>
                <a:lnTo>
                  <a:pt x="65383" y="507759"/>
                </a:lnTo>
                <a:lnTo>
                  <a:pt x="48504" y="550977"/>
                </a:lnTo>
                <a:lnTo>
                  <a:pt x="34008" y="595327"/>
                </a:lnTo>
                <a:lnTo>
                  <a:pt x="21973" y="640733"/>
                </a:lnTo>
                <a:lnTo>
                  <a:pt x="12477" y="687115"/>
                </a:lnTo>
                <a:lnTo>
                  <a:pt x="5597" y="734395"/>
                </a:lnTo>
                <a:lnTo>
                  <a:pt x="1412" y="782497"/>
                </a:lnTo>
                <a:lnTo>
                  <a:pt x="0" y="831341"/>
                </a:lnTo>
                <a:lnTo>
                  <a:pt x="1412" y="880186"/>
                </a:lnTo>
                <a:lnTo>
                  <a:pt x="5597" y="928288"/>
                </a:lnTo>
                <a:lnTo>
                  <a:pt x="12477" y="975568"/>
                </a:lnTo>
                <a:lnTo>
                  <a:pt x="21973" y="1021950"/>
                </a:lnTo>
                <a:lnTo>
                  <a:pt x="34008" y="1067356"/>
                </a:lnTo>
                <a:lnTo>
                  <a:pt x="48504" y="1111706"/>
                </a:lnTo>
                <a:lnTo>
                  <a:pt x="65383" y="1154924"/>
                </a:lnTo>
                <a:lnTo>
                  <a:pt x="84566" y="1196930"/>
                </a:lnTo>
                <a:lnTo>
                  <a:pt x="105976" y="1237648"/>
                </a:lnTo>
                <a:lnTo>
                  <a:pt x="129535" y="1277000"/>
                </a:lnTo>
                <a:lnTo>
                  <a:pt x="155164" y="1314906"/>
                </a:lnTo>
                <a:lnTo>
                  <a:pt x="182786" y="1351290"/>
                </a:lnTo>
                <a:lnTo>
                  <a:pt x="212323" y="1386073"/>
                </a:lnTo>
                <a:lnTo>
                  <a:pt x="243697" y="1419177"/>
                </a:lnTo>
                <a:lnTo>
                  <a:pt x="276829" y="1450524"/>
                </a:lnTo>
                <a:lnTo>
                  <a:pt x="311642" y="1480037"/>
                </a:lnTo>
                <a:lnTo>
                  <a:pt x="348058" y="1507637"/>
                </a:lnTo>
                <a:lnTo>
                  <a:pt x="385998" y="1533246"/>
                </a:lnTo>
                <a:lnTo>
                  <a:pt x="425385" y="1556786"/>
                </a:lnTo>
                <a:lnTo>
                  <a:pt x="466141" y="1578179"/>
                </a:lnTo>
                <a:lnTo>
                  <a:pt x="508188" y="1597348"/>
                </a:lnTo>
                <a:lnTo>
                  <a:pt x="551447" y="1614214"/>
                </a:lnTo>
                <a:lnTo>
                  <a:pt x="595842" y="1628699"/>
                </a:lnTo>
                <a:lnTo>
                  <a:pt x="641292" y="1640725"/>
                </a:lnTo>
                <a:lnTo>
                  <a:pt x="687722" y="1650215"/>
                </a:lnTo>
                <a:lnTo>
                  <a:pt x="735052" y="1657090"/>
                </a:lnTo>
                <a:lnTo>
                  <a:pt x="783206" y="1661272"/>
                </a:lnTo>
                <a:lnTo>
                  <a:pt x="832103" y="1662683"/>
                </a:lnTo>
                <a:lnTo>
                  <a:pt x="881001" y="1661272"/>
                </a:lnTo>
                <a:lnTo>
                  <a:pt x="929155" y="1657090"/>
                </a:lnTo>
                <a:lnTo>
                  <a:pt x="976485" y="1650215"/>
                </a:lnTo>
                <a:lnTo>
                  <a:pt x="1022915" y="1640725"/>
                </a:lnTo>
                <a:lnTo>
                  <a:pt x="1068365" y="1628699"/>
                </a:lnTo>
                <a:lnTo>
                  <a:pt x="1112760" y="1614214"/>
                </a:lnTo>
                <a:lnTo>
                  <a:pt x="1156019" y="1597348"/>
                </a:lnTo>
                <a:lnTo>
                  <a:pt x="1198066" y="1578179"/>
                </a:lnTo>
                <a:lnTo>
                  <a:pt x="1238822" y="1556786"/>
                </a:lnTo>
                <a:lnTo>
                  <a:pt x="1278209" y="1533246"/>
                </a:lnTo>
                <a:lnTo>
                  <a:pt x="1316149" y="1507637"/>
                </a:lnTo>
                <a:lnTo>
                  <a:pt x="1352565" y="1480037"/>
                </a:lnTo>
                <a:lnTo>
                  <a:pt x="1387378" y="1450524"/>
                </a:lnTo>
                <a:lnTo>
                  <a:pt x="1420510" y="1419177"/>
                </a:lnTo>
                <a:lnTo>
                  <a:pt x="1451884" y="1386073"/>
                </a:lnTo>
                <a:lnTo>
                  <a:pt x="1481421" y="1351290"/>
                </a:lnTo>
                <a:lnTo>
                  <a:pt x="1509043" y="1314906"/>
                </a:lnTo>
                <a:lnTo>
                  <a:pt x="1534672" y="1277000"/>
                </a:lnTo>
                <a:lnTo>
                  <a:pt x="1558231" y="1237648"/>
                </a:lnTo>
                <a:lnTo>
                  <a:pt x="1579641" y="1196930"/>
                </a:lnTo>
                <a:lnTo>
                  <a:pt x="1598824" y="1154924"/>
                </a:lnTo>
                <a:lnTo>
                  <a:pt x="1615703" y="1111706"/>
                </a:lnTo>
                <a:lnTo>
                  <a:pt x="1630199" y="1067356"/>
                </a:lnTo>
                <a:lnTo>
                  <a:pt x="1642234" y="1021950"/>
                </a:lnTo>
                <a:lnTo>
                  <a:pt x="1651730" y="975568"/>
                </a:lnTo>
                <a:lnTo>
                  <a:pt x="1658610" y="928288"/>
                </a:lnTo>
                <a:lnTo>
                  <a:pt x="1662795" y="880186"/>
                </a:lnTo>
                <a:lnTo>
                  <a:pt x="1664208" y="831341"/>
                </a:lnTo>
                <a:lnTo>
                  <a:pt x="1662795" y="782497"/>
                </a:lnTo>
                <a:lnTo>
                  <a:pt x="1658610" y="734395"/>
                </a:lnTo>
                <a:lnTo>
                  <a:pt x="1651730" y="687115"/>
                </a:lnTo>
                <a:lnTo>
                  <a:pt x="1642234" y="640733"/>
                </a:lnTo>
                <a:lnTo>
                  <a:pt x="1630199" y="595327"/>
                </a:lnTo>
                <a:lnTo>
                  <a:pt x="1615703" y="550977"/>
                </a:lnTo>
                <a:lnTo>
                  <a:pt x="1598824" y="507759"/>
                </a:lnTo>
                <a:lnTo>
                  <a:pt x="1579641" y="465753"/>
                </a:lnTo>
                <a:lnTo>
                  <a:pt x="1558231" y="425035"/>
                </a:lnTo>
                <a:lnTo>
                  <a:pt x="1534672" y="385683"/>
                </a:lnTo>
                <a:lnTo>
                  <a:pt x="1509043" y="347777"/>
                </a:lnTo>
                <a:lnTo>
                  <a:pt x="1481421" y="311393"/>
                </a:lnTo>
                <a:lnTo>
                  <a:pt x="1451884" y="276610"/>
                </a:lnTo>
                <a:lnTo>
                  <a:pt x="1420510" y="243506"/>
                </a:lnTo>
                <a:lnTo>
                  <a:pt x="1387378" y="212159"/>
                </a:lnTo>
                <a:lnTo>
                  <a:pt x="1352565" y="182646"/>
                </a:lnTo>
                <a:lnTo>
                  <a:pt x="1316149" y="155046"/>
                </a:lnTo>
                <a:lnTo>
                  <a:pt x="1278209" y="129437"/>
                </a:lnTo>
                <a:lnTo>
                  <a:pt x="1238822" y="105897"/>
                </a:lnTo>
                <a:lnTo>
                  <a:pt x="1198066" y="84504"/>
                </a:lnTo>
                <a:lnTo>
                  <a:pt x="1156019" y="65335"/>
                </a:lnTo>
                <a:lnTo>
                  <a:pt x="1112760" y="48469"/>
                </a:lnTo>
                <a:lnTo>
                  <a:pt x="1068365" y="33984"/>
                </a:lnTo>
                <a:lnTo>
                  <a:pt x="1022915" y="21958"/>
                </a:lnTo>
                <a:lnTo>
                  <a:pt x="976485" y="12468"/>
                </a:lnTo>
                <a:lnTo>
                  <a:pt x="929155" y="5593"/>
                </a:lnTo>
                <a:lnTo>
                  <a:pt x="881001" y="1411"/>
                </a:lnTo>
                <a:lnTo>
                  <a:pt x="832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902E0601-BE1D-4B46-9318-149A2A810EE1}"/>
              </a:ext>
            </a:extLst>
          </p:cNvPr>
          <p:cNvSpPr/>
          <p:nvPr/>
        </p:nvSpPr>
        <p:spPr>
          <a:xfrm>
            <a:off x="5570220" y="4072128"/>
            <a:ext cx="710565" cy="387350"/>
          </a:xfrm>
          <a:custGeom>
            <a:avLst/>
            <a:gdLst/>
            <a:ahLst/>
            <a:cxnLst/>
            <a:rect l="l" t="t" r="r" b="b"/>
            <a:pathLst>
              <a:path w="710564" h="387350">
                <a:moveTo>
                  <a:pt x="710183" y="0"/>
                </a:moveTo>
                <a:lnTo>
                  <a:pt x="0" y="0"/>
                </a:lnTo>
                <a:lnTo>
                  <a:pt x="355091" y="387096"/>
                </a:lnTo>
                <a:lnTo>
                  <a:pt x="710183" y="0"/>
                </a:lnTo>
                <a:close/>
              </a:path>
            </a:pathLst>
          </a:custGeom>
          <a:solidFill>
            <a:srgbClr val="FCD2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60FC0FC8-C023-4F2E-B5BF-54BAF3472896}"/>
              </a:ext>
            </a:extLst>
          </p:cNvPr>
          <p:cNvSpPr/>
          <p:nvPr/>
        </p:nvSpPr>
        <p:spPr>
          <a:xfrm>
            <a:off x="7306056" y="2066544"/>
            <a:ext cx="2146300" cy="2147570"/>
          </a:xfrm>
          <a:custGeom>
            <a:avLst/>
            <a:gdLst/>
            <a:ahLst/>
            <a:cxnLst/>
            <a:rect l="l" t="t" r="r" b="b"/>
            <a:pathLst>
              <a:path w="2146300" h="2147570">
                <a:moveTo>
                  <a:pt x="1072896" y="0"/>
                </a:moveTo>
                <a:lnTo>
                  <a:pt x="1025102" y="1046"/>
                </a:lnTo>
                <a:lnTo>
                  <a:pt x="977843" y="4155"/>
                </a:lnTo>
                <a:lnTo>
                  <a:pt x="931164" y="9284"/>
                </a:lnTo>
                <a:lnTo>
                  <a:pt x="885108" y="16388"/>
                </a:lnTo>
                <a:lnTo>
                  <a:pt x="839718" y="25425"/>
                </a:lnTo>
                <a:lnTo>
                  <a:pt x="795039" y="36350"/>
                </a:lnTo>
                <a:lnTo>
                  <a:pt x="751112" y="49121"/>
                </a:lnTo>
                <a:lnTo>
                  <a:pt x="707984" y="63692"/>
                </a:lnTo>
                <a:lnTo>
                  <a:pt x="665696" y="80021"/>
                </a:lnTo>
                <a:lnTo>
                  <a:pt x="624292" y="98065"/>
                </a:lnTo>
                <a:lnTo>
                  <a:pt x="583816" y="117778"/>
                </a:lnTo>
                <a:lnTo>
                  <a:pt x="544312" y="139118"/>
                </a:lnTo>
                <a:lnTo>
                  <a:pt x="505823" y="162042"/>
                </a:lnTo>
                <a:lnTo>
                  <a:pt x="468393" y="186504"/>
                </a:lnTo>
                <a:lnTo>
                  <a:pt x="432065" y="212463"/>
                </a:lnTo>
                <a:lnTo>
                  <a:pt x="396884" y="239874"/>
                </a:lnTo>
                <a:lnTo>
                  <a:pt x="362892" y="268693"/>
                </a:lnTo>
                <a:lnTo>
                  <a:pt x="330133" y="298877"/>
                </a:lnTo>
                <a:lnTo>
                  <a:pt x="298650" y="330382"/>
                </a:lnTo>
                <a:lnTo>
                  <a:pt x="268489" y="363165"/>
                </a:lnTo>
                <a:lnTo>
                  <a:pt x="239691" y="397182"/>
                </a:lnTo>
                <a:lnTo>
                  <a:pt x="212301" y="432389"/>
                </a:lnTo>
                <a:lnTo>
                  <a:pt x="186361" y="468743"/>
                </a:lnTo>
                <a:lnTo>
                  <a:pt x="161917" y="506200"/>
                </a:lnTo>
                <a:lnTo>
                  <a:pt x="139011" y="544716"/>
                </a:lnTo>
                <a:lnTo>
                  <a:pt x="117687" y="584248"/>
                </a:lnTo>
                <a:lnTo>
                  <a:pt x="97989" y="624752"/>
                </a:lnTo>
                <a:lnTo>
                  <a:pt x="79959" y="666185"/>
                </a:lnTo>
                <a:lnTo>
                  <a:pt x="63643" y="708502"/>
                </a:lnTo>
                <a:lnTo>
                  <a:pt x="49082" y="751661"/>
                </a:lnTo>
                <a:lnTo>
                  <a:pt x="36322" y="795617"/>
                </a:lnTo>
                <a:lnTo>
                  <a:pt x="25405" y="840327"/>
                </a:lnTo>
                <a:lnTo>
                  <a:pt x="16375" y="885747"/>
                </a:lnTo>
                <a:lnTo>
                  <a:pt x="9276" y="931834"/>
                </a:lnTo>
                <a:lnTo>
                  <a:pt x="4152" y="978544"/>
                </a:lnTo>
                <a:lnTo>
                  <a:pt x="1045" y="1025833"/>
                </a:lnTo>
                <a:lnTo>
                  <a:pt x="0" y="1073657"/>
                </a:lnTo>
                <a:lnTo>
                  <a:pt x="1045" y="1121482"/>
                </a:lnTo>
                <a:lnTo>
                  <a:pt x="4152" y="1168771"/>
                </a:lnTo>
                <a:lnTo>
                  <a:pt x="9276" y="1215481"/>
                </a:lnTo>
                <a:lnTo>
                  <a:pt x="16375" y="1261568"/>
                </a:lnTo>
                <a:lnTo>
                  <a:pt x="25405" y="1306988"/>
                </a:lnTo>
                <a:lnTo>
                  <a:pt x="36322" y="1351698"/>
                </a:lnTo>
                <a:lnTo>
                  <a:pt x="49082" y="1395654"/>
                </a:lnTo>
                <a:lnTo>
                  <a:pt x="63643" y="1438813"/>
                </a:lnTo>
                <a:lnTo>
                  <a:pt x="79959" y="1481130"/>
                </a:lnTo>
                <a:lnTo>
                  <a:pt x="97989" y="1522563"/>
                </a:lnTo>
                <a:lnTo>
                  <a:pt x="117687" y="1563067"/>
                </a:lnTo>
                <a:lnTo>
                  <a:pt x="139011" y="1602599"/>
                </a:lnTo>
                <a:lnTo>
                  <a:pt x="161917" y="1641115"/>
                </a:lnTo>
                <a:lnTo>
                  <a:pt x="186361" y="1678572"/>
                </a:lnTo>
                <a:lnTo>
                  <a:pt x="212301" y="1714926"/>
                </a:lnTo>
                <a:lnTo>
                  <a:pt x="239691" y="1750133"/>
                </a:lnTo>
                <a:lnTo>
                  <a:pt x="268489" y="1784150"/>
                </a:lnTo>
                <a:lnTo>
                  <a:pt x="298650" y="1816933"/>
                </a:lnTo>
                <a:lnTo>
                  <a:pt x="330133" y="1848438"/>
                </a:lnTo>
                <a:lnTo>
                  <a:pt x="362892" y="1878622"/>
                </a:lnTo>
                <a:lnTo>
                  <a:pt x="396884" y="1907441"/>
                </a:lnTo>
                <a:lnTo>
                  <a:pt x="432065" y="1934852"/>
                </a:lnTo>
                <a:lnTo>
                  <a:pt x="468393" y="1960811"/>
                </a:lnTo>
                <a:lnTo>
                  <a:pt x="505823" y="1985273"/>
                </a:lnTo>
                <a:lnTo>
                  <a:pt x="544312" y="2008197"/>
                </a:lnTo>
                <a:lnTo>
                  <a:pt x="583816" y="2029537"/>
                </a:lnTo>
                <a:lnTo>
                  <a:pt x="624292" y="2049250"/>
                </a:lnTo>
                <a:lnTo>
                  <a:pt x="665696" y="2067294"/>
                </a:lnTo>
                <a:lnTo>
                  <a:pt x="707984" y="2083623"/>
                </a:lnTo>
                <a:lnTo>
                  <a:pt x="751112" y="2098194"/>
                </a:lnTo>
                <a:lnTo>
                  <a:pt x="795039" y="2110965"/>
                </a:lnTo>
                <a:lnTo>
                  <a:pt x="839718" y="2121890"/>
                </a:lnTo>
                <a:lnTo>
                  <a:pt x="885108" y="2130927"/>
                </a:lnTo>
                <a:lnTo>
                  <a:pt x="931164" y="2138031"/>
                </a:lnTo>
                <a:lnTo>
                  <a:pt x="977843" y="2143160"/>
                </a:lnTo>
                <a:lnTo>
                  <a:pt x="1025102" y="2146269"/>
                </a:lnTo>
                <a:lnTo>
                  <a:pt x="1072896" y="2147316"/>
                </a:lnTo>
                <a:lnTo>
                  <a:pt x="1120689" y="2146269"/>
                </a:lnTo>
                <a:lnTo>
                  <a:pt x="1167948" y="2143160"/>
                </a:lnTo>
                <a:lnTo>
                  <a:pt x="1214627" y="2138031"/>
                </a:lnTo>
                <a:lnTo>
                  <a:pt x="1260683" y="2130927"/>
                </a:lnTo>
                <a:lnTo>
                  <a:pt x="1306073" y="2121890"/>
                </a:lnTo>
                <a:lnTo>
                  <a:pt x="1350752" y="2110965"/>
                </a:lnTo>
                <a:lnTo>
                  <a:pt x="1394679" y="2098194"/>
                </a:lnTo>
                <a:lnTo>
                  <a:pt x="1437807" y="2083623"/>
                </a:lnTo>
                <a:lnTo>
                  <a:pt x="1480095" y="2067294"/>
                </a:lnTo>
                <a:lnTo>
                  <a:pt x="1521499" y="2049250"/>
                </a:lnTo>
                <a:lnTo>
                  <a:pt x="1561975" y="2029537"/>
                </a:lnTo>
                <a:lnTo>
                  <a:pt x="1601479" y="2008197"/>
                </a:lnTo>
                <a:lnTo>
                  <a:pt x="1639968" y="1985273"/>
                </a:lnTo>
                <a:lnTo>
                  <a:pt x="1677398" y="1960811"/>
                </a:lnTo>
                <a:lnTo>
                  <a:pt x="1713726" y="1934852"/>
                </a:lnTo>
                <a:lnTo>
                  <a:pt x="1748907" y="1907441"/>
                </a:lnTo>
                <a:lnTo>
                  <a:pt x="1782899" y="1878622"/>
                </a:lnTo>
                <a:lnTo>
                  <a:pt x="1815658" y="1848438"/>
                </a:lnTo>
                <a:lnTo>
                  <a:pt x="1847141" y="1816933"/>
                </a:lnTo>
                <a:lnTo>
                  <a:pt x="1877302" y="1784150"/>
                </a:lnTo>
                <a:lnTo>
                  <a:pt x="1906100" y="1750133"/>
                </a:lnTo>
                <a:lnTo>
                  <a:pt x="1933490" y="1714926"/>
                </a:lnTo>
                <a:lnTo>
                  <a:pt x="1959430" y="1678572"/>
                </a:lnTo>
                <a:lnTo>
                  <a:pt x="1983874" y="1641115"/>
                </a:lnTo>
                <a:lnTo>
                  <a:pt x="2006780" y="1602599"/>
                </a:lnTo>
                <a:lnTo>
                  <a:pt x="2028104" y="1563067"/>
                </a:lnTo>
                <a:lnTo>
                  <a:pt x="2047802" y="1522563"/>
                </a:lnTo>
                <a:lnTo>
                  <a:pt x="2065832" y="1481130"/>
                </a:lnTo>
                <a:lnTo>
                  <a:pt x="2082148" y="1438813"/>
                </a:lnTo>
                <a:lnTo>
                  <a:pt x="2096709" y="1395654"/>
                </a:lnTo>
                <a:lnTo>
                  <a:pt x="2109469" y="1351698"/>
                </a:lnTo>
                <a:lnTo>
                  <a:pt x="2120386" y="1306988"/>
                </a:lnTo>
                <a:lnTo>
                  <a:pt x="2129416" y="1261568"/>
                </a:lnTo>
                <a:lnTo>
                  <a:pt x="2136515" y="1215481"/>
                </a:lnTo>
                <a:lnTo>
                  <a:pt x="2141639" y="1168771"/>
                </a:lnTo>
                <a:lnTo>
                  <a:pt x="2144746" y="1121482"/>
                </a:lnTo>
                <a:lnTo>
                  <a:pt x="2145792" y="1073657"/>
                </a:lnTo>
                <a:lnTo>
                  <a:pt x="2144746" y="1025833"/>
                </a:lnTo>
                <a:lnTo>
                  <a:pt x="2141639" y="978544"/>
                </a:lnTo>
                <a:lnTo>
                  <a:pt x="2136515" y="931834"/>
                </a:lnTo>
                <a:lnTo>
                  <a:pt x="2129416" y="885747"/>
                </a:lnTo>
                <a:lnTo>
                  <a:pt x="2120386" y="840327"/>
                </a:lnTo>
                <a:lnTo>
                  <a:pt x="2109469" y="795617"/>
                </a:lnTo>
                <a:lnTo>
                  <a:pt x="2096709" y="751661"/>
                </a:lnTo>
                <a:lnTo>
                  <a:pt x="2082148" y="708502"/>
                </a:lnTo>
                <a:lnTo>
                  <a:pt x="2065832" y="666185"/>
                </a:lnTo>
                <a:lnTo>
                  <a:pt x="2047802" y="624752"/>
                </a:lnTo>
                <a:lnTo>
                  <a:pt x="2028104" y="584248"/>
                </a:lnTo>
                <a:lnTo>
                  <a:pt x="2006780" y="544716"/>
                </a:lnTo>
                <a:lnTo>
                  <a:pt x="1983874" y="506200"/>
                </a:lnTo>
                <a:lnTo>
                  <a:pt x="1959430" y="468743"/>
                </a:lnTo>
                <a:lnTo>
                  <a:pt x="1933490" y="432389"/>
                </a:lnTo>
                <a:lnTo>
                  <a:pt x="1906100" y="397182"/>
                </a:lnTo>
                <a:lnTo>
                  <a:pt x="1877302" y="363165"/>
                </a:lnTo>
                <a:lnTo>
                  <a:pt x="1847141" y="330382"/>
                </a:lnTo>
                <a:lnTo>
                  <a:pt x="1815658" y="298877"/>
                </a:lnTo>
                <a:lnTo>
                  <a:pt x="1782899" y="268693"/>
                </a:lnTo>
                <a:lnTo>
                  <a:pt x="1748907" y="239874"/>
                </a:lnTo>
                <a:lnTo>
                  <a:pt x="1713726" y="212463"/>
                </a:lnTo>
                <a:lnTo>
                  <a:pt x="1677398" y="186504"/>
                </a:lnTo>
                <a:lnTo>
                  <a:pt x="1639968" y="162042"/>
                </a:lnTo>
                <a:lnTo>
                  <a:pt x="1601479" y="139118"/>
                </a:lnTo>
                <a:lnTo>
                  <a:pt x="1561975" y="117778"/>
                </a:lnTo>
                <a:lnTo>
                  <a:pt x="1521499" y="98065"/>
                </a:lnTo>
                <a:lnTo>
                  <a:pt x="1480095" y="80021"/>
                </a:lnTo>
                <a:lnTo>
                  <a:pt x="1437807" y="63692"/>
                </a:lnTo>
                <a:lnTo>
                  <a:pt x="1394679" y="49121"/>
                </a:lnTo>
                <a:lnTo>
                  <a:pt x="1350752" y="36350"/>
                </a:lnTo>
                <a:lnTo>
                  <a:pt x="1306073" y="25425"/>
                </a:lnTo>
                <a:lnTo>
                  <a:pt x="1260683" y="16388"/>
                </a:lnTo>
                <a:lnTo>
                  <a:pt x="1214627" y="9284"/>
                </a:lnTo>
                <a:lnTo>
                  <a:pt x="1167948" y="4155"/>
                </a:lnTo>
                <a:lnTo>
                  <a:pt x="1120689" y="1046"/>
                </a:lnTo>
                <a:lnTo>
                  <a:pt x="1072896" y="0"/>
                </a:lnTo>
                <a:close/>
              </a:path>
            </a:pathLst>
          </a:custGeom>
          <a:solidFill>
            <a:srgbClr val="3DF9C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DA06398A-FE4A-4BCB-8AEF-53690625326C}"/>
              </a:ext>
            </a:extLst>
          </p:cNvPr>
          <p:cNvSpPr/>
          <p:nvPr/>
        </p:nvSpPr>
        <p:spPr>
          <a:xfrm>
            <a:off x="7499604" y="2261616"/>
            <a:ext cx="1840229" cy="1838705"/>
          </a:xfrm>
          <a:prstGeom prst="rect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4541A341-B481-4C57-8C4A-AF0C5C716351}"/>
              </a:ext>
            </a:extLst>
          </p:cNvPr>
          <p:cNvSpPr/>
          <p:nvPr/>
        </p:nvSpPr>
        <p:spPr>
          <a:xfrm>
            <a:off x="7546847" y="2308860"/>
            <a:ext cx="1664335" cy="1663064"/>
          </a:xfrm>
          <a:custGeom>
            <a:avLst/>
            <a:gdLst/>
            <a:ahLst/>
            <a:cxnLst/>
            <a:rect l="l" t="t" r="r" b="b"/>
            <a:pathLst>
              <a:path w="1664334" h="1663064">
                <a:moveTo>
                  <a:pt x="832103" y="0"/>
                </a:moveTo>
                <a:lnTo>
                  <a:pt x="783206" y="1411"/>
                </a:lnTo>
                <a:lnTo>
                  <a:pt x="735052" y="5593"/>
                </a:lnTo>
                <a:lnTo>
                  <a:pt x="687722" y="12468"/>
                </a:lnTo>
                <a:lnTo>
                  <a:pt x="641292" y="21958"/>
                </a:lnTo>
                <a:lnTo>
                  <a:pt x="595842" y="33984"/>
                </a:lnTo>
                <a:lnTo>
                  <a:pt x="551447" y="48469"/>
                </a:lnTo>
                <a:lnTo>
                  <a:pt x="508188" y="65335"/>
                </a:lnTo>
                <a:lnTo>
                  <a:pt x="466141" y="84504"/>
                </a:lnTo>
                <a:lnTo>
                  <a:pt x="425385" y="105897"/>
                </a:lnTo>
                <a:lnTo>
                  <a:pt x="385998" y="129437"/>
                </a:lnTo>
                <a:lnTo>
                  <a:pt x="348058" y="155046"/>
                </a:lnTo>
                <a:lnTo>
                  <a:pt x="311642" y="182646"/>
                </a:lnTo>
                <a:lnTo>
                  <a:pt x="276829" y="212159"/>
                </a:lnTo>
                <a:lnTo>
                  <a:pt x="243697" y="243506"/>
                </a:lnTo>
                <a:lnTo>
                  <a:pt x="212323" y="276610"/>
                </a:lnTo>
                <a:lnTo>
                  <a:pt x="182786" y="311393"/>
                </a:lnTo>
                <a:lnTo>
                  <a:pt x="155164" y="347777"/>
                </a:lnTo>
                <a:lnTo>
                  <a:pt x="129535" y="385683"/>
                </a:lnTo>
                <a:lnTo>
                  <a:pt x="105976" y="425035"/>
                </a:lnTo>
                <a:lnTo>
                  <a:pt x="84566" y="465753"/>
                </a:lnTo>
                <a:lnTo>
                  <a:pt x="65383" y="507759"/>
                </a:lnTo>
                <a:lnTo>
                  <a:pt x="48504" y="550977"/>
                </a:lnTo>
                <a:lnTo>
                  <a:pt x="34008" y="595327"/>
                </a:lnTo>
                <a:lnTo>
                  <a:pt x="21973" y="640733"/>
                </a:lnTo>
                <a:lnTo>
                  <a:pt x="12477" y="687115"/>
                </a:lnTo>
                <a:lnTo>
                  <a:pt x="5597" y="734395"/>
                </a:lnTo>
                <a:lnTo>
                  <a:pt x="1412" y="782497"/>
                </a:lnTo>
                <a:lnTo>
                  <a:pt x="0" y="831341"/>
                </a:lnTo>
                <a:lnTo>
                  <a:pt x="1412" y="880186"/>
                </a:lnTo>
                <a:lnTo>
                  <a:pt x="5597" y="928288"/>
                </a:lnTo>
                <a:lnTo>
                  <a:pt x="12477" y="975568"/>
                </a:lnTo>
                <a:lnTo>
                  <a:pt x="21973" y="1021950"/>
                </a:lnTo>
                <a:lnTo>
                  <a:pt x="34008" y="1067356"/>
                </a:lnTo>
                <a:lnTo>
                  <a:pt x="48504" y="1111706"/>
                </a:lnTo>
                <a:lnTo>
                  <a:pt x="65383" y="1154924"/>
                </a:lnTo>
                <a:lnTo>
                  <a:pt x="84566" y="1196930"/>
                </a:lnTo>
                <a:lnTo>
                  <a:pt x="105976" y="1237648"/>
                </a:lnTo>
                <a:lnTo>
                  <a:pt x="129535" y="1277000"/>
                </a:lnTo>
                <a:lnTo>
                  <a:pt x="155164" y="1314906"/>
                </a:lnTo>
                <a:lnTo>
                  <a:pt x="182786" y="1351290"/>
                </a:lnTo>
                <a:lnTo>
                  <a:pt x="212323" y="1386073"/>
                </a:lnTo>
                <a:lnTo>
                  <a:pt x="243697" y="1419177"/>
                </a:lnTo>
                <a:lnTo>
                  <a:pt x="276829" y="1450524"/>
                </a:lnTo>
                <a:lnTo>
                  <a:pt x="311642" y="1480037"/>
                </a:lnTo>
                <a:lnTo>
                  <a:pt x="348058" y="1507637"/>
                </a:lnTo>
                <a:lnTo>
                  <a:pt x="385998" y="1533246"/>
                </a:lnTo>
                <a:lnTo>
                  <a:pt x="425385" y="1556786"/>
                </a:lnTo>
                <a:lnTo>
                  <a:pt x="466141" y="1578179"/>
                </a:lnTo>
                <a:lnTo>
                  <a:pt x="508188" y="1597348"/>
                </a:lnTo>
                <a:lnTo>
                  <a:pt x="551447" y="1614214"/>
                </a:lnTo>
                <a:lnTo>
                  <a:pt x="595842" y="1628699"/>
                </a:lnTo>
                <a:lnTo>
                  <a:pt x="641292" y="1640725"/>
                </a:lnTo>
                <a:lnTo>
                  <a:pt x="687722" y="1650215"/>
                </a:lnTo>
                <a:lnTo>
                  <a:pt x="735052" y="1657090"/>
                </a:lnTo>
                <a:lnTo>
                  <a:pt x="783206" y="1661272"/>
                </a:lnTo>
                <a:lnTo>
                  <a:pt x="832103" y="1662683"/>
                </a:lnTo>
                <a:lnTo>
                  <a:pt x="881001" y="1661272"/>
                </a:lnTo>
                <a:lnTo>
                  <a:pt x="929155" y="1657090"/>
                </a:lnTo>
                <a:lnTo>
                  <a:pt x="976485" y="1650215"/>
                </a:lnTo>
                <a:lnTo>
                  <a:pt x="1022915" y="1640725"/>
                </a:lnTo>
                <a:lnTo>
                  <a:pt x="1068365" y="1628699"/>
                </a:lnTo>
                <a:lnTo>
                  <a:pt x="1112760" y="1614214"/>
                </a:lnTo>
                <a:lnTo>
                  <a:pt x="1156019" y="1597348"/>
                </a:lnTo>
                <a:lnTo>
                  <a:pt x="1198066" y="1578179"/>
                </a:lnTo>
                <a:lnTo>
                  <a:pt x="1238822" y="1556786"/>
                </a:lnTo>
                <a:lnTo>
                  <a:pt x="1278209" y="1533246"/>
                </a:lnTo>
                <a:lnTo>
                  <a:pt x="1316149" y="1507637"/>
                </a:lnTo>
                <a:lnTo>
                  <a:pt x="1352565" y="1480037"/>
                </a:lnTo>
                <a:lnTo>
                  <a:pt x="1387378" y="1450524"/>
                </a:lnTo>
                <a:lnTo>
                  <a:pt x="1420510" y="1419177"/>
                </a:lnTo>
                <a:lnTo>
                  <a:pt x="1451884" y="1386073"/>
                </a:lnTo>
                <a:lnTo>
                  <a:pt x="1481421" y="1351290"/>
                </a:lnTo>
                <a:lnTo>
                  <a:pt x="1509043" y="1314906"/>
                </a:lnTo>
                <a:lnTo>
                  <a:pt x="1534672" y="1277000"/>
                </a:lnTo>
                <a:lnTo>
                  <a:pt x="1558231" y="1237648"/>
                </a:lnTo>
                <a:lnTo>
                  <a:pt x="1579641" y="1196930"/>
                </a:lnTo>
                <a:lnTo>
                  <a:pt x="1598824" y="1154924"/>
                </a:lnTo>
                <a:lnTo>
                  <a:pt x="1615703" y="1111706"/>
                </a:lnTo>
                <a:lnTo>
                  <a:pt x="1630199" y="1067356"/>
                </a:lnTo>
                <a:lnTo>
                  <a:pt x="1642234" y="1021950"/>
                </a:lnTo>
                <a:lnTo>
                  <a:pt x="1651730" y="975568"/>
                </a:lnTo>
                <a:lnTo>
                  <a:pt x="1658610" y="928288"/>
                </a:lnTo>
                <a:lnTo>
                  <a:pt x="1662795" y="880186"/>
                </a:lnTo>
                <a:lnTo>
                  <a:pt x="1664207" y="831341"/>
                </a:lnTo>
                <a:lnTo>
                  <a:pt x="1662795" y="782497"/>
                </a:lnTo>
                <a:lnTo>
                  <a:pt x="1658610" y="734395"/>
                </a:lnTo>
                <a:lnTo>
                  <a:pt x="1651730" y="687115"/>
                </a:lnTo>
                <a:lnTo>
                  <a:pt x="1642234" y="640733"/>
                </a:lnTo>
                <a:lnTo>
                  <a:pt x="1630199" y="595327"/>
                </a:lnTo>
                <a:lnTo>
                  <a:pt x="1615703" y="550977"/>
                </a:lnTo>
                <a:lnTo>
                  <a:pt x="1598824" y="507759"/>
                </a:lnTo>
                <a:lnTo>
                  <a:pt x="1579641" y="465753"/>
                </a:lnTo>
                <a:lnTo>
                  <a:pt x="1558231" y="425035"/>
                </a:lnTo>
                <a:lnTo>
                  <a:pt x="1534672" y="385683"/>
                </a:lnTo>
                <a:lnTo>
                  <a:pt x="1509043" y="347777"/>
                </a:lnTo>
                <a:lnTo>
                  <a:pt x="1481421" y="311393"/>
                </a:lnTo>
                <a:lnTo>
                  <a:pt x="1451884" y="276610"/>
                </a:lnTo>
                <a:lnTo>
                  <a:pt x="1420510" y="243506"/>
                </a:lnTo>
                <a:lnTo>
                  <a:pt x="1387378" y="212159"/>
                </a:lnTo>
                <a:lnTo>
                  <a:pt x="1352565" y="182646"/>
                </a:lnTo>
                <a:lnTo>
                  <a:pt x="1316149" y="155046"/>
                </a:lnTo>
                <a:lnTo>
                  <a:pt x="1278209" y="129437"/>
                </a:lnTo>
                <a:lnTo>
                  <a:pt x="1238822" y="105897"/>
                </a:lnTo>
                <a:lnTo>
                  <a:pt x="1198066" y="84504"/>
                </a:lnTo>
                <a:lnTo>
                  <a:pt x="1156019" y="65335"/>
                </a:lnTo>
                <a:lnTo>
                  <a:pt x="1112760" y="48469"/>
                </a:lnTo>
                <a:lnTo>
                  <a:pt x="1068365" y="33984"/>
                </a:lnTo>
                <a:lnTo>
                  <a:pt x="1022915" y="21958"/>
                </a:lnTo>
                <a:lnTo>
                  <a:pt x="976485" y="12468"/>
                </a:lnTo>
                <a:lnTo>
                  <a:pt x="929155" y="5593"/>
                </a:lnTo>
                <a:lnTo>
                  <a:pt x="881001" y="1411"/>
                </a:lnTo>
                <a:lnTo>
                  <a:pt x="8321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8F4D6AB0-8FF6-4428-9A1D-19A220E8876F}"/>
              </a:ext>
            </a:extLst>
          </p:cNvPr>
          <p:cNvSpPr/>
          <p:nvPr/>
        </p:nvSpPr>
        <p:spPr>
          <a:xfrm>
            <a:off x="8023859" y="4067555"/>
            <a:ext cx="710565" cy="387350"/>
          </a:xfrm>
          <a:custGeom>
            <a:avLst/>
            <a:gdLst/>
            <a:ahLst/>
            <a:cxnLst/>
            <a:rect l="l" t="t" r="r" b="b"/>
            <a:pathLst>
              <a:path w="710565" h="387350">
                <a:moveTo>
                  <a:pt x="710184" y="0"/>
                </a:moveTo>
                <a:lnTo>
                  <a:pt x="0" y="0"/>
                </a:lnTo>
                <a:lnTo>
                  <a:pt x="355092" y="387096"/>
                </a:lnTo>
                <a:lnTo>
                  <a:pt x="710184" y="0"/>
                </a:lnTo>
                <a:close/>
              </a:path>
            </a:pathLst>
          </a:custGeom>
          <a:solidFill>
            <a:srgbClr val="3DF9C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1D730941-AE4B-42AF-8FD6-BAE5A780DE1B}"/>
              </a:ext>
            </a:extLst>
          </p:cNvPr>
          <p:cNvSpPr/>
          <p:nvPr/>
        </p:nvSpPr>
        <p:spPr>
          <a:xfrm>
            <a:off x="3304794" y="456209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0" y="167639"/>
                </a:moveTo>
                <a:lnTo>
                  <a:pt x="5988" y="123075"/>
                </a:lnTo>
                <a:lnTo>
                  <a:pt x="22888" y="83029"/>
                </a:lnTo>
                <a:lnTo>
                  <a:pt x="49101" y="49101"/>
                </a:lnTo>
                <a:lnTo>
                  <a:pt x="83029" y="22888"/>
                </a:lnTo>
                <a:lnTo>
                  <a:pt x="123075" y="5988"/>
                </a:lnTo>
                <a:lnTo>
                  <a:pt x="167639" y="0"/>
                </a:lnTo>
                <a:lnTo>
                  <a:pt x="212204" y="5988"/>
                </a:lnTo>
                <a:lnTo>
                  <a:pt x="252250" y="22888"/>
                </a:lnTo>
                <a:lnTo>
                  <a:pt x="286178" y="49101"/>
                </a:lnTo>
                <a:lnTo>
                  <a:pt x="312391" y="83029"/>
                </a:lnTo>
                <a:lnTo>
                  <a:pt x="329291" y="123075"/>
                </a:lnTo>
                <a:lnTo>
                  <a:pt x="335279" y="167639"/>
                </a:lnTo>
                <a:lnTo>
                  <a:pt x="329291" y="212204"/>
                </a:lnTo>
                <a:lnTo>
                  <a:pt x="312391" y="252250"/>
                </a:lnTo>
                <a:lnTo>
                  <a:pt x="286178" y="286178"/>
                </a:lnTo>
                <a:lnTo>
                  <a:pt x="252250" y="312391"/>
                </a:lnTo>
                <a:lnTo>
                  <a:pt x="212204" y="329291"/>
                </a:lnTo>
                <a:lnTo>
                  <a:pt x="167639" y="335279"/>
                </a:lnTo>
                <a:lnTo>
                  <a:pt x="123075" y="329291"/>
                </a:lnTo>
                <a:lnTo>
                  <a:pt x="83029" y="312391"/>
                </a:lnTo>
                <a:lnTo>
                  <a:pt x="49101" y="286178"/>
                </a:lnTo>
                <a:lnTo>
                  <a:pt x="22888" y="252250"/>
                </a:lnTo>
                <a:lnTo>
                  <a:pt x="5988" y="212204"/>
                </a:lnTo>
                <a:lnTo>
                  <a:pt x="0" y="167639"/>
                </a:lnTo>
                <a:close/>
              </a:path>
            </a:pathLst>
          </a:custGeom>
          <a:ln w="28955">
            <a:solidFill>
              <a:srgbClr val="F9F8F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CD6F9F7A-C82E-4677-843E-86C7EE954773}"/>
              </a:ext>
            </a:extLst>
          </p:cNvPr>
          <p:cNvSpPr/>
          <p:nvPr/>
        </p:nvSpPr>
        <p:spPr>
          <a:xfrm>
            <a:off x="3354323" y="4611623"/>
            <a:ext cx="237743" cy="237743"/>
          </a:xfrm>
          <a:prstGeom prst="rect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4A84DBE0-670D-4390-8C14-EFA641B40CD4}"/>
              </a:ext>
            </a:extLst>
          </p:cNvPr>
          <p:cNvSpPr/>
          <p:nvPr/>
        </p:nvSpPr>
        <p:spPr>
          <a:xfrm>
            <a:off x="8212073" y="4540758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0" y="167640"/>
                </a:moveTo>
                <a:lnTo>
                  <a:pt x="5988" y="123075"/>
                </a:lnTo>
                <a:lnTo>
                  <a:pt x="22888" y="83029"/>
                </a:lnTo>
                <a:lnTo>
                  <a:pt x="49101" y="49101"/>
                </a:lnTo>
                <a:lnTo>
                  <a:pt x="83029" y="22888"/>
                </a:lnTo>
                <a:lnTo>
                  <a:pt x="123075" y="5988"/>
                </a:lnTo>
                <a:lnTo>
                  <a:pt x="167640" y="0"/>
                </a:lnTo>
                <a:lnTo>
                  <a:pt x="212204" y="5988"/>
                </a:lnTo>
                <a:lnTo>
                  <a:pt x="252250" y="22888"/>
                </a:lnTo>
                <a:lnTo>
                  <a:pt x="286178" y="49101"/>
                </a:lnTo>
                <a:lnTo>
                  <a:pt x="312391" y="83029"/>
                </a:lnTo>
                <a:lnTo>
                  <a:pt x="329291" y="123075"/>
                </a:lnTo>
                <a:lnTo>
                  <a:pt x="335279" y="167640"/>
                </a:lnTo>
                <a:lnTo>
                  <a:pt x="329291" y="212204"/>
                </a:lnTo>
                <a:lnTo>
                  <a:pt x="312391" y="252250"/>
                </a:lnTo>
                <a:lnTo>
                  <a:pt x="286178" y="286178"/>
                </a:lnTo>
                <a:lnTo>
                  <a:pt x="252250" y="312391"/>
                </a:lnTo>
                <a:lnTo>
                  <a:pt x="212204" y="329291"/>
                </a:lnTo>
                <a:lnTo>
                  <a:pt x="167640" y="335280"/>
                </a:lnTo>
                <a:lnTo>
                  <a:pt x="123075" y="329291"/>
                </a:lnTo>
                <a:lnTo>
                  <a:pt x="83029" y="312391"/>
                </a:lnTo>
                <a:lnTo>
                  <a:pt x="49101" y="286178"/>
                </a:lnTo>
                <a:lnTo>
                  <a:pt x="22888" y="252250"/>
                </a:lnTo>
                <a:lnTo>
                  <a:pt x="5988" y="212204"/>
                </a:lnTo>
                <a:lnTo>
                  <a:pt x="0" y="167640"/>
                </a:lnTo>
                <a:close/>
              </a:path>
            </a:pathLst>
          </a:custGeom>
          <a:ln w="28955">
            <a:solidFill>
              <a:srgbClr val="F9F8F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601DFC7B-B36C-40ED-B832-53AE67358C09}"/>
              </a:ext>
            </a:extLst>
          </p:cNvPr>
          <p:cNvSpPr/>
          <p:nvPr/>
        </p:nvSpPr>
        <p:spPr>
          <a:xfrm>
            <a:off x="8261604" y="4588764"/>
            <a:ext cx="237744" cy="237743"/>
          </a:xfrm>
          <a:prstGeom prst="rect">
            <a:avLst/>
          </a:prstGeom>
          <a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157EDE0E-72ED-4EDC-AA8A-4C7BFD4ABA3A}"/>
              </a:ext>
            </a:extLst>
          </p:cNvPr>
          <p:cNvSpPr/>
          <p:nvPr/>
        </p:nvSpPr>
        <p:spPr>
          <a:xfrm>
            <a:off x="3640073" y="4708397"/>
            <a:ext cx="4572000" cy="22225"/>
          </a:xfrm>
          <a:custGeom>
            <a:avLst/>
            <a:gdLst/>
            <a:ahLst/>
            <a:cxnLst/>
            <a:rect l="l" t="t" r="r" b="b"/>
            <a:pathLst>
              <a:path w="4572000" h="22225">
                <a:moveTo>
                  <a:pt x="0" y="21843"/>
                </a:moveTo>
                <a:lnTo>
                  <a:pt x="4571492" y="0"/>
                </a:lnTo>
              </a:path>
            </a:pathLst>
          </a:custGeom>
          <a:ln w="28956">
            <a:solidFill>
              <a:srgbClr val="F9F8F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850B0A23-D898-4E7A-B7CF-A68750556FED}"/>
              </a:ext>
            </a:extLst>
          </p:cNvPr>
          <p:cNvSpPr/>
          <p:nvPr/>
        </p:nvSpPr>
        <p:spPr>
          <a:xfrm>
            <a:off x="5758434" y="4540758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167639" y="0"/>
                </a:moveTo>
                <a:lnTo>
                  <a:pt x="123075" y="5988"/>
                </a:lnTo>
                <a:lnTo>
                  <a:pt x="83029" y="22888"/>
                </a:lnTo>
                <a:lnTo>
                  <a:pt x="49101" y="49101"/>
                </a:lnTo>
                <a:lnTo>
                  <a:pt x="22888" y="83029"/>
                </a:lnTo>
                <a:lnTo>
                  <a:pt x="5988" y="123075"/>
                </a:lnTo>
                <a:lnTo>
                  <a:pt x="0" y="167640"/>
                </a:lnTo>
                <a:lnTo>
                  <a:pt x="5988" y="212204"/>
                </a:lnTo>
                <a:lnTo>
                  <a:pt x="22888" y="252250"/>
                </a:lnTo>
                <a:lnTo>
                  <a:pt x="49101" y="286178"/>
                </a:lnTo>
                <a:lnTo>
                  <a:pt x="83029" y="312391"/>
                </a:lnTo>
                <a:lnTo>
                  <a:pt x="123075" y="329291"/>
                </a:lnTo>
                <a:lnTo>
                  <a:pt x="167639" y="335280"/>
                </a:lnTo>
                <a:lnTo>
                  <a:pt x="212204" y="329291"/>
                </a:lnTo>
                <a:lnTo>
                  <a:pt x="252250" y="312391"/>
                </a:lnTo>
                <a:lnTo>
                  <a:pt x="286178" y="286178"/>
                </a:lnTo>
                <a:lnTo>
                  <a:pt x="312391" y="252250"/>
                </a:lnTo>
                <a:lnTo>
                  <a:pt x="329291" y="212204"/>
                </a:lnTo>
                <a:lnTo>
                  <a:pt x="335279" y="167640"/>
                </a:lnTo>
                <a:lnTo>
                  <a:pt x="329291" y="123075"/>
                </a:lnTo>
                <a:lnTo>
                  <a:pt x="312391" y="83029"/>
                </a:lnTo>
                <a:lnTo>
                  <a:pt x="286178" y="49101"/>
                </a:lnTo>
                <a:lnTo>
                  <a:pt x="252250" y="22888"/>
                </a:lnTo>
                <a:lnTo>
                  <a:pt x="212204" y="5988"/>
                </a:lnTo>
                <a:lnTo>
                  <a:pt x="1676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FDA76A06-1106-472F-AB96-1A75B66B8E48}"/>
              </a:ext>
            </a:extLst>
          </p:cNvPr>
          <p:cNvSpPr/>
          <p:nvPr/>
        </p:nvSpPr>
        <p:spPr>
          <a:xfrm>
            <a:off x="5758434" y="4540758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0" y="167640"/>
                </a:moveTo>
                <a:lnTo>
                  <a:pt x="5988" y="123075"/>
                </a:lnTo>
                <a:lnTo>
                  <a:pt x="22888" y="83029"/>
                </a:lnTo>
                <a:lnTo>
                  <a:pt x="49101" y="49101"/>
                </a:lnTo>
                <a:lnTo>
                  <a:pt x="83029" y="22888"/>
                </a:lnTo>
                <a:lnTo>
                  <a:pt x="123075" y="5988"/>
                </a:lnTo>
                <a:lnTo>
                  <a:pt x="167639" y="0"/>
                </a:lnTo>
                <a:lnTo>
                  <a:pt x="212204" y="5988"/>
                </a:lnTo>
                <a:lnTo>
                  <a:pt x="252250" y="22888"/>
                </a:lnTo>
                <a:lnTo>
                  <a:pt x="286178" y="49101"/>
                </a:lnTo>
                <a:lnTo>
                  <a:pt x="312391" y="83029"/>
                </a:lnTo>
                <a:lnTo>
                  <a:pt x="329291" y="123075"/>
                </a:lnTo>
                <a:lnTo>
                  <a:pt x="335279" y="167640"/>
                </a:lnTo>
                <a:lnTo>
                  <a:pt x="329291" y="212204"/>
                </a:lnTo>
                <a:lnTo>
                  <a:pt x="312391" y="252250"/>
                </a:lnTo>
                <a:lnTo>
                  <a:pt x="286178" y="286178"/>
                </a:lnTo>
                <a:lnTo>
                  <a:pt x="252250" y="312391"/>
                </a:lnTo>
                <a:lnTo>
                  <a:pt x="212204" y="329291"/>
                </a:lnTo>
                <a:lnTo>
                  <a:pt x="167639" y="335280"/>
                </a:lnTo>
                <a:lnTo>
                  <a:pt x="123075" y="329291"/>
                </a:lnTo>
                <a:lnTo>
                  <a:pt x="83029" y="312391"/>
                </a:lnTo>
                <a:lnTo>
                  <a:pt x="49101" y="286178"/>
                </a:lnTo>
                <a:lnTo>
                  <a:pt x="22888" y="252250"/>
                </a:lnTo>
                <a:lnTo>
                  <a:pt x="5988" y="212204"/>
                </a:lnTo>
                <a:lnTo>
                  <a:pt x="0" y="167640"/>
                </a:lnTo>
                <a:close/>
              </a:path>
            </a:pathLst>
          </a:custGeom>
          <a:ln w="28955">
            <a:solidFill>
              <a:srgbClr val="F9F8F8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97E96461-F42B-4313-A144-D825EED2EDAC}"/>
              </a:ext>
            </a:extLst>
          </p:cNvPr>
          <p:cNvSpPr/>
          <p:nvPr/>
        </p:nvSpPr>
        <p:spPr>
          <a:xfrm>
            <a:off x="5807964" y="4588764"/>
            <a:ext cx="237743" cy="237743"/>
          </a:xfrm>
          <a:prstGeom prst="rect">
            <a:avLst/>
          </a:prstGeom>
          <a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66CE53CF-5EAD-406A-BDF9-E94CA1FE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5" dirty="0">
                <a:solidFill>
                  <a:schemeClr val="bg1"/>
                </a:solidFill>
              </a:rPr>
              <a:t>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E5B7E22-53A9-4BDB-8247-D559C99FDB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970" y="466344"/>
            <a:ext cx="3884867" cy="2286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7A8433C2-4C53-37FF-ACA8-C213761817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object 6">
            <a:extLst>
              <a:ext uri="{FF2B5EF4-FFF2-40B4-BE49-F238E27FC236}">
                <a16:creationId xmlns:a16="http://schemas.microsoft.com/office/drawing/2014/main" id="{2C562CC8-9CAE-57B5-B76B-B191DF481B99}"/>
              </a:ext>
            </a:extLst>
          </p:cNvPr>
          <p:cNvSpPr txBox="1"/>
          <p:nvPr/>
        </p:nvSpPr>
        <p:spPr>
          <a:xfrm>
            <a:off x="2330956" y="4968999"/>
            <a:ext cx="228155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SOLVENCY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i="1" dirty="0">
                <a:solidFill>
                  <a:srgbClr val="34EFFF"/>
                </a:solidFill>
                <a:latin typeface="Open Sans"/>
                <a:cs typeface="Open Sans"/>
              </a:rPr>
              <a:t>EBIT / TOTAL ASSETS</a:t>
            </a:r>
            <a:endParaRPr kumimoji="0" sz="1500" b="0" i="1" u="none" strike="noStrike" kern="1200" cap="none" spc="0" normalizeH="0" baseline="0" noProof="0" dirty="0">
              <a:ln>
                <a:noFill/>
              </a:ln>
              <a:solidFill>
                <a:srgbClr val="34EFFF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21344D-4DCB-B8E3-7469-6A2B5B83F1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43" y="2704429"/>
            <a:ext cx="946786" cy="902405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A2BC63-A2A8-E264-AA97-C8F599B4BF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55" y="2631418"/>
            <a:ext cx="832433" cy="920341"/>
          </a:xfrm>
          <a:prstGeom prst="rect">
            <a:avLst/>
          </a:prstGeom>
        </p:spPr>
      </p:pic>
      <p:pic>
        <p:nvPicPr>
          <p:cNvPr id="61" name="Picture 6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E84A6B-FB5E-BB91-489F-8A0AF5A57A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36" y="2677004"/>
            <a:ext cx="898779" cy="8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2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2E44-7F2D-979F-7B14-294A7894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E96C-D0D0-B514-633A-62161E1402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404C5-090E-076E-3318-4A51D6479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white building with a white roof&#10;&#10;Description automatically generated with medium confidence">
            <a:extLst>
              <a:ext uri="{FF2B5EF4-FFF2-40B4-BE49-F238E27FC236}">
                <a16:creationId xmlns:a16="http://schemas.microsoft.com/office/drawing/2014/main" id="{835C0D64-46B5-1AB3-7B2D-F89944C21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015CC88-C320-1B2D-5CAF-CBB46C5AD238}"/>
              </a:ext>
            </a:extLst>
          </p:cNvPr>
          <p:cNvSpPr txBox="1">
            <a:spLocks/>
          </p:cNvSpPr>
          <p:nvPr/>
        </p:nvSpPr>
        <p:spPr>
          <a:xfrm>
            <a:off x="723900" y="333756"/>
            <a:ext cx="10363200" cy="59436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AF3676-483C-B806-6CE2-BCFEED4B4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374" y="2491740"/>
            <a:ext cx="5304762" cy="363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61232F-4AD3-C370-6172-DB032D6DE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26" y="1591056"/>
            <a:ext cx="5019048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all building in a city&#10;&#10;Description automatically generated">
            <a:extLst>
              <a:ext uri="{FF2B5EF4-FFF2-40B4-BE49-F238E27FC236}">
                <a16:creationId xmlns:a16="http://schemas.microsoft.com/office/drawing/2014/main" id="{26A9F0AE-7505-78AB-6C98-E485911AF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3466A-F974-6F57-E716-BA7FCE3B1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31927-46E7-45A3-7E17-DC2BCC4FF7FF}"/>
              </a:ext>
            </a:extLst>
          </p:cNvPr>
          <p:cNvSpPr/>
          <p:nvPr/>
        </p:nvSpPr>
        <p:spPr>
          <a:xfrm>
            <a:off x="4714875" y="1314705"/>
            <a:ext cx="6581777" cy="21142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CA91D-3B96-C6F3-BBCE-3579158C260E}"/>
              </a:ext>
            </a:extLst>
          </p:cNvPr>
          <p:cNvSpPr txBox="1"/>
          <p:nvPr/>
        </p:nvSpPr>
        <p:spPr>
          <a:xfrm>
            <a:off x="819728" y="668374"/>
            <a:ext cx="588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Verdana Pro Cond" panose="020B0606030504040204" pitchFamily="34" charset="0"/>
              </a:rPr>
              <a:t>03</a:t>
            </a:r>
            <a:r>
              <a:rPr lang="en-US" sz="2800" dirty="0">
                <a:latin typeface="Verdana Pro Cond" panose="020B060603050404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Verdana Pro Cond" panose="020B0606030504040204" pitchFamily="34" charset="0"/>
              </a:rPr>
              <a:t>FINAL MODEL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3AA50-0AAA-2373-6B41-B0E75C28FDEE}"/>
              </a:ext>
            </a:extLst>
          </p:cNvPr>
          <p:cNvSpPr txBox="1"/>
          <p:nvPr/>
        </p:nvSpPr>
        <p:spPr>
          <a:xfrm>
            <a:off x="5286377" y="2547290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00165-0C4A-A26B-BC70-6E6B9196EBB2}"/>
              </a:ext>
            </a:extLst>
          </p:cNvPr>
          <p:cNvSpPr txBox="1"/>
          <p:nvPr/>
        </p:nvSpPr>
        <p:spPr>
          <a:xfrm>
            <a:off x="8366573" y="2552700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+/- 1 Deviation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AF1EA8-9E21-8305-58AE-CF92B4759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4" y="2219325"/>
            <a:ext cx="5192064" cy="4388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1EF76C-9D51-A921-6662-1B825D4ECC7E}"/>
              </a:ext>
            </a:extLst>
          </p:cNvPr>
          <p:cNvSpPr txBox="1"/>
          <p:nvPr/>
        </p:nvSpPr>
        <p:spPr>
          <a:xfrm>
            <a:off x="5286377" y="1842109"/>
            <a:ext cx="163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59.2%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BD774-7ABC-1127-44DE-9C8B14155517}"/>
              </a:ext>
            </a:extLst>
          </p:cNvPr>
          <p:cNvSpPr txBox="1"/>
          <p:nvPr/>
        </p:nvSpPr>
        <p:spPr>
          <a:xfrm>
            <a:off x="8196264" y="1842109"/>
            <a:ext cx="163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87.3%</a:t>
            </a:r>
          </a:p>
        </p:txBody>
      </p:sp>
    </p:spTree>
    <p:extLst>
      <p:ext uri="{BB962C8B-B14F-4D97-AF65-F5344CB8AC3E}">
        <p14:creationId xmlns:p14="http://schemas.microsoft.com/office/powerpoint/2010/main" val="1468601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ZgIlx.Q.yStPOTtygW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shV7UJR8WNRhzszkosk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302</Words>
  <Application>Microsoft Office PowerPoint</Application>
  <PresentationFormat>Widescreen</PresentationFormat>
  <Paragraphs>92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Chronicle Display Black</vt:lpstr>
      <vt:lpstr>Open Sans</vt:lpstr>
      <vt:lpstr>Verdana Pro Black</vt:lpstr>
      <vt:lpstr>Verdana Pro Cond</vt:lpstr>
      <vt:lpstr>Verdana Pro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Business Health Rating</vt:lpstr>
      <vt:lpstr>Title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Hills, Scott</dc:creator>
  <cp:lastModifiedBy>Hills, Scott</cp:lastModifiedBy>
  <cp:revision>12</cp:revision>
  <dcterms:created xsi:type="dcterms:W3CDTF">2023-08-02T14:17:37Z</dcterms:created>
  <dcterms:modified xsi:type="dcterms:W3CDTF">2023-08-02T20:24:17Z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2023-08-02T14:17:37Z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89768b89-30c6-4b42-8c16-95d9025ecb0a</vt:lpwstr>
  </property>
  <property fmtid="{D5CDD505-2E9C-101B-9397-08002B2CF9AE}" pid="8" name="MSIP_Label_ea60d57e-af5b-4752-ac57-3e4f28ca11dc_ContentBits">
    <vt:lpwstr>0</vt:lpwstr>
  </property>
</Properties>
</file>