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media/image6.jpg" ContentType="image/jpeg"/>
  <Override PartName="/ppt/media/image8.jpg" ContentType="image/jpeg"/>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2" r:id="rId2"/>
  </p:sldMasterIdLst>
  <p:notesMasterIdLst>
    <p:notesMasterId r:id="rId31"/>
  </p:notesMasterIdLst>
  <p:sldIdLst>
    <p:sldId id="263" r:id="rId3"/>
    <p:sldId id="264" r:id="rId4"/>
    <p:sldId id="281" r:id="rId5"/>
    <p:sldId id="1857" r:id="rId6"/>
    <p:sldId id="1887" r:id="rId7"/>
    <p:sldId id="1888" r:id="rId8"/>
    <p:sldId id="1821" r:id="rId9"/>
    <p:sldId id="1856" r:id="rId10"/>
    <p:sldId id="285" r:id="rId11"/>
    <p:sldId id="1871" r:id="rId12"/>
    <p:sldId id="1876" r:id="rId13"/>
    <p:sldId id="1877" r:id="rId14"/>
    <p:sldId id="1869" r:id="rId15"/>
    <p:sldId id="1872" r:id="rId16"/>
    <p:sldId id="1879" r:id="rId17"/>
    <p:sldId id="1878" r:id="rId18"/>
    <p:sldId id="1880" r:id="rId19"/>
    <p:sldId id="1870" r:id="rId20"/>
    <p:sldId id="1873" r:id="rId21"/>
    <p:sldId id="1868" r:id="rId22"/>
    <p:sldId id="1874" r:id="rId23"/>
    <p:sldId id="1875" r:id="rId24"/>
    <p:sldId id="1881" r:id="rId25"/>
    <p:sldId id="1882" r:id="rId26"/>
    <p:sldId id="1883" r:id="rId27"/>
    <p:sldId id="1884" r:id="rId28"/>
    <p:sldId id="1885" r:id="rId29"/>
    <p:sldId id="1886" r:id="rId30"/>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18BD4-9EDD-4800-8BDA-12CB323A2F2D}" v="76" dt="2019-07-21T09:52:2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96" y="223"/>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7FA0-DB24-4726-A3E7-E9ED5A0B930B}" type="datetimeFigureOut">
              <a:rPr lang="en-AU" smtClean="0"/>
              <a:t>7/09/2019</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8CDA-C023-42E5-BE51-527CBDAC83E2}" type="slidenum">
              <a:rPr lang="en-AU" smtClean="0"/>
              <a:t>‹#›</a:t>
            </a:fld>
            <a:endParaRPr lang="en-AU" dirty="0"/>
          </a:p>
        </p:txBody>
      </p:sp>
    </p:spTree>
    <p:extLst>
      <p:ext uri="{BB962C8B-B14F-4D97-AF65-F5344CB8AC3E}">
        <p14:creationId xmlns:p14="http://schemas.microsoft.com/office/powerpoint/2010/main" val="426513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Vision: </a:t>
            </a:r>
            <a:r>
              <a:rPr lang="en-US" sz="1200" kern="1200" dirty="0">
                <a:solidFill>
                  <a:schemeClr val="tx1"/>
                </a:solidFill>
                <a:effectLst/>
                <a:latin typeface="+mn-lt"/>
                <a:ea typeface="+mn-ea"/>
                <a:cs typeface="+mn-cs"/>
              </a:rPr>
              <a:t>Image-processing algorithms to smartly identify, caption and moderate your pictures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Computer vision: </a:t>
            </a:r>
            <a:r>
              <a:rPr lang="en-US" sz="1200" kern="1200" dirty="0">
                <a:solidFill>
                  <a:schemeClr val="tx1"/>
                </a:solidFill>
                <a:effectLst/>
                <a:latin typeface="+mn-lt"/>
                <a:ea typeface="+mn-ea"/>
                <a:cs typeface="+mn-cs"/>
              </a:rPr>
              <a:t>Distill actionable information from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Content Moderator: </a:t>
            </a:r>
            <a:r>
              <a:rPr lang="en-US" sz="1200" kern="1200" dirty="0">
                <a:solidFill>
                  <a:schemeClr val="tx1"/>
                </a:solidFill>
                <a:effectLst/>
                <a:latin typeface="+mn-lt"/>
                <a:ea typeface="+mn-ea"/>
                <a:cs typeface="+mn-cs"/>
              </a:rPr>
              <a:t>Automatically moderate potentially offensive images, text and videos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Vision Service: </a:t>
            </a:r>
            <a:r>
              <a:rPr lang="en-US" sz="1200" kern="1200" dirty="0">
                <a:solidFill>
                  <a:schemeClr val="tx1"/>
                </a:solidFill>
                <a:effectLst/>
                <a:latin typeface="+mn-lt"/>
                <a:ea typeface="+mn-ea"/>
                <a:cs typeface="+mn-cs"/>
              </a:rPr>
              <a:t>Train a web service to recognize specific content in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Face</a:t>
            </a:r>
            <a:r>
              <a:rPr lang="en-US" sz="1200" kern="1200" dirty="0">
                <a:solidFill>
                  <a:schemeClr val="tx1"/>
                </a:solidFill>
                <a:effectLst/>
                <a:latin typeface="+mn-lt"/>
                <a:ea typeface="+mn-ea"/>
                <a:cs typeface="+mn-cs"/>
              </a:rPr>
              <a:t>: Identify human faces and emotions in images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Video indexer: </a:t>
            </a:r>
            <a:r>
              <a:rPr lang="en-US" sz="1200" kern="1200" dirty="0">
                <a:solidFill>
                  <a:schemeClr val="tx1"/>
                </a:solidFill>
                <a:effectLst/>
                <a:latin typeface="+mn-lt"/>
                <a:ea typeface="+mn-ea"/>
                <a:cs typeface="+mn-cs"/>
              </a:rPr>
              <a:t>Easily extract insights from your videos to enrich your applications</a:t>
            </a:r>
          </a:p>
          <a:p>
            <a:r>
              <a:rPr lang="en-US" sz="1200" b="1" kern="1200" dirty="0">
                <a:solidFill>
                  <a:schemeClr val="tx1"/>
                </a:solidFill>
                <a:effectLst/>
                <a:latin typeface="+mn-lt"/>
                <a:ea typeface="+mn-ea"/>
                <a:cs typeface="+mn-cs"/>
              </a:rPr>
              <a:t>Speech:</a:t>
            </a:r>
            <a:r>
              <a:rPr lang="en-US" sz="1200" kern="1200" dirty="0">
                <a:solidFill>
                  <a:schemeClr val="tx1"/>
                </a:solidFill>
                <a:effectLst/>
                <a:latin typeface="+mn-lt"/>
                <a:ea typeface="+mn-ea"/>
                <a:cs typeface="+mn-cs"/>
              </a:rPr>
              <a:t> Convert spoken audio into text, use voice for verification, or add speaker recognition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Speech: </a:t>
            </a:r>
            <a:r>
              <a:rPr lang="en-US" sz="1200" kern="1200" dirty="0">
                <a:solidFill>
                  <a:schemeClr val="tx1"/>
                </a:solidFill>
                <a:effectLst/>
                <a:latin typeface="+mn-lt"/>
                <a:ea typeface="+mn-ea"/>
                <a:cs typeface="+mn-cs"/>
              </a:rPr>
              <a:t>Convert speech to text and text to speech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Speaker Recognition:</a:t>
            </a:r>
            <a:r>
              <a:rPr lang="en-US" sz="1200" kern="1200" dirty="0">
                <a:solidFill>
                  <a:schemeClr val="tx1"/>
                </a:solidFill>
                <a:effectLst/>
                <a:latin typeface="+mn-lt"/>
                <a:ea typeface="+mn-ea"/>
                <a:cs typeface="+mn-cs"/>
              </a:rPr>
              <a:t> Use speech to identify and authenticate individual speakers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 Speech Service: </a:t>
            </a:r>
            <a:r>
              <a:rPr lang="en-US" sz="1200" kern="1200" dirty="0">
                <a:solidFill>
                  <a:schemeClr val="tx1"/>
                </a:solidFill>
                <a:effectLst/>
                <a:latin typeface="+mn-lt"/>
                <a:ea typeface="+mn-ea"/>
                <a:cs typeface="+mn-cs"/>
              </a:rPr>
              <a:t>Overcome speech recognition barriers like speaking style, background noise, and vocabulary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Speech:</a:t>
            </a:r>
            <a:r>
              <a:rPr lang="en-US" sz="1200" kern="1200" dirty="0">
                <a:solidFill>
                  <a:schemeClr val="tx1"/>
                </a:solidFill>
                <a:effectLst/>
                <a:latin typeface="+mn-lt"/>
                <a:ea typeface="+mn-ea"/>
                <a:cs typeface="+mn-cs"/>
              </a:rPr>
              <a:t> Easily conduct real-time speech translation on your app</a:t>
            </a:r>
          </a:p>
          <a:p>
            <a:r>
              <a:rPr lang="en-US" sz="1200" b="1" kern="1200" dirty="0">
                <a:solidFill>
                  <a:schemeClr val="tx1"/>
                </a:solidFill>
                <a:effectLst/>
                <a:latin typeface="+mn-lt"/>
                <a:ea typeface="+mn-ea"/>
                <a:cs typeface="+mn-cs"/>
              </a:rPr>
              <a:t>Language: </a:t>
            </a:r>
            <a:r>
              <a:rPr lang="en-US" sz="1200" kern="1200" dirty="0">
                <a:solidFill>
                  <a:schemeClr val="tx1"/>
                </a:solidFill>
                <a:effectLst/>
                <a:latin typeface="+mn-lt"/>
                <a:ea typeface="+mn-ea"/>
                <a:cs typeface="+mn-cs"/>
              </a:rPr>
              <a:t>Enable your apps to process natural language with pre-built scripts, evaluate sentiment and learn how to recognize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Spell Check: </a:t>
            </a:r>
            <a:r>
              <a:rPr lang="en-US" sz="1200" kern="1200" dirty="0">
                <a:solidFill>
                  <a:schemeClr val="tx1"/>
                </a:solidFill>
                <a:effectLst/>
                <a:latin typeface="+mn-lt"/>
                <a:ea typeface="+mn-ea"/>
                <a:cs typeface="+mn-cs"/>
              </a:rPr>
              <a:t>Add spell checking functionality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Language Understanding (LUIS): </a:t>
            </a:r>
            <a:r>
              <a:rPr lang="en-US" sz="1200" kern="1200" dirty="0">
                <a:solidFill>
                  <a:schemeClr val="tx1"/>
                </a:solidFill>
                <a:effectLst/>
                <a:latin typeface="+mn-lt"/>
                <a:ea typeface="+mn-ea"/>
                <a:cs typeface="+mn-cs"/>
              </a:rPr>
              <a:t>Add language understanding intelligence to your apps with minimal effort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Linguistic Analysis: </a:t>
            </a:r>
            <a:r>
              <a:rPr lang="en-US" sz="1200" kern="1200" dirty="0">
                <a:solidFill>
                  <a:schemeClr val="tx1"/>
                </a:solidFill>
                <a:effectLst/>
                <a:latin typeface="+mn-lt"/>
                <a:ea typeface="+mn-ea"/>
                <a:cs typeface="+mn-cs"/>
              </a:rPr>
              <a:t>Easily parse complex text with language analysis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Text Analytics: </a:t>
            </a:r>
            <a:r>
              <a:rPr lang="en-US" sz="1200" kern="1200" dirty="0">
                <a:solidFill>
                  <a:schemeClr val="tx1"/>
                </a:solidFill>
                <a:effectLst/>
                <a:latin typeface="+mn-lt"/>
                <a:ea typeface="+mn-ea"/>
                <a:cs typeface="+mn-cs"/>
              </a:rPr>
              <a:t>Easily evaluate sentiment, language, and key phrases to understand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Text:</a:t>
            </a:r>
            <a:r>
              <a:rPr lang="en-US" sz="1200" kern="1200" dirty="0">
                <a:solidFill>
                  <a:schemeClr val="tx1"/>
                </a:solidFill>
                <a:effectLst/>
                <a:latin typeface="+mn-lt"/>
                <a:ea typeface="+mn-ea"/>
                <a:cs typeface="+mn-cs"/>
              </a:rPr>
              <a:t> Easily conduct machine translation for 60+ languages</a:t>
            </a:r>
          </a:p>
          <a:p>
            <a:r>
              <a:rPr lang="en-US" sz="1200" b="1" kern="1200" dirty="0">
                <a:solidFill>
                  <a:schemeClr val="tx1"/>
                </a:solidFill>
                <a:effectLst/>
                <a:latin typeface="+mn-lt"/>
                <a:ea typeface="+mn-ea"/>
                <a:cs typeface="+mn-cs"/>
              </a:rPr>
              <a:t>Knowledge: </a:t>
            </a:r>
            <a:r>
              <a:rPr lang="en-US" sz="1200" kern="1200" dirty="0">
                <a:solidFill>
                  <a:schemeClr val="tx1"/>
                </a:solidFill>
                <a:effectLst/>
                <a:latin typeface="+mn-lt"/>
                <a:ea typeface="+mn-ea"/>
                <a:cs typeface="+mn-cs"/>
              </a:rPr>
              <a:t>Map complex information and data in order to solve tasks such as intelligent recommendations and semantic search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Knowledge Exploration Service: </a:t>
            </a:r>
            <a:r>
              <a:rPr lang="en-US" sz="1200" kern="1200" dirty="0">
                <a:solidFill>
                  <a:schemeClr val="tx1"/>
                </a:solidFill>
                <a:effectLst/>
                <a:latin typeface="+mn-lt"/>
                <a:ea typeface="+mn-ea"/>
                <a:cs typeface="+mn-cs"/>
              </a:rPr>
              <a:t>Enable interactive search experiences over structured data via natural language inputs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Entity Linking Service: </a:t>
            </a:r>
            <a:r>
              <a:rPr lang="en-US" sz="1200" kern="1200" dirty="0">
                <a:solidFill>
                  <a:schemeClr val="tx1"/>
                </a:solidFill>
                <a:effectLst/>
                <a:latin typeface="+mn-lt"/>
                <a:ea typeface="+mn-ea"/>
                <a:cs typeface="+mn-cs"/>
              </a:rPr>
              <a:t>Power your app's data links with named entity recognition and disambiguation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Academic Knowledge:</a:t>
            </a:r>
            <a:r>
              <a:rPr lang="en-US" sz="1200" kern="1200" dirty="0">
                <a:solidFill>
                  <a:schemeClr val="tx1"/>
                </a:solidFill>
                <a:effectLst/>
                <a:latin typeface="+mn-lt"/>
                <a:ea typeface="+mn-ea"/>
                <a:cs typeface="+mn-cs"/>
              </a:rPr>
              <a:t> Tap into the wealth of academic content in the Microsoft Academic Graph using the Academic Knowledge API</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QnA Maker:</a:t>
            </a:r>
            <a:r>
              <a:rPr lang="en-US" sz="1200" kern="1200" dirty="0">
                <a:solidFill>
                  <a:schemeClr val="tx1"/>
                </a:solidFill>
                <a:effectLst/>
                <a:latin typeface="+mn-lt"/>
                <a:ea typeface="+mn-ea"/>
                <a:cs typeface="+mn-cs"/>
              </a:rPr>
              <a:t> Distill information into an easy-to-navigate FAQ for bot services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Decision Service:</a:t>
            </a:r>
            <a:r>
              <a:rPr lang="en-US" sz="1200" kern="1200" dirty="0">
                <a:solidFill>
                  <a:schemeClr val="tx1"/>
                </a:solidFill>
                <a:effectLst/>
                <a:latin typeface="+mn-lt"/>
                <a:ea typeface="+mn-ea"/>
                <a:cs typeface="+mn-cs"/>
              </a:rPr>
              <a:t> Create custom experiences with adaptive, contextual decision-making</a:t>
            </a:r>
          </a:p>
          <a:p>
            <a:r>
              <a:rPr lang="en-US" sz="1200" b="1"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Add Bing Search APIs to your apps and harness the ability to comb billions of webpages, images, videos, and news with a single API call</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Autosuggest: </a:t>
            </a:r>
            <a:r>
              <a:rPr lang="en-US" sz="1200" kern="1200" dirty="0">
                <a:solidFill>
                  <a:schemeClr val="tx1"/>
                </a:solidFill>
                <a:effectLst/>
                <a:latin typeface="+mn-lt"/>
                <a:ea typeface="+mn-ea"/>
                <a:cs typeface="+mn-cs"/>
              </a:rPr>
              <a:t>Give your app intelligent autosuggest options for searches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News Search: </a:t>
            </a:r>
            <a:r>
              <a:rPr lang="en-US" sz="1200" kern="1200" dirty="0">
                <a:solidFill>
                  <a:schemeClr val="tx1"/>
                </a:solidFill>
                <a:effectLst/>
                <a:latin typeface="+mn-lt"/>
                <a:ea typeface="+mn-ea"/>
                <a:cs typeface="+mn-cs"/>
              </a:rPr>
              <a:t>Search for news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Web Search: </a:t>
            </a:r>
            <a:r>
              <a:rPr lang="en-US" sz="1200" kern="1200" dirty="0">
                <a:solidFill>
                  <a:schemeClr val="tx1"/>
                </a:solidFill>
                <a:effectLst/>
                <a:latin typeface="+mn-lt"/>
                <a:ea typeface="+mn-ea"/>
                <a:cs typeface="+mn-cs"/>
              </a:rPr>
              <a:t>Get enhanced search details from billions of web documents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Entity Search: </a:t>
            </a:r>
            <a:r>
              <a:rPr lang="en-US" sz="1200" kern="1200" dirty="0">
                <a:solidFill>
                  <a:schemeClr val="tx1"/>
                </a:solidFill>
                <a:effectLst/>
                <a:latin typeface="+mn-lt"/>
                <a:ea typeface="+mn-ea"/>
                <a:cs typeface="+mn-cs"/>
              </a:rPr>
              <a:t>Enrich your experiences by identifying and augmenting entity information from the web</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Image Search: </a:t>
            </a:r>
            <a:r>
              <a:rPr lang="en-US" sz="1200" kern="1200" dirty="0">
                <a:solidFill>
                  <a:schemeClr val="tx1"/>
                </a:solidFill>
                <a:effectLst/>
                <a:latin typeface="+mn-lt"/>
                <a:ea typeface="+mn-ea"/>
                <a:cs typeface="+mn-cs"/>
              </a:rPr>
              <a:t>Search for images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Video Search: </a:t>
            </a:r>
            <a:r>
              <a:rPr lang="en-US" sz="1200" kern="1200" dirty="0">
                <a:solidFill>
                  <a:schemeClr val="tx1"/>
                </a:solidFill>
                <a:effectLst/>
                <a:latin typeface="+mn-lt"/>
                <a:ea typeface="+mn-ea"/>
                <a:cs typeface="+mn-cs"/>
              </a:rPr>
              <a:t>Search for videos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Custom Search: </a:t>
            </a:r>
            <a:r>
              <a:rPr lang="en-US" sz="1200" kern="1200" dirty="0">
                <a:solidFill>
                  <a:schemeClr val="tx1"/>
                </a:solidFill>
                <a:effectLst/>
                <a:latin typeface="+mn-lt"/>
                <a:ea typeface="+mn-ea"/>
                <a:cs typeface="+mn-cs"/>
              </a:rPr>
              <a:t>Create tailored site search or vertical search experiences for topics you care about</a:t>
            </a:r>
          </a:p>
          <a:p>
            <a:r>
              <a:rPr lang="en-US" sz="1200" b="1" kern="1200" dirty="0">
                <a:solidFill>
                  <a:schemeClr val="tx1"/>
                </a:solidFill>
                <a:effectLst/>
                <a:latin typeface="+mn-lt"/>
                <a:ea typeface="+mn-ea"/>
                <a:cs typeface="+mn-cs"/>
              </a:rPr>
              <a:t>Labs: </a:t>
            </a:r>
            <a:r>
              <a:rPr lang="en-US" sz="1200" kern="1200" dirty="0">
                <a:solidFill>
                  <a:schemeClr val="tx1"/>
                </a:solidFill>
                <a:effectLst/>
                <a:latin typeface="+mn-lt"/>
                <a:ea typeface="+mn-ea"/>
                <a:cs typeface="+mn-cs"/>
              </a:rPr>
              <a:t>Cognitive Services Labs are early preview limited availability leading innovation APIs and SDKs that allow developers to start experimenting with Microsoft’s latest and greatest Cognitive Services.</a:t>
            </a:r>
          </a:p>
          <a:p>
            <a:pPr lvl="0"/>
            <a:r>
              <a:rPr lang="en-US" sz="1200" b="1" kern="1200" dirty="0">
                <a:solidFill>
                  <a:schemeClr val="tx1"/>
                </a:solidFill>
                <a:effectLst/>
                <a:latin typeface="+mn-lt"/>
                <a:ea typeface="+mn-ea"/>
                <a:cs typeface="+mn-cs"/>
              </a:rPr>
              <a:t>Project Prague: </a:t>
            </a:r>
            <a:r>
              <a:rPr lang="en-US" sz="1200" kern="1200" dirty="0">
                <a:solidFill>
                  <a:schemeClr val="tx1"/>
                </a:solidFill>
                <a:effectLst/>
                <a:latin typeface="+mn-lt"/>
                <a:ea typeface="+mn-ea"/>
                <a:cs typeface="+mn-cs"/>
              </a:rPr>
              <a:t>SDK to incorporate gesture-based controls into your apps. Quickly define and implement customized hand gestures, creating a more natural user experience. Limited private preview availability at launch.</a:t>
            </a:r>
          </a:p>
          <a:p>
            <a:pPr lvl="0"/>
            <a:r>
              <a:rPr lang="en-US" sz="1200" b="1" kern="1200" dirty="0">
                <a:solidFill>
                  <a:schemeClr val="tx1"/>
                </a:solidFill>
                <a:effectLst/>
                <a:latin typeface="+mn-lt"/>
                <a:ea typeface="+mn-ea"/>
                <a:cs typeface="+mn-cs"/>
              </a:rPr>
              <a:t>Project Cuzco: </a:t>
            </a:r>
            <a:r>
              <a:rPr lang="en-US" sz="1200" kern="1200" dirty="0">
                <a:solidFill>
                  <a:schemeClr val="tx1"/>
                </a:solidFill>
                <a:effectLst/>
                <a:latin typeface="+mn-lt"/>
                <a:ea typeface="+mn-ea"/>
                <a:cs typeface="+mn-cs"/>
              </a:rPr>
              <a:t>API to help developers find events associated with Wikipedia entities. Begin with a Wikipedia entity, and receive a list of related events organized by time.</a:t>
            </a:r>
          </a:p>
          <a:p>
            <a:pPr lvl="0"/>
            <a:r>
              <a:rPr lang="en-US" sz="1200" b="1" kern="1200" dirty="0">
                <a:solidFill>
                  <a:schemeClr val="tx1"/>
                </a:solidFill>
                <a:effectLst/>
                <a:latin typeface="+mn-lt"/>
                <a:ea typeface="+mn-ea"/>
                <a:cs typeface="+mn-cs"/>
              </a:rPr>
              <a:t>Project Johannesburg: </a:t>
            </a:r>
            <a:r>
              <a:rPr lang="en-US" sz="1200" kern="1200" dirty="0">
                <a:solidFill>
                  <a:schemeClr val="tx1"/>
                </a:solidFill>
                <a:effectLst/>
                <a:latin typeface="+mn-lt"/>
                <a:ea typeface="+mn-ea"/>
                <a:cs typeface="+mn-cs"/>
              </a:rPr>
              <a:t>API to calculate route logistics for with deeper location intelligence to account for specific enterprise requirements. IE: weight, height length, hazardous materials, etc.</a:t>
            </a:r>
          </a:p>
          <a:p>
            <a:pPr lvl="0"/>
            <a:r>
              <a:rPr lang="en-US" sz="1200" b="1" kern="1200" dirty="0">
                <a:solidFill>
                  <a:schemeClr val="tx1"/>
                </a:solidFill>
                <a:effectLst/>
                <a:latin typeface="+mn-lt"/>
                <a:ea typeface="+mn-ea"/>
                <a:cs typeface="+mn-cs"/>
              </a:rPr>
              <a:t>Project Nanjing: </a:t>
            </a:r>
            <a:r>
              <a:rPr lang="en-US" sz="1200" kern="1200" dirty="0">
                <a:solidFill>
                  <a:schemeClr val="tx1"/>
                </a:solidFill>
                <a:effectLst/>
                <a:latin typeface="+mn-lt"/>
                <a:ea typeface="+mn-ea"/>
                <a:cs typeface="+mn-cs"/>
              </a:rPr>
              <a:t>API to calculate isochrones - time and distance-based recommendations for enterprise route optimization.</a:t>
            </a:r>
          </a:p>
          <a:p>
            <a:pPr lvl="0"/>
            <a:r>
              <a:rPr lang="en-US" sz="1200" b="1" kern="1200" dirty="0">
                <a:solidFill>
                  <a:schemeClr val="tx1"/>
                </a:solidFill>
                <a:effectLst/>
                <a:latin typeface="+mn-lt"/>
                <a:ea typeface="+mn-ea"/>
                <a:cs typeface="+mn-cs"/>
              </a:rPr>
              <a:t>Project Abu Dhabi: </a:t>
            </a:r>
            <a:r>
              <a:rPr lang="en-US" sz="1200" kern="1200" dirty="0">
                <a:solidFill>
                  <a:schemeClr val="tx1"/>
                </a:solidFill>
                <a:effectLst/>
                <a:latin typeface="+mn-lt"/>
                <a:ea typeface="+mn-ea"/>
                <a:cs typeface="+mn-cs"/>
              </a:rPr>
              <a:t>API to create distance matrices, enabling you to calculate a histogram of travel times, and serve as stepping stone for enterprise route optimization.</a:t>
            </a:r>
          </a:p>
          <a:p>
            <a:r>
              <a:rPr lang="en-US" sz="1200" b="1" kern="1200" dirty="0">
                <a:solidFill>
                  <a:schemeClr val="tx1"/>
                </a:solidFill>
                <a:effectLst/>
                <a:latin typeface="+mn-lt"/>
                <a:ea typeface="+mn-ea"/>
                <a:cs typeface="+mn-cs"/>
              </a:rPr>
              <a:t>Project Wollongong: </a:t>
            </a:r>
            <a:r>
              <a:rPr lang="en-US" sz="1200" kern="1200" dirty="0">
                <a:solidFill>
                  <a:schemeClr val="tx1"/>
                </a:solidFill>
                <a:effectLst/>
                <a:latin typeface="+mn-lt"/>
                <a:ea typeface="+mn-ea"/>
                <a:cs typeface="+mn-cs"/>
              </a:rPr>
              <a:t>API to help ‘score’ the attractiveness of a location, based on how many of a particular amenity are within a specific distance. Ex: restaurants, parks, transit stops.</a:t>
            </a:r>
            <a:r>
              <a:rPr lang="en-US" sz="1200" kern="1200" dirty="0">
                <a:solidFill>
                  <a:schemeClr val="tx1"/>
                </a:solidFill>
                <a:effectLst/>
                <a:latin typeface="Segoe UI Light" pitchFamily="34" charset="0"/>
                <a:ea typeface="+mn-ea"/>
                <a:cs typeface="+mn-cs"/>
              </a:rPr>
              <a:t> </a:t>
            </a:r>
            <a:endParaRPr lang="en-US" dirty="0">
              <a:effectLst/>
            </a:endParaRPr>
          </a:p>
          <a:p>
            <a:r>
              <a:rPr lang="en-US" dirty="0">
                <a:effectLst/>
              </a:rPr>
              <a:t>With Cognitive Services, developers can easily</a:t>
            </a:r>
            <a:r>
              <a:rPr lang="en-US" sz="1200" kern="1200" dirty="0">
                <a:solidFill>
                  <a:schemeClr val="tx1"/>
                </a:solidFill>
                <a:effectLst/>
                <a:latin typeface="Segoe UI Light" pitchFamily="34" charset="0"/>
                <a:ea typeface="+mn-ea"/>
                <a:cs typeface="+mn-cs"/>
              </a:rPr>
              <a:t> add intelligent features – such as emotion and sentiment </a:t>
            </a:r>
            <a:r>
              <a:rPr lang="en-US" dirty="0">
                <a:effectLst/>
              </a:rPr>
              <a:t>detection, vision and speech recognition, knowledge, search and language understanding – into their applications. The collection will continuously improve, adding new APIs and updating existing ones.</a:t>
            </a:r>
          </a:p>
          <a:p>
            <a:endParaRPr lang="en-US" b="1" dirty="0">
              <a:effectLst/>
            </a:endParaRPr>
          </a:p>
          <a:p>
            <a:r>
              <a:rPr lang="en-US" b="1" dirty="0">
                <a:effectLst/>
              </a:rPr>
              <a:t>Cognitive Services includes:</a:t>
            </a:r>
          </a:p>
          <a:p>
            <a:r>
              <a:rPr lang="en-US" dirty="0">
                <a:effectLst/>
              </a:rPr>
              <a:t>&lt;click&gt;</a:t>
            </a:r>
          </a:p>
          <a:p>
            <a:endParaRPr lang="en-US" b="1" dirty="0">
              <a:effectLst/>
            </a:endParaRPr>
          </a:p>
          <a:p>
            <a:pPr lvl="0"/>
            <a:r>
              <a:rPr lang="en-US" dirty="0">
                <a:effectLst/>
              </a:rPr>
              <a:t>Vision: From faces to feelings, allow apps to understand images and video</a:t>
            </a:r>
          </a:p>
          <a:p>
            <a:pPr lvl="0"/>
            <a:r>
              <a:rPr lang="en-US" dirty="0">
                <a:effectLst/>
              </a:rPr>
              <a:t>&lt;click&gt;</a:t>
            </a:r>
          </a:p>
          <a:p>
            <a:pPr lvl="0"/>
            <a:endParaRPr lang="en-US" dirty="0">
              <a:effectLst/>
            </a:endParaRPr>
          </a:p>
          <a:p>
            <a:pPr lvl="0"/>
            <a:r>
              <a:rPr lang="en-US" dirty="0">
                <a:effectLst/>
              </a:rPr>
              <a:t>Speech: Hear and speak to users by filtering noise, identifying speakers, and understanding intent</a:t>
            </a:r>
          </a:p>
          <a:p>
            <a:pPr lvl="0"/>
            <a:r>
              <a:rPr lang="en-US" dirty="0">
                <a:effectLst/>
              </a:rPr>
              <a:t>&lt;click&gt;</a:t>
            </a:r>
          </a:p>
          <a:p>
            <a:pPr lvl="0"/>
            <a:endParaRPr lang="en-US" dirty="0">
              <a:effectLst/>
            </a:endParaRPr>
          </a:p>
          <a:p>
            <a:pPr lvl="0"/>
            <a:r>
              <a:rPr lang="en-US" dirty="0">
                <a:effectLst/>
              </a:rPr>
              <a:t>Language: Process text and learn how to recognize what users want</a:t>
            </a:r>
          </a:p>
          <a:p>
            <a:pPr lvl="0"/>
            <a:r>
              <a:rPr lang="en-US" dirty="0">
                <a:effectLst/>
              </a:rPr>
              <a:t>&lt;click&gt;</a:t>
            </a:r>
          </a:p>
          <a:p>
            <a:pPr lvl="0"/>
            <a:endParaRPr lang="en-US" dirty="0">
              <a:effectLst/>
            </a:endParaRPr>
          </a:p>
          <a:p>
            <a:pPr lvl="0"/>
            <a:r>
              <a:rPr lang="en-US" dirty="0">
                <a:effectLst/>
              </a:rPr>
              <a:t>Knowledge: Tap into rich knowledge amassed from the web, academia, or your own data</a:t>
            </a:r>
          </a:p>
          <a:p>
            <a:pPr lvl="0"/>
            <a:r>
              <a:rPr lang="en-US" dirty="0">
                <a:effectLst/>
              </a:rPr>
              <a:t>&lt;click&gt;</a:t>
            </a:r>
          </a:p>
          <a:p>
            <a:pPr lvl="0"/>
            <a:endParaRPr lang="en-US" dirty="0">
              <a:effectLst/>
            </a:endParaRPr>
          </a:p>
          <a:p>
            <a:pPr lvl="0"/>
            <a:r>
              <a:rPr lang="en-US" dirty="0">
                <a:effectLst/>
              </a:rPr>
              <a:t>Search: Access billions of web pages, images, videos, and news with the power of Bing APIs</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Why choose these APIs?</a:t>
            </a:r>
            <a:r>
              <a:rPr lang="en-US" sz="1200" b="1" baseline="0" dirty="0"/>
              <a:t> </a:t>
            </a:r>
            <a:r>
              <a:rPr lang="en-US" sz="1200" baseline="0" dirty="0"/>
              <a:t>They </a:t>
            </a:r>
            <a:r>
              <a:rPr lang="en-US" sz="1200" dirty="0"/>
              <a:t>work, and it’s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&lt;click&gt;</a:t>
            </a:r>
          </a:p>
          <a:p>
            <a:endParaRPr lang="en-US" sz="1200" dirty="0"/>
          </a:p>
          <a:p>
            <a:r>
              <a:rPr lang="en-US" sz="1200" b="1" dirty="0"/>
              <a:t>Easy:</a:t>
            </a:r>
            <a:r>
              <a:rPr lang="en-US" sz="1200" b="0" dirty="0"/>
              <a:t> T</a:t>
            </a:r>
            <a:r>
              <a:rPr lang="en-US" sz="1200" dirty="0"/>
              <a:t>he APIs are easy to implement because of the simple REST calls. There’s a common way to implement, and you can get started with all of them for free simply by going to one place, one website, www.microsoft.com/cognitive. </a:t>
            </a:r>
          </a:p>
          <a:p>
            <a:endParaRPr lang="en-US" sz="1200" dirty="0"/>
          </a:p>
          <a:p>
            <a:r>
              <a:rPr lang="en-US" sz="1200" b="1" dirty="0"/>
              <a:t>Flexible:</a:t>
            </a:r>
            <a:r>
              <a:rPr lang="en-US" sz="1200" b="0" dirty="0"/>
              <a:t> </a:t>
            </a:r>
            <a:r>
              <a:rPr lang="en-US" sz="1200" dirty="0"/>
              <a:t>We’ve got a breadth of intelligence and knowledge APIs so developers will be able to find what intelligence feature they need.</a:t>
            </a:r>
            <a:r>
              <a:rPr lang="en-US" sz="1200" baseline="0" dirty="0"/>
              <a:t> A</a:t>
            </a:r>
            <a:r>
              <a:rPr lang="en-US" sz="1200" dirty="0"/>
              <a:t>nd, importantly, they all work on whatever language, framework, or platform developers choose. So, developers can integrate into their apps—iOS, Android, Windows—using their own tools they know and love.</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Tested:</a:t>
            </a:r>
            <a:r>
              <a:rPr lang="en-US" sz="1200" b="1" baseline="0" dirty="0"/>
              <a:t> </a:t>
            </a:r>
            <a:r>
              <a:rPr lang="en-US" sz="1200" b="0" dirty="0"/>
              <a:t>Tap into </a:t>
            </a:r>
            <a:r>
              <a:rPr lang="en-US" sz="12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1200" baseline="0" dirty="0"/>
              <a:t> and Skype</a:t>
            </a:r>
            <a:r>
              <a:rPr lang="en-US"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endParaRPr lang="en-US" dirty="0">
              <a:effectLst/>
            </a:endParaRPr>
          </a:p>
          <a:p>
            <a:pPr lvl="0"/>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Transition:</a:t>
            </a:r>
            <a:r>
              <a:rPr lang="en-US" baseline="0" dirty="0"/>
              <a:t> </a:t>
            </a:r>
            <a:r>
              <a:rPr lang="en-US" b="1" baseline="0" dirty="0"/>
              <a:t>When it comes to real-world applications for Cognitive Services, the sky is the limit! Let’s look at some examples. </a:t>
            </a:r>
          </a:p>
          <a:p>
            <a:r>
              <a:rPr lang="en-US" b="1" baseline="0"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89507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Vision: </a:t>
            </a:r>
            <a:r>
              <a:rPr lang="en-US" sz="1200" kern="1200" dirty="0">
                <a:solidFill>
                  <a:schemeClr val="tx1"/>
                </a:solidFill>
                <a:effectLst/>
                <a:latin typeface="+mn-lt"/>
                <a:ea typeface="+mn-ea"/>
                <a:cs typeface="+mn-cs"/>
              </a:rPr>
              <a:t>Image-processing algorithms to smartly identify, caption and moderate your pictures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Computer vision: </a:t>
            </a:r>
            <a:r>
              <a:rPr lang="en-US" sz="1200" kern="1200" dirty="0">
                <a:solidFill>
                  <a:schemeClr val="tx1"/>
                </a:solidFill>
                <a:effectLst/>
                <a:latin typeface="+mn-lt"/>
                <a:ea typeface="+mn-ea"/>
                <a:cs typeface="+mn-cs"/>
              </a:rPr>
              <a:t>Distill actionable information from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Content Moderator: </a:t>
            </a:r>
            <a:r>
              <a:rPr lang="en-US" sz="1200" kern="1200" dirty="0">
                <a:solidFill>
                  <a:schemeClr val="tx1"/>
                </a:solidFill>
                <a:effectLst/>
                <a:latin typeface="+mn-lt"/>
                <a:ea typeface="+mn-ea"/>
                <a:cs typeface="+mn-cs"/>
              </a:rPr>
              <a:t>Automatically moderate potentially offensive images, text and videos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Vision Service: </a:t>
            </a:r>
            <a:r>
              <a:rPr lang="en-US" sz="1200" kern="1200" dirty="0">
                <a:solidFill>
                  <a:schemeClr val="tx1"/>
                </a:solidFill>
                <a:effectLst/>
                <a:latin typeface="+mn-lt"/>
                <a:ea typeface="+mn-ea"/>
                <a:cs typeface="+mn-cs"/>
              </a:rPr>
              <a:t>Train a web service to recognize specific content in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Face</a:t>
            </a:r>
            <a:r>
              <a:rPr lang="en-US" sz="1200" kern="1200" dirty="0">
                <a:solidFill>
                  <a:schemeClr val="tx1"/>
                </a:solidFill>
                <a:effectLst/>
                <a:latin typeface="+mn-lt"/>
                <a:ea typeface="+mn-ea"/>
                <a:cs typeface="+mn-cs"/>
              </a:rPr>
              <a:t>: Identify human faces and emotions in images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Video indexer: </a:t>
            </a:r>
            <a:r>
              <a:rPr lang="en-US" sz="1200" kern="1200" dirty="0">
                <a:solidFill>
                  <a:schemeClr val="tx1"/>
                </a:solidFill>
                <a:effectLst/>
                <a:latin typeface="+mn-lt"/>
                <a:ea typeface="+mn-ea"/>
                <a:cs typeface="+mn-cs"/>
              </a:rPr>
              <a:t>Easily extract insights from your videos to enrich your applications</a:t>
            </a:r>
          </a:p>
          <a:p>
            <a:r>
              <a:rPr lang="en-US" sz="1200" b="1" kern="1200" dirty="0">
                <a:solidFill>
                  <a:schemeClr val="tx1"/>
                </a:solidFill>
                <a:effectLst/>
                <a:latin typeface="+mn-lt"/>
                <a:ea typeface="+mn-ea"/>
                <a:cs typeface="+mn-cs"/>
              </a:rPr>
              <a:t>Speech:</a:t>
            </a:r>
            <a:r>
              <a:rPr lang="en-US" sz="1200" kern="1200" dirty="0">
                <a:solidFill>
                  <a:schemeClr val="tx1"/>
                </a:solidFill>
                <a:effectLst/>
                <a:latin typeface="+mn-lt"/>
                <a:ea typeface="+mn-ea"/>
                <a:cs typeface="+mn-cs"/>
              </a:rPr>
              <a:t> Convert spoken audio into text, use voice for verification, or add speaker recognition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Speech: </a:t>
            </a:r>
            <a:r>
              <a:rPr lang="en-US" sz="1200" kern="1200" dirty="0">
                <a:solidFill>
                  <a:schemeClr val="tx1"/>
                </a:solidFill>
                <a:effectLst/>
                <a:latin typeface="+mn-lt"/>
                <a:ea typeface="+mn-ea"/>
                <a:cs typeface="+mn-cs"/>
              </a:rPr>
              <a:t>Convert speech to text and text to speech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Speaker Recognition:</a:t>
            </a:r>
            <a:r>
              <a:rPr lang="en-US" sz="1200" kern="1200" dirty="0">
                <a:solidFill>
                  <a:schemeClr val="tx1"/>
                </a:solidFill>
                <a:effectLst/>
                <a:latin typeface="+mn-lt"/>
                <a:ea typeface="+mn-ea"/>
                <a:cs typeface="+mn-cs"/>
              </a:rPr>
              <a:t> Use speech to identify and authenticate individual speakers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 Speech Service: </a:t>
            </a:r>
            <a:r>
              <a:rPr lang="en-US" sz="1200" kern="1200" dirty="0">
                <a:solidFill>
                  <a:schemeClr val="tx1"/>
                </a:solidFill>
                <a:effectLst/>
                <a:latin typeface="+mn-lt"/>
                <a:ea typeface="+mn-ea"/>
                <a:cs typeface="+mn-cs"/>
              </a:rPr>
              <a:t>Overcome speech recognition barriers like speaking style, background noise, and vocabulary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Speech:</a:t>
            </a:r>
            <a:r>
              <a:rPr lang="en-US" sz="1200" kern="1200" dirty="0">
                <a:solidFill>
                  <a:schemeClr val="tx1"/>
                </a:solidFill>
                <a:effectLst/>
                <a:latin typeface="+mn-lt"/>
                <a:ea typeface="+mn-ea"/>
                <a:cs typeface="+mn-cs"/>
              </a:rPr>
              <a:t> Easily conduct real-time speech translation on your app</a:t>
            </a:r>
          </a:p>
          <a:p>
            <a:r>
              <a:rPr lang="en-US" sz="1200" b="1" kern="1200" dirty="0">
                <a:solidFill>
                  <a:schemeClr val="tx1"/>
                </a:solidFill>
                <a:effectLst/>
                <a:latin typeface="+mn-lt"/>
                <a:ea typeface="+mn-ea"/>
                <a:cs typeface="+mn-cs"/>
              </a:rPr>
              <a:t>Language: </a:t>
            </a:r>
            <a:r>
              <a:rPr lang="en-US" sz="1200" kern="1200" dirty="0">
                <a:solidFill>
                  <a:schemeClr val="tx1"/>
                </a:solidFill>
                <a:effectLst/>
                <a:latin typeface="+mn-lt"/>
                <a:ea typeface="+mn-ea"/>
                <a:cs typeface="+mn-cs"/>
              </a:rPr>
              <a:t>Enable your apps to process natural language with pre-built scripts, evaluate sentiment and learn how to recognize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Spell Check: </a:t>
            </a:r>
            <a:r>
              <a:rPr lang="en-US" sz="1200" kern="1200" dirty="0">
                <a:solidFill>
                  <a:schemeClr val="tx1"/>
                </a:solidFill>
                <a:effectLst/>
                <a:latin typeface="+mn-lt"/>
                <a:ea typeface="+mn-ea"/>
                <a:cs typeface="+mn-cs"/>
              </a:rPr>
              <a:t>Add spell checking functionality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Language Understanding (LUIS): </a:t>
            </a:r>
            <a:r>
              <a:rPr lang="en-US" sz="1200" kern="1200" dirty="0">
                <a:solidFill>
                  <a:schemeClr val="tx1"/>
                </a:solidFill>
                <a:effectLst/>
                <a:latin typeface="+mn-lt"/>
                <a:ea typeface="+mn-ea"/>
                <a:cs typeface="+mn-cs"/>
              </a:rPr>
              <a:t>Add language understanding intelligence to your apps with minimal effort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Linguistic Analysis: </a:t>
            </a:r>
            <a:r>
              <a:rPr lang="en-US" sz="1200" kern="1200" dirty="0">
                <a:solidFill>
                  <a:schemeClr val="tx1"/>
                </a:solidFill>
                <a:effectLst/>
                <a:latin typeface="+mn-lt"/>
                <a:ea typeface="+mn-ea"/>
                <a:cs typeface="+mn-cs"/>
              </a:rPr>
              <a:t>Easily parse complex text with language analysis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Text Analytics: </a:t>
            </a:r>
            <a:r>
              <a:rPr lang="en-US" sz="1200" kern="1200" dirty="0">
                <a:solidFill>
                  <a:schemeClr val="tx1"/>
                </a:solidFill>
                <a:effectLst/>
                <a:latin typeface="+mn-lt"/>
                <a:ea typeface="+mn-ea"/>
                <a:cs typeface="+mn-cs"/>
              </a:rPr>
              <a:t>Easily evaluate sentiment, language, and key phrases to understand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Text:</a:t>
            </a:r>
            <a:r>
              <a:rPr lang="en-US" sz="1200" kern="1200" dirty="0">
                <a:solidFill>
                  <a:schemeClr val="tx1"/>
                </a:solidFill>
                <a:effectLst/>
                <a:latin typeface="+mn-lt"/>
                <a:ea typeface="+mn-ea"/>
                <a:cs typeface="+mn-cs"/>
              </a:rPr>
              <a:t> Easily conduct machine translation for 60+ languages</a:t>
            </a:r>
          </a:p>
          <a:p>
            <a:r>
              <a:rPr lang="en-US" sz="1200" b="1" kern="1200" dirty="0">
                <a:solidFill>
                  <a:schemeClr val="tx1"/>
                </a:solidFill>
                <a:effectLst/>
                <a:latin typeface="+mn-lt"/>
                <a:ea typeface="+mn-ea"/>
                <a:cs typeface="+mn-cs"/>
              </a:rPr>
              <a:t>Knowledge: </a:t>
            </a:r>
            <a:r>
              <a:rPr lang="en-US" sz="1200" kern="1200" dirty="0">
                <a:solidFill>
                  <a:schemeClr val="tx1"/>
                </a:solidFill>
                <a:effectLst/>
                <a:latin typeface="+mn-lt"/>
                <a:ea typeface="+mn-ea"/>
                <a:cs typeface="+mn-cs"/>
              </a:rPr>
              <a:t>Map complex information and data in order to solve tasks such as intelligent recommendations and semantic search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Knowledge Exploration Service: </a:t>
            </a:r>
            <a:r>
              <a:rPr lang="en-US" sz="1200" kern="1200" dirty="0">
                <a:solidFill>
                  <a:schemeClr val="tx1"/>
                </a:solidFill>
                <a:effectLst/>
                <a:latin typeface="+mn-lt"/>
                <a:ea typeface="+mn-ea"/>
                <a:cs typeface="+mn-cs"/>
              </a:rPr>
              <a:t>Enable interactive search experiences over structured data via natural language inputs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Entity Linking Service: </a:t>
            </a:r>
            <a:r>
              <a:rPr lang="en-US" sz="1200" kern="1200" dirty="0">
                <a:solidFill>
                  <a:schemeClr val="tx1"/>
                </a:solidFill>
                <a:effectLst/>
                <a:latin typeface="+mn-lt"/>
                <a:ea typeface="+mn-ea"/>
                <a:cs typeface="+mn-cs"/>
              </a:rPr>
              <a:t>Power your app's data links with named entity recognition and disambiguation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Academic Knowledge:</a:t>
            </a:r>
            <a:r>
              <a:rPr lang="en-US" sz="1200" kern="1200" dirty="0">
                <a:solidFill>
                  <a:schemeClr val="tx1"/>
                </a:solidFill>
                <a:effectLst/>
                <a:latin typeface="+mn-lt"/>
                <a:ea typeface="+mn-ea"/>
                <a:cs typeface="+mn-cs"/>
              </a:rPr>
              <a:t> Tap into the wealth of academic content in the Microsoft Academic Graph using the Academic Knowledge API</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QnA Maker:</a:t>
            </a:r>
            <a:r>
              <a:rPr lang="en-US" sz="1200" kern="1200" dirty="0">
                <a:solidFill>
                  <a:schemeClr val="tx1"/>
                </a:solidFill>
                <a:effectLst/>
                <a:latin typeface="+mn-lt"/>
                <a:ea typeface="+mn-ea"/>
                <a:cs typeface="+mn-cs"/>
              </a:rPr>
              <a:t> Distill information into an easy-to-navigate FAQ for bot services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Decision Service:</a:t>
            </a:r>
            <a:r>
              <a:rPr lang="en-US" sz="1200" kern="1200" dirty="0">
                <a:solidFill>
                  <a:schemeClr val="tx1"/>
                </a:solidFill>
                <a:effectLst/>
                <a:latin typeface="+mn-lt"/>
                <a:ea typeface="+mn-ea"/>
                <a:cs typeface="+mn-cs"/>
              </a:rPr>
              <a:t> Create custom experiences with adaptive, contextual decision-making</a:t>
            </a:r>
          </a:p>
          <a:p>
            <a:r>
              <a:rPr lang="en-US" sz="1200" b="1"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Add Bing Search APIs to your apps and harness the ability to comb billions of webpages, images, videos, and news with a single API call</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Autosuggest: </a:t>
            </a:r>
            <a:r>
              <a:rPr lang="en-US" sz="1200" kern="1200" dirty="0">
                <a:solidFill>
                  <a:schemeClr val="tx1"/>
                </a:solidFill>
                <a:effectLst/>
                <a:latin typeface="+mn-lt"/>
                <a:ea typeface="+mn-ea"/>
                <a:cs typeface="+mn-cs"/>
              </a:rPr>
              <a:t>Give your app intelligent autosuggest options for searches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News Search: </a:t>
            </a:r>
            <a:r>
              <a:rPr lang="en-US" sz="1200" kern="1200" dirty="0">
                <a:solidFill>
                  <a:schemeClr val="tx1"/>
                </a:solidFill>
                <a:effectLst/>
                <a:latin typeface="+mn-lt"/>
                <a:ea typeface="+mn-ea"/>
                <a:cs typeface="+mn-cs"/>
              </a:rPr>
              <a:t>Search for news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Web Search: </a:t>
            </a:r>
            <a:r>
              <a:rPr lang="en-US" sz="1200" kern="1200" dirty="0">
                <a:solidFill>
                  <a:schemeClr val="tx1"/>
                </a:solidFill>
                <a:effectLst/>
                <a:latin typeface="+mn-lt"/>
                <a:ea typeface="+mn-ea"/>
                <a:cs typeface="+mn-cs"/>
              </a:rPr>
              <a:t>Get enhanced search details from billions of web documents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Entity Search: </a:t>
            </a:r>
            <a:r>
              <a:rPr lang="en-US" sz="1200" kern="1200" dirty="0">
                <a:solidFill>
                  <a:schemeClr val="tx1"/>
                </a:solidFill>
                <a:effectLst/>
                <a:latin typeface="+mn-lt"/>
                <a:ea typeface="+mn-ea"/>
                <a:cs typeface="+mn-cs"/>
              </a:rPr>
              <a:t>Enrich your experiences by identifying and augmenting entity information from the web</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Image Search: </a:t>
            </a:r>
            <a:r>
              <a:rPr lang="en-US" sz="1200" kern="1200" dirty="0">
                <a:solidFill>
                  <a:schemeClr val="tx1"/>
                </a:solidFill>
                <a:effectLst/>
                <a:latin typeface="+mn-lt"/>
                <a:ea typeface="+mn-ea"/>
                <a:cs typeface="+mn-cs"/>
              </a:rPr>
              <a:t>Search for images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Video Search: </a:t>
            </a:r>
            <a:r>
              <a:rPr lang="en-US" sz="1200" kern="1200" dirty="0">
                <a:solidFill>
                  <a:schemeClr val="tx1"/>
                </a:solidFill>
                <a:effectLst/>
                <a:latin typeface="+mn-lt"/>
                <a:ea typeface="+mn-ea"/>
                <a:cs typeface="+mn-cs"/>
              </a:rPr>
              <a:t>Search for videos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Custom Search: </a:t>
            </a:r>
            <a:r>
              <a:rPr lang="en-US" sz="1200" kern="1200" dirty="0">
                <a:solidFill>
                  <a:schemeClr val="tx1"/>
                </a:solidFill>
                <a:effectLst/>
                <a:latin typeface="+mn-lt"/>
                <a:ea typeface="+mn-ea"/>
                <a:cs typeface="+mn-cs"/>
              </a:rPr>
              <a:t>Create tailored site search or vertical search experiences for topics you care about</a:t>
            </a:r>
          </a:p>
          <a:p>
            <a:r>
              <a:rPr lang="en-US" sz="1200" b="1" kern="1200" dirty="0">
                <a:solidFill>
                  <a:schemeClr val="tx1"/>
                </a:solidFill>
                <a:effectLst/>
                <a:latin typeface="+mn-lt"/>
                <a:ea typeface="+mn-ea"/>
                <a:cs typeface="+mn-cs"/>
              </a:rPr>
              <a:t>Labs: </a:t>
            </a:r>
            <a:r>
              <a:rPr lang="en-US" sz="1200" kern="1200" dirty="0">
                <a:solidFill>
                  <a:schemeClr val="tx1"/>
                </a:solidFill>
                <a:effectLst/>
                <a:latin typeface="+mn-lt"/>
                <a:ea typeface="+mn-ea"/>
                <a:cs typeface="+mn-cs"/>
              </a:rPr>
              <a:t>Cognitive Services Labs are early preview limited availability leading innovation APIs and SDKs that allow developers to start experimenting with Microsoft’s latest and greatest Cognitive Services.</a:t>
            </a:r>
          </a:p>
          <a:p>
            <a:pPr lvl="0"/>
            <a:r>
              <a:rPr lang="en-US" sz="1200" b="1" kern="1200" dirty="0">
                <a:solidFill>
                  <a:schemeClr val="tx1"/>
                </a:solidFill>
                <a:effectLst/>
                <a:latin typeface="+mn-lt"/>
                <a:ea typeface="+mn-ea"/>
                <a:cs typeface="+mn-cs"/>
              </a:rPr>
              <a:t>Project Prague: </a:t>
            </a:r>
            <a:r>
              <a:rPr lang="en-US" sz="1200" kern="1200" dirty="0">
                <a:solidFill>
                  <a:schemeClr val="tx1"/>
                </a:solidFill>
                <a:effectLst/>
                <a:latin typeface="+mn-lt"/>
                <a:ea typeface="+mn-ea"/>
                <a:cs typeface="+mn-cs"/>
              </a:rPr>
              <a:t>SDK to incorporate gesture-based controls into your apps. Quickly define and implement customized hand gestures, creating a more natural user experience. Limited private preview availability at launch.</a:t>
            </a:r>
          </a:p>
          <a:p>
            <a:pPr lvl="0"/>
            <a:r>
              <a:rPr lang="en-US" sz="1200" b="1" kern="1200" dirty="0">
                <a:solidFill>
                  <a:schemeClr val="tx1"/>
                </a:solidFill>
                <a:effectLst/>
                <a:latin typeface="+mn-lt"/>
                <a:ea typeface="+mn-ea"/>
                <a:cs typeface="+mn-cs"/>
              </a:rPr>
              <a:t>Project Cuzco: </a:t>
            </a:r>
            <a:r>
              <a:rPr lang="en-US" sz="1200" kern="1200" dirty="0">
                <a:solidFill>
                  <a:schemeClr val="tx1"/>
                </a:solidFill>
                <a:effectLst/>
                <a:latin typeface="+mn-lt"/>
                <a:ea typeface="+mn-ea"/>
                <a:cs typeface="+mn-cs"/>
              </a:rPr>
              <a:t>API to help developers find events associated with Wikipedia entities. Begin with a Wikipedia entity, and receive a list of related events organized by time.</a:t>
            </a:r>
          </a:p>
          <a:p>
            <a:pPr lvl="0"/>
            <a:r>
              <a:rPr lang="en-US" sz="1200" b="1" kern="1200" dirty="0">
                <a:solidFill>
                  <a:schemeClr val="tx1"/>
                </a:solidFill>
                <a:effectLst/>
                <a:latin typeface="+mn-lt"/>
                <a:ea typeface="+mn-ea"/>
                <a:cs typeface="+mn-cs"/>
              </a:rPr>
              <a:t>Project Johannesburg: </a:t>
            </a:r>
            <a:r>
              <a:rPr lang="en-US" sz="1200" kern="1200" dirty="0">
                <a:solidFill>
                  <a:schemeClr val="tx1"/>
                </a:solidFill>
                <a:effectLst/>
                <a:latin typeface="+mn-lt"/>
                <a:ea typeface="+mn-ea"/>
                <a:cs typeface="+mn-cs"/>
              </a:rPr>
              <a:t>API to calculate route logistics for with deeper location intelligence to account for specific enterprise requirements. IE: weight, height length, hazardous materials, etc.</a:t>
            </a:r>
          </a:p>
          <a:p>
            <a:pPr lvl="0"/>
            <a:r>
              <a:rPr lang="en-US" sz="1200" b="1" kern="1200" dirty="0">
                <a:solidFill>
                  <a:schemeClr val="tx1"/>
                </a:solidFill>
                <a:effectLst/>
                <a:latin typeface="+mn-lt"/>
                <a:ea typeface="+mn-ea"/>
                <a:cs typeface="+mn-cs"/>
              </a:rPr>
              <a:t>Project Nanjing: </a:t>
            </a:r>
            <a:r>
              <a:rPr lang="en-US" sz="1200" kern="1200" dirty="0">
                <a:solidFill>
                  <a:schemeClr val="tx1"/>
                </a:solidFill>
                <a:effectLst/>
                <a:latin typeface="+mn-lt"/>
                <a:ea typeface="+mn-ea"/>
                <a:cs typeface="+mn-cs"/>
              </a:rPr>
              <a:t>API to calculate isochrones - time and distance-based recommendations for enterprise route optimization.</a:t>
            </a:r>
          </a:p>
          <a:p>
            <a:pPr lvl="0"/>
            <a:r>
              <a:rPr lang="en-US" sz="1200" b="1" kern="1200" dirty="0">
                <a:solidFill>
                  <a:schemeClr val="tx1"/>
                </a:solidFill>
                <a:effectLst/>
                <a:latin typeface="+mn-lt"/>
                <a:ea typeface="+mn-ea"/>
                <a:cs typeface="+mn-cs"/>
              </a:rPr>
              <a:t>Project Abu Dhabi: </a:t>
            </a:r>
            <a:r>
              <a:rPr lang="en-US" sz="1200" kern="1200" dirty="0">
                <a:solidFill>
                  <a:schemeClr val="tx1"/>
                </a:solidFill>
                <a:effectLst/>
                <a:latin typeface="+mn-lt"/>
                <a:ea typeface="+mn-ea"/>
                <a:cs typeface="+mn-cs"/>
              </a:rPr>
              <a:t>API to create distance matrices, enabling you to calculate a histogram of travel times, and serve as stepping stone for enterprise route optimization.</a:t>
            </a:r>
          </a:p>
          <a:p>
            <a:r>
              <a:rPr lang="en-US" sz="1200" b="1" kern="1200" dirty="0">
                <a:solidFill>
                  <a:schemeClr val="tx1"/>
                </a:solidFill>
                <a:effectLst/>
                <a:latin typeface="+mn-lt"/>
                <a:ea typeface="+mn-ea"/>
                <a:cs typeface="+mn-cs"/>
              </a:rPr>
              <a:t>Project Wollongong: </a:t>
            </a:r>
            <a:r>
              <a:rPr lang="en-US" sz="1200" kern="1200" dirty="0">
                <a:solidFill>
                  <a:schemeClr val="tx1"/>
                </a:solidFill>
                <a:effectLst/>
                <a:latin typeface="+mn-lt"/>
                <a:ea typeface="+mn-ea"/>
                <a:cs typeface="+mn-cs"/>
              </a:rPr>
              <a:t>API to help ‘score’ the attractiveness of a location, based on how many of a particular amenity are within a specific distance. Ex: restaurants, parks, transit stops.</a:t>
            </a:r>
            <a:r>
              <a:rPr lang="en-US" sz="1200" kern="1200" dirty="0">
                <a:solidFill>
                  <a:schemeClr val="tx1"/>
                </a:solidFill>
                <a:effectLst/>
                <a:latin typeface="Segoe UI Light" pitchFamily="34" charset="0"/>
                <a:ea typeface="+mn-ea"/>
                <a:cs typeface="+mn-cs"/>
              </a:rPr>
              <a:t> </a:t>
            </a:r>
            <a:endParaRPr lang="en-US" dirty="0">
              <a:effectLst/>
            </a:endParaRPr>
          </a:p>
          <a:p>
            <a:r>
              <a:rPr lang="en-US" dirty="0">
                <a:effectLst/>
              </a:rPr>
              <a:t>With Cognitive Services, developers can easily</a:t>
            </a:r>
            <a:r>
              <a:rPr lang="en-US" sz="1200" kern="1200" dirty="0">
                <a:solidFill>
                  <a:schemeClr val="tx1"/>
                </a:solidFill>
                <a:effectLst/>
                <a:latin typeface="Segoe UI Light" pitchFamily="34" charset="0"/>
                <a:ea typeface="+mn-ea"/>
                <a:cs typeface="+mn-cs"/>
              </a:rPr>
              <a:t> add intelligent features – such as emotion and sentiment </a:t>
            </a:r>
            <a:r>
              <a:rPr lang="en-US" dirty="0">
                <a:effectLst/>
              </a:rPr>
              <a:t>detection, vision and speech recognition, knowledge, search and language understanding – into their applications. The collection will continuously improve, adding new APIs and updating existing ones.</a:t>
            </a:r>
          </a:p>
          <a:p>
            <a:endParaRPr lang="en-US" b="1" dirty="0">
              <a:effectLst/>
            </a:endParaRPr>
          </a:p>
          <a:p>
            <a:r>
              <a:rPr lang="en-US" b="1" dirty="0">
                <a:effectLst/>
              </a:rPr>
              <a:t>Cognitive Services includes:</a:t>
            </a:r>
          </a:p>
          <a:p>
            <a:r>
              <a:rPr lang="en-US" dirty="0">
                <a:effectLst/>
              </a:rPr>
              <a:t>&lt;click&gt;</a:t>
            </a:r>
          </a:p>
          <a:p>
            <a:endParaRPr lang="en-US" b="1" dirty="0">
              <a:effectLst/>
            </a:endParaRPr>
          </a:p>
          <a:p>
            <a:pPr lvl="0"/>
            <a:r>
              <a:rPr lang="en-US" dirty="0">
                <a:effectLst/>
              </a:rPr>
              <a:t>Vision: From faces to feelings, allow apps to understand images and video</a:t>
            </a:r>
          </a:p>
          <a:p>
            <a:pPr lvl="0"/>
            <a:r>
              <a:rPr lang="en-US" dirty="0">
                <a:effectLst/>
              </a:rPr>
              <a:t>&lt;click&gt;</a:t>
            </a:r>
          </a:p>
          <a:p>
            <a:pPr lvl="0"/>
            <a:endParaRPr lang="en-US" dirty="0">
              <a:effectLst/>
            </a:endParaRPr>
          </a:p>
          <a:p>
            <a:pPr lvl="0"/>
            <a:r>
              <a:rPr lang="en-US" dirty="0">
                <a:effectLst/>
              </a:rPr>
              <a:t>Speech: Hear and speak to users by filtering noise, identifying speakers, and understanding intent</a:t>
            </a:r>
          </a:p>
          <a:p>
            <a:pPr lvl="0"/>
            <a:r>
              <a:rPr lang="en-US" dirty="0">
                <a:effectLst/>
              </a:rPr>
              <a:t>&lt;click&gt;</a:t>
            </a:r>
          </a:p>
          <a:p>
            <a:pPr lvl="0"/>
            <a:endParaRPr lang="en-US" dirty="0">
              <a:effectLst/>
            </a:endParaRPr>
          </a:p>
          <a:p>
            <a:pPr lvl="0"/>
            <a:r>
              <a:rPr lang="en-US" dirty="0">
                <a:effectLst/>
              </a:rPr>
              <a:t>Language: Process text and learn how to recognize what users want</a:t>
            </a:r>
          </a:p>
          <a:p>
            <a:pPr lvl="0"/>
            <a:r>
              <a:rPr lang="en-US" dirty="0">
                <a:effectLst/>
              </a:rPr>
              <a:t>&lt;click&gt;</a:t>
            </a:r>
          </a:p>
          <a:p>
            <a:pPr lvl="0"/>
            <a:endParaRPr lang="en-US" dirty="0">
              <a:effectLst/>
            </a:endParaRPr>
          </a:p>
          <a:p>
            <a:pPr lvl="0"/>
            <a:r>
              <a:rPr lang="en-US" dirty="0">
                <a:effectLst/>
              </a:rPr>
              <a:t>Knowledge: Tap into rich knowledge amassed from the web, academia, or your own data</a:t>
            </a:r>
          </a:p>
          <a:p>
            <a:pPr lvl="0"/>
            <a:r>
              <a:rPr lang="en-US" dirty="0">
                <a:effectLst/>
              </a:rPr>
              <a:t>&lt;click&gt;</a:t>
            </a:r>
          </a:p>
          <a:p>
            <a:pPr lvl="0"/>
            <a:endParaRPr lang="en-US" dirty="0">
              <a:effectLst/>
            </a:endParaRPr>
          </a:p>
          <a:p>
            <a:pPr lvl="0"/>
            <a:r>
              <a:rPr lang="en-US" dirty="0">
                <a:effectLst/>
              </a:rPr>
              <a:t>Search: Access billions of web pages, images, videos, and news with the power of Bing APIs</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Why choose these APIs?</a:t>
            </a:r>
            <a:r>
              <a:rPr lang="en-US" sz="1200" b="1" baseline="0" dirty="0"/>
              <a:t> </a:t>
            </a:r>
            <a:r>
              <a:rPr lang="en-US" sz="1200" baseline="0" dirty="0"/>
              <a:t>They </a:t>
            </a:r>
            <a:r>
              <a:rPr lang="en-US" sz="1200" dirty="0"/>
              <a:t>work, and it’s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&lt;click&gt;</a:t>
            </a:r>
          </a:p>
          <a:p>
            <a:endParaRPr lang="en-US" sz="1200" dirty="0"/>
          </a:p>
          <a:p>
            <a:r>
              <a:rPr lang="en-US" sz="1200" b="1" dirty="0"/>
              <a:t>Easy:</a:t>
            </a:r>
            <a:r>
              <a:rPr lang="en-US" sz="1200" b="0" dirty="0"/>
              <a:t> T</a:t>
            </a:r>
            <a:r>
              <a:rPr lang="en-US" sz="1200" dirty="0"/>
              <a:t>he APIs are easy to implement because of the simple REST calls. There’s a common way to implement, and you can get started with all of them for free simply by going to one place, one website, www.microsoft.com/cognitive. </a:t>
            </a:r>
          </a:p>
          <a:p>
            <a:endParaRPr lang="en-US" sz="1200" dirty="0"/>
          </a:p>
          <a:p>
            <a:r>
              <a:rPr lang="en-US" sz="1200" b="1" dirty="0"/>
              <a:t>Flexible:</a:t>
            </a:r>
            <a:r>
              <a:rPr lang="en-US" sz="1200" b="0" dirty="0"/>
              <a:t> </a:t>
            </a:r>
            <a:r>
              <a:rPr lang="en-US" sz="1200" dirty="0"/>
              <a:t>We’ve got a breadth of intelligence and knowledge APIs so developers will be able to find what intelligence feature they need.</a:t>
            </a:r>
            <a:r>
              <a:rPr lang="en-US" sz="1200" baseline="0" dirty="0"/>
              <a:t> A</a:t>
            </a:r>
            <a:r>
              <a:rPr lang="en-US" sz="1200" dirty="0"/>
              <a:t>nd, importantly, they all work on whatever language, framework, or platform developers choose. So, developers can integrate into their apps—iOS, Android, Windows—using their own tools they know and love.</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Tested:</a:t>
            </a:r>
            <a:r>
              <a:rPr lang="en-US" sz="1200" b="1" baseline="0" dirty="0"/>
              <a:t> </a:t>
            </a:r>
            <a:r>
              <a:rPr lang="en-US" sz="1200" b="0" dirty="0"/>
              <a:t>Tap into </a:t>
            </a:r>
            <a:r>
              <a:rPr lang="en-US" sz="12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1200" baseline="0" dirty="0"/>
              <a:t> and Skype</a:t>
            </a:r>
            <a:r>
              <a:rPr lang="en-US"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endParaRPr lang="en-US" dirty="0">
              <a:effectLst/>
            </a:endParaRPr>
          </a:p>
          <a:p>
            <a:pPr lvl="0"/>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Transition:</a:t>
            </a:r>
            <a:r>
              <a:rPr lang="en-US" baseline="0" dirty="0"/>
              <a:t> </a:t>
            </a:r>
            <a:r>
              <a:rPr lang="en-US" b="1" baseline="0" dirty="0"/>
              <a:t>When it comes to real-world applications for Cognitive Services, the sky is the limit! Let’s look at some examples. </a:t>
            </a:r>
          </a:p>
          <a:p>
            <a:r>
              <a:rPr lang="en-US" b="1" baseline="0"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15530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Vision: </a:t>
            </a:r>
            <a:r>
              <a:rPr lang="en-US" sz="1200" kern="1200" dirty="0">
                <a:solidFill>
                  <a:schemeClr val="tx1"/>
                </a:solidFill>
                <a:effectLst/>
                <a:latin typeface="+mn-lt"/>
                <a:ea typeface="+mn-ea"/>
                <a:cs typeface="+mn-cs"/>
              </a:rPr>
              <a:t>Image-processing algorithms to smartly identify, caption and moderate your pictures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Computer vision: </a:t>
            </a:r>
            <a:r>
              <a:rPr lang="en-US" sz="1200" kern="1200" dirty="0">
                <a:solidFill>
                  <a:schemeClr val="tx1"/>
                </a:solidFill>
                <a:effectLst/>
                <a:latin typeface="+mn-lt"/>
                <a:ea typeface="+mn-ea"/>
                <a:cs typeface="+mn-cs"/>
              </a:rPr>
              <a:t>Distill actionable information from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Content Moderator: </a:t>
            </a:r>
            <a:r>
              <a:rPr lang="en-US" sz="1200" kern="1200" dirty="0">
                <a:solidFill>
                  <a:schemeClr val="tx1"/>
                </a:solidFill>
                <a:effectLst/>
                <a:latin typeface="+mn-lt"/>
                <a:ea typeface="+mn-ea"/>
                <a:cs typeface="+mn-cs"/>
              </a:rPr>
              <a:t>Automatically moderate potentially offensive images, text and videos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Vision Service: </a:t>
            </a:r>
            <a:r>
              <a:rPr lang="en-US" sz="1200" kern="1200" dirty="0">
                <a:solidFill>
                  <a:schemeClr val="tx1"/>
                </a:solidFill>
                <a:effectLst/>
                <a:latin typeface="+mn-lt"/>
                <a:ea typeface="+mn-ea"/>
                <a:cs typeface="+mn-cs"/>
              </a:rPr>
              <a:t>Train a web service to recognize specific content in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Face</a:t>
            </a:r>
            <a:r>
              <a:rPr lang="en-US" sz="1200" kern="1200" dirty="0">
                <a:solidFill>
                  <a:schemeClr val="tx1"/>
                </a:solidFill>
                <a:effectLst/>
                <a:latin typeface="+mn-lt"/>
                <a:ea typeface="+mn-ea"/>
                <a:cs typeface="+mn-cs"/>
              </a:rPr>
              <a:t>: Identify human faces and emotions in images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Video indexer: </a:t>
            </a:r>
            <a:r>
              <a:rPr lang="en-US" sz="1200" kern="1200" dirty="0">
                <a:solidFill>
                  <a:schemeClr val="tx1"/>
                </a:solidFill>
                <a:effectLst/>
                <a:latin typeface="+mn-lt"/>
                <a:ea typeface="+mn-ea"/>
                <a:cs typeface="+mn-cs"/>
              </a:rPr>
              <a:t>Easily extract insights from your videos to enrich your applications</a:t>
            </a:r>
          </a:p>
          <a:p>
            <a:r>
              <a:rPr lang="en-US" sz="1200" b="1" kern="1200" dirty="0">
                <a:solidFill>
                  <a:schemeClr val="tx1"/>
                </a:solidFill>
                <a:effectLst/>
                <a:latin typeface="+mn-lt"/>
                <a:ea typeface="+mn-ea"/>
                <a:cs typeface="+mn-cs"/>
              </a:rPr>
              <a:t>Speech:</a:t>
            </a:r>
            <a:r>
              <a:rPr lang="en-US" sz="1200" kern="1200" dirty="0">
                <a:solidFill>
                  <a:schemeClr val="tx1"/>
                </a:solidFill>
                <a:effectLst/>
                <a:latin typeface="+mn-lt"/>
                <a:ea typeface="+mn-ea"/>
                <a:cs typeface="+mn-cs"/>
              </a:rPr>
              <a:t> Convert spoken audio into text, use voice for verification, or add speaker recognition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Speech: </a:t>
            </a:r>
            <a:r>
              <a:rPr lang="en-US" sz="1200" kern="1200" dirty="0">
                <a:solidFill>
                  <a:schemeClr val="tx1"/>
                </a:solidFill>
                <a:effectLst/>
                <a:latin typeface="+mn-lt"/>
                <a:ea typeface="+mn-ea"/>
                <a:cs typeface="+mn-cs"/>
              </a:rPr>
              <a:t>Convert speech to text and text to speech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Speaker Recognition:</a:t>
            </a:r>
            <a:r>
              <a:rPr lang="en-US" sz="1200" kern="1200" dirty="0">
                <a:solidFill>
                  <a:schemeClr val="tx1"/>
                </a:solidFill>
                <a:effectLst/>
                <a:latin typeface="+mn-lt"/>
                <a:ea typeface="+mn-ea"/>
                <a:cs typeface="+mn-cs"/>
              </a:rPr>
              <a:t> Use speech to identify and authenticate individual speakers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 Speech Service: </a:t>
            </a:r>
            <a:r>
              <a:rPr lang="en-US" sz="1200" kern="1200" dirty="0">
                <a:solidFill>
                  <a:schemeClr val="tx1"/>
                </a:solidFill>
                <a:effectLst/>
                <a:latin typeface="+mn-lt"/>
                <a:ea typeface="+mn-ea"/>
                <a:cs typeface="+mn-cs"/>
              </a:rPr>
              <a:t>Overcome speech recognition barriers like speaking style, background noise, and vocabulary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Speech:</a:t>
            </a:r>
            <a:r>
              <a:rPr lang="en-US" sz="1200" kern="1200" dirty="0">
                <a:solidFill>
                  <a:schemeClr val="tx1"/>
                </a:solidFill>
                <a:effectLst/>
                <a:latin typeface="+mn-lt"/>
                <a:ea typeface="+mn-ea"/>
                <a:cs typeface="+mn-cs"/>
              </a:rPr>
              <a:t> Easily conduct real-time speech translation on your app</a:t>
            </a:r>
          </a:p>
          <a:p>
            <a:r>
              <a:rPr lang="en-US" sz="1200" b="1" kern="1200" dirty="0">
                <a:solidFill>
                  <a:schemeClr val="tx1"/>
                </a:solidFill>
                <a:effectLst/>
                <a:latin typeface="+mn-lt"/>
                <a:ea typeface="+mn-ea"/>
                <a:cs typeface="+mn-cs"/>
              </a:rPr>
              <a:t>Language: </a:t>
            </a:r>
            <a:r>
              <a:rPr lang="en-US" sz="1200" kern="1200" dirty="0">
                <a:solidFill>
                  <a:schemeClr val="tx1"/>
                </a:solidFill>
                <a:effectLst/>
                <a:latin typeface="+mn-lt"/>
                <a:ea typeface="+mn-ea"/>
                <a:cs typeface="+mn-cs"/>
              </a:rPr>
              <a:t>Enable your apps to process natural language with pre-built scripts, evaluate sentiment and learn how to recognize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Spell Check: </a:t>
            </a:r>
            <a:r>
              <a:rPr lang="en-US" sz="1200" kern="1200" dirty="0">
                <a:solidFill>
                  <a:schemeClr val="tx1"/>
                </a:solidFill>
                <a:effectLst/>
                <a:latin typeface="+mn-lt"/>
                <a:ea typeface="+mn-ea"/>
                <a:cs typeface="+mn-cs"/>
              </a:rPr>
              <a:t>Add spell checking functionality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Language Understanding (LUIS): </a:t>
            </a:r>
            <a:r>
              <a:rPr lang="en-US" sz="1200" kern="1200" dirty="0">
                <a:solidFill>
                  <a:schemeClr val="tx1"/>
                </a:solidFill>
                <a:effectLst/>
                <a:latin typeface="+mn-lt"/>
                <a:ea typeface="+mn-ea"/>
                <a:cs typeface="+mn-cs"/>
              </a:rPr>
              <a:t>Add language understanding intelligence to your apps with minimal effort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Linguistic Analysis: </a:t>
            </a:r>
            <a:r>
              <a:rPr lang="en-US" sz="1200" kern="1200" dirty="0">
                <a:solidFill>
                  <a:schemeClr val="tx1"/>
                </a:solidFill>
                <a:effectLst/>
                <a:latin typeface="+mn-lt"/>
                <a:ea typeface="+mn-ea"/>
                <a:cs typeface="+mn-cs"/>
              </a:rPr>
              <a:t>Easily parse complex text with language analysis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Text Analytics: </a:t>
            </a:r>
            <a:r>
              <a:rPr lang="en-US" sz="1200" kern="1200" dirty="0">
                <a:solidFill>
                  <a:schemeClr val="tx1"/>
                </a:solidFill>
                <a:effectLst/>
                <a:latin typeface="+mn-lt"/>
                <a:ea typeface="+mn-ea"/>
                <a:cs typeface="+mn-cs"/>
              </a:rPr>
              <a:t>Easily evaluate sentiment, language, and key phrases to understand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Text:</a:t>
            </a:r>
            <a:r>
              <a:rPr lang="en-US" sz="1200" kern="1200" dirty="0">
                <a:solidFill>
                  <a:schemeClr val="tx1"/>
                </a:solidFill>
                <a:effectLst/>
                <a:latin typeface="+mn-lt"/>
                <a:ea typeface="+mn-ea"/>
                <a:cs typeface="+mn-cs"/>
              </a:rPr>
              <a:t> Easily conduct machine translation for 60+ languages</a:t>
            </a:r>
          </a:p>
          <a:p>
            <a:r>
              <a:rPr lang="en-US" sz="1200" b="1" kern="1200" dirty="0">
                <a:solidFill>
                  <a:schemeClr val="tx1"/>
                </a:solidFill>
                <a:effectLst/>
                <a:latin typeface="+mn-lt"/>
                <a:ea typeface="+mn-ea"/>
                <a:cs typeface="+mn-cs"/>
              </a:rPr>
              <a:t>Knowledge: </a:t>
            </a:r>
            <a:r>
              <a:rPr lang="en-US" sz="1200" kern="1200" dirty="0">
                <a:solidFill>
                  <a:schemeClr val="tx1"/>
                </a:solidFill>
                <a:effectLst/>
                <a:latin typeface="+mn-lt"/>
                <a:ea typeface="+mn-ea"/>
                <a:cs typeface="+mn-cs"/>
              </a:rPr>
              <a:t>Map complex information and data in order to solve tasks such as intelligent recommendations and semantic search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Knowledge Exploration Service: </a:t>
            </a:r>
            <a:r>
              <a:rPr lang="en-US" sz="1200" kern="1200" dirty="0">
                <a:solidFill>
                  <a:schemeClr val="tx1"/>
                </a:solidFill>
                <a:effectLst/>
                <a:latin typeface="+mn-lt"/>
                <a:ea typeface="+mn-ea"/>
                <a:cs typeface="+mn-cs"/>
              </a:rPr>
              <a:t>Enable interactive search experiences over structured data via natural language inputs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Entity Linking Service: </a:t>
            </a:r>
            <a:r>
              <a:rPr lang="en-US" sz="1200" kern="1200" dirty="0">
                <a:solidFill>
                  <a:schemeClr val="tx1"/>
                </a:solidFill>
                <a:effectLst/>
                <a:latin typeface="+mn-lt"/>
                <a:ea typeface="+mn-ea"/>
                <a:cs typeface="+mn-cs"/>
              </a:rPr>
              <a:t>Power your app's data links with named entity recognition and disambiguation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Academic Knowledge:</a:t>
            </a:r>
            <a:r>
              <a:rPr lang="en-US" sz="1200" kern="1200" dirty="0">
                <a:solidFill>
                  <a:schemeClr val="tx1"/>
                </a:solidFill>
                <a:effectLst/>
                <a:latin typeface="+mn-lt"/>
                <a:ea typeface="+mn-ea"/>
                <a:cs typeface="+mn-cs"/>
              </a:rPr>
              <a:t> Tap into the wealth of academic content in the Microsoft Academic Graph using the Academic Knowledge API</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QnA Maker:</a:t>
            </a:r>
            <a:r>
              <a:rPr lang="en-US" sz="1200" kern="1200" dirty="0">
                <a:solidFill>
                  <a:schemeClr val="tx1"/>
                </a:solidFill>
                <a:effectLst/>
                <a:latin typeface="+mn-lt"/>
                <a:ea typeface="+mn-ea"/>
                <a:cs typeface="+mn-cs"/>
              </a:rPr>
              <a:t> Distill information into an easy-to-navigate FAQ for bot services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Decision Service:</a:t>
            </a:r>
            <a:r>
              <a:rPr lang="en-US" sz="1200" kern="1200" dirty="0">
                <a:solidFill>
                  <a:schemeClr val="tx1"/>
                </a:solidFill>
                <a:effectLst/>
                <a:latin typeface="+mn-lt"/>
                <a:ea typeface="+mn-ea"/>
                <a:cs typeface="+mn-cs"/>
              </a:rPr>
              <a:t> Create custom experiences with adaptive, contextual decision-making</a:t>
            </a:r>
          </a:p>
          <a:p>
            <a:r>
              <a:rPr lang="en-US" sz="1200" b="1"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Add Bing Search APIs to your apps and harness the ability to comb billions of webpages, images, videos, and news with a single API call</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Autosuggest: </a:t>
            </a:r>
            <a:r>
              <a:rPr lang="en-US" sz="1200" kern="1200" dirty="0">
                <a:solidFill>
                  <a:schemeClr val="tx1"/>
                </a:solidFill>
                <a:effectLst/>
                <a:latin typeface="+mn-lt"/>
                <a:ea typeface="+mn-ea"/>
                <a:cs typeface="+mn-cs"/>
              </a:rPr>
              <a:t>Give your app intelligent autosuggest options for searches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News Search: </a:t>
            </a:r>
            <a:r>
              <a:rPr lang="en-US" sz="1200" kern="1200" dirty="0">
                <a:solidFill>
                  <a:schemeClr val="tx1"/>
                </a:solidFill>
                <a:effectLst/>
                <a:latin typeface="+mn-lt"/>
                <a:ea typeface="+mn-ea"/>
                <a:cs typeface="+mn-cs"/>
              </a:rPr>
              <a:t>Search for news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Web Search: </a:t>
            </a:r>
            <a:r>
              <a:rPr lang="en-US" sz="1200" kern="1200" dirty="0">
                <a:solidFill>
                  <a:schemeClr val="tx1"/>
                </a:solidFill>
                <a:effectLst/>
                <a:latin typeface="+mn-lt"/>
                <a:ea typeface="+mn-ea"/>
                <a:cs typeface="+mn-cs"/>
              </a:rPr>
              <a:t>Get enhanced search details from billions of web documents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Entity Search: </a:t>
            </a:r>
            <a:r>
              <a:rPr lang="en-US" sz="1200" kern="1200" dirty="0">
                <a:solidFill>
                  <a:schemeClr val="tx1"/>
                </a:solidFill>
                <a:effectLst/>
                <a:latin typeface="+mn-lt"/>
                <a:ea typeface="+mn-ea"/>
                <a:cs typeface="+mn-cs"/>
              </a:rPr>
              <a:t>Enrich your experiences by identifying and augmenting entity information from the web</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Image Search: </a:t>
            </a:r>
            <a:r>
              <a:rPr lang="en-US" sz="1200" kern="1200" dirty="0">
                <a:solidFill>
                  <a:schemeClr val="tx1"/>
                </a:solidFill>
                <a:effectLst/>
                <a:latin typeface="+mn-lt"/>
                <a:ea typeface="+mn-ea"/>
                <a:cs typeface="+mn-cs"/>
              </a:rPr>
              <a:t>Search for images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Video Search: </a:t>
            </a:r>
            <a:r>
              <a:rPr lang="en-US" sz="1200" kern="1200" dirty="0">
                <a:solidFill>
                  <a:schemeClr val="tx1"/>
                </a:solidFill>
                <a:effectLst/>
                <a:latin typeface="+mn-lt"/>
                <a:ea typeface="+mn-ea"/>
                <a:cs typeface="+mn-cs"/>
              </a:rPr>
              <a:t>Search for videos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Custom Search: </a:t>
            </a:r>
            <a:r>
              <a:rPr lang="en-US" sz="1200" kern="1200" dirty="0">
                <a:solidFill>
                  <a:schemeClr val="tx1"/>
                </a:solidFill>
                <a:effectLst/>
                <a:latin typeface="+mn-lt"/>
                <a:ea typeface="+mn-ea"/>
                <a:cs typeface="+mn-cs"/>
              </a:rPr>
              <a:t>Create tailored site search or vertical search experiences for topics you care about</a:t>
            </a:r>
          </a:p>
          <a:p>
            <a:r>
              <a:rPr lang="en-US" sz="1200" b="1" kern="1200" dirty="0">
                <a:solidFill>
                  <a:schemeClr val="tx1"/>
                </a:solidFill>
                <a:effectLst/>
                <a:latin typeface="+mn-lt"/>
                <a:ea typeface="+mn-ea"/>
                <a:cs typeface="+mn-cs"/>
              </a:rPr>
              <a:t>Labs: </a:t>
            </a:r>
            <a:r>
              <a:rPr lang="en-US" sz="1200" kern="1200" dirty="0">
                <a:solidFill>
                  <a:schemeClr val="tx1"/>
                </a:solidFill>
                <a:effectLst/>
                <a:latin typeface="+mn-lt"/>
                <a:ea typeface="+mn-ea"/>
                <a:cs typeface="+mn-cs"/>
              </a:rPr>
              <a:t>Cognitive Services Labs are early preview limited availability leading innovation APIs and SDKs that allow developers to start experimenting with Microsoft’s latest and greatest Cognitive Services.</a:t>
            </a:r>
          </a:p>
          <a:p>
            <a:pPr lvl="0"/>
            <a:r>
              <a:rPr lang="en-US" sz="1200" b="1" kern="1200" dirty="0">
                <a:solidFill>
                  <a:schemeClr val="tx1"/>
                </a:solidFill>
                <a:effectLst/>
                <a:latin typeface="+mn-lt"/>
                <a:ea typeface="+mn-ea"/>
                <a:cs typeface="+mn-cs"/>
              </a:rPr>
              <a:t>Project Prague: </a:t>
            </a:r>
            <a:r>
              <a:rPr lang="en-US" sz="1200" kern="1200" dirty="0">
                <a:solidFill>
                  <a:schemeClr val="tx1"/>
                </a:solidFill>
                <a:effectLst/>
                <a:latin typeface="+mn-lt"/>
                <a:ea typeface="+mn-ea"/>
                <a:cs typeface="+mn-cs"/>
              </a:rPr>
              <a:t>SDK to incorporate gesture-based controls into your apps. Quickly define and implement customized hand gestures, creating a more natural user experience. Limited private preview availability at launch.</a:t>
            </a:r>
          </a:p>
          <a:p>
            <a:pPr lvl="0"/>
            <a:r>
              <a:rPr lang="en-US" sz="1200" b="1" kern="1200" dirty="0">
                <a:solidFill>
                  <a:schemeClr val="tx1"/>
                </a:solidFill>
                <a:effectLst/>
                <a:latin typeface="+mn-lt"/>
                <a:ea typeface="+mn-ea"/>
                <a:cs typeface="+mn-cs"/>
              </a:rPr>
              <a:t>Project Cuzco: </a:t>
            </a:r>
            <a:r>
              <a:rPr lang="en-US" sz="1200" kern="1200" dirty="0">
                <a:solidFill>
                  <a:schemeClr val="tx1"/>
                </a:solidFill>
                <a:effectLst/>
                <a:latin typeface="+mn-lt"/>
                <a:ea typeface="+mn-ea"/>
                <a:cs typeface="+mn-cs"/>
              </a:rPr>
              <a:t>API to help developers find events associated with Wikipedia entities. Begin with a Wikipedia entity, and receive a list of related events organized by time.</a:t>
            </a:r>
          </a:p>
          <a:p>
            <a:pPr lvl="0"/>
            <a:r>
              <a:rPr lang="en-US" sz="1200" b="1" kern="1200" dirty="0">
                <a:solidFill>
                  <a:schemeClr val="tx1"/>
                </a:solidFill>
                <a:effectLst/>
                <a:latin typeface="+mn-lt"/>
                <a:ea typeface="+mn-ea"/>
                <a:cs typeface="+mn-cs"/>
              </a:rPr>
              <a:t>Project Johannesburg: </a:t>
            </a:r>
            <a:r>
              <a:rPr lang="en-US" sz="1200" kern="1200" dirty="0">
                <a:solidFill>
                  <a:schemeClr val="tx1"/>
                </a:solidFill>
                <a:effectLst/>
                <a:latin typeface="+mn-lt"/>
                <a:ea typeface="+mn-ea"/>
                <a:cs typeface="+mn-cs"/>
              </a:rPr>
              <a:t>API to calculate route logistics for with deeper location intelligence to account for specific enterprise requirements. IE: weight, height length, hazardous materials, etc.</a:t>
            </a:r>
          </a:p>
          <a:p>
            <a:pPr lvl="0"/>
            <a:r>
              <a:rPr lang="en-US" sz="1200" b="1" kern="1200" dirty="0">
                <a:solidFill>
                  <a:schemeClr val="tx1"/>
                </a:solidFill>
                <a:effectLst/>
                <a:latin typeface="+mn-lt"/>
                <a:ea typeface="+mn-ea"/>
                <a:cs typeface="+mn-cs"/>
              </a:rPr>
              <a:t>Project Nanjing: </a:t>
            </a:r>
            <a:r>
              <a:rPr lang="en-US" sz="1200" kern="1200" dirty="0">
                <a:solidFill>
                  <a:schemeClr val="tx1"/>
                </a:solidFill>
                <a:effectLst/>
                <a:latin typeface="+mn-lt"/>
                <a:ea typeface="+mn-ea"/>
                <a:cs typeface="+mn-cs"/>
              </a:rPr>
              <a:t>API to calculate isochrones - time and distance-based recommendations for enterprise route optimization.</a:t>
            </a:r>
          </a:p>
          <a:p>
            <a:pPr lvl="0"/>
            <a:r>
              <a:rPr lang="en-US" sz="1200" b="1" kern="1200" dirty="0">
                <a:solidFill>
                  <a:schemeClr val="tx1"/>
                </a:solidFill>
                <a:effectLst/>
                <a:latin typeface="+mn-lt"/>
                <a:ea typeface="+mn-ea"/>
                <a:cs typeface="+mn-cs"/>
              </a:rPr>
              <a:t>Project Abu Dhabi: </a:t>
            </a:r>
            <a:r>
              <a:rPr lang="en-US" sz="1200" kern="1200" dirty="0">
                <a:solidFill>
                  <a:schemeClr val="tx1"/>
                </a:solidFill>
                <a:effectLst/>
                <a:latin typeface="+mn-lt"/>
                <a:ea typeface="+mn-ea"/>
                <a:cs typeface="+mn-cs"/>
              </a:rPr>
              <a:t>API to create distance matrices, enabling you to calculate a histogram of travel times, and serve as stepping stone for enterprise route optimization.</a:t>
            </a:r>
          </a:p>
          <a:p>
            <a:r>
              <a:rPr lang="en-US" sz="1200" b="1" kern="1200" dirty="0">
                <a:solidFill>
                  <a:schemeClr val="tx1"/>
                </a:solidFill>
                <a:effectLst/>
                <a:latin typeface="+mn-lt"/>
                <a:ea typeface="+mn-ea"/>
                <a:cs typeface="+mn-cs"/>
              </a:rPr>
              <a:t>Project Wollongong: </a:t>
            </a:r>
            <a:r>
              <a:rPr lang="en-US" sz="1200" kern="1200" dirty="0">
                <a:solidFill>
                  <a:schemeClr val="tx1"/>
                </a:solidFill>
                <a:effectLst/>
                <a:latin typeface="+mn-lt"/>
                <a:ea typeface="+mn-ea"/>
                <a:cs typeface="+mn-cs"/>
              </a:rPr>
              <a:t>API to help ‘score’ the attractiveness of a location, based on how many of a particular amenity are within a specific distance. Ex: restaurants, parks, transit stops.</a:t>
            </a:r>
            <a:r>
              <a:rPr lang="en-US" sz="1200" kern="1200" dirty="0">
                <a:solidFill>
                  <a:schemeClr val="tx1"/>
                </a:solidFill>
                <a:effectLst/>
                <a:latin typeface="Segoe UI Light" pitchFamily="34" charset="0"/>
                <a:ea typeface="+mn-ea"/>
                <a:cs typeface="+mn-cs"/>
              </a:rPr>
              <a:t> </a:t>
            </a:r>
            <a:endParaRPr lang="en-US" dirty="0">
              <a:effectLst/>
            </a:endParaRPr>
          </a:p>
          <a:p>
            <a:r>
              <a:rPr lang="en-US" dirty="0">
                <a:effectLst/>
              </a:rPr>
              <a:t>With Cognitive Services, developers can easily</a:t>
            </a:r>
            <a:r>
              <a:rPr lang="en-US" sz="1200" kern="1200" dirty="0">
                <a:solidFill>
                  <a:schemeClr val="tx1"/>
                </a:solidFill>
                <a:effectLst/>
                <a:latin typeface="Segoe UI Light" pitchFamily="34" charset="0"/>
                <a:ea typeface="+mn-ea"/>
                <a:cs typeface="+mn-cs"/>
              </a:rPr>
              <a:t> add intelligent features – such as emotion and sentiment </a:t>
            </a:r>
            <a:r>
              <a:rPr lang="en-US" dirty="0">
                <a:effectLst/>
              </a:rPr>
              <a:t>detection, vision and speech recognition, knowledge, search and language understanding – into their applications. The collection will continuously improve, adding new APIs and updating existing ones.</a:t>
            </a:r>
          </a:p>
          <a:p>
            <a:endParaRPr lang="en-US" b="1" dirty="0">
              <a:effectLst/>
            </a:endParaRPr>
          </a:p>
          <a:p>
            <a:r>
              <a:rPr lang="en-US" b="1" dirty="0">
                <a:effectLst/>
              </a:rPr>
              <a:t>Cognitive Services includes:</a:t>
            </a:r>
          </a:p>
          <a:p>
            <a:r>
              <a:rPr lang="en-US" dirty="0">
                <a:effectLst/>
              </a:rPr>
              <a:t>&lt;click&gt;</a:t>
            </a:r>
          </a:p>
          <a:p>
            <a:endParaRPr lang="en-US" b="1" dirty="0">
              <a:effectLst/>
            </a:endParaRPr>
          </a:p>
          <a:p>
            <a:pPr lvl="0"/>
            <a:r>
              <a:rPr lang="en-US" dirty="0">
                <a:effectLst/>
              </a:rPr>
              <a:t>Vision: From faces to feelings, allow apps to understand images and video</a:t>
            </a:r>
          </a:p>
          <a:p>
            <a:pPr lvl="0"/>
            <a:r>
              <a:rPr lang="en-US" dirty="0">
                <a:effectLst/>
              </a:rPr>
              <a:t>&lt;click&gt;</a:t>
            </a:r>
          </a:p>
          <a:p>
            <a:pPr lvl="0"/>
            <a:endParaRPr lang="en-US" dirty="0">
              <a:effectLst/>
            </a:endParaRPr>
          </a:p>
          <a:p>
            <a:pPr lvl="0"/>
            <a:r>
              <a:rPr lang="en-US" dirty="0">
                <a:effectLst/>
              </a:rPr>
              <a:t>Speech: Hear and speak to users by filtering noise, identifying speakers, and understanding intent</a:t>
            </a:r>
          </a:p>
          <a:p>
            <a:pPr lvl="0"/>
            <a:r>
              <a:rPr lang="en-US" dirty="0">
                <a:effectLst/>
              </a:rPr>
              <a:t>&lt;click&gt;</a:t>
            </a:r>
          </a:p>
          <a:p>
            <a:pPr lvl="0"/>
            <a:endParaRPr lang="en-US" dirty="0">
              <a:effectLst/>
            </a:endParaRPr>
          </a:p>
          <a:p>
            <a:pPr lvl="0"/>
            <a:r>
              <a:rPr lang="en-US" dirty="0">
                <a:effectLst/>
              </a:rPr>
              <a:t>Language: Process text and learn how to recognize what users want</a:t>
            </a:r>
          </a:p>
          <a:p>
            <a:pPr lvl="0"/>
            <a:r>
              <a:rPr lang="en-US" dirty="0">
                <a:effectLst/>
              </a:rPr>
              <a:t>&lt;click&gt;</a:t>
            </a:r>
          </a:p>
          <a:p>
            <a:pPr lvl="0"/>
            <a:endParaRPr lang="en-US" dirty="0">
              <a:effectLst/>
            </a:endParaRPr>
          </a:p>
          <a:p>
            <a:pPr lvl="0"/>
            <a:r>
              <a:rPr lang="en-US" dirty="0">
                <a:effectLst/>
              </a:rPr>
              <a:t>Knowledge: Tap into rich knowledge amassed from the web, academia, or your own data</a:t>
            </a:r>
          </a:p>
          <a:p>
            <a:pPr lvl="0"/>
            <a:r>
              <a:rPr lang="en-US" dirty="0">
                <a:effectLst/>
              </a:rPr>
              <a:t>&lt;click&gt;</a:t>
            </a:r>
          </a:p>
          <a:p>
            <a:pPr lvl="0"/>
            <a:endParaRPr lang="en-US" dirty="0">
              <a:effectLst/>
            </a:endParaRPr>
          </a:p>
          <a:p>
            <a:pPr lvl="0"/>
            <a:r>
              <a:rPr lang="en-US" dirty="0">
                <a:effectLst/>
              </a:rPr>
              <a:t>Search: Access billions of web pages, images, videos, and news with the power of Bing APIs</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Why choose these APIs?</a:t>
            </a:r>
            <a:r>
              <a:rPr lang="en-US" sz="1200" b="1" baseline="0" dirty="0"/>
              <a:t> </a:t>
            </a:r>
            <a:r>
              <a:rPr lang="en-US" sz="1200" baseline="0" dirty="0"/>
              <a:t>They </a:t>
            </a:r>
            <a:r>
              <a:rPr lang="en-US" sz="1200" dirty="0"/>
              <a:t>work, and it’s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&lt;click&gt;</a:t>
            </a:r>
          </a:p>
          <a:p>
            <a:endParaRPr lang="en-US" sz="1200" dirty="0"/>
          </a:p>
          <a:p>
            <a:r>
              <a:rPr lang="en-US" sz="1200" b="1" dirty="0"/>
              <a:t>Easy:</a:t>
            </a:r>
            <a:r>
              <a:rPr lang="en-US" sz="1200" b="0" dirty="0"/>
              <a:t> T</a:t>
            </a:r>
            <a:r>
              <a:rPr lang="en-US" sz="1200" dirty="0"/>
              <a:t>he APIs are easy to implement because of the simple REST calls. There’s a common way to implement, and you can get started with all of them for free simply by going to one place, one website, www.microsoft.com/cognitive. </a:t>
            </a:r>
          </a:p>
          <a:p>
            <a:endParaRPr lang="en-US" sz="1200" dirty="0"/>
          </a:p>
          <a:p>
            <a:r>
              <a:rPr lang="en-US" sz="1200" b="1" dirty="0"/>
              <a:t>Flexible:</a:t>
            </a:r>
            <a:r>
              <a:rPr lang="en-US" sz="1200" b="0" dirty="0"/>
              <a:t> </a:t>
            </a:r>
            <a:r>
              <a:rPr lang="en-US" sz="1200" dirty="0"/>
              <a:t>We’ve got a breadth of intelligence and knowledge APIs so developers will be able to find what intelligence feature they need.</a:t>
            </a:r>
            <a:r>
              <a:rPr lang="en-US" sz="1200" baseline="0" dirty="0"/>
              <a:t> A</a:t>
            </a:r>
            <a:r>
              <a:rPr lang="en-US" sz="1200" dirty="0"/>
              <a:t>nd, importantly, they all work on whatever language, framework, or platform developers choose. So, developers can integrate into their apps—iOS, Android, Windows—using their own tools they know and love.</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Tested:</a:t>
            </a:r>
            <a:r>
              <a:rPr lang="en-US" sz="1200" b="1" baseline="0" dirty="0"/>
              <a:t> </a:t>
            </a:r>
            <a:r>
              <a:rPr lang="en-US" sz="1200" b="0" dirty="0"/>
              <a:t>Tap into </a:t>
            </a:r>
            <a:r>
              <a:rPr lang="en-US" sz="12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1200" baseline="0" dirty="0"/>
              <a:t> and Skype</a:t>
            </a:r>
            <a:r>
              <a:rPr lang="en-US"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endParaRPr lang="en-US" dirty="0">
              <a:effectLst/>
            </a:endParaRPr>
          </a:p>
          <a:p>
            <a:pPr lvl="0"/>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Transition:</a:t>
            </a:r>
            <a:r>
              <a:rPr lang="en-US" baseline="0" dirty="0"/>
              <a:t> </a:t>
            </a:r>
            <a:r>
              <a:rPr lang="en-US" b="1" baseline="0" dirty="0"/>
              <a:t>When it comes to real-world applications for Cognitive Services, the sky is the limit! Let’s look at some examples. </a:t>
            </a:r>
          </a:p>
          <a:p>
            <a:r>
              <a:rPr lang="en-US" b="1" baseline="0"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8868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Vision: </a:t>
            </a:r>
            <a:r>
              <a:rPr lang="en-US" sz="1200" kern="1200" dirty="0">
                <a:solidFill>
                  <a:schemeClr val="tx1"/>
                </a:solidFill>
                <a:effectLst/>
                <a:latin typeface="+mn-lt"/>
                <a:ea typeface="+mn-ea"/>
                <a:cs typeface="+mn-cs"/>
              </a:rPr>
              <a:t>Image-processing algorithms to smartly identify, caption and moderate your pictures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Computer vision: </a:t>
            </a:r>
            <a:r>
              <a:rPr lang="en-US" sz="1200" kern="1200" dirty="0">
                <a:solidFill>
                  <a:schemeClr val="tx1"/>
                </a:solidFill>
                <a:effectLst/>
                <a:latin typeface="+mn-lt"/>
                <a:ea typeface="+mn-ea"/>
                <a:cs typeface="+mn-cs"/>
              </a:rPr>
              <a:t>Distill actionable information from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Content Moderator: </a:t>
            </a:r>
            <a:r>
              <a:rPr lang="en-US" sz="1200" kern="1200" dirty="0">
                <a:solidFill>
                  <a:schemeClr val="tx1"/>
                </a:solidFill>
                <a:effectLst/>
                <a:latin typeface="+mn-lt"/>
                <a:ea typeface="+mn-ea"/>
                <a:cs typeface="+mn-cs"/>
              </a:rPr>
              <a:t>Automatically moderate potentially offensive images, text and videos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Vision Service: </a:t>
            </a:r>
            <a:r>
              <a:rPr lang="en-US" sz="1200" kern="1200" dirty="0">
                <a:solidFill>
                  <a:schemeClr val="tx1"/>
                </a:solidFill>
                <a:effectLst/>
                <a:latin typeface="+mn-lt"/>
                <a:ea typeface="+mn-ea"/>
                <a:cs typeface="+mn-cs"/>
              </a:rPr>
              <a:t>Train a web service to recognize specific content in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Face</a:t>
            </a:r>
            <a:r>
              <a:rPr lang="en-US" sz="1200" kern="1200" dirty="0">
                <a:solidFill>
                  <a:schemeClr val="tx1"/>
                </a:solidFill>
                <a:effectLst/>
                <a:latin typeface="+mn-lt"/>
                <a:ea typeface="+mn-ea"/>
                <a:cs typeface="+mn-cs"/>
              </a:rPr>
              <a:t>: Identify human faces and emotions in images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Video indexer: </a:t>
            </a:r>
            <a:r>
              <a:rPr lang="en-US" sz="1200" kern="1200" dirty="0">
                <a:solidFill>
                  <a:schemeClr val="tx1"/>
                </a:solidFill>
                <a:effectLst/>
                <a:latin typeface="+mn-lt"/>
                <a:ea typeface="+mn-ea"/>
                <a:cs typeface="+mn-cs"/>
              </a:rPr>
              <a:t>Easily extract insights from your videos to enrich your applications</a:t>
            </a:r>
          </a:p>
          <a:p>
            <a:r>
              <a:rPr lang="en-US" sz="1200" b="1" kern="1200" dirty="0">
                <a:solidFill>
                  <a:schemeClr val="tx1"/>
                </a:solidFill>
                <a:effectLst/>
                <a:latin typeface="+mn-lt"/>
                <a:ea typeface="+mn-ea"/>
                <a:cs typeface="+mn-cs"/>
              </a:rPr>
              <a:t>Speech:</a:t>
            </a:r>
            <a:r>
              <a:rPr lang="en-US" sz="1200" kern="1200" dirty="0">
                <a:solidFill>
                  <a:schemeClr val="tx1"/>
                </a:solidFill>
                <a:effectLst/>
                <a:latin typeface="+mn-lt"/>
                <a:ea typeface="+mn-ea"/>
                <a:cs typeface="+mn-cs"/>
              </a:rPr>
              <a:t> Convert spoken audio into text, use voice for verification, or add speaker recognition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Speech: </a:t>
            </a:r>
            <a:r>
              <a:rPr lang="en-US" sz="1200" kern="1200" dirty="0">
                <a:solidFill>
                  <a:schemeClr val="tx1"/>
                </a:solidFill>
                <a:effectLst/>
                <a:latin typeface="+mn-lt"/>
                <a:ea typeface="+mn-ea"/>
                <a:cs typeface="+mn-cs"/>
              </a:rPr>
              <a:t>Convert speech to text and text to speech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Speaker Recognition:</a:t>
            </a:r>
            <a:r>
              <a:rPr lang="en-US" sz="1200" kern="1200" dirty="0">
                <a:solidFill>
                  <a:schemeClr val="tx1"/>
                </a:solidFill>
                <a:effectLst/>
                <a:latin typeface="+mn-lt"/>
                <a:ea typeface="+mn-ea"/>
                <a:cs typeface="+mn-cs"/>
              </a:rPr>
              <a:t> Use speech to identify and authenticate individual speakers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 Speech Service: </a:t>
            </a:r>
            <a:r>
              <a:rPr lang="en-US" sz="1200" kern="1200" dirty="0">
                <a:solidFill>
                  <a:schemeClr val="tx1"/>
                </a:solidFill>
                <a:effectLst/>
                <a:latin typeface="+mn-lt"/>
                <a:ea typeface="+mn-ea"/>
                <a:cs typeface="+mn-cs"/>
              </a:rPr>
              <a:t>Overcome speech recognition barriers like speaking style, background noise, and vocabulary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Speech:</a:t>
            </a:r>
            <a:r>
              <a:rPr lang="en-US" sz="1200" kern="1200" dirty="0">
                <a:solidFill>
                  <a:schemeClr val="tx1"/>
                </a:solidFill>
                <a:effectLst/>
                <a:latin typeface="+mn-lt"/>
                <a:ea typeface="+mn-ea"/>
                <a:cs typeface="+mn-cs"/>
              </a:rPr>
              <a:t> Easily conduct real-time speech translation on your app</a:t>
            </a:r>
          </a:p>
          <a:p>
            <a:r>
              <a:rPr lang="en-US" sz="1200" b="1" kern="1200" dirty="0">
                <a:solidFill>
                  <a:schemeClr val="tx1"/>
                </a:solidFill>
                <a:effectLst/>
                <a:latin typeface="+mn-lt"/>
                <a:ea typeface="+mn-ea"/>
                <a:cs typeface="+mn-cs"/>
              </a:rPr>
              <a:t>Language: </a:t>
            </a:r>
            <a:r>
              <a:rPr lang="en-US" sz="1200" kern="1200" dirty="0">
                <a:solidFill>
                  <a:schemeClr val="tx1"/>
                </a:solidFill>
                <a:effectLst/>
                <a:latin typeface="+mn-lt"/>
                <a:ea typeface="+mn-ea"/>
                <a:cs typeface="+mn-cs"/>
              </a:rPr>
              <a:t>Enable your apps to process natural language with pre-built scripts, evaluate sentiment and learn how to recognize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Spell Check: </a:t>
            </a:r>
            <a:r>
              <a:rPr lang="en-US" sz="1200" kern="1200" dirty="0">
                <a:solidFill>
                  <a:schemeClr val="tx1"/>
                </a:solidFill>
                <a:effectLst/>
                <a:latin typeface="+mn-lt"/>
                <a:ea typeface="+mn-ea"/>
                <a:cs typeface="+mn-cs"/>
              </a:rPr>
              <a:t>Add spell checking functionality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Language Understanding (LUIS): </a:t>
            </a:r>
            <a:r>
              <a:rPr lang="en-US" sz="1200" kern="1200" dirty="0">
                <a:solidFill>
                  <a:schemeClr val="tx1"/>
                </a:solidFill>
                <a:effectLst/>
                <a:latin typeface="+mn-lt"/>
                <a:ea typeface="+mn-ea"/>
                <a:cs typeface="+mn-cs"/>
              </a:rPr>
              <a:t>Add language understanding intelligence to your apps with minimal effort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Linguistic Analysis: </a:t>
            </a:r>
            <a:r>
              <a:rPr lang="en-US" sz="1200" kern="1200" dirty="0">
                <a:solidFill>
                  <a:schemeClr val="tx1"/>
                </a:solidFill>
                <a:effectLst/>
                <a:latin typeface="+mn-lt"/>
                <a:ea typeface="+mn-ea"/>
                <a:cs typeface="+mn-cs"/>
              </a:rPr>
              <a:t>Easily parse complex text with language analysis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Text Analytics: </a:t>
            </a:r>
            <a:r>
              <a:rPr lang="en-US" sz="1200" kern="1200" dirty="0">
                <a:solidFill>
                  <a:schemeClr val="tx1"/>
                </a:solidFill>
                <a:effectLst/>
                <a:latin typeface="+mn-lt"/>
                <a:ea typeface="+mn-ea"/>
                <a:cs typeface="+mn-cs"/>
              </a:rPr>
              <a:t>Easily evaluate sentiment, language, and key phrases to understand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Text:</a:t>
            </a:r>
            <a:r>
              <a:rPr lang="en-US" sz="1200" kern="1200" dirty="0">
                <a:solidFill>
                  <a:schemeClr val="tx1"/>
                </a:solidFill>
                <a:effectLst/>
                <a:latin typeface="+mn-lt"/>
                <a:ea typeface="+mn-ea"/>
                <a:cs typeface="+mn-cs"/>
              </a:rPr>
              <a:t> Easily conduct machine translation for 60+ languages</a:t>
            </a:r>
          </a:p>
          <a:p>
            <a:r>
              <a:rPr lang="en-US" sz="1200" b="1" kern="1200" dirty="0">
                <a:solidFill>
                  <a:schemeClr val="tx1"/>
                </a:solidFill>
                <a:effectLst/>
                <a:latin typeface="+mn-lt"/>
                <a:ea typeface="+mn-ea"/>
                <a:cs typeface="+mn-cs"/>
              </a:rPr>
              <a:t>Knowledge: </a:t>
            </a:r>
            <a:r>
              <a:rPr lang="en-US" sz="1200" kern="1200" dirty="0">
                <a:solidFill>
                  <a:schemeClr val="tx1"/>
                </a:solidFill>
                <a:effectLst/>
                <a:latin typeface="+mn-lt"/>
                <a:ea typeface="+mn-ea"/>
                <a:cs typeface="+mn-cs"/>
              </a:rPr>
              <a:t>Map complex information and data in order to solve tasks such as intelligent recommendations and semantic search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Knowledge Exploration Service: </a:t>
            </a:r>
            <a:r>
              <a:rPr lang="en-US" sz="1200" kern="1200" dirty="0">
                <a:solidFill>
                  <a:schemeClr val="tx1"/>
                </a:solidFill>
                <a:effectLst/>
                <a:latin typeface="+mn-lt"/>
                <a:ea typeface="+mn-ea"/>
                <a:cs typeface="+mn-cs"/>
              </a:rPr>
              <a:t>Enable interactive search experiences over structured data via natural language inputs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Entity Linking Service: </a:t>
            </a:r>
            <a:r>
              <a:rPr lang="en-US" sz="1200" kern="1200" dirty="0">
                <a:solidFill>
                  <a:schemeClr val="tx1"/>
                </a:solidFill>
                <a:effectLst/>
                <a:latin typeface="+mn-lt"/>
                <a:ea typeface="+mn-ea"/>
                <a:cs typeface="+mn-cs"/>
              </a:rPr>
              <a:t>Power your app's data links with named entity recognition and disambiguation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Academic Knowledge:</a:t>
            </a:r>
            <a:r>
              <a:rPr lang="en-US" sz="1200" kern="1200" dirty="0">
                <a:solidFill>
                  <a:schemeClr val="tx1"/>
                </a:solidFill>
                <a:effectLst/>
                <a:latin typeface="+mn-lt"/>
                <a:ea typeface="+mn-ea"/>
                <a:cs typeface="+mn-cs"/>
              </a:rPr>
              <a:t> Tap into the wealth of academic content in the Microsoft Academic Graph using the Academic Knowledge API</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QnA Maker:</a:t>
            </a:r>
            <a:r>
              <a:rPr lang="en-US" sz="1200" kern="1200" dirty="0">
                <a:solidFill>
                  <a:schemeClr val="tx1"/>
                </a:solidFill>
                <a:effectLst/>
                <a:latin typeface="+mn-lt"/>
                <a:ea typeface="+mn-ea"/>
                <a:cs typeface="+mn-cs"/>
              </a:rPr>
              <a:t> Distill information into an easy-to-navigate FAQ for bot services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Decision Service:</a:t>
            </a:r>
            <a:r>
              <a:rPr lang="en-US" sz="1200" kern="1200" dirty="0">
                <a:solidFill>
                  <a:schemeClr val="tx1"/>
                </a:solidFill>
                <a:effectLst/>
                <a:latin typeface="+mn-lt"/>
                <a:ea typeface="+mn-ea"/>
                <a:cs typeface="+mn-cs"/>
              </a:rPr>
              <a:t> Create custom experiences with adaptive, contextual decision-making</a:t>
            </a:r>
          </a:p>
          <a:p>
            <a:r>
              <a:rPr lang="en-US" sz="1200" b="1"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Add Bing Search APIs to your apps and harness the ability to comb billions of webpages, images, videos, and news with a single API call</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Autosuggest: </a:t>
            </a:r>
            <a:r>
              <a:rPr lang="en-US" sz="1200" kern="1200" dirty="0">
                <a:solidFill>
                  <a:schemeClr val="tx1"/>
                </a:solidFill>
                <a:effectLst/>
                <a:latin typeface="+mn-lt"/>
                <a:ea typeface="+mn-ea"/>
                <a:cs typeface="+mn-cs"/>
              </a:rPr>
              <a:t>Give your app intelligent autosuggest options for searches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News Search: </a:t>
            </a:r>
            <a:r>
              <a:rPr lang="en-US" sz="1200" kern="1200" dirty="0">
                <a:solidFill>
                  <a:schemeClr val="tx1"/>
                </a:solidFill>
                <a:effectLst/>
                <a:latin typeface="+mn-lt"/>
                <a:ea typeface="+mn-ea"/>
                <a:cs typeface="+mn-cs"/>
              </a:rPr>
              <a:t>Search for news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Web Search: </a:t>
            </a:r>
            <a:r>
              <a:rPr lang="en-US" sz="1200" kern="1200" dirty="0">
                <a:solidFill>
                  <a:schemeClr val="tx1"/>
                </a:solidFill>
                <a:effectLst/>
                <a:latin typeface="+mn-lt"/>
                <a:ea typeface="+mn-ea"/>
                <a:cs typeface="+mn-cs"/>
              </a:rPr>
              <a:t>Get enhanced search details from billions of web documents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Entity Search: </a:t>
            </a:r>
            <a:r>
              <a:rPr lang="en-US" sz="1200" kern="1200" dirty="0">
                <a:solidFill>
                  <a:schemeClr val="tx1"/>
                </a:solidFill>
                <a:effectLst/>
                <a:latin typeface="+mn-lt"/>
                <a:ea typeface="+mn-ea"/>
                <a:cs typeface="+mn-cs"/>
              </a:rPr>
              <a:t>Enrich your experiences by identifying and augmenting entity information from the web</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Image Search: </a:t>
            </a:r>
            <a:r>
              <a:rPr lang="en-US" sz="1200" kern="1200" dirty="0">
                <a:solidFill>
                  <a:schemeClr val="tx1"/>
                </a:solidFill>
                <a:effectLst/>
                <a:latin typeface="+mn-lt"/>
                <a:ea typeface="+mn-ea"/>
                <a:cs typeface="+mn-cs"/>
              </a:rPr>
              <a:t>Search for images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Video Search: </a:t>
            </a:r>
            <a:r>
              <a:rPr lang="en-US" sz="1200" kern="1200" dirty="0">
                <a:solidFill>
                  <a:schemeClr val="tx1"/>
                </a:solidFill>
                <a:effectLst/>
                <a:latin typeface="+mn-lt"/>
                <a:ea typeface="+mn-ea"/>
                <a:cs typeface="+mn-cs"/>
              </a:rPr>
              <a:t>Search for videos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Custom Search: </a:t>
            </a:r>
            <a:r>
              <a:rPr lang="en-US" sz="1200" kern="1200" dirty="0">
                <a:solidFill>
                  <a:schemeClr val="tx1"/>
                </a:solidFill>
                <a:effectLst/>
                <a:latin typeface="+mn-lt"/>
                <a:ea typeface="+mn-ea"/>
                <a:cs typeface="+mn-cs"/>
              </a:rPr>
              <a:t>Create tailored site search or vertical search experiences for topics you care about</a:t>
            </a:r>
          </a:p>
          <a:p>
            <a:r>
              <a:rPr lang="en-US" sz="1200" b="1" kern="1200" dirty="0">
                <a:solidFill>
                  <a:schemeClr val="tx1"/>
                </a:solidFill>
                <a:effectLst/>
                <a:latin typeface="+mn-lt"/>
                <a:ea typeface="+mn-ea"/>
                <a:cs typeface="+mn-cs"/>
              </a:rPr>
              <a:t>Labs: </a:t>
            </a:r>
            <a:r>
              <a:rPr lang="en-US" sz="1200" kern="1200" dirty="0">
                <a:solidFill>
                  <a:schemeClr val="tx1"/>
                </a:solidFill>
                <a:effectLst/>
                <a:latin typeface="+mn-lt"/>
                <a:ea typeface="+mn-ea"/>
                <a:cs typeface="+mn-cs"/>
              </a:rPr>
              <a:t>Cognitive Services Labs are early preview limited availability leading innovation APIs and SDKs that allow developers to start experimenting with Microsoft’s latest and greatest Cognitive Services.</a:t>
            </a:r>
          </a:p>
          <a:p>
            <a:pPr lvl="0"/>
            <a:r>
              <a:rPr lang="en-US" sz="1200" b="1" kern="1200" dirty="0">
                <a:solidFill>
                  <a:schemeClr val="tx1"/>
                </a:solidFill>
                <a:effectLst/>
                <a:latin typeface="+mn-lt"/>
                <a:ea typeface="+mn-ea"/>
                <a:cs typeface="+mn-cs"/>
              </a:rPr>
              <a:t>Project Prague: </a:t>
            </a:r>
            <a:r>
              <a:rPr lang="en-US" sz="1200" kern="1200" dirty="0">
                <a:solidFill>
                  <a:schemeClr val="tx1"/>
                </a:solidFill>
                <a:effectLst/>
                <a:latin typeface="+mn-lt"/>
                <a:ea typeface="+mn-ea"/>
                <a:cs typeface="+mn-cs"/>
              </a:rPr>
              <a:t>SDK to incorporate gesture-based controls into your apps. Quickly define and implement customized hand gestures, creating a more natural user experience. Limited private preview availability at launch.</a:t>
            </a:r>
          </a:p>
          <a:p>
            <a:pPr lvl="0"/>
            <a:r>
              <a:rPr lang="en-US" sz="1200" b="1" kern="1200" dirty="0">
                <a:solidFill>
                  <a:schemeClr val="tx1"/>
                </a:solidFill>
                <a:effectLst/>
                <a:latin typeface="+mn-lt"/>
                <a:ea typeface="+mn-ea"/>
                <a:cs typeface="+mn-cs"/>
              </a:rPr>
              <a:t>Project Cuzco: </a:t>
            </a:r>
            <a:r>
              <a:rPr lang="en-US" sz="1200" kern="1200" dirty="0">
                <a:solidFill>
                  <a:schemeClr val="tx1"/>
                </a:solidFill>
                <a:effectLst/>
                <a:latin typeface="+mn-lt"/>
                <a:ea typeface="+mn-ea"/>
                <a:cs typeface="+mn-cs"/>
              </a:rPr>
              <a:t>API to help developers find events associated with Wikipedia entities. Begin with a Wikipedia entity, and receive a list of related events organized by time.</a:t>
            </a:r>
          </a:p>
          <a:p>
            <a:pPr lvl="0"/>
            <a:r>
              <a:rPr lang="en-US" sz="1200" b="1" kern="1200" dirty="0">
                <a:solidFill>
                  <a:schemeClr val="tx1"/>
                </a:solidFill>
                <a:effectLst/>
                <a:latin typeface="+mn-lt"/>
                <a:ea typeface="+mn-ea"/>
                <a:cs typeface="+mn-cs"/>
              </a:rPr>
              <a:t>Project Johannesburg: </a:t>
            </a:r>
            <a:r>
              <a:rPr lang="en-US" sz="1200" kern="1200" dirty="0">
                <a:solidFill>
                  <a:schemeClr val="tx1"/>
                </a:solidFill>
                <a:effectLst/>
                <a:latin typeface="+mn-lt"/>
                <a:ea typeface="+mn-ea"/>
                <a:cs typeface="+mn-cs"/>
              </a:rPr>
              <a:t>API to calculate route logistics for with deeper location intelligence to account for specific enterprise requirements. IE: weight, height length, hazardous materials, etc.</a:t>
            </a:r>
          </a:p>
          <a:p>
            <a:pPr lvl="0"/>
            <a:r>
              <a:rPr lang="en-US" sz="1200" b="1" kern="1200" dirty="0">
                <a:solidFill>
                  <a:schemeClr val="tx1"/>
                </a:solidFill>
                <a:effectLst/>
                <a:latin typeface="+mn-lt"/>
                <a:ea typeface="+mn-ea"/>
                <a:cs typeface="+mn-cs"/>
              </a:rPr>
              <a:t>Project Nanjing: </a:t>
            </a:r>
            <a:r>
              <a:rPr lang="en-US" sz="1200" kern="1200" dirty="0">
                <a:solidFill>
                  <a:schemeClr val="tx1"/>
                </a:solidFill>
                <a:effectLst/>
                <a:latin typeface="+mn-lt"/>
                <a:ea typeface="+mn-ea"/>
                <a:cs typeface="+mn-cs"/>
              </a:rPr>
              <a:t>API to calculate isochrones - time and distance-based recommendations for enterprise route optimization.</a:t>
            </a:r>
          </a:p>
          <a:p>
            <a:pPr lvl="0"/>
            <a:r>
              <a:rPr lang="en-US" sz="1200" b="1" kern="1200" dirty="0">
                <a:solidFill>
                  <a:schemeClr val="tx1"/>
                </a:solidFill>
                <a:effectLst/>
                <a:latin typeface="+mn-lt"/>
                <a:ea typeface="+mn-ea"/>
                <a:cs typeface="+mn-cs"/>
              </a:rPr>
              <a:t>Project Abu Dhabi: </a:t>
            </a:r>
            <a:r>
              <a:rPr lang="en-US" sz="1200" kern="1200" dirty="0">
                <a:solidFill>
                  <a:schemeClr val="tx1"/>
                </a:solidFill>
                <a:effectLst/>
                <a:latin typeface="+mn-lt"/>
                <a:ea typeface="+mn-ea"/>
                <a:cs typeface="+mn-cs"/>
              </a:rPr>
              <a:t>API to create distance matrices, enabling you to calculate a histogram of travel times, and serve as stepping stone for enterprise route optimization.</a:t>
            </a:r>
          </a:p>
          <a:p>
            <a:r>
              <a:rPr lang="en-US" sz="1200" b="1" kern="1200" dirty="0">
                <a:solidFill>
                  <a:schemeClr val="tx1"/>
                </a:solidFill>
                <a:effectLst/>
                <a:latin typeface="+mn-lt"/>
                <a:ea typeface="+mn-ea"/>
                <a:cs typeface="+mn-cs"/>
              </a:rPr>
              <a:t>Project Wollongong: </a:t>
            </a:r>
            <a:r>
              <a:rPr lang="en-US" sz="1200" kern="1200" dirty="0">
                <a:solidFill>
                  <a:schemeClr val="tx1"/>
                </a:solidFill>
                <a:effectLst/>
                <a:latin typeface="+mn-lt"/>
                <a:ea typeface="+mn-ea"/>
                <a:cs typeface="+mn-cs"/>
              </a:rPr>
              <a:t>API to help ‘score’ the attractiveness of a location, based on how many of a particular amenity are within a specific distance. Ex: restaurants, parks, transit stops.</a:t>
            </a:r>
            <a:r>
              <a:rPr lang="en-US" sz="1200" kern="1200" dirty="0">
                <a:solidFill>
                  <a:schemeClr val="tx1"/>
                </a:solidFill>
                <a:effectLst/>
                <a:latin typeface="Segoe UI Light" pitchFamily="34" charset="0"/>
                <a:ea typeface="+mn-ea"/>
                <a:cs typeface="+mn-cs"/>
              </a:rPr>
              <a:t> </a:t>
            </a:r>
            <a:endParaRPr lang="en-US" dirty="0">
              <a:effectLst/>
            </a:endParaRPr>
          </a:p>
          <a:p>
            <a:r>
              <a:rPr lang="en-US" dirty="0">
                <a:effectLst/>
              </a:rPr>
              <a:t>With Cognitive Services, developers can easily</a:t>
            </a:r>
            <a:r>
              <a:rPr lang="en-US" sz="1200" kern="1200" dirty="0">
                <a:solidFill>
                  <a:schemeClr val="tx1"/>
                </a:solidFill>
                <a:effectLst/>
                <a:latin typeface="Segoe UI Light" pitchFamily="34" charset="0"/>
                <a:ea typeface="+mn-ea"/>
                <a:cs typeface="+mn-cs"/>
              </a:rPr>
              <a:t> add intelligent features – such as emotion and sentiment </a:t>
            </a:r>
            <a:r>
              <a:rPr lang="en-US" dirty="0">
                <a:effectLst/>
              </a:rPr>
              <a:t>detection, vision and speech recognition, knowledge, search and language understanding – into their applications. The collection will continuously improve, adding new APIs and updating existing ones.</a:t>
            </a:r>
          </a:p>
          <a:p>
            <a:endParaRPr lang="en-US" b="1" dirty="0">
              <a:effectLst/>
            </a:endParaRPr>
          </a:p>
          <a:p>
            <a:r>
              <a:rPr lang="en-US" b="1" dirty="0">
                <a:effectLst/>
              </a:rPr>
              <a:t>Cognitive Services includes:</a:t>
            </a:r>
          </a:p>
          <a:p>
            <a:r>
              <a:rPr lang="en-US" dirty="0">
                <a:effectLst/>
              </a:rPr>
              <a:t>&lt;click&gt;</a:t>
            </a:r>
          </a:p>
          <a:p>
            <a:endParaRPr lang="en-US" b="1" dirty="0">
              <a:effectLst/>
            </a:endParaRPr>
          </a:p>
          <a:p>
            <a:pPr lvl="0"/>
            <a:r>
              <a:rPr lang="en-US" dirty="0">
                <a:effectLst/>
              </a:rPr>
              <a:t>Vision: From faces to feelings, allow apps to understand images and video</a:t>
            </a:r>
          </a:p>
          <a:p>
            <a:pPr lvl="0"/>
            <a:r>
              <a:rPr lang="en-US" dirty="0">
                <a:effectLst/>
              </a:rPr>
              <a:t>&lt;click&gt;</a:t>
            </a:r>
          </a:p>
          <a:p>
            <a:pPr lvl="0"/>
            <a:endParaRPr lang="en-US" dirty="0">
              <a:effectLst/>
            </a:endParaRPr>
          </a:p>
          <a:p>
            <a:pPr lvl="0"/>
            <a:r>
              <a:rPr lang="en-US" dirty="0">
                <a:effectLst/>
              </a:rPr>
              <a:t>Speech: Hear and speak to users by filtering noise, identifying speakers, and understanding intent</a:t>
            </a:r>
          </a:p>
          <a:p>
            <a:pPr lvl="0"/>
            <a:r>
              <a:rPr lang="en-US" dirty="0">
                <a:effectLst/>
              </a:rPr>
              <a:t>&lt;click&gt;</a:t>
            </a:r>
          </a:p>
          <a:p>
            <a:pPr lvl="0"/>
            <a:endParaRPr lang="en-US" dirty="0">
              <a:effectLst/>
            </a:endParaRPr>
          </a:p>
          <a:p>
            <a:pPr lvl="0"/>
            <a:r>
              <a:rPr lang="en-US" dirty="0">
                <a:effectLst/>
              </a:rPr>
              <a:t>Language: Process text and learn how to recognize what users want</a:t>
            </a:r>
          </a:p>
          <a:p>
            <a:pPr lvl="0"/>
            <a:r>
              <a:rPr lang="en-US" dirty="0">
                <a:effectLst/>
              </a:rPr>
              <a:t>&lt;click&gt;</a:t>
            </a:r>
          </a:p>
          <a:p>
            <a:pPr lvl="0"/>
            <a:endParaRPr lang="en-US" dirty="0">
              <a:effectLst/>
            </a:endParaRPr>
          </a:p>
          <a:p>
            <a:pPr lvl="0"/>
            <a:r>
              <a:rPr lang="en-US" dirty="0">
                <a:effectLst/>
              </a:rPr>
              <a:t>Knowledge: Tap into rich knowledge amassed from the web, academia, or your own data</a:t>
            </a:r>
          </a:p>
          <a:p>
            <a:pPr lvl="0"/>
            <a:r>
              <a:rPr lang="en-US" dirty="0">
                <a:effectLst/>
              </a:rPr>
              <a:t>&lt;click&gt;</a:t>
            </a:r>
          </a:p>
          <a:p>
            <a:pPr lvl="0"/>
            <a:endParaRPr lang="en-US" dirty="0">
              <a:effectLst/>
            </a:endParaRPr>
          </a:p>
          <a:p>
            <a:pPr lvl="0"/>
            <a:r>
              <a:rPr lang="en-US" dirty="0">
                <a:effectLst/>
              </a:rPr>
              <a:t>Search: Access billions of web pages, images, videos, and news with the power of Bing APIs</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Why choose these APIs?</a:t>
            </a:r>
            <a:r>
              <a:rPr lang="en-US" sz="1200" b="1" baseline="0" dirty="0"/>
              <a:t> </a:t>
            </a:r>
            <a:r>
              <a:rPr lang="en-US" sz="1200" baseline="0" dirty="0"/>
              <a:t>They </a:t>
            </a:r>
            <a:r>
              <a:rPr lang="en-US" sz="1200" dirty="0"/>
              <a:t>work, and it’s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&lt;click&gt;</a:t>
            </a:r>
          </a:p>
          <a:p>
            <a:endParaRPr lang="en-US" sz="1200" dirty="0"/>
          </a:p>
          <a:p>
            <a:r>
              <a:rPr lang="en-US" sz="1200" b="1" dirty="0"/>
              <a:t>Easy:</a:t>
            </a:r>
            <a:r>
              <a:rPr lang="en-US" sz="1200" b="0" dirty="0"/>
              <a:t> T</a:t>
            </a:r>
            <a:r>
              <a:rPr lang="en-US" sz="1200" dirty="0"/>
              <a:t>he APIs are easy to implement because of the simple REST calls. There’s a common way to implement, and you can get started with all of them for free simply by going to one place, one website, www.microsoft.com/cognitive. </a:t>
            </a:r>
          </a:p>
          <a:p>
            <a:endParaRPr lang="en-US" sz="1200" dirty="0"/>
          </a:p>
          <a:p>
            <a:r>
              <a:rPr lang="en-US" sz="1200" b="1" dirty="0"/>
              <a:t>Flexible:</a:t>
            </a:r>
            <a:r>
              <a:rPr lang="en-US" sz="1200" b="0" dirty="0"/>
              <a:t> </a:t>
            </a:r>
            <a:r>
              <a:rPr lang="en-US" sz="1200" dirty="0"/>
              <a:t>We’ve got a breadth of intelligence and knowledge APIs so developers will be able to find what intelligence feature they need.</a:t>
            </a:r>
            <a:r>
              <a:rPr lang="en-US" sz="1200" baseline="0" dirty="0"/>
              <a:t> A</a:t>
            </a:r>
            <a:r>
              <a:rPr lang="en-US" sz="1200" dirty="0"/>
              <a:t>nd, importantly, they all work on whatever language, framework, or platform developers choose. So, developers can integrate into their apps—iOS, Android, Windows—using their own tools they know and love.</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Tested:</a:t>
            </a:r>
            <a:r>
              <a:rPr lang="en-US" sz="1200" b="1" baseline="0" dirty="0"/>
              <a:t> </a:t>
            </a:r>
            <a:r>
              <a:rPr lang="en-US" sz="1200" b="0" dirty="0"/>
              <a:t>Tap into </a:t>
            </a:r>
            <a:r>
              <a:rPr lang="en-US" sz="12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1200" baseline="0" dirty="0"/>
              <a:t> and Skype</a:t>
            </a:r>
            <a:r>
              <a:rPr lang="en-US"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endParaRPr lang="en-US" dirty="0">
              <a:effectLst/>
            </a:endParaRPr>
          </a:p>
          <a:p>
            <a:pPr lvl="0"/>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Transition:</a:t>
            </a:r>
            <a:r>
              <a:rPr lang="en-US" baseline="0" dirty="0"/>
              <a:t> </a:t>
            </a:r>
            <a:r>
              <a:rPr lang="en-US" b="1" baseline="0" dirty="0"/>
              <a:t>When it comes to real-world applications for Cognitive Services, the sky is the limit! Let’s look at some examples. </a:t>
            </a:r>
          </a:p>
          <a:p>
            <a:r>
              <a:rPr lang="en-US" b="1" baseline="0"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20557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Vision: </a:t>
            </a:r>
            <a:r>
              <a:rPr lang="en-US" sz="1200" kern="1200" dirty="0">
                <a:solidFill>
                  <a:schemeClr val="tx1"/>
                </a:solidFill>
                <a:effectLst/>
                <a:latin typeface="+mn-lt"/>
                <a:ea typeface="+mn-ea"/>
                <a:cs typeface="+mn-cs"/>
              </a:rPr>
              <a:t>Image-processing algorithms to smartly identify, caption and moderate your pictures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Computer vision: </a:t>
            </a:r>
            <a:r>
              <a:rPr lang="en-US" sz="1200" kern="1200" dirty="0">
                <a:solidFill>
                  <a:schemeClr val="tx1"/>
                </a:solidFill>
                <a:effectLst/>
                <a:latin typeface="+mn-lt"/>
                <a:ea typeface="+mn-ea"/>
                <a:cs typeface="+mn-cs"/>
              </a:rPr>
              <a:t>Distill actionable information from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Content Moderator: </a:t>
            </a:r>
            <a:r>
              <a:rPr lang="en-US" sz="1200" kern="1200" dirty="0">
                <a:solidFill>
                  <a:schemeClr val="tx1"/>
                </a:solidFill>
                <a:effectLst/>
                <a:latin typeface="+mn-lt"/>
                <a:ea typeface="+mn-ea"/>
                <a:cs typeface="+mn-cs"/>
              </a:rPr>
              <a:t>Automatically moderate potentially offensive images, text and videos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Vision Service: </a:t>
            </a:r>
            <a:r>
              <a:rPr lang="en-US" sz="1200" kern="1200" dirty="0">
                <a:solidFill>
                  <a:schemeClr val="tx1"/>
                </a:solidFill>
                <a:effectLst/>
                <a:latin typeface="+mn-lt"/>
                <a:ea typeface="+mn-ea"/>
                <a:cs typeface="+mn-cs"/>
              </a:rPr>
              <a:t>Train a web service to recognize specific content in images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Face</a:t>
            </a:r>
            <a:r>
              <a:rPr lang="en-US" sz="1200" kern="1200" dirty="0">
                <a:solidFill>
                  <a:schemeClr val="tx1"/>
                </a:solidFill>
                <a:effectLst/>
                <a:latin typeface="+mn-lt"/>
                <a:ea typeface="+mn-ea"/>
                <a:cs typeface="+mn-cs"/>
              </a:rPr>
              <a:t>: Identify human faces and emotions in images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Video indexer: </a:t>
            </a:r>
            <a:r>
              <a:rPr lang="en-US" sz="1200" kern="1200" dirty="0">
                <a:solidFill>
                  <a:schemeClr val="tx1"/>
                </a:solidFill>
                <a:effectLst/>
                <a:latin typeface="+mn-lt"/>
                <a:ea typeface="+mn-ea"/>
                <a:cs typeface="+mn-cs"/>
              </a:rPr>
              <a:t>Easily extract insights from your videos to enrich your applications</a:t>
            </a:r>
          </a:p>
          <a:p>
            <a:r>
              <a:rPr lang="en-US" sz="1200" b="1" kern="1200" dirty="0">
                <a:solidFill>
                  <a:schemeClr val="tx1"/>
                </a:solidFill>
                <a:effectLst/>
                <a:latin typeface="+mn-lt"/>
                <a:ea typeface="+mn-ea"/>
                <a:cs typeface="+mn-cs"/>
              </a:rPr>
              <a:t>Speech:</a:t>
            </a:r>
            <a:r>
              <a:rPr lang="en-US" sz="1200" kern="1200" dirty="0">
                <a:solidFill>
                  <a:schemeClr val="tx1"/>
                </a:solidFill>
                <a:effectLst/>
                <a:latin typeface="+mn-lt"/>
                <a:ea typeface="+mn-ea"/>
                <a:cs typeface="+mn-cs"/>
              </a:rPr>
              <a:t> Convert spoken audio into text, use voice for verification, or add speaker recognition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Speech: </a:t>
            </a:r>
            <a:r>
              <a:rPr lang="en-US" sz="1200" kern="1200" dirty="0">
                <a:solidFill>
                  <a:schemeClr val="tx1"/>
                </a:solidFill>
                <a:effectLst/>
                <a:latin typeface="+mn-lt"/>
                <a:ea typeface="+mn-ea"/>
                <a:cs typeface="+mn-cs"/>
              </a:rPr>
              <a:t>Convert speech to text and text to speech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Speaker Recognition:</a:t>
            </a:r>
            <a:r>
              <a:rPr lang="en-US" sz="1200" kern="1200" dirty="0">
                <a:solidFill>
                  <a:schemeClr val="tx1"/>
                </a:solidFill>
                <a:effectLst/>
                <a:latin typeface="+mn-lt"/>
                <a:ea typeface="+mn-ea"/>
                <a:cs typeface="+mn-cs"/>
              </a:rPr>
              <a:t> Use speech to identify and authenticate individual speakers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 Speech Service: </a:t>
            </a:r>
            <a:r>
              <a:rPr lang="en-US" sz="1200" kern="1200" dirty="0">
                <a:solidFill>
                  <a:schemeClr val="tx1"/>
                </a:solidFill>
                <a:effectLst/>
                <a:latin typeface="+mn-lt"/>
                <a:ea typeface="+mn-ea"/>
                <a:cs typeface="+mn-cs"/>
              </a:rPr>
              <a:t>Overcome speech recognition barriers like speaking style, background noise, and vocabulary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Speech:</a:t>
            </a:r>
            <a:r>
              <a:rPr lang="en-US" sz="1200" kern="1200" dirty="0">
                <a:solidFill>
                  <a:schemeClr val="tx1"/>
                </a:solidFill>
                <a:effectLst/>
                <a:latin typeface="+mn-lt"/>
                <a:ea typeface="+mn-ea"/>
                <a:cs typeface="+mn-cs"/>
              </a:rPr>
              <a:t> Easily conduct real-time speech translation on your app</a:t>
            </a:r>
          </a:p>
          <a:p>
            <a:r>
              <a:rPr lang="en-US" sz="1200" b="1" kern="1200" dirty="0">
                <a:solidFill>
                  <a:schemeClr val="tx1"/>
                </a:solidFill>
                <a:effectLst/>
                <a:latin typeface="+mn-lt"/>
                <a:ea typeface="+mn-ea"/>
                <a:cs typeface="+mn-cs"/>
              </a:rPr>
              <a:t>Language: </a:t>
            </a:r>
            <a:r>
              <a:rPr lang="en-US" sz="1200" kern="1200" dirty="0">
                <a:solidFill>
                  <a:schemeClr val="tx1"/>
                </a:solidFill>
                <a:effectLst/>
                <a:latin typeface="+mn-lt"/>
                <a:ea typeface="+mn-ea"/>
                <a:cs typeface="+mn-cs"/>
              </a:rPr>
              <a:t>Enable your apps to process natural language with pre-built scripts, evaluate sentiment and learn how to recognize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Spell Check: </a:t>
            </a:r>
            <a:r>
              <a:rPr lang="en-US" sz="1200" kern="1200" dirty="0">
                <a:solidFill>
                  <a:schemeClr val="tx1"/>
                </a:solidFill>
                <a:effectLst/>
                <a:latin typeface="+mn-lt"/>
                <a:ea typeface="+mn-ea"/>
                <a:cs typeface="+mn-cs"/>
              </a:rPr>
              <a:t>Add spell checking functionality to your app</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Language Understanding (LUIS): </a:t>
            </a:r>
            <a:r>
              <a:rPr lang="en-US" sz="1200" kern="1200" dirty="0">
                <a:solidFill>
                  <a:schemeClr val="tx1"/>
                </a:solidFill>
                <a:effectLst/>
                <a:latin typeface="+mn-lt"/>
                <a:ea typeface="+mn-ea"/>
                <a:cs typeface="+mn-cs"/>
              </a:rPr>
              <a:t>Add language understanding intelligence to your apps with minimal effort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Linguistic Analysis: </a:t>
            </a:r>
            <a:r>
              <a:rPr lang="en-US" sz="1200" kern="1200" dirty="0">
                <a:solidFill>
                  <a:schemeClr val="tx1"/>
                </a:solidFill>
                <a:effectLst/>
                <a:latin typeface="+mn-lt"/>
                <a:ea typeface="+mn-ea"/>
                <a:cs typeface="+mn-cs"/>
              </a:rPr>
              <a:t>Easily parse complex text with language analysis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Text Analytics: </a:t>
            </a:r>
            <a:r>
              <a:rPr lang="en-US" sz="1200" kern="1200" dirty="0">
                <a:solidFill>
                  <a:schemeClr val="tx1"/>
                </a:solidFill>
                <a:effectLst/>
                <a:latin typeface="+mn-lt"/>
                <a:ea typeface="+mn-ea"/>
                <a:cs typeface="+mn-cs"/>
              </a:rPr>
              <a:t>Easily evaluate sentiment, language, and key phrases to understand what users want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Translator Text:</a:t>
            </a:r>
            <a:r>
              <a:rPr lang="en-US" sz="1200" kern="1200" dirty="0">
                <a:solidFill>
                  <a:schemeClr val="tx1"/>
                </a:solidFill>
                <a:effectLst/>
                <a:latin typeface="+mn-lt"/>
                <a:ea typeface="+mn-ea"/>
                <a:cs typeface="+mn-cs"/>
              </a:rPr>
              <a:t> Easily conduct machine translation for 60+ languages</a:t>
            </a:r>
          </a:p>
          <a:p>
            <a:r>
              <a:rPr lang="en-US" sz="1200" b="1" kern="1200" dirty="0">
                <a:solidFill>
                  <a:schemeClr val="tx1"/>
                </a:solidFill>
                <a:effectLst/>
                <a:latin typeface="+mn-lt"/>
                <a:ea typeface="+mn-ea"/>
                <a:cs typeface="+mn-cs"/>
              </a:rPr>
              <a:t>Knowledge: </a:t>
            </a:r>
            <a:r>
              <a:rPr lang="en-US" sz="1200" kern="1200" dirty="0">
                <a:solidFill>
                  <a:schemeClr val="tx1"/>
                </a:solidFill>
                <a:effectLst/>
                <a:latin typeface="+mn-lt"/>
                <a:ea typeface="+mn-ea"/>
                <a:cs typeface="+mn-cs"/>
              </a:rPr>
              <a:t>Map complex information and data in order to solve tasks such as intelligent recommendations and semantic search</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Knowledge Exploration Service: </a:t>
            </a:r>
            <a:r>
              <a:rPr lang="en-US" sz="1200" kern="1200" dirty="0">
                <a:solidFill>
                  <a:schemeClr val="tx1"/>
                </a:solidFill>
                <a:effectLst/>
                <a:latin typeface="+mn-lt"/>
                <a:ea typeface="+mn-ea"/>
                <a:cs typeface="+mn-cs"/>
              </a:rPr>
              <a:t>Enable interactive search experiences over structured data via natural language inputs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Entity Linking Service: </a:t>
            </a:r>
            <a:r>
              <a:rPr lang="en-US" sz="1200" kern="1200" dirty="0">
                <a:solidFill>
                  <a:schemeClr val="tx1"/>
                </a:solidFill>
                <a:effectLst/>
                <a:latin typeface="+mn-lt"/>
                <a:ea typeface="+mn-ea"/>
                <a:cs typeface="+mn-cs"/>
              </a:rPr>
              <a:t>Power your app's data links with named entity recognition and disambiguation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Academic Knowledge:</a:t>
            </a:r>
            <a:r>
              <a:rPr lang="en-US" sz="1200" kern="1200" dirty="0">
                <a:solidFill>
                  <a:schemeClr val="tx1"/>
                </a:solidFill>
                <a:effectLst/>
                <a:latin typeface="+mn-lt"/>
                <a:ea typeface="+mn-ea"/>
                <a:cs typeface="+mn-cs"/>
              </a:rPr>
              <a:t> Tap into the wealth of academic content in the Microsoft Academic Graph using the Academic Knowledge API</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QnA Maker:</a:t>
            </a:r>
            <a:r>
              <a:rPr lang="en-US" sz="1200" kern="1200" dirty="0">
                <a:solidFill>
                  <a:schemeClr val="tx1"/>
                </a:solidFill>
                <a:effectLst/>
                <a:latin typeface="+mn-lt"/>
                <a:ea typeface="+mn-ea"/>
                <a:cs typeface="+mn-cs"/>
              </a:rPr>
              <a:t> Distill information into an easy-to-navigate FAQ for bot services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Customer Decision Service:</a:t>
            </a:r>
            <a:r>
              <a:rPr lang="en-US" sz="1200" kern="1200" dirty="0">
                <a:solidFill>
                  <a:schemeClr val="tx1"/>
                </a:solidFill>
                <a:effectLst/>
                <a:latin typeface="+mn-lt"/>
                <a:ea typeface="+mn-ea"/>
                <a:cs typeface="+mn-cs"/>
              </a:rPr>
              <a:t> Create custom experiences with adaptive, contextual decision-making</a:t>
            </a:r>
          </a:p>
          <a:p>
            <a:r>
              <a:rPr lang="en-US" sz="1200" b="1"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Add Bing Search APIs to your apps and harness the ability to comb billions of webpages, images, videos, and news with a single API call</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Autosuggest: </a:t>
            </a:r>
            <a:r>
              <a:rPr lang="en-US" sz="1200" kern="1200" dirty="0">
                <a:solidFill>
                  <a:schemeClr val="tx1"/>
                </a:solidFill>
                <a:effectLst/>
                <a:latin typeface="+mn-lt"/>
                <a:ea typeface="+mn-ea"/>
                <a:cs typeface="+mn-cs"/>
              </a:rPr>
              <a:t>Give your app intelligent autosuggest options for searches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News Search: </a:t>
            </a:r>
            <a:r>
              <a:rPr lang="en-US" sz="1200" kern="1200" dirty="0">
                <a:solidFill>
                  <a:schemeClr val="tx1"/>
                </a:solidFill>
                <a:effectLst/>
                <a:latin typeface="+mn-lt"/>
                <a:ea typeface="+mn-ea"/>
                <a:cs typeface="+mn-cs"/>
              </a:rPr>
              <a:t>Search for news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Web Search: </a:t>
            </a:r>
            <a:r>
              <a:rPr lang="en-US" sz="1200" kern="1200" dirty="0">
                <a:solidFill>
                  <a:schemeClr val="tx1"/>
                </a:solidFill>
                <a:effectLst/>
                <a:latin typeface="+mn-lt"/>
                <a:ea typeface="+mn-ea"/>
                <a:cs typeface="+mn-cs"/>
              </a:rPr>
              <a:t>Get enhanced search details from billions of web documents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Entity Search: </a:t>
            </a:r>
            <a:r>
              <a:rPr lang="en-US" sz="1200" kern="1200" dirty="0">
                <a:solidFill>
                  <a:schemeClr val="tx1"/>
                </a:solidFill>
                <a:effectLst/>
                <a:latin typeface="+mn-lt"/>
                <a:ea typeface="+mn-ea"/>
                <a:cs typeface="+mn-cs"/>
              </a:rPr>
              <a:t>Enrich your experiences by identifying and augmenting entity information from the web</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Image Search: </a:t>
            </a:r>
            <a:r>
              <a:rPr lang="en-US" sz="1200" kern="1200" dirty="0">
                <a:solidFill>
                  <a:schemeClr val="tx1"/>
                </a:solidFill>
                <a:effectLst/>
                <a:latin typeface="+mn-lt"/>
                <a:ea typeface="+mn-ea"/>
                <a:cs typeface="+mn-cs"/>
              </a:rPr>
              <a:t>Search for images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Video Search: </a:t>
            </a:r>
            <a:r>
              <a:rPr lang="en-US" sz="1200" kern="1200" dirty="0">
                <a:solidFill>
                  <a:schemeClr val="tx1"/>
                </a:solidFill>
                <a:effectLst/>
                <a:latin typeface="+mn-lt"/>
                <a:ea typeface="+mn-ea"/>
                <a:cs typeface="+mn-cs"/>
              </a:rPr>
              <a:t>Search for videos and get comprehensive results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Bing Custom Search: </a:t>
            </a:r>
            <a:r>
              <a:rPr lang="en-US" sz="1200" kern="1200" dirty="0">
                <a:solidFill>
                  <a:schemeClr val="tx1"/>
                </a:solidFill>
                <a:effectLst/>
                <a:latin typeface="+mn-lt"/>
                <a:ea typeface="+mn-ea"/>
                <a:cs typeface="+mn-cs"/>
              </a:rPr>
              <a:t>Create tailored site search or vertical search experiences for topics you care about</a:t>
            </a:r>
          </a:p>
          <a:p>
            <a:r>
              <a:rPr lang="en-US" sz="1200" b="1" kern="1200" dirty="0">
                <a:solidFill>
                  <a:schemeClr val="tx1"/>
                </a:solidFill>
                <a:effectLst/>
                <a:latin typeface="+mn-lt"/>
                <a:ea typeface="+mn-ea"/>
                <a:cs typeface="+mn-cs"/>
              </a:rPr>
              <a:t>Labs: </a:t>
            </a:r>
            <a:r>
              <a:rPr lang="en-US" sz="1200" kern="1200" dirty="0">
                <a:solidFill>
                  <a:schemeClr val="tx1"/>
                </a:solidFill>
                <a:effectLst/>
                <a:latin typeface="+mn-lt"/>
                <a:ea typeface="+mn-ea"/>
                <a:cs typeface="+mn-cs"/>
              </a:rPr>
              <a:t>Cognitive Services Labs are early preview limited availability leading innovation APIs and SDKs that allow developers to start experimenting with Microsoft’s latest and greatest Cognitive Services.</a:t>
            </a:r>
          </a:p>
          <a:p>
            <a:pPr lvl="0"/>
            <a:r>
              <a:rPr lang="en-US" sz="1200" b="1" kern="1200" dirty="0">
                <a:solidFill>
                  <a:schemeClr val="tx1"/>
                </a:solidFill>
                <a:effectLst/>
                <a:latin typeface="+mn-lt"/>
                <a:ea typeface="+mn-ea"/>
                <a:cs typeface="+mn-cs"/>
              </a:rPr>
              <a:t>Project Prague: </a:t>
            </a:r>
            <a:r>
              <a:rPr lang="en-US" sz="1200" kern="1200" dirty="0">
                <a:solidFill>
                  <a:schemeClr val="tx1"/>
                </a:solidFill>
                <a:effectLst/>
                <a:latin typeface="+mn-lt"/>
                <a:ea typeface="+mn-ea"/>
                <a:cs typeface="+mn-cs"/>
              </a:rPr>
              <a:t>SDK to incorporate gesture-based controls into your apps. Quickly define and implement customized hand gestures, creating a more natural user experience. Limited private preview availability at launch.</a:t>
            </a:r>
          </a:p>
          <a:p>
            <a:pPr lvl="0"/>
            <a:r>
              <a:rPr lang="en-US" sz="1200" b="1" kern="1200" dirty="0">
                <a:solidFill>
                  <a:schemeClr val="tx1"/>
                </a:solidFill>
                <a:effectLst/>
                <a:latin typeface="+mn-lt"/>
                <a:ea typeface="+mn-ea"/>
                <a:cs typeface="+mn-cs"/>
              </a:rPr>
              <a:t>Project Cuzco: </a:t>
            </a:r>
            <a:r>
              <a:rPr lang="en-US" sz="1200" kern="1200" dirty="0">
                <a:solidFill>
                  <a:schemeClr val="tx1"/>
                </a:solidFill>
                <a:effectLst/>
                <a:latin typeface="+mn-lt"/>
                <a:ea typeface="+mn-ea"/>
                <a:cs typeface="+mn-cs"/>
              </a:rPr>
              <a:t>API to help developers find events associated with Wikipedia entities. Begin with a Wikipedia entity, and receive a list of related events organized by time.</a:t>
            </a:r>
          </a:p>
          <a:p>
            <a:pPr lvl="0"/>
            <a:r>
              <a:rPr lang="en-US" sz="1200" b="1" kern="1200" dirty="0">
                <a:solidFill>
                  <a:schemeClr val="tx1"/>
                </a:solidFill>
                <a:effectLst/>
                <a:latin typeface="+mn-lt"/>
                <a:ea typeface="+mn-ea"/>
                <a:cs typeface="+mn-cs"/>
              </a:rPr>
              <a:t>Project Johannesburg: </a:t>
            </a:r>
            <a:r>
              <a:rPr lang="en-US" sz="1200" kern="1200" dirty="0">
                <a:solidFill>
                  <a:schemeClr val="tx1"/>
                </a:solidFill>
                <a:effectLst/>
                <a:latin typeface="+mn-lt"/>
                <a:ea typeface="+mn-ea"/>
                <a:cs typeface="+mn-cs"/>
              </a:rPr>
              <a:t>API to calculate route logistics for with deeper location intelligence to account for specific enterprise requirements. IE: weight, height length, hazardous materials, etc.</a:t>
            </a:r>
          </a:p>
          <a:p>
            <a:pPr lvl="0"/>
            <a:r>
              <a:rPr lang="en-US" sz="1200" b="1" kern="1200" dirty="0">
                <a:solidFill>
                  <a:schemeClr val="tx1"/>
                </a:solidFill>
                <a:effectLst/>
                <a:latin typeface="+mn-lt"/>
                <a:ea typeface="+mn-ea"/>
                <a:cs typeface="+mn-cs"/>
              </a:rPr>
              <a:t>Project Nanjing: </a:t>
            </a:r>
            <a:r>
              <a:rPr lang="en-US" sz="1200" kern="1200" dirty="0">
                <a:solidFill>
                  <a:schemeClr val="tx1"/>
                </a:solidFill>
                <a:effectLst/>
                <a:latin typeface="+mn-lt"/>
                <a:ea typeface="+mn-ea"/>
                <a:cs typeface="+mn-cs"/>
              </a:rPr>
              <a:t>API to calculate isochrones - time and distance-based recommendations for enterprise route optimization.</a:t>
            </a:r>
          </a:p>
          <a:p>
            <a:pPr lvl="0"/>
            <a:r>
              <a:rPr lang="en-US" sz="1200" b="1" kern="1200" dirty="0">
                <a:solidFill>
                  <a:schemeClr val="tx1"/>
                </a:solidFill>
                <a:effectLst/>
                <a:latin typeface="+mn-lt"/>
                <a:ea typeface="+mn-ea"/>
                <a:cs typeface="+mn-cs"/>
              </a:rPr>
              <a:t>Project Abu Dhabi: </a:t>
            </a:r>
            <a:r>
              <a:rPr lang="en-US" sz="1200" kern="1200" dirty="0">
                <a:solidFill>
                  <a:schemeClr val="tx1"/>
                </a:solidFill>
                <a:effectLst/>
                <a:latin typeface="+mn-lt"/>
                <a:ea typeface="+mn-ea"/>
                <a:cs typeface="+mn-cs"/>
              </a:rPr>
              <a:t>API to create distance matrices, enabling you to calculate a histogram of travel times, and serve as stepping stone for enterprise route optimization.</a:t>
            </a:r>
          </a:p>
          <a:p>
            <a:r>
              <a:rPr lang="en-US" sz="1200" b="1" kern="1200" dirty="0">
                <a:solidFill>
                  <a:schemeClr val="tx1"/>
                </a:solidFill>
                <a:effectLst/>
                <a:latin typeface="+mn-lt"/>
                <a:ea typeface="+mn-ea"/>
                <a:cs typeface="+mn-cs"/>
              </a:rPr>
              <a:t>Project Wollongong: </a:t>
            </a:r>
            <a:r>
              <a:rPr lang="en-US" sz="1200" kern="1200" dirty="0">
                <a:solidFill>
                  <a:schemeClr val="tx1"/>
                </a:solidFill>
                <a:effectLst/>
                <a:latin typeface="+mn-lt"/>
                <a:ea typeface="+mn-ea"/>
                <a:cs typeface="+mn-cs"/>
              </a:rPr>
              <a:t>API to help ‘score’ the attractiveness of a location, based on how many of a particular amenity are within a specific distance. Ex: restaurants, parks, transit stops.</a:t>
            </a:r>
            <a:r>
              <a:rPr lang="en-US" sz="1200" kern="1200" dirty="0">
                <a:solidFill>
                  <a:schemeClr val="tx1"/>
                </a:solidFill>
                <a:effectLst/>
                <a:latin typeface="Segoe UI Light" pitchFamily="34" charset="0"/>
                <a:ea typeface="+mn-ea"/>
                <a:cs typeface="+mn-cs"/>
              </a:rPr>
              <a:t> </a:t>
            </a:r>
            <a:endParaRPr lang="en-US" dirty="0">
              <a:effectLst/>
            </a:endParaRPr>
          </a:p>
          <a:p>
            <a:r>
              <a:rPr lang="en-US" dirty="0">
                <a:effectLst/>
              </a:rPr>
              <a:t>With Cognitive Services, developers can easily</a:t>
            </a:r>
            <a:r>
              <a:rPr lang="en-US" sz="1200" kern="1200" dirty="0">
                <a:solidFill>
                  <a:schemeClr val="tx1"/>
                </a:solidFill>
                <a:effectLst/>
                <a:latin typeface="Segoe UI Light" pitchFamily="34" charset="0"/>
                <a:ea typeface="+mn-ea"/>
                <a:cs typeface="+mn-cs"/>
              </a:rPr>
              <a:t> add intelligent features – such as emotion and sentiment </a:t>
            </a:r>
            <a:r>
              <a:rPr lang="en-US" dirty="0">
                <a:effectLst/>
              </a:rPr>
              <a:t>detection, vision and speech recognition, knowledge, search and language understanding – into their applications. The collection will continuously improve, adding new APIs and updating existing ones.</a:t>
            </a:r>
          </a:p>
          <a:p>
            <a:endParaRPr lang="en-US" b="1" dirty="0">
              <a:effectLst/>
            </a:endParaRPr>
          </a:p>
          <a:p>
            <a:r>
              <a:rPr lang="en-US" b="1" dirty="0">
                <a:effectLst/>
              </a:rPr>
              <a:t>Cognitive Services includes:</a:t>
            </a:r>
          </a:p>
          <a:p>
            <a:r>
              <a:rPr lang="en-US" dirty="0">
                <a:effectLst/>
              </a:rPr>
              <a:t>&lt;click&gt;</a:t>
            </a:r>
          </a:p>
          <a:p>
            <a:endParaRPr lang="en-US" b="1" dirty="0">
              <a:effectLst/>
            </a:endParaRPr>
          </a:p>
          <a:p>
            <a:pPr lvl="0"/>
            <a:r>
              <a:rPr lang="en-US" dirty="0">
                <a:effectLst/>
              </a:rPr>
              <a:t>Vision: From faces to feelings, allow apps to understand images and video</a:t>
            </a:r>
          </a:p>
          <a:p>
            <a:pPr lvl="0"/>
            <a:r>
              <a:rPr lang="en-US" dirty="0">
                <a:effectLst/>
              </a:rPr>
              <a:t>&lt;click&gt;</a:t>
            </a:r>
          </a:p>
          <a:p>
            <a:pPr lvl="0"/>
            <a:endParaRPr lang="en-US" dirty="0">
              <a:effectLst/>
            </a:endParaRPr>
          </a:p>
          <a:p>
            <a:pPr lvl="0"/>
            <a:r>
              <a:rPr lang="en-US" dirty="0">
                <a:effectLst/>
              </a:rPr>
              <a:t>Speech: Hear and speak to users by filtering noise, identifying speakers, and understanding intent</a:t>
            </a:r>
          </a:p>
          <a:p>
            <a:pPr lvl="0"/>
            <a:r>
              <a:rPr lang="en-US" dirty="0">
                <a:effectLst/>
              </a:rPr>
              <a:t>&lt;click&gt;</a:t>
            </a:r>
          </a:p>
          <a:p>
            <a:pPr lvl="0"/>
            <a:endParaRPr lang="en-US" dirty="0">
              <a:effectLst/>
            </a:endParaRPr>
          </a:p>
          <a:p>
            <a:pPr lvl="0"/>
            <a:r>
              <a:rPr lang="en-US" dirty="0">
                <a:effectLst/>
              </a:rPr>
              <a:t>Language: Process text and learn how to recognize what users want</a:t>
            </a:r>
          </a:p>
          <a:p>
            <a:pPr lvl="0"/>
            <a:r>
              <a:rPr lang="en-US" dirty="0">
                <a:effectLst/>
              </a:rPr>
              <a:t>&lt;click&gt;</a:t>
            </a:r>
          </a:p>
          <a:p>
            <a:pPr lvl="0"/>
            <a:endParaRPr lang="en-US" dirty="0">
              <a:effectLst/>
            </a:endParaRPr>
          </a:p>
          <a:p>
            <a:pPr lvl="0"/>
            <a:r>
              <a:rPr lang="en-US" dirty="0">
                <a:effectLst/>
              </a:rPr>
              <a:t>Knowledge: Tap into rich knowledge amassed from the web, academia, or your own data</a:t>
            </a:r>
          </a:p>
          <a:p>
            <a:pPr lvl="0"/>
            <a:r>
              <a:rPr lang="en-US" dirty="0">
                <a:effectLst/>
              </a:rPr>
              <a:t>&lt;click&gt;</a:t>
            </a:r>
          </a:p>
          <a:p>
            <a:pPr lvl="0"/>
            <a:endParaRPr lang="en-US" dirty="0">
              <a:effectLst/>
            </a:endParaRPr>
          </a:p>
          <a:p>
            <a:pPr lvl="0"/>
            <a:r>
              <a:rPr lang="en-US" dirty="0">
                <a:effectLst/>
              </a:rPr>
              <a:t>Search: Access billions of web pages, images, videos, and news with the power of Bing APIs</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Why choose these APIs?</a:t>
            </a:r>
            <a:r>
              <a:rPr lang="en-US" sz="1200" b="1" baseline="0" dirty="0"/>
              <a:t> </a:t>
            </a:r>
            <a:r>
              <a:rPr lang="en-US" sz="1200" baseline="0" dirty="0"/>
              <a:t>They </a:t>
            </a:r>
            <a:r>
              <a:rPr lang="en-US" sz="1200" dirty="0"/>
              <a:t>work, and it’s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&lt;click&gt;</a:t>
            </a:r>
          </a:p>
          <a:p>
            <a:endParaRPr lang="en-US" sz="1200" dirty="0"/>
          </a:p>
          <a:p>
            <a:r>
              <a:rPr lang="en-US" sz="1200" b="1" dirty="0"/>
              <a:t>Easy:</a:t>
            </a:r>
            <a:r>
              <a:rPr lang="en-US" sz="1200" b="0" dirty="0"/>
              <a:t> T</a:t>
            </a:r>
            <a:r>
              <a:rPr lang="en-US" sz="1200" dirty="0"/>
              <a:t>he APIs are easy to implement because of the simple REST calls. There’s a common way to implement, and you can get started with all of them for free simply by going to one place, one website, www.microsoft.com/cognitive. </a:t>
            </a:r>
          </a:p>
          <a:p>
            <a:endParaRPr lang="en-US" sz="1200" dirty="0"/>
          </a:p>
          <a:p>
            <a:r>
              <a:rPr lang="en-US" sz="1200" b="1" dirty="0"/>
              <a:t>Flexible:</a:t>
            </a:r>
            <a:r>
              <a:rPr lang="en-US" sz="1200" b="0" dirty="0"/>
              <a:t> </a:t>
            </a:r>
            <a:r>
              <a:rPr lang="en-US" sz="1200" dirty="0"/>
              <a:t>We’ve got a breadth of intelligence and knowledge APIs so developers will be able to find what intelligence feature they need.</a:t>
            </a:r>
            <a:r>
              <a:rPr lang="en-US" sz="1200" baseline="0" dirty="0"/>
              <a:t> A</a:t>
            </a:r>
            <a:r>
              <a:rPr lang="en-US" sz="1200" dirty="0"/>
              <a:t>nd, importantly, they all work on whatever language, framework, or platform developers choose. So, developers can integrate into their apps—iOS, Android, Windows—using their own tools they know and love.</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Tested:</a:t>
            </a:r>
            <a:r>
              <a:rPr lang="en-US" sz="1200" b="1" baseline="0" dirty="0"/>
              <a:t> </a:t>
            </a:r>
            <a:r>
              <a:rPr lang="en-US" sz="1200" b="0" dirty="0"/>
              <a:t>Tap into </a:t>
            </a:r>
            <a:r>
              <a:rPr lang="en-US" sz="12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1200" baseline="0" dirty="0"/>
              <a:t> and Skype</a:t>
            </a:r>
            <a:r>
              <a:rPr lang="en-US"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endParaRPr lang="en-US" dirty="0">
              <a:effectLst/>
            </a:endParaRPr>
          </a:p>
          <a:p>
            <a:pPr lvl="0"/>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baseline="0" dirty="0"/>
              <a:t>Transition:</a:t>
            </a:r>
            <a:r>
              <a:rPr lang="en-US" baseline="0" dirty="0"/>
              <a:t> </a:t>
            </a:r>
            <a:r>
              <a:rPr lang="en-US" b="1" baseline="0" dirty="0"/>
              <a:t>When it comes to real-world applications for Cognitive Services, the sky is the limit! Let’s look at some examples. </a:t>
            </a:r>
          </a:p>
          <a:p>
            <a:r>
              <a:rPr lang="en-US" b="1" baseline="0"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56333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38" y="360363"/>
            <a:ext cx="10800000" cy="720000"/>
          </a:xfrm>
        </p:spPr>
        <p:txBody>
          <a:bodyPr/>
          <a:lstStyle>
            <a:lvl1pPr>
              <a:defRPr/>
            </a:lvl1pPr>
          </a:lstStyle>
          <a:p>
            <a:r>
              <a:rPr lang="en-US" dirty="0"/>
              <a:t>Thanks to All Sponsors</a:t>
            </a:r>
          </a:p>
        </p:txBody>
      </p:sp>
      <p:sp>
        <p:nvSpPr>
          <p:cNvPr id="3" name="Content Placeholder 2"/>
          <p:cNvSpPr>
            <a:spLocks noGrp="1"/>
          </p:cNvSpPr>
          <p:nvPr>
            <p:ph idx="1" hasCustomPrompt="1"/>
          </p:nvPr>
        </p:nvSpPr>
        <p:spPr>
          <a:xfrm>
            <a:off x="360125" y="1439813"/>
            <a:ext cx="10800000"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Gold Sponsors</a:t>
            </a:r>
          </a:p>
        </p:txBody>
      </p:sp>
      <p:sp>
        <p:nvSpPr>
          <p:cNvPr id="4" name="Content Placeholder 2">
            <a:extLst>
              <a:ext uri="{FF2B5EF4-FFF2-40B4-BE49-F238E27FC236}">
                <a16:creationId xmlns:a16="http://schemas.microsoft.com/office/drawing/2014/main" id="{3DD49FC9-0351-4E10-A6D9-FAB4F3F030AC}"/>
              </a:ext>
            </a:extLst>
          </p:cNvPr>
          <p:cNvSpPr>
            <a:spLocks noGrp="1"/>
          </p:cNvSpPr>
          <p:nvPr>
            <p:ph idx="10" hasCustomPrompt="1"/>
          </p:nvPr>
        </p:nvSpPr>
        <p:spPr>
          <a:xfrm>
            <a:off x="393422" y="4390620"/>
            <a:ext cx="4459045"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Silver Sponsor</a:t>
            </a:r>
          </a:p>
        </p:txBody>
      </p:sp>
      <p:sp>
        <p:nvSpPr>
          <p:cNvPr id="5" name="Content Placeholder 2">
            <a:extLst>
              <a:ext uri="{FF2B5EF4-FFF2-40B4-BE49-F238E27FC236}">
                <a16:creationId xmlns:a16="http://schemas.microsoft.com/office/drawing/2014/main" id="{191FA162-9064-440F-8A54-7EA8273930C3}"/>
              </a:ext>
            </a:extLst>
          </p:cNvPr>
          <p:cNvSpPr>
            <a:spLocks noGrp="1"/>
          </p:cNvSpPr>
          <p:nvPr>
            <p:ph idx="11" hasCustomPrompt="1"/>
          </p:nvPr>
        </p:nvSpPr>
        <p:spPr>
          <a:xfrm>
            <a:off x="6668021" y="4390620"/>
            <a:ext cx="4459045"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Bronze Sponsor</a:t>
            </a:r>
          </a:p>
        </p:txBody>
      </p:sp>
      <p:pic>
        <p:nvPicPr>
          <p:cNvPr id="7" name="Picture 6">
            <a:extLst>
              <a:ext uri="{FF2B5EF4-FFF2-40B4-BE49-F238E27FC236}">
                <a16:creationId xmlns:a16="http://schemas.microsoft.com/office/drawing/2014/main" id="{40CD00B7-F146-47DB-B88D-4A8E0D7CD89B}"/>
              </a:ext>
            </a:extLst>
          </p:cNvPr>
          <p:cNvPicPr>
            <a:picLocks noChangeAspect="1"/>
          </p:cNvPicPr>
          <p:nvPr userDrawn="1"/>
        </p:nvPicPr>
        <p:blipFill>
          <a:blip r:embed="rId2"/>
          <a:stretch>
            <a:fillRect/>
          </a:stretch>
        </p:blipFill>
        <p:spPr>
          <a:xfrm>
            <a:off x="6668021" y="5084333"/>
            <a:ext cx="2629898" cy="1183454"/>
          </a:xfrm>
          <a:prstGeom prst="rect">
            <a:avLst/>
          </a:prstGeom>
        </p:spPr>
      </p:pic>
      <p:pic>
        <p:nvPicPr>
          <p:cNvPr id="9" name="Picture 8" descr="A close up of a sign&#10;&#10;Description automatically generated">
            <a:extLst>
              <a:ext uri="{FF2B5EF4-FFF2-40B4-BE49-F238E27FC236}">
                <a16:creationId xmlns:a16="http://schemas.microsoft.com/office/drawing/2014/main" id="{E0AD2AEE-F58A-49BD-9254-16D82A04DACB}"/>
              </a:ext>
            </a:extLst>
          </p:cNvPr>
          <p:cNvPicPr>
            <a:picLocks noChangeAspect="1"/>
          </p:cNvPicPr>
          <p:nvPr userDrawn="1"/>
        </p:nvPicPr>
        <p:blipFill>
          <a:blip r:embed="rId3"/>
          <a:stretch>
            <a:fillRect/>
          </a:stretch>
        </p:blipFill>
        <p:spPr>
          <a:xfrm>
            <a:off x="437353" y="4997586"/>
            <a:ext cx="2361079" cy="1120949"/>
          </a:xfrm>
          <a:prstGeom prst="rect">
            <a:avLst/>
          </a:prstGeom>
        </p:spPr>
      </p:pic>
      <p:pic>
        <p:nvPicPr>
          <p:cNvPr id="11" name="Picture 10">
            <a:extLst>
              <a:ext uri="{FF2B5EF4-FFF2-40B4-BE49-F238E27FC236}">
                <a16:creationId xmlns:a16="http://schemas.microsoft.com/office/drawing/2014/main" id="{EADAD07B-ED24-4428-9248-030FEE950078}"/>
              </a:ext>
            </a:extLst>
          </p:cNvPr>
          <p:cNvPicPr>
            <a:picLocks noChangeAspect="1"/>
          </p:cNvPicPr>
          <p:nvPr userDrawn="1"/>
        </p:nvPicPr>
        <p:blipFill>
          <a:blip r:embed="rId4"/>
          <a:stretch>
            <a:fillRect/>
          </a:stretch>
        </p:blipFill>
        <p:spPr>
          <a:xfrm>
            <a:off x="360125" y="2124343"/>
            <a:ext cx="3226308" cy="1658112"/>
          </a:xfrm>
          <a:prstGeom prst="rect">
            <a:avLst/>
          </a:prstGeom>
        </p:spPr>
      </p:pic>
      <p:pic>
        <p:nvPicPr>
          <p:cNvPr id="13" name="Picture 12">
            <a:extLst>
              <a:ext uri="{FF2B5EF4-FFF2-40B4-BE49-F238E27FC236}">
                <a16:creationId xmlns:a16="http://schemas.microsoft.com/office/drawing/2014/main" id="{6F077492-8A29-4977-A88B-978A7C7ABA2B}"/>
              </a:ext>
            </a:extLst>
          </p:cNvPr>
          <p:cNvPicPr>
            <a:picLocks noChangeAspect="1"/>
          </p:cNvPicPr>
          <p:nvPr userDrawn="1"/>
        </p:nvPicPr>
        <p:blipFill>
          <a:blip r:embed="rId5"/>
          <a:stretch>
            <a:fillRect/>
          </a:stretch>
        </p:blipFill>
        <p:spPr>
          <a:xfrm>
            <a:off x="5049135" y="2521787"/>
            <a:ext cx="1233658" cy="459818"/>
          </a:xfrm>
          <a:prstGeom prst="rect">
            <a:avLst/>
          </a:prstGeom>
        </p:spPr>
      </p:pic>
      <p:pic>
        <p:nvPicPr>
          <p:cNvPr id="15" name="Picture 14" descr="A picture containing clipart&#10;&#10;Description automatically generated">
            <a:extLst>
              <a:ext uri="{FF2B5EF4-FFF2-40B4-BE49-F238E27FC236}">
                <a16:creationId xmlns:a16="http://schemas.microsoft.com/office/drawing/2014/main" id="{47BAD7EE-3A0A-45E5-BA97-668A0F8ABD72}"/>
              </a:ext>
            </a:extLst>
          </p:cNvPr>
          <p:cNvPicPr>
            <a:picLocks noChangeAspect="1"/>
          </p:cNvPicPr>
          <p:nvPr userDrawn="1"/>
        </p:nvPicPr>
        <p:blipFill>
          <a:blip r:embed="rId6"/>
          <a:stretch>
            <a:fillRect/>
          </a:stretch>
        </p:blipFill>
        <p:spPr>
          <a:xfrm>
            <a:off x="3105957" y="3369883"/>
            <a:ext cx="5179554" cy="914718"/>
          </a:xfrm>
          <a:prstGeom prst="rect">
            <a:avLst/>
          </a:prstGeom>
        </p:spPr>
      </p:pic>
      <p:pic>
        <p:nvPicPr>
          <p:cNvPr id="17" name="Picture 16" descr="A picture containing sitting&#10;&#10;Description automatically generated">
            <a:extLst>
              <a:ext uri="{FF2B5EF4-FFF2-40B4-BE49-F238E27FC236}">
                <a16:creationId xmlns:a16="http://schemas.microsoft.com/office/drawing/2014/main" id="{664B2616-5FE2-4819-94E0-8E370B0C31FA}"/>
              </a:ext>
            </a:extLst>
          </p:cNvPr>
          <p:cNvPicPr>
            <a:picLocks noChangeAspect="1"/>
          </p:cNvPicPr>
          <p:nvPr userDrawn="1"/>
        </p:nvPicPr>
        <p:blipFill>
          <a:blip r:embed="rId7"/>
          <a:stretch>
            <a:fillRect/>
          </a:stretch>
        </p:blipFill>
        <p:spPr>
          <a:xfrm>
            <a:off x="7805035" y="2255858"/>
            <a:ext cx="3322031" cy="797286"/>
          </a:xfrm>
          <a:prstGeom prst="rect">
            <a:avLst/>
          </a:prstGeom>
        </p:spPr>
      </p:pic>
    </p:spTree>
    <p:extLst>
      <p:ext uri="{BB962C8B-B14F-4D97-AF65-F5344CB8AC3E}">
        <p14:creationId xmlns:p14="http://schemas.microsoft.com/office/powerpoint/2010/main" val="10812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5692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9459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136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4460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8499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1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38" y="360363"/>
            <a:ext cx="10800000" cy="720000"/>
          </a:xfrm>
        </p:spPr>
        <p:txBody>
          <a:bodyPr/>
          <a:lstStyle>
            <a:lvl1pPr>
              <a:defRPr/>
            </a:lvl1pPr>
          </a:lstStyle>
          <a:p>
            <a:r>
              <a:rPr lang="en-US" dirty="0"/>
              <a:t>Thanks to All Sponsors</a:t>
            </a:r>
          </a:p>
        </p:txBody>
      </p:sp>
      <p:sp>
        <p:nvSpPr>
          <p:cNvPr id="3" name="Content Placeholder 2"/>
          <p:cNvSpPr>
            <a:spLocks noGrp="1"/>
          </p:cNvSpPr>
          <p:nvPr>
            <p:ph idx="1" hasCustomPrompt="1"/>
          </p:nvPr>
        </p:nvSpPr>
        <p:spPr>
          <a:xfrm>
            <a:off x="360125" y="1439813"/>
            <a:ext cx="10800000"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Gold Sponsors</a:t>
            </a:r>
          </a:p>
        </p:txBody>
      </p:sp>
      <p:sp>
        <p:nvSpPr>
          <p:cNvPr id="4" name="Content Placeholder 2">
            <a:extLst>
              <a:ext uri="{FF2B5EF4-FFF2-40B4-BE49-F238E27FC236}">
                <a16:creationId xmlns:a16="http://schemas.microsoft.com/office/drawing/2014/main" id="{3DD49FC9-0351-4E10-A6D9-FAB4F3F030AC}"/>
              </a:ext>
            </a:extLst>
          </p:cNvPr>
          <p:cNvSpPr>
            <a:spLocks noGrp="1"/>
          </p:cNvSpPr>
          <p:nvPr>
            <p:ph idx="10" hasCustomPrompt="1"/>
          </p:nvPr>
        </p:nvSpPr>
        <p:spPr>
          <a:xfrm>
            <a:off x="393422" y="4390620"/>
            <a:ext cx="4459045"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Silver Sponsor</a:t>
            </a:r>
          </a:p>
        </p:txBody>
      </p:sp>
      <p:sp>
        <p:nvSpPr>
          <p:cNvPr id="5" name="Content Placeholder 2">
            <a:extLst>
              <a:ext uri="{FF2B5EF4-FFF2-40B4-BE49-F238E27FC236}">
                <a16:creationId xmlns:a16="http://schemas.microsoft.com/office/drawing/2014/main" id="{191FA162-9064-440F-8A54-7EA8273930C3}"/>
              </a:ext>
            </a:extLst>
          </p:cNvPr>
          <p:cNvSpPr>
            <a:spLocks noGrp="1"/>
          </p:cNvSpPr>
          <p:nvPr>
            <p:ph idx="11" hasCustomPrompt="1"/>
          </p:nvPr>
        </p:nvSpPr>
        <p:spPr>
          <a:xfrm>
            <a:off x="6668021" y="4390620"/>
            <a:ext cx="4459045"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Bronze Sponsor</a:t>
            </a:r>
          </a:p>
        </p:txBody>
      </p:sp>
      <p:pic>
        <p:nvPicPr>
          <p:cNvPr id="7" name="Picture 6">
            <a:extLst>
              <a:ext uri="{FF2B5EF4-FFF2-40B4-BE49-F238E27FC236}">
                <a16:creationId xmlns:a16="http://schemas.microsoft.com/office/drawing/2014/main" id="{40CD00B7-F146-47DB-B88D-4A8E0D7CD89B}"/>
              </a:ext>
            </a:extLst>
          </p:cNvPr>
          <p:cNvPicPr>
            <a:picLocks noChangeAspect="1"/>
          </p:cNvPicPr>
          <p:nvPr userDrawn="1"/>
        </p:nvPicPr>
        <p:blipFill>
          <a:blip r:embed="rId2"/>
          <a:stretch>
            <a:fillRect/>
          </a:stretch>
        </p:blipFill>
        <p:spPr>
          <a:xfrm>
            <a:off x="6668021" y="5084333"/>
            <a:ext cx="2629898" cy="1183454"/>
          </a:xfrm>
          <a:prstGeom prst="rect">
            <a:avLst/>
          </a:prstGeom>
        </p:spPr>
      </p:pic>
      <p:pic>
        <p:nvPicPr>
          <p:cNvPr id="9" name="Picture 8" descr="A close up of a sign&#10;&#10;Description automatically generated">
            <a:extLst>
              <a:ext uri="{FF2B5EF4-FFF2-40B4-BE49-F238E27FC236}">
                <a16:creationId xmlns:a16="http://schemas.microsoft.com/office/drawing/2014/main" id="{E0AD2AEE-F58A-49BD-9254-16D82A04DACB}"/>
              </a:ext>
            </a:extLst>
          </p:cNvPr>
          <p:cNvPicPr>
            <a:picLocks noChangeAspect="1"/>
          </p:cNvPicPr>
          <p:nvPr userDrawn="1"/>
        </p:nvPicPr>
        <p:blipFill>
          <a:blip r:embed="rId3"/>
          <a:stretch>
            <a:fillRect/>
          </a:stretch>
        </p:blipFill>
        <p:spPr>
          <a:xfrm>
            <a:off x="437353" y="4997586"/>
            <a:ext cx="2361079" cy="1120949"/>
          </a:xfrm>
          <a:prstGeom prst="rect">
            <a:avLst/>
          </a:prstGeom>
        </p:spPr>
      </p:pic>
      <p:pic>
        <p:nvPicPr>
          <p:cNvPr id="11" name="Picture 10">
            <a:extLst>
              <a:ext uri="{FF2B5EF4-FFF2-40B4-BE49-F238E27FC236}">
                <a16:creationId xmlns:a16="http://schemas.microsoft.com/office/drawing/2014/main" id="{EADAD07B-ED24-4428-9248-030FEE950078}"/>
              </a:ext>
            </a:extLst>
          </p:cNvPr>
          <p:cNvPicPr>
            <a:picLocks noChangeAspect="1"/>
          </p:cNvPicPr>
          <p:nvPr userDrawn="1"/>
        </p:nvPicPr>
        <p:blipFill>
          <a:blip r:embed="rId4"/>
          <a:stretch>
            <a:fillRect/>
          </a:stretch>
        </p:blipFill>
        <p:spPr>
          <a:xfrm>
            <a:off x="360125" y="2124343"/>
            <a:ext cx="3226308" cy="1658112"/>
          </a:xfrm>
          <a:prstGeom prst="rect">
            <a:avLst/>
          </a:prstGeom>
        </p:spPr>
      </p:pic>
      <p:pic>
        <p:nvPicPr>
          <p:cNvPr id="13" name="Picture 12">
            <a:extLst>
              <a:ext uri="{FF2B5EF4-FFF2-40B4-BE49-F238E27FC236}">
                <a16:creationId xmlns:a16="http://schemas.microsoft.com/office/drawing/2014/main" id="{6F077492-8A29-4977-A88B-978A7C7ABA2B}"/>
              </a:ext>
            </a:extLst>
          </p:cNvPr>
          <p:cNvPicPr>
            <a:picLocks noChangeAspect="1"/>
          </p:cNvPicPr>
          <p:nvPr userDrawn="1"/>
        </p:nvPicPr>
        <p:blipFill>
          <a:blip r:embed="rId5"/>
          <a:stretch>
            <a:fillRect/>
          </a:stretch>
        </p:blipFill>
        <p:spPr>
          <a:xfrm>
            <a:off x="5049135" y="2521787"/>
            <a:ext cx="1233658" cy="459818"/>
          </a:xfrm>
          <a:prstGeom prst="rect">
            <a:avLst/>
          </a:prstGeom>
        </p:spPr>
      </p:pic>
      <p:pic>
        <p:nvPicPr>
          <p:cNvPr id="15" name="Picture 14" descr="A picture containing clipart&#10;&#10;Description automatically generated">
            <a:extLst>
              <a:ext uri="{FF2B5EF4-FFF2-40B4-BE49-F238E27FC236}">
                <a16:creationId xmlns:a16="http://schemas.microsoft.com/office/drawing/2014/main" id="{47BAD7EE-3A0A-45E5-BA97-668A0F8ABD72}"/>
              </a:ext>
            </a:extLst>
          </p:cNvPr>
          <p:cNvPicPr>
            <a:picLocks noChangeAspect="1"/>
          </p:cNvPicPr>
          <p:nvPr userDrawn="1"/>
        </p:nvPicPr>
        <p:blipFill>
          <a:blip r:embed="rId6"/>
          <a:stretch>
            <a:fillRect/>
          </a:stretch>
        </p:blipFill>
        <p:spPr>
          <a:xfrm>
            <a:off x="3105957" y="3369883"/>
            <a:ext cx="5179554" cy="914718"/>
          </a:xfrm>
          <a:prstGeom prst="rect">
            <a:avLst/>
          </a:prstGeom>
        </p:spPr>
      </p:pic>
      <p:pic>
        <p:nvPicPr>
          <p:cNvPr id="17" name="Picture 16" descr="A picture containing sitting&#10;&#10;Description automatically generated">
            <a:extLst>
              <a:ext uri="{FF2B5EF4-FFF2-40B4-BE49-F238E27FC236}">
                <a16:creationId xmlns:a16="http://schemas.microsoft.com/office/drawing/2014/main" id="{664B2616-5FE2-4819-94E0-8E370B0C31FA}"/>
              </a:ext>
            </a:extLst>
          </p:cNvPr>
          <p:cNvPicPr>
            <a:picLocks noChangeAspect="1"/>
          </p:cNvPicPr>
          <p:nvPr userDrawn="1"/>
        </p:nvPicPr>
        <p:blipFill>
          <a:blip r:embed="rId7"/>
          <a:stretch>
            <a:fillRect/>
          </a:stretch>
        </p:blipFill>
        <p:spPr>
          <a:xfrm>
            <a:off x="7805035" y="2255858"/>
            <a:ext cx="3322031" cy="797286"/>
          </a:xfrm>
          <a:prstGeom prst="rect">
            <a:avLst/>
          </a:prstGeom>
        </p:spPr>
      </p:pic>
    </p:spTree>
    <p:extLst>
      <p:ext uri="{BB962C8B-B14F-4D97-AF65-F5344CB8AC3E}">
        <p14:creationId xmlns:p14="http://schemas.microsoft.com/office/powerpoint/2010/main" val="17376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59475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w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oleObject" Target="../embeddings/oleObject1.bin"/><Relationship Id="rId5" Type="http://schemas.openxmlformats.org/officeDocument/2006/relationships/slideLayout" Target="../slideLayouts/slideLayout13.xml"/><Relationship Id="rId10" Type="http://schemas.openxmlformats.org/officeDocument/2006/relationships/vmlDrawing" Target="../drawings/vmlDrawing2.v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49"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0" r:id="rId4"/>
    <p:sldLayoutId id="2147483654" r:id="rId5"/>
    <p:sldLayoutId id="2147483656" r:id="rId6"/>
    <p:sldLayoutId id="2147483652" r:id="rId7"/>
    <p:sldLayoutId id="2147483655" r:id="rId8"/>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2055"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7936686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cognitive-services/computer-vision/hom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australiaeast.dev.cognitive.microsoft.com/docs/services/5adf991815e1060e6355ad44/operations/56f91f2e778daf14a499e1fa"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azure/cognitive-services/custom-vision-service/home"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cognitive-services/custom-vision-service/getting-started-build-a-classifier"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6.jp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cognitive-services/text-analytics/overview"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cognitive-services/cognitive-services-container-support"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zure/cognitive-services/text-analytics/overview"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s://azure.microsoft.com/en-us/services/cognitive-services/directory/"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zure/cognitive-services/welcom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cognitive-services/welcom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zure/cognitive-services/welcome"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hyperlink" Target="https://azure.microsoft.com/en-us/services/cognitive-services/directory/"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00" y="3080875"/>
            <a:ext cx="10800218" cy="2339975"/>
          </a:xfrm>
        </p:spPr>
        <p:txBody>
          <a:bodyPr/>
          <a:lstStyle/>
          <a:p>
            <a:r>
              <a:rPr lang="en-AU" sz="8000" dirty="0"/>
              <a:t>A touch of AI</a:t>
            </a:r>
            <a:br>
              <a:rPr lang="en-AU" sz="6600" dirty="0"/>
            </a:br>
            <a:r>
              <a:rPr lang="en-AU" sz="6600" dirty="0"/>
              <a:t> </a:t>
            </a:r>
            <a:r>
              <a:rPr lang="en-AU" sz="5400" dirty="0"/>
              <a:t>with Cognitive Services</a:t>
            </a:r>
            <a:endParaRPr lang="en-US" sz="5400" dirty="0"/>
          </a:p>
        </p:txBody>
      </p:sp>
      <p:sp>
        <p:nvSpPr>
          <p:cNvPr id="3" name="Text Placeholder 2"/>
          <p:cNvSpPr>
            <a:spLocks noGrp="1"/>
          </p:cNvSpPr>
          <p:nvPr>
            <p:ph type="body" sz="quarter" idx="10"/>
          </p:nvPr>
        </p:nvSpPr>
        <p:spPr>
          <a:xfrm>
            <a:off x="1043661" y="5625477"/>
            <a:ext cx="8234388" cy="727208"/>
          </a:xfrm>
        </p:spPr>
        <p:txBody>
          <a:bodyPr/>
          <a:lstStyle/>
          <a:p>
            <a:r>
              <a:rPr lang="en-US" sz="2000" dirty="0"/>
              <a:t>Scott Holden : Technical Specialist : Microsoft</a:t>
            </a:r>
          </a:p>
        </p:txBody>
      </p:sp>
      <p:pic>
        <p:nvPicPr>
          <p:cNvPr id="4" name="Picture 4" descr="https://msdnshared.blob.core.windows.net/media/2018/02/Azure20Cognitive20Services.png">
            <a:extLst>
              <a:ext uri="{FF2B5EF4-FFF2-40B4-BE49-F238E27FC236}">
                <a16:creationId xmlns:a16="http://schemas.microsoft.com/office/drawing/2014/main" id="{7E2CA8F3-76A8-4C69-8967-A4900EDEDD9C}"/>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rot="1696795">
            <a:off x="298807" y="701412"/>
            <a:ext cx="2280503" cy="22805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sdnshared.blob.core.windows.net/media/2018/02/Azure20Cognitive20Services.png">
            <a:extLst>
              <a:ext uri="{FF2B5EF4-FFF2-40B4-BE49-F238E27FC236}">
                <a16:creationId xmlns:a16="http://schemas.microsoft.com/office/drawing/2014/main" id="{1873ACDE-3336-417B-80CA-7B8EA2F78DB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rot="19670976">
            <a:off x="2822897" y="191694"/>
            <a:ext cx="1840582" cy="18405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msdnshared.blob.core.windows.net/media/2018/02/Azure20Cognitive20Services.png">
            <a:extLst>
              <a:ext uri="{FF2B5EF4-FFF2-40B4-BE49-F238E27FC236}">
                <a16:creationId xmlns:a16="http://schemas.microsoft.com/office/drawing/2014/main" id="{123EAA95-DDB3-450A-BD96-CBD74E2FCC4E}"/>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rot="814440">
            <a:off x="5043908" y="1125328"/>
            <a:ext cx="1432670" cy="14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Computer Vision</a:t>
            </a:r>
          </a:p>
        </p:txBody>
      </p:sp>
    </p:spTree>
    <p:extLst>
      <p:ext uri="{BB962C8B-B14F-4D97-AF65-F5344CB8AC3E}">
        <p14:creationId xmlns:p14="http://schemas.microsoft.com/office/powerpoint/2010/main" val="118423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Computer Vision</a:t>
            </a:r>
          </a:p>
        </p:txBody>
      </p:sp>
      <p:sp>
        <p:nvSpPr>
          <p:cNvPr id="19" name="Content Placeholder 18"/>
          <p:cNvSpPr>
            <a:spLocks noGrp="1"/>
          </p:cNvSpPr>
          <p:nvPr>
            <p:ph idx="1"/>
          </p:nvPr>
        </p:nvSpPr>
        <p:spPr>
          <a:xfrm>
            <a:off x="718115" y="1439813"/>
            <a:ext cx="7152427" cy="4680000"/>
          </a:xfrm>
        </p:spPr>
        <p:txBody>
          <a:bodyPr>
            <a:normAutofit/>
          </a:bodyPr>
          <a:lstStyle/>
          <a:p>
            <a:pPr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Analyze an image</a:t>
            </a:r>
            <a:endParaRPr lang="en-US" altLang="zh-CN" sz="2800" b="1" kern="0" dirty="0">
              <a:solidFill>
                <a:prstClr val="black"/>
              </a:solidFill>
              <a:latin typeface="Trebuchet MS" panose="020B0603020202020204"/>
              <a:ea typeface="华文新魏" panose="02010800040101010101" pitchFamily="2" charset="-122"/>
            </a:endParaRPr>
          </a:p>
          <a:p>
            <a:pPr defTabSz="846477">
              <a:lnSpc>
                <a:spcPct val="90000"/>
              </a:lnSpc>
              <a:spcBef>
                <a:spcPts val="378"/>
              </a:spcBef>
              <a:defRPr/>
            </a:pPr>
            <a:r>
              <a:rPr lang="en-US" altLang="zh-CN" sz="2400" kern="0" dirty="0">
                <a:solidFill>
                  <a:prstClr val="black"/>
                </a:solidFill>
                <a:ea typeface="华文新魏" panose="02010800040101010101" pitchFamily="2" charset="-122"/>
              </a:rPr>
              <a:t>Understand content within an image</a:t>
            </a:r>
            <a:endParaRPr lang="en-US" altLang="zh-CN" sz="2000" kern="0" dirty="0">
              <a:solidFill>
                <a:prstClr val="black"/>
              </a:solidFill>
              <a:ea typeface="华文新魏" panose="02010800040101010101" pitchFamily="2" charset="-122"/>
            </a:endParaRPr>
          </a:p>
          <a:p>
            <a:pPr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OCR</a:t>
            </a:r>
            <a:endParaRPr lang="en-US" altLang="zh-CN" b="1" kern="0" dirty="0">
              <a:solidFill>
                <a:prstClr val="black"/>
              </a:solidFill>
              <a:latin typeface="Trebuchet MS" panose="020B0603020202020204"/>
              <a:ea typeface="华文新魏" panose="02010800040101010101" pitchFamily="2" charset="-122"/>
            </a:endParaRPr>
          </a:p>
          <a:p>
            <a:pPr defTabSz="846477">
              <a:lnSpc>
                <a:spcPct val="90000"/>
              </a:lnSpc>
              <a:spcBef>
                <a:spcPts val="189"/>
              </a:spcBef>
              <a:defRPr/>
            </a:pPr>
            <a:r>
              <a:rPr lang="en-US" altLang="zh-CN" sz="2400" kern="0" dirty="0">
                <a:solidFill>
                  <a:prstClr val="black"/>
                </a:solidFill>
                <a:ea typeface="华文新魏" panose="02010800040101010101" pitchFamily="2" charset="-122"/>
              </a:rPr>
              <a:t>Detect and recognize words within an image</a:t>
            </a:r>
          </a:p>
          <a:p>
            <a:pPr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Generate thumbnail</a:t>
            </a:r>
            <a:endParaRPr lang="en-US" altLang="zh-CN" sz="2800" b="1" kern="0" dirty="0">
              <a:solidFill>
                <a:prstClr val="black"/>
              </a:solidFill>
              <a:latin typeface="Trebuchet MS" panose="020B0603020202020204"/>
              <a:ea typeface="华文新魏" panose="02010800040101010101" pitchFamily="2" charset="-122"/>
            </a:endParaRPr>
          </a:p>
          <a:p>
            <a:pPr defTabSz="846477">
              <a:lnSpc>
                <a:spcPct val="90000"/>
              </a:lnSpc>
              <a:spcBef>
                <a:spcPts val="189"/>
              </a:spcBef>
              <a:defRPr/>
            </a:pPr>
            <a:r>
              <a:rPr lang="en-US" altLang="zh-CN" sz="2400" kern="0" dirty="0">
                <a:solidFill>
                  <a:prstClr val="black"/>
                </a:solidFill>
                <a:ea typeface="华文新魏" panose="02010800040101010101" pitchFamily="2" charset="-122"/>
              </a:rPr>
              <a:t>Scale and crop images, while retaining </a:t>
            </a:r>
            <a:br>
              <a:rPr lang="en-US" altLang="zh-CN" sz="2400" kern="0" dirty="0">
                <a:solidFill>
                  <a:prstClr val="black"/>
                </a:solidFill>
                <a:ea typeface="华文新魏" panose="02010800040101010101" pitchFamily="2" charset="-122"/>
              </a:rPr>
            </a:br>
            <a:r>
              <a:rPr lang="en-US" altLang="zh-CN" sz="2400" kern="0" dirty="0">
                <a:solidFill>
                  <a:prstClr val="black"/>
                </a:solidFill>
                <a:ea typeface="华文新魏" panose="02010800040101010101" pitchFamily="2" charset="-122"/>
              </a:rPr>
              <a:t>key content</a:t>
            </a:r>
          </a:p>
          <a:p>
            <a:pPr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Recognize celebrities</a:t>
            </a:r>
            <a:endParaRPr lang="en-US" altLang="zh-CN" sz="2800" b="1" kern="0" dirty="0">
              <a:solidFill>
                <a:prstClr val="black"/>
              </a:solidFill>
              <a:latin typeface="Trebuchet MS" panose="020B0603020202020204"/>
              <a:ea typeface="华文新魏" panose="02010800040101010101" pitchFamily="2" charset="-122"/>
            </a:endParaRPr>
          </a:p>
          <a:p>
            <a:pPr defTabSz="846477">
              <a:lnSpc>
                <a:spcPct val="90000"/>
              </a:lnSpc>
              <a:spcBef>
                <a:spcPts val="189"/>
              </a:spcBef>
              <a:defRPr/>
            </a:pPr>
            <a:r>
              <a:rPr lang="en-US" altLang="zh-CN" sz="2400" kern="0" dirty="0">
                <a:solidFill>
                  <a:prstClr val="black"/>
                </a:solidFill>
                <a:ea typeface="华文新魏" panose="02010800040101010101" pitchFamily="2" charset="-122"/>
              </a:rPr>
              <a:t>Recognize </a:t>
            </a:r>
            <a:r>
              <a:rPr lang="en-US" sz="2400" kern="0" dirty="0">
                <a:solidFill>
                  <a:prstClr val="black"/>
                </a:solidFill>
              </a:rPr>
              <a:t>200K celebrities from business, politics, sports, and entertainment around the world</a:t>
            </a:r>
          </a:p>
          <a:p>
            <a:pPr defTabSz="846477">
              <a:lnSpc>
                <a:spcPct val="90000"/>
              </a:lnSpc>
              <a:spcAft>
                <a:spcPts val="1666"/>
              </a:spcAft>
              <a:defRPr/>
            </a:pPr>
            <a:endParaRPr lang="en-US" sz="2400" kern="0" dirty="0">
              <a:solidFill>
                <a:prstClr val="black"/>
              </a:solidFill>
            </a:endParaRPr>
          </a:p>
        </p:txBody>
      </p:sp>
      <p:sp>
        <p:nvSpPr>
          <p:cNvPr id="4" name="TextBox 3">
            <a:extLst>
              <a:ext uri="{FF2B5EF4-FFF2-40B4-BE49-F238E27FC236}">
                <a16:creationId xmlns:a16="http://schemas.microsoft.com/office/drawing/2014/main" id="{0933EF4F-9B10-4FBF-81B9-85DA9766CE02}"/>
              </a:ext>
            </a:extLst>
          </p:cNvPr>
          <p:cNvSpPr txBox="1"/>
          <p:nvPr/>
        </p:nvSpPr>
        <p:spPr>
          <a:xfrm>
            <a:off x="26286" y="6280065"/>
            <a:ext cx="5119991"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https://docs.microsoft.com/en-us/azure/cognitive-services/computer-vision/home</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121538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Computer Vision</a:t>
            </a:r>
          </a:p>
        </p:txBody>
      </p:sp>
      <p:sp>
        <p:nvSpPr>
          <p:cNvPr id="19" name="Content Placeholder 18"/>
          <p:cNvSpPr>
            <a:spLocks noGrp="1"/>
          </p:cNvSpPr>
          <p:nvPr>
            <p:ph idx="1"/>
          </p:nvPr>
        </p:nvSpPr>
        <p:spPr>
          <a:xfrm>
            <a:off x="718115" y="1439813"/>
            <a:ext cx="7152427" cy="4680000"/>
          </a:xfrm>
        </p:spPr>
        <p:txBody>
          <a:bodyPr>
            <a:normAutofit fontScale="55000" lnSpcReduction="20000"/>
          </a:bodyPr>
          <a:lstStyle/>
          <a:p>
            <a:pPr defTabSz="846477">
              <a:lnSpc>
                <a:spcPct val="90000"/>
              </a:lnSpc>
              <a:spcBef>
                <a:spcPts val="1701"/>
              </a:spcBef>
              <a:defRPr/>
            </a:pPr>
            <a:r>
              <a:rPr lang="en-US" altLang="zh-CN" sz="40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Analyze an image</a:t>
            </a:r>
            <a:endParaRPr lang="en-US" altLang="zh-CN" b="1" kern="0" dirty="0">
              <a:solidFill>
                <a:prstClr val="black"/>
              </a:solidFill>
              <a:latin typeface="Trebuchet MS" panose="020B0603020202020204"/>
              <a:ea typeface="华文新魏" panose="02010800040101010101" pitchFamily="2" charset="-122"/>
            </a:endParaRPr>
          </a:p>
          <a:p>
            <a:pPr defTabSz="432008"/>
            <a:endParaRPr lang="en-AU" sz="3200" b="1" dirty="0">
              <a:solidFill>
                <a:prstClr val="black"/>
              </a:solidFill>
              <a:latin typeface="Trebuchet MS" panose="020B0603020202020204"/>
            </a:endParaRPr>
          </a:p>
          <a:p>
            <a:pPr defTabSz="432008">
              <a:spcAft>
                <a:spcPts val="756"/>
              </a:spcAft>
            </a:pPr>
            <a:r>
              <a:rPr lang="en-AU" sz="3200" b="1" dirty="0">
                <a:solidFill>
                  <a:prstClr val="black"/>
                </a:solidFill>
                <a:latin typeface="Trebuchet MS" panose="020B0603020202020204"/>
              </a:rPr>
              <a:t>Adult</a:t>
            </a:r>
            <a:r>
              <a:rPr lang="en-AU" sz="3200" dirty="0">
                <a:solidFill>
                  <a:prstClr val="black"/>
                </a:solidFill>
                <a:latin typeface="Trebuchet MS" panose="020B0603020202020204"/>
              </a:rPr>
              <a:t> - Detects if the image is adult in nature</a:t>
            </a:r>
          </a:p>
          <a:p>
            <a:pPr defTabSz="432008">
              <a:spcAft>
                <a:spcPts val="756"/>
              </a:spcAft>
            </a:pPr>
            <a:r>
              <a:rPr lang="en-AU" sz="3200" b="1" dirty="0">
                <a:solidFill>
                  <a:prstClr val="black"/>
                </a:solidFill>
                <a:latin typeface="Trebuchet MS" panose="020B0603020202020204"/>
              </a:rPr>
              <a:t>Brands</a:t>
            </a:r>
            <a:r>
              <a:rPr lang="en-AU" sz="3200" dirty="0">
                <a:solidFill>
                  <a:prstClr val="black"/>
                </a:solidFill>
                <a:latin typeface="Trebuchet MS" panose="020B0603020202020204"/>
              </a:rPr>
              <a:t> - Detects various brands within an image</a:t>
            </a:r>
          </a:p>
          <a:p>
            <a:pPr defTabSz="432008">
              <a:spcAft>
                <a:spcPts val="756"/>
              </a:spcAft>
            </a:pPr>
            <a:r>
              <a:rPr lang="en-AU" sz="3200" b="1" dirty="0">
                <a:solidFill>
                  <a:prstClr val="black"/>
                </a:solidFill>
                <a:latin typeface="Trebuchet MS" panose="020B0603020202020204"/>
              </a:rPr>
              <a:t>Categories</a:t>
            </a:r>
            <a:r>
              <a:rPr lang="en-AU" sz="3200" dirty="0">
                <a:solidFill>
                  <a:prstClr val="black"/>
                </a:solidFill>
                <a:latin typeface="Trebuchet MS" panose="020B0603020202020204"/>
              </a:rPr>
              <a:t> - Categorizes image content</a:t>
            </a:r>
          </a:p>
          <a:p>
            <a:pPr defTabSz="432008">
              <a:spcAft>
                <a:spcPts val="756"/>
              </a:spcAft>
            </a:pPr>
            <a:r>
              <a:rPr lang="en-AU" sz="3200" b="1" dirty="0">
                <a:solidFill>
                  <a:prstClr val="black"/>
                </a:solidFill>
                <a:latin typeface="Trebuchet MS" panose="020B0603020202020204"/>
              </a:rPr>
              <a:t>Color</a:t>
            </a:r>
            <a:r>
              <a:rPr lang="en-AU" sz="3200" dirty="0">
                <a:solidFill>
                  <a:prstClr val="black"/>
                </a:solidFill>
                <a:latin typeface="Trebuchet MS" panose="020B0603020202020204"/>
              </a:rPr>
              <a:t> - Determines the accent and dominant colour</a:t>
            </a:r>
          </a:p>
          <a:p>
            <a:pPr defTabSz="432008">
              <a:spcAft>
                <a:spcPts val="756"/>
              </a:spcAft>
            </a:pPr>
            <a:r>
              <a:rPr lang="en-AU" sz="3200" b="1" dirty="0">
                <a:solidFill>
                  <a:prstClr val="black"/>
                </a:solidFill>
                <a:latin typeface="Trebuchet MS" panose="020B0603020202020204"/>
              </a:rPr>
              <a:t>Description</a:t>
            </a:r>
            <a:r>
              <a:rPr lang="en-AU" sz="3200" dirty="0">
                <a:solidFill>
                  <a:prstClr val="black"/>
                </a:solidFill>
                <a:latin typeface="Trebuchet MS" panose="020B0603020202020204"/>
              </a:rPr>
              <a:t> - Describes the image content with a complete sentence </a:t>
            </a:r>
          </a:p>
          <a:p>
            <a:pPr defTabSz="432008">
              <a:spcAft>
                <a:spcPts val="756"/>
              </a:spcAft>
            </a:pPr>
            <a:r>
              <a:rPr lang="en-AU" sz="3200" b="1" dirty="0">
                <a:solidFill>
                  <a:prstClr val="black"/>
                </a:solidFill>
                <a:latin typeface="Trebuchet MS" panose="020B0603020202020204"/>
              </a:rPr>
              <a:t>Faces</a:t>
            </a:r>
            <a:r>
              <a:rPr lang="en-AU" sz="3200" dirty="0">
                <a:solidFill>
                  <a:prstClr val="black"/>
                </a:solidFill>
                <a:latin typeface="Trebuchet MS" panose="020B0603020202020204"/>
              </a:rPr>
              <a:t> - Detects if faces are present</a:t>
            </a:r>
          </a:p>
          <a:p>
            <a:pPr defTabSz="432008">
              <a:spcAft>
                <a:spcPts val="756"/>
              </a:spcAft>
            </a:pPr>
            <a:r>
              <a:rPr lang="en-AU" sz="3200" b="1" dirty="0">
                <a:solidFill>
                  <a:prstClr val="black"/>
                </a:solidFill>
                <a:latin typeface="Trebuchet MS" panose="020B0603020202020204"/>
              </a:rPr>
              <a:t>ImageType</a:t>
            </a:r>
            <a:r>
              <a:rPr lang="en-AU" sz="3200" dirty="0">
                <a:solidFill>
                  <a:prstClr val="black"/>
                </a:solidFill>
                <a:latin typeface="Trebuchet MS" panose="020B0603020202020204"/>
              </a:rPr>
              <a:t> - Detects if image is clipart or a line drawing</a:t>
            </a:r>
          </a:p>
          <a:p>
            <a:pPr defTabSz="432008">
              <a:spcAft>
                <a:spcPts val="756"/>
              </a:spcAft>
            </a:pPr>
            <a:r>
              <a:rPr lang="en-AU" sz="3200" b="1" dirty="0">
                <a:solidFill>
                  <a:prstClr val="black"/>
                </a:solidFill>
                <a:latin typeface="Trebuchet MS" panose="020B0603020202020204"/>
              </a:rPr>
              <a:t>Objects</a:t>
            </a:r>
            <a:r>
              <a:rPr lang="en-AU" sz="3200" dirty="0">
                <a:solidFill>
                  <a:prstClr val="black"/>
                </a:solidFill>
                <a:latin typeface="Trebuchet MS" panose="020B0603020202020204"/>
              </a:rPr>
              <a:t> - Detects various objects within an image</a:t>
            </a:r>
          </a:p>
          <a:p>
            <a:pPr defTabSz="432008">
              <a:spcAft>
                <a:spcPts val="756"/>
              </a:spcAft>
            </a:pPr>
            <a:r>
              <a:rPr lang="en-AU" sz="3200" b="1" dirty="0">
                <a:solidFill>
                  <a:prstClr val="black"/>
                </a:solidFill>
                <a:latin typeface="Trebuchet MS" panose="020B0603020202020204"/>
              </a:rPr>
              <a:t>Tags</a:t>
            </a:r>
            <a:r>
              <a:rPr lang="en-AU" sz="3200" dirty="0">
                <a:solidFill>
                  <a:prstClr val="black"/>
                </a:solidFill>
                <a:latin typeface="Trebuchet MS" panose="020B0603020202020204"/>
              </a:rPr>
              <a:t> - Tags the image with a detailed list of words </a:t>
            </a:r>
          </a:p>
          <a:p>
            <a:pPr defTabSz="432008">
              <a:spcAft>
                <a:spcPts val="756"/>
              </a:spcAft>
            </a:pPr>
            <a:r>
              <a:rPr lang="en-AU" sz="3200" b="1" dirty="0">
                <a:solidFill>
                  <a:prstClr val="black"/>
                </a:solidFill>
                <a:latin typeface="Trebuchet MS" panose="020B0603020202020204"/>
              </a:rPr>
              <a:t>Celebrities</a:t>
            </a:r>
            <a:r>
              <a:rPr lang="en-AU" sz="3200" dirty="0">
                <a:solidFill>
                  <a:prstClr val="black"/>
                </a:solidFill>
                <a:latin typeface="Trebuchet MS" panose="020B0603020202020204"/>
              </a:rPr>
              <a:t> - Identifies celebrities if detected in the image</a:t>
            </a:r>
          </a:p>
          <a:p>
            <a:pPr defTabSz="432008">
              <a:spcAft>
                <a:spcPts val="756"/>
              </a:spcAft>
            </a:pPr>
            <a:r>
              <a:rPr lang="en-AU" sz="3200" b="1" dirty="0">
                <a:solidFill>
                  <a:prstClr val="black"/>
                </a:solidFill>
                <a:latin typeface="Trebuchet MS" panose="020B0603020202020204"/>
              </a:rPr>
              <a:t>Landmarks</a:t>
            </a:r>
            <a:r>
              <a:rPr lang="en-AU" sz="3200" dirty="0">
                <a:solidFill>
                  <a:prstClr val="black"/>
                </a:solidFill>
                <a:latin typeface="Trebuchet MS" panose="020B0603020202020204"/>
              </a:rPr>
              <a:t> - Identifies landmarks if detected in the image</a:t>
            </a:r>
          </a:p>
        </p:txBody>
      </p:sp>
      <p:sp>
        <p:nvSpPr>
          <p:cNvPr id="4" name="TextBox 3">
            <a:extLst>
              <a:ext uri="{FF2B5EF4-FFF2-40B4-BE49-F238E27FC236}">
                <a16:creationId xmlns:a16="http://schemas.microsoft.com/office/drawing/2014/main" id="{60FEBA66-4893-4FAF-AC6B-CDED9348628C}"/>
              </a:ext>
            </a:extLst>
          </p:cNvPr>
          <p:cNvSpPr txBox="1"/>
          <p:nvPr/>
        </p:nvSpPr>
        <p:spPr>
          <a:xfrm>
            <a:off x="26286" y="6280065"/>
            <a:ext cx="8188139" cy="169277"/>
          </a:xfrm>
          <a:prstGeom prst="rect">
            <a:avLst/>
          </a:prstGeom>
          <a:noFill/>
        </p:spPr>
        <p:txBody>
          <a:bodyPr wrap="none" lIns="0" tIns="0" rIns="0" bIns="0" rtlCol="0">
            <a:spAutoFit/>
          </a:bodyPr>
          <a:lstStyle/>
          <a:p>
            <a:pPr defTabSz="432008"/>
            <a:r>
              <a:rPr lang="en-AU" sz="1100" i="1" dirty="0">
                <a:hlinkClick r:id="rId2"/>
              </a:rPr>
              <a:t>https://australiaeast.dev.cognitive.microsoft.com/docs/services/5adf991815e1060e6355ad44/operations/56f91f2e778daf14a499e1fa</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61662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6" y="470473"/>
            <a:ext cx="7246870" cy="4714318"/>
          </a:xfrm>
        </p:spPr>
        <p:txBody>
          <a:bodyPr/>
          <a:lstStyle/>
          <a:p>
            <a:r>
              <a:rPr lang="en-US" sz="5400" dirty="0"/>
              <a:t>Demo:</a:t>
            </a:r>
          </a:p>
        </p:txBody>
      </p:sp>
      <p:sp>
        <p:nvSpPr>
          <p:cNvPr id="3" name="TextBox 2">
            <a:extLst>
              <a:ext uri="{FF2B5EF4-FFF2-40B4-BE49-F238E27FC236}">
                <a16:creationId xmlns:a16="http://schemas.microsoft.com/office/drawing/2014/main" id="{981D1000-CB24-4CEA-88E2-EE2E252182E3}"/>
              </a:ext>
            </a:extLst>
          </p:cNvPr>
          <p:cNvSpPr txBox="1"/>
          <p:nvPr/>
        </p:nvSpPr>
        <p:spPr>
          <a:xfrm>
            <a:off x="6218877" y="3250664"/>
            <a:ext cx="498912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srgbClr val="101820"/>
                </a:solidFill>
                <a:effectLst/>
                <a:uLnTx/>
                <a:uFillTx/>
                <a:latin typeface="Segoe UI"/>
                <a:ea typeface="+mn-ea"/>
                <a:cs typeface="+mn-cs"/>
              </a:rPr>
              <a:t>Computer Vision</a:t>
            </a:r>
          </a:p>
        </p:txBody>
      </p:sp>
    </p:spTree>
    <p:extLst>
      <p:ext uri="{BB962C8B-B14F-4D97-AF65-F5344CB8AC3E}">
        <p14:creationId xmlns:p14="http://schemas.microsoft.com/office/powerpoint/2010/main" val="280880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Custom Vision</a:t>
            </a:r>
          </a:p>
        </p:txBody>
      </p:sp>
    </p:spTree>
    <p:extLst>
      <p:ext uri="{BB962C8B-B14F-4D97-AF65-F5344CB8AC3E}">
        <p14:creationId xmlns:p14="http://schemas.microsoft.com/office/powerpoint/2010/main" val="189085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61038" y="2016806"/>
            <a:ext cx="10800000" cy="720000"/>
          </a:xfrm>
        </p:spPr>
        <p:txBody>
          <a:bodyPr/>
          <a:lstStyle/>
          <a:p>
            <a:pPr algn="ctr"/>
            <a:r>
              <a:rPr lang="en-US" dirty="0"/>
              <a:t>Custom Vision vs Computer Vision</a:t>
            </a:r>
          </a:p>
        </p:txBody>
      </p:sp>
      <p:sp>
        <p:nvSpPr>
          <p:cNvPr id="5" name="TextBox 4">
            <a:extLst>
              <a:ext uri="{FF2B5EF4-FFF2-40B4-BE49-F238E27FC236}">
                <a16:creationId xmlns:a16="http://schemas.microsoft.com/office/drawing/2014/main" id="{65D56CB8-63A2-433A-97B6-E42EFB780B94}"/>
              </a:ext>
            </a:extLst>
          </p:cNvPr>
          <p:cNvSpPr txBox="1"/>
          <p:nvPr/>
        </p:nvSpPr>
        <p:spPr>
          <a:xfrm>
            <a:off x="6367287" y="3143204"/>
            <a:ext cx="3116620" cy="1200329"/>
          </a:xfrm>
          <a:prstGeom prst="rect">
            <a:avLst/>
          </a:prstGeom>
          <a:noFill/>
        </p:spPr>
        <p:txBody>
          <a:bodyPr wrap="square" rtlCol="0">
            <a:spAutoFit/>
          </a:bodyPr>
          <a:lstStyle/>
          <a:p>
            <a:pPr algn="ctr"/>
            <a:r>
              <a:rPr lang="en-AU" sz="2400" dirty="0"/>
              <a:t>Prebuilt</a:t>
            </a:r>
          </a:p>
          <a:p>
            <a:pPr algn="ctr"/>
            <a:r>
              <a:rPr lang="en-AU" sz="2400" dirty="0"/>
              <a:t>Generic</a:t>
            </a:r>
          </a:p>
          <a:p>
            <a:pPr algn="ctr"/>
            <a:r>
              <a:rPr lang="en-AU" sz="2400" dirty="0"/>
              <a:t>No training</a:t>
            </a:r>
          </a:p>
        </p:txBody>
      </p:sp>
      <p:sp>
        <p:nvSpPr>
          <p:cNvPr id="8" name="TextBox 7">
            <a:extLst>
              <a:ext uri="{FF2B5EF4-FFF2-40B4-BE49-F238E27FC236}">
                <a16:creationId xmlns:a16="http://schemas.microsoft.com/office/drawing/2014/main" id="{67FEDFC0-AF61-49F4-8782-81D20DC1986E}"/>
              </a:ext>
            </a:extLst>
          </p:cNvPr>
          <p:cNvSpPr txBox="1"/>
          <p:nvPr/>
        </p:nvSpPr>
        <p:spPr>
          <a:xfrm>
            <a:off x="1626929" y="3143204"/>
            <a:ext cx="3116620" cy="1200329"/>
          </a:xfrm>
          <a:prstGeom prst="rect">
            <a:avLst/>
          </a:prstGeom>
          <a:noFill/>
        </p:spPr>
        <p:txBody>
          <a:bodyPr wrap="square" rtlCol="0">
            <a:spAutoFit/>
          </a:bodyPr>
          <a:lstStyle/>
          <a:p>
            <a:pPr algn="ctr"/>
            <a:r>
              <a:rPr lang="en-AU" sz="2400" dirty="0"/>
              <a:t>Self-built</a:t>
            </a:r>
          </a:p>
          <a:p>
            <a:pPr algn="ctr"/>
            <a:r>
              <a:rPr lang="en-AU" sz="2400" dirty="0"/>
              <a:t>Domain specific</a:t>
            </a:r>
          </a:p>
          <a:p>
            <a:pPr algn="ctr"/>
            <a:r>
              <a:rPr lang="en-AU" sz="2400" dirty="0"/>
              <a:t>Easy to train</a:t>
            </a:r>
          </a:p>
        </p:txBody>
      </p:sp>
    </p:spTree>
    <p:extLst>
      <p:ext uri="{BB962C8B-B14F-4D97-AF65-F5344CB8AC3E}">
        <p14:creationId xmlns:p14="http://schemas.microsoft.com/office/powerpoint/2010/main" val="213285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Custom Vision</a:t>
            </a:r>
          </a:p>
        </p:txBody>
      </p:sp>
      <p:sp>
        <p:nvSpPr>
          <p:cNvPr id="19" name="Content Placeholder 18"/>
          <p:cNvSpPr>
            <a:spLocks noGrp="1"/>
          </p:cNvSpPr>
          <p:nvPr>
            <p:ph idx="1"/>
          </p:nvPr>
        </p:nvSpPr>
        <p:spPr>
          <a:xfrm>
            <a:off x="718115" y="1439813"/>
            <a:ext cx="7152427" cy="4680000"/>
          </a:xfrm>
        </p:spPr>
        <p:txBody>
          <a:bodyPr>
            <a:normAutofit lnSpcReduction="10000"/>
          </a:bodyPr>
          <a:lstStyle/>
          <a:p>
            <a:pPr defTabSz="846477">
              <a:lnSpc>
                <a:spcPct val="90000"/>
              </a:lnSpc>
              <a:spcBef>
                <a:spcPts val="1701"/>
              </a:spcBef>
              <a:defRPr/>
            </a:pPr>
            <a:r>
              <a:rPr lang="en-US" sz="2800" b="1" kern="0" dirty="0">
                <a:ln w="3175">
                  <a:noFill/>
                </a:ln>
                <a:solidFill>
                  <a:prstClr val="black"/>
                </a:solidFill>
                <a:latin typeface="Segoe UI" panose="020B0502040204020203" pitchFamily="34" charset="0"/>
                <a:cs typeface="Segoe UI" panose="020B0502040204020203" pitchFamily="34" charset="0"/>
              </a:rPr>
              <a:t>Upload images</a:t>
            </a:r>
          </a:p>
          <a:p>
            <a:pPr defTabSz="846477">
              <a:lnSpc>
                <a:spcPct val="90000"/>
              </a:lnSpc>
              <a:spcBef>
                <a:spcPts val="378"/>
              </a:spcBef>
              <a:defRPr/>
            </a:pPr>
            <a:r>
              <a:rPr lang="en-US" sz="2000" kern="0" dirty="0">
                <a:solidFill>
                  <a:prstClr val="black"/>
                </a:solidFill>
              </a:rPr>
              <a:t>Upload your own labeled images, or use Custom Vision Service to quickly tag any unlabeled images</a:t>
            </a:r>
          </a:p>
          <a:p>
            <a:pPr defTabSz="846477">
              <a:lnSpc>
                <a:spcPct val="90000"/>
              </a:lnSpc>
              <a:spcBef>
                <a:spcPts val="1701"/>
              </a:spcBef>
              <a:defRPr/>
            </a:pPr>
            <a:r>
              <a:rPr lang="en-US" sz="2800" b="1" kern="0" dirty="0">
                <a:ln w="3175">
                  <a:noFill/>
                </a:ln>
                <a:solidFill>
                  <a:prstClr val="black"/>
                </a:solidFill>
                <a:latin typeface="Segoe UI" panose="020B0502040204020203" pitchFamily="34" charset="0"/>
                <a:cs typeface="Segoe UI" panose="020B0502040204020203" pitchFamily="34" charset="0"/>
              </a:rPr>
              <a:t>Train</a:t>
            </a:r>
          </a:p>
          <a:p>
            <a:pPr defTabSz="846477">
              <a:lnSpc>
                <a:spcPct val="90000"/>
              </a:lnSpc>
              <a:spcBef>
                <a:spcPts val="378"/>
              </a:spcBef>
              <a:defRPr/>
            </a:pPr>
            <a:r>
              <a:rPr lang="en-US" sz="2000" kern="0" dirty="0">
                <a:solidFill>
                  <a:prstClr val="black"/>
                </a:solidFill>
              </a:rPr>
              <a:t>Use your labeled images to teach Custom Vision Service the concepts you want it to learn</a:t>
            </a:r>
          </a:p>
          <a:p>
            <a:pPr defTabSz="846477">
              <a:lnSpc>
                <a:spcPct val="90000"/>
              </a:lnSpc>
              <a:spcBef>
                <a:spcPts val="1701"/>
              </a:spcBef>
              <a:defRPr/>
            </a:pPr>
            <a:r>
              <a:rPr lang="en-US" sz="2800" b="1" kern="0" dirty="0">
                <a:ln w="3175">
                  <a:noFill/>
                </a:ln>
                <a:solidFill>
                  <a:prstClr val="black"/>
                </a:solidFill>
                <a:latin typeface="Segoe UI" panose="020B0502040204020203" pitchFamily="34" charset="0"/>
                <a:cs typeface="Segoe UI" panose="020B0502040204020203" pitchFamily="34" charset="0"/>
              </a:rPr>
              <a:t>Evaluate</a:t>
            </a:r>
          </a:p>
          <a:p>
            <a:pPr defTabSz="846477">
              <a:lnSpc>
                <a:spcPct val="90000"/>
              </a:lnSpc>
              <a:spcBef>
                <a:spcPts val="378"/>
              </a:spcBef>
              <a:defRPr/>
            </a:pPr>
            <a:r>
              <a:rPr lang="en-US" sz="2000" kern="0" dirty="0">
                <a:solidFill>
                  <a:prstClr val="black"/>
                </a:solidFill>
              </a:rPr>
              <a:t>Use simple REST API calls to quickly tag images with your new custom computer vision model</a:t>
            </a:r>
          </a:p>
          <a:p>
            <a:pPr defTabSz="846477">
              <a:lnSpc>
                <a:spcPct val="90000"/>
              </a:lnSpc>
              <a:spcBef>
                <a:spcPts val="1701"/>
              </a:spcBef>
              <a:defRPr/>
            </a:pPr>
            <a:r>
              <a:rPr lang="en-US" sz="2800" b="1" kern="0" dirty="0">
                <a:ln w="3175">
                  <a:noFill/>
                </a:ln>
                <a:solidFill>
                  <a:prstClr val="black"/>
                </a:solidFill>
                <a:latin typeface="Segoe UI" panose="020B0502040204020203" pitchFamily="34" charset="0"/>
                <a:cs typeface="Segoe UI" panose="020B0502040204020203" pitchFamily="34" charset="0"/>
              </a:rPr>
              <a:t>Active learning</a:t>
            </a:r>
          </a:p>
          <a:p>
            <a:pPr defTabSz="846477">
              <a:lnSpc>
                <a:spcPct val="90000"/>
              </a:lnSpc>
              <a:spcBef>
                <a:spcPts val="378"/>
              </a:spcBef>
              <a:defRPr/>
            </a:pPr>
            <a:r>
              <a:rPr lang="en-US" sz="2000" kern="0" dirty="0">
                <a:solidFill>
                  <a:prstClr val="black"/>
                </a:solidFill>
              </a:rPr>
              <a:t>Images evaluated through your custom vision model become part of a feedback loop you can use to keep improving your classifier</a:t>
            </a:r>
          </a:p>
        </p:txBody>
      </p:sp>
      <p:sp>
        <p:nvSpPr>
          <p:cNvPr id="4" name="TextBox 3">
            <a:extLst>
              <a:ext uri="{FF2B5EF4-FFF2-40B4-BE49-F238E27FC236}">
                <a16:creationId xmlns:a16="http://schemas.microsoft.com/office/drawing/2014/main" id="{0933EF4F-9B10-4FBF-81B9-85DA9766CE02}"/>
              </a:ext>
            </a:extLst>
          </p:cNvPr>
          <p:cNvSpPr txBox="1"/>
          <p:nvPr/>
        </p:nvSpPr>
        <p:spPr>
          <a:xfrm>
            <a:off x="26286" y="6280065"/>
            <a:ext cx="5451813"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https://docs.microsoft.com/en-us/azure/cognitive-services/custom-vision-service/home</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272040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Custom Vision Workflow</a:t>
            </a:r>
          </a:p>
        </p:txBody>
      </p:sp>
      <p:sp>
        <p:nvSpPr>
          <p:cNvPr id="4" name="TextBox 3">
            <a:extLst>
              <a:ext uri="{FF2B5EF4-FFF2-40B4-BE49-F238E27FC236}">
                <a16:creationId xmlns:a16="http://schemas.microsoft.com/office/drawing/2014/main" id="{0933EF4F-9B10-4FBF-81B9-85DA9766CE02}"/>
              </a:ext>
            </a:extLst>
          </p:cNvPr>
          <p:cNvSpPr txBox="1"/>
          <p:nvPr/>
        </p:nvSpPr>
        <p:spPr>
          <a:xfrm>
            <a:off x="26286" y="6280065"/>
            <a:ext cx="7114127"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https://docs.microsoft.com/en-us/azure/cognitive-services/custom-vision-service/getting-started-build-a-classifier</a:t>
            </a:r>
            <a:endParaRPr lang="en-US" sz="1100" b="1" i="1" dirty="0">
              <a:gradFill>
                <a:gsLst>
                  <a:gs pos="2917">
                    <a:prstClr val="black"/>
                  </a:gs>
                  <a:gs pos="30000">
                    <a:prstClr val="black"/>
                  </a:gs>
                </a:gsLst>
                <a:lin ang="5400000" scaled="0"/>
              </a:gradFill>
              <a:latin typeface="Calibri" panose="020F0502020204030204"/>
            </a:endParaRPr>
          </a:p>
        </p:txBody>
      </p:sp>
      <p:grpSp>
        <p:nvGrpSpPr>
          <p:cNvPr id="5" name="Group 4">
            <a:extLst>
              <a:ext uri="{FF2B5EF4-FFF2-40B4-BE49-F238E27FC236}">
                <a16:creationId xmlns:a16="http://schemas.microsoft.com/office/drawing/2014/main" id="{C1923897-B14E-4170-B33E-566FCD4292A9}"/>
              </a:ext>
            </a:extLst>
          </p:cNvPr>
          <p:cNvGrpSpPr/>
          <p:nvPr/>
        </p:nvGrpSpPr>
        <p:grpSpPr>
          <a:xfrm>
            <a:off x="1188145" y="1712760"/>
            <a:ext cx="9144198" cy="4371091"/>
            <a:chOff x="1095521" y="1712760"/>
            <a:chExt cx="9144198" cy="4371091"/>
          </a:xfrm>
        </p:grpSpPr>
        <p:sp>
          <p:nvSpPr>
            <p:cNvPr id="29" name="Right Arrow 4">
              <a:extLst>
                <a:ext uri="{FF2B5EF4-FFF2-40B4-BE49-F238E27FC236}">
                  <a16:creationId xmlns:a16="http://schemas.microsoft.com/office/drawing/2014/main" id="{AF2809A8-71D9-421D-8C82-072E3771C4D0}"/>
                </a:ext>
              </a:extLst>
            </p:cNvPr>
            <p:cNvSpPr/>
            <p:nvPr/>
          </p:nvSpPr>
          <p:spPr bwMode="auto">
            <a:xfrm>
              <a:off x="7151587" y="1869672"/>
              <a:ext cx="870584" cy="322588"/>
            </a:xfrm>
            <a:prstGeom prst="rightArrow">
              <a:avLst/>
            </a:prstGeom>
            <a:solidFill>
              <a:sysClr val="window" lastClr="FFFFFF">
                <a:lumMod val="75000"/>
              </a:sysClr>
            </a:solidFill>
            <a:ln>
              <a:noFill/>
              <a:headEnd type="none" w="med" len="med"/>
              <a:tailEnd type="none" w="med" len="me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p:spPr>
          <p:txBody>
            <a:bodyPr rot="0" spcFirstLastPara="0" vertOverflow="overflow" horzOverflow="overflow" vert="horz" wrap="square" lIns="172780" tIns="138225" rIns="172780" bIns="138225" numCol="1" spcCol="0" rtlCol="0" fromWordArt="0" anchor="t" anchorCtr="0" forceAA="0" compatLnSpc="1">
              <a:prstTxWarp prst="textNoShape">
                <a:avLst/>
              </a:prstTxWarp>
              <a:noAutofit/>
            </a:bodyPr>
            <a:lstStyle/>
            <a:p>
              <a:pPr marL="0" marR="0" lvl="0" indent="0" algn="ctr" defTabSz="880924" eaLnBrk="1" fontAlgn="base" latinLnBrk="0" hangingPunct="1">
                <a:lnSpc>
                  <a:spcPct val="90000"/>
                </a:lnSpc>
                <a:spcBef>
                  <a:spcPct val="0"/>
                </a:spcBef>
                <a:spcAft>
                  <a:spcPct val="0"/>
                </a:spcAft>
                <a:buClrTx/>
                <a:buSzTx/>
                <a:buFontTx/>
                <a:buNone/>
                <a:tabLst/>
                <a:defRPr/>
              </a:pPr>
              <a:endParaRPr kumimoji="0" lang="en-US" sz="2268" b="0" i="0" u="none" strike="noStrike" kern="0" cap="none" spc="0" normalizeH="0" baseline="0" noProof="0" dirty="0">
                <a:ln>
                  <a:noFill/>
                </a:ln>
                <a:solidFill>
                  <a:srgbClr val="353535"/>
                </a:solidFill>
                <a:effectLst/>
                <a:uLnTx/>
                <a:uFillTx/>
                <a:latin typeface="Segoe UI Light"/>
                <a:ea typeface="Segoe UI" pitchFamily="34" charset="0"/>
                <a:cs typeface="Segoe UI" pitchFamily="34" charset="0"/>
              </a:endParaRPr>
            </a:p>
          </p:txBody>
        </p:sp>
        <p:sp>
          <p:nvSpPr>
            <p:cNvPr id="30" name="Circular Arrow 7">
              <a:extLst>
                <a:ext uri="{FF2B5EF4-FFF2-40B4-BE49-F238E27FC236}">
                  <a16:creationId xmlns:a16="http://schemas.microsoft.com/office/drawing/2014/main" id="{00D574A2-F1EE-465F-A2C6-AD9C174581D9}"/>
                </a:ext>
              </a:extLst>
            </p:cNvPr>
            <p:cNvSpPr/>
            <p:nvPr/>
          </p:nvSpPr>
          <p:spPr>
            <a:xfrm>
              <a:off x="3874257" y="2549233"/>
              <a:ext cx="3793625" cy="3389296"/>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31" name="Freeform 8">
              <a:extLst>
                <a:ext uri="{FF2B5EF4-FFF2-40B4-BE49-F238E27FC236}">
                  <a16:creationId xmlns:a16="http://schemas.microsoft.com/office/drawing/2014/main" id="{982B5588-9ECD-4EDE-B7BA-01A668550023}"/>
                </a:ext>
              </a:extLst>
            </p:cNvPr>
            <p:cNvSpPr/>
            <p:nvPr/>
          </p:nvSpPr>
          <p:spPr>
            <a:xfrm>
              <a:off x="4696722" y="2715880"/>
              <a:ext cx="2090856" cy="934004"/>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5FCBEF"/>
            </a:solidFill>
            <a:ln w="10795" cap="flat" cmpd="sng" algn="ctr">
              <a:solidFill>
                <a:srgbClr val="FFFFFF">
                  <a:hueOff val="0"/>
                  <a:satOff val="0"/>
                  <a:lumOff val="0"/>
                  <a:alphaOff val="0"/>
                </a:srgbClr>
              </a:solidFill>
              <a:prstDash val="solid"/>
            </a:ln>
            <a:effectLst/>
          </p:spPr>
          <p:txBody>
            <a:bodyPr spcFirstLastPara="0" vert="horz" wrap="square" lIns="73570" tIns="73570" rIns="73570" bIns="73570" numCol="1" spcCol="1270" anchor="ctr" anchorCtr="0">
              <a:noAutofit/>
            </a:bodyPr>
            <a:lstStyle/>
            <a:p>
              <a:pPr marL="0" marR="0" lvl="0" indent="0" algn="ctr" defTabSz="556769" eaLnBrk="1" fontAlgn="auto" latinLnBrk="0" hangingPunct="1">
                <a:lnSpc>
                  <a:spcPct val="90000"/>
                </a:lnSpc>
                <a:spcBef>
                  <a:spcPct val="0"/>
                </a:spcBef>
                <a:spcAft>
                  <a:spcPct val="35000"/>
                </a:spcAft>
                <a:buClrTx/>
                <a:buSzTx/>
                <a:buFontTx/>
                <a:buNone/>
                <a:tabLst/>
                <a:defRPr/>
              </a:pPr>
              <a:r>
                <a:rPr kumimoji="0" lang="en-US" sz="1890" b="0" i="0" u="none" strike="noStrike" kern="0" cap="none" spc="0" normalizeH="0" baseline="0" noProof="0" dirty="0">
                  <a:ln>
                    <a:noFill/>
                  </a:ln>
                  <a:solidFill>
                    <a:prstClr val="black"/>
                  </a:solidFill>
                  <a:effectLst/>
                  <a:uLnTx/>
                  <a:uFillTx/>
                  <a:latin typeface="Segoe UI Light"/>
                </a:rPr>
                <a:t>Tag/Classify images</a:t>
              </a:r>
            </a:p>
          </p:txBody>
        </p:sp>
        <p:sp>
          <p:nvSpPr>
            <p:cNvPr id="32" name="Freeform 9">
              <a:extLst>
                <a:ext uri="{FF2B5EF4-FFF2-40B4-BE49-F238E27FC236}">
                  <a16:creationId xmlns:a16="http://schemas.microsoft.com/office/drawing/2014/main" id="{7C7D244C-2D60-46A3-9D9E-CAB98C40242D}"/>
                </a:ext>
              </a:extLst>
            </p:cNvPr>
            <p:cNvSpPr/>
            <p:nvPr/>
          </p:nvSpPr>
          <p:spPr>
            <a:xfrm>
              <a:off x="6058886" y="3932863"/>
              <a:ext cx="2090856" cy="934004"/>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5FCBEF"/>
            </a:solidFill>
            <a:ln w="10795" cap="flat" cmpd="sng" algn="ctr">
              <a:solidFill>
                <a:srgbClr val="FFFFFF">
                  <a:hueOff val="0"/>
                  <a:satOff val="0"/>
                  <a:lumOff val="0"/>
                  <a:alphaOff val="0"/>
                </a:srgbClr>
              </a:solidFill>
              <a:prstDash val="solid"/>
            </a:ln>
            <a:effectLst/>
          </p:spPr>
          <p:txBody>
            <a:bodyPr spcFirstLastPara="0" vert="horz" wrap="square" lIns="73570" tIns="73570" rIns="73570" bIns="73570" numCol="1" spcCol="1270" anchor="ctr" anchorCtr="0">
              <a:noAutofit/>
            </a:bodyPr>
            <a:lstStyle/>
            <a:p>
              <a:pPr marL="0" marR="0" lvl="0" indent="0" algn="ctr" defTabSz="556769" eaLnBrk="1" fontAlgn="auto" latinLnBrk="0" hangingPunct="1">
                <a:lnSpc>
                  <a:spcPct val="90000"/>
                </a:lnSpc>
                <a:spcBef>
                  <a:spcPct val="0"/>
                </a:spcBef>
                <a:spcAft>
                  <a:spcPct val="35000"/>
                </a:spcAft>
                <a:buClrTx/>
                <a:buSzTx/>
                <a:buFontTx/>
                <a:buNone/>
                <a:tabLst/>
                <a:defRPr/>
              </a:pPr>
              <a:r>
                <a:rPr kumimoji="0" lang="en-US" sz="1890" b="0" i="0" u="none" strike="noStrike" kern="0" cap="none" spc="0" normalizeH="0" baseline="0" noProof="0" dirty="0">
                  <a:ln>
                    <a:noFill/>
                  </a:ln>
                  <a:solidFill>
                    <a:prstClr val="black"/>
                  </a:solidFill>
                  <a:effectLst/>
                  <a:uLnTx/>
                  <a:uFillTx/>
                  <a:latin typeface="Segoe UI Light"/>
                </a:rPr>
                <a:t>Train the Classifier</a:t>
              </a:r>
            </a:p>
          </p:txBody>
        </p:sp>
        <p:sp>
          <p:nvSpPr>
            <p:cNvPr id="33" name="Freeform 10">
              <a:extLst>
                <a:ext uri="{FF2B5EF4-FFF2-40B4-BE49-F238E27FC236}">
                  <a16:creationId xmlns:a16="http://schemas.microsoft.com/office/drawing/2014/main" id="{BC99190B-24FC-4C89-AA96-2611CB3CDD16}"/>
                </a:ext>
              </a:extLst>
            </p:cNvPr>
            <p:cNvSpPr/>
            <p:nvPr/>
          </p:nvSpPr>
          <p:spPr>
            <a:xfrm>
              <a:off x="4696722" y="5149847"/>
              <a:ext cx="2284361" cy="934004"/>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5FCBEF"/>
            </a:solidFill>
            <a:ln w="10795" cap="flat" cmpd="sng" algn="ctr">
              <a:solidFill>
                <a:srgbClr val="FFFFFF">
                  <a:hueOff val="0"/>
                  <a:satOff val="0"/>
                  <a:lumOff val="0"/>
                  <a:alphaOff val="0"/>
                </a:srgbClr>
              </a:solidFill>
              <a:prstDash val="solid"/>
            </a:ln>
            <a:effectLst/>
          </p:spPr>
          <p:txBody>
            <a:bodyPr spcFirstLastPara="0" vert="horz" wrap="square" lIns="73570" tIns="73570" rIns="73570" bIns="73570" numCol="1" spcCol="1270" anchor="ctr" anchorCtr="0">
              <a:noAutofit/>
            </a:bodyPr>
            <a:lstStyle/>
            <a:p>
              <a:pPr marL="0" marR="0" lvl="0" indent="0" algn="ctr" defTabSz="556769" eaLnBrk="1" fontAlgn="auto" latinLnBrk="0" hangingPunct="1">
                <a:lnSpc>
                  <a:spcPct val="90000"/>
                </a:lnSpc>
                <a:spcBef>
                  <a:spcPct val="0"/>
                </a:spcBef>
                <a:spcAft>
                  <a:spcPct val="35000"/>
                </a:spcAft>
                <a:buClrTx/>
                <a:buSzTx/>
                <a:buFontTx/>
                <a:buNone/>
                <a:tabLst/>
                <a:defRPr/>
              </a:pPr>
              <a:r>
                <a:rPr kumimoji="0" lang="en-US" sz="1890" b="0" i="0" u="none" strike="noStrike" kern="0" cap="none" spc="0" normalizeH="0" baseline="0" noProof="0" dirty="0">
                  <a:ln>
                    <a:noFill/>
                  </a:ln>
                  <a:solidFill>
                    <a:prstClr val="black"/>
                  </a:solidFill>
                  <a:effectLst/>
                  <a:uLnTx/>
                  <a:uFillTx/>
                  <a:latin typeface="Segoe UI Light"/>
                </a:rPr>
                <a:t>Test the Classifier</a:t>
              </a:r>
            </a:p>
          </p:txBody>
        </p:sp>
        <p:sp>
          <p:nvSpPr>
            <p:cNvPr id="34" name="Freeform 11">
              <a:extLst>
                <a:ext uri="{FF2B5EF4-FFF2-40B4-BE49-F238E27FC236}">
                  <a16:creationId xmlns:a16="http://schemas.microsoft.com/office/drawing/2014/main" id="{BF91340A-C05C-4267-ABB2-D8FE8CC19939}"/>
                </a:ext>
              </a:extLst>
            </p:cNvPr>
            <p:cNvSpPr/>
            <p:nvPr/>
          </p:nvSpPr>
          <p:spPr>
            <a:xfrm>
              <a:off x="3334558" y="3932863"/>
              <a:ext cx="2090856" cy="934004"/>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5FCBEF"/>
            </a:solidFill>
            <a:ln w="10795" cap="flat" cmpd="sng" algn="ctr">
              <a:solidFill>
                <a:srgbClr val="FFFFFF">
                  <a:hueOff val="0"/>
                  <a:satOff val="0"/>
                  <a:lumOff val="0"/>
                  <a:alphaOff val="0"/>
                </a:srgbClr>
              </a:solidFill>
              <a:prstDash val="solid"/>
            </a:ln>
            <a:effectLst/>
          </p:spPr>
          <p:txBody>
            <a:bodyPr spcFirstLastPara="0" vert="horz" wrap="square" lIns="73570" tIns="73570" rIns="73570" bIns="73570" numCol="1" spcCol="1270" anchor="ctr" anchorCtr="0">
              <a:noAutofit/>
            </a:bodyPr>
            <a:lstStyle/>
            <a:p>
              <a:pPr marL="0" marR="0" lvl="0" indent="0" algn="ctr" defTabSz="556769" eaLnBrk="1" fontAlgn="auto" latinLnBrk="0" hangingPunct="1">
                <a:lnSpc>
                  <a:spcPct val="90000"/>
                </a:lnSpc>
                <a:spcBef>
                  <a:spcPct val="0"/>
                </a:spcBef>
                <a:spcAft>
                  <a:spcPct val="35000"/>
                </a:spcAft>
                <a:buClrTx/>
                <a:buSzTx/>
                <a:buFontTx/>
                <a:buNone/>
                <a:tabLst/>
                <a:defRPr/>
              </a:pPr>
              <a:r>
                <a:rPr kumimoji="0" lang="en-US" sz="1890" b="0" i="0" u="none" strike="noStrike" kern="0" cap="none" spc="0" normalizeH="0" baseline="0" noProof="0" dirty="0">
                  <a:ln>
                    <a:noFill/>
                  </a:ln>
                  <a:solidFill>
                    <a:prstClr val="black"/>
                  </a:solidFill>
                  <a:effectLst/>
                  <a:uLnTx/>
                  <a:uFillTx/>
                  <a:latin typeface="Segoe UI Light"/>
                </a:rPr>
                <a:t>Evaluate Classifier Results</a:t>
              </a:r>
            </a:p>
          </p:txBody>
        </p:sp>
        <p:sp>
          <p:nvSpPr>
            <p:cNvPr id="35" name="TextBox 34">
              <a:extLst>
                <a:ext uri="{FF2B5EF4-FFF2-40B4-BE49-F238E27FC236}">
                  <a16:creationId xmlns:a16="http://schemas.microsoft.com/office/drawing/2014/main" id="{AC8220C8-7642-4D33-B9B4-B982AF875C1C}"/>
                </a:ext>
              </a:extLst>
            </p:cNvPr>
            <p:cNvSpPr txBox="1"/>
            <p:nvPr/>
          </p:nvSpPr>
          <p:spPr>
            <a:xfrm>
              <a:off x="4356409" y="1712760"/>
              <a:ext cx="2744202" cy="645583"/>
            </a:xfrm>
            <a:prstGeom prst="rect">
              <a:avLst/>
            </a:prstGeom>
            <a:solidFill>
              <a:sysClr val="window" lastClr="FFFFFF">
                <a:lumMod val="75000"/>
              </a:sys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p:spPr>
          <p:txBody>
            <a:bodyPr wrap="square" lIns="172780" tIns="138225" rIns="172780" bIns="138225"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863851" eaLnBrk="1" fontAlgn="auto" latinLnBrk="0" hangingPunct="1">
                <a:lnSpc>
                  <a:spcPct val="90000"/>
                </a:lnSpc>
                <a:spcBef>
                  <a:spcPts val="0"/>
                </a:spcBef>
                <a:spcAft>
                  <a:spcPts val="567"/>
                </a:spcAft>
                <a:buClrTx/>
                <a:buSzTx/>
                <a:buFontTx/>
                <a:buNone/>
                <a:tabLst/>
                <a:defRPr/>
              </a:pPr>
              <a:r>
                <a:rPr kumimoji="0" lang="en-US" sz="2646" b="0" i="0" u="none" strike="noStrike" kern="0" cap="none" spc="0" normalizeH="0" baseline="0" noProof="0" dirty="0">
                  <a:ln>
                    <a:noFill/>
                  </a:ln>
                  <a:solidFill>
                    <a:srgbClr val="353535"/>
                  </a:solidFill>
                  <a:effectLst/>
                  <a:uLnTx/>
                  <a:uFillTx/>
                  <a:latin typeface="Segoe UI Light"/>
                  <a:ea typeface="+mn-ea"/>
                  <a:cs typeface="+mn-cs"/>
                </a:rPr>
                <a:t>Train Model</a:t>
              </a:r>
            </a:p>
          </p:txBody>
        </p:sp>
        <p:sp>
          <p:nvSpPr>
            <p:cNvPr id="36" name="TextBox 35">
              <a:extLst>
                <a:ext uri="{FF2B5EF4-FFF2-40B4-BE49-F238E27FC236}">
                  <a16:creationId xmlns:a16="http://schemas.microsoft.com/office/drawing/2014/main" id="{A21DB208-A4A6-46C2-89A5-D010B78E4678}"/>
                </a:ext>
              </a:extLst>
            </p:cNvPr>
            <p:cNvSpPr txBox="1"/>
            <p:nvPr/>
          </p:nvSpPr>
          <p:spPr>
            <a:xfrm>
              <a:off x="1095521" y="1722751"/>
              <a:ext cx="2204968" cy="593236"/>
            </a:xfrm>
            <a:prstGeom prst="rect">
              <a:avLst/>
            </a:prstGeom>
            <a:solidFill>
              <a:sysClr val="window" lastClr="FFFFFF">
                <a:lumMod val="75000"/>
              </a:sys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p:spPr>
          <p:txBody>
            <a:bodyPr wrap="square" lIns="172780" tIns="138225" rIns="172780" bIns="138225"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863851" eaLnBrk="1" fontAlgn="auto" latinLnBrk="0" hangingPunct="1">
                <a:lnSpc>
                  <a:spcPct val="90000"/>
                </a:lnSpc>
                <a:spcBef>
                  <a:spcPts val="0"/>
                </a:spcBef>
                <a:spcAft>
                  <a:spcPts val="567"/>
                </a:spcAft>
                <a:buClrTx/>
                <a:buSzTx/>
                <a:buFontTx/>
                <a:buNone/>
                <a:tabLst/>
                <a:defRPr/>
              </a:pPr>
              <a:r>
                <a:rPr kumimoji="0" lang="en-US" sz="2268" b="0" i="0" u="none" strike="noStrike" kern="0" cap="none" spc="0" normalizeH="0" baseline="0" noProof="0" dirty="0">
                  <a:ln>
                    <a:noFill/>
                  </a:ln>
                  <a:solidFill>
                    <a:srgbClr val="353535"/>
                  </a:solidFill>
                  <a:effectLst/>
                  <a:uLnTx/>
                  <a:uFillTx/>
                  <a:latin typeface="Segoe UI Light"/>
                  <a:ea typeface="+mn-ea"/>
                  <a:cs typeface="+mn-cs"/>
                </a:rPr>
                <a:t>Upload Images</a:t>
              </a:r>
            </a:p>
          </p:txBody>
        </p:sp>
        <p:sp>
          <p:nvSpPr>
            <p:cNvPr id="37" name="TextBox 36">
              <a:extLst>
                <a:ext uri="{FF2B5EF4-FFF2-40B4-BE49-F238E27FC236}">
                  <a16:creationId xmlns:a16="http://schemas.microsoft.com/office/drawing/2014/main" id="{7E827E92-B2B5-4750-AE99-E798C8054BDF}"/>
                </a:ext>
              </a:extLst>
            </p:cNvPr>
            <p:cNvSpPr txBox="1"/>
            <p:nvPr/>
          </p:nvSpPr>
          <p:spPr>
            <a:xfrm>
              <a:off x="8052513" y="1729474"/>
              <a:ext cx="2187206" cy="593236"/>
            </a:xfrm>
            <a:prstGeom prst="rect">
              <a:avLst/>
            </a:prstGeom>
            <a:solidFill>
              <a:sysClr val="window" lastClr="FFFFFF">
                <a:lumMod val="75000"/>
              </a:sys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p:spPr>
          <p:txBody>
            <a:bodyPr wrap="square" lIns="172780" tIns="138225" rIns="172780" bIns="138225"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863851" eaLnBrk="1" fontAlgn="auto" latinLnBrk="0" hangingPunct="1">
                <a:lnSpc>
                  <a:spcPct val="90000"/>
                </a:lnSpc>
                <a:spcBef>
                  <a:spcPts val="0"/>
                </a:spcBef>
                <a:spcAft>
                  <a:spcPts val="567"/>
                </a:spcAft>
                <a:buClrTx/>
                <a:buSzTx/>
                <a:buFontTx/>
                <a:buNone/>
                <a:tabLst/>
                <a:defRPr/>
              </a:pPr>
              <a:r>
                <a:rPr kumimoji="0" lang="en-US" sz="2268" b="0" i="0" u="none" strike="noStrike" kern="0" cap="none" spc="0" normalizeH="0" baseline="0" noProof="0" dirty="0">
                  <a:ln>
                    <a:noFill/>
                  </a:ln>
                  <a:solidFill>
                    <a:srgbClr val="353535"/>
                  </a:solidFill>
                  <a:effectLst/>
                  <a:uLnTx/>
                  <a:uFillTx/>
                  <a:latin typeface="Segoe UI Light"/>
                  <a:ea typeface="+mn-ea"/>
                  <a:cs typeface="+mn-cs"/>
                </a:rPr>
                <a:t>Prediction API</a:t>
              </a:r>
            </a:p>
          </p:txBody>
        </p:sp>
        <p:sp>
          <p:nvSpPr>
            <p:cNvPr id="38" name="Right Arrow 4">
              <a:extLst>
                <a:ext uri="{FF2B5EF4-FFF2-40B4-BE49-F238E27FC236}">
                  <a16:creationId xmlns:a16="http://schemas.microsoft.com/office/drawing/2014/main" id="{B78AC20F-6C54-4F21-83C8-A52873BBCFEB}"/>
                </a:ext>
              </a:extLst>
            </p:cNvPr>
            <p:cNvSpPr/>
            <p:nvPr/>
          </p:nvSpPr>
          <p:spPr bwMode="auto">
            <a:xfrm>
              <a:off x="3410554" y="1874257"/>
              <a:ext cx="870584" cy="322588"/>
            </a:xfrm>
            <a:prstGeom prst="rightArrow">
              <a:avLst/>
            </a:prstGeom>
            <a:solidFill>
              <a:sysClr val="window" lastClr="FFFFFF">
                <a:lumMod val="75000"/>
              </a:sysClr>
            </a:solidFill>
            <a:ln>
              <a:noFill/>
              <a:headEnd type="none" w="med" len="med"/>
              <a:tailEnd type="none" w="med" len="me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p:spPr>
          <p:txBody>
            <a:bodyPr rot="0" spcFirstLastPara="0" vertOverflow="overflow" horzOverflow="overflow" vert="horz" wrap="square" lIns="172780" tIns="138225" rIns="172780" bIns="138225" numCol="1" spcCol="0" rtlCol="0" fromWordArt="0" anchor="t" anchorCtr="0" forceAA="0" compatLnSpc="1">
              <a:prstTxWarp prst="textNoShape">
                <a:avLst/>
              </a:prstTxWarp>
              <a:noAutofit/>
            </a:bodyPr>
            <a:lstStyle/>
            <a:p>
              <a:pPr marL="0" marR="0" lvl="0" indent="0" algn="ctr" defTabSz="880924" eaLnBrk="1" fontAlgn="base" latinLnBrk="0" hangingPunct="1">
                <a:lnSpc>
                  <a:spcPct val="90000"/>
                </a:lnSpc>
                <a:spcBef>
                  <a:spcPct val="0"/>
                </a:spcBef>
                <a:spcAft>
                  <a:spcPct val="0"/>
                </a:spcAft>
                <a:buClrTx/>
                <a:buSzTx/>
                <a:buFontTx/>
                <a:buNone/>
                <a:tabLst/>
                <a:defRPr/>
              </a:pPr>
              <a:endParaRPr kumimoji="0" lang="en-US" sz="2268" b="0" i="0" u="none" strike="noStrike" kern="0" cap="none" spc="0" normalizeH="0" baseline="0" noProof="0" dirty="0">
                <a:ln>
                  <a:noFill/>
                </a:ln>
                <a:solidFill>
                  <a:srgbClr val="353535"/>
                </a:solidFill>
                <a:effectLst/>
                <a:uLnTx/>
                <a:uFillTx/>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3953304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6" y="470473"/>
            <a:ext cx="7246870" cy="4714318"/>
          </a:xfrm>
        </p:spPr>
        <p:txBody>
          <a:bodyPr/>
          <a:lstStyle/>
          <a:p>
            <a:r>
              <a:rPr lang="en-US" sz="5400" dirty="0"/>
              <a:t>Demo:</a:t>
            </a:r>
          </a:p>
        </p:txBody>
      </p:sp>
      <p:sp>
        <p:nvSpPr>
          <p:cNvPr id="3" name="TextBox 2">
            <a:extLst>
              <a:ext uri="{FF2B5EF4-FFF2-40B4-BE49-F238E27FC236}">
                <a16:creationId xmlns:a16="http://schemas.microsoft.com/office/drawing/2014/main" id="{981D1000-CB24-4CEA-88E2-EE2E252182E3}"/>
              </a:ext>
            </a:extLst>
          </p:cNvPr>
          <p:cNvSpPr txBox="1"/>
          <p:nvPr/>
        </p:nvSpPr>
        <p:spPr>
          <a:xfrm>
            <a:off x="6218877" y="3250664"/>
            <a:ext cx="498912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srgbClr val="101820"/>
                </a:solidFill>
                <a:effectLst/>
                <a:uLnTx/>
                <a:uFillTx/>
                <a:latin typeface="Segoe UI"/>
                <a:ea typeface="+mn-ea"/>
                <a:cs typeface="+mn-cs"/>
              </a:rPr>
              <a:t>Custom Vision</a:t>
            </a:r>
          </a:p>
        </p:txBody>
      </p:sp>
    </p:spTree>
    <p:extLst>
      <p:ext uri="{BB962C8B-B14F-4D97-AF65-F5344CB8AC3E}">
        <p14:creationId xmlns:p14="http://schemas.microsoft.com/office/powerpoint/2010/main" val="181825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Text Analytics</a:t>
            </a:r>
          </a:p>
        </p:txBody>
      </p:sp>
    </p:spTree>
    <p:extLst>
      <p:ext uri="{BB962C8B-B14F-4D97-AF65-F5344CB8AC3E}">
        <p14:creationId xmlns:p14="http://schemas.microsoft.com/office/powerpoint/2010/main" val="382028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FC063-803B-4158-904D-F325538F99D0}"/>
              </a:ext>
            </a:extLst>
          </p:cNvPr>
          <p:cNvPicPr>
            <a:picLocks noChangeAspect="1"/>
          </p:cNvPicPr>
          <p:nvPr/>
        </p:nvPicPr>
        <p:blipFill>
          <a:blip r:embed="rId2"/>
          <a:stretch>
            <a:fillRect/>
          </a:stretch>
        </p:blipFill>
        <p:spPr>
          <a:xfrm>
            <a:off x="9752408" y="98039"/>
            <a:ext cx="1719105" cy="1719105"/>
          </a:xfrm>
          <a:prstGeom prst="rect">
            <a:avLst/>
          </a:prstGeom>
        </p:spPr>
      </p:pic>
      <p:sp>
        <p:nvSpPr>
          <p:cNvPr id="20" name="Title 1">
            <a:extLst>
              <a:ext uri="{FF2B5EF4-FFF2-40B4-BE49-F238E27FC236}">
                <a16:creationId xmlns:a16="http://schemas.microsoft.com/office/drawing/2014/main" id="{FE846713-16A6-400C-AB04-6B735B40B8BB}"/>
              </a:ext>
            </a:extLst>
          </p:cNvPr>
          <p:cNvSpPr>
            <a:spLocks noGrp="1"/>
          </p:cNvSpPr>
          <p:nvPr>
            <p:ph type="title" hasCustomPrompt="1"/>
          </p:nvPr>
        </p:nvSpPr>
        <p:spPr>
          <a:xfrm>
            <a:off x="361038" y="360363"/>
            <a:ext cx="10800000" cy="720000"/>
          </a:xfrm>
        </p:spPr>
        <p:txBody>
          <a:bodyPr/>
          <a:lstStyle>
            <a:lvl1pPr>
              <a:defRPr/>
            </a:lvl1pPr>
          </a:lstStyle>
          <a:p>
            <a:r>
              <a:rPr lang="en-US" dirty="0"/>
              <a:t>Thanks to All Sponsors</a:t>
            </a:r>
          </a:p>
        </p:txBody>
      </p:sp>
      <p:sp>
        <p:nvSpPr>
          <p:cNvPr id="21" name="Content Placeholder 2">
            <a:extLst>
              <a:ext uri="{FF2B5EF4-FFF2-40B4-BE49-F238E27FC236}">
                <a16:creationId xmlns:a16="http://schemas.microsoft.com/office/drawing/2014/main" id="{F7C18462-26DF-4E12-993D-A53C19EBC384}"/>
              </a:ext>
            </a:extLst>
          </p:cNvPr>
          <p:cNvSpPr>
            <a:spLocks noGrp="1"/>
          </p:cNvSpPr>
          <p:nvPr>
            <p:ph idx="1" hasCustomPrompt="1"/>
          </p:nvPr>
        </p:nvSpPr>
        <p:spPr>
          <a:xfrm>
            <a:off x="361038" y="1157622"/>
            <a:ext cx="3226308" cy="60414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b="1" dirty="0"/>
              <a:t>Gold Sponsors</a:t>
            </a:r>
          </a:p>
        </p:txBody>
      </p:sp>
      <p:sp>
        <p:nvSpPr>
          <p:cNvPr id="22" name="Content Placeholder 2">
            <a:extLst>
              <a:ext uri="{FF2B5EF4-FFF2-40B4-BE49-F238E27FC236}">
                <a16:creationId xmlns:a16="http://schemas.microsoft.com/office/drawing/2014/main" id="{401C97F5-2D6A-4746-866B-948C5078A46A}"/>
              </a:ext>
            </a:extLst>
          </p:cNvPr>
          <p:cNvSpPr txBox="1">
            <a:spLocks/>
          </p:cNvSpPr>
          <p:nvPr/>
        </p:nvSpPr>
        <p:spPr>
          <a:xfrm>
            <a:off x="113428" y="4365514"/>
            <a:ext cx="3301082" cy="604140"/>
          </a:xfrm>
          <a:prstGeom prst="rect">
            <a:avLst/>
          </a:prstGeom>
        </p:spPr>
        <p:txBody>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b="1" dirty="0"/>
              <a:t>Silver Sponsor</a:t>
            </a:r>
          </a:p>
        </p:txBody>
      </p:sp>
      <p:sp>
        <p:nvSpPr>
          <p:cNvPr id="23" name="Content Placeholder 2">
            <a:extLst>
              <a:ext uri="{FF2B5EF4-FFF2-40B4-BE49-F238E27FC236}">
                <a16:creationId xmlns:a16="http://schemas.microsoft.com/office/drawing/2014/main" id="{CADCB4A6-4C4C-4828-9C84-E45609D86838}"/>
              </a:ext>
            </a:extLst>
          </p:cNvPr>
          <p:cNvSpPr txBox="1">
            <a:spLocks/>
          </p:cNvSpPr>
          <p:nvPr/>
        </p:nvSpPr>
        <p:spPr>
          <a:xfrm>
            <a:off x="6173346" y="4365586"/>
            <a:ext cx="3579061" cy="604140"/>
          </a:xfrm>
          <a:prstGeom prst="rect">
            <a:avLst/>
          </a:prstGeom>
        </p:spPr>
        <p:txBody>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b="1" dirty="0"/>
              <a:t>Bronze Sponsor</a:t>
            </a:r>
          </a:p>
        </p:txBody>
      </p:sp>
      <p:pic>
        <p:nvPicPr>
          <p:cNvPr id="25" name="Picture 24" descr="A close up of a sign&#10;&#10;Description automatically generated">
            <a:extLst>
              <a:ext uri="{FF2B5EF4-FFF2-40B4-BE49-F238E27FC236}">
                <a16:creationId xmlns:a16="http://schemas.microsoft.com/office/drawing/2014/main" id="{9DA4FE84-9D0D-486D-8F21-C9C68D23FC8C}"/>
              </a:ext>
            </a:extLst>
          </p:cNvPr>
          <p:cNvPicPr>
            <a:picLocks noChangeAspect="1"/>
          </p:cNvPicPr>
          <p:nvPr/>
        </p:nvPicPr>
        <p:blipFill>
          <a:blip r:embed="rId3"/>
          <a:stretch>
            <a:fillRect/>
          </a:stretch>
        </p:blipFill>
        <p:spPr>
          <a:xfrm>
            <a:off x="3520000" y="5036580"/>
            <a:ext cx="2092627" cy="993498"/>
          </a:xfrm>
          <a:prstGeom prst="rect">
            <a:avLst/>
          </a:prstGeom>
        </p:spPr>
      </p:pic>
      <p:pic>
        <p:nvPicPr>
          <p:cNvPr id="26" name="Picture 25">
            <a:extLst>
              <a:ext uri="{FF2B5EF4-FFF2-40B4-BE49-F238E27FC236}">
                <a16:creationId xmlns:a16="http://schemas.microsoft.com/office/drawing/2014/main" id="{BD90B072-D6B9-4CB1-AE8C-388E819A84F4}"/>
              </a:ext>
            </a:extLst>
          </p:cNvPr>
          <p:cNvPicPr>
            <a:picLocks noChangeAspect="1"/>
          </p:cNvPicPr>
          <p:nvPr/>
        </p:nvPicPr>
        <p:blipFill>
          <a:blip r:embed="rId4"/>
          <a:stretch>
            <a:fillRect/>
          </a:stretch>
        </p:blipFill>
        <p:spPr>
          <a:xfrm>
            <a:off x="1279070" y="1753031"/>
            <a:ext cx="2583552" cy="1327777"/>
          </a:xfrm>
          <a:prstGeom prst="rect">
            <a:avLst/>
          </a:prstGeom>
        </p:spPr>
      </p:pic>
      <p:pic>
        <p:nvPicPr>
          <p:cNvPr id="28" name="Picture 27" descr="A picture containing clipart&#10;&#10;Description automatically generated">
            <a:extLst>
              <a:ext uri="{FF2B5EF4-FFF2-40B4-BE49-F238E27FC236}">
                <a16:creationId xmlns:a16="http://schemas.microsoft.com/office/drawing/2014/main" id="{EB939AAA-CE8F-49F3-B034-F90DE7E8DB3F}"/>
              </a:ext>
            </a:extLst>
          </p:cNvPr>
          <p:cNvPicPr>
            <a:picLocks noChangeAspect="1"/>
          </p:cNvPicPr>
          <p:nvPr/>
        </p:nvPicPr>
        <p:blipFill>
          <a:blip r:embed="rId5"/>
          <a:stretch>
            <a:fillRect/>
          </a:stretch>
        </p:blipFill>
        <p:spPr>
          <a:xfrm>
            <a:off x="6121626" y="1912023"/>
            <a:ext cx="4591974" cy="810951"/>
          </a:xfrm>
          <a:prstGeom prst="rect">
            <a:avLst/>
          </a:prstGeom>
        </p:spPr>
      </p:pic>
      <p:pic>
        <p:nvPicPr>
          <p:cNvPr id="29" name="Picture 28" descr="A picture containing sitting&#10;&#10;Description automatically generated">
            <a:extLst>
              <a:ext uri="{FF2B5EF4-FFF2-40B4-BE49-F238E27FC236}">
                <a16:creationId xmlns:a16="http://schemas.microsoft.com/office/drawing/2014/main" id="{CE04E25C-82E9-44EF-80EA-06131012F5EB}"/>
              </a:ext>
            </a:extLst>
          </p:cNvPr>
          <p:cNvPicPr>
            <a:picLocks noChangeAspect="1"/>
          </p:cNvPicPr>
          <p:nvPr/>
        </p:nvPicPr>
        <p:blipFill>
          <a:blip r:embed="rId6"/>
          <a:stretch>
            <a:fillRect/>
          </a:stretch>
        </p:blipFill>
        <p:spPr>
          <a:xfrm>
            <a:off x="1279070" y="3328200"/>
            <a:ext cx="2403133" cy="542530"/>
          </a:xfrm>
          <a:prstGeom prst="rect">
            <a:avLst/>
          </a:prstGeom>
        </p:spPr>
      </p:pic>
      <p:pic>
        <p:nvPicPr>
          <p:cNvPr id="3" name="Picture 2">
            <a:extLst>
              <a:ext uri="{FF2B5EF4-FFF2-40B4-BE49-F238E27FC236}">
                <a16:creationId xmlns:a16="http://schemas.microsoft.com/office/drawing/2014/main" id="{13E8BF33-962E-4156-B421-E78AB9F4F926}"/>
              </a:ext>
            </a:extLst>
          </p:cNvPr>
          <p:cNvPicPr>
            <a:picLocks noChangeAspect="1"/>
          </p:cNvPicPr>
          <p:nvPr/>
        </p:nvPicPr>
        <p:blipFill>
          <a:blip r:embed="rId7"/>
          <a:stretch>
            <a:fillRect/>
          </a:stretch>
        </p:blipFill>
        <p:spPr>
          <a:xfrm>
            <a:off x="6173347" y="5127083"/>
            <a:ext cx="3579061" cy="734450"/>
          </a:xfrm>
          <a:prstGeom prst="rect">
            <a:avLst/>
          </a:prstGeom>
        </p:spPr>
      </p:pic>
      <p:pic>
        <p:nvPicPr>
          <p:cNvPr id="4" name="Picture 3" descr="A close up of a logo&#10;&#10;Description automatically generated">
            <a:extLst>
              <a:ext uri="{FF2B5EF4-FFF2-40B4-BE49-F238E27FC236}">
                <a16:creationId xmlns:a16="http://schemas.microsoft.com/office/drawing/2014/main" id="{F69A2C01-575E-4329-B68D-4BD909C57DF2}"/>
              </a:ext>
            </a:extLst>
          </p:cNvPr>
          <p:cNvPicPr>
            <a:picLocks noChangeAspect="1"/>
          </p:cNvPicPr>
          <p:nvPr/>
        </p:nvPicPr>
        <p:blipFill>
          <a:blip r:embed="rId8"/>
          <a:stretch>
            <a:fillRect/>
          </a:stretch>
        </p:blipFill>
        <p:spPr>
          <a:xfrm>
            <a:off x="96041" y="4969726"/>
            <a:ext cx="3318469" cy="1244424"/>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85FCB2C1-9664-40C2-B813-C6EA3C835C3C}"/>
              </a:ext>
            </a:extLst>
          </p:cNvPr>
          <p:cNvPicPr>
            <a:picLocks noChangeAspect="1"/>
          </p:cNvPicPr>
          <p:nvPr/>
        </p:nvPicPr>
        <p:blipFill>
          <a:blip r:embed="rId9"/>
          <a:stretch>
            <a:fillRect/>
          </a:stretch>
        </p:blipFill>
        <p:spPr>
          <a:xfrm>
            <a:off x="6173347" y="3144522"/>
            <a:ext cx="3821517" cy="909885"/>
          </a:xfrm>
          <a:prstGeom prst="rect">
            <a:avLst/>
          </a:prstGeom>
        </p:spPr>
      </p:pic>
    </p:spTree>
    <p:extLst>
      <p:ext uri="{BB962C8B-B14F-4D97-AF65-F5344CB8AC3E}">
        <p14:creationId xmlns:p14="http://schemas.microsoft.com/office/powerpoint/2010/main" val="850366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Text Analytics</a:t>
            </a:r>
          </a:p>
        </p:txBody>
      </p:sp>
      <p:sp>
        <p:nvSpPr>
          <p:cNvPr id="19" name="Content Placeholder 18"/>
          <p:cNvSpPr>
            <a:spLocks noGrp="1"/>
          </p:cNvSpPr>
          <p:nvPr>
            <p:ph idx="1"/>
          </p:nvPr>
        </p:nvSpPr>
        <p:spPr>
          <a:xfrm>
            <a:off x="718115" y="1439813"/>
            <a:ext cx="10442010" cy="4680000"/>
          </a:xfrm>
        </p:spPr>
        <p:txBody>
          <a:bodyPr>
            <a:normAutofit/>
          </a:bodyPr>
          <a:lstStyle/>
          <a:p>
            <a:pPr lvl="0"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Sentiment analysis</a:t>
            </a:r>
            <a:endParaRPr lang="en-US" altLang="zh-CN" sz="2400" b="1" kern="0" dirty="0">
              <a:solidFill>
                <a:prstClr val="black"/>
              </a:solidFill>
              <a:latin typeface="Trebuchet MS" panose="020B0603020202020204"/>
              <a:ea typeface="华文新魏" panose="02010800040101010101" pitchFamily="2" charset="-122"/>
            </a:endParaRPr>
          </a:p>
          <a:p>
            <a:pPr lvl="0" defTabSz="846477">
              <a:lnSpc>
                <a:spcPct val="90000"/>
              </a:lnSpc>
              <a:spcBef>
                <a:spcPts val="567"/>
              </a:spcBef>
              <a:defRPr/>
            </a:pPr>
            <a:r>
              <a:rPr lang="en-US" altLang="zh-CN" sz="2400" kern="0" dirty="0">
                <a:solidFill>
                  <a:prstClr val="black"/>
                </a:solidFill>
                <a:ea typeface="华文新魏" panose="02010800040101010101" pitchFamily="2" charset="-122"/>
              </a:rPr>
              <a:t> Understand if a record has </a:t>
            </a:r>
            <a:br>
              <a:rPr lang="en-US" altLang="zh-CN" sz="2400" kern="0" dirty="0">
                <a:solidFill>
                  <a:prstClr val="black"/>
                </a:solidFill>
                <a:ea typeface="华文新魏" panose="02010800040101010101" pitchFamily="2" charset="-122"/>
              </a:rPr>
            </a:br>
            <a:r>
              <a:rPr lang="en-US" altLang="zh-CN" sz="2400" kern="0" dirty="0">
                <a:solidFill>
                  <a:prstClr val="black"/>
                </a:solidFill>
                <a:ea typeface="华文新魏" panose="02010800040101010101" pitchFamily="2" charset="-122"/>
              </a:rPr>
              <a:t> positive or negative sentiment</a:t>
            </a:r>
          </a:p>
          <a:p>
            <a:pPr lvl="0"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Key phrase extraction</a:t>
            </a:r>
          </a:p>
          <a:p>
            <a:pPr lvl="0" defTabSz="846477">
              <a:lnSpc>
                <a:spcPct val="90000"/>
              </a:lnSpc>
              <a:spcBef>
                <a:spcPts val="567"/>
              </a:spcBef>
              <a:defRPr/>
            </a:pPr>
            <a:r>
              <a:rPr lang="en-US" altLang="zh-CN" sz="2400" kern="0" dirty="0">
                <a:solidFill>
                  <a:prstClr val="black"/>
                </a:solidFill>
                <a:ea typeface="华文新魏" panose="02010800040101010101" pitchFamily="2" charset="-122"/>
              </a:rPr>
              <a:t> Extract key phrases from a piece </a:t>
            </a:r>
            <a:br>
              <a:rPr lang="en-US" altLang="zh-CN" sz="2400" kern="0" dirty="0">
                <a:solidFill>
                  <a:prstClr val="black"/>
                </a:solidFill>
                <a:ea typeface="华文新魏" panose="02010800040101010101" pitchFamily="2" charset="-122"/>
              </a:rPr>
            </a:br>
            <a:r>
              <a:rPr lang="en-US" altLang="zh-CN" sz="2400" kern="0" dirty="0">
                <a:solidFill>
                  <a:prstClr val="black"/>
                </a:solidFill>
                <a:ea typeface="华文新魏" panose="02010800040101010101" pitchFamily="2" charset="-122"/>
              </a:rPr>
              <a:t> of text, and retrieve topics</a:t>
            </a:r>
          </a:p>
          <a:p>
            <a:pPr lvl="0" defTabSz="846477">
              <a:lnSpc>
                <a:spcPct val="90000"/>
              </a:lnSpc>
              <a:spcBef>
                <a:spcPts val="1701"/>
              </a:spcBef>
              <a:defRPr/>
            </a:pPr>
            <a:r>
              <a:rPr lang="en-US" altLang="zh-CN" sz="3200" b="1" kern="0" dirty="0">
                <a:ln w="3175">
                  <a:noFill/>
                </a:ln>
                <a:solidFill>
                  <a:prstClr val="black"/>
                </a:solidFill>
                <a:latin typeface="Trebuchet MS" panose="020B0603020202020204"/>
                <a:ea typeface="华文新魏" panose="02010800040101010101" pitchFamily="2" charset="-122"/>
                <a:cs typeface="Segoe UI Semibold" panose="020B0702040204020203" pitchFamily="34" charset="0"/>
              </a:rPr>
              <a:t>Language detection </a:t>
            </a:r>
            <a:endParaRPr lang="en-US" altLang="zh-CN" sz="2400" b="1" kern="0" dirty="0">
              <a:solidFill>
                <a:prstClr val="black"/>
              </a:solidFill>
              <a:latin typeface="Trebuchet MS" panose="020B0603020202020204"/>
              <a:ea typeface="华文新魏" panose="02010800040101010101" pitchFamily="2" charset="-122"/>
            </a:endParaRPr>
          </a:p>
          <a:p>
            <a:pPr lvl="0" defTabSz="846477">
              <a:lnSpc>
                <a:spcPct val="90000"/>
              </a:lnSpc>
              <a:spcBef>
                <a:spcPts val="567"/>
              </a:spcBef>
              <a:defRPr/>
            </a:pPr>
            <a:r>
              <a:rPr lang="en-US" altLang="zh-CN" sz="2400" kern="0" dirty="0">
                <a:solidFill>
                  <a:prstClr val="black"/>
                </a:solidFill>
                <a:ea typeface="华文新魏" panose="02010800040101010101" pitchFamily="2" charset="-122"/>
              </a:rPr>
              <a:t> Identify the language, </a:t>
            </a:r>
            <a:br>
              <a:rPr lang="en-US" altLang="zh-CN" sz="2400" kern="0" dirty="0">
                <a:solidFill>
                  <a:prstClr val="black"/>
                </a:solidFill>
                <a:ea typeface="华文新魏" panose="02010800040101010101" pitchFamily="2" charset="-122"/>
              </a:rPr>
            </a:br>
            <a:r>
              <a:rPr lang="en-US" altLang="zh-CN" sz="2400" kern="0" dirty="0">
                <a:solidFill>
                  <a:prstClr val="black"/>
                </a:solidFill>
                <a:ea typeface="华文新魏" panose="02010800040101010101" pitchFamily="2" charset="-122"/>
              </a:rPr>
              <a:t> 120 supported languages</a:t>
            </a:r>
          </a:p>
        </p:txBody>
      </p:sp>
      <p:sp>
        <p:nvSpPr>
          <p:cNvPr id="4" name="TextBox 3">
            <a:extLst>
              <a:ext uri="{FF2B5EF4-FFF2-40B4-BE49-F238E27FC236}">
                <a16:creationId xmlns:a16="http://schemas.microsoft.com/office/drawing/2014/main" id="{8233F7A6-42C5-43A9-974F-833D13C98F14}"/>
              </a:ext>
            </a:extLst>
          </p:cNvPr>
          <p:cNvSpPr txBox="1"/>
          <p:nvPr/>
        </p:nvSpPr>
        <p:spPr>
          <a:xfrm>
            <a:off x="26286" y="6280065"/>
            <a:ext cx="5116785"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https://docs.microsoft.com/en-us/azure/cognitive-services/text-analytics/overview</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78299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6" y="470473"/>
            <a:ext cx="7246870" cy="4714318"/>
          </a:xfrm>
        </p:spPr>
        <p:txBody>
          <a:bodyPr/>
          <a:lstStyle/>
          <a:p>
            <a:r>
              <a:rPr lang="en-US" sz="5400" dirty="0"/>
              <a:t>Demo:</a:t>
            </a:r>
          </a:p>
        </p:txBody>
      </p:sp>
      <p:sp>
        <p:nvSpPr>
          <p:cNvPr id="3" name="TextBox 2">
            <a:extLst>
              <a:ext uri="{FF2B5EF4-FFF2-40B4-BE49-F238E27FC236}">
                <a16:creationId xmlns:a16="http://schemas.microsoft.com/office/drawing/2014/main" id="{981D1000-CB24-4CEA-88E2-EE2E252182E3}"/>
              </a:ext>
            </a:extLst>
          </p:cNvPr>
          <p:cNvSpPr txBox="1"/>
          <p:nvPr/>
        </p:nvSpPr>
        <p:spPr>
          <a:xfrm>
            <a:off x="6218877" y="3250664"/>
            <a:ext cx="498912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srgbClr val="101820"/>
                </a:solidFill>
                <a:effectLst/>
                <a:uLnTx/>
                <a:uFillTx/>
                <a:latin typeface="Segoe UI"/>
                <a:ea typeface="+mn-ea"/>
                <a:cs typeface="+mn-cs"/>
              </a:rPr>
              <a:t>Text Analytics</a:t>
            </a:r>
          </a:p>
        </p:txBody>
      </p:sp>
    </p:spTree>
    <p:extLst>
      <p:ext uri="{BB962C8B-B14F-4D97-AF65-F5344CB8AC3E}">
        <p14:creationId xmlns:p14="http://schemas.microsoft.com/office/powerpoint/2010/main" val="300363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78">
            <a:extLst>
              <a:ext uri="{FF2B5EF4-FFF2-40B4-BE49-F238E27FC236}">
                <a16:creationId xmlns:a16="http://schemas.microsoft.com/office/drawing/2014/main" id="{D273B513-3A39-4E13-AB15-DD366EC0D11E}"/>
              </a:ext>
            </a:extLst>
          </p:cNvPr>
          <p:cNvSpPr/>
          <p:nvPr/>
        </p:nvSpPr>
        <p:spPr bwMode="auto">
          <a:xfrm>
            <a:off x="0" y="2110191"/>
            <a:ext cx="2299707"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Object, scene,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activity detection </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Face recognition </a:t>
            </a:r>
            <a:br>
              <a:rPr lang="en-US" sz="1323" b="1" kern="0" dirty="0">
                <a:gradFill>
                  <a:gsLst>
                    <a:gs pos="1250">
                      <a:srgbClr val="1A1A1A"/>
                    </a:gs>
                    <a:gs pos="100000">
                      <a:srgbClr val="1A1A1A"/>
                    </a:gs>
                  </a:gsLst>
                  <a:lin ang="0" scaled="0"/>
                </a:gradFill>
                <a:latin typeface="Segoe UI"/>
                <a:cs typeface="Segoe UI Semibold" panose="020B0702040204020203" pitchFamily="34" charset="0"/>
              </a:rPr>
            </a:br>
            <a:r>
              <a:rPr lang="en-US" sz="1323" b="1" kern="0" dirty="0">
                <a:gradFill>
                  <a:gsLst>
                    <a:gs pos="1250">
                      <a:srgbClr val="1A1A1A"/>
                    </a:gs>
                    <a:gs pos="100000">
                      <a:srgbClr val="1A1A1A"/>
                    </a:gs>
                  </a:gsLst>
                  <a:lin ang="0" scaled="0"/>
                </a:gradFill>
                <a:latin typeface="Segoe UI"/>
                <a:cs typeface="Segoe UI Semibold" panose="020B0702040204020203" pitchFamily="34" charset="0"/>
              </a:rPr>
              <a:t>and identification*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Celebrity and landmark recognition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Emotion recognition </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Text and handwriting recognition (OCR)*</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Customizable image recognition*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Video metadata, audio,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keyframe extraction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analysis</a:t>
            </a:r>
          </a:p>
        </p:txBody>
      </p:sp>
      <p:grpSp>
        <p:nvGrpSpPr>
          <p:cNvPr id="2" name="Group 1">
            <a:extLst>
              <a:ext uri="{FF2B5EF4-FFF2-40B4-BE49-F238E27FC236}">
                <a16:creationId xmlns:a16="http://schemas.microsoft.com/office/drawing/2014/main" id="{66FF674B-2966-427E-B758-5438E681AF7E}"/>
              </a:ext>
            </a:extLst>
          </p:cNvPr>
          <p:cNvGrpSpPr>
            <a:grpSpLocks noChangeAspect="1"/>
          </p:cNvGrpSpPr>
          <p:nvPr/>
        </p:nvGrpSpPr>
        <p:grpSpPr>
          <a:xfrm>
            <a:off x="789343" y="450191"/>
            <a:ext cx="726511" cy="725277"/>
            <a:chOff x="1060458" y="1629609"/>
            <a:chExt cx="841248" cy="839818"/>
          </a:xfrm>
        </p:grpSpPr>
        <p:sp>
          <p:nvSpPr>
            <p:cNvPr id="4" name="Oval 3">
              <a:extLst>
                <a:ext uri="{FF2B5EF4-FFF2-40B4-BE49-F238E27FC236}">
                  <a16:creationId xmlns:a16="http://schemas.microsoft.com/office/drawing/2014/main" id="{EBF35B50-D681-49F2-B65C-D0A7072F98CA}"/>
                </a:ext>
              </a:extLst>
            </p:cNvPr>
            <p:cNvSpPr/>
            <p:nvPr/>
          </p:nvSpPr>
          <p:spPr bwMode="auto">
            <a:xfrm>
              <a:off x="1060458"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2DBAA6C0-8E44-42A9-9D6A-EE3F1AA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10" y="1768035"/>
              <a:ext cx="558945" cy="562966"/>
            </a:xfrm>
            <a:prstGeom prst="rect">
              <a:avLst/>
            </a:prstGeom>
          </p:spPr>
        </p:pic>
      </p:grpSp>
      <p:sp>
        <p:nvSpPr>
          <p:cNvPr id="64" name="TextBox 63">
            <a:extLst>
              <a:ext uri="{FF2B5EF4-FFF2-40B4-BE49-F238E27FC236}">
                <a16:creationId xmlns:a16="http://schemas.microsoft.com/office/drawing/2014/main" id="{115B3D08-9415-4330-B16C-D013F0C7EC89}"/>
              </a:ext>
            </a:extLst>
          </p:cNvPr>
          <p:cNvSpPr txBox="1"/>
          <p:nvPr/>
        </p:nvSpPr>
        <p:spPr>
          <a:xfrm>
            <a:off x="-8236" y="1175468"/>
            <a:ext cx="23244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135" name="Freeform 118">
            <a:extLst>
              <a:ext uri="{FF2B5EF4-FFF2-40B4-BE49-F238E27FC236}">
                <a16:creationId xmlns:a16="http://schemas.microsoft.com/office/drawing/2014/main" id="{CB8FAE7F-4435-4991-80E8-33BE77D49CDE}"/>
              </a:ext>
            </a:extLst>
          </p:cNvPr>
          <p:cNvSpPr/>
          <p:nvPr/>
        </p:nvSpPr>
        <p:spPr bwMode="auto">
          <a:xfrm>
            <a:off x="4615883" y="2110191"/>
            <a:ext cx="2299702"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Language detection*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Key phrase extraction*</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Text sentiment analysis*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Multilingual and contextual spell checking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Explicit or offensive text content moderation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text translation</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Contextual language understanding*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Q&amp;A extraction from unstructured 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base creation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from collections of Q&amp;As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 </a:t>
            </a:r>
          </a:p>
        </p:txBody>
      </p:sp>
      <p:grpSp>
        <p:nvGrpSpPr>
          <p:cNvPr id="5" name="Group 4">
            <a:extLst>
              <a:ext uri="{FF2B5EF4-FFF2-40B4-BE49-F238E27FC236}">
                <a16:creationId xmlns:a16="http://schemas.microsoft.com/office/drawing/2014/main" id="{5ECA8B29-9E87-408F-87FF-2DDE014502EC}"/>
              </a:ext>
            </a:extLst>
          </p:cNvPr>
          <p:cNvGrpSpPr>
            <a:grpSpLocks noChangeAspect="1"/>
          </p:cNvGrpSpPr>
          <p:nvPr/>
        </p:nvGrpSpPr>
        <p:grpSpPr>
          <a:xfrm>
            <a:off x="5396987" y="464055"/>
            <a:ext cx="726513" cy="725277"/>
            <a:chOff x="5754131" y="1647541"/>
            <a:chExt cx="841248" cy="839816"/>
          </a:xfrm>
        </p:grpSpPr>
        <p:sp>
          <p:nvSpPr>
            <p:cNvPr id="23" name="Oval 22">
              <a:extLst>
                <a:ext uri="{FF2B5EF4-FFF2-40B4-BE49-F238E27FC236}">
                  <a16:creationId xmlns:a16="http://schemas.microsoft.com/office/drawing/2014/main" id="{D80AC37E-E0E5-4819-9B0F-430676BC8911}"/>
                </a:ext>
              </a:extLst>
            </p:cNvPr>
            <p:cNvSpPr/>
            <p:nvPr/>
          </p:nvSpPr>
          <p:spPr bwMode="auto">
            <a:xfrm>
              <a:off x="5754131" y="1647541"/>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97" name="Picture 96">
              <a:extLst>
                <a:ext uri="{FF2B5EF4-FFF2-40B4-BE49-F238E27FC236}">
                  <a16:creationId xmlns:a16="http://schemas.microsoft.com/office/drawing/2014/main" id="{4B0DA796-07B0-4158-8961-AD4AC695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04" y="1771898"/>
              <a:ext cx="591103" cy="591102"/>
            </a:xfrm>
            <a:prstGeom prst="rect">
              <a:avLst/>
            </a:prstGeom>
          </p:spPr>
        </p:pic>
      </p:grpSp>
      <p:sp>
        <p:nvSpPr>
          <p:cNvPr id="65" name="TextBox 64">
            <a:extLst>
              <a:ext uri="{FF2B5EF4-FFF2-40B4-BE49-F238E27FC236}">
                <a16:creationId xmlns:a16="http://schemas.microsoft.com/office/drawing/2014/main" id="{144056D4-A2E0-4CCA-BF19-8AA2A9B64A26}"/>
              </a:ext>
            </a:extLst>
          </p:cNvPr>
          <p:cNvSpPr txBox="1"/>
          <p:nvPr/>
        </p:nvSpPr>
        <p:spPr>
          <a:xfrm>
            <a:off x="4615884" y="1169119"/>
            <a:ext cx="2299702"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154" name="Freeform 97">
            <a:extLst>
              <a:ext uri="{FF2B5EF4-FFF2-40B4-BE49-F238E27FC236}">
                <a16:creationId xmlns:a16="http://schemas.microsoft.com/office/drawing/2014/main" id="{7891367B-CB9A-42C2-A397-7C85FE8C13D4}"/>
              </a:ext>
            </a:extLst>
          </p:cNvPr>
          <p:cNvSpPr/>
          <p:nvPr/>
        </p:nvSpPr>
        <p:spPr bwMode="auto">
          <a:xfrm>
            <a:off x="6926570"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GB" sz="1323" b="1" kern="0" dirty="0">
                <a:gradFill>
                  <a:gsLst>
                    <a:gs pos="1250">
                      <a:srgbClr val="1A1A1A"/>
                    </a:gs>
                    <a:gs pos="100000">
                      <a:srgbClr val="1A1A1A"/>
                    </a:gs>
                  </a:gsLst>
                  <a:lin ang="0" scaled="0"/>
                </a:gradFill>
                <a:cs typeface="Segoe UI Semibold" panose="020B0702040204020203" pitchFamily="34" charset="0"/>
              </a:rPr>
              <a:t>Anomaly detection*</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Interactive data analytics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Personalize experiences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Detect potential offensive and unwanted images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Filter possible profanity and undesirable text</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Moderate adult and racy content in videos</a:t>
            </a:r>
          </a:p>
        </p:txBody>
      </p:sp>
      <p:sp>
        <p:nvSpPr>
          <p:cNvPr id="67" name="TextBox 66">
            <a:extLst>
              <a:ext uri="{FF2B5EF4-FFF2-40B4-BE49-F238E27FC236}">
                <a16:creationId xmlns:a16="http://schemas.microsoft.com/office/drawing/2014/main" id="{F089717C-E923-4EF1-A675-7F398AF2B928}"/>
              </a:ext>
            </a:extLst>
          </p:cNvPr>
          <p:cNvSpPr txBox="1"/>
          <p:nvPr/>
        </p:nvSpPr>
        <p:spPr>
          <a:xfrm>
            <a:off x="6926569"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Decision</a:t>
            </a:r>
          </a:p>
        </p:txBody>
      </p:sp>
      <p:cxnSp>
        <p:nvCxnSpPr>
          <p:cNvPr id="110" name="Straight Connector 109">
            <a:extLst>
              <a:ext uri="{FF2B5EF4-FFF2-40B4-BE49-F238E27FC236}">
                <a16:creationId xmlns:a16="http://schemas.microsoft.com/office/drawing/2014/main" id="{BC243CEA-0708-4079-A4C7-3098A0063888}"/>
              </a:ext>
            </a:extLst>
          </p:cNvPr>
          <p:cNvCxnSpPr>
            <a:cxnSpLocks/>
          </p:cNvCxnSpPr>
          <p:nvPr/>
        </p:nvCxnSpPr>
        <p:spPr>
          <a:xfrm>
            <a:off x="691558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Freeform 83">
            <a:extLst>
              <a:ext uri="{FF2B5EF4-FFF2-40B4-BE49-F238E27FC236}">
                <a16:creationId xmlns:a16="http://schemas.microsoft.com/office/drawing/2014/main" id="{8917D0E6-AB09-4A19-B884-BB1F39465ECD}"/>
              </a:ext>
            </a:extLst>
          </p:cNvPr>
          <p:cNvSpPr/>
          <p:nvPr/>
        </p:nvSpPr>
        <p:spPr bwMode="auto">
          <a:xfrm>
            <a:off x="2310685" y="2110191"/>
            <a:ext cx="2294213"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Speech transcription </a:t>
            </a:r>
            <a:br>
              <a:rPr lang="en-US" sz="1323" b="1" kern="0" dirty="0">
                <a:gradFill>
                  <a:gsLst>
                    <a:gs pos="1250">
                      <a:srgbClr val="1A1A1A"/>
                    </a:gs>
                    <a:gs pos="100000">
                      <a:srgbClr val="1A1A1A"/>
                    </a:gs>
                  </a:gsLst>
                  <a:lin ang="0" scaled="0"/>
                </a:gradFill>
                <a:latin typeface="Segoe UI"/>
                <a:cs typeface="Segoe UI Semibold" panose="020B0702040204020203" pitchFamily="34" charset="0"/>
              </a:rPr>
            </a:br>
            <a:r>
              <a:rPr lang="en-US" sz="1323" b="1" kern="0" dirty="0">
                <a:gradFill>
                  <a:gsLst>
                    <a:gs pos="1250">
                      <a:srgbClr val="1A1A1A"/>
                    </a:gs>
                    <a:gs pos="100000">
                      <a:srgbClr val="1A1A1A"/>
                    </a:gs>
                  </a:gsLst>
                  <a:lin ang="0" scaled="0"/>
                </a:gradFill>
                <a:latin typeface="Segoe UI"/>
                <a:cs typeface="Segoe UI Semibold" panose="020B0702040204020203" pitchFamily="34" charset="0"/>
              </a:rPr>
              <a:t>(speech-to-text)*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speech models for unique vocabularies or complex environment</a:t>
            </a:r>
          </a:p>
          <a:p>
            <a:pPr algn="ctr" defTabSz="898604" fontAlgn="base">
              <a:lnSpc>
                <a:spcPct val="90000"/>
              </a:lnSpc>
              <a:spcBef>
                <a:spcPct val="0"/>
              </a:spcBef>
              <a:spcAft>
                <a:spcPts val="756"/>
              </a:spcAft>
              <a:defRPr/>
            </a:pPr>
            <a:r>
              <a:rPr lang="en-US" sz="1323" b="1" kern="0" dirty="0">
                <a:gradFill>
                  <a:gsLst>
                    <a:gs pos="1250">
                      <a:srgbClr val="1A1A1A"/>
                    </a:gs>
                    <a:gs pos="100000">
                      <a:srgbClr val="1A1A1A"/>
                    </a:gs>
                  </a:gsLst>
                  <a:lin ang="0" scaled="0"/>
                </a:gradFill>
                <a:latin typeface="Segoe UI"/>
                <a:cs typeface="Segoe UI Semibold" panose="020B0702040204020203" pitchFamily="34" charset="0"/>
              </a:rPr>
              <a:t>Text-to-speech*</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Voice</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Real-time speech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speech transcription and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Speaker identification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verification</a:t>
            </a: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 name="Group 2">
            <a:extLst>
              <a:ext uri="{FF2B5EF4-FFF2-40B4-BE49-F238E27FC236}">
                <a16:creationId xmlns:a16="http://schemas.microsoft.com/office/drawing/2014/main" id="{B789CB81-67FC-43CD-8BD8-DE513D8B26D0}"/>
              </a:ext>
            </a:extLst>
          </p:cNvPr>
          <p:cNvGrpSpPr>
            <a:grpSpLocks noChangeAspect="1"/>
          </p:cNvGrpSpPr>
          <p:nvPr/>
        </p:nvGrpSpPr>
        <p:grpSpPr>
          <a:xfrm>
            <a:off x="3102778" y="464054"/>
            <a:ext cx="726511" cy="725277"/>
            <a:chOff x="3396504" y="1629609"/>
            <a:chExt cx="841248" cy="839818"/>
          </a:xfrm>
        </p:grpSpPr>
        <p:sp>
          <p:nvSpPr>
            <p:cNvPr id="22" name="Oval 21">
              <a:extLst>
                <a:ext uri="{FF2B5EF4-FFF2-40B4-BE49-F238E27FC236}">
                  <a16:creationId xmlns:a16="http://schemas.microsoft.com/office/drawing/2014/main" id="{C38798E4-3DD8-4005-BAFD-BD337E967D57}"/>
                </a:ext>
              </a:extLst>
            </p:cNvPr>
            <p:cNvSpPr/>
            <p:nvPr/>
          </p:nvSpPr>
          <p:spPr bwMode="auto">
            <a:xfrm>
              <a:off x="3396504"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7" name="Picture 76">
              <a:extLst>
                <a:ext uri="{FF2B5EF4-FFF2-40B4-BE49-F238E27FC236}">
                  <a16:creationId xmlns:a16="http://schemas.microsoft.com/office/drawing/2014/main" id="{C3971D88-A510-4FDC-A625-2E890C9C2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112" y="1773502"/>
              <a:ext cx="552032" cy="552032"/>
            </a:xfrm>
            <a:prstGeom prst="rect">
              <a:avLst/>
            </a:prstGeom>
          </p:spPr>
        </p:pic>
      </p:grpSp>
      <p:sp>
        <p:nvSpPr>
          <p:cNvPr id="68" name="TextBox 67">
            <a:extLst>
              <a:ext uri="{FF2B5EF4-FFF2-40B4-BE49-F238E27FC236}">
                <a16:creationId xmlns:a16="http://schemas.microsoft.com/office/drawing/2014/main" id="{F28EAD9E-6E02-4D08-A15C-478BA64DF0A1}"/>
              </a:ext>
            </a:extLst>
          </p:cNvPr>
          <p:cNvSpPr txBox="1"/>
          <p:nvPr/>
        </p:nvSpPr>
        <p:spPr>
          <a:xfrm>
            <a:off x="2296957" y="1176453"/>
            <a:ext cx="2318927" cy="639978"/>
          </a:xfrm>
          <a:prstGeom prst="rect">
            <a:avLst/>
          </a:prstGeom>
          <a:noFill/>
        </p:spPr>
        <p:txBody>
          <a:bodyPr wrap="square" lIns="169311" tIns="135450" rIns="84680"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cxnSp>
        <p:nvCxnSpPr>
          <p:cNvPr id="28" name="Straight Connector 27">
            <a:extLst>
              <a:ext uri="{FF2B5EF4-FFF2-40B4-BE49-F238E27FC236}">
                <a16:creationId xmlns:a16="http://schemas.microsoft.com/office/drawing/2014/main" id="{859EE9B1-288D-4E58-8761-7DEF3EE46AA8}"/>
              </a:ext>
            </a:extLst>
          </p:cNvPr>
          <p:cNvCxnSpPr>
            <a:cxnSpLocks/>
          </p:cNvCxnSpPr>
          <p:nvPr/>
        </p:nvCxnSpPr>
        <p:spPr>
          <a:xfrm>
            <a:off x="4610390"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BC00B1-6536-4154-B9EB-B6CE2077A5C0}"/>
              </a:ext>
            </a:extLst>
          </p:cNvPr>
          <p:cNvCxnSpPr>
            <a:cxnSpLocks/>
          </p:cNvCxnSpPr>
          <p:nvPr/>
        </p:nvCxnSpPr>
        <p:spPr>
          <a:xfrm>
            <a:off x="230519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0B581F-EF0A-4165-BF81-0497A172C22F}"/>
              </a:ext>
            </a:extLst>
          </p:cNvPr>
          <p:cNvCxnSpPr>
            <a:cxnSpLocks/>
          </p:cNvCxnSpPr>
          <p:nvPr/>
        </p:nvCxnSpPr>
        <p:spPr>
          <a:xfrm>
            <a:off x="9220780" y="394688"/>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Freeform 97">
            <a:extLst>
              <a:ext uri="{FF2B5EF4-FFF2-40B4-BE49-F238E27FC236}">
                <a16:creationId xmlns:a16="http://schemas.microsoft.com/office/drawing/2014/main" id="{A474DB6F-485F-47BB-8F73-A63315FDAD0D}"/>
              </a:ext>
            </a:extLst>
          </p:cNvPr>
          <p:cNvSpPr/>
          <p:nvPr/>
        </p:nvSpPr>
        <p:spPr bwMode="auto">
          <a:xfrm>
            <a:off x="9224163"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web, news, image,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video search results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Trends for video, news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Image identification, classification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extraction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Identification of similar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images and products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classification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acquisition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for named entities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Search query autosuggest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custom search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engine creation</a:t>
            </a:r>
          </a:p>
        </p:txBody>
      </p:sp>
      <p:grpSp>
        <p:nvGrpSpPr>
          <p:cNvPr id="33" name="Group 32">
            <a:extLst>
              <a:ext uri="{FF2B5EF4-FFF2-40B4-BE49-F238E27FC236}">
                <a16:creationId xmlns:a16="http://schemas.microsoft.com/office/drawing/2014/main" id="{AB2669A8-F174-4D47-A210-31507D613E96}"/>
              </a:ext>
            </a:extLst>
          </p:cNvPr>
          <p:cNvGrpSpPr>
            <a:grpSpLocks noChangeAspect="1"/>
          </p:cNvGrpSpPr>
          <p:nvPr/>
        </p:nvGrpSpPr>
        <p:grpSpPr>
          <a:xfrm>
            <a:off x="10010758" y="464055"/>
            <a:ext cx="726513" cy="725277"/>
            <a:chOff x="10413412" y="1629610"/>
            <a:chExt cx="841248" cy="839816"/>
          </a:xfrm>
        </p:grpSpPr>
        <p:sp>
          <p:nvSpPr>
            <p:cNvPr id="34" name="Oval 33">
              <a:extLst>
                <a:ext uri="{FF2B5EF4-FFF2-40B4-BE49-F238E27FC236}">
                  <a16:creationId xmlns:a16="http://schemas.microsoft.com/office/drawing/2014/main" id="{9CBFD5C9-DACE-42EC-99BD-4BA6D9825F75}"/>
                </a:ext>
              </a:extLst>
            </p:cNvPr>
            <p:cNvSpPr/>
            <p:nvPr/>
          </p:nvSpPr>
          <p:spPr bwMode="auto">
            <a:xfrm>
              <a:off x="10413412" y="1629610"/>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BF9D4E03-9621-4E2D-886A-117831351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481" y="1812963"/>
              <a:ext cx="473110" cy="473110"/>
            </a:xfrm>
            <a:prstGeom prst="rect">
              <a:avLst/>
            </a:prstGeom>
          </p:spPr>
        </p:pic>
      </p:grpSp>
      <p:sp>
        <p:nvSpPr>
          <p:cNvPr id="36" name="TextBox 35">
            <a:extLst>
              <a:ext uri="{FF2B5EF4-FFF2-40B4-BE49-F238E27FC236}">
                <a16:creationId xmlns:a16="http://schemas.microsoft.com/office/drawing/2014/main" id="{45D39369-5863-4033-8343-EDA4ACBF6372}"/>
              </a:ext>
            </a:extLst>
          </p:cNvPr>
          <p:cNvSpPr txBox="1"/>
          <p:nvPr/>
        </p:nvSpPr>
        <p:spPr>
          <a:xfrm>
            <a:off x="9224162"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nvGrpSpPr>
          <p:cNvPr id="12" name="Group 11">
            <a:extLst>
              <a:ext uri="{FF2B5EF4-FFF2-40B4-BE49-F238E27FC236}">
                <a16:creationId xmlns:a16="http://schemas.microsoft.com/office/drawing/2014/main" id="{7DB6AFC4-C16A-4BA4-9D73-6C08F2E1D0A6}"/>
              </a:ext>
            </a:extLst>
          </p:cNvPr>
          <p:cNvGrpSpPr/>
          <p:nvPr/>
        </p:nvGrpSpPr>
        <p:grpSpPr>
          <a:xfrm>
            <a:off x="7713165" y="464055"/>
            <a:ext cx="726513" cy="725277"/>
            <a:chOff x="7713165" y="464055"/>
            <a:chExt cx="726513" cy="725277"/>
          </a:xfrm>
        </p:grpSpPr>
        <p:sp>
          <p:nvSpPr>
            <p:cNvPr id="25" name="Oval 24">
              <a:extLst>
                <a:ext uri="{FF2B5EF4-FFF2-40B4-BE49-F238E27FC236}">
                  <a16:creationId xmlns:a16="http://schemas.microsoft.com/office/drawing/2014/main" id="{973AC7D8-7354-426A-A095-1B1867E90CF1}"/>
                </a:ext>
              </a:extLst>
            </p:cNvPr>
            <p:cNvSpPr/>
            <p:nvPr/>
          </p:nvSpPr>
          <p:spPr bwMode="auto">
            <a:xfrm>
              <a:off x="7713165" y="464055"/>
              <a:ext cx="726513" cy="72527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11" name="Picture 10" descr="A close up of a sign&#10;&#10;Description automatically generated">
              <a:extLst>
                <a:ext uri="{FF2B5EF4-FFF2-40B4-BE49-F238E27FC236}">
                  <a16:creationId xmlns:a16="http://schemas.microsoft.com/office/drawing/2014/main" id="{043A9F85-B5C7-483F-B1D7-76C945BFA66B}"/>
                </a:ext>
              </a:extLst>
            </p:cNvPr>
            <p:cNvPicPr>
              <a:picLocks noChangeAspect="1"/>
            </p:cNvPicPr>
            <p:nvPr/>
          </p:nvPicPr>
          <p:blipFill>
            <a:blip r:embed="rId7"/>
            <a:stretch>
              <a:fillRect/>
            </a:stretch>
          </p:blipFill>
          <p:spPr>
            <a:xfrm>
              <a:off x="7835310" y="602056"/>
              <a:ext cx="501370" cy="472379"/>
            </a:xfrm>
            <a:prstGeom prst="rect">
              <a:avLst/>
            </a:prstGeom>
          </p:spPr>
        </p:pic>
      </p:grpSp>
      <p:sp>
        <p:nvSpPr>
          <p:cNvPr id="37" name="TextBox 36">
            <a:extLst>
              <a:ext uri="{FF2B5EF4-FFF2-40B4-BE49-F238E27FC236}">
                <a16:creationId xmlns:a16="http://schemas.microsoft.com/office/drawing/2014/main" id="{3F0F8C20-A5DB-42A1-981E-A374975F83C4}"/>
              </a:ext>
            </a:extLst>
          </p:cNvPr>
          <p:cNvSpPr txBox="1"/>
          <p:nvPr/>
        </p:nvSpPr>
        <p:spPr>
          <a:xfrm>
            <a:off x="9091771" y="6205182"/>
            <a:ext cx="1602490" cy="232692"/>
          </a:xfrm>
          <a:prstGeom prst="rect">
            <a:avLst/>
          </a:prstGeom>
          <a:noFill/>
        </p:spPr>
        <p:txBody>
          <a:bodyPr wrap="none" lIns="0" tIns="0" rIns="0" bIns="0" rtlCol="0">
            <a:spAutoFit/>
          </a:bodyPr>
          <a:lstStyle/>
          <a:p>
            <a:pPr defTabSz="432008"/>
            <a:r>
              <a:rPr lang="en-US" sz="1512" dirty="0">
                <a:gradFill>
                  <a:gsLst>
                    <a:gs pos="2917">
                      <a:prstClr val="black"/>
                    </a:gs>
                    <a:gs pos="30000">
                      <a:prstClr val="black"/>
                    </a:gs>
                  </a:gsLst>
                  <a:lin ang="5400000" scaled="0"/>
                </a:gradFill>
                <a:latin typeface="Calibri" panose="020F0502020204030204"/>
              </a:rPr>
              <a:t>* </a:t>
            </a:r>
            <a:r>
              <a:rPr lang="en-US" sz="1512" b="1" dirty="0">
                <a:gradFill>
                  <a:gsLst>
                    <a:gs pos="2917">
                      <a:prstClr val="black"/>
                    </a:gs>
                    <a:gs pos="30000">
                      <a:prstClr val="black"/>
                    </a:gs>
                  </a:gsLst>
                  <a:lin ang="5400000" scaled="0"/>
                </a:gradFill>
                <a:latin typeface="Calibri" panose="020F0502020204030204"/>
              </a:rPr>
              <a:t>Container support</a:t>
            </a:r>
          </a:p>
        </p:txBody>
      </p:sp>
      <p:sp>
        <p:nvSpPr>
          <p:cNvPr id="38" name="TextBox 37">
            <a:extLst>
              <a:ext uri="{FF2B5EF4-FFF2-40B4-BE49-F238E27FC236}">
                <a16:creationId xmlns:a16="http://schemas.microsoft.com/office/drawing/2014/main" id="{133769E5-0863-443B-ABD7-E2E7E26F512F}"/>
              </a:ext>
            </a:extLst>
          </p:cNvPr>
          <p:cNvSpPr txBox="1"/>
          <p:nvPr/>
        </p:nvSpPr>
        <p:spPr>
          <a:xfrm>
            <a:off x="26286" y="6280065"/>
            <a:ext cx="5980804" cy="169277"/>
          </a:xfrm>
          <a:prstGeom prst="rect">
            <a:avLst/>
          </a:prstGeom>
          <a:noFill/>
        </p:spPr>
        <p:txBody>
          <a:bodyPr wrap="none" lIns="0" tIns="0" rIns="0" bIns="0" rtlCol="0">
            <a:spAutoFit/>
          </a:bodyPr>
          <a:lstStyle/>
          <a:p>
            <a:pPr defTabSz="432008"/>
            <a:r>
              <a:rPr lang="en-AU" sz="1100" i="1" dirty="0">
                <a:hlinkClick r:id="rId8"/>
              </a:rPr>
              <a:t>https://docs.microsoft.com/en-us/azure/cognitive-services/cognitive-services-container-support</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333537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Speech</a:t>
            </a:r>
          </a:p>
        </p:txBody>
      </p:sp>
    </p:spTree>
    <p:extLst>
      <p:ext uri="{BB962C8B-B14F-4D97-AF65-F5344CB8AC3E}">
        <p14:creationId xmlns:p14="http://schemas.microsoft.com/office/powerpoint/2010/main" val="359217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Text Analytics</a:t>
            </a:r>
          </a:p>
        </p:txBody>
      </p:sp>
      <p:sp>
        <p:nvSpPr>
          <p:cNvPr id="19" name="Content Placeholder 18"/>
          <p:cNvSpPr>
            <a:spLocks noGrp="1"/>
          </p:cNvSpPr>
          <p:nvPr>
            <p:ph idx="1"/>
          </p:nvPr>
        </p:nvSpPr>
        <p:spPr>
          <a:xfrm>
            <a:off x="718115" y="1439813"/>
            <a:ext cx="6400800" cy="4680000"/>
          </a:xfrm>
        </p:spPr>
        <p:txBody>
          <a:bodyPr>
            <a:normAutofit/>
          </a:bodyPr>
          <a:lstStyle/>
          <a:p>
            <a:pPr defTabSz="864017">
              <a:lnSpc>
                <a:spcPct val="90000"/>
              </a:lnSpc>
              <a:spcAft>
                <a:spcPts val="283"/>
              </a:spcAft>
              <a:defRPr/>
            </a:pPr>
            <a:r>
              <a:rPr lang="en-US" sz="3200" b="1" dirty="0">
                <a:solidFill>
                  <a:prstClr val="black"/>
                </a:solidFill>
                <a:latin typeface="Segoe UI" panose="020B0502040204020203" pitchFamily="34" charset="0"/>
                <a:cs typeface="Segoe UI" panose="020B0502040204020203" pitchFamily="34" charset="0"/>
              </a:rPr>
              <a:t>Speech to text</a:t>
            </a:r>
          </a:p>
          <a:p>
            <a:pPr defTabSz="864017">
              <a:lnSpc>
                <a:spcPct val="90000"/>
              </a:lnSpc>
              <a:spcAft>
                <a:spcPts val="1701"/>
              </a:spcAft>
              <a:defRPr/>
            </a:pPr>
            <a:r>
              <a:rPr lang="en-US" sz="2400" dirty="0">
                <a:solidFill>
                  <a:prstClr val="black"/>
                </a:solidFill>
                <a:latin typeface="Segoe UI" panose="020B0502040204020203" pitchFamily="34" charset="0"/>
                <a:cs typeface="Segoe UI" panose="020B0502040204020203" pitchFamily="34" charset="0"/>
              </a:rPr>
              <a:t>Convert continuous human speech to text that can be used as inputs</a:t>
            </a:r>
          </a:p>
          <a:p>
            <a:pPr defTabSz="432008">
              <a:lnSpc>
                <a:spcPct val="90000"/>
              </a:lnSpc>
              <a:spcAft>
                <a:spcPts val="283"/>
              </a:spcAft>
              <a:defRPr/>
            </a:pPr>
            <a:r>
              <a:rPr lang="en-US" sz="3200" b="1" dirty="0">
                <a:solidFill>
                  <a:prstClr val="black"/>
                </a:solidFill>
                <a:latin typeface="Segoe UI" panose="020B0502040204020203" pitchFamily="34" charset="0"/>
                <a:cs typeface="Segoe UI" panose="020B0502040204020203" pitchFamily="34" charset="0"/>
              </a:rPr>
              <a:t>Text to speech</a:t>
            </a:r>
          </a:p>
          <a:p>
            <a:pPr defTabSz="864017">
              <a:lnSpc>
                <a:spcPct val="90000"/>
              </a:lnSpc>
              <a:spcAft>
                <a:spcPts val="1701"/>
              </a:spcAft>
              <a:defRPr/>
            </a:pPr>
            <a:r>
              <a:rPr lang="en-US" sz="2400" dirty="0">
                <a:solidFill>
                  <a:prstClr val="black"/>
                </a:solidFill>
                <a:latin typeface="Segoe UI" panose="020B0502040204020203" pitchFamily="34" charset="0"/>
                <a:cs typeface="Segoe UI" panose="020B0502040204020203" pitchFamily="34" charset="0"/>
              </a:rPr>
              <a:t>Convert text to audio files of natural-sounding speech</a:t>
            </a:r>
          </a:p>
          <a:p>
            <a:pPr defTabSz="432008">
              <a:lnSpc>
                <a:spcPct val="90000"/>
              </a:lnSpc>
              <a:spcAft>
                <a:spcPts val="283"/>
              </a:spcAft>
              <a:defRPr/>
            </a:pPr>
            <a:r>
              <a:rPr lang="en-US" sz="3200" b="1" dirty="0">
                <a:solidFill>
                  <a:prstClr val="black"/>
                </a:solidFill>
                <a:latin typeface="Segoe UI" panose="020B0502040204020203" pitchFamily="34" charset="0"/>
                <a:cs typeface="Segoe UI" panose="020B0502040204020203" pitchFamily="34" charset="0"/>
              </a:rPr>
              <a:t>Speech translation</a:t>
            </a:r>
          </a:p>
          <a:p>
            <a:pPr defTabSz="864017">
              <a:lnSpc>
                <a:spcPct val="90000"/>
              </a:lnSpc>
              <a:spcAft>
                <a:spcPts val="1701"/>
              </a:spcAft>
              <a:defRPr/>
            </a:pPr>
            <a:r>
              <a:rPr lang="en-US" sz="2400" dirty="0">
                <a:solidFill>
                  <a:prstClr val="black"/>
                </a:solidFill>
                <a:latin typeface="Segoe UI" panose="020B0502040204020203" pitchFamily="34" charset="0"/>
                <a:cs typeface="Segoe UI" panose="020B0502040204020203" pitchFamily="34" charset="0"/>
              </a:rPr>
              <a:t>Use text or speech to provide translations of speech to other languages </a:t>
            </a:r>
          </a:p>
        </p:txBody>
      </p:sp>
      <p:sp>
        <p:nvSpPr>
          <p:cNvPr id="4" name="TextBox 3">
            <a:extLst>
              <a:ext uri="{FF2B5EF4-FFF2-40B4-BE49-F238E27FC236}">
                <a16:creationId xmlns:a16="http://schemas.microsoft.com/office/drawing/2014/main" id="{8233F7A6-42C5-43A9-974F-833D13C98F14}"/>
              </a:ext>
            </a:extLst>
          </p:cNvPr>
          <p:cNvSpPr txBox="1"/>
          <p:nvPr/>
        </p:nvSpPr>
        <p:spPr>
          <a:xfrm>
            <a:off x="26286" y="6280065"/>
            <a:ext cx="5116785"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https://docs.microsoft.com/en-us/azure/cognitive-services/text-analytics/overview</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1944301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6" y="470473"/>
            <a:ext cx="7246870" cy="4714318"/>
          </a:xfrm>
        </p:spPr>
        <p:txBody>
          <a:bodyPr/>
          <a:lstStyle/>
          <a:p>
            <a:r>
              <a:rPr lang="en-US" sz="5400" dirty="0"/>
              <a:t>Demo:</a:t>
            </a:r>
          </a:p>
        </p:txBody>
      </p:sp>
      <p:sp>
        <p:nvSpPr>
          <p:cNvPr id="3" name="TextBox 2">
            <a:extLst>
              <a:ext uri="{FF2B5EF4-FFF2-40B4-BE49-F238E27FC236}">
                <a16:creationId xmlns:a16="http://schemas.microsoft.com/office/drawing/2014/main" id="{981D1000-CB24-4CEA-88E2-EE2E252182E3}"/>
              </a:ext>
            </a:extLst>
          </p:cNvPr>
          <p:cNvSpPr txBox="1"/>
          <p:nvPr/>
        </p:nvSpPr>
        <p:spPr>
          <a:xfrm>
            <a:off x="6218877" y="3250664"/>
            <a:ext cx="498912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4000" b="0" i="0" u="none" strike="noStrike" kern="1200" cap="none" spc="0" normalizeH="0" baseline="0" noProof="0" dirty="0">
                <a:ln>
                  <a:noFill/>
                </a:ln>
                <a:solidFill>
                  <a:srgbClr val="101820"/>
                </a:solidFill>
                <a:effectLst/>
                <a:uLnTx/>
                <a:uFillTx/>
                <a:latin typeface="Segoe UI"/>
                <a:ea typeface="+mn-ea"/>
                <a:cs typeface="+mn-cs"/>
              </a:rPr>
              <a:t>Speech Analysis</a:t>
            </a:r>
          </a:p>
        </p:txBody>
      </p:sp>
    </p:spTree>
    <p:extLst>
      <p:ext uri="{BB962C8B-B14F-4D97-AF65-F5344CB8AC3E}">
        <p14:creationId xmlns:p14="http://schemas.microsoft.com/office/powerpoint/2010/main" val="364138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78">
            <a:extLst>
              <a:ext uri="{FF2B5EF4-FFF2-40B4-BE49-F238E27FC236}">
                <a16:creationId xmlns:a16="http://schemas.microsoft.com/office/drawing/2014/main" id="{D273B513-3A39-4E13-AB15-DD366EC0D11E}"/>
              </a:ext>
            </a:extLst>
          </p:cNvPr>
          <p:cNvSpPr/>
          <p:nvPr/>
        </p:nvSpPr>
        <p:spPr bwMode="auto">
          <a:xfrm>
            <a:off x="0" y="2110191"/>
            <a:ext cx="2299707"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Object, scene, and </a:t>
            </a:r>
            <a:br>
              <a:rPr lang="en-US" sz="1320" kern="0" dirty="0">
                <a:gradFill>
                  <a:gsLst>
                    <a:gs pos="1250">
                      <a:srgbClr val="1A1A1A"/>
                    </a:gs>
                    <a:gs pos="100000">
                      <a:srgbClr val="1A1A1A"/>
                    </a:gs>
                  </a:gsLst>
                  <a:lin ang="0" scaled="0"/>
                </a:gradFill>
                <a:cs typeface="Segoe UI Semibold" panose="020B0702040204020203" pitchFamily="34" charset="0"/>
              </a:rPr>
            </a:br>
            <a:r>
              <a:rPr lang="en-US" sz="1320" kern="0" dirty="0">
                <a:gradFill>
                  <a:gsLst>
                    <a:gs pos="1250">
                      <a:srgbClr val="1A1A1A"/>
                    </a:gs>
                    <a:gs pos="100000">
                      <a:srgbClr val="1A1A1A"/>
                    </a:gs>
                  </a:gsLst>
                  <a:lin ang="0" scaled="0"/>
                </a:gradFill>
                <a:cs typeface="Segoe UI Semibold" panose="020B0702040204020203" pitchFamily="34" charset="0"/>
              </a:rPr>
              <a:t>activity detection</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 </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Customizable image recognition</a:t>
            </a:r>
          </a:p>
        </p:txBody>
      </p:sp>
      <p:grpSp>
        <p:nvGrpSpPr>
          <p:cNvPr id="2" name="Group 1">
            <a:extLst>
              <a:ext uri="{FF2B5EF4-FFF2-40B4-BE49-F238E27FC236}">
                <a16:creationId xmlns:a16="http://schemas.microsoft.com/office/drawing/2014/main" id="{66FF674B-2966-427E-B758-5438E681AF7E}"/>
              </a:ext>
            </a:extLst>
          </p:cNvPr>
          <p:cNvGrpSpPr>
            <a:grpSpLocks noChangeAspect="1"/>
          </p:cNvGrpSpPr>
          <p:nvPr/>
        </p:nvGrpSpPr>
        <p:grpSpPr>
          <a:xfrm>
            <a:off x="789343" y="450191"/>
            <a:ext cx="726511" cy="725277"/>
            <a:chOff x="1060458" y="1629609"/>
            <a:chExt cx="841248" cy="839818"/>
          </a:xfrm>
        </p:grpSpPr>
        <p:sp>
          <p:nvSpPr>
            <p:cNvPr id="4" name="Oval 3">
              <a:extLst>
                <a:ext uri="{FF2B5EF4-FFF2-40B4-BE49-F238E27FC236}">
                  <a16:creationId xmlns:a16="http://schemas.microsoft.com/office/drawing/2014/main" id="{EBF35B50-D681-49F2-B65C-D0A7072F98CA}"/>
                </a:ext>
              </a:extLst>
            </p:cNvPr>
            <p:cNvSpPr/>
            <p:nvPr/>
          </p:nvSpPr>
          <p:spPr bwMode="auto">
            <a:xfrm>
              <a:off x="1060458"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2DBAA6C0-8E44-42A9-9D6A-EE3F1AA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10" y="1768035"/>
              <a:ext cx="558945" cy="562966"/>
            </a:xfrm>
            <a:prstGeom prst="rect">
              <a:avLst/>
            </a:prstGeom>
          </p:spPr>
        </p:pic>
      </p:grpSp>
      <p:sp>
        <p:nvSpPr>
          <p:cNvPr id="64" name="TextBox 63">
            <a:extLst>
              <a:ext uri="{FF2B5EF4-FFF2-40B4-BE49-F238E27FC236}">
                <a16:creationId xmlns:a16="http://schemas.microsoft.com/office/drawing/2014/main" id="{115B3D08-9415-4330-B16C-D013F0C7EC89}"/>
              </a:ext>
            </a:extLst>
          </p:cNvPr>
          <p:cNvSpPr txBox="1"/>
          <p:nvPr/>
        </p:nvSpPr>
        <p:spPr>
          <a:xfrm>
            <a:off x="-8236" y="1175468"/>
            <a:ext cx="23244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135" name="Freeform 118">
            <a:extLst>
              <a:ext uri="{FF2B5EF4-FFF2-40B4-BE49-F238E27FC236}">
                <a16:creationId xmlns:a16="http://schemas.microsoft.com/office/drawing/2014/main" id="{CB8FAE7F-4435-4991-80E8-33BE77D49CDE}"/>
              </a:ext>
            </a:extLst>
          </p:cNvPr>
          <p:cNvSpPr/>
          <p:nvPr/>
        </p:nvSpPr>
        <p:spPr bwMode="auto">
          <a:xfrm>
            <a:off x="4615883" y="2110191"/>
            <a:ext cx="2299702"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Language detection</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cs typeface="Segoe UI Semibold" panose="020B0702040204020203" pitchFamily="34" charset="0"/>
            </a:endParaRP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Key phrase extraction</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cs typeface="Segoe UI Semibold" panose="020B0702040204020203" pitchFamily="34" charset="0"/>
            </a:endParaRP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Text sentiment analysis</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latin typeface="Segoe UI"/>
                <a:cs typeface="Segoe UI Semibold" panose="020B0702040204020203" pitchFamily="34" charset="0"/>
              </a:rPr>
              <a:t> </a:t>
            </a:r>
          </a:p>
        </p:txBody>
      </p:sp>
      <p:grpSp>
        <p:nvGrpSpPr>
          <p:cNvPr id="5" name="Group 4">
            <a:extLst>
              <a:ext uri="{FF2B5EF4-FFF2-40B4-BE49-F238E27FC236}">
                <a16:creationId xmlns:a16="http://schemas.microsoft.com/office/drawing/2014/main" id="{5ECA8B29-9E87-408F-87FF-2DDE014502EC}"/>
              </a:ext>
            </a:extLst>
          </p:cNvPr>
          <p:cNvGrpSpPr>
            <a:grpSpLocks noChangeAspect="1"/>
          </p:cNvGrpSpPr>
          <p:nvPr/>
        </p:nvGrpSpPr>
        <p:grpSpPr>
          <a:xfrm>
            <a:off x="5396987" y="464055"/>
            <a:ext cx="726513" cy="725277"/>
            <a:chOff x="5754131" y="1647541"/>
            <a:chExt cx="841248" cy="839816"/>
          </a:xfrm>
        </p:grpSpPr>
        <p:sp>
          <p:nvSpPr>
            <p:cNvPr id="23" name="Oval 22">
              <a:extLst>
                <a:ext uri="{FF2B5EF4-FFF2-40B4-BE49-F238E27FC236}">
                  <a16:creationId xmlns:a16="http://schemas.microsoft.com/office/drawing/2014/main" id="{D80AC37E-E0E5-4819-9B0F-430676BC8911}"/>
                </a:ext>
              </a:extLst>
            </p:cNvPr>
            <p:cNvSpPr/>
            <p:nvPr/>
          </p:nvSpPr>
          <p:spPr bwMode="auto">
            <a:xfrm>
              <a:off x="5754131" y="1647541"/>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97" name="Picture 96">
              <a:extLst>
                <a:ext uri="{FF2B5EF4-FFF2-40B4-BE49-F238E27FC236}">
                  <a16:creationId xmlns:a16="http://schemas.microsoft.com/office/drawing/2014/main" id="{4B0DA796-07B0-4158-8961-AD4AC695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04" y="1771898"/>
              <a:ext cx="591103" cy="591102"/>
            </a:xfrm>
            <a:prstGeom prst="rect">
              <a:avLst/>
            </a:prstGeom>
          </p:spPr>
        </p:pic>
      </p:grpSp>
      <p:sp>
        <p:nvSpPr>
          <p:cNvPr id="65" name="TextBox 64">
            <a:extLst>
              <a:ext uri="{FF2B5EF4-FFF2-40B4-BE49-F238E27FC236}">
                <a16:creationId xmlns:a16="http://schemas.microsoft.com/office/drawing/2014/main" id="{144056D4-A2E0-4CCA-BF19-8AA2A9B64A26}"/>
              </a:ext>
            </a:extLst>
          </p:cNvPr>
          <p:cNvSpPr txBox="1"/>
          <p:nvPr/>
        </p:nvSpPr>
        <p:spPr>
          <a:xfrm>
            <a:off x="4615884" y="1169119"/>
            <a:ext cx="2299702"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154" name="Freeform 97">
            <a:extLst>
              <a:ext uri="{FF2B5EF4-FFF2-40B4-BE49-F238E27FC236}">
                <a16:creationId xmlns:a16="http://schemas.microsoft.com/office/drawing/2014/main" id="{7891367B-CB9A-42C2-A397-7C85FE8C13D4}"/>
              </a:ext>
            </a:extLst>
          </p:cNvPr>
          <p:cNvSpPr/>
          <p:nvPr/>
        </p:nvSpPr>
        <p:spPr bwMode="auto">
          <a:xfrm>
            <a:off x="6926570"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endParaRPr lang="en-GB" sz="1323" kern="0" dirty="0">
              <a:gradFill>
                <a:gsLst>
                  <a:gs pos="1250">
                    <a:srgbClr val="1A1A1A"/>
                  </a:gs>
                  <a:gs pos="100000">
                    <a:srgbClr val="1A1A1A"/>
                  </a:gs>
                </a:gsLst>
                <a:lin ang="0" scaled="0"/>
              </a:gradFill>
              <a:cs typeface="Segoe UI Semibold" panose="020B0702040204020203" pitchFamily="34" charset="0"/>
            </a:endParaRPr>
          </a:p>
        </p:txBody>
      </p:sp>
      <p:sp>
        <p:nvSpPr>
          <p:cNvPr id="67" name="TextBox 66">
            <a:extLst>
              <a:ext uri="{FF2B5EF4-FFF2-40B4-BE49-F238E27FC236}">
                <a16:creationId xmlns:a16="http://schemas.microsoft.com/office/drawing/2014/main" id="{F089717C-E923-4EF1-A675-7F398AF2B928}"/>
              </a:ext>
            </a:extLst>
          </p:cNvPr>
          <p:cNvSpPr txBox="1"/>
          <p:nvPr/>
        </p:nvSpPr>
        <p:spPr>
          <a:xfrm>
            <a:off x="6926569"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Decision</a:t>
            </a:r>
          </a:p>
        </p:txBody>
      </p:sp>
      <p:cxnSp>
        <p:nvCxnSpPr>
          <p:cNvPr id="110" name="Straight Connector 109">
            <a:extLst>
              <a:ext uri="{FF2B5EF4-FFF2-40B4-BE49-F238E27FC236}">
                <a16:creationId xmlns:a16="http://schemas.microsoft.com/office/drawing/2014/main" id="{BC243CEA-0708-4079-A4C7-3098A0063888}"/>
              </a:ext>
            </a:extLst>
          </p:cNvPr>
          <p:cNvCxnSpPr>
            <a:cxnSpLocks/>
          </p:cNvCxnSpPr>
          <p:nvPr/>
        </p:nvCxnSpPr>
        <p:spPr>
          <a:xfrm>
            <a:off x="691558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Freeform 83">
            <a:extLst>
              <a:ext uri="{FF2B5EF4-FFF2-40B4-BE49-F238E27FC236}">
                <a16:creationId xmlns:a16="http://schemas.microsoft.com/office/drawing/2014/main" id="{8917D0E6-AB09-4A19-B884-BB1F39465ECD}"/>
              </a:ext>
            </a:extLst>
          </p:cNvPr>
          <p:cNvSpPr/>
          <p:nvPr/>
        </p:nvSpPr>
        <p:spPr bwMode="auto">
          <a:xfrm>
            <a:off x="2310685" y="2110191"/>
            <a:ext cx="2294213"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Speech transcription </a:t>
            </a:r>
            <a:br>
              <a:rPr lang="en-US" sz="1320" kern="0" dirty="0">
                <a:gradFill>
                  <a:gsLst>
                    <a:gs pos="1250">
                      <a:srgbClr val="1A1A1A"/>
                    </a:gs>
                    <a:gs pos="100000">
                      <a:srgbClr val="1A1A1A"/>
                    </a:gs>
                  </a:gsLst>
                  <a:lin ang="0" scaled="0"/>
                </a:gradFill>
                <a:cs typeface="Segoe UI Semibold" panose="020B0702040204020203" pitchFamily="34" charset="0"/>
              </a:rPr>
            </a:br>
            <a:r>
              <a:rPr lang="en-US" sz="1320" kern="0" dirty="0">
                <a:gradFill>
                  <a:gsLst>
                    <a:gs pos="1250">
                      <a:srgbClr val="1A1A1A"/>
                    </a:gs>
                    <a:gs pos="100000">
                      <a:srgbClr val="1A1A1A"/>
                    </a:gs>
                  </a:gsLst>
                  <a:lin ang="0" scaled="0"/>
                </a:gradFill>
                <a:cs typeface="Segoe UI Semibold" panose="020B0702040204020203" pitchFamily="34" charset="0"/>
              </a:rPr>
              <a:t>(speech-to-text)</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latin typeface="Segoe UI"/>
              <a:cs typeface="Segoe UI Semibold" panose="020B0702040204020203" pitchFamily="34" charset="0"/>
            </a:endParaRP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 name="Group 2">
            <a:extLst>
              <a:ext uri="{FF2B5EF4-FFF2-40B4-BE49-F238E27FC236}">
                <a16:creationId xmlns:a16="http://schemas.microsoft.com/office/drawing/2014/main" id="{B789CB81-67FC-43CD-8BD8-DE513D8B26D0}"/>
              </a:ext>
            </a:extLst>
          </p:cNvPr>
          <p:cNvGrpSpPr>
            <a:grpSpLocks noChangeAspect="1"/>
          </p:cNvGrpSpPr>
          <p:nvPr/>
        </p:nvGrpSpPr>
        <p:grpSpPr>
          <a:xfrm>
            <a:off x="3102778" y="464054"/>
            <a:ext cx="726511" cy="725277"/>
            <a:chOff x="3396504" y="1629609"/>
            <a:chExt cx="841248" cy="839818"/>
          </a:xfrm>
        </p:grpSpPr>
        <p:sp>
          <p:nvSpPr>
            <p:cNvPr id="22" name="Oval 21">
              <a:extLst>
                <a:ext uri="{FF2B5EF4-FFF2-40B4-BE49-F238E27FC236}">
                  <a16:creationId xmlns:a16="http://schemas.microsoft.com/office/drawing/2014/main" id="{C38798E4-3DD8-4005-BAFD-BD337E967D57}"/>
                </a:ext>
              </a:extLst>
            </p:cNvPr>
            <p:cNvSpPr/>
            <p:nvPr/>
          </p:nvSpPr>
          <p:spPr bwMode="auto">
            <a:xfrm>
              <a:off x="3396504"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7" name="Picture 76">
              <a:extLst>
                <a:ext uri="{FF2B5EF4-FFF2-40B4-BE49-F238E27FC236}">
                  <a16:creationId xmlns:a16="http://schemas.microsoft.com/office/drawing/2014/main" id="{C3971D88-A510-4FDC-A625-2E890C9C2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112" y="1773502"/>
              <a:ext cx="552032" cy="552032"/>
            </a:xfrm>
            <a:prstGeom prst="rect">
              <a:avLst/>
            </a:prstGeom>
          </p:spPr>
        </p:pic>
      </p:grpSp>
      <p:sp>
        <p:nvSpPr>
          <p:cNvPr id="68" name="TextBox 67">
            <a:extLst>
              <a:ext uri="{FF2B5EF4-FFF2-40B4-BE49-F238E27FC236}">
                <a16:creationId xmlns:a16="http://schemas.microsoft.com/office/drawing/2014/main" id="{F28EAD9E-6E02-4D08-A15C-478BA64DF0A1}"/>
              </a:ext>
            </a:extLst>
          </p:cNvPr>
          <p:cNvSpPr txBox="1"/>
          <p:nvPr/>
        </p:nvSpPr>
        <p:spPr>
          <a:xfrm>
            <a:off x="2296957" y="1176453"/>
            <a:ext cx="2318927" cy="639978"/>
          </a:xfrm>
          <a:prstGeom prst="rect">
            <a:avLst/>
          </a:prstGeom>
          <a:noFill/>
        </p:spPr>
        <p:txBody>
          <a:bodyPr wrap="square" lIns="169311" tIns="135450" rIns="84680"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cxnSp>
        <p:nvCxnSpPr>
          <p:cNvPr id="28" name="Straight Connector 27">
            <a:extLst>
              <a:ext uri="{FF2B5EF4-FFF2-40B4-BE49-F238E27FC236}">
                <a16:creationId xmlns:a16="http://schemas.microsoft.com/office/drawing/2014/main" id="{859EE9B1-288D-4E58-8761-7DEF3EE46AA8}"/>
              </a:ext>
            </a:extLst>
          </p:cNvPr>
          <p:cNvCxnSpPr>
            <a:cxnSpLocks/>
          </p:cNvCxnSpPr>
          <p:nvPr/>
        </p:nvCxnSpPr>
        <p:spPr>
          <a:xfrm>
            <a:off x="4610390"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BC00B1-6536-4154-B9EB-B6CE2077A5C0}"/>
              </a:ext>
            </a:extLst>
          </p:cNvPr>
          <p:cNvCxnSpPr>
            <a:cxnSpLocks/>
          </p:cNvCxnSpPr>
          <p:nvPr/>
        </p:nvCxnSpPr>
        <p:spPr>
          <a:xfrm>
            <a:off x="230519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0B581F-EF0A-4165-BF81-0497A172C22F}"/>
              </a:ext>
            </a:extLst>
          </p:cNvPr>
          <p:cNvCxnSpPr>
            <a:cxnSpLocks/>
          </p:cNvCxnSpPr>
          <p:nvPr/>
        </p:nvCxnSpPr>
        <p:spPr>
          <a:xfrm>
            <a:off x="9220780" y="394688"/>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Freeform 97">
            <a:extLst>
              <a:ext uri="{FF2B5EF4-FFF2-40B4-BE49-F238E27FC236}">
                <a16:creationId xmlns:a16="http://schemas.microsoft.com/office/drawing/2014/main" id="{A474DB6F-485F-47BB-8F73-A63315FDAD0D}"/>
              </a:ext>
            </a:extLst>
          </p:cNvPr>
          <p:cNvSpPr/>
          <p:nvPr/>
        </p:nvSpPr>
        <p:spPr bwMode="auto">
          <a:xfrm>
            <a:off x="9224163"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3" name="Group 32">
            <a:extLst>
              <a:ext uri="{FF2B5EF4-FFF2-40B4-BE49-F238E27FC236}">
                <a16:creationId xmlns:a16="http://schemas.microsoft.com/office/drawing/2014/main" id="{AB2669A8-F174-4D47-A210-31507D613E96}"/>
              </a:ext>
            </a:extLst>
          </p:cNvPr>
          <p:cNvGrpSpPr>
            <a:grpSpLocks noChangeAspect="1"/>
          </p:cNvGrpSpPr>
          <p:nvPr/>
        </p:nvGrpSpPr>
        <p:grpSpPr>
          <a:xfrm>
            <a:off x="10010758" y="464055"/>
            <a:ext cx="726513" cy="725277"/>
            <a:chOff x="10413412" y="1629610"/>
            <a:chExt cx="841248" cy="839816"/>
          </a:xfrm>
        </p:grpSpPr>
        <p:sp>
          <p:nvSpPr>
            <p:cNvPr id="34" name="Oval 33">
              <a:extLst>
                <a:ext uri="{FF2B5EF4-FFF2-40B4-BE49-F238E27FC236}">
                  <a16:creationId xmlns:a16="http://schemas.microsoft.com/office/drawing/2014/main" id="{9CBFD5C9-DACE-42EC-99BD-4BA6D9825F75}"/>
                </a:ext>
              </a:extLst>
            </p:cNvPr>
            <p:cNvSpPr/>
            <p:nvPr/>
          </p:nvSpPr>
          <p:spPr bwMode="auto">
            <a:xfrm>
              <a:off x="10413412" y="1629610"/>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BF9D4E03-9621-4E2D-886A-117831351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481" y="1812963"/>
              <a:ext cx="473110" cy="473110"/>
            </a:xfrm>
            <a:prstGeom prst="rect">
              <a:avLst/>
            </a:prstGeom>
          </p:spPr>
        </p:pic>
      </p:grpSp>
      <p:sp>
        <p:nvSpPr>
          <p:cNvPr id="36" name="TextBox 35">
            <a:extLst>
              <a:ext uri="{FF2B5EF4-FFF2-40B4-BE49-F238E27FC236}">
                <a16:creationId xmlns:a16="http://schemas.microsoft.com/office/drawing/2014/main" id="{45D39369-5863-4033-8343-EDA4ACBF6372}"/>
              </a:ext>
            </a:extLst>
          </p:cNvPr>
          <p:cNvSpPr txBox="1"/>
          <p:nvPr/>
        </p:nvSpPr>
        <p:spPr>
          <a:xfrm>
            <a:off x="9224162"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nvGrpSpPr>
          <p:cNvPr id="37" name="Group 36">
            <a:extLst>
              <a:ext uri="{FF2B5EF4-FFF2-40B4-BE49-F238E27FC236}">
                <a16:creationId xmlns:a16="http://schemas.microsoft.com/office/drawing/2014/main" id="{BD188409-5C4A-4B98-B260-CC91532A4E79}"/>
              </a:ext>
            </a:extLst>
          </p:cNvPr>
          <p:cNvGrpSpPr/>
          <p:nvPr/>
        </p:nvGrpSpPr>
        <p:grpSpPr>
          <a:xfrm>
            <a:off x="7713165" y="464055"/>
            <a:ext cx="726513" cy="725277"/>
            <a:chOff x="7713165" y="464055"/>
            <a:chExt cx="726513" cy="725277"/>
          </a:xfrm>
        </p:grpSpPr>
        <p:sp>
          <p:nvSpPr>
            <p:cNvPr id="38" name="Oval 37">
              <a:extLst>
                <a:ext uri="{FF2B5EF4-FFF2-40B4-BE49-F238E27FC236}">
                  <a16:creationId xmlns:a16="http://schemas.microsoft.com/office/drawing/2014/main" id="{D12166A2-C617-4628-99DD-276BB8CDF839}"/>
                </a:ext>
              </a:extLst>
            </p:cNvPr>
            <p:cNvSpPr/>
            <p:nvPr/>
          </p:nvSpPr>
          <p:spPr bwMode="auto">
            <a:xfrm>
              <a:off x="7713165" y="464055"/>
              <a:ext cx="726513" cy="72527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9" name="Picture 38" descr="A close up of a sign&#10;&#10;Description automatically generated">
              <a:extLst>
                <a:ext uri="{FF2B5EF4-FFF2-40B4-BE49-F238E27FC236}">
                  <a16:creationId xmlns:a16="http://schemas.microsoft.com/office/drawing/2014/main" id="{13D4B5B6-7F96-4F88-AAD5-25DB02941734}"/>
                </a:ext>
              </a:extLst>
            </p:cNvPr>
            <p:cNvPicPr>
              <a:picLocks noChangeAspect="1"/>
            </p:cNvPicPr>
            <p:nvPr/>
          </p:nvPicPr>
          <p:blipFill>
            <a:blip r:embed="rId7"/>
            <a:stretch>
              <a:fillRect/>
            </a:stretch>
          </p:blipFill>
          <p:spPr>
            <a:xfrm>
              <a:off x="7835310" y="602056"/>
              <a:ext cx="501370" cy="472379"/>
            </a:xfrm>
            <a:prstGeom prst="rect">
              <a:avLst/>
            </a:prstGeom>
          </p:spPr>
        </p:pic>
      </p:grpSp>
      <p:sp>
        <p:nvSpPr>
          <p:cNvPr id="6" name="Rectangle 5">
            <a:extLst>
              <a:ext uri="{FF2B5EF4-FFF2-40B4-BE49-F238E27FC236}">
                <a16:creationId xmlns:a16="http://schemas.microsoft.com/office/drawing/2014/main" id="{6F87B6B7-3D15-4A77-B97D-4A1CACDCA202}"/>
              </a:ext>
            </a:extLst>
          </p:cNvPr>
          <p:cNvSpPr/>
          <p:nvPr/>
        </p:nvSpPr>
        <p:spPr>
          <a:xfrm>
            <a:off x="7018379" y="71812"/>
            <a:ext cx="2043434" cy="1996360"/>
          </a:xfrm>
          <a:prstGeom prst="rect">
            <a:avLst/>
          </a:prstGeom>
          <a:solidFill>
            <a:srgbClr val="FFFFFF">
              <a:alpha val="63137"/>
            </a:srgbClr>
          </a:solidFill>
          <a:ln>
            <a:noFill/>
          </a:ln>
        </p:spPr>
        <p:txBody>
          <a:bodyPr lIns="0" tIns="0" rIns="0" bIns="0" rtlCol="0" anchor="ctr">
            <a:spAutoFit/>
          </a:bodyPr>
          <a:lstStyle/>
          <a:p>
            <a:pPr algn="l"/>
            <a:endParaRPr lang="en-AU" sz="2400" dirty="0">
              <a:solidFill>
                <a:schemeClr val="accent1"/>
              </a:solidFill>
            </a:endParaRPr>
          </a:p>
        </p:txBody>
      </p:sp>
      <p:sp>
        <p:nvSpPr>
          <p:cNvPr id="40" name="Rectangle 39">
            <a:extLst>
              <a:ext uri="{FF2B5EF4-FFF2-40B4-BE49-F238E27FC236}">
                <a16:creationId xmlns:a16="http://schemas.microsoft.com/office/drawing/2014/main" id="{6FECB8C5-D291-4632-BFE0-7D9331566054}"/>
              </a:ext>
            </a:extLst>
          </p:cNvPr>
          <p:cNvSpPr/>
          <p:nvPr/>
        </p:nvSpPr>
        <p:spPr>
          <a:xfrm>
            <a:off x="9374252" y="66884"/>
            <a:ext cx="2043434" cy="1996360"/>
          </a:xfrm>
          <a:prstGeom prst="rect">
            <a:avLst/>
          </a:prstGeom>
          <a:solidFill>
            <a:srgbClr val="FFFFFF">
              <a:alpha val="63137"/>
            </a:srgbClr>
          </a:solidFill>
          <a:ln>
            <a:noFill/>
          </a:ln>
        </p:spPr>
        <p:txBody>
          <a:bodyPr lIns="0" tIns="0" rIns="0" bIns="0" rtlCol="0" anchor="ctr">
            <a:spAutoFit/>
          </a:bodyPr>
          <a:lstStyle/>
          <a:p>
            <a:pPr algn="l"/>
            <a:endParaRPr lang="en-AU" sz="2400" dirty="0">
              <a:solidFill>
                <a:schemeClr val="accent1"/>
              </a:solidFill>
            </a:endParaRPr>
          </a:p>
        </p:txBody>
      </p:sp>
    </p:spTree>
    <p:extLst>
      <p:ext uri="{BB962C8B-B14F-4D97-AF65-F5344CB8AC3E}">
        <p14:creationId xmlns:p14="http://schemas.microsoft.com/office/powerpoint/2010/main" val="341611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78">
            <a:extLst>
              <a:ext uri="{FF2B5EF4-FFF2-40B4-BE49-F238E27FC236}">
                <a16:creationId xmlns:a16="http://schemas.microsoft.com/office/drawing/2014/main" id="{D273B513-3A39-4E13-AB15-DD366EC0D11E}"/>
              </a:ext>
            </a:extLst>
          </p:cNvPr>
          <p:cNvSpPr/>
          <p:nvPr/>
        </p:nvSpPr>
        <p:spPr bwMode="auto">
          <a:xfrm>
            <a:off x="0" y="2110191"/>
            <a:ext cx="2299707"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Object, scene,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activity detection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Face recognition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identification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Celebrity and landmark recognition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Emotion recognition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and handwriting recognition (OCR)</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image recognition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Video metadata, audio,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keyframe extraction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analysis</a:t>
            </a:r>
          </a:p>
        </p:txBody>
      </p:sp>
      <p:grpSp>
        <p:nvGrpSpPr>
          <p:cNvPr id="2" name="Group 1">
            <a:extLst>
              <a:ext uri="{FF2B5EF4-FFF2-40B4-BE49-F238E27FC236}">
                <a16:creationId xmlns:a16="http://schemas.microsoft.com/office/drawing/2014/main" id="{66FF674B-2966-427E-B758-5438E681AF7E}"/>
              </a:ext>
            </a:extLst>
          </p:cNvPr>
          <p:cNvGrpSpPr>
            <a:grpSpLocks noChangeAspect="1"/>
          </p:cNvGrpSpPr>
          <p:nvPr/>
        </p:nvGrpSpPr>
        <p:grpSpPr>
          <a:xfrm>
            <a:off x="789343" y="450191"/>
            <a:ext cx="726511" cy="725277"/>
            <a:chOff x="1060458" y="1629609"/>
            <a:chExt cx="841248" cy="839818"/>
          </a:xfrm>
        </p:grpSpPr>
        <p:sp>
          <p:nvSpPr>
            <p:cNvPr id="4" name="Oval 3">
              <a:extLst>
                <a:ext uri="{FF2B5EF4-FFF2-40B4-BE49-F238E27FC236}">
                  <a16:creationId xmlns:a16="http://schemas.microsoft.com/office/drawing/2014/main" id="{EBF35B50-D681-49F2-B65C-D0A7072F98CA}"/>
                </a:ext>
              </a:extLst>
            </p:cNvPr>
            <p:cNvSpPr/>
            <p:nvPr/>
          </p:nvSpPr>
          <p:spPr bwMode="auto">
            <a:xfrm>
              <a:off x="1060458"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2DBAA6C0-8E44-42A9-9D6A-EE3F1AA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10" y="1768035"/>
              <a:ext cx="558945" cy="562966"/>
            </a:xfrm>
            <a:prstGeom prst="rect">
              <a:avLst/>
            </a:prstGeom>
          </p:spPr>
        </p:pic>
      </p:grpSp>
      <p:sp>
        <p:nvSpPr>
          <p:cNvPr id="64" name="TextBox 63">
            <a:extLst>
              <a:ext uri="{FF2B5EF4-FFF2-40B4-BE49-F238E27FC236}">
                <a16:creationId xmlns:a16="http://schemas.microsoft.com/office/drawing/2014/main" id="{115B3D08-9415-4330-B16C-D013F0C7EC89}"/>
              </a:ext>
            </a:extLst>
          </p:cNvPr>
          <p:cNvSpPr txBox="1"/>
          <p:nvPr/>
        </p:nvSpPr>
        <p:spPr>
          <a:xfrm>
            <a:off x="-8236" y="1175468"/>
            <a:ext cx="23244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135" name="Freeform 118">
            <a:extLst>
              <a:ext uri="{FF2B5EF4-FFF2-40B4-BE49-F238E27FC236}">
                <a16:creationId xmlns:a16="http://schemas.microsoft.com/office/drawing/2014/main" id="{CB8FAE7F-4435-4991-80E8-33BE77D49CDE}"/>
              </a:ext>
            </a:extLst>
          </p:cNvPr>
          <p:cNvSpPr/>
          <p:nvPr/>
        </p:nvSpPr>
        <p:spPr bwMode="auto">
          <a:xfrm>
            <a:off x="4615883" y="2110191"/>
            <a:ext cx="2299702"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Language detection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Key phrase extraction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sentiment analysis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Multilingual and contextual spell checking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Explicit or offensive text content moderation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text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Contextual language understanding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Q&amp;A extraction from unstructured 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base creation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from collections of Q&amp;As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 </a:t>
            </a:r>
          </a:p>
        </p:txBody>
      </p:sp>
      <p:grpSp>
        <p:nvGrpSpPr>
          <p:cNvPr id="5" name="Group 4">
            <a:extLst>
              <a:ext uri="{FF2B5EF4-FFF2-40B4-BE49-F238E27FC236}">
                <a16:creationId xmlns:a16="http://schemas.microsoft.com/office/drawing/2014/main" id="{5ECA8B29-9E87-408F-87FF-2DDE014502EC}"/>
              </a:ext>
            </a:extLst>
          </p:cNvPr>
          <p:cNvGrpSpPr>
            <a:grpSpLocks noChangeAspect="1"/>
          </p:cNvGrpSpPr>
          <p:nvPr/>
        </p:nvGrpSpPr>
        <p:grpSpPr>
          <a:xfrm>
            <a:off x="5396987" y="464055"/>
            <a:ext cx="726513" cy="725277"/>
            <a:chOff x="5754131" y="1647541"/>
            <a:chExt cx="841248" cy="839816"/>
          </a:xfrm>
        </p:grpSpPr>
        <p:sp>
          <p:nvSpPr>
            <p:cNvPr id="23" name="Oval 22">
              <a:extLst>
                <a:ext uri="{FF2B5EF4-FFF2-40B4-BE49-F238E27FC236}">
                  <a16:creationId xmlns:a16="http://schemas.microsoft.com/office/drawing/2014/main" id="{D80AC37E-E0E5-4819-9B0F-430676BC8911}"/>
                </a:ext>
              </a:extLst>
            </p:cNvPr>
            <p:cNvSpPr/>
            <p:nvPr/>
          </p:nvSpPr>
          <p:spPr bwMode="auto">
            <a:xfrm>
              <a:off x="5754131" y="1647541"/>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97" name="Picture 96">
              <a:extLst>
                <a:ext uri="{FF2B5EF4-FFF2-40B4-BE49-F238E27FC236}">
                  <a16:creationId xmlns:a16="http://schemas.microsoft.com/office/drawing/2014/main" id="{4B0DA796-07B0-4158-8961-AD4AC695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04" y="1771898"/>
              <a:ext cx="591103" cy="591102"/>
            </a:xfrm>
            <a:prstGeom prst="rect">
              <a:avLst/>
            </a:prstGeom>
          </p:spPr>
        </p:pic>
      </p:grpSp>
      <p:sp>
        <p:nvSpPr>
          <p:cNvPr id="65" name="TextBox 64">
            <a:extLst>
              <a:ext uri="{FF2B5EF4-FFF2-40B4-BE49-F238E27FC236}">
                <a16:creationId xmlns:a16="http://schemas.microsoft.com/office/drawing/2014/main" id="{144056D4-A2E0-4CCA-BF19-8AA2A9B64A26}"/>
              </a:ext>
            </a:extLst>
          </p:cNvPr>
          <p:cNvSpPr txBox="1"/>
          <p:nvPr/>
        </p:nvSpPr>
        <p:spPr>
          <a:xfrm>
            <a:off x="4615884" y="1169119"/>
            <a:ext cx="2299702"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154" name="Freeform 97">
            <a:extLst>
              <a:ext uri="{FF2B5EF4-FFF2-40B4-BE49-F238E27FC236}">
                <a16:creationId xmlns:a16="http://schemas.microsoft.com/office/drawing/2014/main" id="{7891367B-CB9A-42C2-A397-7C85FE8C13D4}"/>
              </a:ext>
            </a:extLst>
          </p:cNvPr>
          <p:cNvSpPr/>
          <p:nvPr/>
        </p:nvSpPr>
        <p:spPr bwMode="auto">
          <a:xfrm>
            <a:off x="6926570"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Anomaly detection</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Interactive data analytics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Personalize experiences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Detect potential offensive and unwanted images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Filter possible profanity and undesirable text</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Moderate adult and racy content in videos</a:t>
            </a:r>
          </a:p>
        </p:txBody>
      </p:sp>
      <p:sp>
        <p:nvSpPr>
          <p:cNvPr id="67" name="TextBox 66">
            <a:extLst>
              <a:ext uri="{FF2B5EF4-FFF2-40B4-BE49-F238E27FC236}">
                <a16:creationId xmlns:a16="http://schemas.microsoft.com/office/drawing/2014/main" id="{F089717C-E923-4EF1-A675-7F398AF2B928}"/>
              </a:ext>
            </a:extLst>
          </p:cNvPr>
          <p:cNvSpPr txBox="1"/>
          <p:nvPr/>
        </p:nvSpPr>
        <p:spPr>
          <a:xfrm>
            <a:off x="6926569"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Decision</a:t>
            </a:r>
          </a:p>
        </p:txBody>
      </p:sp>
      <p:cxnSp>
        <p:nvCxnSpPr>
          <p:cNvPr id="110" name="Straight Connector 109">
            <a:extLst>
              <a:ext uri="{FF2B5EF4-FFF2-40B4-BE49-F238E27FC236}">
                <a16:creationId xmlns:a16="http://schemas.microsoft.com/office/drawing/2014/main" id="{BC243CEA-0708-4079-A4C7-3098A0063888}"/>
              </a:ext>
            </a:extLst>
          </p:cNvPr>
          <p:cNvCxnSpPr>
            <a:cxnSpLocks/>
          </p:cNvCxnSpPr>
          <p:nvPr/>
        </p:nvCxnSpPr>
        <p:spPr>
          <a:xfrm>
            <a:off x="691558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Freeform 83">
            <a:extLst>
              <a:ext uri="{FF2B5EF4-FFF2-40B4-BE49-F238E27FC236}">
                <a16:creationId xmlns:a16="http://schemas.microsoft.com/office/drawing/2014/main" id="{8917D0E6-AB09-4A19-B884-BB1F39465ECD}"/>
              </a:ext>
            </a:extLst>
          </p:cNvPr>
          <p:cNvSpPr/>
          <p:nvPr/>
        </p:nvSpPr>
        <p:spPr bwMode="auto">
          <a:xfrm>
            <a:off x="2310685" y="2110191"/>
            <a:ext cx="2294213"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Speech transcription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(speech-to-text)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speech models for unique vocabularies or complex environment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Text-to-speech</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Voice</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Real-time speech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speech transcription and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Speaker identification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verification</a:t>
            </a: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 name="Group 2">
            <a:extLst>
              <a:ext uri="{FF2B5EF4-FFF2-40B4-BE49-F238E27FC236}">
                <a16:creationId xmlns:a16="http://schemas.microsoft.com/office/drawing/2014/main" id="{B789CB81-67FC-43CD-8BD8-DE513D8B26D0}"/>
              </a:ext>
            </a:extLst>
          </p:cNvPr>
          <p:cNvGrpSpPr>
            <a:grpSpLocks noChangeAspect="1"/>
          </p:cNvGrpSpPr>
          <p:nvPr/>
        </p:nvGrpSpPr>
        <p:grpSpPr>
          <a:xfrm>
            <a:off x="3102778" y="464054"/>
            <a:ext cx="726511" cy="725277"/>
            <a:chOff x="3396504" y="1629609"/>
            <a:chExt cx="841248" cy="839818"/>
          </a:xfrm>
        </p:grpSpPr>
        <p:sp>
          <p:nvSpPr>
            <p:cNvPr id="22" name="Oval 21">
              <a:extLst>
                <a:ext uri="{FF2B5EF4-FFF2-40B4-BE49-F238E27FC236}">
                  <a16:creationId xmlns:a16="http://schemas.microsoft.com/office/drawing/2014/main" id="{C38798E4-3DD8-4005-BAFD-BD337E967D57}"/>
                </a:ext>
              </a:extLst>
            </p:cNvPr>
            <p:cNvSpPr/>
            <p:nvPr/>
          </p:nvSpPr>
          <p:spPr bwMode="auto">
            <a:xfrm>
              <a:off x="3396504"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7" name="Picture 76">
              <a:extLst>
                <a:ext uri="{FF2B5EF4-FFF2-40B4-BE49-F238E27FC236}">
                  <a16:creationId xmlns:a16="http://schemas.microsoft.com/office/drawing/2014/main" id="{C3971D88-A510-4FDC-A625-2E890C9C2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112" y="1773502"/>
              <a:ext cx="552032" cy="552032"/>
            </a:xfrm>
            <a:prstGeom prst="rect">
              <a:avLst/>
            </a:prstGeom>
          </p:spPr>
        </p:pic>
      </p:grpSp>
      <p:sp>
        <p:nvSpPr>
          <p:cNvPr id="68" name="TextBox 67">
            <a:extLst>
              <a:ext uri="{FF2B5EF4-FFF2-40B4-BE49-F238E27FC236}">
                <a16:creationId xmlns:a16="http://schemas.microsoft.com/office/drawing/2014/main" id="{F28EAD9E-6E02-4D08-A15C-478BA64DF0A1}"/>
              </a:ext>
            </a:extLst>
          </p:cNvPr>
          <p:cNvSpPr txBox="1"/>
          <p:nvPr/>
        </p:nvSpPr>
        <p:spPr>
          <a:xfrm>
            <a:off x="2296957" y="1176453"/>
            <a:ext cx="2318927" cy="639978"/>
          </a:xfrm>
          <a:prstGeom prst="rect">
            <a:avLst/>
          </a:prstGeom>
          <a:noFill/>
        </p:spPr>
        <p:txBody>
          <a:bodyPr wrap="square" lIns="169311" tIns="135450" rIns="84680"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cxnSp>
        <p:nvCxnSpPr>
          <p:cNvPr id="28" name="Straight Connector 27">
            <a:extLst>
              <a:ext uri="{FF2B5EF4-FFF2-40B4-BE49-F238E27FC236}">
                <a16:creationId xmlns:a16="http://schemas.microsoft.com/office/drawing/2014/main" id="{859EE9B1-288D-4E58-8761-7DEF3EE46AA8}"/>
              </a:ext>
            </a:extLst>
          </p:cNvPr>
          <p:cNvCxnSpPr>
            <a:cxnSpLocks/>
          </p:cNvCxnSpPr>
          <p:nvPr/>
        </p:nvCxnSpPr>
        <p:spPr>
          <a:xfrm>
            <a:off x="4610390"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BC00B1-6536-4154-B9EB-B6CE2077A5C0}"/>
              </a:ext>
            </a:extLst>
          </p:cNvPr>
          <p:cNvCxnSpPr>
            <a:cxnSpLocks/>
          </p:cNvCxnSpPr>
          <p:nvPr/>
        </p:nvCxnSpPr>
        <p:spPr>
          <a:xfrm>
            <a:off x="230519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0B581F-EF0A-4165-BF81-0497A172C22F}"/>
              </a:ext>
            </a:extLst>
          </p:cNvPr>
          <p:cNvCxnSpPr>
            <a:cxnSpLocks/>
          </p:cNvCxnSpPr>
          <p:nvPr/>
        </p:nvCxnSpPr>
        <p:spPr>
          <a:xfrm>
            <a:off x="9220780" y="394688"/>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Freeform 97">
            <a:extLst>
              <a:ext uri="{FF2B5EF4-FFF2-40B4-BE49-F238E27FC236}">
                <a16:creationId xmlns:a16="http://schemas.microsoft.com/office/drawing/2014/main" id="{A474DB6F-485F-47BB-8F73-A63315FDAD0D}"/>
              </a:ext>
            </a:extLst>
          </p:cNvPr>
          <p:cNvSpPr/>
          <p:nvPr/>
        </p:nvSpPr>
        <p:spPr bwMode="auto">
          <a:xfrm>
            <a:off x="9224163"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web, news, image,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video search results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Trends for video, news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Image identification, classification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extraction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Identification of similar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images and products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classification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acquisition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for named entities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Search query autosuggest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custom search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engine creation</a:t>
            </a:r>
          </a:p>
        </p:txBody>
      </p:sp>
      <p:grpSp>
        <p:nvGrpSpPr>
          <p:cNvPr id="33" name="Group 32">
            <a:extLst>
              <a:ext uri="{FF2B5EF4-FFF2-40B4-BE49-F238E27FC236}">
                <a16:creationId xmlns:a16="http://schemas.microsoft.com/office/drawing/2014/main" id="{AB2669A8-F174-4D47-A210-31507D613E96}"/>
              </a:ext>
            </a:extLst>
          </p:cNvPr>
          <p:cNvGrpSpPr>
            <a:grpSpLocks noChangeAspect="1"/>
          </p:cNvGrpSpPr>
          <p:nvPr/>
        </p:nvGrpSpPr>
        <p:grpSpPr>
          <a:xfrm>
            <a:off x="10010758" y="464055"/>
            <a:ext cx="726513" cy="725277"/>
            <a:chOff x="10413412" y="1629610"/>
            <a:chExt cx="841248" cy="839816"/>
          </a:xfrm>
        </p:grpSpPr>
        <p:sp>
          <p:nvSpPr>
            <p:cNvPr id="34" name="Oval 33">
              <a:extLst>
                <a:ext uri="{FF2B5EF4-FFF2-40B4-BE49-F238E27FC236}">
                  <a16:creationId xmlns:a16="http://schemas.microsoft.com/office/drawing/2014/main" id="{9CBFD5C9-DACE-42EC-99BD-4BA6D9825F75}"/>
                </a:ext>
              </a:extLst>
            </p:cNvPr>
            <p:cNvSpPr/>
            <p:nvPr/>
          </p:nvSpPr>
          <p:spPr bwMode="auto">
            <a:xfrm>
              <a:off x="10413412" y="1629610"/>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BF9D4E03-9621-4E2D-886A-117831351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481" y="1812963"/>
              <a:ext cx="473110" cy="473110"/>
            </a:xfrm>
            <a:prstGeom prst="rect">
              <a:avLst/>
            </a:prstGeom>
          </p:spPr>
        </p:pic>
      </p:grpSp>
      <p:sp>
        <p:nvSpPr>
          <p:cNvPr id="36" name="TextBox 35">
            <a:extLst>
              <a:ext uri="{FF2B5EF4-FFF2-40B4-BE49-F238E27FC236}">
                <a16:creationId xmlns:a16="http://schemas.microsoft.com/office/drawing/2014/main" id="{45D39369-5863-4033-8343-EDA4ACBF6372}"/>
              </a:ext>
            </a:extLst>
          </p:cNvPr>
          <p:cNvSpPr txBox="1"/>
          <p:nvPr/>
        </p:nvSpPr>
        <p:spPr>
          <a:xfrm>
            <a:off x="9224162"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nvGrpSpPr>
          <p:cNvPr id="12" name="Group 11">
            <a:extLst>
              <a:ext uri="{FF2B5EF4-FFF2-40B4-BE49-F238E27FC236}">
                <a16:creationId xmlns:a16="http://schemas.microsoft.com/office/drawing/2014/main" id="{7DB6AFC4-C16A-4BA4-9D73-6C08F2E1D0A6}"/>
              </a:ext>
            </a:extLst>
          </p:cNvPr>
          <p:cNvGrpSpPr/>
          <p:nvPr/>
        </p:nvGrpSpPr>
        <p:grpSpPr>
          <a:xfrm>
            <a:off x="7713165" y="464055"/>
            <a:ext cx="726513" cy="725277"/>
            <a:chOff x="7713165" y="464055"/>
            <a:chExt cx="726513" cy="725277"/>
          </a:xfrm>
        </p:grpSpPr>
        <p:sp>
          <p:nvSpPr>
            <p:cNvPr id="25" name="Oval 24">
              <a:extLst>
                <a:ext uri="{FF2B5EF4-FFF2-40B4-BE49-F238E27FC236}">
                  <a16:creationId xmlns:a16="http://schemas.microsoft.com/office/drawing/2014/main" id="{973AC7D8-7354-426A-A095-1B1867E90CF1}"/>
                </a:ext>
              </a:extLst>
            </p:cNvPr>
            <p:cNvSpPr/>
            <p:nvPr/>
          </p:nvSpPr>
          <p:spPr bwMode="auto">
            <a:xfrm>
              <a:off x="7713165" y="464055"/>
              <a:ext cx="726513" cy="72527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11" name="Picture 10" descr="A close up of a sign&#10;&#10;Description automatically generated">
              <a:extLst>
                <a:ext uri="{FF2B5EF4-FFF2-40B4-BE49-F238E27FC236}">
                  <a16:creationId xmlns:a16="http://schemas.microsoft.com/office/drawing/2014/main" id="{043A9F85-B5C7-483F-B1D7-76C945BFA66B}"/>
                </a:ext>
              </a:extLst>
            </p:cNvPr>
            <p:cNvPicPr>
              <a:picLocks noChangeAspect="1"/>
            </p:cNvPicPr>
            <p:nvPr/>
          </p:nvPicPr>
          <p:blipFill>
            <a:blip r:embed="rId7"/>
            <a:stretch>
              <a:fillRect/>
            </a:stretch>
          </p:blipFill>
          <p:spPr>
            <a:xfrm>
              <a:off x="7835310" y="602056"/>
              <a:ext cx="501370" cy="472379"/>
            </a:xfrm>
            <a:prstGeom prst="rect">
              <a:avLst/>
            </a:prstGeom>
          </p:spPr>
        </p:pic>
      </p:grpSp>
      <p:sp>
        <p:nvSpPr>
          <p:cNvPr id="42" name="TextBox 41">
            <a:extLst>
              <a:ext uri="{FF2B5EF4-FFF2-40B4-BE49-F238E27FC236}">
                <a16:creationId xmlns:a16="http://schemas.microsoft.com/office/drawing/2014/main" id="{1150723D-E524-4145-89C4-B95BE9F71D19}"/>
              </a:ext>
            </a:extLst>
          </p:cNvPr>
          <p:cNvSpPr txBox="1"/>
          <p:nvPr/>
        </p:nvSpPr>
        <p:spPr>
          <a:xfrm>
            <a:off x="26286" y="6280065"/>
            <a:ext cx="4488408" cy="169277"/>
          </a:xfrm>
          <a:prstGeom prst="rect">
            <a:avLst/>
          </a:prstGeom>
          <a:noFill/>
        </p:spPr>
        <p:txBody>
          <a:bodyPr wrap="none" lIns="0" tIns="0" rIns="0" bIns="0" rtlCol="0">
            <a:spAutoFit/>
          </a:bodyPr>
          <a:lstStyle/>
          <a:p>
            <a:pPr defTabSz="432008"/>
            <a:r>
              <a:rPr lang="en-AU" sz="1100" i="1" dirty="0">
                <a:hlinkClick r:id="rId8"/>
              </a:rPr>
              <a:t>https://azure.microsoft.com/en-us/services/cognitive-services/directory/</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16592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Questions?</a:t>
            </a:r>
          </a:p>
        </p:txBody>
      </p:sp>
    </p:spTree>
    <p:extLst>
      <p:ext uri="{BB962C8B-B14F-4D97-AF65-F5344CB8AC3E}">
        <p14:creationId xmlns:p14="http://schemas.microsoft.com/office/powerpoint/2010/main" val="46129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014" y="360363"/>
            <a:ext cx="5755111" cy="5759449"/>
          </a:xfrm>
        </p:spPr>
        <p:txBody>
          <a:bodyPr/>
          <a:lstStyle/>
          <a:p>
            <a:pPr algn="l"/>
            <a:r>
              <a:rPr lang="en-US" sz="5400" dirty="0"/>
              <a:t>Cognitive Services</a:t>
            </a:r>
          </a:p>
        </p:txBody>
      </p:sp>
    </p:spTree>
    <p:extLst>
      <p:ext uri="{BB962C8B-B14F-4D97-AF65-F5344CB8AC3E}">
        <p14:creationId xmlns:p14="http://schemas.microsoft.com/office/powerpoint/2010/main" val="421704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What is a Cognitive Service?</a:t>
            </a:r>
          </a:p>
        </p:txBody>
      </p:sp>
      <p:sp>
        <p:nvSpPr>
          <p:cNvPr id="19" name="Content Placeholder 18"/>
          <p:cNvSpPr>
            <a:spLocks noGrp="1"/>
          </p:cNvSpPr>
          <p:nvPr>
            <p:ph idx="1"/>
          </p:nvPr>
        </p:nvSpPr>
        <p:spPr>
          <a:xfrm>
            <a:off x="360125" y="2010723"/>
            <a:ext cx="10800000" cy="4109090"/>
          </a:xfrm>
        </p:spPr>
        <p:txBody>
          <a:bodyPr/>
          <a:lstStyle/>
          <a:p>
            <a:pPr algn="ctr"/>
            <a:r>
              <a:rPr lang="en-GB" dirty="0"/>
              <a:t>Azure Cognitive Services are APIs, SDKs, and services available to help developers build intelligent applications without having direct AI or data science skills or knowledge.</a:t>
            </a:r>
            <a:endParaRPr lang="en-US" dirty="0"/>
          </a:p>
        </p:txBody>
      </p:sp>
      <p:sp>
        <p:nvSpPr>
          <p:cNvPr id="4" name="TextBox 3">
            <a:extLst>
              <a:ext uri="{FF2B5EF4-FFF2-40B4-BE49-F238E27FC236}">
                <a16:creationId xmlns:a16="http://schemas.microsoft.com/office/drawing/2014/main" id="{9088019D-77F2-4734-9E9A-6621D8072D08}"/>
              </a:ext>
            </a:extLst>
          </p:cNvPr>
          <p:cNvSpPr txBox="1"/>
          <p:nvPr/>
        </p:nvSpPr>
        <p:spPr>
          <a:xfrm>
            <a:off x="26286" y="6280065"/>
            <a:ext cx="4241546"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https://docs.microsoft.com/en-us/azure/cognitive-services/welcome</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316488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What is a Cognitive Service?</a:t>
            </a:r>
          </a:p>
        </p:txBody>
      </p:sp>
      <p:sp>
        <p:nvSpPr>
          <p:cNvPr id="19" name="Content Placeholder 18"/>
          <p:cNvSpPr>
            <a:spLocks noGrp="1"/>
          </p:cNvSpPr>
          <p:nvPr>
            <p:ph idx="1"/>
          </p:nvPr>
        </p:nvSpPr>
        <p:spPr>
          <a:xfrm>
            <a:off x="360125" y="2010723"/>
            <a:ext cx="10800000" cy="4109090"/>
          </a:xfrm>
        </p:spPr>
        <p:txBody>
          <a:bodyPr/>
          <a:lstStyle/>
          <a:p>
            <a:pPr algn="ctr"/>
            <a:r>
              <a:rPr lang="en-GB" dirty="0"/>
              <a:t>Azure Cognitive Services are APIs, SDKs, and services available to help </a:t>
            </a:r>
            <a:r>
              <a:rPr lang="en-GB" strike="sngStrike" dirty="0"/>
              <a:t>developers</a:t>
            </a:r>
            <a:r>
              <a:rPr lang="en-GB" dirty="0"/>
              <a:t> build intelligent applications without having direct AI or data science skills or knowledge.</a:t>
            </a:r>
            <a:endParaRPr lang="en-US" dirty="0"/>
          </a:p>
        </p:txBody>
      </p:sp>
      <p:sp>
        <p:nvSpPr>
          <p:cNvPr id="4" name="TextBox 3">
            <a:extLst>
              <a:ext uri="{FF2B5EF4-FFF2-40B4-BE49-F238E27FC236}">
                <a16:creationId xmlns:a16="http://schemas.microsoft.com/office/drawing/2014/main" id="{9088019D-77F2-4734-9E9A-6621D8072D08}"/>
              </a:ext>
            </a:extLst>
          </p:cNvPr>
          <p:cNvSpPr txBox="1"/>
          <p:nvPr/>
        </p:nvSpPr>
        <p:spPr>
          <a:xfrm>
            <a:off x="26286" y="6280065"/>
            <a:ext cx="4241546"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https://docs.microsoft.com/en-us/azure/cognitive-services/welcome</a:t>
            </a:r>
            <a:endParaRPr lang="en-US" sz="1100" b="1" i="1" dirty="0">
              <a:gradFill>
                <a:gsLst>
                  <a:gs pos="2917">
                    <a:prstClr val="black"/>
                  </a:gs>
                  <a:gs pos="30000">
                    <a:prstClr val="black"/>
                  </a:gs>
                </a:gsLst>
                <a:lin ang="5400000" scaled="0"/>
              </a:gradFill>
              <a:latin typeface="Calibri" panose="020F0502020204030204"/>
            </a:endParaRPr>
          </a:p>
        </p:txBody>
      </p:sp>
      <p:sp>
        <p:nvSpPr>
          <p:cNvPr id="5" name="Rectangle 4">
            <a:extLst>
              <a:ext uri="{FF2B5EF4-FFF2-40B4-BE49-F238E27FC236}">
                <a16:creationId xmlns:a16="http://schemas.microsoft.com/office/drawing/2014/main" id="{B24913D3-0F3E-4206-A176-202D9FCEA588}"/>
              </a:ext>
            </a:extLst>
          </p:cNvPr>
          <p:cNvSpPr/>
          <p:nvPr/>
        </p:nvSpPr>
        <p:spPr>
          <a:xfrm>
            <a:off x="4658174" y="2604362"/>
            <a:ext cx="2384142" cy="517043"/>
          </a:xfrm>
          <a:prstGeom prst="rect">
            <a:avLst/>
          </a:prstGeom>
          <a:solidFill>
            <a:srgbClr val="FFFFFF">
              <a:alpha val="69020"/>
            </a:srgbClr>
          </a:solidFill>
        </p:spPr>
        <p:txBody>
          <a:bodyPr lIns="0" tIns="0" rIns="0" bIns="0" rtlCol="0" anchor="ctr">
            <a:spAutoFit/>
          </a:bodyPr>
          <a:lstStyle/>
          <a:p>
            <a:pPr algn="l"/>
            <a:endParaRPr lang="en-AU" sz="2400" dirty="0">
              <a:solidFill>
                <a:schemeClr val="accent1"/>
              </a:solidFill>
            </a:endParaRPr>
          </a:p>
        </p:txBody>
      </p:sp>
      <p:sp>
        <p:nvSpPr>
          <p:cNvPr id="3" name="Rectangle 2">
            <a:extLst>
              <a:ext uri="{FF2B5EF4-FFF2-40B4-BE49-F238E27FC236}">
                <a16:creationId xmlns:a16="http://schemas.microsoft.com/office/drawing/2014/main" id="{22500DEA-4063-4C54-83BD-107C175356BC}"/>
              </a:ext>
            </a:extLst>
          </p:cNvPr>
          <p:cNvSpPr/>
          <p:nvPr/>
        </p:nvSpPr>
        <p:spPr>
          <a:xfrm>
            <a:off x="4935002" y="2520569"/>
            <a:ext cx="1767150" cy="646331"/>
          </a:xfrm>
          <a:prstGeom prst="rect">
            <a:avLst/>
          </a:prstGeom>
        </p:spPr>
        <p:txBody>
          <a:bodyPr wrap="none">
            <a:spAutoFit/>
          </a:bodyPr>
          <a:lstStyle/>
          <a:p>
            <a:r>
              <a:rPr lang="en-GB" sz="3600" b="1" dirty="0">
                <a:solidFill>
                  <a:srgbClr val="414A54"/>
                </a:solidFill>
              </a:rPr>
              <a:t>anyone</a:t>
            </a:r>
            <a:endParaRPr lang="en-AU" b="1" dirty="0"/>
          </a:p>
        </p:txBody>
      </p:sp>
    </p:spTree>
    <p:extLst>
      <p:ext uri="{BB962C8B-B14F-4D97-AF65-F5344CB8AC3E}">
        <p14:creationId xmlns:p14="http://schemas.microsoft.com/office/powerpoint/2010/main" val="129230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GB" dirty="0"/>
              <a:t>Cognitive Services API</a:t>
            </a:r>
            <a:endParaRPr lang="en-US" dirty="0"/>
          </a:p>
        </p:txBody>
      </p:sp>
      <p:sp>
        <p:nvSpPr>
          <p:cNvPr id="4" name="TextBox 3">
            <a:extLst>
              <a:ext uri="{FF2B5EF4-FFF2-40B4-BE49-F238E27FC236}">
                <a16:creationId xmlns:a16="http://schemas.microsoft.com/office/drawing/2014/main" id="{9088019D-77F2-4734-9E9A-6621D8072D08}"/>
              </a:ext>
            </a:extLst>
          </p:cNvPr>
          <p:cNvSpPr txBox="1"/>
          <p:nvPr/>
        </p:nvSpPr>
        <p:spPr>
          <a:xfrm>
            <a:off x="26286" y="6280065"/>
            <a:ext cx="4241546" cy="169277"/>
          </a:xfrm>
          <a:prstGeom prst="rect">
            <a:avLst/>
          </a:prstGeom>
          <a:noFill/>
        </p:spPr>
        <p:txBody>
          <a:bodyPr wrap="none" lIns="0" tIns="0" rIns="0" bIns="0" rtlCol="0">
            <a:spAutoFit/>
          </a:bodyPr>
          <a:lstStyle/>
          <a:p>
            <a:pPr defTabSz="432008"/>
            <a:r>
              <a:rPr lang="en-AU" sz="1100" i="1" dirty="0">
                <a:hlinkClick r:id="rId2"/>
              </a:rPr>
              <a:t>https://docs.microsoft.com/en-us/azure/cognitive-services/welcome</a:t>
            </a:r>
            <a:endParaRPr lang="en-US" sz="1100" b="1" i="1" dirty="0">
              <a:gradFill>
                <a:gsLst>
                  <a:gs pos="2917">
                    <a:prstClr val="black"/>
                  </a:gs>
                  <a:gs pos="30000">
                    <a:prstClr val="black"/>
                  </a:gs>
                </a:gsLst>
                <a:lin ang="5400000" scaled="0"/>
              </a:gradFill>
              <a:latin typeface="Calibri" panose="020F0502020204030204"/>
            </a:endParaRPr>
          </a:p>
        </p:txBody>
      </p:sp>
      <p:grpSp>
        <p:nvGrpSpPr>
          <p:cNvPr id="14" name="Group 13">
            <a:extLst>
              <a:ext uri="{FF2B5EF4-FFF2-40B4-BE49-F238E27FC236}">
                <a16:creationId xmlns:a16="http://schemas.microsoft.com/office/drawing/2014/main" id="{4F71BD63-50D7-4315-9F4B-713EE2B0CF42}"/>
              </a:ext>
            </a:extLst>
          </p:cNvPr>
          <p:cNvGrpSpPr/>
          <p:nvPr/>
        </p:nvGrpSpPr>
        <p:grpSpPr>
          <a:xfrm>
            <a:off x="1918328" y="2049302"/>
            <a:ext cx="7683833" cy="2031921"/>
            <a:chOff x="1613364" y="2049302"/>
            <a:chExt cx="7683833" cy="2031921"/>
          </a:xfrm>
        </p:grpSpPr>
        <p:pic>
          <p:nvPicPr>
            <p:cNvPr id="9" name="Picture 4" descr="https://msdnshared.blob.core.windows.net/media/2018/02/Azure20Cognitive20Services.png">
              <a:extLst>
                <a:ext uri="{FF2B5EF4-FFF2-40B4-BE49-F238E27FC236}">
                  <a16:creationId xmlns:a16="http://schemas.microsoft.com/office/drawing/2014/main" id="{EA16627E-7841-4EB5-A29D-D2E0D4724B42}"/>
                </a:ext>
              </a:extLst>
            </p:cNvPr>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265276" y="2049302"/>
              <a:ext cx="2031921" cy="203192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B864313-FD2B-43D3-B586-BC61326F4069}"/>
                </a:ext>
              </a:extLst>
            </p:cNvPr>
            <p:cNvCxnSpPr>
              <a:cxnSpLocks/>
            </p:cNvCxnSpPr>
            <p:nvPr/>
          </p:nvCxnSpPr>
          <p:spPr>
            <a:xfrm>
              <a:off x="3537914" y="2652239"/>
              <a:ext cx="315970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27ED34B-6D74-4F1B-9E4C-76FE3ED5CFEE}"/>
                </a:ext>
              </a:extLst>
            </p:cNvPr>
            <p:cNvCxnSpPr>
              <a:cxnSpLocks/>
            </p:cNvCxnSpPr>
            <p:nvPr/>
          </p:nvCxnSpPr>
          <p:spPr>
            <a:xfrm flipH="1">
              <a:off x="3537913" y="3584991"/>
              <a:ext cx="315970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60259EEF-C39C-4071-9B50-B3C176264D7C}"/>
                </a:ext>
              </a:extLst>
            </p:cNvPr>
            <p:cNvSpPr/>
            <p:nvPr/>
          </p:nvSpPr>
          <p:spPr>
            <a:xfrm>
              <a:off x="1613365" y="2239480"/>
              <a:ext cx="1618153" cy="825518"/>
            </a:xfrm>
            <a:prstGeom prst="rect">
              <a:avLst/>
            </a:prstGeom>
            <a:ln>
              <a:solidFill>
                <a:schemeClr val="tx1"/>
              </a:solidFill>
            </a:ln>
          </p:spPr>
          <p:txBody>
            <a:bodyPr lIns="0" tIns="0" rIns="0" bIns="0" rtlCol="0" anchor="ctr">
              <a:noAutofit/>
            </a:bodyPr>
            <a:lstStyle/>
            <a:p>
              <a:pPr algn="ctr"/>
              <a:r>
                <a:rPr lang="en-AU" sz="2400" dirty="0">
                  <a:solidFill>
                    <a:schemeClr val="accent1"/>
                  </a:solidFill>
                </a:rPr>
                <a:t>Data</a:t>
              </a:r>
            </a:p>
          </p:txBody>
        </p:sp>
        <p:sp>
          <p:nvSpPr>
            <p:cNvPr id="16" name="Rectangle 15">
              <a:extLst>
                <a:ext uri="{FF2B5EF4-FFF2-40B4-BE49-F238E27FC236}">
                  <a16:creationId xmlns:a16="http://schemas.microsoft.com/office/drawing/2014/main" id="{7F77EED0-4595-42C2-B185-18A2055A8789}"/>
                </a:ext>
              </a:extLst>
            </p:cNvPr>
            <p:cNvSpPr/>
            <p:nvPr/>
          </p:nvSpPr>
          <p:spPr>
            <a:xfrm>
              <a:off x="1613364" y="3172232"/>
              <a:ext cx="1618153" cy="825518"/>
            </a:xfrm>
            <a:prstGeom prst="rect">
              <a:avLst/>
            </a:prstGeom>
            <a:ln>
              <a:solidFill>
                <a:schemeClr val="tx1"/>
              </a:solidFill>
            </a:ln>
          </p:spPr>
          <p:txBody>
            <a:bodyPr lIns="0" tIns="0" rIns="0" bIns="0" rtlCol="0" anchor="ctr">
              <a:noAutofit/>
            </a:bodyPr>
            <a:lstStyle/>
            <a:p>
              <a:pPr algn="ctr"/>
              <a:r>
                <a:rPr lang="en-AU" sz="2400" dirty="0">
                  <a:solidFill>
                    <a:schemeClr val="accent1"/>
                  </a:solidFill>
                </a:rPr>
                <a:t>Results</a:t>
              </a:r>
            </a:p>
          </p:txBody>
        </p:sp>
      </p:grpSp>
    </p:spTree>
    <p:extLst>
      <p:ext uri="{BB962C8B-B14F-4D97-AF65-F5344CB8AC3E}">
        <p14:creationId xmlns:p14="http://schemas.microsoft.com/office/powerpoint/2010/main" val="182269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78">
            <a:extLst>
              <a:ext uri="{FF2B5EF4-FFF2-40B4-BE49-F238E27FC236}">
                <a16:creationId xmlns:a16="http://schemas.microsoft.com/office/drawing/2014/main" id="{D273B513-3A39-4E13-AB15-DD366EC0D11E}"/>
              </a:ext>
            </a:extLst>
          </p:cNvPr>
          <p:cNvSpPr/>
          <p:nvPr/>
        </p:nvSpPr>
        <p:spPr bwMode="auto">
          <a:xfrm>
            <a:off x="0" y="2110191"/>
            <a:ext cx="2299707"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Object, scene,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activity detection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Face recognition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identification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Celebrity and landmark recognition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Emotion recognition </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and handwriting recognition (OCR)</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image recognition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Video metadata, audio,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keyframe extraction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analysis</a:t>
            </a:r>
          </a:p>
        </p:txBody>
      </p:sp>
      <p:grpSp>
        <p:nvGrpSpPr>
          <p:cNvPr id="2" name="Group 1">
            <a:extLst>
              <a:ext uri="{FF2B5EF4-FFF2-40B4-BE49-F238E27FC236}">
                <a16:creationId xmlns:a16="http://schemas.microsoft.com/office/drawing/2014/main" id="{66FF674B-2966-427E-B758-5438E681AF7E}"/>
              </a:ext>
            </a:extLst>
          </p:cNvPr>
          <p:cNvGrpSpPr>
            <a:grpSpLocks noChangeAspect="1"/>
          </p:cNvGrpSpPr>
          <p:nvPr/>
        </p:nvGrpSpPr>
        <p:grpSpPr>
          <a:xfrm>
            <a:off x="789343" y="450191"/>
            <a:ext cx="726511" cy="725277"/>
            <a:chOff x="1060458" y="1629609"/>
            <a:chExt cx="841248" cy="839818"/>
          </a:xfrm>
        </p:grpSpPr>
        <p:sp>
          <p:nvSpPr>
            <p:cNvPr id="4" name="Oval 3">
              <a:extLst>
                <a:ext uri="{FF2B5EF4-FFF2-40B4-BE49-F238E27FC236}">
                  <a16:creationId xmlns:a16="http://schemas.microsoft.com/office/drawing/2014/main" id="{EBF35B50-D681-49F2-B65C-D0A7072F98CA}"/>
                </a:ext>
              </a:extLst>
            </p:cNvPr>
            <p:cNvSpPr/>
            <p:nvPr/>
          </p:nvSpPr>
          <p:spPr bwMode="auto">
            <a:xfrm>
              <a:off x="1060458"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2DBAA6C0-8E44-42A9-9D6A-EE3F1AA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10" y="1768035"/>
              <a:ext cx="558945" cy="562966"/>
            </a:xfrm>
            <a:prstGeom prst="rect">
              <a:avLst/>
            </a:prstGeom>
          </p:spPr>
        </p:pic>
      </p:grpSp>
      <p:sp>
        <p:nvSpPr>
          <p:cNvPr id="64" name="TextBox 63">
            <a:extLst>
              <a:ext uri="{FF2B5EF4-FFF2-40B4-BE49-F238E27FC236}">
                <a16:creationId xmlns:a16="http://schemas.microsoft.com/office/drawing/2014/main" id="{115B3D08-9415-4330-B16C-D013F0C7EC89}"/>
              </a:ext>
            </a:extLst>
          </p:cNvPr>
          <p:cNvSpPr txBox="1"/>
          <p:nvPr/>
        </p:nvSpPr>
        <p:spPr>
          <a:xfrm>
            <a:off x="-8236" y="1175468"/>
            <a:ext cx="23244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135" name="Freeform 118">
            <a:extLst>
              <a:ext uri="{FF2B5EF4-FFF2-40B4-BE49-F238E27FC236}">
                <a16:creationId xmlns:a16="http://schemas.microsoft.com/office/drawing/2014/main" id="{CB8FAE7F-4435-4991-80E8-33BE77D49CDE}"/>
              </a:ext>
            </a:extLst>
          </p:cNvPr>
          <p:cNvSpPr/>
          <p:nvPr/>
        </p:nvSpPr>
        <p:spPr bwMode="auto">
          <a:xfrm>
            <a:off x="4615883" y="2110191"/>
            <a:ext cx="2299702"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Language detection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Key phrase extraction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sentiment analysis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Multilingual and contextual spell checking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Explicit or offensive text content moderation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text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Contextual language understanding</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Q&amp;A extraction from unstructured 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base creation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from collections of Q&amp;As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 </a:t>
            </a:r>
          </a:p>
        </p:txBody>
      </p:sp>
      <p:grpSp>
        <p:nvGrpSpPr>
          <p:cNvPr id="5" name="Group 4">
            <a:extLst>
              <a:ext uri="{FF2B5EF4-FFF2-40B4-BE49-F238E27FC236}">
                <a16:creationId xmlns:a16="http://schemas.microsoft.com/office/drawing/2014/main" id="{5ECA8B29-9E87-408F-87FF-2DDE014502EC}"/>
              </a:ext>
            </a:extLst>
          </p:cNvPr>
          <p:cNvGrpSpPr>
            <a:grpSpLocks noChangeAspect="1"/>
          </p:cNvGrpSpPr>
          <p:nvPr/>
        </p:nvGrpSpPr>
        <p:grpSpPr>
          <a:xfrm>
            <a:off x="5396987" y="464055"/>
            <a:ext cx="726513" cy="725277"/>
            <a:chOff x="5754131" y="1647541"/>
            <a:chExt cx="841248" cy="839816"/>
          </a:xfrm>
        </p:grpSpPr>
        <p:sp>
          <p:nvSpPr>
            <p:cNvPr id="23" name="Oval 22">
              <a:extLst>
                <a:ext uri="{FF2B5EF4-FFF2-40B4-BE49-F238E27FC236}">
                  <a16:creationId xmlns:a16="http://schemas.microsoft.com/office/drawing/2014/main" id="{D80AC37E-E0E5-4819-9B0F-430676BC8911}"/>
                </a:ext>
              </a:extLst>
            </p:cNvPr>
            <p:cNvSpPr/>
            <p:nvPr/>
          </p:nvSpPr>
          <p:spPr bwMode="auto">
            <a:xfrm>
              <a:off x="5754131" y="1647541"/>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97" name="Picture 96">
              <a:extLst>
                <a:ext uri="{FF2B5EF4-FFF2-40B4-BE49-F238E27FC236}">
                  <a16:creationId xmlns:a16="http://schemas.microsoft.com/office/drawing/2014/main" id="{4B0DA796-07B0-4158-8961-AD4AC695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04" y="1771898"/>
              <a:ext cx="591103" cy="591102"/>
            </a:xfrm>
            <a:prstGeom prst="rect">
              <a:avLst/>
            </a:prstGeom>
          </p:spPr>
        </p:pic>
      </p:grpSp>
      <p:sp>
        <p:nvSpPr>
          <p:cNvPr id="65" name="TextBox 64">
            <a:extLst>
              <a:ext uri="{FF2B5EF4-FFF2-40B4-BE49-F238E27FC236}">
                <a16:creationId xmlns:a16="http://schemas.microsoft.com/office/drawing/2014/main" id="{144056D4-A2E0-4CCA-BF19-8AA2A9B64A26}"/>
              </a:ext>
            </a:extLst>
          </p:cNvPr>
          <p:cNvSpPr txBox="1"/>
          <p:nvPr/>
        </p:nvSpPr>
        <p:spPr>
          <a:xfrm>
            <a:off x="4615884" y="1169119"/>
            <a:ext cx="2299702"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154" name="Freeform 97">
            <a:extLst>
              <a:ext uri="{FF2B5EF4-FFF2-40B4-BE49-F238E27FC236}">
                <a16:creationId xmlns:a16="http://schemas.microsoft.com/office/drawing/2014/main" id="{7891367B-CB9A-42C2-A397-7C85FE8C13D4}"/>
              </a:ext>
            </a:extLst>
          </p:cNvPr>
          <p:cNvSpPr/>
          <p:nvPr/>
        </p:nvSpPr>
        <p:spPr bwMode="auto">
          <a:xfrm>
            <a:off x="6926570"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Anomaly detection</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Interactive data analytics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Personalize experiences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Detect potential offensive and unwanted images</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Filter possible profanity and undesirable text</a:t>
            </a:r>
          </a:p>
          <a:p>
            <a:pPr algn="ctr" defTabSz="898604" fontAlgn="base">
              <a:lnSpc>
                <a:spcPct val="90000"/>
              </a:lnSpc>
              <a:spcBef>
                <a:spcPct val="0"/>
              </a:spcBef>
              <a:spcAft>
                <a:spcPts val="756"/>
              </a:spcAft>
              <a:defRPr/>
            </a:pPr>
            <a:r>
              <a:rPr lang="en-GB" sz="1323" kern="0" dirty="0">
                <a:gradFill>
                  <a:gsLst>
                    <a:gs pos="1250">
                      <a:srgbClr val="1A1A1A"/>
                    </a:gs>
                    <a:gs pos="100000">
                      <a:srgbClr val="1A1A1A"/>
                    </a:gs>
                  </a:gsLst>
                  <a:lin ang="0" scaled="0"/>
                </a:gradFill>
                <a:cs typeface="Segoe UI Semibold" panose="020B0702040204020203" pitchFamily="34" charset="0"/>
              </a:rPr>
              <a:t>Moderate adult and racy content in videos</a:t>
            </a:r>
          </a:p>
        </p:txBody>
      </p:sp>
      <p:sp>
        <p:nvSpPr>
          <p:cNvPr id="67" name="TextBox 66">
            <a:extLst>
              <a:ext uri="{FF2B5EF4-FFF2-40B4-BE49-F238E27FC236}">
                <a16:creationId xmlns:a16="http://schemas.microsoft.com/office/drawing/2014/main" id="{F089717C-E923-4EF1-A675-7F398AF2B928}"/>
              </a:ext>
            </a:extLst>
          </p:cNvPr>
          <p:cNvSpPr txBox="1"/>
          <p:nvPr/>
        </p:nvSpPr>
        <p:spPr>
          <a:xfrm>
            <a:off x="6926569"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Decision</a:t>
            </a:r>
          </a:p>
        </p:txBody>
      </p:sp>
      <p:cxnSp>
        <p:nvCxnSpPr>
          <p:cNvPr id="110" name="Straight Connector 109">
            <a:extLst>
              <a:ext uri="{FF2B5EF4-FFF2-40B4-BE49-F238E27FC236}">
                <a16:creationId xmlns:a16="http://schemas.microsoft.com/office/drawing/2014/main" id="{BC243CEA-0708-4079-A4C7-3098A0063888}"/>
              </a:ext>
            </a:extLst>
          </p:cNvPr>
          <p:cNvCxnSpPr>
            <a:cxnSpLocks/>
          </p:cNvCxnSpPr>
          <p:nvPr/>
        </p:nvCxnSpPr>
        <p:spPr>
          <a:xfrm>
            <a:off x="691558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Freeform 83">
            <a:extLst>
              <a:ext uri="{FF2B5EF4-FFF2-40B4-BE49-F238E27FC236}">
                <a16:creationId xmlns:a16="http://schemas.microsoft.com/office/drawing/2014/main" id="{8917D0E6-AB09-4A19-B884-BB1F39465ECD}"/>
              </a:ext>
            </a:extLst>
          </p:cNvPr>
          <p:cNvSpPr/>
          <p:nvPr/>
        </p:nvSpPr>
        <p:spPr bwMode="auto">
          <a:xfrm>
            <a:off x="2310685" y="2110191"/>
            <a:ext cx="2294213"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Speech transcription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(speech-to-text)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speech models for unique vocabularies or complex environment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Text-to-speech</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 Voice</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Real-time speech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Customizable speech transcription and translation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Speaker identification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verification</a:t>
            </a: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 name="Group 2">
            <a:extLst>
              <a:ext uri="{FF2B5EF4-FFF2-40B4-BE49-F238E27FC236}">
                <a16:creationId xmlns:a16="http://schemas.microsoft.com/office/drawing/2014/main" id="{B789CB81-67FC-43CD-8BD8-DE513D8B26D0}"/>
              </a:ext>
            </a:extLst>
          </p:cNvPr>
          <p:cNvGrpSpPr>
            <a:grpSpLocks noChangeAspect="1"/>
          </p:cNvGrpSpPr>
          <p:nvPr/>
        </p:nvGrpSpPr>
        <p:grpSpPr>
          <a:xfrm>
            <a:off x="3102778" y="464054"/>
            <a:ext cx="726511" cy="725277"/>
            <a:chOff x="3396504" y="1629609"/>
            <a:chExt cx="841248" cy="839818"/>
          </a:xfrm>
        </p:grpSpPr>
        <p:sp>
          <p:nvSpPr>
            <p:cNvPr id="22" name="Oval 21">
              <a:extLst>
                <a:ext uri="{FF2B5EF4-FFF2-40B4-BE49-F238E27FC236}">
                  <a16:creationId xmlns:a16="http://schemas.microsoft.com/office/drawing/2014/main" id="{C38798E4-3DD8-4005-BAFD-BD337E967D57}"/>
                </a:ext>
              </a:extLst>
            </p:cNvPr>
            <p:cNvSpPr/>
            <p:nvPr/>
          </p:nvSpPr>
          <p:spPr bwMode="auto">
            <a:xfrm>
              <a:off x="3396504"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7" name="Picture 76">
              <a:extLst>
                <a:ext uri="{FF2B5EF4-FFF2-40B4-BE49-F238E27FC236}">
                  <a16:creationId xmlns:a16="http://schemas.microsoft.com/office/drawing/2014/main" id="{C3971D88-A510-4FDC-A625-2E890C9C2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112" y="1773502"/>
              <a:ext cx="552032" cy="552032"/>
            </a:xfrm>
            <a:prstGeom prst="rect">
              <a:avLst/>
            </a:prstGeom>
          </p:spPr>
        </p:pic>
      </p:grpSp>
      <p:sp>
        <p:nvSpPr>
          <p:cNvPr id="68" name="TextBox 67">
            <a:extLst>
              <a:ext uri="{FF2B5EF4-FFF2-40B4-BE49-F238E27FC236}">
                <a16:creationId xmlns:a16="http://schemas.microsoft.com/office/drawing/2014/main" id="{F28EAD9E-6E02-4D08-A15C-478BA64DF0A1}"/>
              </a:ext>
            </a:extLst>
          </p:cNvPr>
          <p:cNvSpPr txBox="1"/>
          <p:nvPr/>
        </p:nvSpPr>
        <p:spPr>
          <a:xfrm>
            <a:off x="2296957" y="1176453"/>
            <a:ext cx="2318927" cy="639978"/>
          </a:xfrm>
          <a:prstGeom prst="rect">
            <a:avLst/>
          </a:prstGeom>
          <a:noFill/>
        </p:spPr>
        <p:txBody>
          <a:bodyPr wrap="square" lIns="169311" tIns="135450" rIns="84680"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cxnSp>
        <p:nvCxnSpPr>
          <p:cNvPr id="28" name="Straight Connector 27">
            <a:extLst>
              <a:ext uri="{FF2B5EF4-FFF2-40B4-BE49-F238E27FC236}">
                <a16:creationId xmlns:a16="http://schemas.microsoft.com/office/drawing/2014/main" id="{859EE9B1-288D-4E58-8761-7DEF3EE46AA8}"/>
              </a:ext>
            </a:extLst>
          </p:cNvPr>
          <p:cNvCxnSpPr>
            <a:cxnSpLocks/>
          </p:cNvCxnSpPr>
          <p:nvPr/>
        </p:nvCxnSpPr>
        <p:spPr>
          <a:xfrm>
            <a:off x="4610390"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BC00B1-6536-4154-B9EB-B6CE2077A5C0}"/>
              </a:ext>
            </a:extLst>
          </p:cNvPr>
          <p:cNvCxnSpPr>
            <a:cxnSpLocks/>
          </p:cNvCxnSpPr>
          <p:nvPr/>
        </p:nvCxnSpPr>
        <p:spPr>
          <a:xfrm>
            <a:off x="230519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0B581F-EF0A-4165-BF81-0497A172C22F}"/>
              </a:ext>
            </a:extLst>
          </p:cNvPr>
          <p:cNvCxnSpPr>
            <a:cxnSpLocks/>
          </p:cNvCxnSpPr>
          <p:nvPr/>
        </p:nvCxnSpPr>
        <p:spPr>
          <a:xfrm>
            <a:off x="9220780" y="394688"/>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Freeform 97">
            <a:extLst>
              <a:ext uri="{FF2B5EF4-FFF2-40B4-BE49-F238E27FC236}">
                <a16:creationId xmlns:a16="http://schemas.microsoft.com/office/drawing/2014/main" id="{A474DB6F-485F-47BB-8F73-A63315FDAD0D}"/>
              </a:ext>
            </a:extLst>
          </p:cNvPr>
          <p:cNvSpPr/>
          <p:nvPr/>
        </p:nvSpPr>
        <p:spPr bwMode="auto">
          <a:xfrm>
            <a:off x="9224163"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web, news, image,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video search results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Trends for video, news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Image identification, classification and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extraction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Identification of similar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images and products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Named entity recognition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and classification</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Knowledge acquisition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for named entities</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Search query autosuggest</a:t>
            </a:r>
          </a:p>
          <a:p>
            <a:pPr algn="ctr" defTabSz="898604" fontAlgn="base">
              <a:lnSpc>
                <a:spcPct val="90000"/>
              </a:lnSpc>
              <a:spcBef>
                <a:spcPct val="0"/>
              </a:spcBef>
              <a:spcAft>
                <a:spcPts val="756"/>
              </a:spcAft>
              <a:defRPr/>
            </a:pPr>
            <a:r>
              <a:rPr lang="en-US" sz="1323" kern="0" dirty="0">
                <a:gradFill>
                  <a:gsLst>
                    <a:gs pos="1250">
                      <a:srgbClr val="1A1A1A"/>
                    </a:gs>
                    <a:gs pos="100000">
                      <a:srgbClr val="1A1A1A"/>
                    </a:gs>
                  </a:gsLst>
                  <a:lin ang="0" scaled="0"/>
                </a:gradFill>
                <a:latin typeface="Segoe UI"/>
                <a:cs typeface="Segoe UI Semibold" panose="020B0702040204020203" pitchFamily="34" charset="0"/>
              </a:rPr>
              <a:t>Ad-free custom search </a:t>
            </a:r>
            <a:br>
              <a:rPr lang="en-US" sz="1323" kern="0" dirty="0">
                <a:gradFill>
                  <a:gsLst>
                    <a:gs pos="1250">
                      <a:srgbClr val="1A1A1A"/>
                    </a:gs>
                    <a:gs pos="100000">
                      <a:srgbClr val="1A1A1A"/>
                    </a:gs>
                  </a:gsLst>
                  <a:lin ang="0" scaled="0"/>
                </a:gradFill>
                <a:latin typeface="Segoe UI"/>
                <a:cs typeface="Segoe UI Semibold" panose="020B0702040204020203" pitchFamily="34" charset="0"/>
              </a:rPr>
            </a:br>
            <a:r>
              <a:rPr lang="en-US" sz="1323" kern="0" dirty="0">
                <a:gradFill>
                  <a:gsLst>
                    <a:gs pos="1250">
                      <a:srgbClr val="1A1A1A"/>
                    </a:gs>
                    <a:gs pos="100000">
                      <a:srgbClr val="1A1A1A"/>
                    </a:gs>
                  </a:gsLst>
                  <a:lin ang="0" scaled="0"/>
                </a:gradFill>
                <a:latin typeface="Segoe UI"/>
                <a:cs typeface="Segoe UI Semibold" panose="020B0702040204020203" pitchFamily="34" charset="0"/>
              </a:rPr>
              <a:t>engine creation</a:t>
            </a:r>
          </a:p>
        </p:txBody>
      </p:sp>
      <p:grpSp>
        <p:nvGrpSpPr>
          <p:cNvPr id="33" name="Group 32">
            <a:extLst>
              <a:ext uri="{FF2B5EF4-FFF2-40B4-BE49-F238E27FC236}">
                <a16:creationId xmlns:a16="http://schemas.microsoft.com/office/drawing/2014/main" id="{AB2669A8-F174-4D47-A210-31507D613E96}"/>
              </a:ext>
            </a:extLst>
          </p:cNvPr>
          <p:cNvGrpSpPr>
            <a:grpSpLocks noChangeAspect="1"/>
          </p:cNvGrpSpPr>
          <p:nvPr/>
        </p:nvGrpSpPr>
        <p:grpSpPr>
          <a:xfrm>
            <a:off x="10010758" y="464055"/>
            <a:ext cx="726513" cy="725277"/>
            <a:chOff x="10413412" y="1629610"/>
            <a:chExt cx="841248" cy="839816"/>
          </a:xfrm>
        </p:grpSpPr>
        <p:sp>
          <p:nvSpPr>
            <p:cNvPr id="34" name="Oval 33">
              <a:extLst>
                <a:ext uri="{FF2B5EF4-FFF2-40B4-BE49-F238E27FC236}">
                  <a16:creationId xmlns:a16="http://schemas.microsoft.com/office/drawing/2014/main" id="{9CBFD5C9-DACE-42EC-99BD-4BA6D9825F75}"/>
                </a:ext>
              </a:extLst>
            </p:cNvPr>
            <p:cNvSpPr/>
            <p:nvPr/>
          </p:nvSpPr>
          <p:spPr bwMode="auto">
            <a:xfrm>
              <a:off x="10413412" y="1629610"/>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BF9D4E03-9621-4E2D-886A-117831351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481" y="1812963"/>
              <a:ext cx="473110" cy="473110"/>
            </a:xfrm>
            <a:prstGeom prst="rect">
              <a:avLst/>
            </a:prstGeom>
          </p:spPr>
        </p:pic>
      </p:grpSp>
      <p:sp>
        <p:nvSpPr>
          <p:cNvPr id="36" name="TextBox 35">
            <a:extLst>
              <a:ext uri="{FF2B5EF4-FFF2-40B4-BE49-F238E27FC236}">
                <a16:creationId xmlns:a16="http://schemas.microsoft.com/office/drawing/2014/main" id="{45D39369-5863-4033-8343-EDA4ACBF6372}"/>
              </a:ext>
            </a:extLst>
          </p:cNvPr>
          <p:cNvSpPr txBox="1"/>
          <p:nvPr/>
        </p:nvSpPr>
        <p:spPr>
          <a:xfrm>
            <a:off x="9224162"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nvGrpSpPr>
          <p:cNvPr id="12" name="Group 11">
            <a:extLst>
              <a:ext uri="{FF2B5EF4-FFF2-40B4-BE49-F238E27FC236}">
                <a16:creationId xmlns:a16="http://schemas.microsoft.com/office/drawing/2014/main" id="{7DB6AFC4-C16A-4BA4-9D73-6C08F2E1D0A6}"/>
              </a:ext>
            </a:extLst>
          </p:cNvPr>
          <p:cNvGrpSpPr/>
          <p:nvPr/>
        </p:nvGrpSpPr>
        <p:grpSpPr>
          <a:xfrm>
            <a:off x="7713165" y="464055"/>
            <a:ext cx="726513" cy="725277"/>
            <a:chOff x="7713165" y="464055"/>
            <a:chExt cx="726513" cy="725277"/>
          </a:xfrm>
        </p:grpSpPr>
        <p:sp>
          <p:nvSpPr>
            <p:cNvPr id="25" name="Oval 24">
              <a:extLst>
                <a:ext uri="{FF2B5EF4-FFF2-40B4-BE49-F238E27FC236}">
                  <a16:creationId xmlns:a16="http://schemas.microsoft.com/office/drawing/2014/main" id="{973AC7D8-7354-426A-A095-1B1867E90CF1}"/>
                </a:ext>
              </a:extLst>
            </p:cNvPr>
            <p:cNvSpPr/>
            <p:nvPr/>
          </p:nvSpPr>
          <p:spPr bwMode="auto">
            <a:xfrm>
              <a:off x="7713165" y="464055"/>
              <a:ext cx="726513" cy="72527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11" name="Picture 10" descr="A close up of a sign&#10;&#10;Description automatically generated">
              <a:extLst>
                <a:ext uri="{FF2B5EF4-FFF2-40B4-BE49-F238E27FC236}">
                  <a16:creationId xmlns:a16="http://schemas.microsoft.com/office/drawing/2014/main" id="{043A9F85-B5C7-483F-B1D7-76C945BFA66B}"/>
                </a:ext>
              </a:extLst>
            </p:cNvPr>
            <p:cNvPicPr>
              <a:picLocks noChangeAspect="1"/>
            </p:cNvPicPr>
            <p:nvPr/>
          </p:nvPicPr>
          <p:blipFill>
            <a:blip r:embed="rId7"/>
            <a:stretch>
              <a:fillRect/>
            </a:stretch>
          </p:blipFill>
          <p:spPr>
            <a:xfrm>
              <a:off x="7835310" y="602056"/>
              <a:ext cx="501370" cy="472379"/>
            </a:xfrm>
            <a:prstGeom prst="rect">
              <a:avLst/>
            </a:prstGeom>
          </p:spPr>
        </p:pic>
      </p:grpSp>
      <p:sp>
        <p:nvSpPr>
          <p:cNvPr id="42" name="TextBox 41">
            <a:extLst>
              <a:ext uri="{FF2B5EF4-FFF2-40B4-BE49-F238E27FC236}">
                <a16:creationId xmlns:a16="http://schemas.microsoft.com/office/drawing/2014/main" id="{1150723D-E524-4145-89C4-B95BE9F71D19}"/>
              </a:ext>
            </a:extLst>
          </p:cNvPr>
          <p:cNvSpPr txBox="1"/>
          <p:nvPr/>
        </p:nvSpPr>
        <p:spPr>
          <a:xfrm>
            <a:off x="26286" y="6280065"/>
            <a:ext cx="4488408" cy="169277"/>
          </a:xfrm>
          <a:prstGeom prst="rect">
            <a:avLst/>
          </a:prstGeom>
          <a:noFill/>
        </p:spPr>
        <p:txBody>
          <a:bodyPr wrap="none" lIns="0" tIns="0" rIns="0" bIns="0" rtlCol="0">
            <a:spAutoFit/>
          </a:bodyPr>
          <a:lstStyle/>
          <a:p>
            <a:pPr defTabSz="432008"/>
            <a:r>
              <a:rPr lang="en-AU" sz="1100" i="1" dirty="0">
                <a:hlinkClick r:id="rId8"/>
              </a:rPr>
              <a:t>https://azure.microsoft.com/en-us/services/cognitive-services/directory/</a:t>
            </a:r>
            <a:endParaRPr lang="en-US" sz="1100" b="1" i="1" dirty="0">
              <a:gradFill>
                <a:gsLst>
                  <a:gs pos="2917">
                    <a:prstClr val="black"/>
                  </a:gs>
                  <a:gs pos="30000">
                    <a:prstClr val="black"/>
                  </a:gs>
                </a:gsLst>
                <a:lin ang="5400000" scaled="0"/>
              </a:gradFill>
              <a:latin typeface="Calibri" panose="020F0502020204030204"/>
            </a:endParaRPr>
          </a:p>
        </p:txBody>
      </p:sp>
    </p:spTree>
    <p:extLst>
      <p:ext uri="{BB962C8B-B14F-4D97-AF65-F5344CB8AC3E}">
        <p14:creationId xmlns:p14="http://schemas.microsoft.com/office/powerpoint/2010/main" val="242908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reeform 78">
            <a:extLst>
              <a:ext uri="{FF2B5EF4-FFF2-40B4-BE49-F238E27FC236}">
                <a16:creationId xmlns:a16="http://schemas.microsoft.com/office/drawing/2014/main" id="{D273B513-3A39-4E13-AB15-DD366EC0D11E}"/>
              </a:ext>
            </a:extLst>
          </p:cNvPr>
          <p:cNvSpPr/>
          <p:nvPr/>
        </p:nvSpPr>
        <p:spPr bwMode="auto">
          <a:xfrm>
            <a:off x="0" y="2110191"/>
            <a:ext cx="2299707"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Object, scene, and </a:t>
            </a:r>
            <a:br>
              <a:rPr lang="en-US" sz="1320" kern="0" dirty="0">
                <a:gradFill>
                  <a:gsLst>
                    <a:gs pos="1250">
                      <a:srgbClr val="1A1A1A"/>
                    </a:gs>
                    <a:gs pos="100000">
                      <a:srgbClr val="1A1A1A"/>
                    </a:gs>
                  </a:gsLst>
                  <a:lin ang="0" scaled="0"/>
                </a:gradFill>
                <a:cs typeface="Segoe UI Semibold" panose="020B0702040204020203" pitchFamily="34" charset="0"/>
              </a:rPr>
            </a:br>
            <a:r>
              <a:rPr lang="en-US" sz="1320" kern="0" dirty="0">
                <a:gradFill>
                  <a:gsLst>
                    <a:gs pos="1250">
                      <a:srgbClr val="1A1A1A"/>
                    </a:gs>
                    <a:gs pos="100000">
                      <a:srgbClr val="1A1A1A"/>
                    </a:gs>
                  </a:gsLst>
                  <a:lin ang="0" scaled="0"/>
                </a:gradFill>
                <a:cs typeface="Segoe UI Semibold" panose="020B0702040204020203" pitchFamily="34" charset="0"/>
              </a:rPr>
              <a:t>activity detection</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 </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Customizable image recognition</a:t>
            </a:r>
          </a:p>
        </p:txBody>
      </p:sp>
      <p:grpSp>
        <p:nvGrpSpPr>
          <p:cNvPr id="2" name="Group 1">
            <a:extLst>
              <a:ext uri="{FF2B5EF4-FFF2-40B4-BE49-F238E27FC236}">
                <a16:creationId xmlns:a16="http://schemas.microsoft.com/office/drawing/2014/main" id="{66FF674B-2966-427E-B758-5438E681AF7E}"/>
              </a:ext>
            </a:extLst>
          </p:cNvPr>
          <p:cNvGrpSpPr>
            <a:grpSpLocks noChangeAspect="1"/>
          </p:cNvGrpSpPr>
          <p:nvPr/>
        </p:nvGrpSpPr>
        <p:grpSpPr>
          <a:xfrm>
            <a:off x="789343" y="450191"/>
            <a:ext cx="726511" cy="725277"/>
            <a:chOff x="1060458" y="1629609"/>
            <a:chExt cx="841248" cy="839818"/>
          </a:xfrm>
        </p:grpSpPr>
        <p:sp>
          <p:nvSpPr>
            <p:cNvPr id="4" name="Oval 3">
              <a:extLst>
                <a:ext uri="{FF2B5EF4-FFF2-40B4-BE49-F238E27FC236}">
                  <a16:creationId xmlns:a16="http://schemas.microsoft.com/office/drawing/2014/main" id="{EBF35B50-D681-49F2-B65C-D0A7072F98CA}"/>
                </a:ext>
              </a:extLst>
            </p:cNvPr>
            <p:cNvSpPr/>
            <p:nvPr/>
          </p:nvSpPr>
          <p:spPr bwMode="auto">
            <a:xfrm>
              <a:off x="1060458"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2DBAA6C0-8E44-42A9-9D6A-EE3F1AA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610" y="1768035"/>
              <a:ext cx="558945" cy="562966"/>
            </a:xfrm>
            <a:prstGeom prst="rect">
              <a:avLst/>
            </a:prstGeom>
          </p:spPr>
        </p:pic>
      </p:grpSp>
      <p:sp>
        <p:nvSpPr>
          <p:cNvPr id="64" name="TextBox 63">
            <a:extLst>
              <a:ext uri="{FF2B5EF4-FFF2-40B4-BE49-F238E27FC236}">
                <a16:creationId xmlns:a16="http://schemas.microsoft.com/office/drawing/2014/main" id="{115B3D08-9415-4330-B16C-D013F0C7EC89}"/>
              </a:ext>
            </a:extLst>
          </p:cNvPr>
          <p:cNvSpPr txBox="1"/>
          <p:nvPr/>
        </p:nvSpPr>
        <p:spPr>
          <a:xfrm>
            <a:off x="-8236" y="1175468"/>
            <a:ext cx="23244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135" name="Freeform 118">
            <a:extLst>
              <a:ext uri="{FF2B5EF4-FFF2-40B4-BE49-F238E27FC236}">
                <a16:creationId xmlns:a16="http://schemas.microsoft.com/office/drawing/2014/main" id="{CB8FAE7F-4435-4991-80E8-33BE77D49CDE}"/>
              </a:ext>
            </a:extLst>
          </p:cNvPr>
          <p:cNvSpPr/>
          <p:nvPr/>
        </p:nvSpPr>
        <p:spPr bwMode="auto">
          <a:xfrm>
            <a:off x="4615883" y="2110191"/>
            <a:ext cx="2299702"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Language detection</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cs typeface="Segoe UI Semibold" panose="020B0702040204020203" pitchFamily="34" charset="0"/>
            </a:endParaRP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Key phrase extraction</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cs typeface="Segoe UI Semibold" panose="020B0702040204020203" pitchFamily="34" charset="0"/>
            </a:endParaRP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Text sentiment analysis</a:t>
            </a:r>
          </a:p>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latin typeface="Segoe UI"/>
                <a:cs typeface="Segoe UI Semibold" panose="020B0702040204020203" pitchFamily="34" charset="0"/>
              </a:rPr>
              <a:t> </a:t>
            </a:r>
          </a:p>
        </p:txBody>
      </p:sp>
      <p:grpSp>
        <p:nvGrpSpPr>
          <p:cNvPr id="5" name="Group 4">
            <a:extLst>
              <a:ext uri="{FF2B5EF4-FFF2-40B4-BE49-F238E27FC236}">
                <a16:creationId xmlns:a16="http://schemas.microsoft.com/office/drawing/2014/main" id="{5ECA8B29-9E87-408F-87FF-2DDE014502EC}"/>
              </a:ext>
            </a:extLst>
          </p:cNvPr>
          <p:cNvGrpSpPr>
            <a:grpSpLocks noChangeAspect="1"/>
          </p:cNvGrpSpPr>
          <p:nvPr/>
        </p:nvGrpSpPr>
        <p:grpSpPr>
          <a:xfrm>
            <a:off x="5396987" y="464055"/>
            <a:ext cx="726513" cy="725277"/>
            <a:chOff x="5754131" y="1647541"/>
            <a:chExt cx="841248" cy="839816"/>
          </a:xfrm>
        </p:grpSpPr>
        <p:sp>
          <p:nvSpPr>
            <p:cNvPr id="23" name="Oval 22">
              <a:extLst>
                <a:ext uri="{FF2B5EF4-FFF2-40B4-BE49-F238E27FC236}">
                  <a16:creationId xmlns:a16="http://schemas.microsoft.com/office/drawing/2014/main" id="{D80AC37E-E0E5-4819-9B0F-430676BC8911}"/>
                </a:ext>
              </a:extLst>
            </p:cNvPr>
            <p:cNvSpPr/>
            <p:nvPr/>
          </p:nvSpPr>
          <p:spPr bwMode="auto">
            <a:xfrm>
              <a:off x="5754131" y="1647541"/>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97" name="Picture 96">
              <a:extLst>
                <a:ext uri="{FF2B5EF4-FFF2-40B4-BE49-F238E27FC236}">
                  <a16:creationId xmlns:a16="http://schemas.microsoft.com/office/drawing/2014/main" id="{4B0DA796-07B0-4158-8961-AD4AC695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04" y="1771898"/>
              <a:ext cx="591103" cy="591102"/>
            </a:xfrm>
            <a:prstGeom prst="rect">
              <a:avLst/>
            </a:prstGeom>
          </p:spPr>
        </p:pic>
      </p:grpSp>
      <p:sp>
        <p:nvSpPr>
          <p:cNvPr id="65" name="TextBox 64">
            <a:extLst>
              <a:ext uri="{FF2B5EF4-FFF2-40B4-BE49-F238E27FC236}">
                <a16:creationId xmlns:a16="http://schemas.microsoft.com/office/drawing/2014/main" id="{144056D4-A2E0-4CCA-BF19-8AA2A9B64A26}"/>
              </a:ext>
            </a:extLst>
          </p:cNvPr>
          <p:cNvSpPr txBox="1"/>
          <p:nvPr/>
        </p:nvSpPr>
        <p:spPr>
          <a:xfrm>
            <a:off x="4615884" y="1169119"/>
            <a:ext cx="2299702"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154" name="Freeform 97">
            <a:extLst>
              <a:ext uri="{FF2B5EF4-FFF2-40B4-BE49-F238E27FC236}">
                <a16:creationId xmlns:a16="http://schemas.microsoft.com/office/drawing/2014/main" id="{7891367B-CB9A-42C2-A397-7C85FE8C13D4}"/>
              </a:ext>
            </a:extLst>
          </p:cNvPr>
          <p:cNvSpPr/>
          <p:nvPr/>
        </p:nvSpPr>
        <p:spPr bwMode="auto">
          <a:xfrm>
            <a:off x="6926570"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endParaRPr lang="en-GB" sz="1323" kern="0" dirty="0">
              <a:gradFill>
                <a:gsLst>
                  <a:gs pos="1250">
                    <a:srgbClr val="1A1A1A"/>
                  </a:gs>
                  <a:gs pos="100000">
                    <a:srgbClr val="1A1A1A"/>
                  </a:gs>
                </a:gsLst>
                <a:lin ang="0" scaled="0"/>
              </a:gradFill>
              <a:cs typeface="Segoe UI Semibold" panose="020B0702040204020203" pitchFamily="34" charset="0"/>
            </a:endParaRPr>
          </a:p>
        </p:txBody>
      </p:sp>
      <p:sp>
        <p:nvSpPr>
          <p:cNvPr id="67" name="TextBox 66">
            <a:extLst>
              <a:ext uri="{FF2B5EF4-FFF2-40B4-BE49-F238E27FC236}">
                <a16:creationId xmlns:a16="http://schemas.microsoft.com/office/drawing/2014/main" id="{F089717C-E923-4EF1-A675-7F398AF2B928}"/>
              </a:ext>
            </a:extLst>
          </p:cNvPr>
          <p:cNvSpPr txBox="1"/>
          <p:nvPr/>
        </p:nvSpPr>
        <p:spPr>
          <a:xfrm>
            <a:off x="6926569"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Decision</a:t>
            </a:r>
          </a:p>
        </p:txBody>
      </p:sp>
      <p:cxnSp>
        <p:nvCxnSpPr>
          <p:cNvPr id="110" name="Straight Connector 109">
            <a:extLst>
              <a:ext uri="{FF2B5EF4-FFF2-40B4-BE49-F238E27FC236}">
                <a16:creationId xmlns:a16="http://schemas.microsoft.com/office/drawing/2014/main" id="{BC243CEA-0708-4079-A4C7-3098A0063888}"/>
              </a:ext>
            </a:extLst>
          </p:cNvPr>
          <p:cNvCxnSpPr>
            <a:cxnSpLocks/>
          </p:cNvCxnSpPr>
          <p:nvPr/>
        </p:nvCxnSpPr>
        <p:spPr>
          <a:xfrm>
            <a:off x="691558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Freeform 83">
            <a:extLst>
              <a:ext uri="{FF2B5EF4-FFF2-40B4-BE49-F238E27FC236}">
                <a16:creationId xmlns:a16="http://schemas.microsoft.com/office/drawing/2014/main" id="{8917D0E6-AB09-4A19-B884-BB1F39465ECD}"/>
              </a:ext>
            </a:extLst>
          </p:cNvPr>
          <p:cNvSpPr/>
          <p:nvPr/>
        </p:nvSpPr>
        <p:spPr bwMode="auto">
          <a:xfrm>
            <a:off x="2310685" y="2110191"/>
            <a:ext cx="2294213" cy="3100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r>
              <a:rPr lang="en-US" sz="1320" kern="0" dirty="0">
                <a:gradFill>
                  <a:gsLst>
                    <a:gs pos="1250">
                      <a:srgbClr val="1A1A1A"/>
                    </a:gs>
                    <a:gs pos="100000">
                      <a:srgbClr val="1A1A1A"/>
                    </a:gs>
                  </a:gsLst>
                  <a:lin ang="0" scaled="0"/>
                </a:gradFill>
                <a:cs typeface="Segoe UI Semibold" panose="020B0702040204020203" pitchFamily="34" charset="0"/>
              </a:rPr>
              <a:t>Speech transcription </a:t>
            </a:r>
            <a:br>
              <a:rPr lang="en-US" sz="1320" kern="0" dirty="0">
                <a:gradFill>
                  <a:gsLst>
                    <a:gs pos="1250">
                      <a:srgbClr val="1A1A1A"/>
                    </a:gs>
                    <a:gs pos="100000">
                      <a:srgbClr val="1A1A1A"/>
                    </a:gs>
                  </a:gsLst>
                  <a:lin ang="0" scaled="0"/>
                </a:gradFill>
                <a:cs typeface="Segoe UI Semibold" panose="020B0702040204020203" pitchFamily="34" charset="0"/>
              </a:rPr>
            </a:br>
            <a:r>
              <a:rPr lang="en-US" sz="1320" kern="0" dirty="0">
                <a:gradFill>
                  <a:gsLst>
                    <a:gs pos="1250">
                      <a:srgbClr val="1A1A1A"/>
                    </a:gs>
                    <a:gs pos="100000">
                      <a:srgbClr val="1A1A1A"/>
                    </a:gs>
                  </a:gsLst>
                  <a:lin ang="0" scaled="0"/>
                </a:gradFill>
                <a:cs typeface="Segoe UI Semibold" panose="020B0702040204020203" pitchFamily="34" charset="0"/>
              </a:rPr>
              <a:t>(speech-to-text)</a:t>
            </a: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latin typeface="Segoe UI"/>
              <a:cs typeface="Segoe UI Semibold" panose="020B0702040204020203" pitchFamily="34" charset="0"/>
            </a:endParaRPr>
          </a:p>
          <a:p>
            <a:pPr algn="ctr" defTabSz="898604" fontAlgn="base">
              <a:lnSpc>
                <a:spcPct val="90000"/>
              </a:lnSpc>
              <a:spcBef>
                <a:spcPct val="0"/>
              </a:spcBef>
              <a:spcAft>
                <a:spcPts val="756"/>
              </a:spcAft>
              <a:defRPr/>
            </a:pPr>
            <a:endParaRPr lang="en-US" sz="1320"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 name="Group 2">
            <a:extLst>
              <a:ext uri="{FF2B5EF4-FFF2-40B4-BE49-F238E27FC236}">
                <a16:creationId xmlns:a16="http://schemas.microsoft.com/office/drawing/2014/main" id="{B789CB81-67FC-43CD-8BD8-DE513D8B26D0}"/>
              </a:ext>
            </a:extLst>
          </p:cNvPr>
          <p:cNvGrpSpPr>
            <a:grpSpLocks noChangeAspect="1"/>
          </p:cNvGrpSpPr>
          <p:nvPr/>
        </p:nvGrpSpPr>
        <p:grpSpPr>
          <a:xfrm>
            <a:off x="3102778" y="464054"/>
            <a:ext cx="726511" cy="725277"/>
            <a:chOff x="3396504" y="1629609"/>
            <a:chExt cx="841248" cy="839818"/>
          </a:xfrm>
        </p:grpSpPr>
        <p:sp>
          <p:nvSpPr>
            <p:cNvPr id="22" name="Oval 21">
              <a:extLst>
                <a:ext uri="{FF2B5EF4-FFF2-40B4-BE49-F238E27FC236}">
                  <a16:creationId xmlns:a16="http://schemas.microsoft.com/office/drawing/2014/main" id="{C38798E4-3DD8-4005-BAFD-BD337E967D57}"/>
                </a:ext>
              </a:extLst>
            </p:cNvPr>
            <p:cNvSpPr/>
            <p:nvPr/>
          </p:nvSpPr>
          <p:spPr bwMode="auto">
            <a:xfrm>
              <a:off x="3396504" y="1629609"/>
              <a:ext cx="841248" cy="83981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77" name="Picture 76">
              <a:extLst>
                <a:ext uri="{FF2B5EF4-FFF2-40B4-BE49-F238E27FC236}">
                  <a16:creationId xmlns:a16="http://schemas.microsoft.com/office/drawing/2014/main" id="{C3971D88-A510-4FDC-A625-2E890C9C2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112" y="1773502"/>
              <a:ext cx="552032" cy="552032"/>
            </a:xfrm>
            <a:prstGeom prst="rect">
              <a:avLst/>
            </a:prstGeom>
          </p:spPr>
        </p:pic>
      </p:grpSp>
      <p:sp>
        <p:nvSpPr>
          <p:cNvPr id="68" name="TextBox 67">
            <a:extLst>
              <a:ext uri="{FF2B5EF4-FFF2-40B4-BE49-F238E27FC236}">
                <a16:creationId xmlns:a16="http://schemas.microsoft.com/office/drawing/2014/main" id="{F28EAD9E-6E02-4D08-A15C-478BA64DF0A1}"/>
              </a:ext>
            </a:extLst>
          </p:cNvPr>
          <p:cNvSpPr txBox="1"/>
          <p:nvPr/>
        </p:nvSpPr>
        <p:spPr>
          <a:xfrm>
            <a:off x="2296957" y="1176453"/>
            <a:ext cx="2318927" cy="639978"/>
          </a:xfrm>
          <a:prstGeom prst="rect">
            <a:avLst/>
          </a:prstGeom>
          <a:noFill/>
        </p:spPr>
        <p:txBody>
          <a:bodyPr wrap="square" lIns="169311" tIns="135450" rIns="84680"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cxnSp>
        <p:nvCxnSpPr>
          <p:cNvPr id="28" name="Straight Connector 27">
            <a:extLst>
              <a:ext uri="{FF2B5EF4-FFF2-40B4-BE49-F238E27FC236}">
                <a16:creationId xmlns:a16="http://schemas.microsoft.com/office/drawing/2014/main" id="{859EE9B1-288D-4E58-8761-7DEF3EE46AA8}"/>
              </a:ext>
            </a:extLst>
          </p:cNvPr>
          <p:cNvCxnSpPr>
            <a:cxnSpLocks/>
          </p:cNvCxnSpPr>
          <p:nvPr/>
        </p:nvCxnSpPr>
        <p:spPr>
          <a:xfrm>
            <a:off x="4610390"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BC00B1-6536-4154-B9EB-B6CE2077A5C0}"/>
              </a:ext>
            </a:extLst>
          </p:cNvPr>
          <p:cNvCxnSpPr>
            <a:cxnSpLocks/>
          </p:cNvCxnSpPr>
          <p:nvPr/>
        </p:nvCxnSpPr>
        <p:spPr>
          <a:xfrm>
            <a:off x="2305195" y="402146"/>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0B581F-EF0A-4165-BF81-0497A172C22F}"/>
              </a:ext>
            </a:extLst>
          </p:cNvPr>
          <p:cNvCxnSpPr>
            <a:cxnSpLocks/>
          </p:cNvCxnSpPr>
          <p:nvPr/>
        </p:nvCxnSpPr>
        <p:spPr>
          <a:xfrm>
            <a:off x="9220780" y="394688"/>
            <a:ext cx="0" cy="5815678"/>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Freeform 97">
            <a:extLst>
              <a:ext uri="{FF2B5EF4-FFF2-40B4-BE49-F238E27FC236}">
                <a16:creationId xmlns:a16="http://schemas.microsoft.com/office/drawing/2014/main" id="{A474DB6F-485F-47BB-8F73-A63315FDAD0D}"/>
              </a:ext>
            </a:extLst>
          </p:cNvPr>
          <p:cNvSpPr/>
          <p:nvPr/>
        </p:nvSpPr>
        <p:spPr bwMode="auto">
          <a:xfrm>
            <a:off x="9224163" y="2110191"/>
            <a:ext cx="2283231" cy="311281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898604" fontAlgn="base">
              <a:lnSpc>
                <a:spcPct val="90000"/>
              </a:lnSpc>
              <a:spcBef>
                <a:spcPct val="0"/>
              </a:spcBef>
              <a:spcAft>
                <a:spcPts val="756"/>
              </a:spcAft>
              <a:defRPr/>
            </a:pPr>
            <a:endParaRPr lang="en-US" sz="1323" kern="0" dirty="0">
              <a:gradFill>
                <a:gsLst>
                  <a:gs pos="1250">
                    <a:srgbClr val="1A1A1A"/>
                  </a:gs>
                  <a:gs pos="100000">
                    <a:srgbClr val="1A1A1A"/>
                  </a:gs>
                </a:gsLst>
                <a:lin ang="0" scaled="0"/>
              </a:gradFill>
              <a:latin typeface="Segoe UI"/>
              <a:cs typeface="Segoe UI Semibold" panose="020B0702040204020203" pitchFamily="34" charset="0"/>
            </a:endParaRPr>
          </a:p>
        </p:txBody>
      </p:sp>
      <p:grpSp>
        <p:nvGrpSpPr>
          <p:cNvPr id="33" name="Group 32">
            <a:extLst>
              <a:ext uri="{FF2B5EF4-FFF2-40B4-BE49-F238E27FC236}">
                <a16:creationId xmlns:a16="http://schemas.microsoft.com/office/drawing/2014/main" id="{AB2669A8-F174-4D47-A210-31507D613E96}"/>
              </a:ext>
            </a:extLst>
          </p:cNvPr>
          <p:cNvGrpSpPr>
            <a:grpSpLocks noChangeAspect="1"/>
          </p:cNvGrpSpPr>
          <p:nvPr/>
        </p:nvGrpSpPr>
        <p:grpSpPr>
          <a:xfrm>
            <a:off x="10010758" y="464055"/>
            <a:ext cx="726513" cy="725277"/>
            <a:chOff x="10413412" y="1629610"/>
            <a:chExt cx="841248" cy="839816"/>
          </a:xfrm>
        </p:grpSpPr>
        <p:sp>
          <p:nvSpPr>
            <p:cNvPr id="34" name="Oval 33">
              <a:extLst>
                <a:ext uri="{FF2B5EF4-FFF2-40B4-BE49-F238E27FC236}">
                  <a16:creationId xmlns:a16="http://schemas.microsoft.com/office/drawing/2014/main" id="{9CBFD5C9-DACE-42EC-99BD-4BA6D9825F75}"/>
                </a:ext>
              </a:extLst>
            </p:cNvPr>
            <p:cNvSpPr/>
            <p:nvPr/>
          </p:nvSpPr>
          <p:spPr bwMode="auto">
            <a:xfrm>
              <a:off x="10413412" y="1629610"/>
              <a:ext cx="841248" cy="83981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BF9D4E03-9621-4E2D-886A-117831351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7481" y="1812963"/>
              <a:ext cx="473110" cy="473110"/>
            </a:xfrm>
            <a:prstGeom prst="rect">
              <a:avLst/>
            </a:prstGeom>
          </p:spPr>
        </p:pic>
      </p:grpSp>
      <p:sp>
        <p:nvSpPr>
          <p:cNvPr id="36" name="TextBox 35">
            <a:extLst>
              <a:ext uri="{FF2B5EF4-FFF2-40B4-BE49-F238E27FC236}">
                <a16:creationId xmlns:a16="http://schemas.microsoft.com/office/drawing/2014/main" id="{45D39369-5863-4033-8343-EDA4ACBF6372}"/>
              </a:ext>
            </a:extLst>
          </p:cNvPr>
          <p:cNvSpPr txBox="1"/>
          <p:nvPr/>
        </p:nvSpPr>
        <p:spPr>
          <a:xfrm>
            <a:off x="9224162" y="1189332"/>
            <a:ext cx="2288716" cy="639978"/>
          </a:xfrm>
          <a:prstGeom prst="rect">
            <a:avLst/>
          </a:prstGeom>
          <a:noFill/>
        </p:spPr>
        <p:txBody>
          <a:bodyPr wrap="square" lIns="169311" tIns="135450" rIns="169311" bIns="135450" rtlCol="0" anchor="t">
            <a:spAutoFit/>
          </a:bodyPr>
          <a:lstStyle/>
          <a:p>
            <a:pPr algn="ctr" defTabSz="846345">
              <a:lnSpc>
                <a:spcPct val="90000"/>
              </a:lnSpc>
              <a:spcAft>
                <a:spcPts val="556"/>
              </a:spcAft>
              <a:defRPr/>
            </a:pPr>
            <a:r>
              <a:rPr lang="en-US" sz="2646"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nvGrpSpPr>
          <p:cNvPr id="37" name="Group 36">
            <a:extLst>
              <a:ext uri="{FF2B5EF4-FFF2-40B4-BE49-F238E27FC236}">
                <a16:creationId xmlns:a16="http://schemas.microsoft.com/office/drawing/2014/main" id="{BD188409-5C4A-4B98-B260-CC91532A4E79}"/>
              </a:ext>
            </a:extLst>
          </p:cNvPr>
          <p:cNvGrpSpPr/>
          <p:nvPr/>
        </p:nvGrpSpPr>
        <p:grpSpPr>
          <a:xfrm>
            <a:off x="7713165" y="464055"/>
            <a:ext cx="726513" cy="725277"/>
            <a:chOff x="7713165" y="464055"/>
            <a:chExt cx="726513" cy="725277"/>
          </a:xfrm>
        </p:grpSpPr>
        <p:sp>
          <p:nvSpPr>
            <p:cNvPr id="38" name="Oval 37">
              <a:extLst>
                <a:ext uri="{FF2B5EF4-FFF2-40B4-BE49-F238E27FC236}">
                  <a16:creationId xmlns:a16="http://schemas.microsoft.com/office/drawing/2014/main" id="{D12166A2-C617-4628-99DD-276BB8CDF839}"/>
                </a:ext>
              </a:extLst>
            </p:cNvPr>
            <p:cNvSpPr/>
            <p:nvPr/>
          </p:nvSpPr>
          <p:spPr bwMode="auto">
            <a:xfrm>
              <a:off x="7713165" y="464055"/>
              <a:ext cx="726513" cy="72527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402" tIns="43201" rIns="86402" bIns="43201" numCol="1" spcCol="0" rtlCol="0" fromWordArt="0" anchor="ctr" anchorCtr="0" forceAA="0" compatLnSpc="1">
              <a:prstTxWarp prst="textNoShape">
                <a:avLst/>
              </a:prstTxWarp>
              <a:noAutofit/>
            </a:bodyPr>
            <a:lstStyle/>
            <a:p>
              <a:pPr algn="ctr" defTabSz="881093" fontAlgn="base">
                <a:spcBef>
                  <a:spcPct val="0"/>
                </a:spcBef>
                <a:spcAft>
                  <a:spcPct val="0"/>
                </a:spcAft>
                <a:defRPr/>
              </a:pPr>
              <a:endParaRPr lang="en-IN" sz="3024" dirty="0">
                <a:solidFill>
                  <a:srgbClr val="505050"/>
                </a:solidFill>
                <a:latin typeface="Segoe UI"/>
                <a:ea typeface="Segoe UI" pitchFamily="34" charset="0"/>
                <a:cs typeface="Segoe UI" pitchFamily="34" charset="0"/>
              </a:endParaRPr>
            </a:p>
          </p:txBody>
        </p:sp>
        <p:pic>
          <p:nvPicPr>
            <p:cNvPr id="39" name="Picture 38" descr="A close up of a sign&#10;&#10;Description automatically generated">
              <a:extLst>
                <a:ext uri="{FF2B5EF4-FFF2-40B4-BE49-F238E27FC236}">
                  <a16:creationId xmlns:a16="http://schemas.microsoft.com/office/drawing/2014/main" id="{13D4B5B6-7F96-4F88-AAD5-25DB02941734}"/>
                </a:ext>
              </a:extLst>
            </p:cNvPr>
            <p:cNvPicPr>
              <a:picLocks noChangeAspect="1"/>
            </p:cNvPicPr>
            <p:nvPr/>
          </p:nvPicPr>
          <p:blipFill>
            <a:blip r:embed="rId7"/>
            <a:stretch>
              <a:fillRect/>
            </a:stretch>
          </p:blipFill>
          <p:spPr>
            <a:xfrm>
              <a:off x="7835310" y="602056"/>
              <a:ext cx="501370" cy="472379"/>
            </a:xfrm>
            <a:prstGeom prst="rect">
              <a:avLst/>
            </a:prstGeom>
          </p:spPr>
        </p:pic>
      </p:grpSp>
      <p:sp>
        <p:nvSpPr>
          <p:cNvPr id="6" name="Rectangle 5">
            <a:extLst>
              <a:ext uri="{FF2B5EF4-FFF2-40B4-BE49-F238E27FC236}">
                <a16:creationId xmlns:a16="http://schemas.microsoft.com/office/drawing/2014/main" id="{6F87B6B7-3D15-4A77-B97D-4A1CACDCA202}"/>
              </a:ext>
            </a:extLst>
          </p:cNvPr>
          <p:cNvSpPr/>
          <p:nvPr/>
        </p:nvSpPr>
        <p:spPr>
          <a:xfrm>
            <a:off x="7018379" y="71812"/>
            <a:ext cx="2043434" cy="1996360"/>
          </a:xfrm>
          <a:prstGeom prst="rect">
            <a:avLst/>
          </a:prstGeom>
          <a:solidFill>
            <a:srgbClr val="FFFFFF">
              <a:alpha val="63137"/>
            </a:srgbClr>
          </a:solidFill>
          <a:ln>
            <a:noFill/>
          </a:ln>
        </p:spPr>
        <p:txBody>
          <a:bodyPr lIns="0" tIns="0" rIns="0" bIns="0" rtlCol="0" anchor="ctr">
            <a:spAutoFit/>
          </a:bodyPr>
          <a:lstStyle/>
          <a:p>
            <a:pPr algn="l"/>
            <a:endParaRPr lang="en-AU" sz="2400" dirty="0">
              <a:solidFill>
                <a:schemeClr val="accent1"/>
              </a:solidFill>
            </a:endParaRPr>
          </a:p>
        </p:txBody>
      </p:sp>
      <p:sp>
        <p:nvSpPr>
          <p:cNvPr id="40" name="Rectangle 39">
            <a:extLst>
              <a:ext uri="{FF2B5EF4-FFF2-40B4-BE49-F238E27FC236}">
                <a16:creationId xmlns:a16="http://schemas.microsoft.com/office/drawing/2014/main" id="{6FECB8C5-D291-4632-BFE0-7D9331566054}"/>
              </a:ext>
            </a:extLst>
          </p:cNvPr>
          <p:cNvSpPr/>
          <p:nvPr/>
        </p:nvSpPr>
        <p:spPr>
          <a:xfrm>
            <a:off x="9374252" y="66884"/>
            <a:ext cx="2043434" cy="1996360"/>
          </a:xfrm>
          <a:prstGeom prst="rect">
            <a:avLst/>
          </a:prstGeom>
          <a:solidFill>
            <a:srgbClr val="FFFFFF">
              <a:alpha val="63137"/>
            </a:srgbClr>
          </a:solidFill>
          <a:ln>
            <a:noFill/>
          </a:ln>
        </p:spPr>
        <p:txBody>
          <a:bodyPr lIns="0" tIns="0" rIns="0" bIns="0" rtlCol="0" anchor="ctr">
            <a:spAutoFit/>
          </a:bodyPr>
          <a:lstStyle/>
          <a:p>
            <a:pPr algn="l"/>
            <a:endParaRPr lang="en-AU" sz="2400" dirty="0">
              <a:solidFill>
                <a:schemeClr val="accent1"/>
              </a:solidFill>
            </a:endParaRPr>
          </a:p>
        </p:txBody>
      </p:sp>
    </p:spTree>
    <p:extLst>
      <p:ext uri="{BB962C8B-B14F-4D97-AF65-F5344CB8AC3E}">
        <p14:creationId xmlns:p14="http://schemas.microsoft.com/office/powerpoint/2010/main" val="322135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6" y="470473"/>
            <a:ext cx="7246870" cy="4714318"/>
          </a:xfrm>
        </p:spPr>
        <p:txBody>
          <a:bodyPr/>
          <a:lstStyle/>
          <a:p>
            <a:r>
              <a:rPr lang="en-US" sz="5400" dirty="0"/>
              <a:t>Demo:</a:t>
            </a:r>
          </a:p>
        </p:txBody>
      </p:sp>
      <p:sp>
        <p:nvSpPr>
          <p:cNvPr id="3" name="TextBox 2">
            <a:extLst>
              <a:ext uri="{FF2B5EF4-FFF2-40B4-BE49-F238E27FC236}">
                <a16:creationId xmlns:a16="http://schemas.microsoft.com/office/drawing/2014/main" id="{981D1000-CB24-4CEA-88E2-EE2E252182E3}"/>
              </a:ext>
            </a:extLst>
          </p:cNvPr>
          <p:cNvSpPr txBox="1"/>
          <p:nvPr/>
        </p:nvSpPr>
        <p:spPr>
          <a:xfrm>
            <a:off x="6218877" y="3250664"/>
            <a:ext cx="4989121" cy="707886"/>
          </a:xfrm>
          <a:prstGeom prst="rect">
            <a:avLst/>
          </a:prstGeom>
          <a:noFill/>
        </p:spPr>
        <p:txBody>
          <a:bodyPr wrap="square" rtlCol="0">
            <a:spAutoFit/>
          </a:bodyPr>
          <a:lstStyle/>
          <a:p>
            <a:r>
              <a:rPr lang="en-AU" sz="4000" dirty="0"/>
              <a:t>Setting it up</a:t>
            </a:r>
          </a:p>
        </p:txBody>
      </p:sp>
    </p:spTree>
    <p:extLst>
      <p:ext uri="{BB962C8B-B14F-4D97-AF65-F5344CB8AC3E}">
        <p14:creationId xmlns:p14="http://schemas.microsoft.com/office/powerpoint/2010/main" val="1245807822"/>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4085</Words>
  <Application>Microsoft Office PowerPoint</Application>
  <PresentationFormat>Custom</PresentationFormat>
  <Paragraphs>629</Paragraphs>
  <Slides>28</Slides>
  <Notes>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Segoe UI</vt:lpstr>
      <vt:lpstr>Segoe UI Light</vt:lpstr>
      <vt:lpstr>Trebuchet MS</vt:lpstr>
      <vt:lpstr>Wingdings</vt:lpstr>
      <vt:lpstr>SQLSatOslo 2016</vt:lpstr>
      <vt:lpstr>1_SQLSatOslo 2016</vt:lpstr>
      <vt:lpstr>Image</vt:lpstr>
      <vt:lpstr>A touch of AI  with Cognitive Services</vt:lpstr>
      <vt:lpstr>Thanks to All Sponsors</vt:lpstr>
      <vt:lpstr>Cognitive Services</vt:lpstr>
      <vt:lpstr>What is a Cognitive Service?</vt:lpstr>
      <vt:lpstr>What is a Cognitive Service?</vt:lpstr>
      <vt:lpstr>Cognitive Services API</vt:lpstr>
      <vt:lpstr>PowerPoint Presentation</vt:lpstr>
      <vt:lpstr>PowerPoint Presentation</vt:lpstr>
      <vt:lpstr>Demo:</vt:lpstr>
      <vt:lpstr>Computer Vision</vt:lpstr>
      <vt:lpstr>Computer Vision</vt:lpstr>
      <vt:lpstr>Computer Vision</vt:lpstr>
      <vt:lpstr>Demo:</vt:lpstr>
      <vt:lpstr>Custom Vision</vt:lpstr>
      <vt:lpstr>Custom Vision vs Computer Vision</vt:lpstr>
      <vt:lpstr>Custom Vision</vt:lpstr>
      <vt:lpstr>Custom Vision Workflow</vt:lpstr>
      <vt:lpstr>Demo:</vt:lpstr>
      <vt:lpstr>Text Analytics</vt:lpstr>
      <vt:lpstr>Text Analytics</vt:lpstr>
      <vt:lpstr>Demo:</vt:lpstr>
      <vt:lpstr>PowerPoint Presentation</vt:lpstr>
      <vt:lpstr>Speech</vt:lpstr>
      <vt:lpstr>Text Analytics</vt:lpstr>
      <vt:lpstr>Demo:</vt:lpstr>
      <vt:lpstr>PowerPoint Presentation</vt:lpstr>
      <vt:lpstr>PowerPoint Presentation</vt:lpstr>
      <vt:lpstr>Questions?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Scott Holden (AUSTRALIA)</cp:lastModifiedBy>
  <cp:revision>57</cp:revision>
  <dcterms:created xsi:type="dcterms:W3CDTF">2011-08-19T20:30:49Z</dcterms:created>
  <dcterms:modified xsi:type="dcterms:W3CDTF">2019-09-07T02:08:39Z</dcterms:modified>
</cp:coreProperties>
</file>