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3.jpeg" ContentType="image/jpeg"/>
  <Override PartName="/ppt/media/image24.jpeg" ContentType="image/jpeg"/>
  <Override PartName="/ppt/media/image25.jpeg" ContentType="image/jpeg"/>
  <Override PartName="/ppt/media/image2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e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e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e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e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e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e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e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epa.gov/air-emissions-inventories/national-emissions-inventory-nei" TargetMode="External"/><Relationship Id="rId3" Type="http://schemas.openxmlformats.org/officeDocument/2006/relationships/hyperlink" Target="https://afdc.energy.gov/vehicle-registration"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eg"/></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e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cnbc.com/2022/08/25/california-bans-the-sale-of-new-gas-powered-cars-by-2035.html" TargetMode="External"/><Relationship Id="rId3" Type="http://schemas.openxmlformats.org/officeDocument/2006/relationships/hyperlink" Target="https://news.bloomberglaw.com/environment-and-energy/states-ride-shotgun-with-california-to-rev-up-clean-cars-rules"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epa.gov/air-emissions-inventories/national-emissions-inventory-nei" TargetMode="External"/><Relationship Id="rId3" Type="http://schemas.openxmlformats.org/officeDocument/2006/relationships/hyperlink" Target="https://afdc.energy.gov/vehicle-registration" TargetMode="External"/><Relationship Id="rId4" Type="http://schemas.openxmlformats.org/officeDocument/2006/relationships/hyperlink" Target="https://www.lung.org/clean-air/outdoors/who-is-at-risk/highways" TargetMode="External"/><Relationship Id="rId5" Type="http://schemas.openxmlformats.org/officeDocument/2006/relationships/hyperlink" Target="https://www.cnbc.com/2022/08/25/california-bans-the-sale-of-new-gas-powered-cars-by-2035.html" TargetMode="External"/><Relationship Id="rId6" Type="http://schemas.openxmlformats.org/officeDocument/2006/relationships/hyperlink" Target="https://news.bloomberglaw.com/environment-and-energy/states-ride-shotgun-with-california-to-rev-up-clean-cars-rule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lung.org/clean-air/outdoors/who-is-at-risk/highway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cott McLaughli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Scott McLaughlin</a:t>
            </a:r>
          </a:p>
        </p:txBody>
      </p:sp>
      <p:sp>
        <p:nvSpPr>
          <p:cNvPr id="152" name="Clean Air Vehicles vs. Air Pollution"/>
          <p:cNvSpPr txBox="1"/>
          <p:nvPr>
            <p:ph type="ctrTitle"/>
          </p:nvPr>
        </p:nvSpPr>
        <p:spPr>
          <a:prstGeom prst="rect">
            <a:avLst/>
          </a:prstGeom>
        </p:spPr>
        <p:txBody>
          <a:bodyPr/>
          <a:lstStyle/>
          <a:p>
            <a:pPr/>
            <a:r>
              <a:t>Clean Air Vehicles vs. Air Pollution</a:t>
            </a:r>
          </a:p>
        </p:txBody>
      </p:sp>
      <p:sp>
        <p:nvSpPr>
          <p:cNvPr id="153" name="A Data Analysis study"/>
          <p:cNvSpPr txBox="1"/>
          <p:nvPr>
            <p:ph type="subTitle" sz="quarter" idx="1"/>
          </p:nvPr>
        </p:nvSpPr>
        <p:spPr>
          <a:prstGeom prst="rect">
            <a:avLst/>
          </a:prstGeom>
        </p:spPr>
        <p:txBody>
          <a:bodyPr/>
          <a:lstStyle/>
          <a:p>
            <a:pPr/>
            <a:r>
              <a:t>A Data Analysis study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reenhouse Gasses"/>
          <p:cNvSpPr txBox="1"/>
          <p:nvPr>
            <p:ph type="title"/>
          </p:nvPr>
        </p:nvSpPr>
        <p:spPr>
          <a:prstGeom prst="rect">
            <a:avLst/>
          </a:prstGeom>
        </p:spPr>
        <p:txBody>
          <a:bodyPr/>
          <a:lstStyle/>
          <a:p>
            <a:pPr/>
            <a:r>
              <a:t>Greenhouse Gasses</a:t>
            </a:r>
          </a:p>
        </p:txBody>
      </p:sp>
      <p:grpSp>
        <p:nvGrpSpPr>
          <p:cNvPr id="190" name="Image Gallery"/>
          <p:cNvGrpSpPr/>
          <p:nvPr/>
        </p:nvGrpSpPr>
        <p:grpSpPr>
          <a:xfrm>
            <a:off x="666750" y="1817288"/>
            <a:ext cx="23050500" cy="10669789"/>
            <a:chOff x="0" y="0"/>
            <a:chExt cx="23050500" cy="10669788"/>
          </a:xfrm>
        </p:grpSpPr>
        <p:pic>
          <p:nvPicPr>
            <p:cNvPr id="188" name="CO_GHG.jpeg" descr="CO_G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189" name="Rectangle"/>
            <p:cNvSpPr/>
            <p:nvPr/>
          </p:nvSpPr>
          <p:spPr>
            <a:xfrm>
              <a:off x="0" y="10157622"/>
              <a:ext cx="23050500" cy="512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
        <p:nvSpPr>
          <p:cNvPr id="191" name="Greenhouse Gas pollution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Greenhouse Gas pollution - averages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reenhouse Gasses"/>
          <p:cNvSpPr txBox="1"/>
          <p:nvPr>
            <p:ph type="title"/>
          </p:nvPr>
        </p:nvSpPr>
        <p:spPr>
          <a:prstGeom prst="rect">
            <a:avLst/>
          </a:prstGeom>
        </p:spPr>
        <p:txBody>
          <a:bodyPr/>
          <a:lstStyle/>
          <a:p>
            <a:pPr/>
            <a:r>
              <a:t>Greenhouse Gasses</a:t>
            </a:r>
          </a:p>
        </p:txBody>
      </p:sp>
      <p:grpSp>
        <p:nvGrpSpPr>
          <p:cNvPr id="196" name="Image Gallery"/>
          <p:cNvGrpSpPr/>
          <p:nvPr/>
        </p:nvGrpSpPr>
        <p:grpSpPr>
          <a:xfrm>
            <a:off x="666750" y="1817288"/>
            <a:ext cx="23050500" cy="10669789"/>
            <a:chOff x="0" y="0"/>
            <a:chExt cx="23050500" cy="10669788"/>
          </a:xfrm>
        </p:grpSpPr>
        <p:pic>
          <p:nvPicPr>
            <p:cNvPr id="194" name="Meth_GHG.jpeg" descr="Meth_G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195" name="Rectangle"/>
            <p:cNvSpPr/>
            <p:nvPr/>
          </p:nvSpPr>
          <p:spPr>
            <a:xfrm>
              <a:off x="0" y="10157622"/>
              <a:ext cx="23050500" cy="512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
        <p:nvSpPr>
          <p:cNvPr id="197" name="Greenhouse Gas pollution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Greenhouse Gas pollution - averages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reenhouse Gasses"/>
          <p:cNvSpPr txBox="1"/>
          <p:nvPr>
            <p:ph type="title"/>
          </p:nvPr>
        </p:nvSpPr>
        <p:spPr>
          <a:prstGeom prst="rect">
            <a:avLst/>
          </a:prstGeom>
        </p:spPr>
        <p:txBody>
          <a:bodyPr/>
          <a:lstStyle/>
          <a:p>
            <a:pPr/>
            <a:r>
              <a:t>Greenhouse Gasses</a:t>
            </a:r>
          </a:p>
        </p:txBody>
      </p:sp>
      <p:grpSp>
        <p:nvGrpSpPr>
          <p:cNvPr id="202" name="Image Gallery"/>
          <p:cNvGrpSpPr/>
          <p:nvPr/>
        </p:nvGrpSpPr>
        <p:grpSpPr>
          <a:xfrm>
            <a:off x="666750" y="1817288"/>
            <a:ext cx="23050500" cy="10669789"/>
            <a:chOff x="0" y="0"/>
            <a:chExt cx="23050500" cy="10669788"/>
          </a:xfrm>
        </p:grpSpPr>
        <p:pic>
          <p:nvPicPr>
            <p:cNvPr id="200" name="N2O_GHG.jpeg" descr="N2O_G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01" name="Rectangle"/>
            <p:cNvSpPr/>
            <p:nvPr/>
          </p:nvSpPr>
          <p:spPr>
            <a:xfrm>
              <a:off x="0" y="10157622"/>
              <a:ext cx="23050500" cy="512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
        <p:nvSpPr>
          <p:cNvPr id="203" name="Greenhouse Gas pollution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Greenhouse Gas pollution - averages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reenhouse Gasses"/>
          <p:cNvSpPr txBox="1"/>
          <p:nvPr>
            <p:ph type="title"/>
          </p:nvPr>
        </p:nvSpPr>
        <p:spPr>
          <a:prstGeom prst="rect">
            <a:avLst/>
          </a:prstGeom>
        </p:spPr>
        <p:txBody>
          <a:bodyPr/>
          <a:lstStyle/>
          <a:p>
            <a:pPr/>
            <a:r>
              <a:t>Greenhouse Gasses</a:t>
            </a:r>
          </a:p>
        </p:txBody>
      </p:sp>
      <p:grpSp>
        <p:nvGrpSpPr>
          <p:cNvPr id="208" name="Image Gallery"/>
          <p:cNvGrpSpPr/>
          <p:nvPr/>
        </p:nvGrpSpPr>
        <p:grpSpPr>
          <a:xfrm>
            <a:off x="666750" y="2034377"/>
            <a:ext cx="23050500" cy="10756555"/>
            <a:chOff x="0" y="0"/>
            <a:chExt cx="23050500" cy="10756554"/>
          </a:xfrm>
        </p:grpSpPr>
        <p:pic>
          <p:nvPicPr>
            <p:cNvPr id="206" name="CO2_GHG.jpeg" descr="CO2_G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07" name="Trend-lines are identical but data spread too wide for conclusions"/>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identical but data spread too wide for conclusions</a:t>
              </a:r>
            </a:p>
          </p:txBody>
        </p:sp>
      </p:grpSp>
      <p:sp>
        <p:nvSpPr>
          <p:cNvPr id="209" name="Greenhouse Gas pollution - poi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Greenhouse Gas pollution - points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reenhouse Gasses"/>
          <p:cNvSpPr txBox="1"/>
          <p:nvPr>
            <p:ph type="title"/>
          </p:nvPr>
        </p:nvSpPr>
        <p:spPr>
          <a:prstGeom prst="rect">
            <a:avLst/>
          </a:prstGeom>
        </p:spPr>
        <p:txBody>
          <a:bodyPr/>
          <a:lstStyle/>
          <a:p>
            <a:pPr/>
            <a:r>
              <a:t>Greenhouse Gasses</a:t>
            </a:r>
          </a:p>
        </p:txBody>
      </p:sp>
      <p:grpSp>
        <p:nvGrpSpPr>
          <p:cNvPr id="214" name="Image Gallery"/>
          <p:cNvGrpSpPr/>
          <p:nvPr/>
        </p:nvGrpSpPr>
        <p:grpSpPr>
          <a:xfrm>
            <a:off x="666750" y="2034377"/>
            <a:ext cx="23050500" cy="10756555"/>
            <a:chOff x="0" y="0"/>
            <a:chExt cx="23050500" cy="10756554"/>
          </a:xfrm>
        </p:grpSpPr>
        <p:pic>
          <p:nvPicPr>
            <p:cNvPr id="212" name="CO_GHG.jpeg" descr="CO_G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13" name="Trend-lines are identical but data spread too wide for conclusions"/>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identical but data spread too wide for conclusions</a:t>
              </a:r>
            </a:p>
          </p:txBody>
        </p:sp>
      </p:grpSp>
      <p:sp>
        <p:nvSpPr>
          <p:cNvPr id="215" name="Greenhouse Gas pollution - poi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Greenhouse Gas pollution - points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reenhouse Gasses"/>
          <p:cNvSpPr txBox="1"/>
          <p:nvPr>
            <p:ph type="title"/>
          </p:nvPr>
        </p:nvSpPr>
        <p:spPr>
          <a:prstGeom prst="rect">
            <a:avLst/>
          </a:prstGeom>
        </p:spPr>
        <p:txBody>
          <a:bodyPr/>
          <a:lstStyle/>
          <a:p>
            <a:pPr/>
            <a:r>
              <a:t>Greenhouse Gasses</a:t>
            </a:r>
          </a:p>
        </p:txBody>
      </p:sp>
      <p:grpSp>
        <p:nvGrpSpPr>
          <p:cNvPr id="220" name="Image Gallery"/>
          <p:cNvGrpSpPr/>
          <p:nvPr/>
        </p:nvGrpSpPr>
        <p:grpSpPr>
          <a:xfrm>
            <a:off x="666750" y="2034377"/>
            <a:ext cx="23050500" cy="10756555"/>
            <a:chOff x="0" y="0"/>
            <a:chExt cx="23050500" cy="10756554"/>
          </a:xfrm>
        </p:grpSpPr>
        <p:pic>
          <p:nvPicPr>
            <p:cNvPr id="218" name="Methane_GHG.jpeg" descr="Methane_G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19" name="Trend-lines are nearly identical with data spread too wide for conclusions"/>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nearly identical with data spread too wide for conclusions</a:t>
              </a:r>
            </a:p>
          </p:txBody>
        </p:sp>
      </p:grpSp>
      <p:sp>
        <p:nvSpPr>
          <p:cNvPr id="221" name="Greenhouse Gas pollution - poi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Greenhouse Gas pollution - points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reenhouse Gasses"/>
          <p:cNvSpPr txBox="1"/>
          <p:nvPr>
            <p:ph type="title"/>
          </p:nvPr>
        </p:nvSpPr>
        <p:spPr>
          <a:prstGeom prst="rect">
            <a:avLst/>
          </a:prstGeom>
        </p:spPr>
        <p:txBody>
          <a:bodyPr/>
          <a:lstStyle/>
          <a:p>
            <a:pPr/>
            <a:r>
              <a:t>Greenhouse Gasses</a:t>
            </a:r>
          </a:p>
        </p:txBody>
      </p:sp>
      <p:grpSp>
        <p:nvGrpSpPr>
          <p:cNvPr id="226" name="Image Gallery"/>
          <p:cNvGrpSpPr/>
          <p:nvPr/>
        </p:nvGrpSpPr>
        <p:grpSpPr>
          <a:xfrm>
            <a:off x="666750" y="2034377"/>
            <a:ext cx="23050500" cy="10756555"/>
            <a:chOff x="0" y="0"/>
            <a:chExt cx="23050500" cy="10756554"/>
          </a:xfrm>
        </p:grpSpPr>
        <p:pic>
          <p:nvPicPr>
            <p:cNvPr id="224" name="N2O_GHG.jpeg" descr="N2O_G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25" name="Trend-lines are parallel but data spread too wide for conclusions"/>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parallel but data spread too wide for conclusions</a:t>
              </a:r>
            </a:p>
          </p:txBody>
        </p:sp>
      </p:grpSp>
      <p:sp>
        <p:nvSpPr>
          <p:cNvPr id="227" name="Greenhouse Gas pollution - poi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Greenhouse Gas pollution - points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Health hazards"/>
          <p:cNvSpPr txBox="1"/>
          <p:nvPr>
            <p:ph type="title"/>
          </p:nvPr>
        </p:nvSpPr>
        <p:spPr>
          <a:prstGeom prst="rect">
            <a:avLst/>
          </a:prstGeom>
        </p:spPr>
        <p:txBody>
          <a:bodyPr/>
          <a:lstStyle/>
          <a:p>
            <a:pPr/>
            <a:r>
              <a:t>Health hazards</a:t>
            </a:r>
          </a:p>
        </p:txBody>
      </p:sp>
      <p:grpSp>
        <p:nvGrpSpPr>
          <p:cNvPr id="232" name="Image Gallery"/>
          <p:cNvGrpSpPr/>
          <p:nvPr/>
        </p:nvGrpSpPr>
        <p:grpSpPr>
          <a:xfrm>
            <a:off x="673100" y="2034377"/>
            <a:ext cx="23050500" cy="10756555"/>
            <a:chOff x="0" y="0"/>
            <a:chExt cx="23050500" cy="10756554"/>
          </a:xfrm>
        </p:grpSpPr>
        <p:pic>
          <p:nvPicPr>
            <p:cNvPr id="230" name="Cr6.jpeg" descr="Cr6.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31"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33"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Health hazards"/>
          <p:cNvSpPr txBox="1"/>
          <p:nvPr>
            <p:ph type="title"/>
          </p:nvPr>
        </p:nvSpPr>
        <p:spPr>
          <a:prstGeom prst="rect">
            <a:avLst/>
          </a:prstGeom>
        </p:spPr>
        <p:txBody>
          <a:bodyPr/>
          <a:lstStyle/>
          <a:p>
            <a:pPr/>
            <a:r>
              <a:t>Health hazards</a:t>
            </a:r>
          </a:p>
        </p:txBody>
      </p:sp>
      <p:grpSp>
        <p:nvGrpSpPr>
          <p:cNvPr id="238" name="Image Gallery"/>
          <p:cNvGrpSpPr/>
          <p:nvPr/>
        </p:nvGrpSpPr>
        <p:grpSpPr>
          <a:xfrm>
            <a:off x="673100" y="2034377"/>
            <a:ext cx="23050500" cy="10756555"/>
            <a:chOff x="0" y="0"/>
            <a:chExt cx="23050500" cy="10756554"/>
          </a:xfrm>
        </p:grpSpPr>
        <p:pic>
          <p:nvPicPr>
            <p:cNvPr id="236" name="Hg.jpeg" descr="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37"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39"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Health hazards"/>
          <p:cNvSpPr txBox="1"/>
          <p:nvPr>
            <p:ph type="title"/>
          </p:nvPr>
        </p:nvSpPr>
        <p:spPr>
          <a:prstGeom prst="rect">
            <a:avLst/>
          </a:prstGeom>
        </p:spPr>
        <p:txBody>
          <a:bodyPr/>
          <a:lstStyle/>
          <a:p>
            <a:pPr/>
            <a:r>
              <a:t>Health hazards</a:t>
            </a:r>
          </a:p>
        </p:txBody>
      </p:sp>
      <p:grpSp>
        <p:nvGrpSpPr>
          <p:cNvPr id="244" name="Image Gallery"/>
          <p:cNvGrpSpPr/>
          <p:nvPr/>
        </p:nvGrpSpPr>
        <p:grpSpPr>
          <a:xfrm>
            <a:off x="673100" y="2034377"/>
            <a:ext cx="23050500" cy="10756555"/>
            <a:chOff x="0" y="0"/>
            <a:chExt cx="23050500" cy="10756554"/>
          </a:xfrm>
        </p:grpSpPr>
        <p:pic>
          <p:nvPicPr>
            <p:cNvPr id="242" name="Mang.jpeg" descr="Man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43"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45"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Hypothesis"/>
          <p:cNvSpPr txBox="1"/>
          <p:nvPr>
            <p:ph type="title"/>
          </p:nvPr>
        </p:nvSpPr>
        <p:spPr>
          <a:prstGeom prst="rect">
            <a:avLst/>
          </a:prstGeom>
        </p:spPr>
        <p:txBody>
          <a:bodyPr/>
          <a:lstStyle/>
          <a:p>
            <a:pPr/>
            <a:r>
              <a:t>Hypothesis </a:t>
            </a:r>
          </a:p>
        </p:txBody>
      </p:sp>
      <p:sp>
        <p:nvSpPr>
          <p:cNvPr id="156" name="States that show higher adoption of Electric, Plug-In Hybrid, and Hybrid vehicles will show a measurable improvement in air pollution from roadway sources."/>
          <p:cNvSpPr txBox="1"/>
          <p:nvPr>
            <p:ph type="body" idx="1"/>
          </p:nvPr>
        </p:nvSpPr>
        <p:spPr>
          <a:prstGeom prst="rect">
            <a:avLst/>
          </a:prstGeom>
        </p:spPr>
        <p:txBody>
          <a:bodyPr/>
          <a:lstStyle>
            <a:lvl1pPr marL="0" indent="0">
              <a:buSzTx/>
              <a:buNone/>
            </a:lvl1pPr>
          </a:lstStyle>
          <a:p>
            <a:pPr/>
            <a:r>
              <a:t>States that show higher adoption of Electric, Plug-In Hybrid, and Hybrid vehicles will show a measurable improvement in air pollution from roadway sources.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Health hazards"/>
          <p:cNvSpPr txBox="1"/>
          <p:nvPr>
            <p:ph type="title"/>
          </p:nvPr>
        </p:nvSpPr>
        <p:spPr>
          <a:prstGeom prst="rect">
            <a:avLst/>
          </a:prstGeom>
        </p:spPr>
        <p:txBody>
          <a:bodyPr/>
          <a:lstStyle/>
          <a:p>
            <a:pPr/>
            <a:r>
              <a:t>Health hazards</a:t>
            </a:r>
          </a:p>
        </p:txBody>
      </p:sp>
      <p:grpSp>
        <p:nvGrpSpPr>
          <p:cNvPr id="250" name="Image Gallery"/>
          <p:cNvGrpSpPr/>
          <p:nvPr/>
        </p:nvGrpSpPr>
        <p:grpSpPr>
          <a:xfrm>
            <a:off x="673100" y="2034377"/>
            <a:ext cx="23050500" cy="10756555"/>
            <a:chOff x="0" y="0"/>
            <a:chExt cx="23050500" cy="10756554"/>
          </a:xfrm>
        </p:grpSpPr>
        <p:pic>
          <p:nvPicPr>
            <p:cNvPr id="248" name="Ni.jpeg" descr="Ni.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49"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51"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Health hazards"/>
          <p:cNvSpPr txBox="1"/>
          <p:nvPr>
            <p:ph type="title"/>
          </p:nvPr>
        </p:nvSpPr>
        <p:spPr>
          <a:prstGeom prst="rect">
            <a:avLst/>
          </a:prstGeom>
        </p:spPr>
        <p:txBody>
          <a:bodyPr/>
          <a:lstStyle/>
          <a:p>
            <a:pPr/>
            <a:r>
              <a:t>Health hazards</a:t>
            </a:r>
          </a:p>
        </p:txBody>
      </p:sp>
      <p:grpSp>
        <p:nvGrpSpPr>
          <p:cNvPr id="256" name="Image Gallery"/>
          <p:cNvGrpSpPr/>
          <p:nvPr/>
        </p:nvGrpSpPr>
        <p:grpSpPr>
          <a:xfrm>
            <a:off x="673100" y="2034377"/>
            <a:ext cx="23050500" cy="10756555"/>
            <a:chOff x="0" y="0"/>
            <a:chExt cx="23050500" cy="10756554"/>
          </a:xfrm>
        </p:grpSpPr>
        <p:pic>
          <p:nvPicPr>
            <p:cNvPr id="254" name="NOx.jpeg" descr="NOx.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55"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57"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Health hazards"/>
          <p:cNvSpPr txBox="1"/>
          <p:nvPr>
            <p:ph type="title"/>
          </p:nvPr>
        </p:nvSpPr>
        <p:spPr>
          <a:prstGeom prst="rect">
            <a:avLst/>
          </a:prstGeom>
        </p:spPr>
        <p:txBody>
          <a:bodyPr/>
          <a:lstStyle/>
          <a:p>
            <a:pPr/>
            <a:r>
              <a:t>Health hazards</a:t>
            </a:r>
          </a:p>
        </p:txBody>
      </p:sp>
      <p:grpSp>
        <p:nvGrpSpPr>
          <p:cNvPr id="262" name="Image Gallery"/>
          <p:cNvGrpSpPr/>
          <p:nvPr/>
        </p:nvGrpSpPr>
        <p:grpSpPr>
          <a:xfrm>
            <a:off x="673100" y="2034377"/>
            <a:ext cx="23050500" cy="10756555"/>
            <a:chOff x="0" y="0"/>
            <a:chExt cx="23050500" cy="10756554"/>
          </a:xfrm>
        </p:grpSpPr>
        <p:pic>
          <p:nvPicPr>
            <p:cNvPr id="260" name="PM10.jpeg" descr="PM10.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61"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63"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Health hazards"/>
          <p:cNvSpPr txBox="1"/>
          <p:nvPr>
            <p:ph type="title"/>
          </p:nvPr>
        </p:nvSpPr>
        <p:spPr>
          <a:prstGeom prst="rect">
            <a:avLst/>
          </a:prstGeom>
        </p:spPr>
        <p:txBody>
          <a:bodyPr/>
          <a:lstStyle/>
          <a:p>
            <a:pPr/>
            <a:r>
              <a:t>Health hazards</a:t>
            </a:r>
          </a:p>
        </p:txBody>
      </p:sp>
      <p:grpSp>
        <p:nvGrpSpPr>
          <p:cNvPr id="268" name="Image Gallery"/>
          <p:cNvGrpSpPr/>
          <p:nvPr/>
        </p:nvGrpSpPr>
        <p:grpSpPr>
          <a:xfrm>
            <a:off x="673100" y="2034377"/>
            <a:ext cx="23050500" cy="10756555"/>
            <a:chOff x="0" y="0"/>
            <a:chExt cx="23050500" cy="10756554"/>
          </a:xfrm>
        </p:grpSpPr>
        <p:pic>
          <p:nvPicPr>
            <p:cNvPr id="266" name="PM25.jpeg" descr="PM25.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67"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69"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Health hazards"/>
          <p:cNvSpPr txBox="1"/>
          <p:nvPr>
            <p:ph type="title"/>
          </p:nvPr>
        </p:nvSpPr>
        <p:spPr>
          <a:prstGeom prst="rect">
            <a:avLst/>
          </a:prstGeom>
        </p:spPr>
        <p:txBody>
          <a:bodyPr/>
          <a:lstStyle/>
          <a:p>
            <a:pPr/>
            <a:r>
              <a:t>Health hazards</a:t>
            </a:r>
          </a:p>
        </p:txBody>
      </p:sp>
      <p:grpSp>
        <p:nvGrpSpPr>
          <p:cNvPr id="274" name="Image Gallery"/>
          <p:cNvGrpSpPr/>
          <p:nvPr/>
        </p:nvGrpSpPr>
        <p:grpSpPr>
          <a:xfrm>
            <a:off x="673100" y="2034377"/>
            <a:ext cx="23050500" cy="10756555"/>
            <a:chOff x="0" y="0"/>
            <a:chExt cx="23050500" cy="10756554"/>
          </a:xfrm>
        </p:grpSpPr>
        <p:pic>
          <p:nvPicPr>
            <p:cNvPr id="272" name="SO2.jpeg" descr="SO2.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73"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75"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Health hazards"/>
          <p:cNvSpPr txBox="1"/>
          <p:nvPr>
            <p:ph type="title"/>
          </p:nvPr>
        </p:nvSpPr>
        <p:spPr>
          <a:prstGeom prst="rect">
            <a:avLst/>
          </a:prstGeom>
        </p:spPr>
        <p:txBody>
          <a:bodyPr/>
          <a:lstStyle/>
          <a:p>
            <a:pPr/>
            <a:r>
              <a:t>Health hazards</a:t>
            </a:r>
          </a:p>
        </p:txBody>
      </p:sp>
      <p:grpSp>
        <p:nvGrpSpPr>
          <p:cNvPr id="280" name="Image Gallery"/>
          <p:cNvGrpSpPr/>
          <p:nvPr/>
        </p:nvGrpSpPr>
        <p:grpSpPr>
          <a:xfrm>
            <a:off x="673100" y="2034377"/>
            <a:ext cx="23050500" cy="10756555"/>
            <a:chOff x="0" y="0"/>
            <a:chExt cx="23050500" cy="10756554"/>
          </a:xfrm>
        </p:grpSpPr>
        <p:pic>
          <p:nvPicPr>
            <p:cNvPr id="278" name="VOC.jpeg" descr="VOC.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79" name="Rectangle"/>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 </a:t>
              </a:r>
            </a:p>
          </p:txBody>
        </p:sp>
      </p:grpSp>
      <p:sp>
        <p:nvSpPr>
          <p:cNvPr id="281" name="Health Pollutants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 - Averages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Health hazards"/>
          <p:cNvSpPr txBox="1"/>
          <p:nvPr>
            <p:ph type="title"/>
          </p:nvPr>
        </p:nvSpPr>
        <p:spPr>
          <a:prstGeom prst="rect">
            <a:avLst/>
          </a:prstGeom>
        </p:spPr>
        <p:txBody>
          <a:bodyPr/>
          <a:lstStyle/>
          <a:p>
            <a:pPr/>
            <a:r>
              <a:t>Health hazards</a:t>
            </a:r>
          </a:p>
        </p:txBody>
      </p:sp>
      <p:grpSp>
        <p:nvGrpSpPr>
          <p:cNvPr id="286" name="Image Gallery"/>
          <p:cNvGrpSpPr/>
          <p:nvPr/>
        </p:nvGrpSpPr>
        <p:grpSpPr>
          <a:xfrm>
            <a:off x="666750" y="2034377"/>
            <a:ext cx="23050500" cy="10756555"/>
            <a:chOff x="0" y="0"/>
            <a:chExt cx="23050500" cy="10756554"/>
          </a:xfrm>
        </p:grpSpPr>
        <p:pic>
          <p:nvPicPr>
            <p:cNvPr id="284" name="Cr6.jpeg" descr="Cr6.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85" name="Trend-lines are identical and data past 2008 very tightly spaced"/>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identical and data past 2008 very tightly spaced</a:t>
              </a:r>
            </a:p>
          </p:txBody>
        </p:sp>
      </p:grpSp>
      <p:sp>
        <p:nvSpPr>
          <p:cNvPr id="287"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Health hazards"/>
          <p:cNvSpPr txBox="1"/>
          <p:nvPr>
            <p:ph type="title"/>
          </p:nvPr>
        </p:nvSpPr>
        <p:spPr>
          <a:prstGeom prst="rect">
            <a:avLst/>
          </a:prstGeom>
        </p:spPr>
        <p:txBody>
          <a:bodyPr/>
          <a:lstStyle/>
          <a:p>
            <a:pPr/>
            <a:r>
              <a:t>Health hazards</a:t>
            </a:r>
          </a:p>
        </p:txBody>
      </p:sp>
      <p:grpSp>
        <p:nvGrpSpPr>
          <p:cNvPr id="292" name="Image Gallery"/>
          <p:cNvGrpSpPr/>
          <p:nvPr/>
        </p:nvGrpSpPr>
        <p:grpSpPr>
          <a:xfrm>
            <a:off x="666750" y="2034377"/>
            <a:ext cx="23050500" cy="11670955"/>
            <a:chOff x="0" y="0"/>
            <a:chExt cx="23050500" cy="11670954"/>
          </a:xfrm>
        </p:grpSpPr>
        <p:pic>
          <p:nvPicPr>
            <p:cNvPr id="290" name="Manganese.jpeg" descr="Manganese.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91" name="Trends slightly counter to expectations…"/>
            <p:cNvSpPr/>
            <p:nvPr/>
          </p:nvSpPr>
          <p:spPr>
            <a:xfrm>
              <a:off x="0" y="10157622"/>
              <a:ext cx="23050500" cy="151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3000">
                  <a:solidFill>
                    <a:srgbClr val="FFFFFF"/>
                  </a:solidFill>
                </a:defRPr>
              </a:pPr>
              <a:r>
                <a:t>Trends slightly counter to expectations</a:t>
              </a:r>
            </a:p>
            <a:p>
              <a:pPr>
                <a:defRPr sz="3000">
                  <a:solidFill>
                    <a:srgbClr val="FFFFFF"/>
                  </a:solidFill>
                </a:defRPr>
              </a:pPr>
              <a:r>
                <a:t>data spread too wide for conclusions</a:t>
              </a:r>
            </a:p>
            <a:p>
              <a:pPr>
                <a:defRPr sz="3000">
                  <a:solidFill>
                    <a:srgbClr val="FFFFFF"/>
                  </a:solidFill>
                </a:defRPr>
              </a:pPr>
              <a:r>
                <a:t>Progressively worse over time</a:t>
              </a:r>
            </a:p>
          </p:txBody>
        </p:sp>
      </p:grpSp>
      <p:sp>
        <p:nvSpPr>
          <p:cNvPr id="293"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Health hazards"/>
          <p:cNvSpPr txBox="1"/>
          <p:nvPr>
            <p:ph type="title"/>
          </p:nvPr>
        </p:nvSpPr>
        <p:spPr>
          <a:prstGeom prst="rect">
            <a:avLst/>
          </a:prstGeom>
        </p:spPr>
        <p:txBody>
          <a:bodyPr/>
          <a:lstStyle/>
          <a:p>
            <a:pPr/>
            <a:r>
              <a:t>Health hazards</a:t>
            </a:r>
          </a:p>
        </p:txBody>
      </p:sp>
      <p:grpSp>
        <p:nvGrpSpPr>
          <p:cNvPr id="298" name="Image Gallery"/>
          <p:cNvGrpSpPr/>
          <p:nvPr/>
        </p:nvGrpSpPr>
        <p:grpSpPr>
          <a:xfrm>
            <a:off x="666750" y="2034377"/>
            <a:ext cx="23050500" cy="11213755"/>
            <a:chOff x="0" y="0"/>
            <a:chExt cx="23050500" cy="11213754"/>
          </a:xfrm>
        </p:grpSpPr>
        <p:pic>
          <p:nvPicPr>
            <p:cNvPr id="296" name="Mercury.jpeg" descr="Mercury.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297" name="Trend-lines parallel with counter-intuitive positioning…"/>
            <p:cNvSpPr/>
            <p:nvPr/>
          </p:nvSpPr>
          <p:spPr>
            <a:xfrm>
              <a:off x="0" y="10157622"/>
              <a:ext cx="23050500" cy="1056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3000">
                  <a:solidFill>
                    <a:srgbClr val="FFFFFF"/>
                  </a:solidFill>
                </a:defRPr>
              </a:pPr>
              <a:r>
                <a:t>Trend-lines parallel with counter-intuitive positioning</a:t>
              </a:r>
            </a:p>
            <a:p>
              <a:pPr>
                <a:defRPr sz="3000">
                  <a:solidFill>
                    <a:srgbClr val="FFFFFF"/>
                  </a:solidFill>
                </a:defRPr>
              </a:pPr>
              <a:r>
                <a:t>data spread too wide for conclusions</a:t>
              </a:r>
            </a:p>
          </p:txBody>
        </p:sp>
      </p:grpSp>
      <p:sp>
        <p:nvSpPr>
          <p:cNvPr id="299"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Health hazards"/>
          <p:cNvSpPr txBox="1"/>
          <p:nvPr>
            <p:ph type="title"/>
          </p:nvPr>
        </p:nvSpPr>
        <p:spPr>
          <a:prstGeom prst="rect">
            <a:avLst/>
          </a:prstGeom>
        </p:spPr>
        <p:txBody>
          <a:bodyPr/>
          <a:lstStyle/>
          <a:p>
            <a:pPr/>
            <a:r>
              <a:t>Health hazards</a:t>
            </a:r>
          </a:p>
        </p:txBody>
      </p:sp>
      <p:grpSp>
        <p:nvGrpSpPr>
          <p:cNvPr id="304" name="Image Gallery"/>
          <p:cNvGrpSpPr/>
          <p:nvPr/>
        </p:nvGrpSpPr>
        <p:grpSpPr>
          <a:xfrm>
            <a:off x="666750" y="2034377"/>
            <a:ext cx="23050500" cy="10756555"/>
            <a:chOff x="0" y="0"/>
            <a:chExt cx="23050500" cy="10756554"/>
          </a:xfrm>
        </p:grpSpPr>
        <p:pic>
          <p:nvPicPr>
            <p:cNvPr id="302" name="Nickel.jpeg" descr="Nickel.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303" name="Trend-lines are identical"/>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identical</a:t>
              </a:r>
            </a:p>
          </p:txBody>
        </p:sp>
      </p:grpSp>
      <p:sp>
        <p:nvSpPr>
          <p:cNvPr id="305"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Pollution data:…"/>
          <p:cNvSpPr txBox="1"/>
          <p:nvPr>
            <p:ph type="body" idx="1"/>
          </p:nvPr>
        </p:nvSpPr>
        <p:spPr>
          <a:prstGeom prst="rect">
            <a:avLst/>
          </a:prstGeom>
        </p:spPr>
        <p:txBody>
          <a:bodyPr/>
          <a:lstStyle/>
          <a:p>
            <a:pPr marL="0" indent="0">
              <a:buSzTx/>
              <a:buNone/>
            </a:pPr>
            <a:r>
              <a:rPr b="1"/>
              <a:t>Pollution data</a:t>
            </a:r>
            <a:r>
              <a:t>:</a:t>
            </a:r>
          </a:p>
          <a:p>
            <a:pPr marL="0" indent="0">
              <a:buSzTx/>
              <a:buNone/>
            </a:pPr>
            <a:r>
              <a:t>EPA National Emissions Inventory (</a:t>
            </a:r>
            <a:r>
              <a:rPr u="sng">
                <a:hlinkClick r:id="rId2" invalidUrl="" action="" tgtFrame="" tooltip="" history="1" highlightClick="0" endSnd="0"/>
              </a:rPr>
              <a:t>NEI</a:t>
            </a:r>
            <a:r>
              <a:t>)                                             </a:t>
            </a:r>
          </a:p>
          <a:p>
            <a:pPr marL="0" indent="0">
              <a:buSzTx/>
              <a:buNone/>
            </a:pPr>
            <a:r>
              <a:t>Years available:</a:t>
            </a:r>
          </a:p>
          <a:p>
            <a:pPr marL="0" indent="0">
              <a:buSzTx/>
              <a:buNone/>
            </a:pPr>
            <a:r>
              <a:t>2008, 2011, 2014, 2017, 2020</a:t>
            </a:r>
          </a:p>
          <a:p>
            <a:pPr marL="0" indent="0">
              <a:buSzTx/>
              <a:buNone/>
              <a:defRPr b="1"/>
            </a:pPr>
          </a:p>
          <a:p>
            <a:pPr marL="0" indent="0">
              <a:buSzTx/>
              <a:buNone/>
              <a:defRPr b="1"/>
            </a:pPr>
          </a:p>
          <a:p>
            <a:pPr marL="0" indent="0">
              <a:buSzTx/>
              <a:buNone/>
              <a:defRPr b="1"/>
            </a:pPr>
            <a:r>
              <a:t>Clean Air Vehicle (CAV) adoption rates</a:t>
            </a:r>
            <a:r>
              <a:rPr b="0"/>
              <a:t>:</a:t>
            </a:r>
            <a:endParaRPr b="0"/>
          </a:p>
          <a:p>
            <a:pPr marL="0" indent="0">
              <a:buSzTx/>
              <a:buNone/>
              <a:defRPr b="1"/>
            </a:pPr>
            <a:r>
              <a:rPr b="0"/>
              <a:t>US Dept. of Energy Alternative Fuels Data Center (</a:t>
            </a:r>
            <a:r>
              <a:rPr b="0" u="sng">
                <a:hlinkClick r:id="rId3" invalidUrl="" action="" tgtFrame="" tooltip="" history="1" highlightClick="0" endSnd="0"/>
              </a:rPr>
              <a:t>AFDC</a:t>
            </a:r>
            <a:r>
              <a:rPr b="0"/>
              <a:t>)</a:t>
            </a:r>
            <a:endParaRPr b="0"/>
          </a:p>
          <a:p>
            <a:pPr marL="0" indent="0">
              <a:buSzTx/>
              <a:buNone/>
              <a:defRPr b="1"/>
            </a:pPr>
            <a:r>
              <a:rPr b="0"/>
              <a:t>Years available:</a:t>
            </a:r>
            <a:endParaRPr b="0"/>
          </a:p>
          <a:p>
            <a:pPr marL="0" indent="0">
              <a:buSzTx/>
              <a:buNone/>
              <a:defRPr b="1"/>
            </a:pPr>
            <a:r>
              <a:rPr b="0"/>
              <a:t>2016 - 2021</a:t>
            </a:r>
          </a:p>
        </p:txBody>
      </p:sp>
      <p:sp>
        <p:nvSpPr>
          <p:cNvPr id="159" name="Data sets"/>
          <p:cNvSpPr txBox="1"/>
          <p:nvPr>
            <p:ph type="title" idx="4294967295"/>
          </p:nvPr>
        </p:nvSpPr>
        <p:spPr>
          <a:xfrm>
            <a:off x="1206500" y="952500"/>
            <a:ext cx="21971000" cy="1435100"/>
          </a:xfrm>
          <a:prstGeom prst="rect">
            <a:avLst/>
          </a:prstGeom>
        </p:spPr>
        <p:txBody>
          <a:bodyPr/>
          <a:lstStyle/>
          <a:p>
            <a:pPr/>
            <a:r>
              <a:t>Data sets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Health hazards"/>
          <p:cNvSpPr txBox="1"/>
          <p:nvPr>
            <p:ph type="title"/>
          </p:nvPr>
        </p:nvSpPr>
        <p:spPr>
          <a:prstGeom prst="rect">
            <a:avLst/>
          </a:prstGeom>
        </p:spPr>
        <p:txBody>
          <a:bodyPr/>
          <a:lstStyle/>
          <a:p>
            <a:pPr/>
            <a:r>
              <a:t>Health hazards</a:t>
            </a:r>
          </a:p>
        </p:txBody>
      </p:sp>
      <p:grpSp>
        <p:nvGrpSpPr>
          <p:cNvPr id="310" name="Image Gallery"/>
          <p:cNvGrpSpPr/>
          <p:nvPr/>
        </p:nvGrpSpPr>
        <p:grpSpPr>
          <a:xfrm>
            <a:off x="666750" y="2034377"/>
            <a:ext cx="23050500" cy="10756555"/>
            <a:chOff x="0" y="0"/>
            <a:chExt cx="23050500" cy="10756554"/>
          </a:xfrm>
        </p:grpSpPr>
        <p:pic>
          <p:nvPicPr>
            <p:cNvPr id="308" name="NOx.jpeg" descr="NOx.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309" name="Trend-lines are nearly identical"/>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nearly identical</a:t>
              </a:r>
            </a:p>
          </p:txBody>
        </p:sp>
      </p:grpSp>
      <p:sp>
        <p:nvSpPr>
          <p:cNvPr id="311"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Health hazards"/>
          <p:cNvSpPr txBox="1"/>
          <p:nvPr>
            <p:ph type="title"/>
          </p:nvPr>
        </p:nvSpPr>
        <p:spPr>
          <a:prstGeom prst="rect">
            <a:avLst/>
          </a:prstGeom>
        </p:spPr>
        <p:txBody>
          <a:bodyPr/>
          <a:lstStyle/>
          <a:p>
            <a:pPr/>
            <a:r>
              <a:t>Health hazards</a:t>
            </a:r>
          </a:p>
        </p:txBody>
      </p:sp>
      <p:grpSp>
        <p:nvGrpSpPr>
          <p:cNvPr id="316" name="Image Gallery"/>
          <p:cNvGrpSpPr/>
          <p:nvPr/>
        </p:nvGrpSpPr>
        <p:grpSpPr>
          <a:xfrm>
            <a:off x="666750" y="2034377"/>
            <a:ext cx="23050500" cy="10756555"/>
            <a:chOff x="0" y="0"/>
            <a:chExt cx="23050500" cy="10756554"/>
          </a:xfrm>
        </p:grpSpPr>
        <p:pic>
          <p:nvPicPr>
            <p:cNvPr id="314" name="PM10.jpeg" descr="PM10.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315" name="Trend-lines are identical"/>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identical</a:t>
              </a:r>
            </a:p>
          </p:txBody>
        </p:sp>
      </p:grpSp>
      <p:sp>
        <p:nvSpPr>
          <p:cNvPr id="317"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Health hazards"/>
          <p:cNvSpPr txBox="1"/>
          <p:nvPr>
            <p:ph type="title"/>
          </p:nvPr>
        </p:nvSpPr>
        <p:spPr>
          <a:prstGeom prst="rect">
            <a:avLst/>
          </a:prstGeom>
        </p:spPr>
        <p:txBody>
          <a:bodyPr/>
          <a:lstStyle/>
          <a:p>
            <a:pPr/>
            <a:r>
              <a:t>Health hazards</a:t>
            </a:r>
          </a:p>
        </p:txBody>
      </p:sp>
      <p:grpSp>
        <p:nvGrpSpPr>
          <p:cNvPr id="322" name="Image Gallery"/>
          <p:cNvGrpSpPr/>
          <p:nvPr/>
        </p:nvGrpSpPr>
        <p:grpSpPr>
          <a:xfrm>
            <a:off x="666750" y="2034377"/>
            <a:ext cx="23050500" cy="10756555"/>
            <a:chOff x="0" y="0"/>
            <a:chExt cx="23050500" cy="10756554"/>
          </a:xfrm>
        </p:grpSpPr>
        <p:pic>
          <p:nvPicPr>
            <p:cNvPr id="320" name="PM25.jpeg" descr="PM25.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321" name="Trend-lines are identical"/>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identical</a:t>
              </a:r>
            </a:p>
          </p:txBody>
        </p:sp>
      </p:grpSp>
      <p:sp>
        <p:nvSpPr>
          <p:cNvPr id="323"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Health hazards"/>
          <p:cNvSpPr txBox="1"/>
          <p:nvPr>
            <p:ph type="title"/>
          </p:nvPr>
        </p:nvSpPr>
        <p:spPr>
          <a:prstGeom prst="rect">
            <a:avLst/>
          </a:prstGeom>
        </p:spPr>
        <p:txBody>
          <a:bodyPr/>
          <a:lstStyle/>
          <a:p>
            <a:pPr/>
            <a:r>
              <a:t>Health hazards</a:t>
            </a:r>
          </a:p>
        </p:txBody>
      </p:sp>
      <p:grpSp>
        <p:nvGrpSpPr>
          <p:cNvPr id="328" name="Image Gallery"/>
          <p:cNvGrpSpPr/>
          <p:nvPr/>
        </p:nvGrpSpPr>
        <p:grpSpPr>
          <a:xfrm>
            <a:off x="666750" y="2034377"/>
            <a:ext cx="23050500" cy="10756555"/>
            <a:chOff x="0" y="0"/>
            <a:chExt cx="23050500" cy="10756554"/>
          </a:xfrm>
        </p:grpSpPr>
        <p:pic>
          <p:nvPicPr>
            <p:cNvPr id="326" name="SO2.jpeg" descr="SO2.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327" name="Trend-lines are nearly identical"/>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nearly identical</a:t>
              </a:r>
            </a:p>
          </p:txBody>
        </p:sp>
      </p:grpSp>
      <p:sp>
        <p:nvSpPr>
          <p:cNvPr id="329"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Health hazards"/>
          <p:cNvSpPr txBox="1"/>
          <p:nvPr>
            <p:ph type="title"/>
          </p:nvPr>
        </p:nvSpPr>
        <p:spPr>
          <a:prstGeom prst="rect">
            <a:avLst/>
          </a:prstGeom>
        </p:spPr>
        <p:txBody>
          <a:bodyPr/>
          <a:lstStyle/>
          <a:p>
            <a:pPr/>
            <a:r>
              <a:t>Health hazards</a:t>
            </a:r>
          </a:p>
        </p:txBody>
      </p:sp>
      <p:grpSp>
        <p:nvGrpSpPr>
          <p:cNvPr id="334" name="Image Gallery"/>
          <p:cNvGrpSpPr/>
          <p:nvPr/>
        </p:nvGrpSpPr>
        <p:grpSpPr>
          <a:xfrm>
            <a:off x="666750" y="2034377"/>
            <a:ext cx="23050500" cy="10756555"/>
            <a:chOff x="0" y="0"/>
            <a:chExt cx="23050500" cy="10756554"/>
          </a:xfrm>
        </p:grpSpPr>
        <p:pic>
          <p:nvPicPr>
            <p:cNvPr id="332" name="VOC.jpeg" descr="VOC.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333" name="Trend-lines are identical"/>
            <p:cNvSpPr/>
            <p:nvPr/>
          </p:nvSpPr>
          <p:spPr>
            <a:xfrm>
              <a:off x="0" y="10157622"/>
              <a:ext cx="230505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solidFill>
                    <a:srgbClr val="FFFFFF"/>
                  </a:solidFill>
                </a:defRPr>
              </a:lvl1pPr>
            </a:lstStyle>
            <a:p>
              <a:pPr/>
              <a:r>
                <a:t>Trend-lines are identical</a:t>
              </a:r>
            </a:p>
          </p:txBody>
        </p:sp>
      </p:grpSp>
      <p:sp>
        <p:nvSpPr>
          <p:cNvPr id="335" name="Health Pollutant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Health Pollutants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Conclusions"/>
          <p:cNvSpPr txBox="1"/>
          <p:nvPr>
            <p:ph type="title"/>
          </p:nvPr>
        </p:nvSpPr>
        <p:spPr>
          <a:prstGeom prst="rect">
            <a:avLst/>
          </a:prstGeom>
        </p:spPr>
        <p:txBody>
          <a:bodyPr/>
          <a:lstStyle/>
          <a:p>
            <a:pPr/>
            <a:r>
              <a:t>Conclusions</a:t>
            </a:r>
          </a:p>
        </p:txBody>
      </p:sp>
      <p:sp>
        <p:nvSpPr>
          <p:cNvPr id="338" name="With only 4% adoption of CAV’s by 2020, there was not yet enough of a reduction in roadside pollution to be noticeable when comparing states with high vs. low adoption of Electric, Plug-in Hybrid, and Hybrid vehicles.…"/>
          <p:cNvSpPr txBox="1"/>
          <p:nvPr>
            <p:ph type="body" idx="1"/>
          </p:nvPr>
        </p:nvSpPr>
        <p:spPr>
          <a:xfrm>
            <a:off x="1206500" y="2613983"/>
            <a:ext cx="21971000" cy="9890533"/>
          </a:xfrm>
          <a:prstGeom prst="rect">
            <a:avLst/>
          </a:prstGeom>
        </p:spPr>
        <p:txBody>
          <a:bodyPr/>
          <a:lstStyle/>
          <a:p>
            <a:pPr marL="0" indent="0">
              <a:buSzTx/>
              <a:buNone/>
            </a:pPr>
            <a:r>
              <a:t>With only 4% adoption of CAV’s by 2020, there was not yet enough of a reduction in roadside pollution to be noticeable when comparing states with high vs. low adoption of Electric, Plug-in Hybrid, and Hybrid vehicles. </a:t>
            </a:r>
          </a:p>
          <a:p>
            <a:pPr marL="0" indent="0">
              <a:buSzTx/>
              <a:buNone/>
            </a:pPr>
            <a:r>
              <a:t>On the bright side, most pollutants analyzed here showed improvements, primarily in early years.  Due to the similarity in most of the data across states, it is likely due to nationwide changes as opposed to those of individual states. One speculation is federal laws affecting the American fleet over time. Another, the natural phasing out of older vehicles with lower gas mileage.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he Future"/>
          <p:cNvSpPr txBox="1"/>
          <p:nvPr>
            <p:ph type="title"/>
          </p:nvPr>
        </p:nvSpPr>
        <p:spPr>
          <a:prstGeom prst="rect">
            <a:avLst/>
          </a:prstGeom>
        </p:spPr>
        <p:txBody>
          <a:bodyPr/>
          <a:lstStyle/>
          <a:p>
            <a:pPr/>
            <a:r>
              <a:t>The Future</a:t>
            </a:r>
          </a:p>
        </p:txBody>
      </p:sp>
      <p:sp>
        <p:nvSpPr>
          <p:cNvPr id="341" name="2021 showed increase in clean air vehicle registrations, in both sets of states discussed. While information on 2022 and 2023 are not yet available, indications from other sources show increased sales of EV’s, PHEV’s, and Hybrids.…"/>
          <p:cNvSpPr txBox="1"/>
          <p:nvPr>
            <p:ph type="body" idx="1"/>
          </p:nvPr>
        </p:nvSpPr>
        <p:spPr>
          <a:xfrm>
            <a:off x="1206500" y="2613983"/>
            <a:ext cx="21971000" cy="9890533"/>
          </a:xfrm>
          <a:prstGeom prst="rect">
            <a:avLst/>
          </a:prstGeom>
        </p:spPr>
        <p:txBody>
          <a:bodyPr/>
          <a:lstStyle/>
          <a:p>
            <a:pPr marL="0" indent="0">
              <a:buSzTx/>
              <a:buNone/>
            </a:pPr>
            <a:r>
              <a:t>2021 showed increase in clean air vehicle registrations, in both sets of states discussed. While information on 2022 and 2023 are not yet available, indications from other sources show increased sales of EV’s, PHEV’s, and Hybrids.</a:t>
            </a:r>
          </a:p>
          <a:p>
            <a:pPr marL="0" indent="0">
              <a:buSzTx/>
              <a:buNone/>
            </a:pPr>
            <a:r>
              <a:t>California, the most populous state in the union, recently announced the </a:t>
            </a:r>
            <a:r>
              <a:rPr u="sng">
                <a:hlinkClick r:id="rId2" invalidUrl="" action="" tgtFrame="" tooltip="" history="1" highlightClick="0" endSnd="0"/>
              </a:rPr>
              <a:t>phasing out</a:t>
            </a:r>
            <a:r>
              <a:t> of gasoline cars by 2035.  Other states are </a:t>
            </a:r>
            <a:r>
              <a:rPr u="sng">
                <a:hlinkClick r:id="rId3" invalidUrl="" action="" tgtFrame="" tooltip="" history="1" highlightClick="0" endSnd="0"/>
              </a:rPr>
              <a:t>considering</a:t>
            </a:r>
            <a:r>
              <a:t> similar legislation.  Even more states are incentivizing zero emission vehicles. </a:t>
            </a:r>
          </a:p>
          <a:p>
            <a:pPr marL="0" indent="0">
              <a:buSzTx/>
              <a:buNone/>
            </a:pPr>
            <a:r>
              <a:t>The 2023 NEI data set will be very interesting to review when it is available. Perhaps we will then be able to see the beginning of a separation in data for states that have more low and zero emission vehicles.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ources"/>
          <p:cNvSpPr txBox="1"/>
          <p:nvPr>
            <p:ph type="title"/>
          </p:nvPr>
        </p:nvSpPr>
        <p:spPr>
          <a:prstGeom prst="rect">
            <a:avLst/>
          </a:prstGeom>
        </p:spPr>
        <p:txBody>
          <a:bodyPr/>
          <a:lstStyle/>
          <a:p>
            <a:pPr/>
            <a:r>
              <a:t>Sources</a:t>
            </a:r>
          </a:p>
        </p:txBody>
      </p:sp>
      <p:sp>
        <p:nvSpPr>
          <p:cNvPr id="344" name="U.S. EPA National Emissions Inventory (NEI)…"/>
          <p:cNvSpPr txBox="1"/>
          <p:nvPr>
            <p:ph type="body" idx="1"/>
          </p:nvPr>
        </p:nvSpPr>
        <p:spPr>
          <a:prstGeom prst="rect">
            <a:avLst/>
          </a:prstGeom>
        </p:spPr>
        <p:txBody>
          <a:bodyPr/>
          <a:lstStyle/>
          <a:p>
            <a:pPr lvl="2" marL="0" indent="0">
              <a:lnSpc>
                <a:spcPct val="100000"/>
              </a:lnSpc>
              <a:buSzTx/>
              <a:buNone/>
            </a:pPr>
            <a:r>
              <a:rPr u="sng">
                <a:hlinkClick r:id="rId2" invalidUrl="" action="" tgtFrame="" tooltip="" history="1" highlightClick="0" endSnd="0"/>
              </a:rPr>
              <a:t>U.S. EPA National Emissions Inventory (NEI)</a:t>
            </a:r>
          </a:p>
          <a:p>
            <a:pPr lvl="2" marL="0" indent="0">
              <a:lnSpc>
                <a:spcPct val="100000"/>
              </a:lnSpc>
              <a:buSzTx/>
              <a:buNone/>
            </a:pPr>
            <a:r>
              <a:rPr u="sng">
                <a:hlinkClick r:id="rId3" invalidUrl="" action="" tgtFrame="" tooltip="" history="1" highlightClick="0" endSnd="0"/>
              </a:rPr>
              <a:t>U.S. Dept. of Energy Alternative Fuels Data Center</a:t>
            </a:r>
          </a:p>
          <a:p>
            <a:pPr marL="0" indent="0">
              <a:lnSpc>
                <a:spcPct val="100000"/>
              </a:lnSpc>
              <a:spcBef>
                <a:spcPts val="0"/>
              </a:spcBef>
              <a:buSzTx/>
              <a:buNone/>
            </a:pPr>
          </a:p>
          <a:p>
            <a:pPr marL="0" indent="0">
              <a:lnSpc>
                <a:spcPct val="100000"/>
              </a:lnSpc>
              <a:spcBef>
                <a:spcPts val="0"/>
              </a:spcBef>
              <a:buSzTx/>
              <a:buNone/>
            </a:pPr>
            <a:r>
              <a:rPr u="sng">
                <a:hlinkClick r:id="rId4" invalidUrl="" action="" tgtFrame="" tooltip="" history="1" highlightClick="0" endSnd="0"/>
              </a:rPr>
              <a:t>American Lung Association</a:t>
            </a:r>
          </a:p>
          <a:p>
            <a:pPr marL="0" indent="0">
              <a:lnSpc>
                <a:spcPct val="100000"/>
              </a:lnSpc>
              <a:spcBef>
                <a:spcPts val="0"/>
              </a:spcBef>
              <a:buSzTx/>
              <a:buNone/>
            </a:pPr>
          </a:p>
          <a:p>
            <a:pPr marL="0" indent="0">
              <a:lnSpc>
                <a:spcPct val="100000"/>
              </a:lnSpc>
              <a:spcBef>
                <a:spcPts val="0"/>
              </a:spcBef>
              <a:buSzTx/>
              <a:buNone/>
            </a:pPr>
            <a:r>
              <a:rPr u="sng">
                <a:hlinkClick r:id="rId5" invalidUrl="" action="" tgtFrame="" tooltip="" history="1" highlightClick="0" endSnd="0"/>
              </a:rPr>
              <a:t>CA Phasing out Gasoline Cars - CNN</a:t>
            </a:r>
          </a:p>
          <a:p>
            <a:pPr marL="0" indent="0">
              <a:lnSpc>
                <a:spcPct val="100000"/>
              </a:lnSpc>
              <a:spcBef>
                <a:spcPts val="0"/>
              </a:spcBef>
              <a:buSzTx/>
              <a:buNone/>
            </a:pPr>
            <a:r>
              <a:rPr u="sng">
                <a:hlinkClick r:id="rId6" invalidUrl="" action="" tgtFrame="" tooltip="" history="1" highlightClick="0" endSnd="0"/>
              </a:rPr>
              <a:t>Other States following CA’s lead - Bloomberg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2020 data &amp; COVID"/>
          <p:cNvSpPr txBox="1"/>
          <p:nvPr>
            <p:ph type="title"/>
          </p:nvPr>
        </p:nvSpPr>
        <p:spPr>
          <a:prstGeom prst="rect">
            <a:avLst/>
          </a:prstGeom>
        </p:spPr>
        <p:txBody>
          <a:bodyPr/>
          <a:lstStyle/>
          <a:p>
            <a:pPr/>
            <a:r>
              <a:t>2020 data &amp; COVID</a:t>
            </a:r>
          </a:p>
        </p:txBody>
      </p:sp>
      <p:sp>
        <p:nvSpPr>
          <p:cNvPr id="162" name="Pollution emissions in 2020 were very likely impacted by the COVID pandemic, and the ensuing stay-at-home orders. This limits the conclusions that can be drawn based on 2020’s data.…"/>
          <p:cNvSpPr txBox="1"/>
          <p:nvPr>
            <p:ph type="body" idx="1"/>
          </p:nvPr>
        </p:nvSpPr>
        <p:spPr>
          <a:xfrm>
            <a:off x="1206500" y="2794794"/>
            <a:ext cx="21971000" cy="9709722"/>
          </a:xfrm>
          <a:prstGeom prst="rect">
            <a:avLst/>
          </a:prstGeom>
        </p:spPr>
        <p:txBody>
          <a:bodyPr/>
          <a:lstStyle/>
          <a:p>
            <a:pPr marL="0" indent="0">
              <a:buSzTx/>
              <a:buNone/>
            </a:pPr>
            <a:r>
              <a:t>Pollution emissions in 2020 were very likely impacted by the COVID pandemic, and the ensuing stay-at-home orders. This limits the conclusions that can be drawn based on 2020’s data.  </a:t>
            </a:r>
          </a:p>
          <a:p>
            <a:pPr marL="0" indent="0">
              <a:buSzTx/>
              <a:buNone/>
            </a:pPr>
            <a:r>
              <a:t>NEI data is published every three years, with the next publication expected at the end of 2023.  This data, were it available for the current analysis, would greatly increase the confidence of any conclusions.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64" name="High CAV % of Registrations*"/>
          <p:cNvGraphicFramePr/>
          <p:nvPr/>
        </p:nvGraphicFramePr>
        <p:xfrm>
          <a:off x="1576603" y="3790566"/>
          <a:ext cx="8432835" cy="58067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71705"/>
                <a:gridCol w="1330065"/>
                <a:gridCol w="1330065"/>
                <a:gridCol w="1330065"/>
                <a:gridCol w="1330065"/>
                <a:gridCol w="1330065"/>
                <a:gridCol w="1330065"/>
              </a:tblGrid>
              <a:tr h="845820">
                <a:tc gridSpan="7">
                  <a:txBody>
                    <a:bodyPr/>
                    <a:lstStyle/>
                    <a:p>
                      <a:pPr defTabSz="825500"/>
                      <a:r>
                        <a:rPr sz="5000">
                          <a:solidFill>
                            <a:srgbClr val="FFFFFF"/>
                          </a:solidFill>
                        </a:rPr>
                        <a:t>High CAV % of Registrations*</a:t>
                      </a:r>
                    </a:p>
                  </a:txBody>
                  <a:tcPr marL="50800" marR="50800" marT="50800" marB="50800" anchor="ctr" anchorCtr="0" horzOverflow="overflow">
                    <a:lnL/>
                    <a:lnR/>
                    <a:lnT/>
                    <a:lnB w="63500">
                      <a:solidFill>
                        <a:srgbClr val="FFFFFF"/>
                      </a:solidFill>
                      <a:miter lim="400000"/>
                    </a:lnB>
                    <a:solidFill>
                      <a:srgbClr val="000000">
                        <a:alpha val="0"/>
                      </a:srgbClr>
                    </a:solidFill>
                  </a:tcPr>
                </a:tc>
                <a:tc hMerge="1">
                  <a:tcPr/>
                </a:tc>
                <a:tc hMerge="1">
                  <a:tcPr/>
                </a:tc>
                <a:tc hMerge="1">
                  <a:tcPr/>
                </a:tc>
                <a:tc hMerge="1">
                  <a:tcPr/>
                </a:tc>
                <a:tc hMerge="1">
                  <a:tcPr/>
                </a:tc>
                <a:tc hMerge="1">
                  <a:tcPr/>
                </a:tc>
              </a:tr>
              <a:tr h="508000">
                <a:tc>
                  <a:txBody>
                    <a:bodyPr/>
                    <a:lstStyle/>
                    <a:p>
                      <a:pPr defTabSz="457200"/>
                      <a:r>
                        <a:rPr b="1" sz="3000">
                          <a:solidFill>
                            <a:srgbClr val="FFFFFF"/>
                          </a:solidFill>
                          <a:latin typeface="Arial"/>
                          <a:ea typeface="Arial"/>
                          <a:cs typeface="Arial"/>
                          <a:sym typeface="Arial"/>
                        </a:rPr>
                        <a:t>State</a:t>
                      </a:r>
                    </a:p>
                  </a:txBody>
                  <a:tcPr marL="38100" marR="38100" marT="25400" marB="25400" anchor="b" anchorCtr="0" horzOverflow="overflow">
                    <a:lnL w="63500">
                      <a:solidFill>
                        <a:srgbClr val="FFFFFF"/>
                      </a:solidFill>
                      <a:miter lim="400000"/>
                    </a:lnL>
                    <a:lnT w="63500">
                      <a:solidFill>
                        <a:srgbClr val="FFFFFF"/>
                      </a:solidFill>
                      <a:miter lim="400000"/>
                    </a:lnT>
                    <a:solidFill>
                      <a:srgbClr val="6AA84F"/>
                    </a:solidFill>
                  </a:tcPr>
                </a:tc>
                <a:tc>
                  <a:txBody>
                    <a:bodyPr/>
                    <a:lstStyle/>
                    <a:p>
                      <a:pPr defTabSz="457200"/>
                      <a:r>
                        <a:rPr b="1" sz="3000">
                          <a:solidFill>
                            <a:srgbClr val="FFFFFF"/>
                          </a:solidFill>
                          <a:latin typeface="Arial"/>
                          <a:ea typeface="Arial"/>
                          <a:cs typeface="Arial"/>
                          <a:sym typeface="Arial"/>
                        </a:rPr>
                        <a:t>2016</a:t>
                      </a:r>
                    </a:p>
                  </a:txBody>
                  <a:tcPr marL="38100" marR="38100" marT="25400" marB="25400" anchor="b" anchorCtr="0" horzOverflow="overflow">
                    <a:lnT w="63500">
                      <a:solidFill>
                        <a:srgbClr val="FFFFFF"/>
                      </a:solidFill>
                      <a:miter lim="400000"/>
                    </a:lnT>
                    <a:solidFill>
                      <a:srgbClr val="6AA84F"/>
                    </a:solidFill>
                  </a:tcPr>
                </a:tc>
                <a:tc>
                  <a:txBody>
                    <a:bodyPr/>
                    <a:lstStyle/>
                    <a:p>
                      <a:pPr defTabSz="457200"/>
                      <a:r>
                        <a:rPr b="1" sz="3000">
                          <a:solidFill>
                            <a:srgbClr val="FFFFFF"/>
                          </a:solidFill>
                          <a:latin typeface="Arial"/>
                          <a:ea typeface="Arial"/>
                          <a:cs typeface="Arial"/>
                          <a:sym typeface="Arial"/>
                        </a:rPr>
                        <a:t>2017</a:t>
                      </a:r>
                    </a:p>
                  </a:txBody>
                  <a:tcPr marL="38100" marR="38100" marT="25400" marB="25400" anchor="b" anchorCtr="0" horzOverflow="overflow">
                    <a:lnT w="63500">
                      <a:solidFill>
                        <a:srgbClr val="FFFFFF"/>
                      </a:solidFill>
                      <a:miter lim="400000"/>
                    </a:lnT>
                    <a:solidFill>
                      <a:srgbClr val="6AA84F"/>
                    </a:solidFill>
                  </a:tcPr>
                </a:tc>
                <a:tc>
                  <a:txBody>
                    <a:bodyPr/>
                    <a:lstStyle/>
                    <a:p>
                      <a:pPr defTabSz="457200"/>
                      <a:r>
                        <a:rPr b="1" sz="3000">
                          <a:solidFill>
                            <a:srgbClr val="FFFFFF"/>
                          </a:solidFill>
                          <a:latin typeface="Arial"/>
                          <a:ea typeface="Arial"/>
                          <a:cs typeface="Arial"/>
                          <a:sym typeface="Arial"/>
                        </a:rPr>
                        <a:t>2018</a:t>
                      </a:r>
                    </a:p>
                  </a:txBody>
                  <a:tcPr marL="38100" marR="38100" marT="25400" marB="25400" anchor="b" anchorCtr="0" horzOverflow="overflow">
                    <a:lnT w="63500">
                      <a:solidFill>
                        <a:srgbClr val="FFFFFF"/>
                      </a:solidFill>
                      <a:miter lim="400000"/>
                    </a:lnT>
                    <a:solidFill>
                      <a:srgbClr val="6AA84F"/>
                    </a:solidFill>
                  </a:tcPr>
                </a:tc>
                <a:tc>
                  <a:txBody>
                    <a:bodyPr/>
                    <a:lstStyle/>
                    <a:p>
                      <a:pPr defTabSz="457200"/>
                      <a:r>
                        <a:rPr b="1" sz="3000">
                          <a:solidFill>
                            <a:srgbClr val="FFFFFF"/>
                          </a:solidFill>
                          <a:latin typeface="Arial"/>
                          <a:ea typeface="Arial"/>
                          <a:cs typeface="Arial"/>
                          <a:sym typeface="Arial"/>
                        </a:rPr>
                        <a:t>2019</a:t>
                      </a:r>
                    </a:p>
                  </a:txBody>
                  <a:tcPr marL="38100" marR="38100" marT="25400" marB="25400" anchor="b" anchorCtr="0" horzOverflow="overflow">
                    <a:lnT w="63500">
                      <a:solidFill>
                        <a:srgbClr val="FFFFFF"/>
                      </a:solidFill>
                      <a:miter lim="400000"/>
                    </a:lnT>
                    <a:solidFill>
                      <a:srgbClr val="6AA84F"/>
                    </a:solidFill>
                  </a:tcPr>
                </a:tc>
                <a:tc>
                  <a:txBody>
                    <a:bodyPr/>
                    <a:lstStyle/>
                    <a:p>
                      <a:pPr defTabSz="457200"/>
                      <a:r>
                        <a:rPr b="1" sz="3000">
                          <a:solidFill>
                            <a:srgbClr val="FFFFFF"/>
                          </a:solidFill>
                          <a:latin typeface="Arial"/>
                          <a:ea typeface="Arial"/>
                          <a:cs typeface="Arial"/>
                          <a:sym typeface="Arial"/>
                        </a:rPr>
                        <a:t>2020</a:t>
                      </a:r>
                    </a:p>
                  </a:txBody>
                  <a:tcPr marL="38100" marR="38100" marT="25400" marB="25400" anchor="b" anchorCtr="0" horzOverflow="overflow">
                    <a:lnT w="63500">
                      <a:solidFill>
                        <a:srgbClr val="FFFFFF"/>
                      </a:solidFill>
                      <a:miter lim="400000"/>
                    </a:lnT>
                    <a:solidFill>
                      <a:srgbClr val="6AA84F"/>
                    </a:solidFill>
                  </a:tcPr>
                </a:tc>
                <a:tc>
                  <a:txBody>
                    <a:bodyPr/>
                    <a:lstStyle/>
                    <a:p>
                      <a:pPr defTabSz="457200"/>
                      <a:r>
                        <a:rPr b="1" sz="3000">
                          <a:solidFill>
                            <a:srgbClr val="FFFFFF"/>
                          </a:solidFill>
                          <a:latin typeface="Arial"/>
                          <a:ea typeface="Arial"/>
                          <a:cs typeface="Arial"/>
                          <a:sym typeface="Arial"/>
                        </a:rPr>
                        <a:t>2021</a:t>
                      </a:r>
                    </a:p>
                  </a:txBody>
                  <a:tcPr marL="38100" marR="38100" marT="25400" marB="25400" anchor="b" anchorCtr="0" horzOverflow="overflow">
                    <a:lnR w="63500">
                      <a:solidFill>
                        <a:srgbClr val="FFFFFF"/>
                      </a:solidFill>
                      <a:miter lim="400000"/>
                    </a:lnR>
                    <a:lnT w="63500">
                      <a:solidFill>
                        <a:srgbClr val="FFFFFF"/>
                      </a:solidFill>
                      <a:miter lim="400000"/>
                    </a:lnT>
                    <a:solidFill>
                      <a:srgbClr val="6AA84F"/>
                    </a:solidFill>
                  </a:tcPr>
                </a:tc>
              </a:tr>
              <a:tr h="508000">
                <a:tc>
                  <a:txBody>
                    <a:bodyPr/>
                    <a:lstStyle/>
                    <a:p>
                      <a:pPr defTabSz="457200"/>
                      <a:r>
                        <a:rPr b="1" sz="3000">
                          <a:latin typeface="Arial"/>
                          <a:ea typeface="Arial"/>
                          <a:cs typeface="Arial"/>
                          <a:sym typeface="Arial"/>
                        </a:rPr>
                        <a:t>California</a:t>
                      </a:r>
                    </a:p>
                  </a:txBody>
                  <a:tcPr marL="38100" marR="38100" marT="25400" marB="25400" anchor="b" anchorCtr="0" horzOverflow="overflow">
                    <a:lnL w="63500">
                      <a:solidFill>
                        <a:srgbClr val="FFFFFF"/>
                      </a:solidFill>
                      <a:miter lim="400000"/>
                    </a:lnL>
                    <a:solidFill>
                      <a:srgbClr val="FFFFFF"/>
                    </a:solidFill>
                  </a:tcPr>
                </a:tc>
                <a:tc>
                  <a:txBody>
                    <a:bodyPr/>
                    <a:lstStyle/>
                    <a:p>
                      <a:pPr defTabSz="457200"/>
                      <a:r>
                        <a:rPr sz="3000">
                          <a:latin typeface="Arial"/>
                          <a:ea typeface="Arial"/>
                          <a:cs typeface="Arial"/>
                          <a:sym typeface="Arial"/>
                        </a:rPr>
                        <a:t>4.0</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4.4</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4.8</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5.3</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5.6</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6.4</a:t>
                      </a:r>
                    </a:p>
                  </a:txBody>
                  <a:tcPr marL="38100" marR="38100" marT="25400" marB="25400" anchor="b" anchorCtr="0" horzOverflow="overflow">
                    <a:lnR w="63500">
                      <a:solidFill>
                        <a:srgbClr val="FFFFFF"/>
                      </a:solidFill>
                      <a:miter lim="400000"/>
                    </a:lnR>
                    <a:solidFill>
                      <a:srgbClr val="FFFFFF"/>
                    </a:solidFill>
                  </a:tcPr>
                </a:tc>
              </a:tr>
              <a:tr h="508000">
                <a:tc>
                  <a:txBody>
                    <a:bodyPr/>
                    <a:lstStyle/>
                    <a:p>
                      <a:pPr defTabSz="457200"/>
                      <a:r>
                        <a:rPr b="1" sz="3000">
                          <a:latin typeface="Arial"/>
                          <a:ea typeface="Arial"/>
                          <a:cs typeface="Arial"/>
                          <a:sym typeface="Arial"/>
                        </a:rPr>
                        <a:t>Washington</a:t>
                      </a:r>
                    </a:p>
                  </a:txBody>
                  <a:tcPr marL="38100" marR="38100" marT="25400" marB="25400" anchor="b" anchorCtr="0" horzOverflow="overflow">
                    <a:lnL w="63500">
                      <a:solidFill>
                        <a:srgbClr val="FFFFFF"/>
                      </a:solidFill>
                      <a:miter lim="400000"/>
                    </a:lnL>
                    <a:solidFill>
                      <a:srgbClr val="D9EAD3"/>
                    </a:solidFill>
                  </a:tcPr>
                </a:tc>
                <a:tc>
                  <a:txBody>
                    <a:bodyPr/>
                    <a:lstStyle/>
                    <a:p>
                      <a:pPr defTabSz="457200"/>
                      <a:r>
                        <a:rPr sz="3000">
                          <a:latin typeface="Arial"/>
                          <a:ea typeface="Arial"/>
                          <a:cs typeface="Arial"/>
                          <a:sym typeface="Arial"/>
                        </a:rPr>
                        <a:t>2.7</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3.0</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3.4</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3.8</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4.2</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4.9</a:t>
                      </a:r>
                    </a:p>
                  </a:txBody>
                  <a:tcPr marL="38100" marR="38100" marT="25400" marB="25400" anchor="b" anchorCtr="0" horzOverflow="overflow">
                    <a:lnR w="63500">
                      <a:solidFill>
                        <a:srgbClr val="FFFFFF"/>
                      </a:solidFill>
                      <a:miter lim="400000"/>
                    </a:lnR>
                    <a:solidFill>
                      <a:srgbClr val="D9EAD3"/>
                    </a:solidFill>
                  </a:tcPr>
                </a:tc>
              </a:tr>
              <a:tr h="508000">
                <a:tc>
                  <a:txBody>
                    <a:bodyPr/>
                    <a:lstStyle/>
                    <a:p>
                      <a:pPr defTabSz="457200"/>
                      <a:r>
                        <a:rPr b="1" sz="3000">
                          <a:latin typeface="Arial"/>
                          <a:ea typeface="Arial"/>
                          <a:cs typeface="Arial"/>
                          <a:sym typeface="Arial"/>
                        </a:rPr>
                        <a:t>Oregon</a:t>
                      </a:r>
                    </a:p>
                  </a:txBody>
                  <a:tcPr marL="38100" marR="38100" marT="25400" marB="25400" anchor="b" anchorCtr="0" horzOverflow="overflow">
                    <a:lnL w="63500">
                      <a:solidFill>
                        <a:srgbClr val="FFFFFF"/>
                      </a:solidFill>
                      <a:miter lim="400000"/>
                    </a:lnL>
                    <a:solidFill>
                      <a:srgbClr val="FFFFFF"/>
                    </a:solidFill>
                  </a:tcPr>
                </a:tc>
                <a:tc>
                  <a:txBody>
                    <a:bodyPr/>
                    <a:lstStyle/>
                    <a:p>
                      <a:pPr defTabSz="457200"/>
                      <a:r>
                        <a:rPr sz="3000">
                          <a:latin typeface="Arial"/>
                          <a:ea typeface="Arial"/>
                          <a:cs typeface="Arial"/>
                          <a:sym typeface="Arial"/>
                        </a:rPr>
                        <a:t>2.7</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2.9</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3.2</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3.5</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3.9</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4.6</a:t>
                      </a:r>
                    </a:p>
                  </a:txBody>
                  <a:tcPr marL="38100" marR="38100" marT="25400" marB="25400" anchor="b" anchorCtr="0" horzOverflow="overflow">
                    <a:lnR w="63500">
                      <a:solidFill>
                        <a:srgbClr val="FFFFFF"/>
                      </a:solidFill>
                      <a:miter lim="400000"/>
                    </a:lnR>
                    <a:solidFill>
                      <a:srgbClr val="FFFFFF"/>
                    </a:solidFill>
                  </a:tcPr>
                </a:tc>
              </a:tr>
              <a:tr h="508000">
                <a:tc>
                  <a:txBody>
                    <a:bodyPr/>
                    <a:lstStyle/>
                    <a:p>
                      <a:pPr defTabSz="457200"/>
                      <a:r>
                        <a:rPr b="1" sz="3000">
                          <a:latin typeface="Arial"/>
                          <a:ea typeface="Arial"/>
                          <a:cs typeface="Arial"/>
                          <a:sym typeface="Arial"/>
                        </a:rPr>
                        <a:t>Hawaii</a:t>
                      </a:r>
                    </a:p>
                  </a:txBody>
                  <a:tcPr marL="38100" marR="38100" marT="25400" marB="25400" anchor="b" anchorCtr="0" horzOverflow="overflow">
                    <a:lnL w="63500">
                      <a:solidFill>
                        <a:srgbClr val="FFFFFF"/>
                      </a:solidFill>
                      <a:miter lim="400000"/>
                    </a:lnL>
                    <a:solidFill>
                      <a:srgbClr val="D9EAD3"/>
                    </a:solidFill>
                  </a:tcPr>
                </a:tc>
                <a:tc>
                  <a:txBody>
                    <a:bodyPr/>
                    <a:lstStyle/>
                    <a:p>
                      <a:pPr defTabSz="457200"/>
                      <a:r>
                        <a:rPr sz="3000">
                          <a:latin typeface="Arial"/>
                          <a:ea typeface="Arial"/>
                          <a:cs typeface="Arial"/>
                          <a:sym typeface="Arial"/>
                        </a:rPr>
                        <a:t>2.7</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2.9</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3.1</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3.5</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3.8</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4.4</a:t>
                      </a:r>
                    </a:p>
                  </a:txBody>
                  <a:tcPr marL="38100" marR="38100" marT="25400" marB="25400" anchor="b" anchorCtr="0" horzOverflow="overflow">
                    <a:lnR w="63500">
                      <a:solidFill>
                        <a:srgbClr val="FFFFFF"/>
                      </a:solidFill>
                      <a:miter lim="400000"/>
                    </a:lnR>
                    <a:solidFill>
                      <a:srgbClr val="D9EAD3"/>
                    </a:solidFill>
                  </a:tcPr>
                </a:tc>
              </a:tr>
              <a:tr h="508000">
                <a:tc>
                  <a:txBody>
                    <a:bodyPr/>
                    <a:lstStyle/>
                    <a:p>
                      <a:pPr defTabSz="457200"/>
                      <a:r>
                        <a:rPr b="1" sz="3000">
                          <a:latin typeface="Arial"/>
                          <a:ea typeface="Arial"/>
                          <a:cs typeface="Arial"/>
                          <a:sym typeface="Arial"/>
                        </a:rPr>
                        <a:t>Vermont</a:t>
                      </a:r>
                    </a:p>
                  </a:txBody>
                  <a:tcPr marL="38100" marR="38100" marT="25400" marB="25400" anchor="b" anchorCtr="0" horzOverflow="overflow">
                    <a:lnL w="63500">
                      <a:solidFill>
                        <a:srgbClr val="FFFFFF"/>
                      </a:solidFill>
                      <a:miter lim="400000"/>
                    </a:lnL>
                    <a:solidFill>
                      <a:srgbClr val="FFFFFF"/>
                    </a:solidFill>
                  </a:tcPr>
                </a:tc>
                <a:tc>
                  <a:txBody>
                    <a:bodyPr/>
                    <a:lstStyle/>
                    <a:p>
                      <a:pPr defTabSz="457200"/>
                      <a:r>
                        <a:rPr sz="3000">
                          <a:latin typeface="Arial"/>
                          <a:ea typeface="Arial"/>
                          <a:cs typeface="Arial"/>
                          <a:sym typeface="Arial"/>
                        </a:rPr>
                        <a:t>2.2</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2.4</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2.6</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2.8</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3.1</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3.8</a:t>
                      </a:r>
                    </a:p>
                  </a:txBody>
                  <a:tcPr marL="38100" marR="38100" marT="25400" marB="25400" anchor="b" anchorCtr="0" horzOverflow="overflow">
                    <a:lnR w="63500">
                      <a:solidFill>
                        <a:srgbClr val="FFFFFF"/>
                      </a:solidFill>
                      <a:miter lim="400000"/>
                    </a:lnR>
                    <a:solidFill>
                      <a:srgbClr val="FFFFFF"/>
                    </a:solidFill>
                  </a:tcPr>
                </a:tc>
              </a:tr>
              <a:tr h="508000">
                <a:tc>
                  <a:txBody>
                    <a:bodyPr/>
                    <a:lstStyle/>
                    <a:p>
                      <a:pPr defTabSz="457200"/>
                      <a:r>
                        <a:rPr b="1" sz="3000">
                          <a:latin typeface="Arial"/>
                          <a:ea typeface="Arial"/>
                          <a:cs typeface="Arial"/>
                          <a:sym typeface="Arial"/>
                        </a:rPr>
                        <a:t>Massachusetts</a:t>
                      </a:r>
                    </a:p>
                  </a:txBody>
                  <a:tcPr marL="38100" marR="38100" marT="25400" marB="25400" anchor="b" anchorCtr="0" horzOverflow="overflow">
                    <a:lnL w="63500">
                      <a:solidFill>
                        <a:srgbClr val="FFFFFF"/>
                      </a:solidFill>
                      <a:miter lim="400000"/>
                    </a:lnL>
                    <a:solidFill>
                      <a:srgbClr val="D9EAD3"/>
                    </a:solidFill>
                  </a:tcPr>
                </a:tc>
                <a:tc>
                  <a:txBody>
                    <a:bodyPr/>
                    <a:lstStyle/>
                    <a:p>
                      <a:pPr defTabSz="457200"/>
                      <a:r>
                        <a:rPr sz="3000">
                          <a:latin typeface="Arial"/>
                          <a:ea typeface="Arial"/>
                          <a:cs typeface="Arial"/>
                          <a:sym typeface="Arial"/>
                        </a:rPr>
                        <a:t>2.1</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2.2</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2.5</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2.7</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3.0</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3.6</a:t>
                      </a:r>
                    </a:p>
                  </a:txBody>
                  <a:tcPr marL="38100" marR="38100" marT="25400" marB="25400" anchor="b" anchorCtr="0" horzOverflow="overflow">
                    <a:lnR w="63500">
                      <a:solidFill>
                        <a:srgbClr val="FFFFFF"/>
                      </a:solidFill>
                      <a:miter lim="400000"/>
                    </a:lnR>
                    <a:solidFill>
                      <a:srgbClr val="D9EAD3"/>
                    </a:solidFill>
                  </a:tcPr>
                </a:tc>
              </a:tr>
              <a:tr h="508000">
                <a:tc>
                  <a:txBody>
                    <a:bodyPr/>
                    <a:lstStyle/>
                    <a:p>
                      <a:pPr defTabSz="457200"/>
                      <a:r>
                        <a:rPr b="1" sz="3000">
                          <a:latin typeface="Arial"/>
                          <a:ea typeface="Arial"/>
                          <a:cs typeface="Arial"/>
                          <a:sym typeface="Arial"/>
                        </a:rPr>
                        <a:t>Maryland</a:t>
                      </a:r>
                    </a:p>
                  </a:txBody>
                  <a:tcPr marL="38100" marR="38100" marT="25400" marB="25400" anchor="b" anchorCtr="0" horzOverflow="overflow">
                    <a:lnL w="63500">
                      <a:solidFill>
                        <a:srgbClr val="FFFFFF"/>
                      </a:solidFill>
                      <a:miter lim="400000"/>
                    </a:lnL>
                    <a:solidFill>
                      <a:srgbClr val="FFFFFF"/>
                    </a:solidFill>
                  </a:tcPr>
                </a:tc>
                <a:tc>
                  <a:txBody>
                    <a:bodyPr/>
                    <a:lstStyle/>
                    <a:p>
                      <a:pPr defTabSz="457200"/>
                      <a:r>
                        <a:rPr sz="3000">
                          <a:latin typeface="Arial"/>
                          <a:ea typeface="Arial"/>
                          <a:cs typeface="Arial"/>
                          <a:sym typeface="Arial"/>
                        </a:rPr>
                        <a:t>2.1</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2.2</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2.4</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2.6</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2.9</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3.5</a:t>
                      </a:r>
                    </a:p>
                  </a:txBody>
                  <a:tcPr marL="38100" marR="38100" marT="25400" marB="25400" anchor="b" anchorCtr="0" horzOverflow="overflow">
                    <a:lnR w="63500">
                      <a:solidFill>
                        <a:srgbClr val="FFFFFF"/>
                      </a:solidFill>
                      <a:miter lim="400000"/>
                    </a:lnR>
                    <a:solidFill>
                      <a:srgbClr val="FFFFFF"/>
                    </a:solidFill>
                  </a:tcPr>
                </a:tc>
              </a:tr>
              <a:tr h="508000">
                <a:tc>
                  <a:txBody>
                    <a:bodyPr/>
                    <a:lstStyle/>
                    <a:p>
                      <a:pPr defTabSz="457200"/>
                      <a:r>
                        <a:rPr b="1" sz="3000">
                          <a:latin typeface="Arial"/>
                          <a:ea typeface="Arial"/>
                          <a:cs typeface="Arial"/>
                          <a:sym typeface="Arial"/>
                        </a:rPr>
                        <a:t>Colorado</a:t>
                      </a:r>
                    </a:p>
                  </a:txBody>
                  <a:tcPr marL="38100" marR="38100" marT="25400" marB="25400" anchor="b" anchorCtr="0" horzOverflow="overflow">
                    <a:lnL w="63500">
                      <a:solidFill>
                        <a:srgbClr val="FFFFFF"/>
                      </a:solidFill>
                      <a:miter lim="400000"/>
                    </a:lnL>
                    <a:solidFill>
                      <a:srgbClr val="D9EAD3"/>
                    </a:solidFill>
                  </a:tcPr>
                </a:tc>
                <a:tc>
                  <a:txBody>
                    <a:bodyPr/>
                    <a:lstStyle/>
                    <a:p>
                      <a:pPr defTabSz="457200"/>
                      <a:r>
                        <a:rPr sz="3000">
                          <a:latin typeface="Arial"/>
                          <a:ea typeface="Arial"/>
                          <a:cs typeface="Arial"/>
                          <a:sym typeface="Arial"/>
                        </a:rPr>
                        <a:t>1.7</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1.9</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2.1</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2.3</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2.6</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3.2</a:t>
                      </a:r>
                    </a:p>
                  </a:txBody>
                  <a:tcPr marL="38100" marR="38100" marT="25400" marB="25400" anchor="b" anchorCtr="0" horzOverflow="overflow">
                    <a:lnR w="63500">
                      <a:solidFill>
                        <a:srgbClr val="FFFFFF"/>
                      </a:solidFill>
                      <a:miter lim="400000"/>
                    </a:lnR>
                    <a:solidFill>
                      <a:srgbClr val="D9EAD3"/>
                    </a:solidFill>
                  </a:tcPr>
                </a:tc>
              </a:tr>
              <a:tr h="508000">
                <a:tc>
                  <a:txBody>
                    <a:bodyPr/>
                    <a:lstStyle/>
                    <a:p>
                      <a:pPr defTabSz="457200"/>
                      <a:r>
                        <a:rPr b="1" sz="3000">
                          <a:latin typeface="Arial"/>
                          <a:ea typeface="Arial"/>
                          <a:cs typeface="Arial"/>
                          <a:sym typeface="Arial"/>
                        </a:rPr>
                        <a:t>Nevada</a:t>
                      </a:r>
                    </a:p>
                  </a:txBody>
                  <a:tcPr marL="38100" marR="38100" marT="25400" marB="25400" anchor="b" anchorCtr="0" horzOverflow="overflow">
                    <a:lnL w="63500">
                      <a:solidFill>
                        <a:srgbClr val="FFFFFF"/>
                      </a:solidFill>
                      <a:miter lim="400000"/>
                    </a:lnL>
                    <a:solidFill>
                      <a:srgbClr val="FFFFFF"/>
                    </a:solidFill>
                  </a:tcPr>
                </a:tc>
                <a:tc>
                  <a:txBody>
                    <a:bodyPr/>
                    <a:lstStyle/>
                    <a:p>
                      <a:pPr defTabSz="457200"/>
                      <a:r>
                        <a:rPr sz="3000">
                          <a:latin typeface="Arial"/>
                          <a:ea typeface="Arial"/>
                          <a:cs typeface="Arial"/>
                          <a:sym typeface="Arial"/>
                        </a:rPr>
                        <a:t>1.6</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1.8</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2.0</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2.2</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2.4</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3.0</a:t>
                      </a:r>
                    </a:p>
                  </a:txBody>
                  <a:tcPr marL="38100" marR="38100" marT="25400" marB="25400" anchor="b" anchorCtr="0" horzOverflow="overflow">
                    <a:lnR w="63500">
                      <a:solidFill>
                        <a:srgbClr val="FFFFFF"/>
                      </a:solidFill>
                      <a:miter lim="400000"/>
                    </a:lnR>
                    <a:solidFill>
                      <a:srgbClr val="FFFFFF"/>
                    </a:solidFill>
                  </a:tcPr>
                </a:tc>
              </a:tr>
              <a:tr h="508000">
                <a:tc>
                  <a:txBody>
                    <a:bodyPr/>
                    <a:lstStyle/>
                    <a:p>
                      <a:pPr defTabSz="457200"/>
                      <a:r>
                        <a:rPr b="1" sz="3000">
                          <a:latin typeface="Arial"/>
                          <a:ea typeface="Arial"/>
                          <a:cs typeface="Arial"/>
                          <a:sym typeface="Arial"/>
                        </a:rPr>
                        <a:t>Virginia</a:t>
                      </a:r>
                    </a:p>
                  </a:txBody>
                  <a:tcPr marL="38100" marR="38100" marT="25400" marB="25400" anchor="b" anchorCtr="0" horzOverflow="overflow">
                    <a:lnL w="63500">
                      <a:solidFill>
                        <a:srgbClr val="FFFFFF"/>
                      </a:solidFill>
                      <a:miter lim="400000"/>
                    </a:lnL>
                    <a:solidFill>
                      <a:srgbClr val="D9EAD3"/>
                    </a:solidFill>
                  </a:tcPr>
                </a:tc>
                <a:tc>
                  <a:txBody>
                    <a:bodyPr/>
                    <a:lstStyle/>
                    <a:p>
                      <a:pPr defTabSz="457200"/>
                      <a:r>
                        <a:rPr sz="3000">
                          <a:latin typeface="Arial"/>
                          <a:ea typeface="Arial"/>
                          <a:cs typeface="Arial"/>
                          <a:sym typeface="Arial"/>
                        </a:rPr>
                        <a:t>1.8</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2.0</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2.1</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2.3</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2.5</a:t>
                      </a:r>
                    </a:p>
                  </a:txBody>
                  <a:tcPr marL="38100" marR="38100" marT="25400" marB="25400" anchor="b" anchorCtr="0" horzOverflow="overflow">
                    <a:solidFill>
                      <a:srgbClr val="D9EAD3"/>
                    </a:solidFill>
                  </a:tcPr>
                </a:tc>
                <a:tc>
                  <a:txBody>
                    <a:bodyPr/>
                    <a:lstStyle/>
                    <a:p>
                      <a:pPr defTabSz="457200"/>
                      <a:r>
                        <a:rPr sz="3000">
                          <a:latin typeface="Arial"/>
                          <a:ea typeface="Arial"/>
                          <a:cs typeface="Arial"/>
                          <a:sym typeface="Arial"/>
                        </a:rPr>
                        <a:t>2.9</a:t>
                      </a:r>
                    </a:p>
                  </a:txBody>
                  <a:tcPr marL="38100" marR="38100" marT="25400" marB="25400" anchor="b" anchorCtr="0" horzOverflow="overflow">
                    <a:lnR w="63500">
                      <a:solidFill>
                        <a:srgbClr val="FFFFFF"/>
                      </a:solidFill>
                      <a:miter lim="400000"/>
                    </a:lnR>
                    <a:solidFill>
                      <a:srgbClr val="D9EAD3"/>
                    </a:solidFill>
                  </a:tcPr>
                </a:tc>
              </a:tr>
              <a:tr h="508000">
                <a:tc>
                  <a:txBody>
                    <a:bodyPr/>
                    <a:lstStyle/>
                    <a:p>
                      <a:pPr defTabSz="457200"/>
                      <a:r>
                        <a:rPr b="1" sz="3000">
                          <a:latin typeface="Arial"/>
                          <a:ea typeface="Arial"/>
                          <a:cs typeface="Arial"/>
                          <a:sym typeface="Arial"/>
                        </a:rPr>
                        <a:t>Arizona</a:t>
                      </a:r>
                    </a:p>
                  </a:txBody>
                  <a:tcPr marL="38100" marR="38100" marT="25400" marB="25400" anchor="b" anchorCtr="0" horzOverflow="overflow">
                    <a:lnL w="63500">
                      <a:solidFill>
                        <a:srgbClr val="FFFFFF"/>
                      </a:solidFill>
                      <a:miter lim="400000"/>
                    </a:lnL>
                    <a:lnB w="63500">
                      <a:solidFill>
                        <a:srgbClr val="FFFFFF"/>
                      </a:solidFill>
                      <a:miter lim="400000"/>
                    </a:lnB>
                    <a:solidFill>
                      <a:srgbClr val="FFFFFF"/>
                    </a:solidFill>
                  </a:tcPr>
                </a:tc>
                <a:tc>
                  <a:txBody>
                    <a:bodyPr/>
                    <a:lstStyle/>
                    <a:p>
                      <a:pPr defTabSz="457200"/>
                      <a:r>
                        <a:rPr sz="3000">
                          <a:latin typeface="Arial"/>
                          <a:ea typeface="Arial"/>
                          <a:cs typeface="Arial"/>
                          <a:sym typeface="Arial"/>
                        </a:rPr>
                        <a:t>1.8</a:t>
                      </a:r>
                    </a:p>
                  </a:txBody>
                  <a:tcPr marL="38100" marR="38100" marT="25400" marB="25400" anchor="b" anchorCtr="0" horzOverflow="overflow">
                    <a:lnB w="63500">
                      <a:solidFill>
                        <a:srgbClr val="FFFFFF"/>
                      </a:solidFill>
                      <a:miter lim="400000"/>
                    </a:lnB>
                    <a:solidFill>
                      <a:srgbClr val="FFFFFF"/>
                    </a:solidFill>
                  </a:tcPr>
                </a:tc>
                <a:tc>
                  <a:txBody>
                    <a:bodyPr/>
                    <a:lstStyle/>
                    <a:p>
                      <a:pPr defTabSz="457200"/>
                      <a:r>
                        <a:rPr sz="3000">
                          <a:latin typeface="Arial"/>
                          <a:ea typeface="Arial"/>
                          <a:cs typeface="Arial"/>
                          <a:sym typeface="Arial"/>
                        </a:rPr>
                        <a:t>1.9</a:t>
                      </a:r>
                    </a:p>
                  </a:txBody>
                  <a:tcPr marL="38100" marR="38100" marT="25400" marB="25400" anchor="b" anchorCtr="0" horzOverflow="overflow">
                    <a:lnB w="63500">
                      <a:solidFill>
                        <a:srgbClr val="FFFFFF"/>
                      </a:solidFill>
                      <a:miter lim="400000"/>
                    </a:lnB>
                    <a:solidFill>
                      <a:srgbClr val="FFFFFF"/>
                    </a:solidFill>
                  </a:tcPr>
                </a:tc>
                <a:tc>
                  <a:txBody>
                    <a:bodyPr/>
                    <a:lstStyle/>
                    <a:p>
                      <a:pPr defTabSz="457200"/>
                      <a:r>
                        <a:rPr sz="3000">
                          <a:latin typeface="Arial"/>
                          <a:ea typeface="Arial"/>
                          <a:cs typeface="Arial"/>
                          <a:sym typeface="Arial"/>
                        </a:rPr>
                        <a:t>2.1</a:t>
                      </a:r>
                    </a:p>
                  </a:txBody>
                  <a:tcPr marL="38100" marR="38100" marT="25400" marB="25400" anchor="b" anchorCtr="0" horzOverflow="overflow">
                    <a:lnB w="63500">
                      <a:solidFill>
                        <a:srgbClr val="FFFFFF"/>
                      </a:solidFill>
                      <a:miter lim="400000"/>
                    </a:lnB>
                    <a:solidFill>
                      <a:srgbClr val="FFFFFF"/>
                    </a:solidFill>
                  </a:tcPr>
                </a:tc>
                <a:tc>
                  <a:txBody>
                    <a:bodyPr/>
                    <a:lstStyle/>
                    <a:p>
                      <a:pPr defTabSz="457200"/>
                      <a:r>
                        <a:rPr sz="3000">
                          <a:latin typeface="Arial"/>
                          <a:ea typeface="Arial"/>
                          <a:cs typeface="Arial"/>
                          <a:sym typeface="Arial"/>
                        </a:rPr>
                        <a:t>2.2</a:t>
                      </a:r>
                    </a:p>
                  </a:txBody>
                  <a:tcPr marL="38100" marR="38100" marT="25400" marB="25400" anchor="b" anchorCtr="0" horzOverflow="overflow">
                    <a:lnB w="63500">
                      <a:solidFill>
                        <a:srgbClr val="FFFFFF"/>
                      </a:solidFill>
                      <a:miter lim="400000"/>
                    </a:lnB>
                    <a:solidFill>
                      <a:srgbClr val="FFFFFF"/>
                    </a:solidFill>
                  </a:tcPr>
                </a:tc>
                <a:tc>
                  <a:txBody>
                    <a:bodyPr/>
                    <a:lstStyle/>
                    <a:p>
                      <a:pPr defTabSz="457200"/>
                      <a:r>
                        <a:rPr sz="3000">
                          <a:latin typeface="Arial"/>
                          <a:ea typeface="Arial"/>
                          <a:cs typeface="Arial"/>
                          <a:sym typeface="Arial"/>
                        </a:rPr>
                        <a:t>2.5</a:t>
                      </a:r>
                    </a:p>
                  </a:txBody>
                  <a:tcPr marL="38100" marR="38100" marT="25400" marB="25400" anchor="b" anchorCtr="0" horzOverflow="overflow">
                    <a:lnB w="63500">
                      <a:solidFill>
                        <a:srgbClr val="FFFFFF"/>
                      </a:solidFill>
                      <a:miter lim="400000"/>
                    </a:lnB>
                    <a:solidFill>
                      <a:srgbClr val="FFFFFF"/>
                    </a:solidFill>
                  </a:tcPr>
                </a:tc>
                <a:tc>
                  <a:txBody>
                    <a:bodyPr/>
                    <a:lstStyle/>
                    <a:p>
                      <a:pPr defTabSz="457200"/>
                      <a:r>
                        <a:rPr sz="3000">
                          <a:latin typeface="Arial"/>
                          <a:ea typeface="Arial"/>
                          <a:cs typeface="Arial"/>
                          <a:sym typeface="Arial"/>
                        </a:rPr>
                        <a:t>3.0</a:t>
                      </a:r>
                    </a:p>
                  </a:txBody>
                  <a:tcPr marL="38100" marR="38100" marT="25400" marB="25400" anchor="b" anchorCtr="0" horzOverflow="overflow">
                    <a:lnR w="63500">
                      <a:solidFill>
                        <a:srgbClr val="FFFFFF"/>
                      </a:solidFill>
                      <a:miter lim="400000"/>
                    </a:lnR>
                    <a:lnB w="63500">
                      <a:solidFill>
                        <a:srgbClr val="FFFFFF"/>
                      </a:solidFill>
                      <a:miter lim="400000"/>
                    </a:lnB>
                    <a:solidFill>
                      <a:srgbClr val="FFFFFF"/>
                    </a:solidFill>
                  </a:tcPr>
                </a:tc>
              </a:tr>
            </a:tbl>
          </a:graphicData>
        </a:graphic>
      </p:graphicFrame>
      <p:graphicFrame>
        <p:nvGraphicFramePr>
          <p:cNvPr id="165" name="Low CAV % of Registrations"/>
          <p:cNvGraphicFramePr/>
          <p:nvPr/>
        </p:nvGraphicFramePr>
        <p:xfrm>
          <a:off x="12830757" y="3758816"/>
          <a:ext cx="11902906" cy="532389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50184"/>
                <a:gridCol w="1333209"/>
                <a:gridCol w="1333209"/>
                <a:gridCol w="1333209"/>
                <a:gridCol w="1333209"/>
                <a:gridCol w="1333209"/>
                <a:gridCol w="1333209"/>
              </a:tblGrid>
              <a:tr h="845820">
                <a:tc gridSpan="7">
                  <a:txBody>
                    <a:bodyPr/>
                    <a:lstStyle/>
                    <a:p>
                      <a:pPr defTabSz="825500"/>
                      <a:r>
                        <a:rPr sz="5000">
                          <a:solidFill>
                            <a:srgbClr val="FFFFFF"/>
                          </a:solidFill>
                        </a:rPr>
                        <a:t>Low CAV % of Registrations</a:t>
                      </a:r>
                    </a:p>
                  </a:txBody>
                  <a:tcPr marL="50800" marR="50800" marT="50800" marB="50800" anchor="ctr" anchorCtr="0" horzOverflow="overflow">
                    <a:lnL/>
                    <a:lnR/>
                    <a:lnT/>
                    <a:lnB w="63500">
                      <a:solidFill>
                        <a:srgbClr val="B4B4B4"/>
                      </a:solidFill>
                      <a:miter lim="400000"/>
                    </a:lnB>
                    <a:solidFill>
                      <a:srgbClr val="000000">
                        <a:alpha val="0"/>
                      </a:srgbClr>
                    </a:solidFill>
                  </a:tcPr>
                </a:tc>
                <a:tc hMerge="1">
                  <a:tcPr/>
                </a:tc>
                <a:tc hMerge="1">
                  <a:tcPr/>
                </a:tc>
                <a:tc hMerge="1">
                  <a:tcPr/>
                </a:tc>
                <a:tc hMerge="1">
                  <a:tcPr/>
                </a:tc>
                <a:tc hMerge="1">
                  <a:tcPr/>
                </a:tc>
                <a:tc hMerge="1">
                  <a:tcPr/>
                </a:tc>
              </a:tr>
              <a:tr h="508000">
                <a:tc>
                  <a:txBody>
                    <a:bodyPr/>
                    <a:lstStyle/>
                    <a:p>
                      <a:pPr defTabSz="457200"/>
                      <a:r>
                        <a:rPr b="1" sz="3000">
                          <a:latin typeface="Arial"/>
                          <a:ea typeface="Arial"/>
                          <a:cs typeface="Arial"/>
                          <a:sym typeface="Arial"/>
                        </a:rPr>
                        <a:t>State</a:t>
                      </a:r>
                    </a:p>
                  </a:txBody>
                  <a:tcPr marL="38100" marR="38100" marT="25400" marB="25400" anchor="b" anchorCtr="0" horzOverflow="overflow">
                    <a:lnL w="63500">
                      <a:solidFill>
                        <a:srgbClr val="B4B4B4"/>
                      </a:solidFill>
                      <a:miter lim="400000"/>
                    </a:lnL>
                    <a:lnT w="63500">
                      <a:solidFill>
                        <a:srgbClr val="B4B4B4"/>
                      </a:solidFill>
                      <a:miter lim="400000"/>
                    </a:lnT>
                    <a:solidFill>
                      <a:srgbClr val="CCA677"/>
                    </a:solidFill>
                  </a:tcPr>
                </a:tc>
                <a:tc>
                  <a:txBody>
                    <a:bodyPr/>
                    <a:lstStyle/>
                    <a:p>
                      <a:pPr defTabSz="457200"/>
                      <a:r>
                        <a:rPr b="1" sz="3000">
                          <a:latin typeface="Arial"/>
                          <a:ea typeface="Arial"/>
                          <a:cs typeface="Arial"/>
                          <a:sym typeface="Arial"/>
                        </a:rPr>
                        <a:t>2016</a:t>
                      </a:r>
                    </a:p>
                  </a:txBody>
                  <a:tcPr marL="38100" marR="38100" marT="25400" marB="25400" anchor="b" anchorCtr="0" horzOverflow="overflow">
                    <a:lnT w="63500">
                      <a:solidFill>
                        <a:srgbClr val="B4B4B4"/>
                      </a:solidFill>
                      <a:miter lim="400000"/>
                    </a:lnT>
                    <a:solidFill>
                      <a:srgbClr val="CCA677"/>
                    </a:solidFill>
                  </a:tcPr>
                </a:tc>
                <a:tc>
                  <a:txBody>
                    <a:bodyPr/>
                    <a:lstStyle/>
                    <a:p>
                      <a:pPr defTabSz="457200"/>
                      <a:r>
                        <a:rPr b="1" sz="3000">
                          <a:latin typeface="Arial"/>
                          <a:ea typeface="Arial"/>
                          <a:cs typeface="Arial"/>
                          <a:sym typeface="Arial"/>
                        </a:rPr>
                        <a:t>2017</a:t>
                      </a:r>
                    </a:p>
                  </a:txBody>
                  <a:tcPr marL="38100" marR="38100" marT="25400" marB="25400" anchor="b" anchorCtr="0" horzOverflow="overflow">
                    <a:lnT w="63500">
                      <a:solidFill>
                        <a:srgbClr val="B4B4B4"/>
                      </a:solidFill>
                      <a:miter lim="400000"/>
                    </a:lnT>
                    <a:solidFill>
                      <a:srgbClr val="CCA677"/>
                    </a:solidFill>
                  </a:tcPr>
                </a:tc>
                <a:tc>
                  <a:txBody>
                    <a:bodyPr/>
                    <a:lstStyle/>
                    <a:p>
                      <a:pPr defTabSz="457200"/>
                      <a:r>
                        <a:rPr b="1" sz="3000">
                          <a:latin typeface="Arial"/>
                          <a:ea typeface="Arial"/>
                          <a:cs typeface="Arial"/>
                          <a:sym typeface="Arial"/>
                        </a:rPr>
                        <a:t>2018</a:t>
                      </a:r>
                    </a:p>
                  </a:txBody>
                  <a:tcPr marL="38100" marR="38100" marT="25400" marB="25400" anchor="b" anchorCtr="0" horzOverflow="overflow">
                    <a:lnT w="63500">
                      <a:solidFill>
                        <a:srgbClr val="B4B4B4"/>
                      </a:solidFill>
                      <a:miter lim="400000"/>
                    </a:lnT>
                    <a:solidFill>
                      <a:srgbClr val="CCA677"/>
                    </a:solidFill>
                  </a:tcPr>
                </a:tc>
                <a:tc>
                  <a:txBody>
                    <a:bodyPr/>
                    <a:lstStyle/>
                    <a:p>
                      <a:pPr defTabSz="457200"/>
                      <a:r>
                        <a:rPr b="1" sz="3000">
                          <a:latin typeface="Arial"/>
                          <a:ea typeface="Arial"/>
                          <a:cs typeface="Arial"/>
                          <a:sym typeface="Arial"/>
                        </a:rPr>
                        <a:t>2019</a:t>
                      </a:r>
                    </a:p>
                  </a:txBody>
                  <a:tcPr marL="38100" marR="38100" marT="25400" marB="25400" anchor="b" anchorCtr="0" horzOverflow="overflow">
                    <a:lnT w="63500">
                      <a:solidFill>
                        <a:srgbClr val="B4B4B4"/>
                      </a:solidFill>
                      <a:miter lim="400000"/>
                    </a:lnT>
                    <a:solidFill>
                      <a:srgbClr val="CCA677"/>
                    </a:solidFill>
                  </a:tcPr>
                </a:tc>
                <a:tc>
                  <a:txBody>
                    <a:bodyPr/>
                    <a:lstStyle/>
                    <a:p>
                      <a:pPr defTabSz="457200"/>
                      <a:r>
                        <a:rPr b="1" sz="3000">
                          <a:latin typeface="Arial"/>
                          <a:ea typeface="Arial"/>
                          <a:cs typeface="Arial"/>
                          <a:sym typeface="Arial"/>
                        </a:rPr>
                        <a:t>2020</a:t>
                      </a:r>
                    </a:p>
                  </a:txBody>
                  <a:tcPr marL="38100" marR="38100" marT="25400" marB="25400" anchor="b" anchorCtr="0" horzOverflow="overflow">
                    <a:lnT w="63500">
                      <a:solidFill>
                        <a:srgbClr val="B4B4B4"/>
                      </a:solidFill>
                      <a:miter lim="400000"/>
                    </a:lnT>
                    <a:solidFill>
                      <a:srgbClr val="CCA677"/>
                    </a:solidFill>
                  </a:tcPr>
                </a:tc>
                <a:tc>
                  <a:txBody>
                    <a:bodyPr/>
                    <a:lstStyle/>
                    <a:p>
                      <a:pPr defTabSz="457200"/>
                      <a:r>
                        <a:rPr b="1" sz="3000">
                          <a:latin typeface="Arial"/>
                          <a:ea typeface="Arial"/>
                          <a:cs typeface="Arial"/>
                          <a:sym typeface="Arial"/>
                        </a:rPr>
                        <a:t>2021</a:t>
                      </a:r>
                    </a:p>
                  </a:txBody>
                  <a:tcPr marL="38100" marR="38100" marT="25400" marB="25400" anchor="b" anchorCtr="0" horzOverflow="overflow">
                    <a:lnR w="63500">
                      <a:solidFill>
                        <a:srgbClr val="B4B4B4"/>
                      </a:solidFill>
                      <a:miter lim="400000"/>
                    </a:lnR>
                    <a:lnT w="63500">
                      <a:solidFill>
                        <a:srgbClr val="B4B4B4"/>
                      </a:solidFill>
                      <a:miter lim="400000"/>
                    </a:lnT>
                    <a:solidFill>
                      <a:srgbClr val="CCA677"/>
                    </a:solidFill>
                  </a:tcPr>
                </a:tc>
              </a:tr>
              <a:tr h="508000">
                <a:tc>
                  <a:txBody>
                    <a:bodyPr/>
                    <a:lstStyle/>
                    <a:p>
                      <a:pPr defTabSz="457200"/>
                      <a:r>
                        <a:rPr b="1" sz="3000">
                          <a:latin typeface="Arial"/>
                          <a:ea typeface="Arial"/>
                          <a:cs typeface="Arial"/>
                          <a:sym typeface="Arial"/>
                        </a:rPr>
                        <a:t>Mississippi</a:t>
                      </a:r>
                    </a:p>
                  </a:txBody>
                  <a:tcPr marL="38100" marR="38100" marT="25400" marB="25400" anchor="b" anchorCtr="0" horzOverflow="overflow">
                    <a:lnL w="63500">
                      <a:solidFill>
                        <a:srgbClr val="B4B4B4"/>
                      </a:solidFill>
                      <a:miter lim="400000"/>
                    </a:lnL>
                    <a:solidFill>
                      <a:srgbClr val="FFFFFF"/>
                    </a:solidFill>
                  </a:tcPr>
                </a:tc>
                <a:tc>
                  <a:txBody>
                    <a:bodyPr/>
                    <a:lstStyle/>
                    <a:p>
                      <a:pPr defTabSz="457200"/>
                      <a:r>
                        <a:rPr sz="3000">
                          <a:latin typeface="Arial"/>
                          <a:ea typeface="Arial"/>
                          <a:cs typeface="Arial"/>
                          <a:sym typeface="Arial"/>
                        </a:rPr>
                        <a:t>0.49</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0.52</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0.56</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0.59</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0.64</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0.78</a:t>
                      </a:r>
                    </a:p>
                  </a:txBody>
                  <a:tcPr marL="38100" marR="38100" marT="25400" marB="25400" anchor="b" anchorCtr="0" horzOverflow="overflow">
                    <a:lnR w="63500">
                      <a:solidFill>
                        <a:srgbClr val="B4B4B4"/>
                      </a:solidFill>
                      <a:miter lim="400000"/>
                    </a:lnR>
                    <a:solidFill>
                      <a:srgbClr val="FFFFFF"/>
                    </a:solidFill>
                  </a:tcPr>
                </a:tc>
              </a:tr>
              <a:tr h="508000">
                <a:tc>
                  <a:txBody>
                    <a:bodyPr/>
                    <a:lstStyle/>
                    <a:p>
                      <a:pPr defTabSz="457200"/>
                      <a:r>
                        <a:rPr b="1" sz="3000">
                          <a:latin typeface="Arial"/>
                          <a:ea typeface="Arial"/>
                          <a:cs typeface="Arial"/>
                          <a:sym typeface="Arial"/>
                        </a:rPr>
                        <a:t>North Dakota</a:t>
                      </a:r>
                    </a:p>
                  </a:txBody>
                  <a:tcPr marL="38100" marR="38100" marT="25400" marB="25400" anchor="b" anchorCtr="0" horzOverflow="overflow">
                    <a:lnL w="63500">
                      <a:solidFill>
                        <a:srgbClr val="B4B4B4"/>
                      </a:solidFill>
                      <a:miter lim="400000"/>
                    </a:lnL>
                    <a:solidFill>
                      <a:srgbClr val="F8F2EB"/>
                    </a:solidFill>
                  </a:tcPr>
                </a:tc>
                <a:tc>
                  <a:txBody>
                    <a:bodyPr/>
                    <a:lstStyle/>
                    <a:p>
                      <a:pPr defTabSz="457200"/>
                      <a:r>
                        <a:rPr sz="3000">
                          <a:latin typeface="Arial"/>
                          <a:ea typeface="Arial"/>
                          <a:cs typeface="Arial"/>
                          <a:sym typeface="Arial"/>
                        </a:rPr>
                        <a:t>0.47</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0.53</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0.53</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0.58</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0.64</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0.81</a:t>
                      </a:r>
                    </a:p>
                  </a:txBody>
                  <a:tcPr marL="38100" marR="38100" marT="25400" marB="25400" anchor="b" anchorCtr="0" horzOverflow="overflow">
                    <a:lnR w="63500">
                      <a:solidFill>
                        <a:srgbClr val="B4B4B4"/>
                      </a:solidFill>
                      <a:miter lim="400000"/>
                    </a:lnR>
                    <a:solidFill>
                      <a:srgbClr val="F8F2EB"/>
                    </a:solidFill>
                  </a:tcPr>
                </a:tc>
              </a:tr>
              <a:tr h="508000">
                <a:tc>
                  <a:txBody>
                    <a:bodyPr/>
                    <a:lstStyle/>
                    <a:p>
                      <a:pPr defTabSz="457200"/>
                      <a:r>
                        <a:rPr b="1" sz="3000">
                          <a:latin typeface="Arial"/>
                          <a:ea typeface="Arial"/>
                          <a:cs typeface="Arial"/>
                          <a:sym typeface="Arial"/>
                        </a:rPr>
                        <a:t>Louisiana</a:t>
                      </a:r>
                    </a:p>
                  </a:txBody>
                  <a:tcPr marL="38100" marR="38100" marT="25400" marB="25400" anchor="b" anchorCtr="0" horzOverflow="overflow">
                    <a:lnL w="63500">
                      <a:solidFill>
                        <a:srgbClr val="B4B4B4"/>
                      </a:solidFill>
                      <a:miter lim="400000"/>
                    </a:lnL>
                    <a:solidFill>
                      <a:srgbClr val="FFFFFF"/>
                    </a:solidFill>
                  </a:tcPr>
                </a:tc>
                <a:tc>
                  <a:txBody>
                    <a:bodyPr/>
                    <a:lstStyle/>
                    <a:p>
                      <a:pPr defTabSz="457200"/>
                      <a:r>
                        <a:rPr sz="3000">
                          <a:latin typeface="Arial"/>
                          <a:ea typeface="Arial"/>
                          <a:cs typeface="Arial"/>
                          <a:sym typeface="Arial"/>
                        </a:rPr>
                        <a:t>0.50</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0.53</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0.55</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0.59</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0.65</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0.82</a:t>
                      </a:r>
                    </a:p>
                  </a:txBody>
                  <a:tcPr marL="38100" marR="38100" marT="25400" marB="25400" anchor="b" anchorCtr="0" horzOverflow="overflow">
                    <a:lnR w="63500">
                      <a:solidFill>
                        <a:srgbClr val="B4B4B4"/>
                      </a:solidFill>
                      <a:miter lim="400000"/>
                    </a:lnR>
                    <a:solidFill>
                      <a:srgbClr val="FFFFFF"/>
                    </a:solidFill>
                  </a:tcPr>
                </a:tc>
              </a:tr>
              <a:tr h="508000">
                <a:tc>
                  <a:txBody>
                    <a:bodyPr/>
                    <a:lstStyle/>
                    <a:p>
                      <a:pPr defTabSz="457200"/>
                      <a:r>
                        <a:rPr b="1" sz="3000">
                          <a:latin typeface="Arial"/>
                          <a:ea typeface="Arial"/>
                          <a:cs typeface="Arial"/>
                          <a:sym typeface="Arial"/>
                        </a:rPr>
                        <a:t>Wyoming</a:t>
                      </a:r>
                    </a:p>
                  </a:txBody>
                  <a:tcPr marL="38100" marR="38100" marT="25400" marB="25400" anchor="b" anchorCtr="0" horzOverflow="overflow">
                    <a:lnL w="63500">
                      <a:solidFill>
                        <a:srgbClr val="B4B4B4"/>
                      </a:solidFill>
                      <a:miter lim="400000"/>
                    </a:lnL>
                    <a:solidFill>
                      <a:srgbClr val="F8F2EB"/>
                    </a:solidFill>
                  </a:tcPr>
                </a:tc>
                <a:tc>
                  <a:txBody>
                    <a:bodyPr/>
                    <a:lstStyle/>
                    <a:p>
                      <a:pPr defTabSz="457200"/>
                      <a:r>
                        <a:rPr sz="3000">
                          <a:latin typeface="Arial"/>
                          <a:ea typeface="Arial"/>
                          <a:cs typeface="Arial"/>
                          <a:sym typeface="Arial"/>
                        </a:rPr>
                        <a:t>0.68</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0.70</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0.75</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0.75</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0.86</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1.05</a:t>
                      </a:r>
                    </a:p>
                  </a:txBody>
                  <a:tcPr marL="38100" marR="38100" marT="25400" marB="25400" anchor="b" anchorCtr="0" horzOverflow="overflow">
                    <a:lnR w="63500">
                      <a:solidFill>
                        <a:srgbClr val="B4B4B4"/>
                      </a:solidFill>
                      <a:miter lim="400000"/>
                    </a:lnR>
                    <a:solidFill>
                      <a:srgbClr val="F8F2EB"/>
                    </a:solidFill>
                  </a:tcPr>
                </a:tc>
              </a:tr>
              <a:tr h="508000">
                <a:tc>
                  <a:txBody>
                    <a:bodyPr/>
                    <a:lstStyle/>
                    <a:p>
                      <a:pPr defTabSz="457200"/>
                      <a:r>
                        <a:rPr b="1" sz="3000">
                          <a:latin typeface="Arial"/>
                          <a:ea typeface="Arial"/>
                          <a:cs typeface="Arial"/>
                          <a:sym typeface="Arial"/>
                        </a:rPr>
                        <a:t>Alabama</a:t>
                      </a:r>
                    </a:p>
                  </a:txBody>
                  <a:tcPr marL="38100" marR="38100" marT="25400" marB="25400" anchor="b" anchorCtr="0" horzOverflow="overflow">
                    <a:lnL w="63500">
                      <a:solidFill>
                        <a:srgbClr val="B4B4B4"/>
                      </a:solidFill>
                      <a:miter lim="400000"/>
                    </a:lnL>
                    <a:solidFill>
                      <a:srgbClr val="FFFFFF"/>
                    </a:solidFill>
                  </a:tcPr>
                </a:tc>
                <a:tc>
                  <a:txBody>
                    <a:bodyPr/>
                    <a:lstStyle/>
                    <a:p>
                      <a:pPr defTabSz="457200"/>
                      <a:r>
                        <a:rPr sz="3000">
                          <a:latin typeface="Arial"/>
                          <a:ea typeface="Arial"/>
                          <a:cs typeface="Arial"/>
                          <a:sym typeface="Arial"/>
                        </a:rPr>
                        <a:t>0.70</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0.74</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0.78</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0.82</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0.89</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1.07</a:t>
                      </a:r>
                    </a:p>
                  </a:txBody>
                  <a:tcPr marL="38100" marR="38100" marT="25400" marB="25400" anchor="b" anchorCtr="0" horzOverflow="overflow">
                    <a:lnR w="63500">
                      <a:solidFill>
                        <a:srgbClr val="B4B4B4"/>
                      </a:solidFill>
                      <a:miter lim="400000"/>
                    </a:lnR>
                    <a:solidFill>
                      <a:srgbClr val="FFFFFF"/>
                    </a:solidFill>
                  </a:tcPr>
                </a:tc>
              </a:tr>
              <a:tr h="508000">
                <a:tc>
                  <a:txBody>
                    <a:bodyPr/>
                    <a:lstStyle/>
                    <a:p>
                      <a:pPr defTabSz="457200"/>
                      <a:r>
                        <a:rPr b="1" sz="3000">
                          <a:latin typeface="Arial"/>
                          <a:ea typeface="Arial"/>
                          <a:cs typeface="Arial"/>
                          <a:sym typeface="Arial"/>
                        </a:rPr>
                        <a:t>South Dakota</a:t>
                      </a:r>
                    </a:p>
                  </a:txBody>
                  <a:tcPr marL="38100" marR="38100" marT="25400" marB="25400" anchor="b" anchorCtr="0" horzOverflow="overflow">
                    <a:lnL w="63500">
                      <a:solidFill>
                        <a:srgbClr val="B4B4B4"/>
                      </a:solidFill>
                      <a:miter lim="400000"/>
                    </a:lnL>
                    <a:solidFill>
                      <a:srgbClr val="F8F2EB"/>
                    </a:solidFill>
                  </a:tcPr>
                </a:tc>
                <a:tc>
                  <a:txBody>
                    <a:bodyPr/>
                    <a:lstStyle/>
                    <a:p>
                      <a:pPr defTabSz="457200"/>
                      <a:r>
                        <a:rPr sz="3000">
                          <a:latin typeface="Arial"/>
                          <a:ea typeface="Arial"/>
                          <a:cs typeface="Arial"/>
                          <a:sym typeface="Arial"/>
                        </a:rPr>
                        <a:t>0.66</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0.71</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0.76</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0.82</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0.89</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1.11</a:t>
                      </a:r>
                    </a:p>
                  </a:txBody>
                  <a:tcPr marL="38100" marR="38100" marT="25400" marB="25400" anchor="b" anchorCtr="0" horzOverflow="overflow">
                    <a:lnR w="63500">
                      <a:solidFill>
                        <a:srgbClr val="B4B4B4"/>
                      </a:solidFill>
                      <a:miter lim="400000"/>
                    </a:lnR>
                    <a:solidFill>
                      <a:srgbClr val="F8F2EB"/>
                    </a:solidFill>
                  </a:tcPr>
                </a:tc>
              </a:tr>
              <a:tr h="508000">
                <a:tc>
                  <a:txBody>
                    <a:bodyPr/>
                    <a:lstStyle/>
                    <a:p>
                      <a:pPr defTabSz="457200"/>
                      <a:r>
                        <a:rPr b="1" sz="3000">
                          <a:latin typeface="Arial"/>
                          <a:ea typeface="Arial"/>
                          <a:cs typeface="Arial"/>
                          <a:sym typeface="Arial"/>
                        </a:rPr>
                        <a:t>West Virginia</a:t>
                      </a:r>
                    </a:p>
                  </a:txBody>
                  <a:tcPr marL="38100" marR="38100" marT="25400" marB="25400" anchor="b" anchorCtr="0" horzOverflow="overflow">
                    <a:lnL w="63500">
                      <a:solidFill>
                        <a:srgbClr val="B4B4B4"/>
                      </a:solidFill>
                      <a:miter lim="400000"/>
                    </a:lnL>
                    <a:solidFill>
                      <a:srgbClr val="FFFFFF"/>
                    </a:solidFill>
                  </a:tcPr>
                </a:tc>
                <a:tc>
                  <a:txBody>
                    <a:bodyPr/>
                    <a:lstStyle/>
                    <a:p>
                      <a:pPr defTabSz="457200"/>
                      <a:r>
                        <a:rPr sz="3000">
                          <a:latin typeface="Arial"/>
                          <a:ea typeface="Arial"/>
                          <a:cs typeface="Arial"/>
                          <a:sym typeface="Arial"/>
                        </a:rPr>
                        <a:t>0.64</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0.68</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0.72</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0.80</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0.90</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1.12</a:t>
                      </a:r>
                    </a:p>
                  </a:txBody>
                  <a:tcPr marL="38100" marR="38100" marT="25400" marB="25400" anchor="b" anchorCtr="0" horzOverflow="overflow">
                    <a:lnR w="63500">
                      <a:solidFill>
                        <a:srgbClr val="B4B4B4"/>
                      </a:solidFill>
                      <a:miter lim="400000"/>
                    </a:lnR>
                    <a:solidFill>
                      <a:srgbClr val="FFFFFF"/>
                    </a:solidFill>
                  </a:tcPr>
                </a:tc>
              </a:tr>
              <a:tr h="508000">
                <a:tc>
                  <a:txBody>
                    <a:bodyPr/>
                    <a:lstStyle/>
                    <a:p>
                      <a:pPr defTabSz="457200"/>
                      <a:r>
                        <a:rPr b="1" sz="3000">
                          <a:latin typeface="Arial"/>
                          <a:ea typeface="Arial"/>
                          <a:cs typeface="Arial"/>
                          <a:sym typeface="Arial"/>
                        </a:rPr>
                        <a:t>Arkansas</a:t>
                      </a:r>
                    </a:p>
                  </a:txBody>
                  <a:tcPr marL="38100" marR="38100" marT="25400" marB="25400" anchor="b" anchorCtr="0" horzOverflow="overflow">
                    <a:lnL w="63500">
                      <a:solidFill>
                        <a:srgbClr val="B4B4B4"/>
                      </a:solidFill>
                      <a:miter lim="400000"/>
                    </a:lnL>
                    <a:solidFill>
                      <a:srgbClr val="F8F2EB"/>
                    </a:solidFill>
                  </a:tcPr>
                </a:tc>
                <a:tc>
                  <a:txBody>
                    <a:bodyPr/>
                    <a:lstStyle/>
                    <a:p>
                      <a:pPr defTabSz="457200"/>
                      <a:r>
                        <a:rPr sz="3000">
                          <a:latin typeface="Arial"/>
                          <a:ea typeface="Arial"/>
                          <a:cs typeface="Arial"/>
                          <a:sym typeface="Arial"/>
                        </a:rPr>
                        <a:t>0.78</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0.81</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0.84</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0.89</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0.94</a:t>
                      </a:r>
                    </a:p>
                  </a:txBody>
                  <a:tcPr marL="38100" marR="38100" marT="25400" marB="25400" anchor="b" anchorCtr="0" horzOverflow="overflow">
                    <a:solidFill>
                      <a:srgbClr val="F8F2EB"/>
                    </a:solidFill>
                  </a:tcPr>
                </a:tc>
                <a:tc>
                  <a:txBody>
                    <a:bodyPr/>
                    <a:lstStyle/>
                    <a:p>
                      <a:pPr defTabSz="457200"/>
                      <a:r>
                        <a:rPr sz="3000">
                          <a:latin typeface="Arial"/>
                          <a:ea typeface="Arial"/>
                          <a:cs typeface="Arial"/>
                          <a:sym typeface="Arial"/>
                        </a:rPr>
                        <a:t>1.13</a:t>
                      </a:r>
                    </a:p>
                  </a:txBody>
                  <a:tcPr marL="38100" marR="38100" marT="25400" marB="25400" anchor="b" anchorCtr="0" horzOverflow="overflow">
                    <a:lnR w="63500">
                      <a:solidFill>
                        <a:srgbClr val="B4B4B4"/>
                      </a:solidFill>
                      <a:miter lim="400000"/>
                    </a:lnR>
                    <a:solidFill>
                      <a:srgbClr val="F8F2EB"/>
                    </a:solidFill>
                  </a:tcPr>
                </a:tc>
              </a:tr>
              <a:tr h="508000">
                <a:tc>
                  <a:txBody>
                    <a:bodyPr/>
                    <a:lstStyle/>
                    <a:p>
                      <a:pPr defTabSz="457200"/>
                      <a:r>
                        <a:rPr b="1" sz="3000">
                          <a:latin typeface="Arial"/>
                          <a:ea typeface="Arial"/>
                          <a:cs typeface="Arial"/>
                          <a:sym typeface="Arial"/>
                        </a:rPr>
                        <a:t>Oklahoma</a:t>
                      </a:r>
                    </a:p>
                  </a:txBody>
                  <a:tcPr marL="38100" marR="38100" marT="25400" marB="25400" anchor="b" anchorCtr="0" horzOverflow="overflow">
                    <a:lnL w="63500">
                      <a:solidFill>
                        <a:srgbClr val="B4B4B4"/>
                      </a:solidFill>
                      <a:miter lim="400000"/>
                    </a:lnL>
                    <a:solidFill>
                      <a:srgbClr val="FFFFFF"/>
                    </a:solidFill>
                  </a:tcPr>
                </a:tc>
                <a:tc>
                  <a:txBody>
                    <a:bodyPr/>
                    <a:lstStyle/>
                    <a:p>
                      <a:pPr defTabSz="457200"/>
                      <a:r>
                        <a:rPr sz="3000">
                          <a:latin typeface="Arial"/>
                          <a:ea typeface="Arial"/>
                          <a:cs typeface="Arial"/>
                          <a:sym typeface="Arial"/>
                        </a:rPr>
                        <a:t>0.64</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0.69</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0.81</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0.82</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0.90</a:t>
                      </a:r>
                    </a:p>
                  </a:txBody>
                  <a:tcPr marL="38100" marR="38100" marT="25400" marB="25400" anchor="b" anchorCtr="0" horzOverflow="overflow">
                    <a:solidFill>
                      <a:srgbClr val="FFFFFF"/>
                    </a:solidFill>
                  </a:tcPr>
                </a:tc>
                <a:tc>
                  <a:txBody>
                    <a:bodyPr/>
                    <a:lstStyle/>
                    <a:p>
                      <a:pPr defTabSz="457200"/>
                      <a:r>
                        <a:rPr sz="3000">
                          <a:latin typeface="Arial"/>
                          <a:ea typeface="Arial"/>
                          <a:cs typeface="Arial"/>
                          <a:sym typeface="Arial"/>
                        </a:rPr>
                        <a:t>1.29</a:t>
                      </a:r>
                    </a:p>
                  </a:txBody>
                  <a:tcPr marL="38100" marR="38100" marT="25400" marB="25400" anchor="b" anchorCtr="0" horzOverflow="overflow">
                    <a:lnR w="63500">
                      <a:solidFill>
                        <a:srgbClr val="B4B4B4"/>
                      </a:solidFill>
                      <a:miter lim="400000"/>
                    </a:lnR>
                    <a:solidFill>
                      <a:srgbClr val="FFFFFF"/>
                    </a:solidFill>
                  </a:tcPr>
                </a:tc>
              </a:tr>
              <a:tr h="508000">
                <a:tc>
                  <a:txBody>
                    <a:bodyPr/>
                    <a:lstStyle/>
                    <a:p>
                      <a:pPr defTabSz="457200"/>
                      <a:r>
                        <a:rPr b="1" sz="3000">
                          <a:latin typeface="Arial"/>
                          <a:ea typeface="Arial"/>
                          <a:cs typeface="Arial"/>
                          <a:sym typeface="Arial"/>
                        </a:rPr>
                        <a:t>Kentucky</a:t>
                      </a:r>
                    </a:p>
                  </a:txBody>
                  <a:tcPr marL="38100" marR="38100" marT="25400" marB="25400" anchor="b" anchorCtr="0" horzOverflow="overflow">
                    <a:lnL w="63500">
                      <a:solidFill>
                        <a:srgbClr val="B4B4B4"/>
                      </a:solidFill>
                      <a:miter lim="400000"/>
                    </a:lnL>
                    <a:lnB w="63500">
                      <a:solidFill>
                        <a:srgbClr val="B4B4B4"/>
                      </a:solidFill>
                      <a:miter lim="400000"/>
                    </a:lnB>
                    <a:solidFill>
                      <a:srgbClr val="F8F2EB"/>
                    </a:solidFill>
                  </a:tcPr>
                </a:tc>
                <a:tc>
                  <a:txBody>
                    <a:bodyPr/>
                    <a:lstStyle/>
                    <a:p>
                      <a:pPr defTabSz="457200"/>
                      <a:r>
                        <a:rPr sz="3000">
                          <a:latin typeface="Arial"/>
                          <a:ea typeface="Arial"/>
                          <a:cs typeface="Arial"/>
                          <a:sym typeface="Arial"/>
                        </a:rPr>
                        <a:t>0.85</a:t>
                      </a:r>
                    </a:p>
                  </a:txBody>
                  <a:tcPr marL="38100" marR="38100" marT="25400" marB="25400" anchor="b" anchorCtr="0" horzOverflow="overflow">
                    <a:lnB w="63500">
                      <a:solidFill>
                        <a:srgbClr val="B4B4B4"/>
                      </a:solidFill>
                      <a:miter lim="400000"/>
                    </a:lnB>
                    <a:solidFill>
                      <a:srgbClr val="F8F2EB"/>
                    </a:solidFill>
                  </a:tcPr>
                </a:tc>
                <a:tc>
                  <a:txBody>
                    <a:bodyPr/>
                    <a:lstStyle/>
                    <a:p>
                      <a:pPr defTabSz="457200"/>
                      <a:r>
                        <a:rPr sz="3000">
                          <a:latin typeface="Arial"/>
                          <a:ea typeface="Arial"/>
                          <a:cs typeface="Arial"/>
                          <a:sym typeface="Arial"/>
                        </a:rPr>
                        <a:t>0.92</a:t>
                      </a:r>
                    </a:p>
                  </a:txBody>
                  <a:tcPr marL="38100" marR="38100" marT="25400" marB="25400" anchor="b" anchorCtr="0" horzOverflow="overflow">
                    <a:lnB w="63500">
                      <a:solidFill>
                        <a:srgbClr val="B4B4B4"/>
                      </a:solidFill>
                      <a:miter lim="400000"/>
                    </a:lnB>
                    <a:solidFill>
                      <a:srgbClr val="F8F2EB"/>
                    </a:solidFill>
                  </a:tcPr>
                </a:tc>
                <a:tc>
                  <a:txBody>
                    <a:bodyPr/>
                    <a:lstStyle/>
                    <a:p>
                      <a:pPr defTabSz="457200"/>
                      <a:r>
                        <a:rPr sz="3000">
                          <a:latin typeface="Arial"/>
                          <a:ea typeface="Arial"/>
                          <a:cs typeface="Arial"/>
                          <a:sym typeface="Arial"/>
                        </a:rPr>
                        <a:t>0.99</a:t>
                      </a:r>
                    </a:p>
                  </a:txBody>
                  <a:tcPr marL="38100" marR="38100" marT="25400" marB="25400" anchor="b" anchorCtr="0" horzOverflow="overflow">
                    <a:lnB w="63500">
                      <a:solidFill>
                        <a:srgbClr val="B4B4B4"/>
                      </a:solidFill>
                      <a:miter lim="400000"/>
                    </a:lnB>
                    <a:solidFill>
                      <a:srgbClr val="F8F2EB"/>
                    </a:solidFill>
                  </a:tcPr>
                </a:tc>
                <a:tc>
                  <a:txBody>
                    <a:bodyPr/>
                    <a:lstStyle/>
                    <a:p>
                      <a:pPr defTabSz="457200"/>
                      <a:r>
                        <a:rPr sz="3000">
                          <a:latin typeface="Arial"/>
                          <a:ea typeface="Arial"/>
                          <a:cs typeface="Arial"/>
                          <a:sym typeface="Arial"/>
                        </a:rPr>
                        <a:t>1.06</a:t>
                      </a:r>
                    </a:p>
                  </a:txBody>
                  <a:tcPr marL="38100" marR="38100" marT="25400" marB="25400" anchor="b" anchorCtr="0" horzOverflow="overflow">
                    <a:lnB w="63500">
                      <a:solidFill>
                        <a:srgbClr val="B4B4B4"/>
                      </a:solidFill>
                      <a:miter lim="400000"/>
                    </a:lnB>
                    <a:solidFill>
                      <a:srgbClr val="F8F2EB"/>
                    </a:solidFill>
                  </a:tcPr>
                </a:tc>
                <a:tc>
                  <a:txBody>
                    <a:bodyPr/>
                    <a:lstStyle/>
                    <a:p>
                      <a:pPr defTabSz="457200"/>
                      <a:r>
                        <a:rPr sz="3000">
                          <a:latin typeface="Arial"/>
                          <a:ea typeface="Arial"/>
                          <a:cs typeface="Arial"/>
                          <a:sym typeface="Arial"/>
                        </a:rPr>
                        <a:t>1.17</a:t>
                      </a:r>
                    </a:p>
                  </a:txBody>
                  <a:tcPr marL="38100" marR="38100" marT="25400" marB="25400" anchor="b" anchorCtr="0" horzOverflow="overflow">
                    <a:lnB w="63500">
                      <a:solidFill>
                        <a:srgbClr val="B4B4B4"/>
                      </a:solidFill>
                      <a:miter lim="400000"/>
                    </a:lnB>
                    <a:solidFill>
                      <a:srgbClr val="F8F2EB"/>
                    </a:solidFill>
                  </a:tcPr>
                </a:tc>
                <a:tc>
                  <a:txBody>
                    <a:bodyPr/>
                    <a:lstStyle/>
                    <a:p>
                      <a:pPr defTabSz="457200"/>
                      <a:r>
                        <a:rPr sz="3000">
                          <a:latin typeface="Arial"/>
                          <a:ea typeface="Arial"/>
                          <a:cs typeface="Arial"/>
                          <a:sym typeface="Arial"/>
                        </a:rPr>
                        <a:t>1.39</a:t>
                      </a:r>
                    </a:p>
                  </a:txBody>
                  <a:tcPr marL="38100" marR="38100" marT="25400" marB="25400" anchor="b" anchorCtr="0" horzOverflow="overflow">
                    <a:lnR w="63500">
                      <a:solidFill>
                        <a:srgbClr val="B4B4B4"/>
                      </a:solidFill>
                      <a:miter lim="400000"/>
                    </a:lnR>
                    <a:lnB w="63500">
                      <a:solidFill>
                        <a:srgbClr val="B4B4B4"/>
                      </a:solidFill>
                      <a:miter lim="400000"/>
                    </a:lnB>
                    <a:solidFill>
                      <a:srgbClr val="F8F2EB"/>
                    </a:solidFill>
                  </a:tcPr>
                </a:tc>
              </a:tr>
            </a:tbl>
          </a:graphicData>
        </a:graphic>
      </p:graphicFrame>
      <p:sp>
        <p:nvSpPr>
          <p:cNvPr id="166" name="* CA excluded from analysis"/>
          <p:cNvSpPr txBox="1"/>
          <p:nvPr/>
        </p:nvSpPr>
        <p:spPr>
          <a:xfrm>
            <a:off x="1637073" y="10838033"/>
            <a:ext cx="10331161" cy="6969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defRPr>
            </a:lvl1pPr>
          </a:lstStyle>
          <a:p>
            <a:pPr/>
            <a:r>
              <a:t>* CA excluded from analysis</a:t>
            </a:r>
          </a:p>
        </p:txBody>
      </p:sp>
      <p:sp>
        <p:nvSpPr>
          <p:cNvPr id="167" name="Ten states with the highest  and lowest % of CAV registrations selected for analysis.…"/>
          <p:cNvSpPr txBox="1"/>
          <p:nvPr>
            <p:ph type="body" sz="quarter" idx="4294967295"/>
          </p:nvPr>
        </p:nvSpPr>
        <p:spPr>
          <a:xfrm>
            <a:off x="1206500" y="726723"/>
            <a:ext cx="21971000" cy="2978081"/>
          </a:xfrm>
          <a:prstGeom prst="rect">
            <a:avLst/>
          </a:prstGeom>
        </p:spPr>
        <p:txBody>
          <a:bodyPr/>
          <a:lstStyle/>
          <a:p>
            <a:pPr marL="0" indent="0" defTabSz="2316421">
              <a:spcBef>
                <a:spcPts val="4200"/>
              </a:spcBef>
              <a:buSzTx/>
              <a:buNone/>
              <a:defRPr sz="4560">
                <a:solidFill>
                  <a:srgbClr val="FFFFFF"/>
                </a:solidFill>
              </a:defRPr>
            </a:pPr>
            <a:r>
              <a:t>Ten states with the highest  and lowest % of CAV registrations selected for analysis.  </a:t>
            </a:r>
          </a:p>
          <a:p>
            <a:pPr marL="0" indent="0" defTabSz="2316421">
              <a:spcBef>
                <a:spcPts val="4200"/>
              </a:spcBef>
              <a:buSzTx/>
              <a:buNone/>
              <a:defRPr sz="4560">
                <a:solidFill>
                  <a:srgbClr val="FFFFFF"/>
                </a:solidFill>
              </a:defRPr>
            </a:pPr>
            <a:r>
              <a:t>CA, while showing the highest adoption, does not collect or report data in a way that is consistent with other states. CA was therefore excluded from the analysis.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unknown.png" descr="unknown.png"/>
          <p:cNvPicPr>
            <a:picLocks noChangeAspect="1"/>
          </p:cNvPicPr>
          <p:nvPr/>
        </p:nvPicPr>
        <p:blipFill>
          <a:blip r:embed="rId2">
            <a:extLst/>
          </a:blip>
          <a:stretch>
            <a:fillRect/>
          </a:stretch>
        </p:blipFill>
        <p:spPr>
          <a:xfrm>
            <a:off x="1473051" y="200125"/>
            <a:ext cx="21437898" cy="133157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ollutants"/>
          <p:cNvSpPr txBox="1"/>
          <p:nvPr>
            <p:ph type="title"/>
          </p:nvPr>
        </p:nvSpPr>
        <p:spPr>
          <a:prstGeom prst="rect">
            <a:avLst/>
          </a:prstGeom>
        </p:spPr>
        <p:txBody>
          <a:bodyPr/>
          <a:lstStyle/>
          <a:p>
            <a:pPr/>
            <a:r>
              <a:t>Pollutants</a:t>
            </a:r>
          </a:p>
        </p:txBody>
      </p:sp>
      <p:sp>
        <p:nvSpPr>
          <p:cNvPr id="172" name="Four greenhouse gasses and nine health pollutants"/>
          <p:cNvSpPr txBox="1"/>
          <p:nvPr>
            <p:ph type="body" idx="21"/>
          </p:nvPr>
        </p:nvSpPr>
        <p:spPr>
          <a:xfrm>
            <a:off x="1206500" y="2244060"/>
            <a:ext cx="21971000" cy="934780"/>
          </a:xfrm>
          <a:prstGeom prst="rect">
            <a:avLst/>
          </a:prstGeom>
          <a:extLst>
            <a:ext uri="{C572A759-6A51-4108-AA02-DFA0A04FC94B}">
              <ma14:wrappingTextBoxFlag xmlns:ma14="http://schemas.microsoft.com/office/mac/drawingml/2011/main" val="1"/>
            </a:ext>
          </a:extLst>
        </p:spPr>
        <p:txBody>
          <a:bodyPr/>
          <a:lstStyle/>
          <a:p>
            <a:pPr/>
            <a:r>
              <a:t>Four greenhouse gasses and nine health pollutants</a:t>
            </a:r>
          </a:p>
        </p:txBody>
      </p:sp>
      <p:sp>
        <p:nvSpPr>
          <p:cNvPr id="173" name="Greenhouse Gasses…"/>
          <p:cNvSpPr txBox="1"/>
          <p:nvPr/>
        </p:nvSpPr>
        <p:spPr>
          <a:xfrm>
            <a:off x="1983604" y="4113457"/>
            <a:ext cx="4978401" cy="3757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000000"/>
                </a:solidFill>
              </a:defRPr>
            </a:pPr>
            <a:r>
              <a:t>Greenhouse Gasses</a:t>
            </a:r>
          </a:p>
          <a:p>
            <a:pPr algn="l">
              <a:defRPr sz="4000">
                <a:solidFill>
                  <a:srgbClr val="000000"/>
                </a:solidFill>
              </a:defRPr>
            </a:pPr>
          </a:p>
          <a:p>
            <a:pPr algn="l">
              <a:defRPr sz="4000">
                <a:solidFill>
                  <a:srgbClr val="000000"/>
                </a:solidFill>
              </a:defRPr>
            </a:pPr>
            <a:r>
              <a:t>Carbon Dioxide</a:t>
            </a:r>
          </a:p>
          <a:p>
            <a:pPr algn="l">
              <a:defRPr sz="4000">
                <a:solidFill>
                  <a:srgbClr val="000000"/>
                </a:solidFill>
              </a:defRPr>
            </a:pPr>
            <a:r>
              <a:t>Carbon Monoxide</a:t>
            </a:r>
          </a:p>
          <a:p>
            <a:pPr algn="l">
              <a:defRPr sz="4000">
                <a:solidFill>
                  <a:srgbClr val="000000"/>
                </a:solidFill>
              </a:defRPr>
            </a:pPr>
            <a:r>
              <a:t>Methane</a:t>
            </a:r>
          </a:p>
          <a:p>
            <a:pPr algn="l">
              <a:defRPr sz="4000">
                <a:solidFill>
                  <a:srgbClr val="000000"/>
                </a:solidFill>
              </a:defRPr>
            </a:pPr>
            <a:r>
              <a:t>Nitrous Oxide</a:t>
            </a:r>
          </a:p>
        </p:txBody>
      </p:sp>
      <p:sp>
        <p:nvSpPr>
          <p:cNvPr id="174" name="Health Pollutants…"/>
          <p:cNvSpPr txBox="1"/>
          <p:nvPr/>
        </p:nvSpPr>
        <p:spPr>
          <a:xfrm>
            <a:off x="7435727" y="4064762"/>
            <a:ext cx="6592825" cy="55864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000000"/>
                </a:solidFill>
              </a:defRPr>
            </a:pPr>
            <a:r>
              <a:t>Health Pollutants</a:t>
            </a:r>
          </a:p>
          <a:p>
            <a:pPr algn="l">
              <a:defRPr sz="4000">
                <a:solidFill>
                  <a:srgbClr val="000000"/>
                </a:solidFill>
              </a:defRPr>
            </a:pPr>
          </a:p>
          <a:p>
            <a:pPr algn="l">
              <a:defRPr sz="4000">
                <a:solidFill>
                  <a:srgbClr val="000000"/>
                </a:solidFill>
              </a:defRPr>
            </a:pPr>
            <a:r>
              <a:t>Chromium 6</a:t>
            </a:r>
          </a:p>
          <a:p>
            <a:pPr algn="l">
              <a:defRPr sz="4000">
                <a:solidFill>
                  <a:srgbClr val="000000"/>
                </a:solidFill>
              </a:defRPr>
            </a:pPr>
            <a:r>
              <a:t>Manganese</a:t>
            </a:r>
          </a:p>
          <a:p>
            <a:pPr algn="l">
              <a:defRPr sz="4000">
                <a:solidFill>
                  <a:srgbClr val="000000"/>
                </a:solidFill>
              </a:defRPr>
            </a:pPr>
            <a:r>
              <a:t>Mercury</a:t>
            </a:r>
          </a:p>
          <a:p>
            <a:pPr algn="l">
              <a:defRPr sz="4000">
                <a:solidFill>
                  <a:srgbClr val="000000"/>
                </a:solidFill>
              </a:defRPr>
            </a:pPr>
            <a:r>
              <a:t>Nickel</a:t>
            </a:r>
          </a:p>
          <a:p>
            <a:pPr algn="l">
              <a:defRPr sz="4000">
                <a:solidFill>
                  <a:srgbClr val="000000"/>
                </a:solidFill>
              </a:defRPr>
            </a:pPr>
            <a:r>
              <a:t>Nitrogen Oxides</a:t>
            </a:r>
          </a:p>
          <a:p>
            <a:pPr algn="l">
              <a:defRPr sz="4000">
                <a:solidFill>
                  <a:srgbClr val="000000"/>
                </a:solidFill>
              </a:defRPr>
            </a:pPr>
            <a:r>
              <a:t>Sulfur Dioxide</a:t>
            </a:r>
          </a:p>
          <a:p>
            <a:pPr algn="l">
              <a:defRPr sz="4000">
                <a:solidFill>
                  <a:srgbClr val="000000"/>
                </a:solidFill>
              </a:defRPr>
            </a:pPr>
            <a:r>
              <a:t>Volatile Organic Compounds</a:t>
            </a:r>
          </a:p>
        </p:txBody>
      </p:sp>
      <p:sp>
        <p:nvSpPr>
          <p:cNvPr id="175" name="Particulate Matter (health)…"/>
          <p:cNvSpPr txBox="1"/>
          <p:nvPr/>
        </p:nvSpPr>
        <p:spPr>
          <a:xfrm>
            <a:off x="14502273" y="4121874"/>
            <a:ext cx="7478269" cy="25384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000">
                <a:solidFill>
                  <a:srgbClr val="000000"/>
                </a:solidFill>
              </a:defRPr>
            </a:pPr>
            <a:r>
              <a:t>Particulate Matter (health)</a:t>
            </a:r>
          </a:p>
          <a:p>
            <a:pPr algn="l">
              <a:defRPr sz="4000">
                <a:solidFill>
                  <a:srgbClr val="000000"/>
                </a:solidFill>
              </a:defRPr>
            </a:pPr>
          </a:p>
          <a:p>
            <a:pPr algn="l">
              <a:defRPr sz="4000">
                <a:solidFill>
                  <a:srgbClr val="000000"/>
                </a:solidFill>
              </a:defRPr>
            </a:pPr>
            <a:r>
              <a:t>Large: less than 10 microns (um)</a:t>
            </a:r>
          </a:p>
          <a:p>
            <a:pPr algn="l">
              <a:defRPr sz="4000">
                <a:solidFill>
                  <a:srgbClr val="000000"/>
                </a:solidFill>
              </a:defRPr>
            </a:pPr>
            <a:r>
              <a:t>Fine: less than 2.5 microns (um)</a:t>
            </a:r>
          </a:p>
        </p:txBody>
      </p:sp>
      <p:sp>
        <p:nvSpPr>
          <p:cNvPr id="176" name="Health Impacts…"/>
          <p:cNvSpPr txBox="1"/>
          <p:nvPr/>
        </p:nvSpPr>
        <p:spPr>
          <a:xfrm>
            <a:off x="804395" y="10537160"/>
            <a:ext cx="22775209" cy="25384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000">
                <a:solidFill>
                  <a:srgbClr val="000000"/>
                </a:solidFill>
              </a:defRPr>
            </a:pPr>
            <a:r>
              <a:t>Health Impacts</a:t>
            </a:r>
          </a:p>
          <a:p>
            <a:pPr algn="l">
              <a:defRPr sz="4000">
                <a:solidFill>
                  <a:srgbClr val="000000"/>
                </a:solidFill>
              </a:defRPr>
            </a:pPr>
          </a:p>
          <a:p>
            <a:pPr algn="l">
              <a:defRPr sz="4000">
                <a:solidFill>
                  <a:srgbClr val="000000"/>
                </a:solidFill>
              </a:defRPr>
            </a:pPr>
            <a:r>
              <a:t>Several studies have shown a clear impact of roadway pollution on health. Resources can be found from the </a:t>
            </a:r>
            <a:r>
              <a:rPr u="sng">
                <a:hlinkClick r:id="rId2" invalidUrl="" action="" tgtFrame="" tooltip="" history="1" highlightClick="0" endSnd="0"/>
              </a:rPr>
              <a:t>American Lung Association</a:t>
            </a:r>
            <a:r>
              <a:t>, among others.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Units of NEI emissions data"/>
          <p:cNvSpPr txBox="1"/>
          <p:nvPr>
            <p:ph type="title"/>
          </p:nvPr>
        </p:nvSpPr>
        <p:spPr>
          <a:prstGeom prst="rect">
            <a:avLst/>
          </a:prstGeom>
        </p:spPr>
        <p:txBody>
          <a:bodyPr/>
          <a:lstStyle/>
          <a:p>
            <a:pPr/>
            <a:r>
              <a:t>Units of NEI emissions data</a:t>
            </a:r>
          </a:p>
        </p:txBody>
      </p:sp>
      <p:sp>
        <p:nvSpPr>
          <p:cNvPr id="179" name="“NEI emissions values represent total annual emissions for the inventory reporting year.  Criteria air pollutants and precursors (CAPs) are reported in short tons per year, and hazardous air pollutants (HAPs) are reported in lbs per year.”…"/>
          <p:cNvSpPr txBox="1"/>
          <p:nvPr>
            <p:ph type="body" idx="1"/>
          </p:nvPr>
        </p:nvSpPr>
        <p:spPr>
          <a:prstGeom prst="rect">
            <a:avLst/>
          </a:prstGeom>
        </p:spPr>
        <p:txBody>
          <a:bodyPr/>
          <a:lstStyle/>
          <a:p>
            <a:pPr marL="0" indent="0">
              <a:buSzTx/>
              <a:buNone/>
            </a:pPr>
            <a:r>
              <a:t>“NEI emissions values represent total annual emissions for the inventory reporting year.  Criteria air pollutants and precursors (CAPs) are reported in short tons per year, and hazardous air pollutants (HAPs) are reported in lbs per year.”</a:t>
            </a:r>
          </a:p>
          <a:p>
            <a:pPr marL="0" indent="0">
              <a:buSzTx/>
              <a:buNone/>
            </a:pPr>
            <a:r>
              <a:t>In the following slides, county level data has been summed for each state, then plotted with a trend line. Averages are also plotted on separate slides. Individual states are not called out to preserve readability.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reenhouse Gasses"/>
          <p:cNvSpPr txBox="1"/>
          <p:nvPr>
            <p:ph type="title"/>
          </p:nvPr>
        </p:nvSpPr>
        <p:spPr>
          <a:prstGeom prst="rect">
            <a:avLst/>
          </a:prstGeom>
        </p:spPr>
        <p:txBody>
          <a:bodyPr/>
          <a:lstStyle/>
          <a:p>
            <a:pPr/>
            <a:r>
              <a:t>Greenhouse Gasses</a:t>
            </a:r>
          </a:p>
        </p:txBody>
      </p:sp>
      <p:grpSp>
        <p:nvGrpSpPr>
          <p:cNvPr id="184" name="Image Gallery"/>
          <p:cNvGrpSpPr/>
          <p:nvPr/>
        </p:nvGrpSpPr>
        <p:grpSpPr>
          <a:xfrm>
            <a:off x="666750" y="1817288"/>
            <a:ext cx="23050500" cy="10669789"/>
            <a:chOff x="0" y="0"/>
            <a:chExt cx="23050500" cy="10669788"/>
          </a:xfrm>
        </p:grpSpPr>
        <p:pic>
          <p:nvPicPr>
            <p:cNvPr id="182" name="CO2_GHG.jpeg" descr="CO2_GHG.jpeg"/>
            <p:cNvPicPr>
              <a:picLocks noChangeAspect="1"/>
            </p:cNvPicPr>
            <p:nvPr/>
          </p:nvPicPr>
          <p:blipFill>
            <a:blip r:embed="rId2">
              <a:extLst/>
            </a:blip>
            <a:srcRect l="1005" t="0" r="1005" b="0"/>
            <a:stretch>
              <a:fillRect/>
            </a:stretch>
          </p:blipFill>
          <p:spPr>
            <a:xfrm>
              <a:off x="0" y="0"/>
              <a:ext cx="23050500" cy="10081423"/>
            </a:xfrm>
            <a:prstGeom prst="rect">
              <a:avLst/>
            </a:prstGeom>
            <a:ln w="12700" cap="flat">
              <a:noFill/>
              <a:miter lim="400000"/>
            </a:ln>
            <a:effectLst/>
          </p:spPr>
        </p:pic>
        <p:sp>
          <p:nvSpPr>
            <p:cNvPr id="183" name="Rectangle"/>
            <p:cNvSpPr/>
            <p:nvPr/>
          </p:nvSpPr>
          <p:spPr>
            <a:xfrm>
              <a:off x="0" y="10157622"/>
              <a:ext cx="23050500" cy="512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
        <p:nvSpPr>
          <p:cNvPr id="185" name="Greenhouse Gas pollution - averages"/>
          <p:cNvSpPr txBox="1"/>
          <p:nvPr/>
        </p:nvSpPr>
        <p:spPr>
          <a:xfrm>
            <a:off x="1206500" y="303221"/>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70" sz="8500">
                <a:solidFill>
                  <a:srgbClr val="FFFFFF"/>
                </a:solidFill>
              </a:defRPr>
            </a:lvl1pPr>
          </a:lstStyle>
          <a:p>
            <a:pPr/>
            <a:r>
              <a:t>Greenhouse Gas pollution - averages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