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127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127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alpha val="50000"/>
                </a:srgbClr>
              </a:solidFill>
              <a:prstDash val="solid"/>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929292">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473200" y="1790700"/>
            <a:ext cx="21437600" cy="4927600"/>
          </a:xfrm>
          <a:prstGeom prst="rect">
            <a:avLst/>
          </a:prstGeom>
        </p:spPr>
        <p:txBody>
          <a:bodyPr anchor="b"/>
          <a:lstStyle/>
          <a:p>
            <a:pPr/>
            <a:r>
              <a:t>Title Text</a:t>
            </a:r>
          </a:p>
        </p:txBody>
      </p:sp>
      <p:sp>
        <p:nvSpPr>
          <p:cNvPr id="12" name="Body Level One…"/>
          <p:cNvSpPr txBox="1"/>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66200"/>
            <a:ext cx="19621500" cy="585521"/>
          </a:xfrm>
          <a:prstGeom prst="rect">
            <a:avLst/>
          </a:prstGeom>
        </p:spPr>
        <p:txBody>
          <a:bodyPr anchor="t">
            <a:spAutoFit/>
          </a:bodyPr>
          <a:lstStyle>
            <a:lvl1pPr marL="0" indent="0" algn="ctr">
              <a:spcBef>
                <a:spcPts val="0"/>
              </a:spcBef>
              <a:buSzTx/>
              <a:buNone/>
              <a:defRPr i="1" sz="32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–Johnny Appleseed</a:t>
            </a:r>
          </a:p>
        </p:txBody>
      </p:sp>
      <p:sp>
        <p:nvSpPr>
          <p:cNvPr id="94" name="“Type a quote here.”"/>
          <p:cNvSpPr txBox="1"/>
          <p:nvPr>
            <p:ph type="body" sz="quarter" idx="22"/>
          </p:nvPr>
        </p:nvSpPr>
        <p:spPr>
          <a:xfrm>
            <a:off x="2387600" y="6059289"/>
            <a:ext cx="19621500" cy="850901"/>
          </a:xfrm>
          <a:prstGeom prst="rect">
            <a:avLst/>
          </a:prstGeom>
        </p:spPr>
        <p:txBody>
          <a:bodyPr>
            <a:spAutoFit/>
          </a:bodyPr>
          <a:lstStyle>
            <a:lvl1pPr marL="0" indent="0" algn="ctr">
              <a:spcBef>
                <a:spcPts val="0"/>
              </a:spcBef>
              <a:buSzTx/>
              <a:buNone/>
              <a:defRPr>
                <a:effectLst>
                  <a:outerShdw sx="100000" sy="100000" kx="0" ky="0" algn="b" rotWithShape="0" blurRad="38100" dist="54428" dir="2700000">
                    <a:srgbClr val="000000">
                      <a:alpha val="48000"/>
                    </a:srgbClr>
                  </a:outerShdw>
                </a:effectLst>
              </a:defRPr>
            </a:lvl1pPr>
          </a:lstStyle>
          <a:p>
            <a:pPr/>
            <a:r>
              <a:t>“Type a quote here.” </a:t>
            </a:r>
          </a:p>
        </p:txBody>
      </p:sp>
      <p:sp>
        <p:nvSpPr>
          <p:cNvPr id="95"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143070724_2880x2159.jpeg"/>
          <p:cNvSpPr/>
          <p:nvPr>
            <p:ph type="pic" idx="21"/>
          </p:nvPr>
        </p:nvSpPr>
        <p:spPr>
          <a:xfrm>
            <a:off x="-12700" y="-3924300"/>
            <a:ext cx="24384000" cy="18279533"/>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harts">
    <p:spTree>
      <p:nvGrpSpPr>
        <p:cNvPr id="1" name=""/>
        <p:cNvGrpSpPr/>
        <p:nvPr/>
      </p:nvGrpSpPr>
      <p:grpSpPr>
        <a:xfrm>
          <a:off x="0" y="0"/>
          <a:ext cx="0" cy="0"/>
          <a:chOff x="0" y="0"/>
          <a:chExt cx="0" cy="0"/>
        </a:xfrm>
      </p:grpSpPr>
      <p:sp>
        <p:nvSpPr>
          <p:cNvPr id="117" name="Text"/>
          <p:cNvSpPr txBox="1"/>
          <p:nvPr/>
        </p:nvSpPr>
        <p:spPr>
          <a:xfrm>
            <a:off x="28693" y="-54291"/>
            <a:ext cx="24326613" cy="13824582"/>
          </a:xfrm>
          <a:prstGeom prst="rect">
            <a:avLst/>
          </a:prstGeom>
          <a:solidFill>
            <a:srgbClr val="DCDEE0"/>
          </a:solidFill>
          <a:ln w="25400">
            <a:solidFill>
              <a:srgbClr val="ACA6A4"/>
            </a:solidFill>
            <a:miter lim="400000"/>
          </a:ln>
          <a:effectLst>
            <a:outerShdw sx="100000" sy="100000" kx="0" ky="0" algn="b" rotWithShape="0" blurRad="25400" dist="38100" dir="2700000">
              <a:srgbClr val="000000">
                <a:alpha val="64999"/>
              </a:srgbClr>
            </a:outerShdw>
          </a:effectLst>
          <a:extLst>
            <a:ext uri="{C572A759-6A51-4108-AA02-DFA0A04FC94B}">
              <ma14:wrappingTextBoxFlag xmlns:ma14="http://schemas.microsoft.com/office/mac/drawingml/2011/main" val="1"/>
            </a:ext>
          </a:extLst>
        </p:spPr>
        <p:txBody>
          <a:bodyPr lIns="50800" tIns="50800" rIns="50800" bIns="50800" anchor="ctr">
            <a:spAutoFit/>
          </a:bodyPr>
          <a:lstStyle/>
          <a:p>
            <a:pPr>
              <a:defRPr sz="5000"/>
            </a:pPr>
          </a:p>
          <a:p>
            <a:pPr>
              <a:defRPr sz="5000"/>
            </a:pPr>
          </a:p>
          <a:p>
            <a:pPr>
              <a:defRPr sz="5000"/>
            </a:pPr>
          </a:p>
          <a:p>
            <a:pPr>
              <a:defRPr sz="5000"/>
            </a:pPr>
          </a:p>
          <a:p>
            <a:pPr>
              <a:defRPr sz="5000"/>
            </a:pPr>
          </a:p>
          <a:p>
            <a:pPr>
              <a:defRPr sz="5000"/>
            </a:pPr>
          </a:p>
          <a:p>
            <a:pPr>
              <a:defRPr sz="5000"/>
            </a:pPr>
          </a:p>
          <a:p>
            <a:pPr>
              <a:defRPr sz="5000"/>
            </a:pPr>
          </a:p>
          <a:p>
            <a:pPr>
              <a:defRPr sz="5000"/>
            </a:pPr>
          </a:p>
          <a:p>
            <a:pPr>
              <a:defRPr sz="5000"/>
            </a:pPr>
          </a:p>
          <a:p>
            <a:pPr>
              <a:defRPr sz="5000"/>
            </a:pPr>
          </a:p>
          <a:p>
            <a:pPr>
              <a:defRPr sz="5000"/>
            </a:pPr>
          </a:p>
          <a:p>
            <a:pPr>
              <a:defRPr sz="5000"/>
            </a:pPr>
          </a:p>
          <a:p>
            <a:pPr>
              <a:defRPr sz="5000"/>
            </a:pPr>
          </a:p>
          <a:p>
            <a:pPr>
              <a:defRPr sz="5000"/>
            </a:pPr>
          </a:p>
          <a:p>
            <a:pPr>
              <a:defRPr sz="5000"/>
            </a:pPr>
          </a:p>
          <a:p>
            <a:pPr>
              <a:defRPr sz="5000"/>
            </a:pPr>
          </a:p>
        </p:txBody>
      </p:sp>
      <p:sp>
        <p:nvSpPr>
          <p:cNvPr id="11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473200" y="-2692400"/>
            <a:ext cx="21437602" cy="16070758"/>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473200" y="9575800"/>
            <a:ext cx="21437600" cy="1714500"/>
          </a:xfrm>
          <a:prstGeom prst="rect">
            <a:avLst/>
          </a:prstGeom>
        </p:spPr>
        <p:txBody>
          <a:bodyPr anchor="b"/>
          <a:lstStyle/>
          <a:p>
            <a:pPr/>
            <a:r>
              <a:t>Title Text</a:t>
            </a:r>
          </a:p>
        </p:txBody>
      </p:sp>
      <p:sp>
        <p:nvSpPr>
          <p:cNvPr id="22" name="Body Level One…"/>
          <p:cNvSpPr txBox="1"/>
          <p:nvPr>
            <p:ph type="body" sz="quarter" idx="1"/>
          </p:nvPr>
        </p:nvSpPr>
        <p:spPr>
          <a:xfrm>
            <a:off x="1473200" y="11290300"/>
            <a:ext cx="21437600" cy="21971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473200" y="5143500"/>
            <a:ext cx="21437600" cy="3429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143070716_1012x1350.jpeg"/>
          <p:cNvSpPr/>
          <p:nvPr>
            <p:ph type="pic" idx="21"/>
          </p:nvPr>
        </p:nvSpPr>
        <p:spPr>
          <a:xfrm>
            <a:off x="12925240" y="918941"/>
            <a:ext cx="11599695" cy="15473898"/>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1473200" y="1803400"/>
            <a:ext cx="9639300" cy="4927600"/>
          </a:xfrm>
          <a:prstGeom prst="rect">
            <a:avLst/>
          </a:prstGeom>
        </p:spPr>
        <p:txBody>
          <a:bodyPr anchor="b"/>
          <a:lstStyle/>
          <a:p>
            <a:pPr/>
            <a:r>
              <a:t>Title Text</a:t>
            </a:r>
          </a:p>
        </p:txBody>
      </p:sp>
      <p:sp>
        <p:nvSpPr>
          <p:cNvPr id="40" name="Body Level One…"/>
          <p:cNvSpPr txBox="1"/>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143070716_1012x1350.jpeg"/>
          <p:cNvSpPr/>
          <p:nvPr>
            <p:ph type="pic" sz="half" idx="21"/>
          </p:nvPr>
        </p:nvSpPr>
        <p:spPr>
          <a:xfrm>
            <a:off x="13169900" y="2376299"/>
            <a:ext cx="9522179" cy="12702588"/>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143070718_1000x750.jpeg"/>
          <p:cNvSpPr/>
          <p:nvPr>
            <p:ph type="pic" sz="quarter" idx="21"/>
          </p:nvPr>
        </p:nvSpPr>
        <p:spPr>
          <a:xfrm>
            <a:off x="15225183" y="6694487"/>
            <a:ext cx="8551334" cy="6413501"/>
          </a:xfrm>
          <a:prstGeom prst="rect">
            <a:avLst/>
          </a:prstGeom>
          <a:ln w="9525">
            <a:round/>
          </a:ln>
        </p:spPr>
        <p:txBody>
          <a:bodyPr lIns="91439" tIns="45719" rIns="91439" bIns="45719" anchor="t">
            <a:noAutofit/>
          </a:bodyPr>
          <a:lstStyle/>
          <a:p>
            <a:pPr/>
          </a:p>
        </p:txBody>
      </p:sp>
      <p:sp>
        <p:nvSpPr>
          <p:cNvPr id="84" name="143070724_2880x2159.jpeg"/>
          <p:cNvSpPr/>
          <p:nvPr>
            <p:ph type="pic" sz="quarter" idx="22"/>
          </p:nvPr>
        </p:nvSpPr>
        <p:spPr>
          <a:xfrm>
            <a:off x="15773400" y="914400"/>
            <a:ext cx="7476848" cy="5605040"/>
          </a:xfrm>
          <a:prstGeom prst="rect">
            <a:avLst/>
          </a:prstGeom>
          <a:ln w="9525">
            <a:round/>
          </a:ln>
        </p:spPr>
        <p:txBody>
          <a:bodyPr lIns="91439" tIns="45719" rIns="91439" bIns="45719" anchor="t">
            <a:noAutofit/>
          </a:bodyPr>
          <a:lstStyle/>
          <a:p>
            <a:pPr/>
          </a:p>
        </p:txBody>
      </p:sp>
      <p:sp>
        <p:nvSpPr>
          <p:cNvPr id="85" name="143070716_1012x1350.jpeg"/>
          <p:cNvSpPr/>
          <p:nvPr>
            <p:ph type="pic" idx="23"/>
          </p:nvPr>
        </p:nvSpPr>
        <p:spPr>
          <a:xfrm>
            <a:off x="1077599" y="355600"/>
            <a:ext cx="14423165" cy="19240500"/>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xfrm>
            <a:off x="23724221" y="13122415"/>
            <a:ext cx="368504" cy="38707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23721936" y="13122415"/>
            <a:ext cx="368504" cy="387070"/>
          </a:xfrm>
          <a:prstGeom prst="rect">
            <a:avLst/>
          </a:prstGeom>
          <a:ln w="12700">
            <a:miter lim="400000"/>
          </a:ln>
        </p:spPr>
        <p:txBody>
          <a:bodyPr wrap="none" lIns="50800" tIns="50800" rIns="50800" bIns="50800" anchor="ctr">
            <a:spAutoFit/>
          </a:bodyPr>
          <a:lstStyle>
            <a:lvl1pPr algn="r">
              <a:defRPr b="1" sz="1800">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bodyStyle>
    <p:otherStyle>
      <a:lvl1pPr marL="0" marR="0" indent="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1pPr>
      <a:lvl2pPr marL="0" marR="0" indent="228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2pPr>
      <a:lvl3pPr marL="0" marR="0" indent="457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3pPr>
      <a:lvl4pPr marL="0" marR="0" indent="685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4pPr>
      <a:lvl5pPr marL="0" marR="0" indent="9144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5pPr>
      <a:lvl6pPr marL="0" marR="0" indent="11430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6pPr>
      <a:lvl7pPr marL="0" marR="0" indent="1371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7pPr>
      <a:lvl8pPr marL="0" marR="0" indent="1600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8pPr>
      <a:lvl9pPr marL="0" marR="0" indent="1828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atalog.data.gov/dataset/gender-mental-illness-and-crime-in-the-united-states-2004-42fde"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Crime in the US vs. School Investment"/>
          <p:cNvSpPr txBox="1"/>
          <p:nvPr>
            <p:ph type="ctrTitle"/>
          </p:nvPr>
        </p:nvSpPr>
        <p:spPr>
          <a:prstGeom prst="rect">
            <a:avLst/>
          </a:prstGeom>
        </p:spPr>
        <p:txBody>
          <a:bodyPr/>
          <a:lstStyle/>
          <a:p>
            <a:pPr/>
            <a:r>
              <a:t>Crime in the US vs. School Investment</a:t>
            </a:r>
          </a:p>
        </p:txBody>
      </p:sp>
      <p:sp>
        <p:nvSpPr>
          <p:cNvPr id="128" name="A Data Analysis project by Scott McLaughlin"/>
          <p:cNvSpPr txBox="1"/>
          <p:nvPr>
            <p:ph type="subTitle" sz="quarter" idx="1"/>
          </p:nvPr>
        </p:nvSpPr>
        <p:spPr>
          <a:prstGeom prst="rect">
            <a:avLst/>
          </a:prstGeom>
        </p:spPr>
        <p:txBody>
          <a:bodyPr/>
          <a:lstStyle/>
          <a:p>
            <a:pPr/>
            <a:r>
              <a:t>A Data Analysis project by Scott McLaughlin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Property Crime"/>
          <p:cNvSpPr txBox="1"/>
          <p:nvPr>
            <p:ph type="title"/>
          </p:nvPr>
        </p:nvSpPr>
        <p:spPr>
          <a:prstGeom prst="rect">
            <a:avLst/>
          </a:prstGeom>
        </p:spPr>
        <p:txBody>
          <a:bodyPr/>
          <a:lstStyle/>
          <a:p>
            <a:pPr/>
            <a:r>
              <a:t>Property Crime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1" name="Image Gallery"/>
          <p:cNvGrpSpPr/>
          <p:nvPr/>
        </p:nvGrpSpPr>
        <p:grpSpPr>
          <a:xfrm>
            <a:off x="407944" y="526703"/>
            <a:ext cx="24003001" cy="13374749"/>
            <a:chOff x="0" y="0"/>
            <a:chExt cx="24003000" cy="13374748"/>
          </a:xfrm>
        </p:grpSpPr>
        <p:pic>
          <p:nvPicPr>
            <p:cNvPr id="159" name="PC_vs_SS_2010_2014.png" descr="PC_vs_SS_2010_2014.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60"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5" name="Image Gallery"/>
          <p:cNvGrpSpPr/>
          <p:nvPr/>
        </p:nvGrpSpPr>
        <p:grpSpPr>
          <a:xfrm>
            <a:off x="407944" y="526703"/>
            <a:ext cx="24003001" cy="13374749"/>
            <a:chOff x="0" y="0"/>
            <a:chExt cx="24003000" cy="13374748"/>
          </a:xfrm>
        </p:grpSpPr>
        <p:pic>
          <p:nvPicPr>
            <p:cNvPr id="163" name="PC_vs_SS_2011_2015.png" descr="PC_vs_SS_2011_2015.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64"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9" name="Image Gallery"/>
          <p:cNvGrpSpPr/>
          <p:nvPr/>
        </p:nvGrpSpPr>
        <p:grpSpPr>
          <a:xfrm>
            <a:off x="407944" y="526703"/>
            <a:ext cx="24003001" cy="13374749"/>
            <a:chOff x="0" y="0"/>
            <a:chExt cx="24003000" cy="13374748"/>
          </a:xfrm>
        </p:grpSpPr>
        <p:pic>
          <p:nvPicPr>
            <p:cNvPr id="167" name="PC_vs_SS_2012_2016.png" descr="PC_vs_SS_2012_2016.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68"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3" name="Image Gallery"/>
          <p:cNvGrpSpPr/>
          <p:nvPr/>
        </p:nvGrpSpPr>
        <p:grpSpPr>
          <a:xfrm>
            <a:off x="407944" y="526703"/>
            <a:ext cx="24003001" cy="13374749"/>
            <a:chOff x="0" y="0"/>
            <a:chExt cx="24003000" cy="13374748"/>
          </a:xfrm>
        </p:grpSpPr>
        <p:pic>
          <p:nvPicPr>
            <p:cNvPr id="171" name="PC_vs_SS_2013_2017.png" descr="PC_vs_SS_2013_2017.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72"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he following slides relate school spending to same year violent and property crime. The correlations here are likely based on prior year school spending.  There is, however, an interesting indication that policy changes can have more immediate effects. "/>
          <p:cNvSpPr txBox="1"/>
          <p:nvPr>
            <p:ph type="body" idx="1"/>
          </p:nvPr>
        </p:nvSpPr>
        <p:spPr>
          <a:prstGeom prst="rect">
            <a:avLst/>
          </a:prstGeom>
        </p:spPr>
        <p:txBody>
          <a:bodyPr/>
          <a:lstStyle/>
          <a:p>
            <a:pPr marL="0" indent="0">
              <a:buSzTx/>
              <a:buNone/>
            </a:pPr>
            <a:r>
              <a:t>The following slides relate school spending to </a:t>
            </a:r>
            <a:r>
              <a:rPr i="1">
                <a:latin typeface="Helvetica Neue"/>
                <a:ea typeface="Helvetica Neue"/>
                <a:cs typeface="Helvetica Neue"/>
                <a:sym typeface="Helvetica Neue"/>
              </a:rPr>
              <a:t>same year</a:t>
            </a:r>
            <a:r>
              <a:t> </a:t>
            </a:r>
            <a:r>
              <a:rPr>
                <a:solidFill>
                  <a:schemeClr val="accent5"/>
                </a:solidFill>
              </a:rPr>
              <a:t>violent</a:t>
            </a:r>
            <a:r>
              <a:t> and </a:t>
            </a:r>
            <a:r>
              <a:rPr>
                <a:solidFill>
                  <a:schemeClr val="accent4"/>
                </a:solidFill>
              </a:rPr>
              <a:t>property</a:t>
            </a:r>
            <a:r>
              <a:t> crime. The correlations here are likely based on prior year school spending.  There is, however, an interesting indication that policy changes can have more immediate effects.  More research would be required to support this idea.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Violent Crime"/>
          <p:cNvSpPr txBox="1"/>
          <p:nvPr>
            <p:ph type="title"/>
          </p:nvPr>
        </p:nvSpPr>
        <p:spPr>
          <a:prstGeom prst="rect">
            <a:avLst/>
          </a:prstGeom>
        </p:spPr>
        <p:txBody>
          <a:bodyPr/>
          <a:lstStyle/>
          <a:p>
            <a:pPr/>
            <a:r>
              <a:t>Violent Crime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1" name="Image Gallery"/>
          <p:cNvGrpSpPr/>
          <p:nvPr/>
        </p:nvGrpSpPr>
        <p:grpSpPr>
          <a:xfrm>
            <a:off x="190500" y="43626"/>
            <a:ext cx="24003000" cy="13374748"/>
            <a:chOff x="0" y="0"/>
            <a:chExt cx="24003000" cy="13374748"/>
          </a:xfrm>
        </p:grpSpPr>
        <p:pic>
          <p:nvPicPr>
            <p:cNvPr id="179" name="VC_vs_SS_2010.png" descr="VC_vs_SS_2010.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80"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5" name="Image Gallery"/>
          <p:cNvGrpSpPr/>
          <p:nvPr/>
        </p:nvGrpSpPr>
        <p:grpSpPr>
          <a:xfrm>
            <a:off x="190500" y="43626"/>
            <a:ext cx="24003000" cy="13374748"/>
            <a:chOff x="0" y="0"/>
            <a:chExt cx="24003000" cy="13374748"/>
          </a:xfrm>
        </p:grpSpPr>
        <p:pic>
          <p:nvPicPr>
            <p:cNvPr id="183" name="VC_vs_SS_2011.png" descr="VC_vs_SS_2011.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84"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9" name="Image Gallery"/>
          <p:cNvGrpSpPr/>
          <p:nvPr/>
        </p:nvGrpSpPr>
        <p:grpSpPr>
          <a:xfrm>
            <a:off x="190500" y="43626"/>
            <a:ext cx="24003000" cy="13374748"/>
            <a:chOff x="0" y="0"/>
            <a:chExt cx="24003000" cy="13374748"/>
          </a:xfrm>
        </p:grpSpPr>
        <p:pic>
          <p:nvPicPr>
            <p:cNvPr id="187" name="VC_vs_SS_2012.png" descr="VC_vs_SS_2012.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88"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Hypothesis"/>
          <p:cNvSpPr txBox="1"/>
          <p:nvPr>
            <p:ph type="title"/>
          </p:nvPr>
        </p:nvSpPr>
        <p:spPr>
          <a:prstGeom prst="rect">
            <a:avLst/>
          </a:prstGeom>
        </p:spPr>
        <p:txBody>
          <a:bodyPr/>
          <a:lstStyle/>
          <a:p>
            <a:pPr lvl="1"/>
            <a:r>
              <a:t>Hypothesis</a:t>
            </a:r>
          </a:p>
        </p:txBody>
      </p:sp>
      <p:sp>
        <p:nvSpPr>
          <p:cNvPr id="131" name="Crime will be measurably lower in states that spend more on education…"/>
          <p:cNvSpPr txBox="1"/>
          <p:nvPr>
            <p:ph type="body" idx="1"/>
          </p:nvPr>
        </p:nvSpPr>
        <p:spPr>
          <a:prstGeom prst="rect">
            <a:avLst/>
          </a:prstGeom>
        </p:spPr>
        <p:txBody>
          <a:bodyPr/>
          <a:lstStyle/>
          <a:p>
            <a:pPr marL="0" indent="0" defTabSz="610870">
              <a:spcBef>
                <a:spcPts val="3700"/>
              </a:spcBef>
              <a:buSzTx/>
              <a:buNone/>
              <a:defRPr sz="3700">
                <a:effectLst>
                  <a:outerShdw sx="100000" sy="100000" kx="0" ky="0" algn="b" rotWithShape="0" blurRad="37592" dist="28194" dir="5400000">
                    <a:srgbClr val="000000"/>
                  </a:outerShdw>
                </a:effectLst>
              </a:defRPr>
            </a:pPr>
            <a:r>
              <a:t>Crime will be measurably lower in states that spend more on education</a:t>
            </a:r>
          </a:p>
          <a:p>
            <a:pPr lvl="1" marL="939800" indent="-469900" defTabSz="610870">
              <a:spcBef>
                <a:spcPts val="3700"/>
              </a:spcBef>
              <a:buSzPct val="75000"/>
              <a:buChar char="•"/>
              <a:defRPr sz="3700">
                <a:effectLst>
                  <a:outerShdw sx="100000" sy="100000" kx="0" ky="0" algn="b" rotWithShape="0" blurRad="37592" dist="28194" dir="5400000">
                    <a:srgbClr val="000000"/>
                  </a:outerShdw>
                </a:effectLst>
              </a:defRPr>
            </a:pPr>
            <a:r>
              <a:t> Multiple years will be analyzed</a:t>
            </a:r>
          </a:p>
          <a:p>
            <a:pPr lvl="1" marL="939800" indent="-469900" defTabSz="610870">
              <a:spcBef>
                <a:spcPts val="3700"/>
              </a:spcBef>
              <a:buSzPct val="75000"/>
              <a:buChar char="•"/>
              <a:defRPr sz="3700">
                <a:effectLst>
                  <a:outerShdw sx="100000" sy="100000" kx="0" ky="0" algn="b" rotWithShape="0" blurRad="37592" dist="28194" dir="5400000">
                    <a:srgbClr val="000000"/>
                  </a:outerShdw>
                </a:effectLst>
              </a:defRPr>
            </a:pPr>
            <a:r>
              <a:t> Investment compared with crime four years later to show possible causality</a:t>
            </a:r>
          </a:p>
          <a:p>
            <a:pPr lvl="1" marL="939800" indent="-469900" defTabSz="610870">
              <a:spcBef>
                <a:spcPts val="3700"/>
              </a:spcBef>
              <a:buSzPct val="75000"/>
              <a:buChar char="•"/>
              <a:defRPr sz="3700">
                <a:effectLst>
                  <a:outerShdw sx="100000" sy="100000" kx="0" ky="0" algn="b" rotWithShape="0" blurRad="37592" dist="28194" dir="5400000">
                    <a:srgbClr val="000000"/>
                  </a:outerShdw>
                </a:effectLst>
              </a:defRPr>
            </a:pPr>
            <a:r>
              <a:t> Investment compared with crime in same  year to show trend</a:t>
            </a:r>
          </a:p>
          <a:p>
            <a:pPr lvl="1" marL="939800" indent="-469900" defTabSz="610870">
              <a:spcBef>
                <a:spcPts val="3700"/>
              </a:spcBef>
              <a:buSzPct val="75000"/>
              <a:buChar char="•"/>
              <a:defRPr sz="3700">
                <a:effectLst>
                  <a:outerShdw sx="100000" sy="100000" kx="0" ky="0" algn="b" rotWithShape="0" blurRad="37592" dist="28194" dir="5400000">
                    <a:srgbClr val="000000"/>
                  </a:outerShdw>
                </a:effectLst>
              </a:defRPr>
            </a:pPr>
            <a:r>
              <a:t> Strength of correlation will vary by year and by type of crime</a:t>
            </a:r>
          </a:p>
          <a:p>
            <a:pPr lvl="1" marL="939800" indent="-469900" defTabSz="610870">
              <a:spcBef>
                <a:spcPts val="3700"/>
              </a:spcBef>
              <a:buSzPct val="75000"/>
              <a:buChar char="•"/>
              <a:defRPr sz="3700">
                <a:effectLst>
                  <a:outerShdw sx="100000" sy="100000" kx="0" ky="0" algn="b" rotWithShape="0" blurRad="37592" dist="28194" dir="5400000">
                    <a:srgbClr val="000000"/>
                  </a:outerShdw>
                </a:effectLst>
              </a:defRPr>
            </a:pPr>
            <a:r>
              <a:t> Not intended to show causation conclusively</a:t>
            </a:r>
          </a:p>
          <a:p>
            <a:pPr lvl="1" marL="939800" indent="-469900" defTabSz="610870">
              <a:spcBef>
                <a:spcPts val="3700"/>
              </a:spcBef>
              <a:buSzPct val="75000"/>
              <a:buChar char="•"/>
              <a:defRPr sz="3700">
                <a:effectLst>
                  <a:outerShdw sx="100000" sy="100000" kx="0" ky="0" algn="b" rotWithShape="0" blurRad="37592" dist="28194" dir="5400000">
                    <a:srgbClr val="000000"/>
                  </a:outerShdw>
                </a:effectLst>
              </a:defRPr>
            </a:pPr>
            <a:r>
              <a:t> School spending is suggestive of social policy for each state</a:t>
            </a:r>
          </a:p>
          <a:p>
            <a:pPr lvl="1" marL="939800" indent="-469900" defTabSz="610870">
              <a:spcBef>
                <a:spcPts val="3700"/>
              </a:spcBef>
              <a:buSzPct val="75000"/>
              <a:buChar char="•"/>
              <a:defRPr sz="3700">
                <a:effectLst>
                  <a:outerShdw sx="100000" sy="100000" kx="0" ky="0" algn="b" rotWithShape="0" blurRad="37592" dist="28194" dir="5400000">
                    <a:srgbClr val="000000"/>
                  </a:outerShdw>
                </a:effectLst>
              </a:defRPr>
            </a:pPr>
            <a:r>
              <a:t>Work will be don using both R Studio and Python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Property Crime"/>
          <p:cNvSpPr txBox="1"/>
          <p:nvPr>
            <p:ph type="title"/>
          </p:nvPr>
        </p:nvSpPr>
        <p:spPr>
          <a:prstGeom prst="rect">
            <a:avLst/>
          </a:prstGeom>
        </p:spPr>
        <p:txBody>
          <a:bodyPr/>
          <a:lstStyle/>
          <a:p>
            <a:pPr/>
            <a:r>
              <a:t>Property Crime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5" name="Image Gallery"/>
          <p:cNvGrpSpPr/>
          <p:nvPr/>
        </p:nvGrpSpPr>
        <p:grpSpPr>
          <a:xfrm>
            <a:off x="190500" y="508000"/>
            <a:ext cx="24003000" cy="13374749"/>
            <a:chOff x="0" y="0"/>
            <a:chExt cx="24003000" cy="13374748"/>
          </a:xfrm>
        </p:grpSpPr>
        <p:pic>
          <p:nvPicPr>
            <p:cNvPr id="193" name="PC_vs_SS_2010.png" descr="PC_vs_SS_2010.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94" name="Caption"/>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Caption</a:t>
              </a: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9" name="Image Gallery"/>
          <p:cNvGrpSpPr/>
          <p:nvPr/>
        </p:nvGrpSpPr>
        <p:grpSpPr>
          <a:xfrm>
            <a:off x="190500" y="508000"/>
            <a:ext cx="24003000" cy="13374749"/>
            <a:chOff x="0" y="0"/>
            <a:chExt cx="24003000" cy="13374748"/>
          </a:xfrm>
        </p:grpSpPr>
        <p:pic>
          <p:nvPicPr>
            <p:cNvPr id="197" name="PC_vs_SS_2011.png" descr="PC_vs_SS_2011.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98" name="Caption"/>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Caption</a:t>
              </a: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3" name="Image Gallery"/>
          <p:cNvGrpSpPr/>
          <p:nvPr/>
        </p:nvGrpSpPr>
        <p:grpSpPr>
          <a:xfrm>
            <a:off x="190500" y="508000"/>
            <a:ext cx="24003000" cy="13374749"/>
            <a:chOff x="0" y="0"/>
            <a:chExt cx="24003000" cy="13374748"/>
          </a:xfrm>
        </p:grpSpPr>
        <p:pic>
          <p:nvPicPr>
            <p:cNvPr id="201" name="PC_vs_SS_2012.png" descr="PC_vs_SS_2012.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202" name="Caption"/>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Caption</a:t>
              </a:r>
            </a:p>
          </p:txBody>
        </p:sp>
      </p:gr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Conclusions after work from R"/>
          <p:cNvSpPr txBox="1"/>
          <p:nvPr>
            <p:ph type="title"/>
          </p:nvPr>
        </p:nvSpPr>
        <p:spPr>
          <a:prstGeom prst="rect">
            <a:avLst/>
          </a:prstGeom>
        </p:spPr>
        <p:txBody>
          <a:bodyPr/>
          <a:lstStyle/>
          <a:p>
            <a:pPr/>
            <a:r>
              <a:t>Conclusions after work from R</a:t>
            </a:r>
          </a:p>
        </p:txBody>
      </p:sp>
      <p:sp>
        <p:nvSpPr>
          <p:cNvPr id="206" name="Both property crime and violent crime are directly correlated to school spending.…"/>
          <p:cNvSpPr txBox="1"/>
          <p:nvPr>
            <p:ph type="body" idx="1"/>
          </p:nvPr>
        </p:nvSpPr>
        <p:spPr>
          <a:prstGeom prst="rect">
            <a:avLst/>
          </a:prstGeom>
        </p:spPr>
        <p:txBody>
          <a:bodyPr/>
          <a:lstStyle/>
          <a:p>
            <a:pPr>
              <a:buSzPct val="75000"/>
              <a:buChar char="•"/>
            </a:pPr>
            <a:r>
              <a:t>Both </a:t>
            </a:r>
            <a:r>
              <a:rPr>
                <a:solidFill>
                  <a:schemeClr val="accent4"/>
                </a:solidFill>
              </a:rPr>
              <a:t>property</a:t>
            </a:r>
            <a:r>
              <a:t> crime and </a:t>
            </a:r>
            <a:r>
              <a:rPr>
                <a:solidFill>
                  <a:schemeClr val="accent5"/>
                </a:solidFill>
              </a:rPr>
              <a:t>violent</a:t>
            </a:r>
            <a:r>
              <a:t> crime are directly correlated to school spending.</a:t>
            </a:r>
          </a:p>
          <a:p>
            <a:pPr>
              <a:buSzPct val="75000"/>
              <a:buChar char="•"/>
            </a:pPr>
            <a:r>
              <a:t>Correlation holds true for spending four years earlier and for spending in current year.</a:t>
            </a:r>
          </a:p>
          <a:p>
            <a:pPr>
              <a:buSzPct val="75000"/>
              <a:buChar char="•"/>
            </a:pPr>
            <a:r>
              <a:t>Correlation within current year likely tied to prior year spending</a:t>
            </a:r>
          </a:p>
          <a:p>
            <a:pPr>
              <a:buSzPct val="75000"/>
              <a:buChar char="•"/>
            </a:pPr>
            <a:r>
              <a:t>Greatest change occurs between ~$9 and ~$12 per student day</a:t>
            </a:r>
          </a:p>
          <a:p>
            <a:pPr lvl="1">
              <a:buSzPct val="75000"/>
              <a:buChar char="•"/>
            </a:pPr>
            <a:r>
              <a:t>Trend continues with higher spending, but has more variation in data</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rime vs school spending - Python"/>
          <p:cNvSpPr txBox="1"/>
          <p:nvPr>
            <p:ph type="title"/>
          </p:nvPr>
        </p:nvSpPr>
        <p:spPr>
          <a:xfrm>
            <a:off x="1473200" y="355600"/>
            <a:ext cx="21437600" cy="1226983"/>
          </a:xfrm>
          <a:prstGeom prst="rect">
            <a:avLst/>
          </a:prstGeom>
        </p:spPr>
        <p:txBody>
          <a:bodyPr/>
          <a:lstStyle>
            <a:lvl1pPr defTabSz="627379">
              <a:defRPr sz="7600">
                <a:effectLst>
                  <a:outerShdw sx="100000" sy="100000" kx="0" ky="0" algn="b" rotWithShape="0" blurRad="38608" dist="28956" dir="5400000">
                    <a:srgbClr val="000000"/>
                  </a:outerShdw>
                </a:effectLst>
              </a:defRPr>
            </a:lvl1pPr>
          </a:lstStyle>
          <a:p>
            <a:pPr/>
            <a:r>
              <a:t>Crime vs school spending - Python</a:t>
            </a:r>
          </a:p>
        </p:txBody>
      </p:sp>
      <p:sp>
        <p:nvSpPr>
          <p:cNvPr id="209" name="The following slides plot crime vs. school spending, as in slides above.  The legend identifies some of the states, but not all to preserve legibility. Here a trend-line is not included, but the general tendencies for violent and property crime as seen p"/>
          <p:cNvSpPr txBox="1"/>
          <p:nvPr>
            <p:ph type="body" idx="1"/>
          </p:nvPr>
        </p:nvSpPr>
        <p:spPr>
          <a:xfrm>
            <a:off x="1473200" y="2545265"/>
            <a:ext cx="21437600" cy="9392735"/>
          </a:xfrm>
          <a:prstGeom prst="rect">
            <a:avLst/>
          </a:prstGeom>
        </p:spPr>
        <p:txBody>
          <a:bodyPr/>
          <a:lstStyle/>
          <a:p>
            <a:pPr marL="0" indent="0" defTabSz="734694">
              <a:spcBef>
                <a:spcPts val="4500"/>
              </a:spcBef>
              <a:buSzTx/>
              <a:buNone/>
              <a:defRPr sz="4450">
                <a:effectLst>
                  <a:outerShdw sx="100000" sy="100000" kx="0" ky="0" algn="b" rotWithShape="0" blurRad="45212" dist="33909" dir="5400000">
                    <a:srgbClr val="000000"/>
                  </a:outerShdw>
                </a:effectLst>
              </a:defRPr>
            </a:pPr>
            <a:r>
              <a:t>The following slides plot crime vs. school spending, as in slides above.  The legend identifies some of the states, but not all to preserve legibility. Here a trend-line is not included, but the general tendencies for </a:t>
            </a:r>
            <a:r>
              <a:rPr>
                <a:solidFill>
                  <a:schemeClr val="accent5"/>
                </a:solidFill>
              </a:rPr>
              <a:t>violent</a:t>
            </a:r>
            <a:r>
              <a:t> and </a:t>
            </a:r>
            <a:r>
              <a:rPr>
                <a:solidFill>
                  <a:schemeClr val="accent4"/>
                </a:solidFill>
              </a:rPr>
              <a:t>property</a:t>
            </a:r>
            <a:r>
              <a:t> crime as seen previously can still be identified visually.</a:t>
            </a:r>
          </a:p>
          <a:p>
            <a:pPr marL="0" indent="0" defTabSz="734694">
              <a:spcBef>
                <a:spcPts val="4500"/>
              </a:spcBef>
              <a:buSzTx/>
              <a:buNone/>
              <a:defRPr sz="4450">
                <a:effectLst>
                  <a:outerShdw sx="100000" sy="100000" kx="0" ky="0" algn="b" rotWithShape="0" blurRad="45212" dist="33909" dir="5400000">
                    <a:srgbClr val="000000"/>
                  </a:outerShdw>
                </a:effectLst>
              </a:defRPr>
            </a:pPr>
            <a:r>
              <a:t>Crimes are instances per 100k of population.</a:t>
            </a:r>
          </a:p>
          <a:p>
            <a:pPr marL="0" indent="0" defTabSz="734694">
              <a:spcBef>
                <a:spcPts val="4500"/>
              </a:spcBef>
              <a:buSzTx/>
              <a:buNone/>
              <a:defRPr sz="4450">
                <a:effectLst>
                  <a:outerShdw sx="100000" sy="100000" kx="0" ky="0" algn="b" rotWithShape="0" blurRad="45212" dist="33909" dir="5400000">
                    <a:srgbClr val="000000"/>
                  </a:outerShdw>
                </a:effectLst>
              </a:defRPr>
            </a:pPr>
            <a:r>
              <a:t>School spending is in daily instructional spending per student. Includes direct instruction, administrators, and misc. spending. Excludes capital costs.</a:t>
            </a:r>
          </a:p>
          <a:p>
            <a:pPr marL="0" indent="0" defTabSz="734694">
              <a:spcBef>
                <a:spcPts val="4500"/>
              </a:spcBef>
              <a:buSzTx/>
              <a:buNone/>
              <a:defRPr sz="4450">
                <a:effectLst>
                  <a:outerShdw sx="100000" sy="100000" kx="0" ky="0" algn="b" rotWithShape="0" blurRad="45212" dist="33909" dir="5400000">
                    <a:srgbClr val="000000"/>
                  </a:outerShdw>
                </a:effectLst>
              </a:defRPr>
            </a:pPr>
            <a:r>
              <a:t>Multiple years are plotted on each page. Click image and hit left or right arrows to view</a:t>
            </a:r>
          </a:p>
          <a:p>
            <a:pPr marL="0" indent="0" defTabSz="734694">
              <a:spcBef>
                <a:spcPts val="4500"/>
              </a:spcBef>
              <a:buSzTx/>
              <a:buNone/>
              <a:defRPr sz="4450">
                <a:effectLst>
                  <a:outerShdw sx="100000" sy="100000" kx="0" ky="0" algn="b" rotWithShape="0" blurRad="45212" dist="33909" dir="5400000">
                    <a:srgbClr val="000000"/>
                  </a:outerShdw>
                </a:effectLst>
              </a:defRPr>
            </a:pPr>
            <a:r>
              <a:t>Interactive HTML files can be found in the “html_images” folder that accompanies this presentation.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Violent Crime"/>
          <p:cNvSpPr txBox="1"/>
          <p:nvPr>
            <p:ph type="title"/>
          </p:nvPr>
        </p:nvSpPr>
        <p:spPr>
          <a:prstGeom prst="rect">
            <a:avLst/>
          </a:prstGeom>
        </p:spPr>
        <p:txBody>
          <a:bodyPr/>
          <a:lstStyle/>
          <a:p>
            <a:pPr/>
            <a:r>
              <a:t>Violent Crime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Violent Crime vs. School Spending 4 years earlier"/>
          <p:cNvSpPr txBox="1"/>
          <p:nvPr>
            <p:ph type="title"/>
          </p:nvPr>
        </p:nvSpPr>
        <p:spPr>
          <a:xfrm>
            <a:off x="1473200" y="355600"/>
            <a:ext cx="21437600" cy="787967"/>
          </a:xfrm>
          <a:prstGeom prst="rect">
            <a:avLst/>
          </a:prstGeom>
        </p:spPr>
        <p:txBody>
          <a:bodyPr/>
          <a:lstStyle/>
          <a:p>
            <a:pPr defTabSz="379729">
              <a:defRPr sz="4600">
                <a:effectLst>
                  <a:outerShdw sx="100000" sy="100000" kx="0" ky="0" algn="b" rotWithShape="0" blurRad="23368" dist="17526" dir="5400000">
                    <a:srgbClr val="000000"/>
                  </a:outerShdw>
                </a:effectLst>
              </a:defRPr>
            </a:pPr>
            <a:r>
              <a:rPr>
                <a:solidFill>
                  <a:schemeClr val="accent5"/>
                </a:solidFill>
              </a:rPr>
              <a:t>Violent Crime</a:t>
            </a:r>
            <a:r>
              <a:t> vs. School Spending 4 years earlier</a:t>
            </a:r>
          </a:p>
        </p:txBody>
      </p:sp>
      <p:grpSp>
        <p:nvGrpSpPr>
          <p:cNvPr id="216" name="Image Gallery"/>
          <p:cNvGrpSpPr/>
          <p:nvPr/>
        </p:nvGrpSpPr>
        <p:grpSpPr>
          <a:xfrm>
            <a:off x="190500" y="1110426"/>
            <a:ext cx="24003000" cy="13374748"/>
            <a:chOff x="0" y="0"/>
            <a:chExt cx="24003000" cy="13374748"/>
          </a:xfrm>
        </p:grpSpPr>
        <p:pic>
          <p:nvPicPr>
            <p:cNvPr id="214" name="VC_2014_vs_ss_2010.png" descr="VC_2014_vs_ss_2010.png"/>
            <p:cNvPicPr>
              <a:picLocks noChangeAspect="1"/>
            </p:cNvPicPr>
            <p:nvPr/>
          </p:nvPicPr>
          <p:blipFill>
            <a:blip r:embed="rId2">
              <a:extLst/>
            </a:blip>
            <a:srcRect l="0" t="1121" r="0" b="1121"/>
            <a:stretch>
              <a:fillRect/>
            </a:stretch>
          </p:blipFill>
          <p:spPr>
            <a:xfrm>
              <a:off x="0" y="0"/>
              <a:ext cx="24003000" cy="12700000"/>
            </a:xfrm>
            <a:prstGeom prst="rect">
              <a:avLst/>
            </a:prstGeom>
            <a:ln w="12700" cap="flat">
              <a:noFill/>
              <a:miter lim="400000"/>
            </a:ln>
            <a:effectLst/>
          </p:spPr>
        </p:pic>
        <p:sp>
          <p:nvSpPr>
            <p:cNvPr id="215"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Violent Crime vs. School Spending 4 years earlier"/>
          <p:cNvSpPr txBox="1"/>
          <p:nvPr>
            <p:ph type="title"/>
          </p:nvPr>
        </p:nvSpPr>
        <p:spPr>
          <a:xfrm>
            <a:off x="1473200" y="355600"/>
            <a:ext cx="21437600" cy="787967"/>
          </a:xfrm>
          <a:prstGeom prst="rect">
            <a:avLst/>
          </a:prstGeom>
        </p:spPr>
        <p:txBody>
          <a:bodyPr/>
          <a:lstStyle/>
          <a:p>
            <a:pPr defTabSz="379729">
              <a:defRPr sz="4600">
                <a:effectLst>
                  <a:outerShdw sx="100000" sy="100000" kx="0" ky="0" algn="b" rotWithShape="0" blurRad="23368" dist="17526" dir="5400000">
                    <a:srgbClr val="000000"/>
                  </a:outerShdw>
                </a:effectLst>
              </a:defRPr>
            </a:pPr>
            <a:r>
              <a:rPr>
                <a:solidFill>
                  <a:schemeClr val="accent5"/>
                </a:solidFill>
              </a:rPr>
              <a:t>Violent Crime</a:t>
            </a:r>
            <a:r>
              <a:t> vs. School Spending 4 years earlier</a:t>
            </a:r>
          </a:p>
        </p:txBody>
      </p:sp>
      <p:grpSp>
        <p:nvGrpSpPr>
          <p:cNvPr id="221" name="Image Gallery"/>
          <p:cNvGrpSpPr/>
          <p:nvPr/>
        </p:nvGrpSpPr>
        <p:grpSpPr>
          <a:xfrm>
            <a:off x="190500" y="1110426"/>
            <a:ext cx="24003000" cy="13374748"/>
            <a:chOff x="0" y="0"/>
            <a:chExt cx="24003000" cy="13374748"/>
          </a:xfrm>
        </p:grpSpPr>
        <p:pic>
          <p:nvPicPr>
            <p:cNvPr id="219" name="VC_2015_vs_ss_2011.png" descr="VC_2015_vs_ss_2011.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20"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Violent Crime vs. School Spending 4 years earlier"/>
          <p:cNvSpPr txBox="1"/>
          <p:nvPr>
            <p:ph type="title"/>
          </p:nvPr>
        </p:nvSpPr>
        <p:spPr>
          <a:xfrm>
            <a:off x="1473200" y="355600"/>
            <a:ext cx="21437600" cy="787967"/>
          </a:xfrm>
          <a:prstGeom prst="rect">
            <a:avLst/>
          </a:prstGeom>
        </p:spPr>
        <p:txBody>
          <a:bodyPr/>
          <a:lstStyle/>
          <a:p>
            <a:pPr defTabSz="379729">
              <a:defRPr sz="4600">
                <a:effectLst>
                  <a:outerShdw sx="100000" sy="100000" kx="0" ky="0" algn="b" rotWithShape="0" blurRad="23368" dist="17526" dir="5400000">
                    <a:srgbClr val="000000"/>
                  </a:outerShdw>
                </a:effectLst>
              </a:defRPr>
            </a:pPr>
            <a:r>
              <a:rPr>
                <a:solidFill>
                  <a:schemeClr val="accent5"/>
                </a:solidFill>
              </a:rPr>
              <a:t>Violent Crime</a:t>
            </a:r>
            <a:r>
              <a:t> vs. School Spending 4 years earlier</a:t>
            </a:r>
          </a:p>
        </p:txBody>
      </p:sp>
      <p:grpSp>
        <p:nvGrpSpPr>
          <p:cNvPr id="226" name="Image Gallery"/>
          <p:cNvGrpSpPr/>
          <p:nvPr/>
        </p:nvGrpSpPr>
        <p:grpSpPr>
          <a:xfrm>
            <a:off x="190500" y="1110426"/>
            <a:ext cx="24003000" cy="13374748"/>
            <a:chOff x="0" y="0"/>
            <a:chExt cx="24003000" cy="13374748"/>
          </a:xfrm>
        </p:grpSpPr>
        <p:pic>
          <p:nvPicPr>
            <p:cNvPr id="224" name="VC_2016_vs_ss_2012.png" descr="VC_2016_vs_ss_2012.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25"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Values"/>
          <p:cNvSpPr txBox="1"/>
          <p:nvPr>
            <p:ph type="title"/>
          </p:nvPr>
        </p:nvSpPr>
        <p:spPr>
          <a:xfrm>
            <a:off x="1473200" y="355600"/>
            <a:ext cx="21437600" cy="1613158"/>
          </a:xfrm>
          <a:prstGeom prst="rect">
            <a:avLst/>
          </a:prstGeom>
        </p:spPr>
        <p:txBody>
          <a:bodyPr/>
          <a:lstStyle/>
          <a:p>
            <a:pPr/>
            <a:r>
              <a:t>Values</a:t>
            </a:r>
          </a:p>
        </p:txBody>
      </p:sp>
      <p:sp>
        <p:nvSpPr>
          <p:cNvPr id="134" name="School spending…"/>
          <p:cNvSpPr txBox="1"/>
          <p:nvPr>
            <p:ph type="body" idx="1"/>
          </p:nvPr>
        </p:nvSpPr>
        <p:spPr>
          <a:xfrm>
            <a:off x="1473200" y="2140248"/>
            <a:ext cx="21437600" cy="8039101"/>
          </a:xfrm>
          <a:prstGeom prst="rect">
            <a:avLst/>
          </a:prstGeom>
        </p:spPr>
        <p:txBody>
          <a:bodyPr/>
          <a:lstStyle/>
          <a:p>
            <a:pPr>
              <a:buSzPct val="75000"/>
              <a:buChar char="•"/>
            </a:pPr>
            <a:r>
              <a:t>School spending</a:t>
            </a:r>
          </a:p>
          <a:p>
            <a:pPr lvl="1">
              <a:buSzPct val="75000"/>
              <a:buChar char="•"/>
            </a:pPr>
            <a:r>
              <a:t>Dollars per student per school day</a:t>
            </a:r>
          </a:p>
          <a:p>
            <a:pPr lvl="1">
              <a:buSzPct val="75000"/>
              <a:buChar char="•"/>
            </a:pPr>
            <a:r>
              <a:t>Consists of instruction + administrative + misc. costs</a:t>
            </a:r>
          </a:p>
          <a:p>
            <a:pPr lvl="1">
              <a:buSzPct val="75000"/>
              <a:buChar char="•"/>
            </a:pPr>
            <a:r>
              <a:t>Excludes capitol spending</a:t>
            </a:r>
          </a:p>
          <a:p>
            <a:pPr>
              <a:buSzPct val="75000"/>
              <a:buChar char="•"/>
            </a:pPr>
            <a:r>
              <a:t>Crime shown as instance per 100k of population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Violent Crime vs. School Spending 4 years earlier"/>
          <p:cNvSpPr txBox="1"/>
          <p:nvPr>
            <p:ph type="title"/>
          </p:nvPr>
        </p:nvSpPr>
        <p:spPr>
          <a:xfrm>
            <a:off x="1473200" y="355600"/>
            <a:ext cx="21437600" cy="787967"/>
          </a:xfrm>
          <a:prstGeom prst="rect">
            <a:avLst/>
          </a:prstGeom>
        </p:spPr>
        <p:txBody>
          <a:bodyPr/>
          <a:lstStyle/>
          <a:p>
            <a:pPr defTabSz="379729">
              <a:defRPr sz="4600">
                <a:effectLst>
                  <a:outerShdw sx="100000" sy="100000" kx="0" ky="0" algn="b" rotWithShape="0" blurRad="23368" dist="17526" dir="5400000">
                    <a:srgbClr val="000000"/>
                  </a:outerShdw>
                </a:effectLst>
              </a:defRPr>
            </a:pPr>
            <a:r>
              <a:rPr>
                <a:solidFill>
                  <a:schemeClr val="accent5"/>
                </a:solidFill>
              </a:rPr>
              <a:t>Violent Crime</a:t>
            </a:r>
            <a:r>
              <a:t> vs. School Spending 4 years earlier</a:t>
            </a:r>
          </a:p>
        </p:txBody>
      </p:sp>
      <p:grpSp>
        <p:nvGrpSpPr>
          <p:cNvPr id="231" name="Image Gallery"/>
          <p:cNvGrpSpPr/>
          <p:nvPr/>
        </p:nvGrpSpPr>
        <p:grpSpPr>
          <a:xfrm>
            <a:off x="190500" y="1110426"/>
            <a:ext cx="24003000" cy="13374748"/>
            <a:chOff x="0" y="0"/>
            <a:chExt cx="24003000" cy="13374748"/>
          </a:xfrm>
        </p:grpSpPr>
        <p:pic>
          <p:nvPicPr>
            <p:cNvPr id="229" name="VC_2017_vs_ss_2013.png" descr="VC_2017_vs_ss_2013.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30"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Property Crime"/>
          <p:cNvSpPr txBox="1"/>
          <p:nvPr>
            <p:ph type="title"/>
          </p:nvPr>
        </p:nvSpPr>
        <p:spPr>
          <a:prstGeom prst="rect">
            <a:avLst/>
          </a:prstGeom>
        </p:spPr>
        <p:txBody>
          <a:bodyPr/>
          <a:lstStyle/>
          <a:p>
            <a:pPr/>
            <a:r>
              <a:t>Property Crime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Property Crime vs. School Spending 4 years Earlier"/>
          <p:cNvSpPr txBox="1"/>
          <p:nvPr>
            <p:ph type="title"/>
          </p:nvPr>
        </p:nvSpPr>
        <p:spPr>
          <a:xfrm>
            <a:off x="1473200" y="355600"/>
            <a:ext cx="21437600" cy="774685"/>
          </a:xfrm>
          <a:prstGeom prst="rect">
            <a:avLst/>
          </a:prstGeom>
        </p:spPr>
        <p:txBody>
          <a:bodyPr/>
          <a:lstStyle/>
          <a:p>
            <a:pPr defTabSz="363220">
              <a:defRPr sz="4400">
                <a:effectLst>
                  <a:outerShdw sx="100000" sy="100000" kx="0" ky="0" algn="b" rotWithShape="0" blurRad="22352" dist="16764" dir="5400000">
                    <a:srgbClr val="000000"/>
                  </a:outerShdw>
                </a:effectLst>
              </a:defRPr>
            </a:pPr>
            <a:r>
              <a:rPr>
                <a:solidFill>
                  <a:schemeClr val="accent4"/>
                </a:solidFill>
              </a:rPr>
              <a:t>Property Crime</a:t>
            </a:r>
            <a:r>
              <a:t> vs. School Spending 4 years Earlier</a:t>
            </a:r>
          </a:p>
        </p:txBody>
      </p:sp>
      <p:grpSp>
        <p:nvGrpSpPr>
          <p:cNvPr id="238" name="Image Gallery"/>
          <p:cNvGrpSpPr/>
          <p:nvPr/>
        </p:nvGrpSpPr>
        <p:grpSpPr>
          <a:xfrm>
            <a:off x="190500" y="1110426"/>
            <a:ext cx="24003000" cy="13374748"/>
            <a:chOff x="0" y="0"/>
            <a:chExt cx="24003000" cy="13374748"/>
          </a:xfrm>
        </p:grpSpPr>
        <p:pic>
          <p:nvPicPr>
            <p:cNvPr id="236" name="PC_2014_vs_ss_2010.png" descr="PC_2014_vs_ss_2010.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37"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Property Crime vs. School Spending 4 years Earlier"/>
          <p:cNvSpPr txBox="1"/>
          <p:nvPr>
            <p:ph type="title"/>
          </p:nvPr>
        </p:nvSpPr>
        <p:spPr>
          <a:xfrm>
            <a:off x="1473200" y="355600"/>
            <a:ext cx="21437600" cy="774685"/>
          </a:xfrm>
          <a:prstGeom prst="rect">
            <a:avLst/>
          </a:prstGeom>
        </p:spPr>
        <p:txBody>
          <a:bodyPr/>
          <a:lstStyle/>
          <a:p>
            <a:pPr defTabSz="363220">
              <a:defRPr sz="4400">
                <a:effectLst>
                  <a:outerShdw sx="100000" sy="100000" kx="0" ky="0" algn="b" rotWithShape="0" blurRad="22352" dist="16764" dir="5400000">
                    <a:srgbClr val="000000"/>
                  </a:outerShdw>
                </a:effectLst>
              </a:defRPr>
            </a:pPr>
            <a:r>
              <a:rPr>
                <a:solidFill>
                  <a:schemeClr val="accent4"/>
                </a:solidFill>
              </a:rPr>
              <a:t>Property Crime</a:t>
            </a:r>
            <a:r>
              <a:t> vs. School Spending 4 years Earlier</a:t>
            </a:r>
          </a:p>
        </p:txBody>
      </p:sp>
      <p:grpSp>
        <p:nvGrpSpPr>
          <p:cNvPr id="243" name="Image Gallery"/>
          <p:cNvGrpSpPr/>
          <p:nvPr/>
        </p:nvGrpSpPr>
        <p:grpSpPr>
          <a:xfrm>
            <a:off x="190500" y="1110426"/>
            <a:ext cx="24003000" cy="13374748"/>
            <a:chOff x="0" y="0"/>
            <a:chExt cx="24003000" cy="13374748"/>
          </a:xfrm>
        </p:grpSpPr>
        <p:pic>
          <p:nvPicPr>
            <p:cNvPr id="241" name="PC_2015_vs_ss_2011.png" descr="PC_2015_vs_ss_2011.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42"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Property Crime vs. School Spending 4 years Earlier"/>
          <p:cNvSpPr txBox="1"/>
          <p:nvPr>
            <p:ph type="title"/>
          </p:nvPr>
        </p:nvSpPr>
        <p:spPr>
          <a:xfrm>
            <a:off x="1473200" y="355600"/>
            <a:ext cx="21437600" cy="774685"/>
          </a:xfrm>
          <a:prstGeom prst="rect">
            <a:avLst/>
          </a:prstGeom>
        </p:spPr>
        <p:txBody>
          <a:bodyPr/>
          <a:lstStyle/>
          <a:p>
            <a:pPr defTabSz="363220">
              <a:defRPr sz="4400">
                <a:effectLst>
                  <a:outerShdw sx="100000" sy="100000" kx="0" ky="0" algn="b" rotWithShape="0" blurRad="22352" dist="16764" dir="5400000">
                    <a:srgbClr val="000000"/>
                  </a:outerShdw>
                </a:effectLst>
              </a:defRPr>
            </a:pPr>
            <a:r>
              <a:rPr>
                <a:solidFill>
                  <a:schemeClr val="accent4"/>
                </a:solidFill>
              </a:rPr>
              <a:t>Property Crime</a:t>
            </a:r>
            <a:r>
              <a:t> vs. School Spending 4 years Earlier</a:t>
            </a:r>
          </a:p>
        </p:txBody>
      </p:sp>
      <p:grpSp>
        <p:nvGrpSpPr>
          <p:cNvPr id="248" name="Image Gallery"/>
          <p:cNvGrpSpPr/>
          <p:nvPr/>
        </p:nvGrpSpPr>
        <p:grpSpPr>
          <a:xfrm>
            <a:off x="190500" y="1110426"/>
            <a:ext cx="24003000" cy="13374748"/>
            <a:chOff x="0" y="0"/>
            <a:chExt cx="24003000" cy="13374748"/>
          </a:xfrm>
        </p:grpSpPr>
        <p:pic>
          <p:nvPicPr>
            <p:cNvPr id="246" name="PC_2016_vs_ss_2012.png" descr="PC_2016_vs_ss_2012.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47"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Property Crime vs. School Spending 4 years Earlier"/>
          <p:cNvSpPr txBox="1"/>
          <p:nvPr>
            <p:ph type="title"/>
          </p:nvPr>
        </p:nvSpPr>
        <p:spPr>
          <a:xfrm>
            <a:off x="1473200" y="355600"/>
            <a:ext cx="21437600" cy="774685"/>
          </a:xfrm>
          <a:prstGeom prst="rect">
            <a:avLst/>
          </a:prstGeom>
        </p:spPr>
        <p:txBody>
          <a:bodyPr/>
          <a:lstStyle/>
          <a:p>
            <a:pPr defTabSz="363220">
              <a:defRPr sz="4400">
                <a:effectLst>
                  <a:outerShdw sx="100000" sy="100000" kx="0" ky="0" algn="b" rotWithShape="0" blurRad="22352" dist="16764" dir="5400000">
                    <a:srgbClr val="000000"/>
                  </a:outerShdw>
                </a:effectLst>
              </a:defRPr>
            </a:pPr>
            <a:r>
              <a:rPr>
                <a:solidFill>
                  <a:schemeClr val="accent4"/>
                </a:solidFill>
              </a:rPr>
              <a:t>Property Crime</a:t>
            </a:r>
            <a:r>
              <a:t> vs. School Spending 4 years Earlier</a:t>
            </a:r>
          </a:p>
        </p:txBody>
      </p:sp>
      <p:grpSp>
        <p:nvGrpSpPr>
          <p:cNvPr id="253" name="Image Gallery"/>
          <p:cNvGrpSpPr/>
          <p:nvPr/>
        </p:nvGrpSpPr>
        <p:grpSpPr>
          <a:xfrm>
            <a:off x="190500" y="1110426"/>
            <a:ext cx="24003000" cy="13374748"/>
            <a:chOff x="0" y="0"/>
            <a:chExt cx="24003000" cy="13374748"/>
          </a:xfrm>
        </p:grpSpPr>
        <p:pic>
          <p:nvPicPr>
            <p:cNvPr id="251" name="PC_2017_vs_ss_2013.png" descr="PC_2017_vs_ss_2013.png"/>
            <p:cNvPicPr>
              <a:picLocks noChangeAspect="1"/>
            </p:cNvPicPr>
            <p:nvPr/>
          </p:nvPicPr>
          <p:blipFill>
            <a:blip r:embed="rId2">
              <a:extLst/>
            </a:blip>
            <a:srcRect l="0" t="1121" r="0" b="1121"/>
            <a:stretch>
              <a:fillRect/>
            </a:stretch>
          </p:blipFill>
          <p:spPr>
            <a:xfrm>
              <a:off x="0" y="0"/>
              <a:ext cx="24003000" cy="12700000"/>
            </a:xfrm>
            <a:prstGeom prst="rect">
              <a:avLst/>
            </a:prstGeom>
            <a:ln w="12700" cap="flat">
              <a:noFill/>
              <a:miter lim="400000"/>
            </a:ln>
            <a:effectLst/>
          </p:spPr>
        </p:pic>
        <p:sp>
          <p:nvSpPr>
            <p:cNvPr id="252"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Violent Crime"/>
          <p:cNvSpPr txBox="1"/>
          <p:nvPr>
            <p:ph type="title"/>
          </p:nvPr>
        </p:nvSpPr>
        <p:spPr>
          <a:prstGeom prst="rect">
            <a:avLst/>
          </a:prstGeom>
        </p:spPr>
        <p:txBody>
          <a:bodyPr/>
          <a:lstStyle/>
          <a:p>
            <a:pPr/>
            <a:r>
              <a:t>Violent Crime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Violent Crime vs. School Spending in Same Year"/>
          <p:cNvSpPr txBox="1"/>
          <p:nvPr>
            <p:ph type="title"/>
          </p:nvPr>
        </p:nvSpPr>
        <p:spPr>
          <a:xfrm>
            <a:off x="1473200" y="355600"/>
            <a:ext cx="21437600" cy="800559"/>
          </a:xfrm>
          <a:prstGeom prst="rect">
            <a:avLst/>
          </a:prstGeom>
        </p:spPr>
        <p:txBody>
          <a:bodyPr/>
          <a:lstStyle/>
          <a:p>
            <a:pPr defTabSz="387984">
              <a:defRPr sz="4700">
                <a:effectLst>
                  <a:outerShdw sx="100000" sy="100000" kx="0" ky="0" algn="b" rotWithShape="0" blurRad="23876" dist="17907" dir="5400000">
                    <a:srgbClr val="000000"/>
                  </a:outerShdw>
                </a:effectLst>
              </a:defRPr>
            </a:pPr>
            <a:r>
              <a:rPr>
                <a:solidFill>
                  <a:schemeClr val="accent5"/>
                </a:solidFill>
              </a:rPr>
              <a:t>Violent Crime</a:t>
            </a:r>
            <a:r>
              <a:t> vs. School Spending in Same Year</a:t>
            </a:r>
          </a:p>
        </p:txBody>
      </p:sp>
      <p:grpSp>
        <p:nvGrpSpPr>
          <p:cNvPr id="260" name="Image Gallery"/>
          <p:cNvGrpSpPr/>
          <p:nvPr/>
        </p:nvGrpSpPr>
        <p:grpSpPr>
          <a:xfrm>
            <a:off x="190500" y="1110426"/>
            <a:ext cx="24003000" cy="13374748"/>
            <a:chOff x="0" y="0"/>
            <a:chExt cx="24003000" cy="13374748"/>
          </a:xfrm>
        </p:grpSpPr>
        <p:pic>
          <p:nvPicPr>
            <p:cNvPr id="258" name="VC_vs_ss_2010.png" descr="VC_vs_ss_2010.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59"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Violent Crime vs. School Spending in Same Year"/>
          <p:cNvSpPr txBox="1"/>
          <p:nvPr>
            <p:ph type="title"/>
          </p:nvPr>
        </p:nvSpPr>
        <p:spPr>
          <a:xfrm>
            <a:off x="1473200" y="355600"/>
            <a:ext cx="21437600" cy="800559"/>
          </a:xfrm>
          <a:prstGeom prst="rect">
            <a:avLst/>
          </a:prstGeom>
        </p:spPr>
        <p:txBody>
          <a:bodyPr/>
          <a:lstStyle/>
          <a:p>
            <a:pPr defTabSz="387984">
              <a:defRPr sz="4700">
                <a:effectLst>
                  <a:outerShdw sx="100000" sy="100000" kx="0" ky="0" algn="b" rotWithShape="0" blurRad="23876" dist="17907" dir="5400000">
                    <a:srgbClr val="000000"/>
                  </a:outerShdw>
                </a:effectLst>
              </a:defRPr>
            </a:pPr>
            <a:r>
              <a:rPr>
                <a:solidFill>
                  <a:schemeClr val="accent5"/>
                </a:solidFill>
              </a:rPr>
              <a:t>Violent Crime</a:t>
            </a:r>
            <a:r>
              <a:t> vs. School Spending in Same Year</a:t>
            </a:r>
          </a:p>
        </p:txBody>
      </p:sp>
      <p:grpSp>
        <p:nvGrpSpPr>
          <p:cNvPr id="265" name="Image Gallery"/>
          <p:cNvGrpSpPr/>
          <p:nvPr/>
        </p:nvGrpSpPr>
        <p:grpSpPr>
          <a:xfrm>
            <a:off x="190500" y="1110426"/>
            <a:ext cx="24003000" cy="13374748"/>
            <a:chOff x="0" y="0"/>
            <a:chExt cx="24003000" cy="13374748"/>
          </a:xfrm>
        </p:grpSpPr>
        <p:pic>
          <p:nvPicPr>
            <p:cNvPr id="263" name="VC_vs_ss_2011.png" descr="VC_vs_ss_2011.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64"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Violent Crime vs. School Spending in Same Year"/>
          <p:cNvSpPr txBox="1"/>
          <p:nvPr>
            <p:ph type="title"/>
          </p:nvPr>
        </p:nvSpPr>
        <p:spPr>
          <a:xfrm>
            <a:off x="1473200" y="355600"/>
            <a:ext cx="21437600" cy="800559"/>
          </a:xfrm>
          <a:prstGeom prst="rect">
            <a:avLst/>
          </a:prstGeom>
        </p:spPr>
        <p:txBody>
          <a:bodyPr/>
          <a:lstStyle/>
          <a:p>
            <a:pPr defTabSz="387984">
              <a:defRPr sz="4700">
                <a:effectLst>
                  <a:outerShdw sx="100000" sy="100000" kx="0" ky="0" algn="b" rotWithShape="0" blurRad="23876" dist="17907" dir="5400000">
                    <a:srgbClr val="000000"/>
                  </a:outerShdw>
                </a:effectLst>
              </a:defRPr>
            </a:pPr>
            <a:r>
              <a:rPr>
                <a:solidFill>
                  <a:schemeClr val="accent5"/>
                </a:solidFill>
              </a:rPr>
              <a:t>Violent Crime</a:t>
            </a:r>
            <a:r>
              <a:t> vs. School Spending in Same Year</a:t>
            </a:r>
          </a:p>
        </p:txBody>
      </p:sp>
      <p:grpSp>
        <p:nvGrpSpPr>
          <p:cNvPr id="270" name="Image Gallery"/>
          <p:cNvGrpSpPr/>
          <p:nvPr/>
        </p:nvGrpSpPr>
        <p:grpSpPr>
          <a:xfrm>
            <a:off x="190500" y="1110426"/>
            <a:ext cx="24003000" cy="13374748"/>
            <a:chOff x="0" y="0"/>
            <a:chExt cx="24003000" cy="13374748"/>
          </a:xfrm>
        </p:grpSpPr>
        <p:pic>
          <p:nvPicPr>
            <p:cNvPr id="268" name="VC_vs_ss_2012.png" descr="VC_vs_ss_2012.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69"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he following slides show how violent and property crime relate to school spending four years earlier.  Where there are trends,  a possible causation is indicated.  There are many factors not taken into account, however.  Trends therefore support causati"/>
          <p:cNvSpPr txBox="1"/>
          <p:nvPr>
            <p:ph type="body" idx="1"/>
          </p:nvPr>
        </p:nvSpPr>
        <p:spPr>
          <a:prstGeom prst="rect">
            <a:avLst/>
          </a:prstGeom>
        </p:spPr>
        <p:txBody>
          <a:bodyPr/>
          <a:lstStyle/>
          <a:p>
            <a:pPr marL="0" indent="0">
              <a:buSzTx/>
              <a:buNone/>
            </a:pPr>
            <a:r>
              <a:t>The following slides show how </a:t>
            </a:r>
            <a:r>
              <a:rPr>
                <a:solidFill>
                  <a:schemeClr val="accent5"/>
                </a:solidFill>
              </a:rPr>
              <a:t>violent</a:t>
            </a:r>
            <a:r>
              <a:t> and </a:t>
            </a:r>
            <a:r>
              <a:rPr>
                <a:solidFill>
                  <a:schemeClr val="accent4"/>
                </a:solidFill>
              </a:rPr>
              <a:t>property</a:t>
            </a:r>
            <a:r>
              <a:t> crime relate to school spending </a:t>
            </a:r>
            <a:r>
              <a:rPr i="1">
                <a:latin typeface="Helvetica Neue"/>
                <a:ea typeface="Helvetica Neue"/>
                <a:cs typeface="Helvetica Neue"/>
                <a:sym typeface="Helvetica Neue"/>
              </a:rPr>
              <a:t>four years earlier</a:t>
            </a:r>
            <a:r>
              <a:t>.  Where there are trends,  a possible causation is indicated.  There are many factors not taken into account, however.  Trends therefore support causation, but do not prove it.</a:t>
            </a:r>
          </a:p>
          <a:p>
            <a:pPr marL="0" indent="0">
              <a:buSzTx/>
              <a:buNone/>
            </a:pPr>
            <a:r>
              <a:t>State names are omitted for chart readability. Multiple years are included, click on chart and press arrows to navigate.</a:t>
            </a:r>
          </a:p>
          <a:p>
            <a:pPr marL="0" indent="0">
              <a:buSzTx/>
              <a:buNone/>
            </a:pPr>
            <a:r>
              <a:t>Multiple years are plotted on each page. Click image and hit left or right arrows to view</a:t>
            </a:r>
          </a:p>
        </p:txBody>
      </p:sp>
      <p:sp>
        <p:nvSpPr>
          <p:cNvPr id="137" name="Crime vs school spending - R language"/>
          <p:cNvSpPr txBox="1"/>
          <p:nvPr>
            <p:ph type="title" idx="4294967295"/>
          </p:nvPr>
        </p:nvSpPr>
        <p:spPr>
          <a:xfrm>
            <a:off x="1473200" y="355600"/>
            <a:ext cx="21437600" cy="1342485"/>
          </a:xfrm>
          <a:prstGeom prst="rect">
            <a:avLst/>
          </a:prstGeom>
        </p:spPr>
        <p:txBody>
          <a:bodyPr/>
          <a:lstStyle>
            <a:lvl1pPr defTabSz="685165">
              <a:defRPr sz="8300">
                <a:effectLst>
                  <a:outerShdw sx="100000" sy="100000" kx="0" ky="0" algn="b" rotWithShape="0" blurRad="42164" dist="31623" dir="5400000">
                    <a:srgbClr val="000000"/>
                  </a:outerShdw>
                </a:effectLst>
              </a:defRPr>
            </a:lvl1pPr>
          </a:lstStyle>
          <a:p>
            <a:pPr/>
            <a:r>
              <a:t>Crime vs school spending - R language</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Property Crime"/>
          <p:cNvSpPr txBox="1"/>
          <p:nvPr>
            <p:ph type="title"/>
          </p:nvPr>
        </p:nvSpPr>
        <p:spPr>
          <a:prstGeom prst="rect">
            <a:avLst/>
          </a:prstGeom>
        </p:spPr>
        <p:txBody>
          <a:bodyPr/>
          <a:lstStyle/>
          <a:p>
            <a:pPr/>
            <a:r>
              <a:t>Property Crime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Property Crime vs. School Spending in Same Year"/>
          <p:cNvSpPr txBox="1"/>
          <p:nvPr>
            <p:ph type="title"/>
          </p:nvPr>
        </p:nvSpPr>
        <p:spPr>
          <a:xfrm>
            <a:off x="1473200" y="78958"/>
            <a:ext cx="21437600" cy="857420"/>
          </a:xfrm>
          <a:prstGeom prst="rect">
            <a:avLst/>
          </a:prstGeom>
        </p:spPr>
        <p:txBody>
          <a:bodyPr/>
          <a:lstStyle/>
          <a:p>
            <a:pPr defTabSz="421004">
              <a:defRPr sz="5100">
                <a:effectLst>
                  <a:outerShdw sx="100000" sy="100000" kx="0" ky="0" algn="b" rotWithShape="0" blurRad="25908" dist="19431" dir="5400000">
                    <a:srgbClr val="000000"/>
                  </a:outerShdw>
                </a:effectLst>
              </a:defRPr>
            </a:pPr>
            <a:r>
              <a:rPr>
                <a:solidFill>
                  <a:schemeClr val="accent4"/>
                </a:solidFill>
              </a:rPr>
              <a:t>Property Crime</a:t>
            </a:r>
            <a:r>
              <a:t> vs. School Spending in Same Year</a:t>
            </a:r>
          </a:p>
        </p:txBody>
      </p:sp>
      <p:grpSp>
        <p:nvGrpSpPr>
          <p:cNvPr id="277" name="Image Gallery"/>
          <p:cNvGrpSpPr/>
          <p:nvPr/>
        </p:nvGrpSpPr>
        <p:grpSpPr>
          <a:xfrm>
            <a:off x="190500" y="1110426"/>
            <a:ext cx="24003000" cy="13374748"/>
            <a:chOff x="0" y="0"/>
            <a:chExt cx="24003000" cy="13374748"/>
          </a:xfrm>
        </p:grpSpPr>
        <p:pic>
          <p:nvPicPr>
            <p:cNvPr id="275" name="PC_vs_ss_2010.png" descr="PC_vs_ss_2010.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76"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Property Crime vs. School Spending in Same Year"/>
          <p:cNvSpPr txBox="1"/>
          <p:nvPr>
            <p:ph type="title"/>
          </p:nvPr>
        </p:nvSpPr>
        <p:spPr>
          <a:xfrm>
            <a:off x="1473200" y="78958"/>
            <a:ext cx="21437600" cy="857420"/>
          </a:xfrm>
          <a:prstGeom prst="rect">
            <a:avLst/>
          </a:prstGeom>
        </p:spPr>
        <p:txBody>
          <a:bodyPr/>
          <a:lstStyle/>
          <a:p>
            <a:pPr defTabSz="421004">
              <a:defRPr sz="5100">
                <a:effectLst>
                  <a:outerShdw sx="100000" sy="100000" kx="0" ky="0" algn="b" rotWithShape="0" blurRad="25908" dist="19431" dir="5400000">
                    <a:srgbClr val="000000"/>
                  </a:outerShdw>
                </a:effectLst>
              </a:defRPr>
            </a:pPr>
            <a:r>
              <a:rPr>
                <a:solidFill>
                  <a:schemeClr val="accent4"/>
                </a:solidFill>
              </a:rPr>
              <a:t>Property Crime</a:t>
            </a:r>
            <a:r>
              <a:t> vs. School Spending in Same Year</a:t>
            </a:r>
          </a:p>
        </p:txBody>
      </p:sp>
      <p:grpSp>
        <p:nvGrpSpPr>
          <p:cNvPr id="282" name="Image Gallery"/>
          <p:cNvGrpSpPr/>
          <p:nvPr/>
        </p:nvGrpSpPr>
        <p:grpSpPr>
          <a:xfrm>
            <a:off x="190500" y="1110426"/>
            <a:ext cx="24003000" cy="13374748"/>
            <a:chOff x="0" y="0"/>
            <a:chExt cx="24003000" cy="13374748"/>
          </a:xfrm>
        </p:grpSpPr>
        <p:pic>
          <p:nvPicPr>
            <p:cNvPr id="280" name="PC_vs_SS_2011.png" descr="PC_vs_SS_2011.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81"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Property Crime vs. School Spending in Same Year"/>
          <p:cNvSpPr txBox="1"/>
          <p:nvPr>
            <p:ph type="title"/>
          </p:nvPr>
        </p:nvSpPr>
        <p:spPr>
          <a:xfrm>
            <a:off x="1473200" y="78958"/>
            <a:ext cx="21437600" cy="857420"/>
          </a:xfrm>
          <a:prstGeom prst="rect">
            <a:avLst/>
          </a:prstGeom>
        </p:spPr>
        <p:txBody>
          <a:bodyPr/>
          <a:lstStyle/>
          <a:p>
            <a:pPr defTabSz="421004">
              <a:defRPr sz="5100">
                <a:effectLst>
                  <a:outerShdw sx="100000" sy="100000" kx="0" ky="0" algn="b" rotWithShape="0" blurRad="25908" dist="19431" dir="5400000">
                    <a:srgbClr val="000000"/>
                  </a:outerShdw>
                </a:effectLst>
              </a:defRPr>
            </a:pPr>
            <a:r>
              <a:rPr>
                <a:solidFill>
                  <a:schemeClr val="accent4"/>
                </a:solidFill>
              </a:rPr>
              <a:t>Property Crime</a:t>
            </a:r>
            <a:r>
              <a:t> vs. School Spending in Same Year</a:t>
            </a:r>
          </a:p>
        </p:txBody>
      </p:sp>
      <p:grpSp>
        <p:nvGrpSpPr>
          <p:cNvPr id="287" name="Image Gallery"/>
          <p:cNvGrpSpPr/>
          <p:nvPr/>
        </p:nvGrpSpPr>
        <p:grpSpPr>
          <a:xfrm>
            <a:off x="190500" y="1110426"/>
            <a:ext cx="24003000" cy="13374748"/>
            <a:chOff x="0" y="0"/>
            <a:chExt cx="24003000" cy="13374748"/>
          </a:xfrm>
        </p:grpSpPr>
        <p:pic>
          <p:nvPicPr>
            <p:cNvPr id="285" name="PC_vs_SS_2012.png" descr="PC_vs_SS_2012.png"/>
            <p:cNvPicPr>
              <a:picLocks noChangeAspect="1"/>
            </p:cNvPicPr>
            <p:nvPr/>
          </p:nvPicPr>
          <p:blipFill>
            <a:blip r:embed="rId2">
              <a:extLst/>
            </a:blip>
            <a:srcRect l="0" t="365" r="0" b="365"/>
            <a:stretch>
              <a:fillRect/>
            </a:stretch>
          </p:blipFill>
          <p:spPr>
            <a:xfrm>
              <a:off x="0" y="0"/>
              <a:ext cx="24003000" cy="12700000"/>
            </a:xfrm>
            <a:prstGeom prst="rect">
              <a:avLst/>
            </a:prstGeom>
            <a:ln w="12700" cap="flat">
              <a:noFill/>
              <a:miter lim="400000"/>
            </a:ln>
            <a:effectLst/>
          </p:spPr>
        </p:pic>
        <p:sp>
          <p:nvSpPr>
            <p:cNvPr id="286"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Final Conclusions"/>
          <p:cNvSpPr txBox="1"/>
          <p:nvPr>
            <p:ph type="title"/>
          </p:nvPr>
        </p:nvSpPr>
        <p:spPr>
          <a:prstGeom prst="rect">
            <a:avLst/>
          </a:prstGeom>
        </p:spPr>
        <p:txBody>
          <a:bodyPr/>
          <a:lstStyle/>
          <a:p>
            <a:pPr/>
            <a:r>
              <a:t>Final Conclusions</a:t>
            </a:r>
          </a:p>
        </p:txBody>
      </p:sp>
      <p:sp>
        <p:nvSpPr>
          <p:cNvPr id="290" name="There is a strong correlation between spending more on student instruction and reducing both violent crime and property crime.  This is seen whether looking with a four year lag from spending to crime, or even same year spending to crime.…"/>
          <p:cNvSpPr txBox="1"/>
          <p:nvPr>
            <p:ph type="body" idx="1"/>
          </p:nvPr>
        </p:nvSpPr>
        <p:spPr>
          <a:xfrm>
            <a:off x="1473200" y="3905250"/>
            <a:ext cx="21437600" cy="8039100"/>
          </a:xfrm>
          <a:prstGeom prst="rect">
            <a:avLst/>
          </a:prstGeom>
        </p:spPr>
        <p:txBody>
          <a:bodyPr/>
          <a:lstStyle/>
          <a:p>
            <a:pPr marL="0" indent="0">
              <a:buSzTx/>
              <a:buNone/>
            </a:pPr>
            <a:r>
              <a:t>There is a strong correlation between spending more on </a:t>
            </a:r>
            <a:r>
              <a:rPr>
                <a:solidFill>
                  <a:schemeClr val="accent1">
                    <a:hueOff val="-37249"/>
                    <a:satOff val="-2150"/>
                    <a:lumOff val="12811"/>
                  </a:schemeClr>
                </a:solidFill>
              </a:rPr>
              <a:t>student instruction</a:t>
            </a:r>
            <a:r>
              <a:t> and reducing both </a:t>
            </a:r>
            <a:r>
              <a:rPr>
                <a:solidFill>
                  <a:schemeClr val="accent5"/>
                </a:solidFill>
              </a:rPr>
              <a:t>violent</a:t>
            </a:r>
            <a:r>
              <a:t> </a:t>
            </a:r>
            <a:r>
              <a:rPr>
                <a:solidFill>
                  <a:schemeClr val="accent5"/>
                </a:solidFill>
              </a:rPr>
              <a:t>crime </a:t>
            </a:r>
            <a:r>
              <a:t>and</a:t>
            </a:r>
            <a:r>
              <a:rPr>
                <a:solidFill>
                  <a:schemeClr val="accent5"/>
                </a:solidFill>
              </a:rPr>
              <a:t> </a:t>
            </a:r>
            <a:r>
              <a:rPr>
                <a:solidFill>
                  <a:schemeClr val="accent4"/>
                </a:solidFill>
              </a:rPr>
              <a:t>property crime</a:t>
            </a:r>
            <a:r>
              <a:t>.  This is seen whether looking with a four year lag from spending to crime, or even same year spending to crime.  </a:t>
            </a:r>
          </a:p>
          <a:p>
            <a:pPr marL="0" indent="0">
              <a:buSzTx/>
              <a:buNone/>
            </a:pPr>
            <a:r>
              <a:t>While the same year correlation is likely due to spending in prior years, it has implications for more immediate return on investment for policy changes.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ources"/>
          <p:cNvSpPr txBox="1"/>
          <p:nvPr>
            <p:ph type="title"/>
          </p:nvPr>
        </p:nvSpPr>
        <p:spPr>
          <a:xfrm>
            <a:off x="1473200" y="355600"/>
            <a:ext cx="21437600" cy="1449178"/>
          </a:xfrm>
          <a:prstGeom prst="rect">
            <a:avLst/>
          </a:prstGeom>
        </p:spPr>
        <p:txBody>
          <a:bodyPr/>
          <a:lstStyle>
            <a:lvl1pPr defTabSz="734694">
              <a:defRPr sz="8900">
                <a:effectLst>
                  <a:outerShdw sx="100000" sy="100000" kx="0" ky="0" algn="b" rotWithShape="0" blurRad="45212" dist="33909" dir="5400000">
                    <a:srgbClr val="000000"/>
                  </a:outerShdw>
                </a:effectLst>
              </a:defRPr>
            </a:lvl1pPr>
          </a:lstStyle>
          <a:p>
            <a:pPr/>
            <a:r>
              <a:t>Sources</a:t>
            </a:r>
          </a:p>
        </p:txBody>
      </p:sp>
      <p:sp>
        <p:nvSpPr>
          <p:cNvPr id="293" name="Thompson, Melissa. Gender, Mental Illness, and Crime in the United States, 2004 [Computer file]. ICPSR27521-v1. Ann Arbor, MI: Inter-university Consortium for Political and Social Research [distributor], 2011. doi:10.3886/ICPSR27521…"/>
          <p:cNvSpPr txBox="1"/>
          <p:nvPr>
            <p:ph type="body" idx="1"/>
          </p:nvPr>
        </p:nvSpPr>
        <p:spPr>
          <a:xfrm>
            <a:off x="1473200" y="1942351"/>
            <a:ext cx="21437600" cy="9995649"/>
          </a:xfrm>
          <a:prstGeom prst="rect">
            <a:avLst/>
          </a:prstGeom>
        </p:spPr>
        <p:txBody>
          <a:bodyPr/>
          <a:lstStyle/>
          <a:p>
            <a:pPr marL="0" indent="0" defTabSz="457200">
              <a:spcBef>
                <a:spcPts val="0"/>
              </a:spcBef>
              <a:buSzTx/>
              <a:buNone/>
              <a:defRPr>
                <a:effectLst/>
                <a:latin typeface="Helvetica Neue"/>
                <a:ea typeface="Helvetica Neue"/>
                <a:cs typeface="Helvetica Neue"/>
                <a:sym typeface="Helvetica Neue"/>
              </a:defRPr>
            </a:pPr>
            <a:r>
              <a:t>Thompson, Melissa. Gender, Mental Illness, and Crime in the United States, 2004 [Computer file]. ICPSR27521-v1. Ann Arbor, MI: Inter-university Consortium for Political and Social Research [distributor], 2011. doi:10.3886/ICPSR27521 </a:t>
            </a:r>
          </a:p>
          <a:p>
            <a:pPr marL="0" indent="0" defTabSz="457200">
              <a:spcBef>
                <a:spcPts val="0"/>
              </a:spcBef>
              <a:buSzTx/>
              <a:buNone/>
              <a:defRPr>
                <a:effectLst/>
                <a:latin typeface="Helvetica Neue"/>
                <a:ea typeface="Helvetica Neue"/>
                <a:cs typeface="Helvetica Neue"/>
                <a:sym typeface="Helvetica Neue"/>
              </a:defRPr>
            </a:pPr>
            <a:r>
              <a:rPr u="sng">
                <a:hlinkClick r:id="rId2" invalidUrl="" action="" tgtFrame="" tooltip="" history="1" highlightClick="0" endSnd="0"/>
              </a:rPr>
              <a:t>https://catalog.data.gov/dataset/gender-mental-illness-and-crime-in-the-united-states-2004-42fde</a:t>
            </a:r>
          </a:p>
          <a:p>
            <a:pPr marL="0" indent="0" defTabSz="457200">
              <a:spcBef>
                <a:spcPts val="0"/>
              </a:spcBef>
              <a:buSzTx/>
              <a:buNone/>
              <a:defRPr>
                <a:effectLst/>
                <a:latin typeface="Helvetica Neue"/>
                <a:ea typeface="Helvetica Neue"/>
                <a:cs typeface="Helvetica Neue"/>
                <a:sym typeface="Helvetica Neue"/>
              </a:defRPr>
            </a:pPr>
          </a:p>
          <a:p>
            <a:pPr marL="0" indent="0" defTabSz="457200">
              <a:spcBef>
                <a:spcPts val="0"/>
              </a:spcBef>
              <a:buSzTx/>
              <a:buNone/>
              <a:defRPr>
                <a:effectLst/>
                <a:latin typeface="Helvetica Neue"/>
                <a:ea typeface="Helvetica Neue"/>
                <a:cs typeface="Helvetica Neue"/>
                <a:sym typeface="Helvetica Neue"/>
              </a:defRPr>
            </a:pPr>
          </a:p>
          <a:p>
            <a:pPr marL="0" indent="0" defTabSz="457200">
              <a:spcBef>
                <a:spcPts val="0"/>
              </a:spcBef>
              <a:buSzTx/>
              <a:buNone/>
              <a:defRPr>
                <a:effectLst/>
                <a:latin typeface="Helvetica Neue"/>
                <a:ea typeface="Helvetica Neue"/>
                <a:cs typeface="Helvetica Neue"/>
                <a:sym typeface="Helvetica Neue"/>
              </a:defRPr>
            </a:pPr>
            <a:r>
              <a:t>FBI Crime/Law Enforcement Stats (Uniform Crime Reporting Program)</a:t>
            </a:r>
          </a:p>
          <a:p>
            <a:pPr marL="0" indent="0" defTabSz="457200">
              <a:spcBef>
                <a:spcPts val="0"/>
              </a:spcBef>
              <a:buSzTx/>
              <a:buNone/>
              <a:defRPr>
                <a:effectLst/>
                <a:latin typeface="Helvetica Neue"/>
                <a:ea typeface="Helvetica Neue"/>
                <a:cs typeface="Helvetica Neue"/>
                <a:sym typeface="Helvetica Neue"/>
              </a:defRPr>
            </a:pPr>
            <a:r>
              <a:t>https://ucr.fbi.gov/crime-in-the-u.s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Violent Crime"/>
          <p:cNvSpPr txBox="1"/>
          <p:nvPr>
            <p:ph type="title"/>
          </p:nvPr>
        </p:nvSpPr>
        <p:spPr>
          <a:prstGeom prst="rect">
            <a:avLst/>
          </a:prstGeom>
        </p:spPr>
        <p:txBody>
          <a:bodyPr/>
          <a:lstStyle/>
          <a:p>
            <a:pPr/>
            <a:r>
              <a:t>Violent Crime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3" name="Image Gallery"/>
          <p:cNvGrpSpPr/>
          <p:nvPr/>
        </p:nvGrpSpPr>
        <p:grpSpPr>
          <a:xfrm>
            <a:off x="173473" y="464374"/>
            <a:ext cx="24003001" cy="13374749"/>
            <a:chOff x="0" y="0"/>
            <a:chExt cx="24003000" cy="13374748"/>
          </a:xfrm>
        </p:grpSpPr>
        <p:pic>
          <p:nvPicPr>
            <p:cNvPr id="141" name="VC_vs_SS_2010_2014.png" descr="VC_vs_SS_2010_2014.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42"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7" name="Image Gallery"/>
          <p:cNvGrpSpPr/>
          <p:nvPr/>
        </p:nvGrpSpPr>
        <p:grpSpPr>
          <a:xfrm>
            <a:off x="173473" y="464374"/>
            <a:ext cx="24003001" cy="13374749"/>
            <a:chOff x="0" y="0"/>
            <a:chExt cx="24003000" cy="13374748"/>
          </a:xfrm>
        </p:grpSpPr>
        <p:pic>
          <p:nvPicPr>
            <p:cNvPr id="145" name="VC_vs_SS_2011_2015.png" descr="VC_vs_SS_2011_2015.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46"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1" name="Image Gallery"/>
          <p:cNvGrpSpPr/>
          <p:nvPr/>
        </p:nvGrpSpPr>
        <p:grpSpPr>
          <a:xfrm>
            <a:off x="173473" y="464374"/>
            <a:ext cx="24003001" cy="13374749"/>
            <a:chOff x="0" y="0"/>
            <a:chExt cx="24003000" cy="13374748"/>
          </a:xfrm>
        </p:grpSpPr>
        <p:pic>
          <p:nvPicPr>
            <p:cNvPr id="149" name="VC_vs_SS_2012_2016.png" descr="VC_vs_SS_2012_2016.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50"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5" name="Image Gallery"/>
          <p:cNvGrpSpPr/>
          <p:nvPr/>
        </p:nvGrpSpPr>
        <p:grpSpPr>
          <a:xfrm>
            <a:off x="173473" y="464374"/>
            <a:ext cx="24003001" cy="13374749"/>
            <a:chOff x="0" y="0"/>
            <a:chExt cx="24003000" cy="13374748"/>
          </a:xfrm>
        </p:grpSpPr>
        <p:pic>
          <p:nvPicPr>
            <p:cNvPr id="153" name="VC_vs_SS_2013_2017.png" descr="VC_vs_SS_2013_2017.png"/>
            <p:cNvPicPr>
              <a:picLocks noChangeAspect="1"/>
            </p:cNvPicPr>
            <p:nvPr/>
          </p:nvPicPr>
          <p:blipFill>
            <a:blip r:embed="rId2">
              <a:extLst/>
            </a:blip>
            <a:srcRect l="2750" t="0" r="2750" b="0"/>
            <a:stretch>
              <a:fillRect/>
            </a:stretch>
          </p:blipFill>
          <p:spPr>
            <a:xfrm>
              <a:off x="0" y="0"/>
              <a:ext cx="24003000" cy="12700000"/>
            </a:xfrm>
            <a:prstGeom prst="rect">
              <a:avLst/>
            </a:prstGeom>
            <a:ln w="12700" cap="flat">
              <a:noFill/>
              <a:miter lim="400000"/>
            </a:ln>
            <a:effectLst/>
          </p:spPr>
        </p:pic>
        <p:sp>
          <p:nvSpPr>
            <p:cNvPr id="154" name="Rectangle"/>
            <p:cNvSpPr/>
            <p:nvPr/>
          </p:nvSpPr>
          <p:spPr>
            <a:xfrm>
              <a:off x="0" y="12776200"/>
              <a:ext cx="24003000" cy="5985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3000"/>
              </a:lvl1pPr>
            </a:lstStyle>
            <a:p>
              <a:pPr/>
              <a:r>
                <a:t> </a:t>
              </a:r>
            </a:p>
          </p:txBody>
        </p:sp>
      </p:gr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