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AppleGothic 일반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pleGothic 일반체"/>
      </a:defRPr>
    </a:lvl1pPr>
    <a:lvl2pPr indent="228600" latinLnBrk="0">
      <a:defRPr sz="1200">
        <a:latin typeface="+mj-lt"/>
        <a:ea typeface="+mj-ea"/>
        <a:cs typeface="+mj-cs"/>
        <a:sym typeface="AppleGothic 일반체"/>
      </a:defRPr>
    </a:lvl2pPr>
    <a:lvl3pPr indent="457200" latinLnBrk="0">
      <a:defRPr sz="1200">
        <a:latin typeface="+mj-lt"/>
        <a:ea typeface="+mj-ea"/>
        <a:cs typeface="+mj-cs"/>
        <a:sym typeface="AppleGothic 일반체"/>
      </a:defRPr>
    </a:lvl3pPr>
    <a:lvl4pPr indent="685800" latinLnBrk="0">
      <a:defRPr sz="1200">
        <a:latin typeface="+mj-lt"/>
        <a:ea typeface="+mj-ea"/>
        <a:cs typeface="+mj-cs"/>
        <a:sym typeface="AppleGothic 일반체"/>
      </a:defRPr>
    </a:lvl4pPr>
    <a:lvl5pPr indent="914400" latinLnBrk="0">
      <a:defRPr sz="1200">
        <a:latin typeface="+mj-lt"/>
        <a:ea typeface="+mj-ea"/>
        <a:cs typeface="+mj-cs"/>
        <a:sym typeface="AppleGothic 일반체"/>
      </a:defRPr>
    </a:lvl5pPr>
    <a:lvl6pPr indent="1143000" latinLnBrk="0">
      <a:defRPr sz="1200">
        <a:latin typeface="+mj-lt"/>
        <a:ea typeface="+mj-ea"/>
        <a:cs typeface="+mj-cs"/>
        <a:sym typeface="AppleGothic 일반체"/>
      </a:defRPr>
    </a:lvl6pPr>
    <a:lvl7pPr indent="1371600" latinLnBrk="0">
      <a:defRPr sz="1200">
        <a:latin typeface="+mj-lt"/>
        <a:ea typeface="+mj-ea"/>
        <a:cs typeface="+mj-cs"/>
        <a:sym typeface="AppleGothic 일반체"/>
      </a:defRPr>
    </a:lvl7pPr>
    <a:lvl8pPr indent="1600200" latinLnBrk="0">
      <a:defRPr sz="1200">
        <a:latin typeface="+mj-lt"/>
        <a:ea typeface="+mj-ea"/>
        <a:cs typeface="+mj-cs"/>
        <a:sym typeface="AppleGothic 일반체"/>
      </a:defRPr>
    </a:lvl8pPr>
    <a:lvl9pPr indent="1828800" latinLnBrk="0">
      <a:defRPr sz="1200">
        <a:latin typeface="+mj-lt"/>
        <a:ea typeface="+mj-ea"/>
        <a:cs typeface="+mj-cs"/>
        <a:sym typeface="AppleGothic 일반체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578332" y="1466601"/>
            <a:ext cx="4456857" cy="1944217"/>
          </a:xfrm>
          <a:prstGeom prst="rect">
            <a:avLst/>
          </a:prstGeom>
        </p:spPr>
        <p:txBody>
          <a:bodyPr anchor="t"/>
          <a:lstStyle>
            <a:lvl1pPr>
              <a:defRPr sz="5400">
                <a:solidFill>
                  <a:srgbClr val="2ABFB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Analysis by Scott McLaughlin"/>
          <p:cNvSpPr txBox="1"/>
          <p:nvPr/>
        </p:nvSpPr>
        <p:spPr>
          <a:xfrm>
            <a:off x="4740662" y="3734185"/>
            <a:ext cx="251068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Analysis by Scott McLaughlin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/>
          <p:nvPr>
            <p:ph type="title"/>
          </p:nvPr>
        </p:nvSpPr>
        <p:spPr>
          <a:xfrm>
            <a:off x="755576" y="86954"/>
            <a:ext cx="7632849" cy="796908"/>
          </a:xfrm>
          <a:prstGeom prst="rect">
            <a:avLst/>
          </a:prstGeom>
        </p:spPr>
        <p:txBody>
          <a:bodyPr/>
          <a:lstStyle>
            <a:lvl1pPr>
              <a:defRPr b="1" sz="2500">
                <a:solidFill>
                  <a:srgbClr val="2ABFB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747567" y="1268759"/>
            <a:ext cx="7648866" cy="511257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00"/>
              </a:spcBef>
              <a:buSzTx/>
              <a:buFontTx/>
              <a:buNone/>
              <a:defRPr i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indent="114300">
              <a:spcBef>
                <a:spcPts val="300"/>
              </a:spcBef>
              <a:buSzTx/>
              <a:buFontTx/>
              <a:buNone/>
              <a:defRPr i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indent="571500">
              <a:spcBef>
                <a:spcPts val="300"/>
              </a:spcBef>
              <a:buSzTx/>
              <a:buFontTx/>
              <a:buNone/>
              <a:defRPr i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indent="1028700">
              <a:spcBef>
                <a:spcPts val="300"/>
              </a:spcBef>
              <a:buSzTx/>
              <a:buFontTx/>
              <a:buNone/>
              <a:defRPr i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2900" indent="1485900">
              <a:spcBef>
                <a:spcPts val="300"/>
              </a:spcBef>
              <a:buSzTx/>
              <a:buFontTx/>
              <a:buNone/>
              <a:defRPr i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13144" y="6443307"/>
            <a:ext cx="273657" cy="26425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/>
          <p:nvPr>
            <p:ph type="title"/>
          </p:nvPr>
        </p:nvSpPr>
        <p:spPr>
          <a:xfrm>
            <a:off x="755576" y="86954"/>
            <a:ext cx="7632849" cy="796908"/>
          </a:xfrm>
          <a:prstGeom prst="rect">
            <a:avLst/>
          </a:prstGeom>
        </p:spPr>
        <p:txBody>
          <a:bodyPr/>
          <a:lstStyle>
            <a:lvl1pPr>
              <a:defRPr b="1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747567" y="1268759"/>
            <a:ext cx="7648866" cy="511257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00"/>
              </a:spcBef>
              <a:buSzTx/>
              <a:buFontTx/>
              <a:buNone/>
              <a:defRPr i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indent="114300">
              <a:spcBef>
                <a:spcPts val="300"/>
              </a:spcBef>
              <a:buSzTx/>
              <a:buFontTx/>
              <a:buNone/>
              <a:defRPr i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indent="571500">
              <a:spcBef>
                <a:spcPts val="300"/>
              </a:spcBef>
              <a:buSzTx/>
              <a:buFontTx/>
              <a:buNone/>
              <a:defRPr i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indent="1028700">
              <a:spcBef>
                <a:spcPts val="300"/>
              </a:spcBef>
              <a:buSzTx/>
              <a:buFontTx/>
              <a:buNone/>
              <a:defRPr i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2900" indent="1485900">
              <a:spcBef>
                <a:spcPts val="300"/>
              </a:spcBef>
              <a:buSzTx/>
              <a:buFontTx/>
              <a:buNone/>
              <a:defRPr i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13144" y="6479027"/>
            <a:ext cx="273657" cy="26425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>
            <p:ph type="title"/>
          </p:nvPr>
        </p:nvSpPr>
        <p:spPr>
          <a:xfrm>
            <a:off x="1259632" y="2276872"/>
            <a:ext cx="7211145" cy="1321941"/>
          </a:xfrm>
          <a:prstGeom prst="rect">
            <a:avLst/>
          </a:prstGeom>
        </p:spPr>
        <p:txBody>
          <a:bodyPr anchor="t"/>
          <a:lstStyle>
            <a:lvl1pPr>
              <a:defRPr sz="7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375396" y="6434465"/>
            <a:ext cx="311405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1pPr>
      <a:lvl2pPr marL="854075" marR="0" indent="-3968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2pPr>
      <a:lvl3pPr marL="1231900" marR="0" indent="-317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3pPr>
      <a:lvl4pPr marL="1689100" marR="0" indent="-317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4pPr>
      <a:lvl5pPr marL="2146300" marR="0" indent="-317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5pPr>
      <a:lvl6pPr marL="25717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6pPr>
      <a:lvl7pPr marL="3028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7pPr>
      <a:lvl8pPr marL="34861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8pPr>
      <a:lvl9pPr marL="39433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500" u="none">
          <a:solidFill>
            <a:srgbClr val="000000"/>
          </a:solidFill>
          <a:uFillTx/>
          <a:latin typeface="+mj-lt"/>
          <a:ea typeface="+mj-ea"/>
          <a:cs typeface="+mj-cs"/>
          <a:sym typeface="AppleGothic 일반체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Gothic 일반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competitions/spaceship-titanic/overview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paceship Titan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Spaceship Titanic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71" name="Spaceship Titanic is an online Machine Learning / AI challen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Spaceship Titanic is an online Machine Learning / AI challenge.</a:t>
            </a:r>
          </a:p>
          <a:p>
            <a:pPr/>
            <a:r>
              <a:t>The premise is a space emigration ship that went through a spacetime anomaly.</a:t>
            </a:r>
          </a:p>
          <a:p>
            <a:pPr/>
            <a:r>
              <a:t>Almost half of its passengers were transported to an alternate dimension. The</a:t>
            </a:r>
          </a:p>
          <a:p>
            <a:pPr/>
            <a:r>
              <a:t>computer was partially damaged, and data for which passengers were transported</a:t>
            </a:r>
          </a:p>
          <a:p>
            <a:pPr/>
            <a:r>
              <a:t>was not complete. A set of data is given to train the ML / AI in order to predict </a:t>
            </a:r>
          </a:p>
          <a:p>
            <a:pPr/>
            <a:r>
              <a:t>which passengers were Transported from the list of passengers with unknown </a:t>
            </a:r>
          </a:p>
          <a:p>
            <a:pPr/>
            <a:r>
              <a:t>status.</a:t>
            </a:r>
          </a:p>
          <a:p>
            <a:pPr/>
          </a:p>
          <a:p>
            <a:pPr/>
            <a:r>
              <a:t>More details: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https://www.kaggle.com/competitions/spaceship-titanic/overview</a:t>
            </a:r>
          </a:p>
          <a:p>
            <a:pPr/>
          </a:p>
          <a:p>
            <a:pPr/>
            <a:r>
              <a:t>In this presentation, I provide some insight into the known data set. I do NOT provide</a:t>
            </a:r>
          </a:p>
          <a:p>
            <a:pPr/>
            <a:r>
              <a:t>a model for predicting additional passengers that were Transported. I did not use</a:t>
            </a:r>
          </a:p>
          <a:p>
            <a:pPr/>
            <a:r>
              <a:t>AI or Machine Learning in my analysis. Only simple calculations and plots using</a:t>
            </a:r>
          </a:p>
          <a:p>
            <a:pPr/>
            <a:r>
              <a:t>the R programming / analysis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ryoSlee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b="1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CryoSleep</a:t>
            </a:r>
          </a:p>
        </p:txBody>
      </p:sp>
      <p:sp>
        <p:nvSpPr>
          <p:cNvPr id="74" name="The strongest correlation is with those in Cryo Sleep. Nearly 82% of those 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strongest correlation is with those in Cryo Sleep. Nearly 82% of those in </a:t>
            </a:r>
          </a:p>
          <a:p>
            <a:pPr/>
            <a:r>
              <a:t>CryoSleep were Transported, as opposed to only 33% of those that were awake.</a:t>
            </a:r>
          </a:p>
          <a:p>
            <a:pPr/>
          </a:p>
        </p:txBody>
      </p:sp>
      <p:pic>
        <p:nvPicPr>
          <p:cNvPr id="75" name="CryoSleep.jpeg" descr="CryoSleep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365" y="2170498"/>
            <a:ext cx="5864295" cy="4610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</a:t>
            </a:r>
          </a:p>
        </p:txBody>
      </p:sp>
      <p:sp>
        <p:nvSpPr>
          <p:cNvPr id="78" name="There was a weak but valid correspondence to age.  Those be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was a weak but valid correspondence to age.  Those below</a:t>
            </a:r>
          </a:p>
          <a:p>
            <a:pPr/>
            <a:r>
              <a:t>10 years old were more likely to have been Transported, with the rate increasing</a:t>
            </a:r>
          </a:p>
          <a:p>
            <a:pPr/>
            <a:r>
              <a:t>as age decreased, starting at around 20.</a:t>
            </a:r>
          </a:p>
        </p:txBody>
      </p:sp>
      <p:pic>
        <p:nvPicPr>
          <p:cNvPr id="79" name="Age.jpeg" descr="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827" y="2152546"/>
            <a:ext cx="5798838" cy="45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eck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Deck Level</a:t>
            </a:r>
          </a:p>
        </p:txBody>
      </p:sp>
      <p:sp>
        <p:nvSpPr>
          <p:cNvPr id="82" name="There is a weaker correspondence to the deck passengers were 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a weaker correspondence to the deck passengers were on.</a:t>
            </a:r>
          </a:p>
          <a:p>
            <a:pPr/>
            <a:r>
              <a:t>Decks B &amp; C had the highest rate, but the other decks still had significant rates.</a:t>
            </a:r>
          </a:p>
        </p:txBody>
      </p:sp>
      <p:pic>
        <p:nvPicPr>
          <p:cNvPr id="83" name="Deck.jpg" descr="Dec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894" y="2100923"/>
            <a:ext cx="5354173" cy="420959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4" name="Table"/>
          <p:cNvGraphicFramePr/>
          <p:nvPr/>
        </p:nvGraphicFramePr>
        <p:xfrm>
          <a:off x="6027697" y="2933245"/>
          <a:ext cx="7366001" cy="508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31800"/>
                <a:gridCol w="635000"/>
                <a:gridCol w="850900"/>
                <a:gridCol w="850900"/>
              </a:tblGrid>
              <a:tr h="4281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
on Deck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Count 
Transported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 
Transported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</a:tr>
              <a:tr h="2757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EE220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49.6%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779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73.4%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747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68.0%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43.3%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876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35.7%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2794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1229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44.0%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22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2559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1321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51.6%</a:t>
                      </a:r>
                    </a:p>
                  </a:txBody>
                  <a:tcPr marL="0" marR="0" marT="0" marB="0" anchor="t" anchorCtr="0" horzOverflow="overflow"/>
                </a:tc>
              </a:tr>
              <a:tr h="2630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42A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20.0%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VIP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VIP Status</a:t>
            </a:r>
          </a:p>
        </p:txBody>
      </p:sp>
      <p:sp>
        <p:nvSpPr>
          <p:cNvPr id="87" name="The weakest correlation was with VIP Status.  This may be a factor of s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weakest correlation was with VIP Status.  This may be a factor of sample</a:t>
            </a:r>
          </a:p>
          <a:p>
            <a:pPr/>
            <a:r>
              <a:t>size, but the relationship is significant enough to mention for further study.</a:t>
            </a:r>
          </a:p>
        </p:txBody>
      </p:sp>
      <p:pic>
        <p:nvPicPr>
          <p:cNvPr id="88" name="VIP.jpg" descr="VI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41" y="2189730"/>
            <a:ext cx="5155211" cy="40531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9" name="Table"/>
          <p:cNvGraphicFramePr/>
          <p:nvPr/>
        </p:nvGraphicFramePr>
        <p:xfrm>
          <a:off x="5708879" y="3312535"/>
          <a:ext cx="7366001" cy="508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73100"/>
                <a:gridCol w="685800"/>
                <a:gridCol w="850900"/>
                <a:gridCol w="838200"/>
              </a:tblGrid>
              <a:tr h="42811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Ticket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Sample
Size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Count
Transported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Percent
Loss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8291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4198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50.6%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16E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38.2%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92" name="Insights shown here indicate the most likely to be transported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shown here indicate the most likely to be transported are</a:t>
            </a:r>
          </a:p>
          <a:p>
            <a:pPr/>
            <a:r>
              <a:t>young passengers in Cryo-sleep, on Decks B &amp; C, who are not VIP’s. This </a:t>
            </a:r>
          </a:p>
          <a:p>
            <a:pPr/>
            <a:r>
              <a:t>conclusion is not a strong correlation, but requires further analysis beyond the</a:t>
            </a:r>
          </a:p>
          <a:p>
            <a:pPr/>
            <a:r>
              <a:t>scope of this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FFFFFF"/>
      </a:dk1>
      <a:lt1>
        <a:srgbClr val="4BACC6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AppleGothic 일반체"/>
        <a:ea typeface="AppleGothic 일반체"/>
        <a:cs typeface="AppleGothic 일반체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AppleGothic 일반체"/>
        <a:ea typeface="AppleGothic 일반체"/>
        <a:cs typeface="AppleGothic 일반체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AppleGothic 일반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