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8" r:id="rId3"/>
    <p:sldId id="259" r:id="rId4"/>
    <p:sldId id="281" r:id="rId5"/>
    <p:sldId id="261" r:id="rId6"/>
    <p:sldId id="282" r:id="rId7"/>
    <p:sldId id="283" r:id="rId8"/>
    <p:sldId id="260" r:id="rId9"/>
    <p:sldId id="284" r:id="rId10"/>
    <p:sldId id="286" r:id="rId11"/>
    <p:sldId id="293" r:id="rId12"/>
    <p:sldId id="285" r:id="rId13"/>
    <p:sldId id="287" r:id="rId14"/>
    <p:sldId id="288" r:id="rId15"/>
    <p:sldId id="289" r:id="rId16"/>
    <p:sldId id="290" r:id="rId17"/>
    <p:sldId id="291" r:id="rId18"/>
    <p:sldId id="294" r:id="rId19"/>
    <p:sldId id="29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20" d="100"/>
          <a:sy n="120" d="100"/>
        </p:scale>
        <p:origin x="200" y="4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489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89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ae22be7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ae22be7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ae22be7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ae22be7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these boxes represent classes. I wrote “Class Dog” in order to differentiate it from Dog objects.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ae22be7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ae22be7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these boxes represent classes. I wrote “Class Dog” in order to differentiate it from Dog objects.</a:t>
            </a:r>
            <a:endParaRPr/>
          </a:p>
        </p:txBody>
      </p:sp>
    </p:spTree>
    <p:extLst>
      <p:ext uri="{BB962C8B-B14F-4D97-AF65-F5344CB8AC3E}">
        <p14:creationId xmlns:p14="http://schemas.microsoft.com/office/powerpoint/2010/main" val="317542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64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ae22be7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ae22be7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4756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ae22be74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ae22be74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cf026d0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cf026d0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98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US" dirty="0"/>
              <a:t>AP Computer Science</a:t>
            </a:r>
          </a:p>
          <a:p>
            <a:pPr marL="0" lvl="0" indent="0" algn="ctr" rtl="0">
              <a:spcBef>
                <a:spcPts val="0"/>
              </a:spcBef>
              <a:spcAft>
                <a:spcPts val="0"/>
              </a:spcAft>
              <a:buNone/>
            </a:pPr>
            <a:r>
              <a:rPr lang="en-US" dirty="0"/>
              <a:t>Fall Semester 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Let’s look at a default constructor for class Dog</a:t>
            </a:r>
            <a:endParaRPr dirty="0"/>
          </a:p>
        </p:txBody>
      </p:sp>
      <p:sp>
        <p:nvSpPr>
          <p:cNvPr id="11" name="Google Shape;90;p18">
            <a:extLst>
              <a:ext uri="{FF2B5EF4-FFF2-40B4-BE49-F238E27FC236}">
                <a16:creationId xmlns:a16="http://schemas.microsoft.com/office/drawing/2014/main" id="{19653D58-4D54-924F-B9E5-32B237D52ECC}"/>
              </a:ext>
            </a:extLst>
          </p:cNvPr>
          <p:cNvSpPr txBox="1">
            <a:spLocks/>
          </p:cNvSpPr>
          <p:nvPr/>
        </p:nvSpPr>
        <p:spPr>
          <a:xfrm>
            <a:off x="491390" y="3199936"/>
            <a:ext cx="8520600" cy="1854691"/>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100" dirty="0"/>
              <a:t>What values will instances of Dog have?</a:t>
            </a:r>
          </a:p>
          <a:p>
            <a:r>
              <a:rPr lang="en-US" sz="2100" dirty="0"/>
              <a:t>  Dog daisy = new Dog();</a:t>
            </a:r>
          </a:p>
          <a:p>
            <a:endParaRPr lang="en-US" sz="2100" dirty="0"/>
          </a:p>
          <a:p>
            <a:r>
              <a:rPr lang="en-US" sz="2100" dirty="0" err="1"/>
              <a:t>daisy.name</a:t>
            </a:r>
            <a:r>
              <a:rPr lang="en-US" sz="2100" dirty="0"/>
              <a:t> will be the empty string : “”</a:t>
            </a:r>
          </a:p>
          <a:p>
            <a:r>
              <a:rPr lang="en-US" sz="2100" dirty="0" err="1"/>
              <a:t>daisy.breed</a:t>
            </a:r>
            <a:r>
              <a:rPr lang="en-US" sz="2100" dirty="0"/>
              <a:t> will be the empty string: “”</a:t>
            </a:r>
          </a:p>
          <a:p>
            <a:r>
              <a:rPr lang="en-US" sz="2100" dirty="0" err="1"/>
              <a:t>daisy.age</a:t>
            </a:r>
            <a:r>
              <a:rPr lang="en-US" sz="2100" dirty="0"/>
              <a:t> will be zero</a:t>
            </a:r>
          </a:p>
          <a:p>
            <a:endParaRPr lang="en-US" sz="2100" dirty="0"/>
          </a:p>
        </p:txBody>
      </p:sp>
      <p:sp>
        <p:nvSpPr>
          <p:cNvPr id="5" name="Google Shape;78;p16">
            <a:extLst>
              <a:ext uri="{FF2B5EF4-FFF2-40B4-BE49-F238E27FC236}">
                <a16:creationId xmlns:a16="http://schemas.microsoft.com/office/drawing/2014/main" id="{9E232AE9-B0A9-594F-9F6A-B8A91859C6FD}"/>
              </a:ext>
            </a:extLst>
          </p:cNvPr>
          <p:cNvSpPr txBox="1"/>
          <p:nvPr/>
        </p:nvSpPr>
        <p:spPr>
          <a:xfrm>
            <a:off x="1836462" y="1016218"/>
            <a:ext cx="5103833"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public class Dog {</a:t>
            </a:r>
            <a:endParaRPr dirty="0"/>
          </a:p>
          <a:p>
            <a:pPr marL="0" lvl="0" indent="0" algn="l" rtl="0">
              <a:spcBef>
                <a:spcPts val="0"/>
              </a:spcBef>
              <a:spcAft>
                <a:spcPts val="0"/>
              </a:spcAft>
              <a:buNone/>
            </a:pPr>
            <a:r>
              <a:rPr lang="en" dirty="0"/>
              <a:t> public String name;</a:t>
            </a:r>
            <a:endParaRPr dirty="0"/>
          </a:p>
          <a:p>
            <a:pPr marL="0" lvl="0" indent="0" algn="l" rtl="0">
              <a:spcBef>
                <a:spcPts val="0"/>
              </a:spcBef>
              <a:spcAft>
                <a:spcPts val="0"/>
              </a:spcAft>
              <a:buNone/>
            </a:pPr>
            <a:r>
              <a:rPr lang="en" dirty="0"/>
              <a:t> public String breed;</a:t>
            </a:r>
            <a:endParaRPr dirty="0"/>
          </a:p>
          <a:p>
            <a:pPr marL="0" lvl="0" indent="0" algn="l" rtl="0">
              <a:spcBef>
                <a:spcPts val="0"/>
              </a:spcBef>
              <a:spcAft>
                <a:spcPts val="0"/>
              </a:spcAft>
              <a:buNone/>
            </a:pPr>
            <a:r>
              <a:rPr lang="en" dirty="0"/>
              <a:t> public int age;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public Dog() {</a:t>
            </a:r>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76493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Default constructor – creates an instance with default values for the class member variables</a:t>
            </a:r>
            <a:endParaRPr dirty="0"/>
          </a:p>
        </p:txBody>
      </p:sp>
      <p:sp>
        <p:nvSpPr>
          <p:cNvPr id="11" name="Google Shape;90;p18">
            <a:extLst>
              <a:ext uri="{FF2B5EF4-FFF2-40B4-BE49-F238E27FC236}">
                <a16:creationId xmlns:a16="http://schemas.microsoft.com/office/drawing/2014/main" id="{19653D58-4D54-924F-B9E5-32B237D52ECC}"/>
              </a:ext>
            </a:extLst>
          </p:cNvPr>
          <p:cNvSpPr txBox="1">
            <a:spLocks/>
          </p:cNvSpPr>
          <p:nvPr/>
        </p:nvSpPr>
        <p:spPr>
          <a:xfrm>
            <a:off x="470125" y="1431753"/>
            <a:ext cx="8520600" cy="1854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a:t>What values will instances of Dog have?</a:t>
            </a:r>
          </a:p>
          <a:p>
            <a:r>
              <a:rPr lang="en-US" sz="1800" dirty="0"/>
              <a:t>  Dog daisy = new Dog();</a:t>
            </a:r>
          </a:p>
          <a:p>
            <a:endParaRPr lang="en-US" sz="1800" dirty="0"/>
          </a:p>
          <a:p>
            <a:r>
              <a:rPr lang="en-US" sz="1800" dirty="0"/>
              <a:t>What good is that? It is assumed that later code will give nondefault values.</a:t>
            </a:r>
          </a:p>
          <a:p>
            <a:r>
              <a:rPr lang="en-US" sz="1800" dirty="0" err="1"/>
              <a:t>daisy.name</a:t>
            </a:r>
            <a:r>
              <a:rPr lang="en-US" sz="1800" dirty="0"/>
              <a:t> = “Daisy”;</a:t>
            </a:r>
          </a:p>
          <a:p>
            <a:r>
              <a:rPr lang="en-US" sz="1800" dirty="0" err="1"/>
              <a:t>daisy.breed</a:t>
            </a:r>
            <a:r>
              <a:rPr lang="en-US" sz="1800" dirty="0"/>
              <a:t> = “Poodle”;</a:t>
            </a:r>
          </a:p>
          <a:p>
            <a:r>
              <a:rPr lang="en-US" sz="1800" dirty="0" err="1"/>
              <a:t>daisy.age</a:t>
            </a:r>
            <a:r>
              <a:rPr lang="en-US" sz="1800" dirty="0"/>
              <a:t> = 6;</a:t>
            </a:r>
          </a:p>
          <a:p>
            <a:endParaRPr lang="en-US" sz="1800" dirty="0"/>
          </a:p>
          <a:p>
            <a:r>
              <a:rPr lang="en-US" sz="1800" dirty="0"/>
              <a:t>This is fine when you are first learning. But later, only construct valid objects that are setup and ready to go. Don’t rely on later code to set them up and make them useful. When the constructor is finished, you should have a valid object.</a:t>
            </a:r>
          </a:p>
        </p:txBody>
      </p:sp>
    </p:spTree>
    <p:extLst>
      <p:ext uri="{BB962C8B-B14F-4D97-AF65-F5344CB8AC3E}">
        <p14:creationId xmlns:p14="http://schemas.microsoft.com/office/powerpoint/2010/main" val="207817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E8C5-DB42-3A45-8595-F65A9241A84F}"/>
              </a:ext>
            </a:extLst>
          </p:cNvPr>
          <p:cNvSpPr>
            <a:spLocks noGrp="1"/>
          </p:cNvSpPr>
          <p:nvPr>
            <p:ph type="title"/>
          </p:nvPr>
        </p:nvSpPr>
        <p:spPr/>
        <p:txBody>
          <a:bodyPr>
            <a:normAutofit fontScale="90000"/>
          </a:bodyPr>
          <a:lstStyle/>
          <a:p>
            <a:r>
              <a:rPr lang="en-US" dirty="0" err="1"/>
              <a:t>Goto</a:t>
            </a:r>
            <a:r>
              <a:rPr lang="en-US" dirty="0"/>
              <a:t> </a:t>
            </a:r>
            <a:r>
              <a:rPr lang="en-US" dirty="0" err="1"/>
              <a:t>jGrasp</a:t>
            </a:r>
            <a:br>
              <a:rPr lang="en-US" dirty="0"/>
            </a:br>
            <a:br>
              <a:rPr lang="en-US" dirty="0"/>
            </a:br>
            <a:br>
              <a:rPr lang="en-US" dirty="0"/>
            </a:br>
            <a:r>
              <a:rPr lang="en-US" dirty="0"/>
              <a:t>Check whether ”if” statements have been covered</a:t>
            </a:r>
          </a:p>
        </p:txBody>
      </p:sp>
    </p:spTree>
    <p:extLst>
      <p:ext uri="{BB962C8B-B14F-4D97-AF65-F5344CB8AC3E}">
        <p14:creationId xmlns:p14="http://schemas.microsoft.com/office/powerpoint/2010/main" val="139493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137-517D-A44D-ABE3-B1BFB12E692D}"/>
              </a:ext>
            </a:extLst>
          </p:cNvPr>
          <p:cNvSpPr>
            <a:spLocks noGrp="1"/>
          </p:cNvSpPr>
          <p:nvPr>
            <p:ph type="title"/>
          </p:nvPr>
        </p:nvSpPr>
        <p:spPr/>
        <p:txBody>
          <a:bodyPr>
            <a:normAutofit fontScale="90000"/>
          </a:bodyPr>
          <a:lstStyle/>
          <a:p>
            <a:r>
              <a:rPr lang="en-US" dirty="0"/>
              <a:t>Object equality : Really Important!</a:t>
            </a:r>
          </a:p>
        </p:txBody>
      </p:sp>
      <p:sp>
        <p:nvSpPr>
          <p:cNvPr id="4" name="Google Shape;91;p18">
            <a:extLst>
              <a:ext uri="{FF2B5EF4-FFF2-40B4-BE49-F238E27FC236}">
                <a16:creationId xmlns:a16="http://schemas.microsoft.com/office/drawing/2014/main" id="{FADD9E8E-A685-6C48-8D2A-A731520D2DF6}"/>
              </a:ext>
            </a:extLst>
          </p:cNvPr>
          <p:cNvSpPr txBox="1"/>
          <p:nvPr/>
        </p:nvSpPr>
        <p:spPr>
          <a:xfrm>
            <a:off x="1945746" y="2248801"/>
            <a:ext cx="14403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Hana</a:t>
            </a:r>
            <a:endParaRPr dirty="0"/>
          </a:p>
          <a:p>
            <a:pPr marL="0" lvl="0" indent="0" algn="l" rtl="0">
              <a:spcBef>
                <a:spcPts val="0"/>
              </a:spcBef>
              <a:spcAft>
                <a:spcPts val="0"/>
              </a:spcAft>
              <a:buNone/>
            </a:pPr>
            <a:r>
              <a:rPr lang="en" dirty="0"/>
              <a:t>breed : Saluki</a:t>
            </a:r>
          </a:p>
          <a:p>
            <a:pPr marL="0" lvl="0" indent="0" algn="l" rtl="0">
              <a:spcBef>
                <a:spcPts val="0"/>
              </a:spcBef>
              <a:spcAft>
                <a:spcPts val="0"/>
              </a:spcAft>
              <a:buNone/>
            </a:pPr>
            <a:r>
              <a:rPr lang="en" dirty="0"/>
              <a:t>age : 2</a:t>
            </a:r>
            <a:endParaRPr dirty="0"/>
          </a:p>
        </p:txBody>
      </p:sp>
      <p:sp>
        <p:nvSpPr>
          <p:cNvPr id="5" name="Google Shape;92;p18">
            <a:extLst>
              <a:ext uri="{FF2B5EF4-FFF2-40B4-BE49-F238E27FC236}">
                <a16:creationId xmlns:a16="http://schemas.microsoft.com/office/drawing/2014/main" id="{2637999D-CCFF-0F44-BADB-F0F6EDA4601D}"/>
              </a:ext>
            </a:extLst>
          </p:cNvPr>
          <p:cNvSpPr txBox="1"/>
          <p:nvPr/>
        </p:nvSpPr>
        <p:spPr>
          <a:xfrm>
            <a:off x="441516" y="2248801"/>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hana</a:t>
            </a:r>
            <a:endParaRPr dirty="0"/>
          </a:p>
        </p:txBody>
      </p:sp>
      <p:cxnSp>
        <p:nvCxnSpPr>
          <p:cNvPr id="6" name="Google Shape;93;p18">
            <a:extLst>
              <a:ext uri="{FF2B5EF4-FFF2-40B4-BE49-F238E27FC236}">
                <a16:creationId xmlns:a16="http://schemas.microsoft.com/office/drawing/2014/main" id="{95C58FAB-0CB3-8548-891F-C4833881B734}"/>
              </a:ext>
            </a:extLst>
          </p:cNvPr>
          <p:cNvCxnSpPr>
            <a:cxnSpLocks/>
            <a:stCxn id="5" idx="3"/>
            <a:endCxn id="4" idx="1"/>
          </p:cNvCxnSpPr>
          <p:nvPr/>
        </p:nvCxnSpPr>
        <p:spPr>
          <a:xfrm>
            <a:off x="1040346" y="2448841"/>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7" name="Google Shape;91;p18">
            <a:extLst>
              <a:ext uri="{FF2B5EF4-FFF2-40B4-BE49-F238E27FC236}">
                <a16:creationId xmlns:a16="http://schemas.microsoft.com/office/drawing/2014/main" id="{D2E3B964-EDEC-7440-AD1A-F80FB0B671C4}"/>
              </a:ext>
            </a:extLst>
          </p:cNvPr>
          <p:cNvSpPr txBox="1"/>
          <p:nvPr/>
        </p:nvSpPr>
        <p:spPr>
          <a:xfrm>
            <a:off x="5545433" y="2257373"/>
            <a:ext cx="2174828"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Kona</a:t>
            </a:r>
            <a:endParaRPr dirty="0"/>
          </a:p>
          <a:p>
            <a:pPr marL="0" lvl="0" indent="0" algn="l" rtl="0">
              <a:spcBef>
                <a:spcPts val="0"/>
              </a:spcBef>
              <a:spcAft>
                <a:spcPts val="0"/>
              </a:spcAft>
              <a:buNone/>
            </a:pPr>
            <a:r>
              <a:rPr lang="en" dirty="0"/>
              <a:t>breed : Golden Retriever</a:t>
            </a:r>
          </a:p>
          <a:p>
            <a:pPr marL="0" lvl="0" indent="0" algn="l" rtl="0">
              <a:spcBef>
                <a:spcPts val="0"/>
              </a:spcBef>
              <a:spcAft>
                <a:spcPts val="0"/>
              </a:spcAft>
              <a:buNone/>
            </a:pPr>
            <a:r>
              <a:rPr lang="en" dirty="0"/>
              <a:t>age : 8</a:t>
            </a:r>
            <a:endParaRPr dirty="0"/>
          </a:p>
        </p:txBody>
      </p:sp>
      <p:sp>
        <p:nvSpPr>
          <p:cNvPr id="8" name="Google Shape;92;p18">
            <a:extLst>
              <a:ext uri="{FF2B5EF4-FFF2-40B4-BE49-F238E27FC236}">
                <a16:creationId xmlns:a16="http://schemas.microsoft.com/office/drawing/2014/main" id="{C5E5EE04-633E-6F45-BBA4-4C0C627E6735}"/>
              </a:ext>
            </a:extLst>
          </p:cNvPr>
          <p:cNvSpPr txBox="1"/>
          <p:nvPr/>
        </p:nvSpPr>
        <p:spPr>
          <a:xfrm>
            <a:off x="4041204" y="2257373"/>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kona</a:t>
            </a:r>
            <a:endParaRPr dirty="0"/>
          </a:p>
        </p:txBody>
      </p:sp>
      <p:cxnSp>
        <p:nvCxnSpPr>
          <p:cNvPr id="9" name="Google Shape;93;p18">
            <a:extLst>
              <a:ext uri="{FF2B5EF4-FFF2-40B4-BE49-F238E27FC236}">
                <a16:creationId xmlns:a16="http://schemas.microsoft.com/office/drawing/2014/main" id="{BA0455D0-421A-B646-8204-D4B451C1A3E6}"/>
              </a:ext>
            </a:extLst>
          </p:cNvPr>
          <p:cNvCxnSpPr>
            <a:cxnSpLocks/>
            <a:stCxn id="8" idx="3"/>
            <a:endCxn id="7" idx="1"/>
          </p:cNvCxnSpPr>
          <p:nvPr/>
        </p:nvCxnSpPr>
        <p:spPr>
          <a:xfrm>
            <a:off x="4640034" y="2457413"/>
            <a:ext cx="905399"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0" name="Google Shape;97;p18">
            <a:extLst>
              <a:ext uri="{FF2B5EF4-FFF2-40B4-BE49-F238E27FC236}">
                <a16:creationId xmlns:a16="http://schemas.microsoft.com/office/drawing/2014/main" id="{7578E407-470D-394B-8E79-CFF808668AA4}"/>
              </a:ext>
            </a:extLst>
          </p:cNvPr>
          <p:cNvSpPr txBox="1"/>
          <p:nvPr/>
        </p:nvSpPr>
        <p:spPr>
          <a:xfrm>
            <a:off x="1583227" y="1017725"/>
            <a:ext cx="6114745"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Dog </a:t>
            </a:r>
            <a:r>
              <a:rPr lang="en" sz="1800" dirty="0" err="1"/>
              <a:t>hana</a:t>
            </a:r>
            <a:r>
              <a:rPr lang="en" sz="1800" dirty="0"/>
              <a:t> = new Dog(“Hana”, “Saluki”, 2);</a:t>
            </a:r>
          </a:p>
          <a:p>
            <a:pPr marL="0" lvl="0" indent="0" algn="l" rtl="0">
              <a:spcBef>
                <a:spcPts val="0"/>
              </a:spcBef>
              <a:spcAft>
                <a:spcPts val="0"/>
              </a:spcAft>
              <a:buNone/>
            </a:pPr>
            <a:r>
              <a:rPr lang="en" sz="1800" dirty="0"/>
              <a:t>Dog </a:t>
            </a:r>
            <a:r>
              <a:rPr lang="en" sz="1800" dirty="0" err="1"/>
              <a:t>kona</a:t>
            </a:r>
            <a:r>
              <a:rPr lang="en" sz="1800" dirty="0"/>
              <a:t> = new Dog(“Kona”, “Golden Retriever”, 8);</a:t>
            </a:r>
          </a:p>
          <a:p>
            <a:pPr marL="0" lvl="0" indent="0" algn="l" rtl="0">
              <a:spcBef>
                <a:spcPts val="0"/>
              </a:spcBef>
              <a:spcAft>
                <a:spcPts val="0"/>
              </a:spcAft>
              <a:buNone/>
            </a:pPr>
            <a:r>
              <a:rPr lang="en" sz="1800" dirty="0"/>
              <a:t>Dog oldest = </a:t>
            </a:r>
            <a:r>
              <a:rPr lang="en" sz="1800" dirty="0" err="1"/>
              <a:t>kona</a:t>
            </a:r>
            <a:r>
              <a:rPr lang="en" sz="1800" dirty="0"/>
              <a:t>;</a:t>
            </a:r>
          </a:p>
          <a:p>
            <a:pPr marL="0" lvl="0" indent="0" algn="l" rtl="0">
              <a:spcBef>
                <a:spcPts val="0"/>
              </a:spcBef>
              <a:spcAft>
                <a:spcPts val="0"/>
              </a:spcAft>
              <a:buNone/>
            </a:pPr>
            <a:endParaRPr lang="en" dirty="0"/>
          </a:p>
        </p:txBody>
      </p:sp>
      <p:sp>
        <p:nvSpPr>
          <p:cNvPr id="11" name="Google Shape;92;p18">
            <a:extLst>
              <a:ext uri="{FF2B5EF4-FFF2-40B4-BE49-F238E27FC236}">
                <a16:creationId xmlns:a16="http://schemas.microsoft.com/office/drawing/2014/main" id="{D95B5C21-620E-FF45-8A96-243769E26818}"/>
              </a:ext>
            </a:extLst>
          </p:cNvPr>
          <p:cNvSpPr txBox="1"/>
          <p:nvPr/>
        </p:nvSpPr>
        <p:spPr>
          <a:xfrm>
            <a:off x="4041204" y="2910637"/>
            <a:ext cx="74383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oldest</a:t>
            </a:r>
            <a:endParaRPr dirty="0"/>
          </a:p>
        </p:txBody>
      </p:sp>
      <p:cxnSp>
        <p:nvCxnSpPr>
          <p:cNvPr id="12" name="Google Shape;93;p18">
            <a:extLst>
              <a:ext uri="{FF2B5EF4-FFF2-40B4-BE49-F238E27FC236}">
                <a16:creationId xmlns:a16="http://schemas.microsoft.com/office/drawing/2014/main" id="{E0143CE4-BF8C-904D-9D86-28B859CD45F2}"/>
              </a:ext>
            </a:extLst>
          </p:cNvPr>
          <p:cNvCxnSpPr>
            <a:cxnSpLocks/>
          </p:cNvCxnSpPr>
          <p:nvPr/>
        </p:nvCxnSpPr>
        <p:spPr>
          <a:xfrm flipV="1">
            <a:off x="4717007" y="2910637"/>
            <a:ext cx="828426" cy="238496"/>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4" name="Google Shape;97;p18">
            <a:extLst>
              <a:ext uri="{FF2B5EF4-FFF2-40B4-BE49-F238E27FC236}">
                <a16:creationId xmlns:a16="http://schemas.microsoft.com/office/drawing/2014/main" id="{7E4261E0-15BD-0F41-B3C5-3B47E31107B5}"/>
              </a:ext>
            </a:extLst>
          </p:cNvPr>
          <p:cNvSpPr txBox="1"/>
          <p:nvPr/>
        </p:nvSpPr>
        <p:spPr>
          <a:xfrm>
            <a:off x="1223687" y="3567879"/>
            <a:ext cx="7934136"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if (</a:t>
            </a:r>
            <a:r>
              <a:rPr lang="en" sz="1800" dirty="0" err="1"/>
              <a:t>hana</a:t>
            </a:r>
            <a:r>
              <a:rPr lang="en" sz="1800" dirty="0"/>
              <a:t> == </a:t>
            </a:r>
            <a:r>
              <a:rPr lang="en" sz="1800" dirty="0" err="1"/>
              <a:t>kona</a:t>
            </a:r>
            <a:r>
              <a:rPr lang="en" sz="1800" dirty="0"/>
              <a:t>)		// false: reference point to diff objects</a:t>
            </a:r>
          </a:p>
          <a:p>
            <a:pPr marL="0" lvl="0" indent="0" algn="l" rtl="0">
              <a:spcBef>
                <a:spcPts val="0"/>
              </a:spcBef>
              <a:spcAft>
                <a:spcPts val="0"/>
              </a:spcAft>
              <a:buNone/>
            </a:pPr>
            <a:r>
              <a:rPr lang="en" sz="1800" dirty="0"/>
              <a:t>  </a:t>
            </a:r>
            <a:r>
              <a:rPr lang="en" sz="1800" dirty="0" err="1"/>
              <a:t>System.out.println</a:t>
            </a:r>
            <a:r>
              <a:rPr lang="en" sz="1800" dirty="0"/>
              <a:t>(“Hana == </a:t>
            </a:r>
            <a:r>
              <a:rPr lang="en" sz="1800" dirty="0" err="1"/>
              <a:t>kona</a:t>
            </a:r>
            <a:r>
              <a:rPr lang="en" sz="1800" dirty="0"/>
              <a:t>”);</a:t>
            </a:r>
          </a:p>
          <a:p>
            <a:pPr marL="0" lvl="0" indent="0" algn="l" rtl="0">
              <a:spcBef>
                <a:spcPts val="0"/>
              </a:spcBef>
              <a:spcAft>
                <a:spcPts val="0"/>
              </a:spcAft>
              <a:buNone/>
            </a:pPr>
            <a:r>
              <a:rPr lang="en" sz="1800" dirty="0"/>
              <a:t>if (</a:t>
            </a:r>
            <a:r>
              <a:rPr lang="en" sz="1800" dirty="0" err="1"/>
              <a:t>kona</a:t>
            </a:r>
            <a:r>
              <a:rPr lang="en" sz="1800" dirty="0"/>
              <a:t> == oldest)	// true: references point to the same object</a:t>
            </a:r>
          </a:p>
          <a:p>
            <a:pPr marL="0" lvl="0" indent="0" algn="l" rtl="0">
              <a:spcBef>
                <a:spcPts val="0"/>
              </a:spcBef>
              <a:spcAft>
                <a:spcPts val="0"/>
              </a:spcAft>
              <a:buNone/>
            </a:pPr>
            <a:r>
              <a:rPr lang="en" sz="1800" dirty="0"/>
              <a:t>  </a:t>
            </a:r>
            <a:r>
              <a:rPr lang="en" sz="1800" dirty="0" err="1"/>
              <a:t>System.out.println</a:t>
            </a:r>
            <a:r>
              <a:rPr lang="en" sz="1800" dirty="0"/>
              <a:t>(“</a:t>
            </a:r>
            <a:r>
              <a:rPr lang="en" sz="1800" dirty="0" err="1"/>
              <a:t>kona</a:t>
            </a:r>
            <a:r>
              <a:rPr lang="en" sz="1800" dirty="0"/>
              <a:t> == oldest”);</a:t>
            </a:r>
          </a:p>
          <a:p>
            <a:pPr marL="0" lvl="0" indent="0" algn="l" rtl="0">
              <a:spcBef>
                <a:spcPts val="0"/>
              </a:spcBef>
              <a:spcAft>
                <a:spcPts val="0"/>
              </a:spcAft>
              <a:buNone/>
            </a:pPr>
            <a:endParaRPr lang="en" sz="1800" dirty="0"/>
          </a:p>
          <a:p>
            <a:pPr marL="0" lvl="0" indent="0" algn="l" rtl="0">
              <a:spcBef>
                <a:spcPts val="0"/>
              </a:spcBef>
              <a:spcAft>
                <a:spcPts val="0"/>
              </a:spcAft>
              <a:buNone/>
            </a:pPr>
            <a:endParaRPr lang="en" dirty="0"/>
          </a:p>
        </p:txBody>
      </p:sp>
    </p:spTree>
    <p:extLst>
      <p:ext uri="{BB962C8B-B14F-4D97-AF65-F5344CB8AC3E}">
        <p14:creationId xmlns:p14="http://schemas.microsoft.com/office/powerpoint/2010/main" val="194999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137-517D-A44D-ABE3-B1BFB12E692D}"/>
              </a:ext>
            </a:extLst>
          </p:cNvPr>
          <p:cNvSpPr>
            <a:spLocks noGrp="1"/>
          </p:cNvSpPr>
          <p:nvPr>
            <p:ph type="title"/>
          </p:nvPr>
        </p:nvSpPr>
        <p:spPr/>
        <p:txBody>
          <a:bodyPr>
            <a:normAutofit fontScale="90000"/>
          </a:bodyPr>
          <a:lstStyle/>
          <a:p>
            <a:r>
              <a:rPr lang="en-US" dirty="0"/>
              <a:t>Object equality </a:t>
            </a:r>
            <a:r>
              <a:rPr lang="en-US" dirty="0" err="1"/>
              <a:t>cont</a:t>
            </a:r>
            <a:r>
              <a:rPr lang="en-US" dirty="0"/>
              <a:t>’</a:t>
            </a:r>
          </a:p>
        </p:txBody>
      </p:sp>
      <p:sp>
        <p:nvSpPr>
          <p:cNvPr id="4" name="Google Shape;91;p18">
            <a:extLst>
              <a:ext uri="{FF2B5EF4-FFF2-40B4-BE49-F238E27FC236}">
                <a16:creationId xmlns:a16="http://schemas.microsoft.com/office/drawing/2014/main" id="{FADD9E8E-A685-6C48-8D2A-A731520D2DF6}"/>
              </a:ext>
            </a:extLst>
          </p:cNvPr>
          <p:cNvSpPr txBox="1"/>
          <p:nvPr/>
        </p:nvSpPr>
        <p:spPr>
          <a:xfrm>
            <a:off x="2203732" y="2289724"/>
            <a:ext cx="14403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Hana</a:t>
            </a:r>
            <a:endParaRPr dirty="0"/>
          </a:p>
          <a:p>
            <a:pPr marL="0" lvl="0" indent="0" algn="l" rtl="0">
              <a:spcBef>
                <a:spcPts val="0"/>
              </a:spcBef>
              <a:spcAft>
                <a:spcPts val="0"/>
              </a:spcAft>
              <a:buNone/>
            </a:pPr>
            <a:r>
              <a:rPr lang="en" dirty="0"/>
              <a:t>breed : Saluki</a:t>
            </a:r>
          </a:p>
          <a:p>
            <a:pPr marL="0" lvl="0" indent="0" algn="l" rtl="0">
              <a:spcBef>
                <a:spcPts val="0"/>
              </a:spcBef>
              <a:spcAft>
                <a:spcPts val="0"/>
              </a:spcAft>
              <a:buNone/>
            </a:pPr>
            <a:r>
              <a:rPr lang="en" dirty="0"/>
              <a:t>age : 2</a:t>
            </a:r>
            <a:endParaRPr dirty="0"/>
          </a:p>
        </p:txBody>
      </p:sp>
      <p:sp>
        <p:nvSpPr>
          <p:cNvPr id="5" name="Google Shape;92;p18">
            <a:extLst>
              <a:ext uri="{FF2B5EF4-FFF2-40B4-BE49-F238E27FC236}">
                <a16:creationId xmlns:a16="http://schemas.microsoft.com/office/drawing/2014/main" id="{2637999D-CCFF-0F44-BADB-F0F6EDA4601D}"/>
              </a:ext>
            </a:extLst>
          </p:cNvPr>
          <p:cNvSpPr txBox="1"/>
          <p:nvPr/>
        </p:nvSpPr>
        <p:spPr>
          <a:xfrm>
            <a:off x="699502" y="2289724"/>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hana</a:t>
            </a:r>
            <a:endParaRPr dirty="0"/>
          </a:p>
        </p:txBody>
      </p:sp>
      <p:cxnSp>
        <p:nvCxnSpPr>
          <p:cNvPr id="6" name="Google Shape;93;p18">
            <a:extLst>
              <a:ext uri="{FF2B5EF4-FFF2-40B4-BE49-F238E27FC236}">
                <a16:creationId xmlns:a16="http://schemas.microsoft.com/office/drawing/2014/main" id="{95C58FAB-0CB3-8548-891F-C4833881B734}"/>
              </a:ext>
            </a:extLst>
          </p:cNvPr>
          <p:cNvCxnSpPr>
            <a:cxnSpLocks/>
            <a:stCxn id="5" idx="3"/>
            <a:endCxn id="4" idx="1"/>
          </p:cNvCxnSpPr>
          <p:nvPr/>
        </p:nvCxnSpPr>
        <p:spPr>
          <a:xfrm>
            <a:off x="1298332" y="2489764"/>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7" name="Google Shape;91;p18">
            <a:extLst>
              <a:ext uri="{FF2B5EF4-FFF2-40B4-BE49-F238E27FC236}">
                <a16:creationId xmlns:a16="http://schemas.microsoft.com/office/drawing/2014/main" id="{D2E3B964-EDEC-7440-AD1A-F80FB0B671C4}"/>
              </a:ext>
            </a:extLst>
          </p:cNvPr>
          <p:cNvSpPr txBox="1"/>
          <p:nvPr/>
        </p:nvSpPr>
        <p:spPr>
          <a:xfrm>
            <a:off x="5803419" y="2298296"/>
            <a:ext cx="2174828"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Kona</a:t>
            </a:r>
            <a:endParaRPr dirty="0"/>
          </a:p>
          <a:p>
            <a:pPr marL="0" lvl="0" indent="0" algn="l" rtl="0">
              <a:spcBef>
                <a:spcPts val="0"/>
              </a:spcBef>
              <a:spcAft>
                <a:spcPts val="0"/>
              </a:spcAft>
              <a:buNone/>
            </a:pPr>
            <a:r>
              <a:rPr lang="en" dirty="0"/>
              <a:t>breed : Golden Retriever</a:t>
            </a:r>
          </a:p>
          <a:p>
            <a:pPr marL="0" lvl="0" indent="0" algn="l" rtl="0">
              <a:spcBef>
                <a:spcPts val="0"/>
              </a:spcBef>
              <a:spcAft>
                <a:spcPts val="0"/>
              </a:spcAft>
              <a:buNone/>
            </a:pPr>
            <a:r>
              <a:rPr lang="en" dirty="0"/>
              <a:t>age : 8</a:t>
            </a:r>
            <a:endParaRPr dirty="0"/>
          </a:p>
        </p:txBody>
      </p:sp>
      <p:sp>
        <p:nvSpPr>
          <p:cNvPr id="8" name="Google Shape;92;p18">
            <a:extLst>
              <a:ext uri="{FF2B5EF4-FFF2-40B4-BE49-F238E27FC236}">
                <a16:creationId xmlns:a16="http://schemas.microsoft.com/office/drawing/2014/main" id="{C5E5EE04-633E-6F45-BBA4-4C0C627E6735}"/>
              </a:ext>
            </a:extLst>
          </p:cNvPr>
          <p:cNvSpPr txBox="1"/>
          <p:nvPr/>
        </p:nvSpPr>
        <p:spPr>
          <a:xfrm>
            <a:off x="4299190" y="2298296"/>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kona</a:t>
            </a:r>
            <a:endParaRPr dirty="0"/>
          </a:p>
        </p:txBody>
      </p:sp>
      <p:cxnSp>
        <p:nvCxnSpPr>
          <p:cNvPr id="9" name="Google Shape;93;p18">
            <a:extLst>
              <a:ext uri="{FF2B5EF4-FFF2-40B4-BE49-F238E27FC236}">
                <a16:creationId xmlns:a16="http://schemas.microsoft.com/office/drawing/2014/main" id="{BA0455D0-421A-B646-8204-D4B451C1A3E6}"/>
              </a:ext>
            </a:extLst>
          </p:cNvPr>
          <p:cNvCxnSpPr>
            <a:cxnSpLocks/>
            <a:stCxn id="8" idx="3"/>
            <a:endCxn id="7" idx="1"/>
          </p:cNvCxnSpPr>
          <p:nvPr/>
        </p:nvCxnSpPr>
        <p:spPr>
          <a:xfrm>
            <a:off x="4898020" y="2498336"/>
            <a:ext cx="905399"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0" name="Google Shape;97;p18">
            <a:extLst>
              <a:ext uri="{FF2B5EF4-FFF2-40B4-BE49-F238E27FC236}">
                <a16:creationId xmlns:a16="http://schemas.microsoft.com/office/drawing/2014/main" id="{7578E407-470D-394B-8E79-CFF808668AA4}"/>
              </a:ext>
            </a:extLst>
          </p:cNvPr>
          <p:cNvSpPr txBox="1"/>
          <p:nvPr/>
        </p:nvSpPr>
        <p:spPr>
          <a:xfrm>
            <a:off x="1583227" y="1017725"/>
            <a:ext cx="6230544"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Dog </a:t>
            </a:r>
            <a:r>
              <a:rPr lang="en" sz="1800" dirty="0" err="1"/>
              <a:t>hana</a:t>
            </a:r>
            <a:r>
              <a:rPr lang="en" sz="1800" dirty="0"/>
              <a:t> = new Dog(“Hana”, “Saluki”, 2);</a:t>
            </a:r>
          </a:p>
          <a:p>
            <a:pPr marL="0" lvl="0" indent="0" algn="l" rtl="0">
              <a:spcBef>
                <a:spcPts val="0"/>
              </a:spcBef>
              <a:spcAft>
                <a:spcPts val="0"/>
              </a:spcAft>
              <a:buNone/>
            </a:pPr>
            <a:r>
              <a:rPr lang="en" sz="1800" dirty="0"/>
              <a:t>Dog </a:t>
            </a:r>
            <a:r>
              <a:rPr lang="en" sz="1800" dirty="0" err="1"/>
              <a:t>kona</a:t>
            </a:r>
            <a:r>
              <a:rPr lang="en" sz="1800" dirty="0"/>
              <a:t> = new Dog(“Kona”, “Golden Retriever”, 8);</a:t>
            </a:r>
          </a:p>
          <a:p>
            <a:pPr marL="0" lvl="0" indent="0" algn="l" rtl="0">
              <a:spcBef>
                <a:spcPts val="0"/>
              </a:spcBef>
              <a:spcAft>
                <a:spcPts val="0"/>
              </a:spcAft>
              <a:buNone/>
            </a:pPr>
            <a:r>
              <a:rPr lang="en" sz="1800" dirty="0"/>
              <a:t>Dog oldest = </a:t>
            </a:r>
            <a:r>
              <a:rPr lang="en" sz="1800" dirty="0" err="1"/>
              <a:t>kona</a:t>
            </a:r>
            <a:r>
              <a:rPr lang="en" sz="1800" dirty="0"/>
              <a:t>;</a:t>
            </a:r>
          </a:p>
          <a:p>
            <a:pPr marL="0" lvl="0" indent="0" algn="l" rtl="0">
              <a:spcBef>
                <a:spcPts val="0"/>
              </a:spcBef>
              <a:spcAft>
                <a:spcPts val="0"/>
              </a:spcAft>
              <a:buNone/>
            </a:pPr>
            <a:endParaRPr lang="en" dirty="0"/>
          </a:p>
        </p:txBody>
      </p:sp>
      <p:sp>
        <p:nvSpPr>
          <p:cNvPr id="11" name="Google Shape;92;p18">
            <a:extLst>
              <a:ext uri="{FF2B5EF4-FFF2-40B4-BE49-F238E27FC236}">
                <a16:creationId xmlns:a16="http://schemas.microsoft.com/office/drawing/2014/main" id="{D95B5C21-620E-FF45-8A96-243769E26818}"/>
              </a:ext>
            </a:extLst>
          </p:cNvPr>
          <p:cNvSpPr txBox="1"/>
          <p:nvPr/>
        </p:nvSpPr>
        <p:spPr>
          <a:xfrm>
            <a:off x="4299190" y="2951560"/>
            <a:ext cx="743834"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oldest</a:t>
            </a:r>
            <a:endParaRPr dirty="0"/>
          </a:p>
        </p:txBody>
      </p:sp>
      <p:cxnSp>
        <p:nvCxnSpPr>
          <p:cNvPr id="12" name="Google Shape;93;p18">
            <a:extLst>
              <a:ext uri="{FF2B5EF4-FFF2-40B4-BE49-F238E27FC236}">
                <a16:creationId xmlns:a16="http://schemas.microsoft.com/office/drawing/2014/main" id="{E0143CE4-BF8C-904D-9D86-28B859CD45F2}"/>
              </a:ext>
            </a:extLst>
          </p:cNvPr>
          <p:cNvCxnSpPr>
            <a:cxnSpLocks/>
          </p:cNvCxnSpPr>
          <p:nvPr/>
        </p:nvCxnSpPr>
        <p:spPr>
          <a:xfrm flipV="1">
            <a:off x="4974993" y="2951560"/>
            <a:ext cx="828426" cy="238496"/>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4" name="Google Shape;97;p18">
            <a:extLst>
              <a:ext uri="{FF2B5EF4-FFF2-40B4-BE49-F238E27FC236}">
                <a16:creationId xmlns:a16="http://schemas.microsoft.com/office/drawing/2014/main" id="{7E4261E0-15BD-0F41-B3C5-3B47E31107B5}"/>
              </a:ext>
            </a:extLst>
          </p:cNvPr>
          <p:cNvSpPr txBox="1"/>
          <p:nvPr/>
        </p:nvSpPr>
        <p:spPr>
          <a:xfrm>
            <a:off x="1078467" y="3655408"/>
            <a:ext cx="7249073"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if (</a:t>
            </a:r>
            <a:r>
              <a:rPr lang="en" sz="1800" dirty="0" err="1"/>
              <a:t>hana</a:t>
            </a:r>
            <a:r>
              <a:rPr lang="en" sz="1800" dirty="0"/>
              <a:t> == </a:t>
            </a:r>
            <a:r>
              <a:rPr lang="en" sz="1800" dirty="0" err="1"/>
              <a:t>kona</a:t>
            </a:r>
            <a:r>
              <a:rPr lang="en" sz="1800" dirty="0"/>
              <a:t>)	// false: reference point to diff objects</a:t>
            </a:r>
          </a:p>
          <a:p>
            <a:pPr marL="0" lvl="0" indent="0" algn="l" rtl="0">
              <a:spcBef>
                <a:spcPts val="0"/>
              </a:spcBef>
              <a:spcAft>
                <a:spcPts val="0"/>
              </a:spcAft>
              <a:buNone/>
            </a:pPr>
            <a:r>
              <a:rPr lang="en" sz="1800" dirty="0"/>
              <a:t>  </a:t>
            </a:r>
            <a:r>
              <a:rPr lang="en" sz="1800" dirty="0" err="1"/>
              <a:t>System.out.println</a:t>
            </a:r>
            <a:r>
              <a:rPr lang="en" sz="1800" dirty="0"/>
              <a:t>(“Hana == </a:t>
            </a:r>
            <a:r>
              <a:rPr lang="en" sz="1800" dirty="0" err="1"/>
              <a:t>kona</a:t>
            </a:r>
            <a:r>
              <a:rPr lang="en" sz="1800" dirty="0"/>
              <a:t>”);</a:t>
            </a:r>
          </a:p>
          <a:p>
            <a:pPr marL="0" lvl="0" indent="0" algn="l" rtl="0">
              <a:spcBef>
                <a:spcPts val="0"/>
              </a:spcBef>
              <a:spcAft>
                <a:spcPts val="0"/>
              </a:spcAft>
              <a:buNone/>
            </a:pPr>
            <a:r>
              <a:rPr lang="en" sz="1800" dirty="0"/>
              <a:t>if (</a:t>
            </a:r>
            <a:r>
              <a:rPr lang="en" sz="1800" dirty="0" err="1"/>
              <a:t>kona</a:t>
            </a:r>
            <a:r>
              <a:rPr lang="en" sz="1800" dirty="0"/>
              <a:t> == oldest)	// true: references point to the same object</a:t>
            </a:r>
          </a:p>
          <a:p>
            <a:pPr marL="0" lvl="0" indent="0" algn="l" rtl="0">
              <a:spcBef>
                <a:spcPts val="0"/>
              </a:spcBef>
              <a:spcAft>
                <a:spcPts val="0"/>
              </a:spcAft>
              <a:buNone/>
            </a:pPr>
            <a:r>
              <a:rPr lang="en" sz="1800" dirty="0"/>
              <a:t>  </a:t>
            </a:r>
            <a:r>
              <a:rPr lang="en" sz="1800" dirty="0" err="1"/>
              <a:t>System.out.println</a:t>
            </a:r>
            <a:r>
              <a:rPr lang="en" sz="1800" dirty="0"/>
              <a:t>(“</a:t>
            </a:r>
            <a:r>
              <a:rPr lang="en" sz="1800" dirty="0" err="1"/>
              <a:t>kona</a:t>
            </a:r>
            <a:r>
              <a:rPr lang="en" sz="1800" dirty="0"/>
              <a:t> == oldest”);</a:t>
            </a:r>
          </a:p>
          <a:p>
            <a:pPr marL="0" lvl="0" indent="0" algn="l" rtl="0">
              <a:spcBef>
                <a:spcPts val="0"/>
              </a:spcBef>
              <a:spcAft>
                <a:spcPts val="0"/>
              </a:spcAft>
              <a:buNone/>
            </a:pPr>
            <a:endParaRPr lang="en" sz="1800" dirty="0"/>
          </a:p>
          <a:p>
            <a:pPr marL="0" lvl="0" indent="0" algn="l" rtl="0">
              <a:spcBef>
                <a:spcPts val="0"/>
              </a:spcBef>
              <a:spcAft>
                <a:spcPts val="0"/>
              </a:spcAft>
              <a:buNone/>
            </a:pPr>
            <a:endParaRPr lang="en" dirty="0"/>
          </a:p>
        </p:txBody>
      </p:sp>
    </p:spTree>
    <p:extLst>
      <p:ext uri="{BB962C8B-B14F-4D97-AF65-F5344CB8AC3E}">
        <p14:creationId xmlns:p14="http://schemas.microsoft.com/office/powerpoint/2010/main" val="56580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137-517D-A44D-ABE3-B1BFB12E692D}"/>
              </a:ext>
            </a:extLst>
          </p:cNvPr>
          <p:cNvSpPr>
            <a:spLocks noGrp="1"/>
          </p:cNvSpPr>
          <p:nvPr>
            <p:ph type="title"/>
          </p:nvPr>
        </p:nvSpPr>
        <p:spPr/>
        <p:txBody>
          <a:bodyPr>
            <a:normAutofit fontScale="90000"/>
          </a:bodyPr>
          <a:lstStyle/>
          <a:p>
            <a:r>
              <a:rPr lang="en-US" dirty="0"/>
              <a:t>Object equality </a:t>
            </a:r>
            <a:r>
              <a:rPr lang="en-US" dirty="0" err="1"/>
              <a:t>cont</a:t>
            </a:r>
            <a:r>
              <a:rPr lang="en-US" dirty="0"/>
              <a:t>’</a:t>
            </a:r>
          </a:p>
        </p:txBody>
      </p:sp>
      <p:sp>
        <p:nvSpPr>
          <p:cNvPr id="4" name="Google Shape;91;p18">
            <a:extLst>
              <a:ext uri="{FF2B5EF4-FFF2-40B4-BE49-F238E27FC236}">
                <a16:creationId xmlns:a16="http://schemas.microsoft.com/office/drawing/2014/main" id="{FADD9E8E-A685-6C48-8D2A-A731520D2DF6}"/>
              </a:ext>
            </a:extLst>
          </p:cNvPr>
          <p:cNvSpPr txBox="1"/>
          <p:nvPr/>
        </p:nvSpPr>
        <p:spPr>
          <a:xfrm>
            <a:off x="2235629" y="2036507"/>
            <a:ext cx="14403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Hana</a:t>
            </a:r>
            <a:endParaRPr dirty="0"/>
          </a:p>
          <a:p>
            <a:pPr marL="0" lvl="0" indent="0" algn="l" rtl="0">
              <a:spcBef>
                <a:spcPts val="0"/>
              </a:spcBef>
              <a:spcAft>
                <a:spcPts val="0"/>
              </a:spcAft>
              <a:buNone/>
            </a:pPr>
            <a:r>
              <a:rPr lang="en" dirty="0"/>
              <a:t>breed : Saluki</a:t>
            </a:r>
          </a:p>
          <a:p>
            <a:pPr marL="0" lvl="0" indent="0" algn="l" rtl="0">
              <a:spcBef>
                <a:spcPts val="0"/>
              </a:spcBef>
              <a:spcAft>
                <a:spcPts val="0"/>
              </a:spcAft>
              <a:buNone/>
            </a:pPr>
            <a:r>
              <a:rPr lang="en" dirty="0"/>
              <a:t>age : 2</a:t>
            </a:r>
            <a:endParaRPr dirty="0"/>
          </a:p>
        </p:txBody>
      </p:sp>
      <p:sp>
        <p:nvSpPr>
          <p:cNvPr id="5" name="Google Shape;92;p18">
            <a:extLst>
              <a:ext uri="{FF2B5EF4-FFF2-40B4-BE49-F238E27FC236}">
                <a16:creationId xmlns:a16="http://schemas.microsoft.com/office/drawing/2014/main" id="{2637999D-CCFF-0F44-BADB-F0F6EDA4601D}"/>
              </a:ext>
            </a:extLst>
          </p:cNvPr>
          <p:cNvSpPr txBox="1"/>
          <p:nvPr/>
        </p:nvSpPr>
        <p:spPr>
          <a:xfrm>
            <a:off x="548640" y="2036507"/>
            <a:ext cx="781589"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hana1</a:t>
            </a:r>
            <a:endParaRPr dirty="0"/>
          </a:p>
        </p:txBody>
      </p:sp>
      <p:cxnSp>
        <p:nvCxnSpPr>
          <p:cNvPr id="6" name="Google Shape;93;p18">
            <a:extLst>
              <a:ext uri="{FF2B5EF4-FFF2-40B4-BE49-F238E27FC236}">
                <a16:creationId xmlns:a16="http://schemas.microsoft.com/office/drawing/2014/main" id="{95C58FAB-0CB3-8548-891F-C4833881B734}"/>
              </a:ext>
            </a:extLst>
          </p:cNvPr>
          <p:cNvCxnSpPr>
            <a:cxnSpLocks/>
            <a:stCxn id="5" idx="3"/>
            <a:endCxn id="4" idx="1"/>
          </p:cNvCxnSpPr>
          <p:nvPr/>
        </p:nvCxnSpPr>
        <p:spPr>
          <a:xfrm>
            <a:off x="1330229" y="2236547"/>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0" name="Google Shape;97;p18">
            <a:extLst>
              <a:ext uri="{FF2B5EF4-FFF2-40B4-BE49-F238E27FC236}">
                <a16:creationId xmlns:a16="http://schemas.microsoft.com/office/drawing/2014/main" id="{7578E407-470D-394B-8E79-CFF808668AA4}"/>
              </a:ext>
            </a:extLst>
          </p:cNvPr>
          <p:cNvSpPr txBox="1"/>
          <p:nvPr/>
        </p:nvSpPr>
        <p:spPr>
          <a:xfrm>
            <a:off x="1823788" y="1086758"/>
            <a:ext cx="6230544"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Dog hana1 = new Dog(“Hana”, “Saluki”, 2);</a:t>
            </a:r>
          </a:p>
          <a:p>
            <a:pPr marL="0" lvl="0" indent="0" algn="l" rtl="0">
              <a:spcBef>
                <a:spcPts val="0"/>
              </a:spcBef>
              <a:spcAft>
                <a:spcPts val="0"/>
              </a:spcAft>
              <a:buNone/>
            </a:pPr>
            <a:r>
              <a:rPr lang="en" sz="1800" dirty="0"/>
              <a:t>Dog hana2 = new Dog(“Hana”, “Saluki”, 2);</a:t>
            </a:r>
          </a:p>
          <a:p>
            <a:pPr marL="0" lvl="0" indent="0" algn="l" rtl="0">
              <a:spcBef>
                <a:spcPts val="0"/>
              </a:spcBef>
              <a:spcAft>
                <a:spcPts val="0"/>
              </a:spcAft>
              <a:buNone/>
            </a:pPr>
            <a:endParaRPr lang="en" dirty="0"/>
          </a:p>
        </p:txBody>
      </p:sp>
      <p:sp>
        <p:nvSpPr>
          <p:cNvPr id="14" name="Google Shape;97;p18">
            <a:extLst>
              <a:ext uri="{FF2B5EF4-FFF2-40B4-BE49-F238E27FC236}">
                <a16:creationId xmlns:a16="http://schemas.microsoft.com/office/drawing/2014/main" id="{7E4261E0-15BD-0F41-B3C5-3B47E31107B5}"/>
              </a:ext>
            </a:extLst>
          </p:cNvPr>
          <p:cNvSpPr txBox="1"/>
          <p:nvPr/>
        </p:nvSpPr>
        <p:spPr>
          <a:xfrm>
            <a:off x="1149932" y="3651856"/>
            <a:ext cx="7578257"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if (hana1 == hana2)	// false: references point to diff objects</a:t>
            </a:r>
          </a:p>
          <a:p>
            <a:pPr marL="0" lvl="0" indent="0" algn="l" rtl="0">
              <a:spcBef>
                <a:spcPts val="0"/>
              </a:spcBef>
              <a:spcAft>
                <a:spcPts val="0"/>
              </a:spcAft>
              <a:buNone/>
            </a:pPr>
            <a:r>
              <a:rPr lang="en" sz="1800" dirty="0"/>
              <a:t>  </a:t>
            </a:r>
            <a:r>
              <a:rPr lang="en" sz="1800" dirty="0" err="1"/>
              <a:t>System.out.println</a:t>
            </a:r>
            <a:r>
              <a:rPr lang="en" sz="1800" dirty="0"/>
              <a:t>(“hana1 == hana2”);</a:t>
            </a:r>
          </a:p>
          <a:p>
            <a:pPr marL="0" lvl="0" indent="0" algn="l" rtl="0">
              <a:spcBef>
                <a:spcPts val="0"/>
              </a:spcBef>
              <a:spcAft>
                <a:spcPts val="0"/>
              </a:spcAft>
              <a:buNone/>
            </a:pPr>
            <a:r>
              <a:rPr lang="en" sz="1800" dirty="0"/>
              <a:t>if (hana1.equals(hana2)) // true: objects (not references) have same info</a:t>
            </a:r>
          </a:p>
          <a:p>
            <a:pPr marL="0" lvl="0" indent="0" algn="l" rtl="0">
              <a:spcBef>
                <a:spcPts val="0"/>
              </a:spcBef>
              <a:spcAft>
                <a:spcPts val="0"/>
              </a:spcAft>
              <a:buNone/>
            </a:pPr>
            <a:r>
              <a:rPr lang="en" sz="1800" dirty="0"/>
              <a:t>  </a:t>
            </a:r>
            <a:r>
              <a:rPr lang="en" sz="1800" dirty="0" err="1"/>
              <a:t>System.out.println</a:t>
            </a:r>
            <a:r>
              <a:rPr lang="en" sz="1800" dirty="0"/>
              <a:t>(“hana1 equals hana2”);</a:t>
            </a:r>
          </a:p>
          <a:p>
            <a:pPr marL="0" lvl="0" indent="0" algn="l" rtl="0">
              <a:spcBef>
                <a:spcPts val="0"/>
              </a:spcBef>
              <a:spcAft>
                <a:spcPts val="0"/>
              </a:spcAft>
              <a:buNone/>
            </a:pPr>
            <a:endParaRPr lang="en" sz="1800" dirty="0"/>
          </a:p>
          <a:p>
            <a:pPr marL="0" lvl="0" indent="0" algn="l" rtl="0">
              <a:spcBef>
                <a:spcPts val="0"/>
              </a:spcBef>
              <a:spcAft>
                <a:spcPts val="0"/>
              </a:spcAft>
              <a:buNone/>
            </a:pPr>
            <a:endParaRPr lang="en" dirty="0"/>
          </a:p>
        </p:txBody>
      </p:sp>
      <p:sp>
        <p:nvSpPr>
          <p:cNvPr id="13" name="Google Shape;91;p18">
            <a:extLst>
              <a:ext uri="{FF2B5EF4-FFF2-40B4-BE49-F238E27FC236}">
                <a16:creationId xmlns:a16="http://schemas.microsoft.com/office/drawing/2014/main" id="{18F48C56-AD14-C044-B7DA-B1B7DD59E531}"/>
              </a:ext>
            </a:extLst>
          </p:cNvPr>
          <p:cNvSpPr txBox="1"/>
          <p:nvPr/>
        </p:nvSpPr>
        <p:spPr>
          <a:xfrm>
            <a:off x="5844461" y="2032955"/>
            <a:ext cx="14403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Hana</a:t>
            </a:r>
            <a:endParaRPr dirty="0"/>
          </a:p>
          <a:p>
            <a:pPr marL="0" lvl="0" indent="0" algn="l" rtl="0">
              <a:spcBef>
                <a:spcPts val="0"/>
              </a:spcBef>
              <a:spcAft>
                <a:spcPts val="0"/>
              </a:spcAft>
              <a:buNone/>
            </a:pPr>
            <a:r>
              <a:rPr lang="en" dirty="0"/>
              <a:t>breed : Saluki</a:t>
            </a:r>
          </a:p>
          <a:p>
            <a:pPr marL="0" lvl="0" indent="0" algn="l" rtl="0">
              <a:spcBef>
                <a:spcPts val="0"/>
              </a:spcBef>
              <a:spcAft>
                <a:spcPts val="0"/>
              </a:spcAft>
              <a:buNone/>
            </a:pPr>
            <a:r>
              <a:rPr lang="en" dirty="0"/>
              <a:t>age : 2</a:t>
            </a:r>
            <a:endParaRPr dirty="0"/>
          </a:p>
        </p:txBody>
      </p:sp>
      <p:sp>
        <p:nvSpPr>
          <p:cNvPr id="15" name="Google Shape;92;p18">
            <a:extLst>
              <a:ext uri="{FF2B5EF4-FFF2-40B4-BE49-F238E27FC236}">
                <a16:creationId xmlns:a16="http://schemas.microsoft.com/office/drawing/2014/main" id="{29B71736-E991-8547-A22B-40898927BC81}"/>
              </a:ext>
            </a:extLst>
          </p:cNvPr>
          <p:cNvSpPr txBox="1"/>
          <p:nvPr/>
        </p:nvSpPr>
        <p:spPr>
          <a:xfrm>
            <a:off x="4242816" y="2032955"/>
            <a:ext cx="6962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hana2</a:t>
            </a:r>
            <a:endParaRPr dirty="0"/>
          </a:p>
        </p:txBody>
      </p:sp>
      <p:cxnSp>
        <p:nvCxnSpPr>
          <p:cNvPr id="16" name="Google Shape;93;p18">
            <a:extLst>
              <a:ext uri="{FF2B5EF4-FFF2-40B4-BE49-F238E27FC236}">
                <a16:creationId xmlns:a16="http://schemas.microsoft.com/office/drawing/2014/main" id="{DAD4875B-BA89-0246-8242-40A2011B3933}"/>
              </a:ext>
            </a:extLst>
          </p:cNvPr>
          <p:cNvCxnSpPr>
            <a:cxnSpLocks/>
            <a:stCxn id="15" idx="3"/>
            <a:endCxn id="13" idx="1"/>
          </p:cNvCxnSpPr>
          <p:nvPr/>
        </p:nvCxnSpPr>
        <p:spPr>
          <a:xfrm>
            <a:off x="4939061" y="2232995"/>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Tree>
    <p:extLst>
      <p:ext uri="{BB962C8B-B14F-4D97-AF65-F5344CB8AC3E}">
        <p14:creationId xmlns:p14="http://schemas.microsoft.com/office/powerpoint/2010/main" val="416793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397F-BD06-FD45-A54C-D5B5DF89ECED}"/>
              </a:ext>
            </a:extLst>
          </p:cNvPr>
          <p:cNvSpPr>
            <a:spLocks noGrp="1"/>
          </p:cNvSpPr>
          <p:nvPr>
            <p:ph type="title"/>
          </p:nvPr>
        </p:nvSpPr>
        <p:spPr/>
        <p:txBody>
          <a:bodyPr>
            <a:normAutofit fontScale="90000"/>
          </a:bodyPr>
          <a:lstStyle/>
          <a:p>
            <a:r>
              <a:rPr lang="en-US" dirty="0"/>
              <a:t>Strings – use equals() to compare strings</a:t>
            </a:r>
          </a:p>
        </p:txBody>
      </p:sp>
      <p:sp>
        <p:nvSpPr>
          <p:cNvPr id="6" name="Google Shape;97;p18">
            <a:extLst>
              <a:ext uri="{FF2B5EF4-FFF2-40B4-BE49-F238E27FC236}">
                <a16:creationId xmlns:a16="http://schemas.microsoft.com/office/drawing/2014/main" id="{FE32DF97-1AAB-F94C-A56F-DAA3C66B5B38}"/>
              </a:ext>
            </a:extLst>
          </p:cNvPr>
          <p:cNvSpPr txBox="1"/>
          <p:nvPr/>
        </p:nvSpPr>
        <p:spPr>
          <a:xfrm>
            <a:off x="1362556" y="948736"/>
            <a:ext cx="5763871" cy="28622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String a = “Lyman High”;</a:t>
            </a:r>
          </a:p>
          <a:p>
            <a:pPr marL="0" lvl="0" indent="0" algn="l" rtl="0">
              <a:spcBef>
                <a:spcPts val="0"/>
              </a:spcBef>
              <a:spcAft>
                <a:spcPts val="0"/>
              </a:spcAft>
              <a:buNone/>
            </a:pPr>
            <a:r>
              <a:rPr lang="en" sz="2000" dirty="0"/>
              <a:t>String b = “Winter Springs High”;</a:t>
            </a:r>
          </a:p>
          <a:p>
            <a:pPr marL="0" lvl="0" indent="0" algn="l" rtl="0">
              <a:spcBef>
                <a:spcPts val="0"/>
              </a:spcBef>
              <a:spcAft>
                <a:spcPts val="0"/>
              </a:spcAft>
              <a:buNone/>
            </a:pPr>
            <a:r>
              <a:rPr lang="en" sz="2000" dirty="0"/>
              <a:t>String c = b;</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if (</a:t>
            </a:r>
            <a:r>
              <a:rPr lang="en" sz="2000" dirty="0" err="1"/>
              <a:t>a.equals</a:t>
            </a:r>
            <a:r>
              <a:rPr lang="en" sz="2000" dirty="0"/>
              <a:t>(b))</a:t>
            </a:r>
          </a:p>
          <a:p>
            <a:pPr marL="0" lvl="0" indent="0" algn="l" rtl="0">
              <a:spcBef>
                <a:spcPts val="0"/>
              </a:spcBef>
              <a:spcAft>
                <a:spcPts val="0"/>
              </a:spcAft>
              <a:buNone/>
            </a:pPr>
            <a:r>
              <a:rPr lang="en" sz="2000" dirty="0"/>
              <a:t>  </a:t>
            </a:r>
            <a:r>
              <a:rPr lang="en" sz="2000" dirty="0" err="1"/>
              <a:t>System.out.println</a:t>
            </a:r>
            <a:r>
              <a:rPr lang="en" sz="2000" dirty="0"/>
              <a:t>(“a equals b”);</a:t>
            </a:r>
          </a:p>
          <a:p>
            <a:pPr marL="0" lvl="0" indent="0" algn="l" rtl="0">
              <a:spcBef>
                <a:spcPts val="0"/>
              </a:spcBef>
              <a:spcAft>
                <a:spcPts val="0"/>
              </a:spcAft>
              <a:buNone/>
            </a:pPr>
            <a:r>
              <a:rPr lang="en" sz="2000" dirty="0"/>
              <a:t>else</a:t>
            </a:r>
          </a:p>
          <a:p>
            <a:pPr marL="0" lvl="0" indent="0" algn="l" rtl="0">
              <a:spcBef>
                <a:spcPts val="0"/>
              </a:spcBef>
              <a:spcAft>
                <a:spcPts val="0"/>
              </a:spcAft>
              <a:buNone/>
            </a:pPr>
            <a:r>
              <a:rPr lang="en" sz="2000" dirty="0"/>
              <a:t>  </a:t>
            </a:r>
            <a:r>
              <a:rPr lang="en" sz="2000" dirty="0" err="1"/>
              <a:t>System.out.println</a:t>
            </a:r>
            <a:r>
              <a:rPr lang="en" sz="2000" dirty="0"/>
              <a:t>(“a does not equal b”);</a:t>
            </a:r>
          </a:p>
          <a:p>
            <a:pPr marL="0" lvl="0" indent="0" algn="l" rtl="0">
              <a:spcBef>
                <a:spcPts val="0"/>
              </a:spcBef>
              <a:spcAft>
                <a:spcPts val="0"/>
              </a:spcAft>
              <a:buNone/>
            </a:pPr>
            <a:endParaRPr lang="en" dirty="0"/>
          </a:p>
        </p:txBody>
      </p:sp>
      <p:sp>
        <p:nvSpPr>
          <p:cNvPr id="7" name="Google Shape;91;p18">
            <a:extLst>
              <a:ext uri="{FF2B5EF4-FFF2-40B4-BE49-F238E27FC236}">
                <a16:creationId xmlns:a16="http://schemas.microsoft.com/office/drawing/2014/main" id="{3797213C-536D-E94D-8AC2-05C1C92BF0BD}"/>
              </a:ext>
            </a:extLst>
          </p:cNvPr>
          <p:cNvSpPr txBox="1"/>
          <p:nvPr/>
        </p:nvSpPr>
        <p:spPr>
          <a:xfrm>
            <a:off x="2108309" y="3880017"/>
            <a:ext cx="1878900" cy="46163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“Lyman High”</a:t>
            </a:r>
            <a:endParaRPr sz="1800" dirty="0"/>
          </a:p>
        </p:txBody>
      </p:sp>
      <p:sp>
        <p:nvSpPr>
          <p:cNvPr id="8" name="Google Shape;92;p18">
            <a:extLst>
              <a:ext uri="{FF2B5EF4-FFF2-40B4-BE49-F238E27FC236}">
                <a16:creationId xmlns:a16="http://schemas.microsoft.com/office/drawing/2014/main" id="{695119D7-129D-1B40-A94A-8D7352329A15}"/>
              </a:ext>
            </a:extLst>
          </p:cNvPr>
          <p:cNvSpPr txBox="1"/>
          <p:nvPr/>
        </p:nvSpPr>
        <p:spPr>
          <a:xfrm>
            <a:off x="1183690" y="3883569"/>
            <a:ext cx="357732"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a</a:t>
            </a:r>
            <a:endParaRPr sz="1800" dirty="0"/>
          </a:p>
        </p:txBody>
      </p:sp>
      <p:cxnSp>
        <p:nvCxnSpPr>
          <p:cNvPr id="9" name="Google Shape;93;p18">
            <a:extLst>
              <a:ext uri="{FF2B5EF4-FFF2-40B4-BE49-F238E27FC236}">
                <a16:creationId xmlns:a16="http://schemas.microsoft.com/office/drawing/2014/main" id="{5EA09568-17F2-DE4A-A0FC-8274DB486E2E}"/>
              </a:ext>
            </a:extLst>
          </p:cNvPr>
          <p:cNvCxnSpPr>
            <a:cxnSpLocks/>
            <a:stCxn id="8" idx="3"/>
            <a:endCxn id="7" idx="1"/>
          </p:cNvCxnSpPr>
          <p:nvPr/>
        </p:nvCxnSpPr>
        <p:spPr>
          <a:xfrm flipV="1">
            <a:off x="1541422" y="4110835"/>
            <a:ext cx="566887" cy="3552"/>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0" name="Google Shape;91;p18">
            <a:extLst>
              <a:ext uri="{FF2B5EF4-FFF2-40B4-BE49-F238E27FC236}">
                <a16:creationId xmlns:a16="http://schemas.microsoft.com/office/drawing/2014/main" id="{EB333011-90C0-E744-850F-F7FD8B44E75A}"/>
              </a:ext>
            </a:extLst>
          </p:cNvPr>
          <p:cNvSpPr txBox="1"/>
          <p:nvPr/>
        </p:nvSpPr>
        <p:spPr>
          <a:xfrm>
            <a:off x="5545290" y="3880017"/>
            <a:ext cx="2415019" cy="46163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“Winter Springs High”</a:t>
            </a:r>
            <a:endParaRPr sz="1800" dirty="0"/>
          </a:p>
        </p:txBody>
      </p:sp>
      <p:sp>
        <p:nvSpPr>
          <p:cNvPr id="11" name="Google Shape;92;p18">
            <a:extLst>
              <a:ext uri="{FF2B5EF4-FFF2-40B4-BE49-F238E27FC236}">
                <a16:creationId xmlns:a16="http://schemas.microsoft.com/office/drawing/2014/main" id="{14D6EA96-8EB0-CF44-B3A9-06BE29B80CEB}"/>
              </a:ext>
            </a:extLst>
          </p:cNvPr>
          <p:cNvSpPr txBox="1"/>
          <p:nvPr/>
        </p:nvSpPr>
        <p:spPr>
          <a:xfrm>
            <a:off x="4795284" y="3880017"/>
            <a:ext cx="35497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b</a:t>
            </a:r>
            <a:endParaRPr sz="1800" dirty="0"/>
          </a:p>
        </p:txBody>
      </p:sp>
      <p:cxnSp>
        <p:nvCxnSpPr>
          <p:cNvPr id="12" name="Google Shape;93;p18">
            <a:extLst>
              <a:ext uri="{FF2B5EF4-FFF2-40B4-BE49-F238E27FC236}">
                <a16:creationId xmlns:a16="http://schemas.microsoft.com/office/drawing/2014/main" id="{C0FE2D5D-522D-7D42-AEBA-C673852CDEF8}"/>
              </a:ext>
            </a:extLst>
          </p:cNvPr>
          <p:cNvCxnSpPr>
            <a:cxnSpLocks/>
            <a:stCxn id="11" idx="3"/>
            <a:endCxn id="10" idx="1"/>
          </p:cNvCxnSpPr>
          <p:nvPr/>
        </p:nvCxnSpPr>
        <p:spPr>
          <a:xfrm>
            <a:off x="5150254" y="4110835"/>
            <a:ext cx="395036" cy="12700"/>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18" name="Google Shape;92;p18">
            <a:extLst>
              <a:ext uri="{FF2B5EF4-FFF2-40B4-BE49-F238E27FC236}">
                <a16:creationId xmlns:a16="http://schemas.microsoft.com/office/drawing/2014/main" id="{1BD04ADE-2B8B-0145-8407-03B961EC7824}"/>
              </a:ext>
            </a:extLst>
          </p:cNvPr>
          <p:cNvSpPr txBox="1"/>
          <p:nvPr/>
        </p:nvSpPr>
        <p:spPr>
          <a:xfrm>
            <a:off x="4815317" y="4236788"/>
            <a:ext cx="35497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c</a:t>
            </a:r>
            <a:endParaRPr sz="1800" dirty="0"/>
          </a:p>
        </p:txBody>
      </p:sp>
      <p:cxnSp>
        <p:nvCxnSpPr>
          <p:cNvPr id="19" name="Google Shape;93;p18">
            <a:extLst>
              <a:ext uri="{FF2B5EF4-FFF2-40B4-BE49-F238E27FC236}">
                <a16:creationId xmlns:a16="http://schemas.microsoft.com/office/drawing/2014/main" id="{A33C2ACF-FDA1-564F-B10A-D0327DF2EAE7}"/>
              </a:ext>
            </a:extLst>
          </p:cNvPr>
          <p:cNvCxnSpPr>
            <a:cxnSpLocks/>
            <a:stCxn id="18" idx="3"/>
          </p:cNvCxnSpPr>
          <p:nvPr/>
        </p:nvCxnSpPr>
        <p:spPr>
          <a:xfrm flipV="1">
            <a:off x="5170287" y="4194764"/>
            <a:ext cx="375004" cy="272842"/>
          </a:xfrm>
          <a:prstGeom prst="curvedConnector3">
            <a:avLst>
              <a:gd name="adj1" fmla="val 50000"/>
            </a:avLst>
          </a:prstGeom>
          <a:noFill/>
          <a:ln w="9525" cap="flat" cmpd="sng">
            <a:solidFill>
              <a:srgbClr val="000000"/>
            </a:solidFill>
            <a:prstDash val="solid"/>
            <a:round/>
            <a:headEnd type="none" w="med" len="med"/>
            <a:tailEnd type="stealth" w="med" len="med"/>
          </a:ln>
        </p:spPr>
      </p:cxnSp>
    </p:spTree>
    <p:extLst>
      <p:ext uri="{BB962C8B-B14F-4D97-AF65-F5344CB8AC3E}">
        <p14:creationId xmlns:p14="http://schemas.microsoft.com/office/powerpoint/2010/main" val="370094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397F-BD06-FD45-A54C-D5B5DF89ECED}"/>
              </a:ext>
            </a:extLst>
          </p:cNvPr>
          <p:cNvSpPr>
            <a:spLocks noGrp="1"/>
          </p:cNvSpPr>
          <p:nvPr>
            <p:ph type="title"/>
          </p:nvPr>
        </p:nvSpPr>
        <p:spPr/>
        <p:txBody>
          <a:bodyPr>
            <a:normAutofit fontScale="90000"/>
          </a:bodyPr>
          <a:lstStyle/>
          <a:p>
            <a:r>
              <a:rPr lang="en-US" dirty="0"/>
              <a:t>Strings Literals – short form for creating String objects</a:t>
            </a:r>
          </a:p>
        </p:txBody>
      </p:sp>
      <p:sp>
        <p:nvSpPr>
          <p:cNvPr id="6" name="Google Shape;97;p18">
            <a:extLst>
              <a:ext uri="{FF2B5EF4-FFF2-40B4-BE49-F238E27FC236}">
                <a16:creationId xmlns:a16="http://schemas.microsoft.com/office/drawing/2014/main" id="{FE32DF97-1AAB-F94C-A56F-DAA3C66B5B38}"/>
              </a:ext>
            </a:extLst>
          </p:cNvPr>
          <p:cNvSpPr txBox="1"/>
          <p:nvPr/>
        </p:nvSpPr>
        <p:spPr>
          <a:xfrm>
            <a:off x="1446748" y="1282163"/>
            <a:ext cx="6931708" cy="38163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String a = “Lyman High”;</a:t>
            </a:r>
          </a:p>
          <a:p>
            <a:pPr marL="0" lvl="0" indent="0" algn="l" rtl="0">
              <a:spcBef>
                <a:spcPts val="0"/>
              </a:spcBef>
              <a:spcAft>
                <a:spcPts val="0"/>
              </a:spcAft>
              <a:buNone/>
            </a:pPr>
            <a:r>
              <a:rPr lang="en" sz="2000" dirty="0"/>
              <a:t>String b = “Winter Springs High”;</a:t>
            </a:r>
          </a:p>
          <a:p>
            <a:pPr marL="0" lvl="0" indent="0" algn="l" rtl="0">
              <a:spcBef>
                <a:spcPts val="0"/>
              </a:spcBef>
              <a:spcAft>
                <a:spcPts val="0"/>
              </a:spcAft>
              <a:buNone/>
            </a:pPr>
            <a:r>
              <a:rPr lang="en" sz="2000" dirty="0"/>
              <a:t>String c = b;</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The above code is short for…</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String a = new String(“Lyman High”);</a:t>
            </a:r>
          </a:p>
          <a:p>
            <a:pPr marL="0" lvl="0" indent="0" algn="l" rtl="0">
              <a:spcBef>
                <a:spcPts val="0"/>
              </a:spcBef>
              <a:spcAft>
                <a:spcPts val="0"/>
              </a:spcAft>
              <a:buNone/>
            </a:pPr>
            <a:r>
              <a:rPr lang="en" sz="2000" dirty="0"/>
              <a:t>String b = new String(“Winter Springs High”);</a:t>
            </a:r>
          </a:p>
          <a:p>
            <a:pPr marL="0" lvl="0" indent="0" algn="l" rtl="0">
              <a:spcBef>
                <a:spcPts val="0"/>
              </a:spcBef>
              <a:spcAft>
                <a:spcPts val="0"/>
              </a:spcAft>
              <a:buNone/>
            </a:pPr>
            <a:r>
              <a:rPr lang="en" sz="2000" dirty="0"/>
              <a:t>String c = b;</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1800" dirty="0"/>
              <a:t>To create an object, you usually call new on a constructor, but Java gives you this short form for creating string objects.</a:t>
            </a:r>
          </a:p>
        </p:txBody>
      </p:sp>
      <p:sp>
        <p:nvSpPr>
          <p:cNvPr id="18" name="Google Shape;92;p18">
            <a:extLst>
              <a:ext uri="{FF2B5EF4-FFF2-40B4-BE49-F238E27FC236}">
                <a16:creationId xmlns:a16="http://schemas.microsoft.com/office/drawing/2014/main" id="{1BD04ADE-2B8B-0145-8407-03B961EC7824}"/>
              </a:ext>
            </a:extLst>
          </p:cNvPr>
          <p:cNvSpPr txBox="1"/>
          <p:nvPr/>
        </p:nvSpPr>
        <p:spPr>
          <a:xfrm>
            <a:off x="4815317" y="4236788"/>
            <a:ext cx="354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endParaRPr dirty="0"/>
          </a:p>
        </p:txBody>
      </p:sp>
    </p:spTree>
    <p:extLst>
      <p:ext uri="{BB962C8B-B14F-4D97-AF65-F5344CB8AC3E}">
        <p14:creationId xmlns:p14="http://schemas.microsoft.com/office/powerpoint/2010/main" val="74883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397F-BD06-FD45-A54C-D5B5DF89ECED}"/>
              </a:ext>
            </a:extLst>
          </p:cNvPr>
          <p:cNvSpPr>
            <a:spLocks noGrp="1"/>
          </p:cNvSpPr>
          <p:nvPr>
            <p:ph type="title"/>
          </p:nvPr>
        </p:nvSpPr>
        <p:spPr/>
        <p:txBody>
          <a:bodyPr>
            <a:normAutofit fontScale="90000"/>
          </a:bodyPr>
          <a:lstStyle/>
          <a:p>
            <a:r>
              <a:rPr lang="en-US" dirty="0"/>
              <a:t>Comparing Strings</a:t>
            </a:r>
          </a:p>
        </p:txBody>
      </p:sp>
      <p:sp>
        <p:nvSpPr>
          <p:cNvPr id="6" name="Google Shape;97;p18">
            <a:extLst>
              <a:ext uri="{FF2B5EF4-FFF2-40B4-BE49-F238E27FC236}">
                <a16:creationId xmlns:a16="http://schemas.microsoft.com/office/drawing/2014/main" id="{FE32DF97-1AAB-F94C-A56F-DAA3C66B5B38}"/>
              </a:ext>
            </a:extLst>
          </p:cNvPr>
          <p:cNvSpPr txBox="1"/>
          <p:nvPr/>
        </p:nvSpPr>
        <p:spPr>
          <a:xfrm>
            <a:off x="1244729" y="1019324"/>
            <a:ext cx="6931708" cy="41241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String a = “Lyman High”;</a:t>
            </a:r>
          </a:p>
          <a:p>
            <a:pPr marL="0" lvl="0" indent="0" algn="l" rtl="0">
              <a:spcBef>
                <a:spcPts val="0"/>
              </a:spcBef>
              <a:spcAft>
                <a:spcPts val="0"/>
              </a:spcAft>
              <a:buNone/>
            </a:pPr>
            <a:r>
              <a:rPr lang="en" sz="2000" dirty="0"/>
              <a:t>String b = “Winter Springs High”;</a:t>
            </a:r>
          </a:p>
          <a:p>
            <a:pPr marL="0" lvl="0" indent="0" algn="l" rtl="0">
              <a:spcBef>
                <a:spcPts val="0"/>
              </a:spcBef>
              <a:spcAft>
                <a:spcPts val="0"/>
              </a:spcAft>
              <a:buNone/>
            </a:pPr>
            <a:r>
              <a:rPr lang="en" sz="2000" dirty="0"/>
              <a:t>String c = b;</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if (a == b)	// this is not what you want for Strings</a:t>
            </a:r>
          </a:p>
          <a:p>
            <a:pPr marL="0" lvl="0" indent="0" algn="l" rtl="0">
              <a:spcBef>
                <a:spcPts val="0"/>
              </a:spcBef>
              <a:spcAft>
                <a:spcPts val="0"/>
              </a:spcAft>
              <a:buNone/>
            </a:pPr>
            <a:r>
              <a:rPr lang="en" sz="2000" dirty="0"/>
              <a:t>{</a:t>
            </a:r>
          </a:p>
          <a:p>
            <a:pPr marL="0" lvl="0" indent="0" algn="l" rtl="0">
              <a:spcBef>
                <a:spcPts val="0"/>
              </a:spcBef>
              <a:spcAft>
                <a:spcPts val="0"/>
              </a:spcAft>
              <a:buNone/>
            </a:pPr>
            <a:r>
              <a:rPr lang="en" sz="2000" dirty="0"/>
              <a:t>  // do something</a:t>
            </a:r>
          </a:p>
          <a:p>
            <a:pPr marL="0" lvl="0" indent="0" algn="l" rtl="0">
              <a:spcBef>
                <a:spcPts val="0"/>
              </a:spcBef>
              <a:spcAft>
                <a:spcPts val="0"/>
              </a:spcAft>
              <a:buNone/>
            </a:pPr>
            <a:r>
              <a:rPr lang="en" sz="2000" dirty="0"/>
              <a:t>}</a:t>
            </a:r>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if (</a:t>
            </a:r>
            <a:r>
              <a:rPr lang="en" sz="2000" dirty="0" err="1"/>
              <a:t>a.equals</a:t>
            </a:r>
            <a:r>
              <a:rPr lang="en" sz="2000" dirty="0"/>
              <a:t>(b))	// this is what you want for Strings</a:t>
            </a:r>
          </a:p>
          <a:p>
            <a:pPr marL="0" lvl="0" indent="0" algn="l" rtl="0">
              <a:spcBef>
                <a:spcPts val="0"/>
              </a:spcBef>
              <a:spcAft>
                <a:spcPts val="0"/>
              </a:spcAft>
              <a:buNone/>
            </a:pPr>
            <a:r>
              <a:rPr lang="en" sz="2000" dirty="0"/>
              <a:t>{</a:t>
            </a:r>
            <a:endParaRPr lang="en" sz="1800" dirty="0"/>
          </a:p>
          <a:p>
            <a:pPr marL="0" lvl="0" indent="0" algn="l" rtl="0">
              <a:spcBef>
                <a:spcPts val="0"/>
              </a:spcBef>
              <a:spcAft>
                <a:spcPts val="0"/>
              </a:spcAft>
              <a:buNone/>
            </a:pPr>
            <a:r>
              <a:rPr lang="en" sz="1800" dirty="0"/>
              <a:t>  // do something</a:t>
            </a:r>
          </a:p>
          <a:p>
            <a:pPr marL="0" lvl="0" indent="0" algn="l" rtl="0">
              <a:spcBef>
                <a:spcPts val="0"/>
              </a:spcBef>
              <a:spcAft>
                <a:spcPts val="0"/>
              </a:spcAft>
              <a:buNone/>
            </a:pPr>
            <a:r>
              <a:rPr lang="en" sz="1800" dirty="0"/>
              <a:t>}</a:t>
            </a:r>
            <a:endParaRPr lang="en" sz="2000" dirty="0"/>
          </a:p>
        </p:txBody>
      </p:sp>
      <p:sp>
        <p:nvSpPr>
          <p:cNvPr id="18" name="Google Shape;92;p18">
            <a:extLst>
              <a:ext uri="{FF2B5EF4-FFF2-40B4-BE49-F238E27FC236}">
                <a16:creationId xmlns:a16="http://schemas.microsoft.com/office/drawing/2014/main" id="{1BD04ADE-2B8B-0145-8407-03B961EC7824}"/>
              </a:ext>
            </a:extLst>
          </p:cNvPr>
          <p:cNvSpPr txBox="1"/>
          <p:nvPr/>
        </p:nvSpPr>
        <p:spPr>
          <a:xfrm>
            <a:off x="4815317" y="4236788"/>
            <a:ext cx="354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endParaRPr dirty="0"/>
          </a:p>
        </p:txBody>
      </p:sp>
    </p:spTree>
    <p:extLst>
      <p:ext uri="{BB962C8B-B14F-4D97-AF65-F5344CB8AC3E}">
        <p14:creationId xmlns:p14="http://schemas.microsoft.com/office/powerpoint/2010/main" val="94247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54F2-3DD4-2B4E-A0BA-21B73F7A8472}"/>
              </a:ext>
            </a:extLst>
          </p:cNvPr>
          <p:cNvSpPr>
            <a:spLocks noGrp="1"/>
          </p:cNvSpPr>
          <p:nvPr>
            <p:ph type="title"/>
          </p:nvPr>
        </p:nvSpPr>
        <p:spPr/>
        <p:txBody>
          <a:bodyPr>
            <a:normAutofit fontScale="90000"/>
          </a:bodyPr>
          <a:lstStyle/>
          <a:p>
            <a:r>
              <a:rPr lang="en-US" dirty="0"/>
              <a:t>Learning Programming</a:t>
            </a:r>
          </a:p>
        </p:txBody>
      </p:sp>
      <p:sp>
        <p:nvSpPr>
          <p:cNvPr id="3" name="Text Placeholder 2">
            <a:extLst>
              <a:ext uri="{FF2B5EF4-FFF2-40B4-BE49-F238E27FC236}">
                <a16:creationId xmlns:a16="http://schemas.microsoft.com/office/drawing/2014/main" id="{A1923892-C091-A14C-9BFD-9C886960D020}"/>
              </a:ext>
            </a:extLst>
          </p:cNvPr>
          <p:cNvSpPr>
            <a:spLocks noGrp="1"/>
          </p:cNvSpPr>
          <p:nvPr>
            <p:ph type="body" idx="1"/>
          </p:nvPr>
        </p:nvSpPr>
        <p:spPr/>
        <p:txBody>
          <a:bodyPr/>
          <a:lstStyle/>
          <a:p>
            <a:r>
              <a:rPr lang="en-US" dirty="0"/>
              <a:t>At UCF they teach the C language first without any objects. This gives you practice with writing code without lots of different object related concepts.</a:t>
            </a:r>
          </a:p>
          <a:p>
            <a:r>
              <a:rPr lang="en-US" dirty="0"/>
              <a:t>Then as a second class they teach Objects and Object Oriented Programming (OOP). That way you have some fluency with writing code before you get hit with more concepts.</a:t>
            </a:r>
          </a:p>
          <a:p>
            <a:r>
              <a:rPr lang="en-US" dirty="0"/>
              <a:t>Learning Objects at the same time as the basic concepts of for-loops, variables, variable scope, </a:t>
            </a:r>
            <a:r>
              <a:rPr lang="en-US" dirty="0" err="1"/>
              <a:t>etc</a:t>
            </a:r>
            <a:r>
              <a:rPr lang="en-US" dirty="0"/>
              <a:t> is tough. Stick with it and practice.</a:t>
            </a:r>
          </a:p>
          <a:p>
            <a:endParaRPr lang="en-US" dirty="0"/>
          </a:p>
          <a:p>
            <a:r>
              <a:rPr lang="en-US" dirty="0"/>
              <a:t>Remember, the internet is a wonderful resource for programming questions.</a:t>
            </a:r>
          </a:p>
        </p:txBody>
      </p:sp>
    </p:spTree>
    <p:extLst>
      <p:ext uri="{BB962C8B-B14F-4D97-AF65-F5344CB8AC3E}">
        <p14:creationId xmlns:p14="http://schemas.microsoft.com/office/powerpoint/2010/main" val="30820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147729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Suppose you are writing code about a pet store.</a:t>
            </a:r>
            <a:endParaRPr dirty="0"/>
          </a:p>
          <a:p>
            <a:pPr marL="0" lvl="0" indent="0" algn="l" rtl="0">
              <a:spcBef>
                <a:spcPts val="0"/>
              </a:spcBef>
              <a:spcAft>
                <a:spcPts val="0"/>
              </a:spcAft>
              <a:buNone/>
            </a:pPr>
            <a:r>
              <a:rPr lang="en-US" dirty="0"/>
              <a:t>The objects are the nouns in the pet store.</a:t>
            </a:r>
            <a:endParaRPr dirty="0"/>
          </a:p>
          <a:p>
            <a:pPr marL="0" lvl="0" indent="0" algn="l" rtl="0">
              <a:spcBef>
                <a:spcPts val="0"/>
              </a:spcBef>
              <a:spcAft>
                <a:spcPts val="0"/>
              </a:spcAft>
              <a:buNone/>
            </a:pPr>
            <a:endParaRPr dirty="0"/>
          </a:p>
        </p:txBody>
      </p:sp>
      <p:sp>
        <p:nvSpPr>
          <p:cNvPr id="66" name="Google Shape;66;p15"/>
          <p:cNvSpPr txBox="1"/>
          <p:nvPr/>
        </p:nvSpPr>
        <p:spPr>
          <a:xfrm>
            <a:off x="626515" y="2533219"/>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Store</a:t>
            </a:r>
            <a:endParaRPr/>
          </a:p>
        </p:txBody>
      </p:sp>
      <p:sp>
        <p:nvSpPr>
          <p:cNvPr id="67" name="Google Shape;67;p15"/>
          <p:cNvSpPr txBox="1"/>
          <p:nvPr/>
        </p:nvSpPr>
        <p:spPr>
          <a:xfrm>
            <a:off x="3065100" y="228055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Supplies</a:t>
            </a:r>
            <a:endParaRPr dirty="0"/>
          </a:p>
        </p:txBody>
      </p:sp>
      <p:sp>
        <p:nvSpPr>
          <p:cNvPr id="68" name="Google Shape;68;p15"/>
          <p:cNvSpPr txBox="1"/>
          <p:nvPr/>
        </p:nvSpPr>
        <p:spPr>
          <a:xfrm>
            <a:off x="1639200" y="3359575"/>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Dog</a:t>
            </a:r>
            <a:endParaRPr/>
          </a:p>
        </p:txBody>
      </p:sp>
      <p:sp>
        <p:nvSpPr>
          <p:cNvPr id="69" name="Google Shape;69;p15"/>
          <p:cNvSpPr txBox="1"/>
          <p:nvPr/>
        </p:nvSpPr>
        <p:spPr>
          <a:xfrm>
            <a:off x="4398375" y="309450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Cat</a:t>
            </a:r>
            <a:endParaRPr/>
          </a:p>
        </p:txBody>
      </p:sp>
      <p:sp>
        <p:nvSpPr>
          <p:cNvPr id="70" name="Google Shape;70;p15"/>
          <p:cNvSpPr txBox="1"/>
          <p:nvPr/>
        </p:nvSpPr>
        <p:spPr>
          <a:xfrm>
            <a:off x="5800614" y="2402930"/>
            <a:ext cx="1506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Employee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147729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Let’s just focus on one of the nouns: Dog</a:t>
            </a:r>
            <a:br>
              <a:rPr lang="en-US" dirty="0"/>
            </a:br>
            <a:r>
              <a:rPr lang="en-US" dirty="0"/>
              <a:t>We can define a class definition for Dog</a:t>
            </a:r>
            <a:endParaRPr dirty="0"/>
          </a:p>
          <a:p>
            <a:pPr marL="0" lvl="0" indent="0" algn="l" rtl="0">
              <a:spcBef>
                <a:spcPts val="0"/>
              </a:spcBef>
              <a:spcAft>
                <a:spcPts val="0"/>
              </a:spcAft>
              <a:buNone/>
            </a:pPr>
            <a:endParaRPr dirty="0"/>
          </a:p>
        </p:txBody>
      </p:sp>
      <p:sp>
        <p:nvSpPr>
          <p:cNvPr id="76" name="Google Shape;76;p16"/>
          <p:cNvSpPr txBox="1"/>
          <p:nvPr/>
        </p:nvSpPr>
        <p:spPr>
          <a:xfrm>
            <a:off x="1312380" y="2114191"/>
            <a:ext cx="2451545" cy="141574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Class Dog</a:t>
            </a:r>
            <a:endParaRPr sz="2000" dirty="0"/>
          </a:p>
          <a:p>
            <a:pPr marL="0" lvl="0" indent="0" algn="l" rtl="0">
              <a:spcBef>
                <a:spcPts val="0"/>
              </a:spcBef>
              <a:spcAft>
                <a:spcPts val="0"/>
              </a:spcAft>
              <a:buNone/>
            </a:pPr>
            <a:r>
              <a:rPr lang="en" sz="2000" dirty="0"/>
              <a:t>    String name</a:t>
            </a:r>
            <a:endParaRPr sz="2000" dirty="0"/>
          </a:p>
          <a:p>
            <a:pPr marL="0" lvl="0" indent="0" algn="l" rtl="0">
              <a:spcBef>
                <a:spcPts val="0"/>
              </a:spcBef>
              <a:spcAft>
                <a:spcPts val="0"/>
              </a:spcAft>
              <a:buNone/>
            </a:pPr>
            <a:r>
              <a:rPr lang="en" sz="2000" dirty="0"/>
              <a:t>    String breed;</a:t>
            </a:r>
          </a:p>
          <a:p>
            <a:pPr marL="0" lvl="0" indent="0" algn="l" rtl="0">
              <a:spcBef>
                <a:spcPts val="0"/>
              </a:spcBef>
              <a:spcAft>
                <a:spcPts val="0"/>
              </a:spcAft>
              <a:buNone/>
            </a:pPr>
            <a:r>
              <a:rPr lang="en" sz="2000" dirty="0"/>
              <a:t>    int age;</a:t>
            </a:r>
            <a:endParaRPr sz="2000" dirty="0"/>
          </a:p>
        </p:txBody>
      </p:sp>
      <p:sp>
        <p:nvSpPr>
          <p:cNvPr id="78" name="Google Shape;78;p16"/>
          <p:cNvSpPr txBox="1"/>
          <p:nvPr/>
        </p:nvSpPr>
        <p:spPr>
          <a:xfrm>
            <a:off x="4415071" y="1940700"/>
            <a:ext cx="30855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public class Dog {</a:t>
            </a:r>
            <a:endParaRPr sz="2000" dirty="0"/>
          </a:p>
          <a:p>
            <a:pPr marL="0" lvl="0" indent="0" algn="l" rtl="0">
              <a:spcBef>
                <a:spcPts val="0"/>
              </a:spcBef>
              <a:spcAft>
                <a:spcPts val="0"/>
              </a:spcAft>
              <a:buNone/>
            </a:pPr>
            <a:r>
              <a:rPr lang="en" sz="2000" dirty="0"/>
              <a:t> public String name;</a:t>
            </a:r>
            <a:endParaRPr sz="2000" dirty="0"/>
          </a:p>
          <a:p>
            <a:pPr marL="0" lvl="0" indent="0" algn="l" rtl="0">
              <a:spcBef>
                <a:spcPts val="0"/>
              </a:spcBef>
              <a:spcAft>
                <a:spcPts val="0"/>
              </a:spcAft>
              <a:buNone/>
            </a:pPr>
            <a:r>
              <a:rPr lang="en" sz="2000" dirty="0"/>
              <a:t> public String breed;</a:t>
            </a:r>
            <a:endParaRPr sz="2000" dirty="0"/>
          </a:p>
          <a:p>
            <a:pPr marL="0" lvl="0" indent="0" algn="l" rtl="0">
              <a:spcBef>
                <a:spcPts val="0"/>
              </a:spcBef>
              <a:spcAft>
                <a:spcPts val="0"/>
              </a:spcAft>
              <a:buNone/>
            </a:pPr>
            <a:r>
              <a:rPr lang="en" sz="2000" dirty="0"/>
              <a:t> public int age;</a:t>
            </a:r>
            <a:endParaRPr sz="2000" dirty="0"/>
          </a:p>
          <a:p>
            <a:pPr marL="0" lvl="0" indent="0" algn="l" rtl="0">
              <a:spcBef>
                <a:spcPts val="0"/>
              </a:spcBef>
              <a:spcAft>
                <a:spcPts val="0"/>
              </a:spcAft>
              <a:buNone/>
            </a:pPr>
            <a:r>
              <a:rPr lang="en" sz="2000" dirty="0"/>
              <a:t>};</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147729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Let’s write a constructor for class Dog that uses data to make each dog unique.</a:t>
            </a:r>
            <a:endParaRPr dirty="0"/>
          </a:p>
          <a:p>
            <a:pPr marL="0" lvl="0" indent="0" algn="l" rtl="0">
              <a:spcBef>
                <a:spcPts val="0"/>
              </a:spcBef>
              <a:spcAft>
                <a:spcPts val="0"/>
              </a:spcAft>
              <a:buNone/>
            </a:pPr>
            <a:endParaRPr dirty="0"/>
          </a:p>
        </p:txBody>
      </p:sp>
      <p:sp>
        <p:nvSpPr>
          <p:cNvPr id="78" name="Google Shape;78;p16"/>
          <p:cNvSpPr txBox="1"/>
          <p:nvPr/>
        </p:nvSpPr>
        <p:spPr>
          <a:xfrm>
            <a:off x="1892389" y="1390997"/>
            <a:ext cx="5103833" cy="32316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public class Dog {</a:t>
            </a:r>
            <a:endParaRPr sz="1800" dirty="0"/>
          </a:p>
          <a:p>
            <a:pPr marL="0" lvl="0" indent="0" algn="l" rtl="0">
              <a:spcBef>
                <a:spcPts val="0"/>
              </a:spcBef>
              <a:spcAft>
                <a:spcPts val="0"/>
              </a:spcAft>
              <a:buNone/>
            </a:pPr>
            <a:r>
              <a:rPr lang="en" sz="1800" dirty="0"/>
              <a:t> public String name;</a:t>
            </a:r>
            <a:endParaRPr sz="1800" dirty="0"/>
          </a:p>
          <a:p>
            <a:pPr marL="0" lvl="0" indent="0" algn="l" rtl="0">
              <a:spcBef>
                <a:spcPts val="0"/>
              </a:spcBef>
              <a:spcAft>
                <a:spcPts val="0"/>
              </a:spcAft>
              <a:buNone/>
            </a:pPr>
            <a:r>
              <a:rPr lang="en" sz="1800" dirty="0"/>
              <a:t> public String breed;</a:t>
            </a:r>
            <a:endParaRPr sz="1800" dirty="0"/>
          </a:p>
          <a:p>
            <a:pPr marL="0" lvl="0" indent="0" algn="l" rtl="0">
              <a:spcBef>
                <a:spcPts val="0"/>
              </a:spcBef>
              <a:spcAft>
                <a:spcPts val="0"/>
              </a:spcAft>
              <a:buNone/>
            </a:pPr>
            <a:r>
              <a:rPr lang="en" sz="1800" dirty="0"/>
              <a:t> public int age;</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 public Dog(String n, String b, int a) {</a:t>
            </a:r>
          </a:p>
          <a:p>
            <a:pPr marL="0" lvl="0" indent="0" algn="l" rtl="0">
              <a:spcBef>
                <a:spcPts val="0"/>
              </a:spcBef>
              <a:spcAft>
                <a:spcPts val="0"/>
              </a:spcAft>
              <a:buNone/>
            </a:pPr>
            <a:r>
              <a:rPr lang="en" sz="1800" dirty="0"/>
              <a:t>    name = n;</a:t>
            </a:r>
          </a:p>
          <a:p>
            <a:pPr marL="0" lvl="0" indent="0" algn="l" rtl="0">
              <a:spcBef>
                <a:spcPts val="0"/>
              </a:spcBef>
              <a:spcAft>
                <a:spcPts val="0"/>
              </a:spcAft>
              <a:buNone/>
            </a:pPr>
            <a:r>
              <a:rPr lang="en" sz="1800" dirty="0"/>
              <a:t>    breed = b;</a:t>
            </a:r>
          </a:p>
          <a:p>
            <a:pPr marL="0" lvl="0" indent="0" algn="l" rtl="0">
              <a:spcBef>
                <a:spcPts val="0"/>
              </a:spcBef>
              <a:spcAft>
                <a:spcPts val="0"/>
              </a:spcAft>
              <a:buNone/>
            </a:pPr>
            <a:r>
              <a:rPr lang="en" sz="1800" dirty="0"/>
              <a:t>    age = a;</a:t>
            </a:r>
          </a:p>
          <a:p>
            <a:pPr marL="0" lvl="0" indent="0" algn="l" rtl="0">
              <a:spcBef>
                <a:spcPts val="0"/>
              </a:spcBef>
              <a:spcAft>
                <a:spcPts val="0"/>
              </a:spcAft>
              <a:buNone/>
            </a:pPr>
            <a:r>
              <a:rPr lang="en" sz="1800" dirty="0"/>
              <a:t>  }</a:t>
            </a:r>
            <a:endParaRPr sz="1800" dirty="0"/>
          </a:p>
          <a:p>
            <a:pPr marL="0" lvl="0" indent="0" algn="l" rtl="0">
              <a:spcBef>
                <a:spcPts val="0"/>
              </a:spcBef>
              <a:spcAft>
                <a:spcPts val="0"/>
              </a:spcAft>
              <a:buNone/>
            </a:pPr>
            <a:r>
              <a:rPr lang="en" sz="1800" dirty="0"/>
              <a:t>};</a:t>
            </a:r>
            <a:endParaRPr sz="1800" dirty="0"/>
          </a:p>
        </p:txBody>
      </p:sp>
      <p:sp>
        <p:nvSpPr>
          <p:cNvPr id="5" name="Google Shape;75;p16">
            <a:extLst>
              <a:ext uri="{FF2B5EF4-FFF2-40B4-BE49-F238E27FC236}">
                <a16:creationId xmlns:a16="http://schemas.microsoft.com/office/drawing/2014/main" id="{A792775C-EB84-994C-95F4-5B6935988862}"/>
              </a:ext>
            </a:extLst>
          </p:cNvPr>
          <p:cNvSpPr txBox="1">
            <a:spLocks/>
          </p:cNvSpPr>
          <p:nvPr/>
        </p:nvSpPr>
        <p:spPr>
          <a:xfrm>
            <a:off x="623400" y="4460628"/>
            <a:ext cx="8520600" cy="110796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600" dirty="0"/>
              <a:t>Constructors look like methods but they have the same name as the class. Unlike methods, they have no return type.</a:t>
            </a:r>
          </a:p>
          <a:p>
            <a:endParaRPr lang="en-US" dirty="0"/>
          </a:p>
        </p:txBody>
      </p:sp>
    </p:spTree>
    <p:extLst>
      <p:ext uri="{BB962C8B-B14F-4D97-AF65-F5344CB8AC3E}">
        <p14:creationId xmlns:p14="http://schemas.microsoft.com/office/powerpoint/2010/main" val="224476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Instances of a class Dog</a:t>
            </a:r>
            <a:endParaRPr dirty="0"/>
          </a:p>
        </p:txBody>
      </p:sp>
      <p:sp>
        <p:nvSpPr>
          <p:cNvPr id="91" name="Google Shape;91;p18"/>
          <p:cNvSpPr txBox="1"/>
          <p:nvPr/>
        </p:nvSpPr>
        <p:spPr>
          <a:xfrm>
            <a:off x="3534198" y="2376916"/>
            <a:ext cx="2299674"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Teddy</a:t>
            </a:r>
            <a:endParaRPr dirty="0"/>
          </a:p>
          <a:p>
            <a:pPr marL="0" lvl="0" indent="0" algn="l" rtl="0">
              <a:spcBef>
                <a:spcPts val="0"/>
              </a:spcBef>
              <a:spcAft>
                <a:spcPts val="0"/>
              </a:spcAft>
              <a:buNone/>
            </a:pPr>
            <a:r>
              <a:rPr lang="en" dirty="0"/>
              <a:t>breed : </a:t>
            </a:r>
            <a:r>
              <a:rPr lang="en" dirty="0" err="1"/>
              <a:t>Tibetian</a:t>
            </a:r>
            <a:r>
              <a:rPr lang="en" dirty="0"/>
              <a:t> Spaniel</a:t>
            </a:r>
          </a:p>
          <a:p>
            <a:pPr marL="0" lvl="0" indent="0" algn="l" rtl="0">
              <a:spcBef>
                <a:spcPts val="0"/>
              </a:spcBef>
              <a:spcAft>
                <a:spcPts val="0"/>
              </a:spcAft>
              <a:buNone/>
            </a:pPr>
            <a:r>
              <a:rPr lang="en" dirty="0"/>
              <a:t>age : 10</a:t>
            </a:r>
            <a:endParaRPr dirty="0"/>
          </a:p>
        </p:txBody>
      </p:sp>
      <p:sp>
        <p:nvSpPr>
          <p:cNvPr id="92" name="Google Shape;92;p18"/>
          <p:cNvSpPr txBox="1"/>
          <p:nvPr/>
        </p:nvSpPr>
        <p:spPr>
          <a:xfrm>
            <a:off x="1911202" y="2376916"/>
            <a:ext cx="71759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teddy</a:t>
            </a:r>
            <a:endParaRPr dirty="0"/>
          </a:p>
        </p:txBody>
      </p:sp>
      <p:cxnSp>
        <p:nvCxnSpPr>
          <p:cNvPr id="93" name="Google Shape;93;p18"/>
          <p:cNvCxnSpPr>
            <a:cxnSpLocks/>
            <a:stCxn id="92" idx="3"/>
            <a:endCxn id="91" idx="1"/>
          </p:cNvCxnSpPr>
          <p:nvPr/>
        </p:nvCxnSpPr>
        <p:spPr>
          <a:xfrm>
            <a:off x="2628798" y="2576956"/>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94" name="Google Shape;94;p18"/>
          <p:cNvSpPr txBox="1"/>
          <p:nvPr/>
        </p:nvSpPr>
        <p:spPr>
          <a:xfrm>
            <a:off x="1911202" y="3974590"/>
            <a:ext cx="5701710" cy="800189"/>
          </a:xfrm>
          <a:prstGeom prst="rect">
            <a:avLst/>
          </a:prstGeom>
          <a:noFill/>
          <a:ln>
            <a:noFill/>
          </a:ln>
        </p:spPr>
        <p:txBody>
          <a:bodyPr spcFirstLastPara="1" wrap="square" lIns="91425" tIns="91425" rIns="91425" bIns="91425" anchor="t" anchorCtr="0">
            <a:spAutoFit/>
          </a:bodyPr>
          <a:lstStyle/>
          <a:p>
            <a:pPr lvl="0"/>
            <a:r>
              <a:rPr lang="en" sz="2000" dirty="0"/>
              <a:t>'teddy’ is a variable that refers to the instance of the class.</a:t>
            </a:r>
            <a:endParaRPr sz="2000" dirty="0"/>
          </a:p>
        </p:txBody>
      </p:sp>
      <p:sp>
        <p:nvSpPr>
          <p:cNvPr id="97" name="Google Shape;97;p18"/>
          <p:cNvSpPr txBox="1"/>
          <p:nvPr/>
        </p:nvSpPr>
        <p:spPr>
          <a:xfrm>
            <a:off x="1386219" y="1333240"/>
            <a:ext cx="637156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Dog teddy = new Dog(“Teddy”, “</a:t>
            </a:r>
            <a:r>
              <a:rPr lang="en" sz="2000" dirty="0" err="1"/>
              <a:t>Tibetian</a:t>
            </a:r>
            <a:r>
              <a:rPr lang="en" sz="2000" dirty="0"/>
              <a:t> Spaniel”, 10);</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More instances of class Dog</a:t>
            </a:r>
            <a:endParaRPr dirty="0"/>
          </a:p>
        </p:txBody>
      </p:sp>
      <p:sp>
        <p:nvSpPr>
          <p:cNvPr id="91" name="Google Shape;91;p18"/>
          <p:cNvSpPr txBox="1"/>
          <p:nvPr/>
        </p:nvSpPr>
        <p:spPr>
          <a:xfrm>
            <a:off x="2129303" y="2866626"/>
            <a:ext cx="144030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Hana</a:t>
            </a:r>
            <a:endParaRPr dirty="0"/>
          </a:p>
          <a:p>
            <a:pPr marL="0" lvl="0" indent="0" algn="l" rtl="0">
              <a:spcBef>
                <a:spcPts val="0"/>
              </a:spcBef>
              <a:spcAft>
                <a:spcPts val="0"/>
              </a:spcAft>
              <a:buNone/>
            </a:pPr>
            <a:r>
              <a:rPr lang="en" dirty="0"/>
              <a:t>breed : Saluki</a:t>
            </a:r>
          </a:p>
          <a:p>
            <a:pPr marL="0" lvl="0" indent="0" algn="l" rtl="0">
              <a:spcBef>
                <a:spcPts val="0"/>
              </a:spcBef>
              <a:spcAft>
                <a:spcPts val="0"/>
              </a:spcAft>
              <a:buNone/>
            </a:pPr>
            <a:r>
              <a:rPr lang="en" dirty="0"/>
              <a:t>age : 2</a:t>
            </a:r>
            <a:endParaRPr dirty="0"/>
          </a:p>
        </p:txBody>
      </p:sp>
      <p:sp>
        <p:nvSpPr>
          <p:cNvPr id="92" name="Google Shape;92;p18"/>
          <p:cNvSpPr txBox="1"/>
          <p:nvPr/>
        </p:nvSpPr>
        <p:spPr>
          <a:xfrm>
            <a:off x="625073" y="2866626"/>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hana</a:t>
            </a:r>
            <a:endParaRPr dirty="0"/>
          </a:p>
        </p:txBody>
      </p:sp>
      <p:cxnSp>
        <p:nvCxnSpPr>
          <p:cNvPr id="93" name="Google Shape;93;p18"/>
          <p:cNvCxnSpPr>
            <a:cxnSpLocks/>
            <a:stCxn id="92" idx="3"/>
            <a:endCxn id="91" idx="1"/>
          </p:cNvCxnSpPr>
          <p:nvPr/>
        </p:nvCxnSpPr>
        <p:spPr>
          <a:xfrm>
            <a:off x="1223903" y="3066666"/>
            <a:ext cx="905400"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
        <p:nvSpPr>
          <p:cNvPr id="97" name="Google Shape;97;p18"/>
          <p:cNvSpPr txBox="1"/>
          <p:nvPr/>
        </p:nvSpPr>
        <p:spPr>
          <a:xfrm>
            <a:off x="1020727" y="1168910"/>
            <a:ext cx="6730408"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Dog </a:t>
            </a:r>
            <a:r>
              <a:rPr lang="en" sz="2000" dirty="0" err="1"/>
              <a:t>hana</a:t>
            </a:r>
            <a:r>
              <a:rPr lang="en" sz="2000" dirty="0"/>
              <a:t> = new Dog(“Hana”, “Saluki”, 2);</a:t>
            </a:r>
          </a:p>
          <a:p>
            <a:pPr marL="0" lvl="0" indent="0" algn="l" rtl="0">
              <a:spcBef>
                <a:spcPts val="0"/>
              </a:spcBef>
              <a:spcAft>
                <a:spcPts val="0"/>
              </a:spcAft>
              <a:buNone/>
            </a:pPr>
            <a:r>
              <a:rPr lang="en" sz="2000" dirty="0"/>
              <a:t>Dog </a:t>
            </a:r>
            <a:r>
              <a:rPr lang="en" sz="2000" dirty="0" err="1"/>
              <a:t>kona</a:t>
            </a:r>
            <a:r>
              <a:rPr lang="en" sz="2000" dirty="0"/>
              <a:t> = new Dog(“Kona”, “Golden Retriever”, 8);</a:t>
            </a:r>
            <a:endParaRPr sz="2000" dirty="0"/>
          </a:p>
        </p:txBody>
      </p:sp>
      <p:sp>
        <p:nvSpPr>
          <p:cNvPr id="8" name="Google Shape;91;p18">
            <a:extLst>
              <a:ext uri="{FF2B5EF4-FFF2-40B4-BE49-F238E27FC236}">
                <a16:creationId xmlns:a16="http://schemas.microsoft.com/office/drawing/2014/main" id="{F01EDD97-0572-FF43-BB5E-3C57E908BD77}"/>
              </a:ext>
            </a:extLst>
          </p:cNvPr>
          <p:cNvSpPr txBox="1"/>
          <p:nvPr/>
        </p:nvSpPr>
        <p:spPr>
          <a:xfrm>
            <a:off x="5728990" y="2875198"/>
            <a:ext cx="2174828"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Dog</a:t>
            </a:r>
            <a:endParaRPr dirty="0"/>
          </a:p>
          <a:p>
            <a:pPr marL="0" lvl="0" indent="0" algn="l" rtl="0">
              <a:spcBef>
                <a:spcPts val="0"/>
              </a:spcBef>
              <a:spcAft>
                <a:spcPts val="0"/>
              </a:spcAft>
              <a:buNone/>
            </a:pPr>
            <a:r>
              <a:rPr lang="en" dirty="0"/>
              <a:t>name : Kona</a:t>
            </a:r>
            <a:endParaRPr dirty="0"/>
          </a:p>
          <a:p>
            <a:pPr marL="0" lvl="0" indent="0" algn="l" rtl="0">
              <a:spcBef>
                <a:spcPts val="0"/>
              </a:spcBef>
              <a:spcAft>
                <a:spcPts val="0"/>
              </a:spcAft>
              <a:buNone/>
            </a:pPr>
            <a:r>
              <a:rPr lang="en" dirty="0"/>
              <a:t>breed : Golden Retriever</a:t>
            </a:r>
          </a:p>
          <a:p>
            <a:pPr marL="0" lvl="0" indent="0" algn="l" rtl="0">
              <a:spcBef>
                <a:spcPts val="0"/>
              </a:spcBef>
              <a:spcAft>
                <a:spcPts val="0"/>
              </a:spcAft>
              <a:buNone/>
            </a:pPr>
            <a:r>
              <a:rPr lang="en" dirty="0"/>
              <a:t>age : 8</a:t>
            </a:r>
            <a:endParaRPr dirty="0"/>
          </a:p>
        </p:txBody>
      </p:sp>
      <p:sp>
        <p:nvSpPr>
          <p:cNvPr id="9" name="Google Shape;92;p18">
            <a:extLst>
              <a:ext uri="{FF2B5EF4-FFF2-40B4-BE49-F238E27FC236}">
                <a16:creationId xmlns:a16="http://schemas.microsoft.com/office/drawing/2014/main" id="{BCD555C1-5077-D14C-8CFA-B2042B33BE2E}"/>
              </a:ext>
            </a:extLst>
          </p:cNvPr>
          <p:cNvSpPr txBox="1"/>
          <p:nvPr/>
        </p:nvSpPr>
        <p:spPr>
          <a:xfrm>
            <a:off x="4224761" y="2875198"/>
            <a:ext cx="59883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kona</a:t>
            </a:r>
            <a:endParaRPr dirty="0"/>
          </a:p>
        </p:txBody>
      </p:sp>
      <p:cxnSp>
        <p:nvCxnSpPr>
          <p:cNvPr id="10" name="Google Shape;93;p18">
            <a:extLst>
              <a:ext uri="{FF2B5EF4-FFF2-40B4-BE49-F238E27FC236}">
                <a16:creationId xmlns:a16="http://schemas.microsoft.com/office/drawing/2014/main" id="{B2D5933C-19AC-9742-8C67-F63843407AE4}"/>
              </a:ext>
            </a:extLst>
          </p:cNvPr>
          <p:cNvCxnSpPr>
            <a:cxnSpLocks/>
            <a:stCxn id="9" idx="3"/>
            <a:endCxn id="8" idx="1"/>
          </p:cNvCxnSpPr>
          <p:nvPr/>
        </p:nvCxnSpPr>
        <p:spPr>
          <a:xfrm>
            <a:off x="4823591" y="3075238"/>
            <a:ext cx="905399" cy="323165"/>
          </a:xfrm>
          <a:prstGeom prst="curvedConnector3">
            <a:avLst>
              <a:gd name="adj1" fmla="val 50000"/>
            </a:avLst>
          </a:prstGeom>
          <a:noFill/>
          <a:ln w="9525" cap="flat" cmpd="sng">
            <a:solidFill>
              <a:srgbClr val="000000"/>
            </a:solidFill>
            <a:prstDash val="solid"/>
            <a:round/>
            <a:headEnd type="none" w="med" len="med"/>
            <a:tailEnd type="stealth" w="med" len="med"/>
          </a:ln>
        </p:spPr>
      </p:cxnSp>
    </p:spTree>
    <p:extLst>
      <p:ext uri="{BB962C8B-B14F-4D97-AF65-F5344CB8AC3E}">
        <p14:creationId xmlns:p14="http://schemas.microsoft.com/office/powerpoint/2010/main" val="332549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147729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We add a </a:t>
            </a:r>
            <a:r>
              <a:rPr lang="en-US" dirty="0" err="1"/>
              <a:t>toString</a:t>
            </a:r>
            <a:r>
              <a:rPr lang="en-US" dirty="0"/>
              <a:t>() method so we can print instances of class Dog</a:t>
            </a:r>
            <a:endParaRPr dirty="0"/>
          </a:p>
          <a:p>
            <a:pPr marL="0" lvl="0" indent="0" algn="l" rtl="0">
              <a:spcBef>
                <a:spcPts val="0"/>
              </a:spcBef>
              <a:spcAft>
                <a:spcPts val="0"/>
              </a:spcAft>
              <a:buNone/>
            </a:pPr>
            <a:endParaRPr dirty="0"/>
          </a:p>
        </p:txBody>
      </p:sp>
      <p:sp>
        <p:nvSpPr>
          <p:cNvPr id="78" name="Google Shape;78;p16"/>
          <p:cNvSpPr txBox="1"/>
          <p:nvPr/>
        </p:nvSpPr>
        <p:spPr>
          <a:xfrm>
            <a:off x="1426526" y="1489642"/>
            <a:ext cx="7405773" cy="26468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public class Dog {</a:t>
            </a:r>
            <a:endParaRPr sz="2000" dirty="0"/>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  // other existing code not shown</a:t>
            </a:r>
          </a:p>
          <a:p>
            <a:pPr marL="0" lvl="0" indent="0" algn="l" rtl="0">
              <a:spcBef>
                <a:spcPts val="0"/>
              </a:spcBef>
              <a:spcAft>
                <a:spcPts val="0"/>
              </a:spcAft>
              <a:buNone/>
            </a:pPr>
            <a:r>
              <a:rPr lang="en" sz="2000" dirty="0"/>
              <a:t> </a:t>
            </a:r>
            <a:endParaRPr lang="en-US" sz="2000" dirty="0"/>
          </a:p>
          <a:p>
            <a:pPr marL="0" lvl="0" indent="0" algn="l" rtl="0">
              <a:spcBef>
                <a:spcPts val="0"/>
              </a:spcBef>
              <a:spcAft>
                <a:spcPts val="0"/>
              </a:spcAft>
              <a:buNone/>
            </a:pPr>
            <a:r>
              <a:rPr lang="en" sz="2000" dirty="0"/>
              <a:t>  public String </a:t>
            </a:r>
            <a:r>
              <a:rPr lang="en" sz="2000" dirty="0" err="1"/>
              <a:t>toString</a:t>
            </a:r>
            <a:r>
              <a:rPr lang="en" sz="2000" dirty="0"/>
              <a:t>() {</a:t>
            </a:r>
          </a:p>
          <a:p>
            <a:pPr marL="0" lvl="0" indent="0" algn="l" rtl="0">
              <a:spcBef>
                <a:spcPts val="0"/>
              </a:spcBef>
              <a:spcAft>
                <a:spcPts val="0"/>
              </a:spcAft>
              <a:buNone/>
            </a:pPr>
            <a:r>
              <a:rPr lang="en" sz="2000" dirty="0"/>
              <a:t>    return name + “ is a “ + breed + “ and is “ + age + “ years old”;</a:t>
            </a:r>
          </a:p>
          <a:p>
            <a:pPr marL="0" lvl="0" indent="0" algn="l" rtl="0">
              <a:spcBef>
                <a:spcPts val="0"/>
              </a:spcBef>
              <a:spcAft>
                <a:spcPts val="0"/>
              </a:spcAft>
              <a:buNone/>
            </a:pPr>
            <a:r>
              <a:rPr lang="en" sz="2000" dirty="0"/>
              <a:t>  }</a:t>
            </a:r>
            <a:endParaRPr sz="2000" dirty="0"/>
          </a:p>
          <a:p>
            <a:pPr marL="0" lvl="0" indent="0" algn="l" rtl="0">
              <a:spcBef>
                <a:spcPts val="0"/>
              </a:spcBef>
              <a:spcAft>
                <a:spcPts val="0"/>
              </a:spcAft>
              <a:buNone/>
            </a:pPr>
            <a:r>
              <a:rPr lang="en" sz="2000" dirty="0"/>
              <a:t>};</a:t>
            </a:r>
            <a:endParaRPr sz="2000" dirty="0"/>
          </a:p>
        </p:txBody>
      </p:sp>
      <p:sp>
        <p:nvSpPr>
          <p:cNvPr id="5" name="Google Shape;75;p16">
            <a:extLst>
              <a:ext uri="{FF2B5EF4-FFF2-40B4-BE49-F238E27FC236}">
                <a16:creationId xmlns:a16="http://schemas.microsoft.com/office/drawing/2014/main" id="{A792775C-EB84-994C-95F4-5B6935988862}"/>
              </a:ext>
            </a:extLst>
          </p:cNvPr>
          <p:cNvSpPr txBox="1">
            <a:spLocks/>
          </p:cNvSpPr>
          <p:nvPr/>
        </p:nvSpPr>
        <p:spPr>
          <a:xfrm>
            <a:off x="623400" y="4136490"/>
            <a:ext cx="8520600" cy="135418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600" dirty="0"/>
              <a:t>Note that when you add strings, they just join together. </a:t>
            </a:r>
          </a:p>
          <a:p>
            <a:r>
              <a:rPr lang="en-US" sz="1600" dirty="0"/>
              <a:t>“hello” + ”there” = “</a:t>
            </a:r>
            <a:r>
              <a:rPr lang="en-US" sz="1600" dirty="0" err="1"/>
              <a:t>hellothere</a:t>
            </a:r>
            <a:r>
              <a:rPr lang="en-US" sz="1600" dirty="0"/>
              <a:t>”</a:t>
            </a:r>
          </a:p>
          <a:p>
            <a:r>
              <a:rPr lang="en-US" sz="1600" dirty="0"/>
              <a:t>“hello ” + “there” = “hello there”</a:t>
            </a:r>
          </a:p>
          <a:p>
            <a:endParaRPr lang="en-US" dirty="0"/>
          </a:p>
        </p:txBody>
      </p:sp>
    </p:spTree>
    <p:extLst>
      <p:ext uri="{BB962C8B-B14F-4D97-AF65-F5344CB8AC3E}">
        <p14:creationId xmlns:p14="http://schemas.microsoft.com/office/powerpoint/2010/main" val="382616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18899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methods are frequently verbs so the nouns can do something or act on something else. </a:t>
            </a:r>
            <a:endParaRPr dirty="0"/>
          </a:p>
        </p:txBody>
      </p:sp>
      <p:sp>
        <p:nvSpPr>
          <p:cNvPr id="6" name="Google Shape;78;p16">
            <a:extLst>
              <a:ext uri="{FF2B5EF4-FFF2-40B4-BE49-F238E27FC236}">
                <a16:creationId xmlns:a16="http://schemas.microsoft.com/office/drawing/2014/main" id="{1E8D9058-0BCD-7A4A-9D2C-C7780BAF4754}"/>
              </a:ext>
            </a:extLst>
          </p:cNvPr>
          <p:cNvSpPr txBox="1"/>
          <p:nvPr/>
        </p:nvSpPr>
        <p:spPr>
          <a:xfrm>
            <a:off x="1426527" y="1489642"/>
            <a:ext cx="6914346" cy="26468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public class Dog {</a:t>
            </a:r>
            <a:endParaRPr sz="2000" dirty="0"/>
          </a:p>
          <a:p>
            <a:pPr marL="0" lvl="0" indent="0" algn="l" rtl="0">
              <a:spcBef>
                <a:spcPts val="0"/>
              </a:spcBef>
              <a:spcAft>
                <a:spcPts val="0"/>
              </a:spcAft>
              <a:buNone/>
            </a:pPr>
            <a:endParaRPr lang="en" sz="2000" dirty="0"/>
          </a:p>
          <a:p>
            <a:pPr marL="0" lvl="0" indent="0" algn="l" rtl="0">
              <a:spcBef>
                <a:spcPts val="0"/>
              </a:spcBef>
              <a:spcAft>
                <a:spcPts val="0"/>
              </a:spcAft>
              <a:buNone/>
            </a:pPr>
            <a:r>
              <a:rPr lang="en" sz="2000" dirty="0"/>
              <a:t>  // other existing code not shown</a:t>
            </a:r>
          </a:p>
          <a:p>
            <a:pPr marL="0" lvl="0" indent="0" algn="l" rtl="0">
              <a:spcBef>
                <a:spcPts val="0"/>
              </a:spcBef>
              <a:spcAft>
                <a:spcPts val="0"/>
              </a:spcAft>
              <a:buNone/>
            </a:pPr>
            <a:r>
              <a:rPr lang="en" sz="2000" dirty="0"/>
              <a:t> </a:t>
            </a:r>
            <a:endParaRPr lang="en-US" sz="2000" dirty="0"/>
          </a:p>
          <a:p>
            <a:pPr marL="0" lvl="0" indent="0" algn="l" rtl="0">
              <a:spcBef>
                <a:spcPts val="0"/>
              </a:spcBef>
              <a:spcAft>
                <a:spcPts val="0"/>
              </a:spcAft>
              <a:buNone/>
            </a:pPr>
            <a:r>
              <a:rPr lang="en" sz="2000" dirty="0"/>
              <a:t>  public void bark() {</a:t>
            </a:r>
          </a:p>
          <a:p>
            <a:pPr marL="0" lvl="0" indent="0" algn="l" rtl="0">
              <a:spcBef>
                <a:spcPts val="0"/>
              </a:spcBef>
              <a:spcAft>
                <a:spcPts val="0"/>
              </a:spcAft>
              <a:buNone/>
            </a:pPr>
            <a:r>
              <a:rPr lang="en" sz="2000" dirty="0"/>
              <a:t>    </a:t>
            </a:r>
            <a:r>
              <a:rPr lang="en" sz="2000" dirty="0" err="1"/>
              <a:t>System.out.println</a:t>
            </a:r>
            <a:r>
              <a:rPr lang="en" sz="2000" dirty="0"/>
              <a:t>(name + “ says Woof”);</a:t>
            </a:r>
          </a:p>
          <a:p>
            <a:pPr marL="0" lvl="0" indent="0" algn="l" rtl="0">
              <a:spcBef>
                <a:spcPts val="0"/>
              </a:spcBef>
              <a:spcAft>
                <a:spcPts val="0"/>
              </a:spcAft>
              <a:buNone/>
            </a:pPr>
            <a:r>
              <a:rPr lang="en" sz="2000" dirty="0"/>
              <a:t>  }</a:t>
            </a:r>
            <a:endParaRPr sz="2000" dirty="0"/>
          </a:p>
          <a:p>
            <a:pPr marL="0" lvl="0" indent="0" algn="l" rtl="0">
              <a:spcBef>
                <a:spcPts val="0"/>
              </a:spcBef>
              <a:spcAft>
                <a:spcPts val="0"/>
              </a:spcAft>
              <a:buNone/>
            </a:pPr>
            <a:r>
              <a:rPr lang="en" sz="2000" dirty="0"/>
              <a:t>};</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Calling the bark method on each instance of the class</a:t>
            </a:r>
            <a:endParaRPr dirty="0"/>
          </a:p>
        </p:txBody>
      </p:sp>
      <p:sp>
        <p:nvSpPr>
          <p:cNvPr id="97" name="Google Shape;97;p18"/>
          <p:cNvSpPr txBox="1"/>
          <p:nvPr/>
        </p:nvSpPr>
        <p:spPr>
          <a:xfrm>
            <a:off x="1473499" y="1378803"/>
            <a:ext cx="6118148"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Dog teddy = new Dog(“Teddy”, “</a:t>
            </a:r>
            <a:r>
              <a:rPr lang="en" sz="1800" dirty="0" err="1"/>
              <a:t>Tibetian</a:t>
            </a:r>
            <a:r>
              <a:rPr lang="en" sz="1800" dirty="0"/>
              <a:t> Spaniel”, 10);</a:t>
            </a:r>
          </a:p>
          <a:p>
            <a:pPr marL="0" lvl="0" indent="0" algn="l" rtl="0">
              <a:spcBef>
                <a:spcPts val="0"/>
              </a:spcBef>
              <a:spcAft>
                <a:spcPts val="0"/>
              </a:spcAft>
              <a:buNone/>
            </a:pPr>
            <a:r>
              <a:rPr lang="en" sz="1800" dirty="0"/>
              <a:t>Dog </a:t>
            </a:r>
            <a:r>
              <a:rPr lang="en" sz="1800" dirty="0" err="1"/>
              <a:t>hana</a:t>
            </a:r>
            <a:r>
              <a:rPr lang="en" sz="1800" dirty="0"/>
              <a:t> = new Dog(“Hana”, “Saluki”, 2);</a:t>
            </a:r>
          </a:p>
          <a:p>
            <a:pPr marL="0" lvl="0" indent="0" algn="l" rtl="0">
              <a:spcBef>
                <a:spcPts val="0"/>
              </a:spcBef>
              <a:spcAft>
                <a:spcPts val="0"/>
              </a:spcAft>
              <a:buNone/>
            </a:pPr>
            <a:r>
              <a:rPr lang="en" sz="1800" dirty="0"/>
              <a:t>Dog </a:t>
            </a:r>
            <a:r>
              <a:rPr lang="en" sz="1800" dirty="0" err="1"/>
              <a:t>kona</a:t>
            </a:r>
            <a:r>
              <a:rPr lang="en" sz="1800" dirty="0"/>
              <a:t> = new Dog(“Kona”, “Golden Retriever”, 8);</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err="1"/>
              <a:t>teddy.bark</a:t>
            </a:r>
            <a:r>
              <a:rPr lang="en" sz="1800" dirty="0"/>
              <a:t>();</a:t>
            </a:r>
          </a:p>
          <a:p>
            <a:pPr marL="0" lvl="0" indent="0" algn="l" rtl="0">
              <a:spcBef>
                <a:spcPts val="0"/>
              </a:spcBef>
              <a:spcAft>
                <a:spcPts val="0"/>
              </a:spcAft>
              <a:buNone/>
            </a:pPr>
            <a:r>
              <a:rPr lang="en" sz="1800" dirty="0" err="1"/>
              <a:t>hana.bark</a:t>
            </a:r>
            <a:r>
              <a:rPr lang="en" sz="1800" dirty="0"/>
              <a:t>();</a:t>
            </a:r>
          </a:p>
          <a:p>
            <a:pPr marL="0" lvl="0" indent="0" algn="l" rtl="0">
              <a:spcBef>
                <a:spcPts val="0"/>
              </a:spcBef>
              <a:spcAft>
                <a:spcPts val="0"/>
              </a:spcAft>
              <a:buNone/>
            </a:pPr>
            <a:r>
              <a:rPr lang="en" sz="1800" dirty="0" err="1"/>
              <a:t>kona.bark</a:t>
            </a:r>
            <a:r>
              <a:rPr lang="en" sz="1800" dirty="0"/>
              <a:t>();</a:t>
            </a:r>
            <a:endParaRPr sz="1800" dirty="0"/>
          </a:p>
        </p:txBody>
      </p:sp>
      <p:sp>
        <p:nvSpPr>
          <p:cNvPr id="11" name="Google Shape;90;p18">
            <a:extLst>
              <a:ext uri="{FF2B5EF4-FFF2-40B4-BE49-F238E27FC236}">
                <a16:creationId xmlns:a16="http://schemas.microsoft.com/office/drawing/2014/main" id="{19653D58-4D54-924F-B9E5-32B237D52ECC}"/>
              </a:ext>
            </a:extLst>
          </p:cNvPr>
          <p:cNvSpPr txBox="1">
            <a:spLocks/>
          </p:cNvSpPr>
          <p:nvPr/>
        </p:nvSpPr>
        <p:spPr>
          <a:xfrm>
            <a:off x="1473499" y="3718080"/>
            <a:ext cx="6408077" cy="112925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100" dirty="0"/>
              <a:t>Result:</a:t>
            </a:r>
          </a:p>
          <a:p>
            <a:r>
              <a:rPr lang="en-US" sz="2100" dirty="0"/>
              <a:t>Teddy says Woof</a:t>
            </a:r>
          </a:p>
          <a:p>
            <a:r>
              <a:rPr lang="en-US" sz="2100" dirty="0"/>
              <a:t>Hana says Woof</a:t>
            </a:r>
          </a:p>
          <a:p>
            <a:r>
              <a:rPr lang="en-US" sz="2100" dirty="0"/>
              <a:t>Kona says Woof</a:t>
            </a:r>
            <a:endParaRPr lang="en-US" dirty="0"/>
          </a:p>
        </p:txBody>
      </p:sp>
    </p:spTree>
    <p:extLst>
      <p:ext uri="{BB962C8B-B14F-4D97-AF65-F5344CB8AC3E}">
        <p14:creationId xmlns:p14="http://schemas.microsoft.com/office/powerpoint/2010/main" val="17674460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TotalTime>
  <Words>1408</Words>
  <Application>Microsoft Macintosh PowerPoint</Application>
  <PresentationFormat>On-screen Show (16:9)</PresentationFormat>
  <Paragraphs>219</Paragraphs>
  <Slides>19</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Objects</vt:lpstr>
      <vt:lpstr>Suppose you are writing code about a pet store. The objects are the nouns in the pet store. </vt:lpstr>
      <vt:lpstr>Let’s just focus on one of the nouns: Dog We can define a class definition for Dog </vt:lpstr>
      <vt:lpstr>Let’s write a constructor for class Dog that uses data to make each dog unique. </vt:lpstr>
      <vt:lpstr>Instances of a class Dog</vt:lpstr>
      <vt:lpstr>More instances of class Dog</vt:lpstr>
      <vt:lpstr>We add a toString() method so we can print instances of class Dog </vt:lpstr>
      <vt:lpstr>Class methods are frequently verbs so the nouns can do something or act on something else. </vt:lpstr>
      <vt:lpstr>Calling the bark method on each instance of the class</vt:lpstr>
      <vt:lpstr>Let’s look at a default constructor for class Dog</vt:lpstr>
      <vt:lpstr>Default constructor – creates an instance with default values for the class member variables</vt:lpstr>
      <vt:lpstr>Goto jGrasp   Check whether ”if” statements have been covered</vt:lpstr>
      <vt:lpstr>Object equality : Really Important!</vt:lpstr>
      <vt:lpstr>Object equality cont’</vt:lpstr>
      <vt:lpstr>Object equality cont’</vt:lpstr>
      <vt:lpstr>Strings – use equals() to compare strings</vt:lpstr>
      <vt:lpstr>Strings Literals – short form for creating String objects</vt:lpstr>
      <vt:lpstr>Comparing Strings</vt:lpstr>
      <vt:lpstr>Learning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Inheritance</dc:title>
  <cp:lastModifiedBy>Scott Johnson</cp:lastModifiedBy>
  <cp:revision>42</cp:revision>
  <dcterms:modified xsi:type="dcterms:W3CDTF">2021-09-10T11:38:40Z</dcterms:modified>
</cp:coreProperties>
</file>