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89" r:id="rId7"/>
    <p:sldId id="262" r:id="rId8"/>
    <p:sldId id="261" r:id="rId9"/>
    <p:sldId id="266" r:id="rId10"/>
    <p:sldId id="268" r:id="rId11"/>
    <p:sldId id="269" r:id="rId12"/>
    <p:sldId id="270" r:id="rId13"/>
    <p:sldId id="263" r:id="rId14"/>
    <p:sldId id="281" r:id="rId15"/>
    <p:sldId id="264" r:id="rId16"/>
    <p:sldId id="282" r:id="rId17"/>
    <p:sldId id="273" r:id="rId18"/>
    <p:sldId id="290" r:id="rId19"/>
    <p:sldId id="275" r:id="rId20"/>
    <p:sldId id="276" r:id="rId21"/>
    <p:sldId id="274" r:id="rId22"/>
    <p:sldId id="272" r:id="rId23"/>
    <p:sldId id="277" r:id="rId24"/>
    <p:sldId id="278" r:id="rId25"/>
    <p:sldId id="279" r:id="rId26"/>
    <p:sldId id="280" r:id="rId27"/>
    <p:sldId id="283" r:id="rId28"/>
    <p:sldId id="284" r:id="rId29"/>
    <p:sldId id="285" r:id="rId30"/>
    <p:sldId id="286" r:id="rId31"/>
    <p:sldId id="288"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09"/>
  </p:normalViewPr>
  <p:slideViewPr>
    <p:cSldViewPr snapToGrid="0" snapToObjects="1">
      <p:cViewPr varScale="1">
        <p:scale>
          <a:sx n="156" d="100"/>
          <a:sy n="156" d="100"/>
        </p:scale>
        <p:origin x="12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62322-0792-3C41-99A2-AF7D4E3B4425}"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10695-5C10-084E-9A5C-883F85A91F52}" type="slidenum">
              <a:rPr lang="en-US" smtClean="0"/>
              <a:t>‹#›</a:t>
            </a:fld>
            <a:endParaRPr lang="en-US"/>
          </a:p>
        </p:txBody>
      </p:sp>
    </p:spTree>
    <p:extLst>
      <p:ext uri="{BB962C8B-B14F-4D97-AF65-F5344CB8AC3E}">
        <p14:creationId xmlns:p14="http://schemas.microsoft.com/office/powerpoint/2010/main" val="1428595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kind of a good reason for this in C, and it became a standard.</a:t>
            </a:r>
          </a:p>
        </p:txBody>
      </p:sp>
      <p:sp>
        <p:nvSpPr>
          <p:cNvPr id="4" name="Slide Number Placeholder 3"/>
          <p:cNvSpPr>
            <a:spLocks noGrp="1"/>
          </p:cNvSpPr>
          <p:nvPr>
            <p:ph type="sldNum" sz="quarter" idx="5"/>
          </p:nvPr>
        </p:nvSpPr>
        <p:spPr/>
        <p:txBody>
          <a:bodyPr/>
          <a:lstStyle/>
          <a:p>
            <a:fld id="{95110695-5C10-084E-9A5C-883F85A91F52}" type="slidenum">
              <a:rPr lang="en-US" smtClean="0"/>
              <a:t>5</a:t>
            </a:fld>
            <a:endParaRPr lang="en-US"/>
          </a:p>
        </p:txBody>
      </p:sp>
    </p:spTree>
    <p:extLst>
      <p:ext uri="{BB962C8B-B14F-4D97-AF65-F5344CB8AC3E}">
        <p14:creationId xmlns:p14="http://schemas.microsoft.com/office/powerpoint/2010/main" val="2954751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use the standard for-loop</a:t>
            </a:r>
          </a:p>
        </p:txBody>
      </p:sp>
      <p:sp>
        <p:nvSpPr>
          <p:cNvPr id="4" name="Slide Number Placeholder 3"/>
          <p:cNvSpPr>
            <a:spLocks noGrp="1"/>
          </p:cNvSpPr>
          <p:nvPr>
            <p:ph type="sldNum" sz="quarter" idx="5"/>
          </p:nvPr>
        </p:nvSpPr>
        <p:spPr/>
        <p:txBody>
          <a:bodyPr/>
          <a:lstStyle/>
          <a:p>
            <a:fld id="{95110695-5C10-084E-9A5C-883F85A91F52}" type="slidenum">
              <a:rPr lang="en-US" smtClean="0"/>
              <a:t>13</a:t>
            </a:fld>
            <a:endParaRPr lang="en-US"/>
          </a:p>
        </p:txBody>
      </p:sp>
    </p:spTree>
    <p:extLst>
      <p:ext uri="{BB962C8B-B14F-4D97-AF65-F5344CB8AC3E}">
        <p14:creationId xmlns:p14="http://schemas.microsoft.com/office/powerpoint/2010/main" val="2665082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use the standard for-loop</a:t>
            </a:r>
          </a:p>
        </p:txBody>
      </p:sp>
      <p:sp>
        <p:nvSpPr>
          <p:cNvPr id="4" name="Slide Number Placeholder 3"/>
          <p:cNvSpPr>
            <a:spLocks noGrp="1"/>
          </p:cNvSpPr>
          <p:nvPr>
            <p:ph type="sldNum" sz="quarter" idx="5"/>
          </p:nvPr>
        </p:nvSpPr>
        <p:spPr/>
        <p:txBody>
          <a:bodyPr/>
          <a:lstStyle/>
          <a:p>
            <a:fld id="{95110695-5C10-084E-9A5C-883F85A91F52}" type="slidenum">
              <a:rPr lang="en-US" smtClean="0"/>
              <a:t>14</a:t>
            </a:fld>
            <a:endParaRPr lang="en-US"/>
          </a:p>
        </p:txBody>
      </p:sp>
    </p:spTree>
    <p:extLst>
      <p:ext uri="{BB962C8B-B14F-4D97-AF65-F5344CB8AC3E}">
        <p14:creationId xmlns:p14="http://schemas.microsoft.com/office/powerpoint/2010/main" val="241684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must be something special going on, because Java created an array object without an explicit call to new</a:t>
            </a:r>
          </a:p>
        </p:txBody>
      </p:sp>
      <p:sp>
        <p:nvSpPr>
          <p:cNvPr id="4" name="Slide Number Placeholder 3"/>
          <p:cNvSpPr>
            <a:spLocks noGrp="1"/>
          </p:cNvSpPr>
          <p:nvPr>
            <p:ph type="sldNum" sz="quarter" idx="5"/>
          </p:nvPr>
        </p:nvSpPr>
        <p:spPr/>
        <p:txBody>
          <a:bodyPr/>
          <a:lstStyle/>
          <a:p>
            <a:fld id="{95110695-5C10-084E-9A5C-883F85A91F52}" type="slidenum">
              <a:rPr lang="en-US" smtClean="0"/>
              <a:t>15</a:t>
            </a:fld>
            <a:endParaRPr lang="en-US"/>
          </a:p>
        </p:txBody>
      </p:sp>
    </p:spTree>
    <p:extLst>
      <p:ext uri="{BB962C8B-B14F-4D97-AF65-F5344CB8AC3E}">
        <p14:creationId xmlns:p14="http://schemas.microsoft.com/office/powerpoint/2010/main" val="1598222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110695-5C10-084E-9A5C-883F85A91F52}" type="slidenum">
              <a:rPr lang="en-US" smtClean="0"/>
              <a:t>17</a:t>
            </a:fld>
            <a:endParaRPr lang="en-US"/>
          </a:p>
        </p:txBody>
      </p:sp>
    </p:spTree>
    <p:extLst>
      <p:ext uri="{BB962C8B-B14F-4D97-AF65-F5344CB8AC3E}">
        <p14:creationId xmlns:p14="http://schemas.microsoft.com/office/powerpoint/2010/main" val="1891265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size() is a method. length was built in.</a:t>
            </a:r>
          </a:p>
        </p:txBody>
      </p:sp>
      <p:sp>
        <p:nvSpPr>
          <p:cNvPr id="4" name="Slide Number Placeholder 3"/>
          <p:cNvSpPr>
            <a:spLocks noGrp="1"/>
          </p:cNvSpPr>
          <p:nvPr>
            <p:ph type="sldNum" sz="quarter" idx="5"/>
          </p:nvPr>
        </p:nvSpPr>
        <p:spPr/>
        <p:txBody>
          <a:bodyPr/>
          <a:lstStyle/>
          <a:p>
            <a:fld id="{95110695-5C10-084E-9A5C-883F85A91F52}" type="slidenum">
              <a:rPr lang="en-US" smtClean="0"/>
              <a:t>24</a:t>
            </a:fld>
            <a:endParaRPr lang="en-US"/>
          </a:p>
        </p:txBody>
      </p:sp>
    </p:spTree>
    <p:extLst>
      <p:ext uri="{BB962C8B-B14F-4D97-AF65-F5344CB8AC3E}">
        <p14:creationId xmlns:p14="http://schemas.microsoft.com/office/powerpoint/2010/main" val="450342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size() is a method. length </a:t>
            </a:r>
            <a:r>
              <a:rPr lang="en-US"/>
              <a:t>was built in.</a:t>
            </a:r>
          </a:p>
        </p:txBody>
      </p:sp>
      <p:sp>
        <p:nvSpPr>
          <p:cNvPr id="4" name="Slide Number Placeholder 3"/>
          <p:cNvSpPr>
            <a:spLocks noGrp="1"/>
          </p:cNvSpPr>
          <p:nvPr>
            <p:ph type="sldNum" sz="quarter" idx="5"/>
          </p:nvPr>
        </p:nvSpPr>
        <p:spPr/>
        <p:txBody>
          <a:bodyPr/>
          <a:lstStyle/>
          <a:p>
            <a:fld id="{95110695-5C10-084E-9A5C-883F85A91F52}" type="slidenum">
              <a:rPr lang="en-US" smtClean="0"/>
              <a:t>25</a:t>
            </a:fld>
            <a:endParaRPr lang="en-US"/>
          </a:p>
        </p:txBody>
      </p:sp>
    </p:spTree>
    <p:extLst>
      <p:ext uri="{BB962C8B-B14F-4D97-AF65-F5344CB8AC3E}">
        <p14:creationId xmlns:p14="http://schemas.microsoft.com/office/powerpoint/2010/main" val="330847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AA2B-4A5A-1245-B7BA-E1F9C0A78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12733A-A965-A146-A40B-127F117CE3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0A1968-AED6-B944-925B-CA18C131DD57}"/>
              </a:ext>
            </a:extLst>
          </p:cNvPr>
          <p:cNvSpPr>
            <a:spLocks noGrp="1"/>
          </p:cNvSpPr>
          <p:nvPr>
            <p:ph type="dt" sz="half" idx="10"/>
          </p:nvPr>
        </p:nvSpPr>
        <p:spPr/>
        <p:txBody>
          <a:bodyPr/>
          <a:lstStyle/>
          <a:p>
            <a:fld id="{C32852B7-64C7-F34A-B3A4-209A9FF138EE}" type="datetimeFigureOut">
              <a:rPr lang="en-US" smtClean="0"/>
              <a:t>2/4/2022</a:t>
            </a:fld>
            <a:endParaRPr lang="en-US"/>
          </a:p>
        </p:txBody>
      </p:sp>
      <p:sp>
        <p:nvSpPr>
          <p:cNvPr id="5" name="Footer Placeholder 4">
            <a:extLst>
              <a:ext uri="{FF2B5EF4-FFF2-40B4-BE49-F238E27FC236}">
                <a16:creationId xmlns:a16="http://schemas.microsoft.com/office/drawing/2014/main" id="{42B0927B-E415-2743-938C-3E53E2132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2DF53-FB39-AC45-A082-A165138B0B42}"/>
              </a:ext>
            </a:extLst>
          </p:cNvPr>
          <p:cNvSpPr>
            <a:spLocks noGrp="1"/>
          </p:cNvSpPr>
          <p:nvPr>
            <p:ph type="sldNum" sz="quarter" idx="12"/>
          </p:nvPr>
        </p:nvSpPr>
        <p:spPr/>
        <p:txBody>
          <a:bodyPr/>
          <a:lstStyle/>
          <a:p>
            <a:fld id="{BE2C85C7-BD2A-D64A-8359-3B52E112E737}" type="slidenum">
              <a:rPr lang="en-US" smtClean="0"/>
              <a:t>‹#›</a:t>
            </a:fld>
            <a:endParaRPr lang="en-US"/>
          </a:p>
        </p:txBody>
      </p:sp>
    </p:spTree>
    <p:extLst>
      <p:ext uri="{BB962C8B-B14F-4D97-AF65-F5344CB8AC3E}">
        <p14:creationId xmlns:p14="http://schemas.microsoft.com/office/powerpoint/2010/main" val="288359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D339-C9EF-064A-B56F-781C877B7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FD2FBA-945E-0046-86E5-79EB750C2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704A2-0C03-7041-BEE1-183D73E09FB1}"/>
              </a:ext>
            </a:extLst>
          </p:cNvPr>
          <p:cNvSpPr>
            <a:spLocks noGrp="1"/>
          </p:cNvSpPr>
          <p:nvPr>
            <p:ph type="dt" sz="half" idx="10"/>
          </p:nvPr>
        </p:nvSpPr>
        <p:spPr/>
        <p:txBody>
          <a:bodyPr/>
          <a:lstStyle/>
          <a:p>
            <a:fld id="{C32852B7-64C7-F34A-B3A4-209A9FF138EE}" type="datetimeFigureOut">
              <a:rPr lang="en-US" smtClean="0"/>
              <a:t>2/4/2022</a:t>
            </a:fld>
            <a:endParaRPr lang="en-US"/>
          </a:p>
        </p:txBody>
      </p:sp>
      <p:sp>
        <p:nvSpPr>
          <p:cNvPr id="5" name="Footer Placeholder 4">
            <a:extLst>
              <a:ext uri="{FF2B5EF4-FFF2-40B4-BE49-F238E27FC236}">
                <a16:creationId xmlns:a16="http://schemas.microsoft.com/office/drawing/2014/main" id="{6FFF793B-5C20-F04E-8976-09CC06F1B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B0434-122B-124E-ABBE-5B80FC186F42}"/>
              </a:ext>
            </a:extLst>
          </p:cNvPr>
          <p:cNvSpPr>
            <a:spLocks noGrp="1"/>
          </p:cNvSpPr>
          <p:nvPr>
            <p:ph type="sldNum" sz="quarter" idx="12"/>
          </p:nvPr>
        </p:nvSpPr>
        <p:spPr/>
        <p:txBody>
          <a:bodyPr/>
          <a:lstStyle/>
          <a:p>
            <a:fld id="{BE2C85C7-BD2A-D64A-8359-3B52E112E737}" type="slidenum">
              <a:rPr lang="en-US" smtClean="0"/>
              <a:t>‹#›</a:t>
            </a:fld>
            <a:endParaRPr lang="en-US"/>
          </a:p>
        </p:txBody>
      </p:sp>
    </p:spTree>
    <p:extLst>
      <p:ext uri="{BB962C8B-B14F-4D97-AF65-F5344CB8AC3E}">
        <p14:creationId xmlns:p14="http://schemas.microsoft.com/office/powerpoint/2010/main" val="327072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FE090-5D53-0F42-B896-949A76B372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E4797-FAC8-1943-A6FF-59068EF4FE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0D61D-C011-6F4E-A594-7E442FDDA002}"/>
              </a:ext>
            </a:extLst>
          </p:cNvPr>
          <p:cNvSpPr>
            <a:spLocks noGrp="1"/>
          </p:cNvSpPr>
          <p:nvPr>
            <p:ph type="dt" sz="half" idx="10"/>
          </p:nvPr>
        </p:nvSpPr>
        <p:spPr/>
        <p:txBody>
          <a:bodyPr/>
          <a:lstStyle/>
          <a:p>
            <a:fld id="{C32852B7-64C7-F34A-B3A4-209A9FF138EE}" type="datetimeFigureOut">
              <a:rPr lang="en-US" smtClean="0"/>
              <a:t>2/4/2022</a:t>
            </a:fld>
            <a:endParaRPr lang="en-US"/>
          </a:p>
        </p:txBody>
      </p:sp>
      <p:sp>
        <p:nvSpPr>
          <p:cNvPr id="5" name="Footer Placeholder 4">
            <a:extLst>
              <a:ext uri="{FF2B5EF4-FFF2-40B4-BE49-F238E27FC236}">
                <a16:creationId xmlns:a16="http://schemas.microsoft.com/office/drawing/2014/main" id="{DB68D78C-0906-544A-976B-845C6132E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E51B6-5EAE-344A-8760-3CD6C8B62AB3}"/>
              </a:ext>
            </a:extLst>
          </p:cNvPr>
          <p:cNvSpPr>
            <a:spLocks noGrp="1"/>
          </p:cNvSpPr>
          <p:nvPr>
            <p:ph type="sldNum" sz="quarter" idx="12"/>
          </p:nvPr>
        </p:nvSpPr>
        <p:spPr/>
        <p:txBody>
          <a:bodyPr/>
          <a:lstStyle/>
          <a:p>
            <a:fld id="{BE2C85C7-BD2A-D64A-8359-3B52E112E737}" type="slidenum">
              <a:rPr lang="en-US" smtClean="0"/>
              <a:t>‹#›</a:t>
            </a:fld>
            <a:endParaRPr lang="en-US"/>
          </a:p>
        </p:txBody>
      </p:sp>
    </p:spTree>
    <p:extLst>
      <p:ext uri="{BB962C8B-B14F-4D97-AF65-F5344CB8AC3E}">
        <p14:creationId xmlns:p14="http://schemas.microsoft.com/office/powerpoint/2010/main" val="240028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6748-1FDD-9840-A961-E46F6F43F3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7593E-134B-0B49-B559-32FF14765C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125CE-D0F0-5C49-9A4A-A7B2B036D5F1}"/>
              </a:ext>
            </a:extLst>
          </p:cNvPr>
          <p:cNvSpPr>
            <a:spLocks noGrp="1"/>
          </p:cNvSpPr>
          <p:nvPr>
            <p:ph type="dt" sz="half" idx="10"/>
          </p:nvPr>
        </p:nvSpPr>
        <p:spPr/>
        <p:txBody>
          <a:bodyPr/>
          <a:lstStyle/>
          <a:p>
            <a:fld id="{C32852B7-64C7-F34A-B3A4-209A9FF138EE}" type="datetimeFigureOut">
              <a:rPr lang="en-US" smtClean="0"/>
              <a:t>2/4/2022</a:t>
            </a:fld>
            <a:endParaRPr lang="en-US"/>
          </a:p>
        </p:txBody>
      </p:sp>
      <p:sp>
        <p:nvSpPr>
          <p:cNvPr id="5" name="Footer Placeholder 4">
            <a:extLst>
              <a:ext uri="{FF2B5EF4-FFF2-40B4-BE49-F238E27FC236}">
                <a16:creationId xmlns:a16="http://schemas.microsoft.com/office/drawing/2014/main" id="{BE968485-059D-8849-8E2B-F1FBF0A76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8D139-BBA2-554F-8722-EC9900D5C65F}"/>
              </a:ext>
            </a:extLst>
          </p:cNvPr>
          <p:cNvSpPr>
            <a:spLocks noGrp="1"/>
          </p:cNvSpPr>
          <p:nvPr>
            <p:ph type="sldNum" sz="quarter" idx="12"/>
          </p:nvPr>
        </p:nvSpPr>
        <p:spPr/>
        <p:txBody>
          <a:bodyPr/>
          <a:lstStyle/>
          <a:p>
            <a:fld id="{BE2C85C7-BD2A-D64A-8359-3B52E112E737}" type="slidenum">
              <a:rPr lang="en-US" smtClean="0"/>
              <a:t>‹#›</a:t>
            </a:fld>
            <a:endParaRPr lang="en-US"/>
          </a:p>
        </p:txBody>
      </p:sp>
    </p:spTree>
    <p:extLst>
      <p:ext uri="{BB962C8B-B14F-4D97-AF65-F5344CB8AC3E}">
        <p14:creationId xmlns:p14="http://schemas.microsoft.com/office/powerpoint/2010/main" val="370165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EFC9-0A0A-B544-8729-088AE1B855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E18941-7E84-714B-8F68-D12BA0E950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1D16DA-5764-9E40-ABA6-1DFBDF52571E}"/>
              </a:ext>
            </a:extLst>
          </p:cNvPr>
          <p:cNvSpPr>
            <a:spLocks noGrp="1"/>
          </p:cNvSpPr>
          <p:nvPr>
            <p:ph type="dt" sz="half" idx="10"/>
          </p:nvPr>
        </p:nvSpPr>
        <p:spPr/>
        <p:txBody>
          <a:bodyPr/>
          <a:lstStyle/>
          <a:p>
            <a:fld id="{C32852B7-64C7-F34A-B3A4-209A9FF138EE}" type="datetimeFigureOut">
              <a:rPr lang="en-US" smtClean="0"/>
              <a:t>2/4/2022</a:t>
            </a:fld>
            <a:endParaRPr lang="en-US"/>
          </a:p>
        </p:txBody>
      </p:sp>
      <p:sp>
        <p:nvSpPr>
          <p:cNvPr id="5" name="Footer Placeholder 4">
            <a:extLst>
              <a:ext uri="{FF2B5EF4-FFF2-40B4-BE49-F238E27FC236}">
                <a16:creationId xmlns:a16="http://schemas.microsoft.com/office/drawing/2014/main" id="{C4F52B06-3F0E-914C-AABE-4482E42F7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95CD1-5F98-5F46-8A77-1667499D97DB}"/>
              </a:ext>
            </a:extLst>
          </p:cNvPr>
          <p:cNvSpPr>
            <a:spLocks noGrp="1"/>
          </p:cNvSpPr>
          <p:nvPr>
            <p:ph type="sldNum" sz="quarter" idx="12"/>
          </p:nvPr>
        </p:nvSpPr>
        <p:spPr/>
        <p:txBody>
          <a:bodyPr/>
          <a:lstStyle/>
          <a:p>
            <a:fld id="{BE2C85C7-BD2A-D64A-8359-3B52E112E737}" type="slidenum">
              <a:rPr lang="en-US" smtClean="0"/>
              <a:t>‹#›</a:t>
            </a:fld>
            <a:endParaRPr lang="en-US"/>
          </a:p>
        </p:txBody>
      </p:sp>
    </p:spTree>
    <p:extLst>
      <p:ext uri="{BB962C8B-B14F-4D97-AF65-F5344CB8AC3E}">
        <p14:creationId xmlns:p14="http://schemas.microsoft.com/office/powerpoint/2010/main" val="300440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0F78-30F0-3643-A6E2-83B6659E9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39F39-6E7C-194A-9119-70836257E1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FFCD06-9620-A84C-963A-05BB09270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587FBB-77CC-9944-A544-40A23D08CABA}"/>
              </a:ext>
            </a:extLst>
          </p:cNvPr>
          <p:cNvSpPr>
            <a:spLocks noGrp="1"/>
          </p:cNvSpPr>
          <p:nvPr>
            <p:ph type="dt" sz="half" idx="10"/>
          </p:nvPr>
        </p:nvSpPr>
        <p:spPr/>
        <p:txBody>
          <a:bodyPr/>
          <a:lstStyle/>
          <a:p>
            <a:fld id="{C32852B7-64C7-F34A-B3A4-209A9FF138EE}" type="datetimeFigureOut">
              <a:rPr lang="en-US" smtClean="0"/>
              <a:t>2/4/2022</a:t>
            </a:fld>
            <a:endParaRPr lang="en-US"/>
          </a:p>
        </p:txBody>
      </p:sp>
      <p:sp>
        <p:nvSpPr>
          <p:cNvPr id="6" name="Footer Placeholder 5">
            <a:extLst>
              <a:ext uri="{FF2B5EF4-FFF2-40B4-BE49-F238E27FC236}">
                <a16:creationId xmlns:a16="http://schemas.microsoft.com/office/drawing/2014/main" id="{26ADB632-A319-0A4F-9D8F-DD1087CE0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D6C28C-D99C-3F46-81EA-71BEC6D0F38A}"/>
              </a:ext>
            </a:extLst>
          </p:cNvPr>
          <p:cNvSpPr>
            <a:spLocks noGrp="1"/>
          </p:cNvSpPr>
          <p:nvPr>
            <p:ph type="sldNum" sz="quarter" idx="12"/>
          </p:nvPr>
        </p:nvSpPr>
        <p:spPr/>
        <p:txBody>
          <a:bodyPr/>
          <a:lstStyle/>
          <a:p>
            <a:fld id="{BE2C85C7-BD2A-D64A-8359-3B52E112E737}" type="slidenum">
              <a:rPr lang="en-US" smtClean="0"/>
              <a:t>‹#›</a:t>
            </a:fld>
            <a:endParaRPr lang="en-US"/>
          </a:p>
        </p:txBody>
      </p:sp>
    </p:spTree>
    <p:extLst>
      <p:ext uri="{BB962C8B-B14F-4D97-AF65-F5344CB8AC3E}">
        <p14:creationId xmlns:p14="http://schemas.microsoft.com/office/powerpoint/2010/main" val="179414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616C-AAAC-2848-A05D-4D3CEC595B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B737A8-E6F6-A242-AB9F-A56AB575DB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E17061-BC62-3B45-8B8E-E9ED031DE0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61CAF2-EDE4-544E-9263-BE26B5318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1D9AA-A6EB-8E45-B542-5C1C723A8A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7BC747-A86A-2F4F-A7D6-16BEE1B8F633}"/>
              </a:ext>
            </a:extLst>
          </p:cNvPr>
          <p:cNvSpPr>
            <a:spLocks noGrp="1"/>
          </p:cNvSpPr>
          <p:nvPr>
            <p:ph type="dt" sz="half" idx="10"/>
          </p:nvPr>
        </p:nvSpPr>
        <p:spPr/>
        <p:txBody>
          <a:bodyPr/>
          <a:lstStyle/>
          <a:p>
            <a:fld id="{C32852B7-64C7-F34A-B3A4-209A9FF138EE}" type="datetimeFigureOut">
              <a:rPr lang="en-US" smtClean="0"/>
              <a:t>2/4/2022</a:t>
            </a:fld>
            <a:endParaRPr lang="en-US"/>
          </a:p>
        </p:txBody>
      </p:sp>
      <p:sp>
        <p:nvSpPr>
          <p:cNvPr id="8" name="Footer Placeholder 7">
            <a:extLst>
              <a:ext uri="{FF2B5EF4-FFF2-40B4-BE49-F238E27FC236}">
                <a16:creationId xmlns:a16="http://schemas.microsoft.com/office/drawing/2014/main" id="{A9C66422-945C-0149-B3F9-D73D0E6113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61B6DA-E16E-5B46-9D92-0DE3F618149D}"/>
              </a:ext>
            </a:extLst>
          </p:cNvPr>
          <p:cNvSpPr>
            <a:spLocks noGrp="1"/>
          </p:cNvSpPr>
          <p:nvPr>
            <p:ph type="sldNum" sz="quarter" idx="12"/>
          </p:nvPr>
        </p:nvSpPr>
        <p:spPr/>
        <p:txBody>
          <a:bodyPr/>
          <a:lstStyle/>
          <a:p>
            <a:fld id="{BE2C85C7-BD2A-D64A-8359-3B52E112E737}" type="slidenum">
              <a:rPr lang="en-US" smtClean="0"/>
              <a:t>‹#›</a:t>
            </a:fld>
            <a:endParaRPr lang="en-US"/>
          </a:p>
        </p:txBody>
      </p:sp>
    </p:spTree>
    <p:extLst>
      <p:ext uri="{BB962C8B-B14F-4D97-AF65-F5344CB8AC3E}">
        <p14:creationId xmlns:p14="http://schemas.microsoft.com/office/powerpoint/2010/main" val="228830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3E66-F2F9-3549-908D-C686364F08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1B897-A9CD-C840-86D0-E5D1AEB28C1F}"/>
              </a:ext>
            </a:extLst>
          </p:cNvPr>
          <p:cNvSpPr>
            <a:spLocks noGrp="1"/>
          </p:cNvSpPr>
          <p:nvPr>
            <p:ph type="dt" sz="half" idx="10"/>
          </p:nvPr>
        </p:nvSpPr>
        <p:spPr/>
        <p:txBody>
          <a:bodyPr/>
          <a:lstStyle/>
          <a:p>
            <a:fld id="{C32852B7-64C7-F34A-B3A4-209A9FF138EE}" type="datetimeFigureOut">
              <a:rPr lang="en-US" smtClean="0"/>
              <a:t>2/4/2022</a:t>
            </a:fld>
            <a:endParaRPr lang="en-US"/>
          </a:p>
        </p:txBody>
      </p:sp>
      <p:sp>
        <p:nvSpPr>
          <p:cNvPr id="4" name="Footer Placeholder 3">
            <a:extLst>
              <a:ext uri="{FF2B5EF4-FFF2-40B4-BE49-F238E27FC236}">
                <a16:creationId xmlns:a16="http://schemas.microsoft.com/office/drawing/2014/main" id="{8289D4D5-47E7-9140-93EB-0608115835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4B0AC2-24C5-DB45-8BE5-980E6466BCCF}"/>
              </a:ext>
            </a:extLst>
          </p:cNvPr>
          <p:cNvSpPr>
            <a:spLocks noGrp="1"/>
          </p:cNvSpPr>
          <p:nvPr>
            <p:ph type="sldNum" sz="quarter" idx="12"/>
          </p:nvPr>
        </p:nvSpPr>
        <p:spPr/>
        <p:txBody>
          <a:bodyPr/>
          <a:lstStyle/>
          <a:p>
            <a:fld id="{BE2C85C7-BD2A-D64A-8359-3B52E112E737}" type="slidenum">
              <a:rPr lang="en-US" smtClean="0"/>
              <a:t>‹#›</a:t>
            </a:fld>
            <a:endParaRPr lang="en-US"/>
          </a:p>
        </p:txBody>
      </p:sp>
    </p:spTree>
    <p:extLst>
      <p:ext uri="{BB962C8B-B14F-4D97-AF65-F5344CB8AC3E}">
        <p14:creationId xmlns:p14="http://schemas.microsoft.com/office/powerpoint/2010/main" val="178569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3D121-90A6-2A49-B8F7-C6D4939A06A0}"/>
              </a:ext>
            </a:extLst>
          </p:cNvPr>
          <p:cNvSpPr>
            <a:spLocks noGrp="1"/>
          </p:cNvSpPr>
          <p:nvPr>
            <p:ph type="dt" sz="half" idx="10"/>
          </p:nvPr>
        </p:nvSpPr>
        <p:spPr/>
        <p:txBody>
          <a:bodyPr/>
          <a:lstStyle/>
          <a:p>
            <a:fld id="{C32852B7-64C7-F34A-B3A4-209A9FF138EE}" type="datetimeFigureOut">
              <a:rPr lang="en-US" smtClean="0"/>
              <a:t>2/4/2022</a:t>
            </a:fld>
            <a:endParaRPr lang="en-US"/>
          </a:p>
        </p:txBody>
      </p:sp>
      <p:sp>
        <p:nvSpPr>
          <p:cNvPr id="3" name="Footer Placeholder 2">
            <a:extLst>
              <a:ext uri="{FF2B5EF4-FFF2-40B4-BE49-F238E27FC236}">
                <a16:creationId xmlns:a16="http://schemas.microsoft.com/office/drawing/2014/main" id="{1273531C-5D1E-6449-9389-2B6DF57375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2F54A-C953-494D-8191-98CB894FCD84}"/>
              </a:ext>
            </a:extLst>
          </p:cNvPr>
          <p:cNvSpPr>
            <a:spLocks noGrp="1"/>
          </p:cNvSpPr>
          <p:nvPr>
            <p:ph type="sldNum" sz="quarter" idx="12"/>
          </p:nvPr>
        </p:nvSpPr>
        <p:spPr/>
        <p:txBody>
          <a:bodyPr/>
          <a:lstStyle/>
          <a:p>
            <a:fld id="{BE2C85C7-BD2A-D64A-8359-3B52E112E737}" type="slidenum">
              <a:rPr lang="en-US" smtClean="0"/>
              <a:t>‹#›</a:t>
            </a:fld>
            <a:endParaRPr lang="en-US"/>
          </a:p>
        </p:txBody>
      </p:sp>
    </p:spTree>
    <p:extLst>
      <p:ext uri="{BB962C8B-B14F-4D97-AF65-F5344CB8AC3E}">
        <p14:creationId xmlns:p14="http://schemas.microsoft.com/office/powerpoint/2010/main" val="338237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FB45-31D5-6240-AA4F-0608CD1CB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7B6D32-FDAF-1043-84A4-32A842CC6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77307B-0464-5240-88D4-F00A5B173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EFA9B7-5718-AD4E-871F-F4F6EBD72C9F}"/>
              </a:ext>
            </a:extLst>
          </p:cNvPr>
          <p:cNvSpPr>
            <a:spLocks noGrp="1"/>
          </p:cNvSpPr>
          <p:nvPr>
            <p:ph type="dt" sz="half" idx="10"/>
          </p:nvPr>
        </p:nvSpPr>
        <p:spPr/>
        <p:txBody>
          <a:bodyPr/>
          <a:lstStyle/>
          <a:p>
            <a:fld id="{C32852B7-64C7-F34A-B3A4-209A9FF138EE}" type="datetimeFigureOut">
              <a:rPr lang="en-US" smtClean="0"/>
              <a:t>2/4/2022</a:t>
            </a:fld>
            <a:endParaRPr lang="en-US"/>
          </a:p>
        </p:txBody>
      </p:sp>
      <p:sp>
        <p:nvSpPr>
          <p:cNvPr id="6" name="Footer Placeholder 5">
            <a:extLst>
              <a:ext uri="{FF2B5EF4-FFF2-40B4-BE49-F238E27FC236}">
                <a16:creationId xmlns:a16="http://schemas.microsoft.com/office/drawing/2014/main" id="{CFCB5B8E-12FD-C44D-A140-CB9D29F2A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65B2-12B0-7949-B594-51DB0BD3F2C5}"/>
              </a:ext>
            </a:extLst>
          </p:cNvPr>
          <p:cNvSpPr>
            <a:spLocks noGrp="1"/>
          </p:cNvSpPr>
          <p:nvPr>
            <p:ph type="sldNum" sz="quarter" idx="12"/>
          </p:nvPr>
        </p:nvSpPr>
        <p:spPr/>
        <p:txBody>
          <a:bodyPr/>
          <a:lstStyle/>
          <a:p>
            <a:fld id="{BE2C85C7-BD2A-D64A-8359-3B52E112E737}" type="slidenum">
              <a:rPr lang="en-US" smtClean="0"/>
              <a:t>‹#›</a:t>
            </a:fld>
            <a:endParaRPr lang="en-US"/>
          </a:p>
        </p:txBody>
      </p:sp>
    </p:spTree>
    <p:extLst>
      <p:ext uri="{BB962C8B-B14F-4D97-AF65-F5344CB8AC3E}">
        <p14:creationId xmlns:p14="http://schemas.microsoft.com/office/powerpoint/2010/main" val="37837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3F4B-05E4-E94A-9B55-A21DC79B1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A819B4-A65B-C84B-B75E-912AF99BEE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44E479-BAB9-E04C-9878-D1C12EA92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BBA27-85BE-A14B-9ECA-AC3EC67DDB69}"/>
              </a:ext>
            </a:extLst>
          </p:cNvPr>
          <p:cNvSpPr>
            <a:spLocks noGrp="1"/>
          </p:cNvSpPr>
          <p:nvPr>
            <p:ph type="dt" sz="half" idx="10"/>
          </p:nvPr>
        </p:nvSpPr>
        <p:spPr/>
        <p:txBody>
          <a:bodyPr/>
          <a:lstStyle/>
          <a:p>
            <a:fld id="{C32852B7-64C7-F34A-B3A4-209A9FF138EE}" type="datetimeFigureOut">
              <a:rPr lang="en-US" smtClean="0"/>
              <a:t>2/4/2022</a:t>
            </a:fld>
            <a:endParaRPr lang="en-US"/>
          </a:p>
        </p:txBody>
      </p:sp>
      <p:sp>
        <p:nvSpPr>
          <p:cNvPr id="6" name="Footer Placeholder 5">
            <a:extLst>
              <a:ext uri="{FF2B5EF4-FFF2-40B4-BE49-F238E27FC236}">
                <a16:creationId xmlns:a16="http://schemas.microsoft.com/office/drawing/2014/main" id="{39AB883A-68AE-BF4C-ABC3-E40C17FC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CAF9B-F160-C24A-9178-3B8EBA6A4A9E}"/>
              </a:ext>
            </a:extLst>
          </p:cNvPr>
          <p:cNvSpPr>
            <a:spLocks noGrp="1"/>
          </p:cNvSpPr>
          <p:nvPr>
            <p:ph type="sldNum" sz="quarter" idx="12"/>
          </p:nvPr>
        </p:nvSpPr>
        <p:spPr/>
        <p:txBody>
          <a:bodyPr/>
          <a:lstStyle/>
          <a:p>
            <a:fld id="{BE2C85C7-BD2A-D64A-8359-3B52E112E737}" type="slidenum">
              <a:rPr lang="en-US" smtClean="0"/>
              <a:t>‹#›</a:t>
            </a:fld>
            <a:endParaRPr lang="en-US"/>
          </a:p>
        </p:txBody>
      </p:sp>
    </p:spTree>
    <p:extLst>
      <p:ext uri="{BB962C8B-B14F-4D97-AF65-F5344CB8AC3E}">
        <p14:creationId xmlns:p14="http://schemas.microsoft.com/office/powerpoint/2010/main" val="209757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112207-F47F-9C49-AF76-980D07F26F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6B380E-DF12-B943-B3EF-343209C1A4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AC10FA-F4D3-514A-9782-E1CCD6185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852B7-64C7-F34A-B3A4-209A9FF138EE}" type="datetimeFigureOut">
              <a:rPr lang="en-US" smtClean="0"/>
              <a:t>2/4/2022</a:t>
            </a:fld>
            <a:endParaRPr lang="en-US"/>
          </a:p>
        </p:txBody>
      </p:sp>
      <p:sp>
        <p:nvSpPr>
          <p:cNvPr id="5" name="Footer Placeholder 4">
            <a:extLst>
              <a:ext uri="{FF2B5EF4-FFF2-40B4-BE49-F238E27FC236}">
                <a16:creationId xmlns:a16="http://schemas.microsoft.com/office/drawing/2014/main" id="{1A05AD29-7F30-BC4F-982B-F5424827B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FBA47C-1646-C34A-AC28-AF03CAD24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C85C7-BD2A-D64A-8359-3B52E112E737}" type="slidenum">
              <a:rPr lang="en-US" smtClean="0"/>
              <a:t>‹#›</a:t>
            </a:fld>
            <a:endParaRPr lang="en-US"/>
          </a:p>
        </p:txBody>
      </p:sp>
    </p:spTree>
    <p:extLst>
      <p:ext uri="{BB962C8B-B14F-4D97-AF65-F5344CB8AC3E}">
        <p14:creationId xmlns:p14="http://schemas.microsoft.com/office/powerpoint/2010/main" val="825874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docs.oracle.com/javase/10/docs/api/java/lang/Character.html" TargetMode="External"/><Relationship Id="rId3" Type="http://schemas.openxmlformats.org/officeDocument/2006/relationships/hyperlink" Target="https://docs.oracle.com/javase/10/docs/api/java/lang/Short.html" TargetMode="External"/><Relationship Id="rId7" Type="http://schemas.openxmlformats.org/officeDocument/2006/relationships/hyperlink" Target="https://docs.oracle.com/javase/10/docs/api/java/lang/Double.html" TargetMode="External"/><Relationship Id="rId2" Type="http://schemas.openxmlformats.org/officeDocument/2006/relationships/hyperlink" Target="https://docs.oracle.com/javase/10/docs/api/java/lang/Byte.html" TargetMode="External"/><Relationship Id="rId1" Type="http://schemas.openxmlformats.org/officeDocument/2006/relationships/slideLayout" Target="../slideLayouts/slideLayout2.xml"/><Relationship Id="rId6" Type="http://schemas.openxmlformats.org/officeDocument/2006/relationships/hyperlink" Target="https://docs.oracle.com/javase/10/docs/api/java/lang/Float.html" TargetMode="External"/><Relationship Id="rId5" Type="http://schemas.openxmlformats.org/officeDocument/2006/relationships/hyperlink" Target="https://docs.oracle.com/javase/10/docs/api/java/lang/Long.html" TargetMode="External"/><Relationship Id="rId4" Type="http://schemas.openxmlformats.org/officeDocument/2006/relationships/hyperlink" Target="https://docs.oracle.com/javase/10/docs/api/java/lang/Integer.html" TargetMode="External"/><Relationship Id="rId9" Type="http://schemas.openxmlformats.org/officeDocument/2006/relationships/hyperlink" Target="https://docs.oracle.com/javase/10/docs/api/java/lang/Boolean.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6860-1655-0A40-90A9-1EF39F60C1C9}"/>
              </a:ext>
            </a:extLst>
          </p:cNvPr>
          <p:cNvSpPr>
            <a:spLocks noGrp="1"/>
          </p:cNvSpPr>
          <p:nvPr>
            <p:ph type="ctrTitle"/>
          </p:nvPr>
        </p:nvSpPr>
        <p:spPr/>
        <p:txBody>
          <a:bodyPr/>
          <a:lstStyle/>
          <a:p>
            <a:r>
              <a:rPr lang="en-US" dirty="0"/>
              <a:t>Arrays and </a:t>
            </a:r>
            <a:r>
              <a:rPr lang="en-US" dirty="0" err="1"/>
              <a:t>ArrayLists</a:t>
            </a:r>
            <a:endParaRPr lang="en-US" dirty="0"/>
          </a:p>
        </p:txBody>
      </p:sp>
      <p:sp>
        <p:nvSpPr>
          <p:cNvPr id="3" name="Subtitle 2">
            <a:extLst>
              <a:ext uri="{FF2B5EF4-FFF2-40B4-BE49-F238E27FC236}">
                <a16:creationId xmlns:a16="http://schemas.microsoft.com/office/drawing/2014/main" id="{0B32E4CA-4FFC-8A4D-8C15-4F3587E7F8C1}"/>
              </a:ext>
            </a:extLst>
          </p:cNvPr>
          <p:cNvSpPr>
            <a:spLocks noGrp="1"/>
          </p:cNvSpPr>
          <p:nvPr>
            <p:ph type="subTitle" idx="1"/>
          </p:nvPr>
        </p:nvSpPr>
        <p:spPr/>
        <p:txBody>
          <a:bodyPr/>
          <a:lstStyle/>
          <a:p>
            <a:r>
              <a:rPr lang="en-US" dirty="0"/>
              <a:t>This is only an introduction. Each has many supporting methods</a:t>
            </a:r>
          </a:p>
        </p:txBody>
      </p:sp>
    </p:spTree>
    <p:extLst>
      <p:ext uri="{BB962C8B-B14F-4D97-AF65-F5344CB8AC3E}">
        <p14:creationId xmlns:p14="http://schemas.microsoft.com/office/powerpoint/2010/main" val="62550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0FB2-364F-0249-9B7F-DE7951812778}"/>
              </a:ext>
            </a:extLst>
          </p:cNvPr>
          <p:cNvSpPr>
            <a:spLocks noGrp="1"/>
          </p:cNvSpPr>
          <p:nvPr>
            <p:ph type="title"/>
          </p:nvPr>
        </p:nvSpPr>
        <p:spPr/>
        <p:txBody>
          <a:bodyPr/>
          <a:lstStyle/>
          <a:p>
            <a:r>
              <a:rPr lang="en-US" dirty="0"/>
              <a:t>The standard for-loop</a:t>
            </a:r>
          </a:p>
        </p:txBody>
      </p:sp>
      <p:sp>
        <p:nvSpPr>
          <p:cNvPr id="3" name="Content Placeholder 2">
            <a:extLst>
              <a:ext uri="{FF2B5EF4-FFF2-40B4-BE49-F238E27FC236}">
                <a16:creationId xmlns:a16="http://schemas.microsoft.com/office/drawing/2014/main" id="{F63BF25F-323D-EA49-A41E-6891700AAA9F}"/>
              </a:ext>
            </a:extLst>
          </p:cNvPr>
          <p:cNvSpPr>
            <a:spLocks noGrp="1"/>
          </p:cNvSpPr>
          <p:nvPr>
            <p:ph idx="1"/>
          </p:nvPr>
        </p:nvSpPr>
        <p:spPr>
          <a:xfrm>
            <a:off x="1438275" y="1408113"/>
            <a:ext cx="10515600" cy="2306638"/>
          </a:xfrm>
        </p:spPr>
        <p:txBody>
          <a:bodyPr>
            <a:normAutofit fontScale="92500" lnSpcReduction="20000"/>
          </a:bodyPr>
          <a:lstStyle/>
          <a:p>
            <a:pPr marL="0" indent="0">
              <a:buNone/>
            </a:pPr>
            <a:endParaRPr lang="en-US" dirty="0"/>
          </a:p>
          <a:p>
            <a:pPr marL="0" indent="0">
              <a:buNone/>
            </a:pPr>
            <a:r>
              <a:rPr lang="en-US" dirty="0"/>
              <a:t>	</a:t>
            </a:r>
            <a:r>
              <a:rPr lang="en-US" sz="3500" dirty="0"/>
              <a:t>int </a:t>
            </a:r>
            <a:r>
              <a:rPr lang="en-US" sz="3500" dirty="0" err="1"/>
              <a:t>i</a:t>
            </a:r>
            <a:r>
              <a:rPr lang="en-US" sz="3500" dirty="0"/>
              <a:t>;</a:t>
            </a:r>
          </a:p>
          <a:p>
            <a:pPr marL="0" indent="0">
              <a:buNone/>
            </a:pPr>
            <a:r>
              <a:rPr lang="en-US" sz="3500" dirty="0"/>
              <a:t>	for (</a:t>
            </a:r>
            <a:r>
              <a:rPr lang="en-US" sz="3500" dirty="0" err="1"/>
              <a:t>i</a:t>
            </a:r>
            <a:r>
              <a:rPr lang="en-US" sz="3500" dirty="0"/>
              <a:t> = 0; </a:t>
            </a:r>
            <a:r>
              <a:rPr lang="en-US" sz="3500" dirty="0" err="1"/>
              <a:t>i</a:t>
            </a:r>
            <a:r>
              <a:rPr lang="en-US" sz="3500" dirty="0"/>
              <a:t> &lt; </a:t>
            </a:r>
            <a:r>
              <a:rPr lang="en-US" sz="3500" dirty="0" err="1"/>
              <a:t>data.length</a:t>
            </a:r>
            <a:r>
              <a:rPr lang="en-US" sz="3500" dirty="0"/>
              <a:t>; ++</a:t>
            </a:r>
            <a:r>
              <a:rPr lang="en-US" sz="3500" dirty="0" err="1"/>
              <a:t>i</a:t>
            </a:r>
            <a:r>
              <a:rPr lang="en-US" sz="3500" dirty="0"/>
              <a:t>) { </a:t>
            </a:r>
          </a:p>
          <a:p>
            <a:pPr marL="0" indent="0">
              <a:buNone/>
            </a:pPr>
            <a:r>
              <a:rPr lang="en-US" sz="3500" dirty="0"/>
              <a:t>		</a:t>
            </a:r>
            <a:r>
              <a:rPr lang="en-US" sz="3500" dirty="0">
                <a:solidFill>
                  <a:schemeClr val="bg2">
                    <a:lumMod val="75000"/>
                  </a:schemeClr>
                </a:solidFill>
              </a:rPr>
              <a:t>// do something</a:t>
            </a:r>
          </a:p>
          <a:p>
            <a:pPr marL="0" indent="0">
              <a:buNone/>
            </a:pPr>
            <a:r>
              <a:rPr lang="en-US" sz="3500" dirty="0">
                <a:solidFill>
                  <a:schemeClr val="bg2">
                    <a:lumMod val="75000"/>
                  </a:schemeClr>
                </a:solidFill>
              </a:rPr>
              <a:t>	</a:t>
            </a:r>
            <a:r>
              <a:rPr lang="en-US" sz="3500" dirty="0"/>
              <a:t>}</a:t>
            </a:r>
          </a:p>
        </p:txBody>
      </p:sp>
      <p:sp>
        <p:nvSpPr>
          <p:cNvPr id="4" name="Rectangle 3">
            <a:extLst>
              <a:ext uri="{FF2B5EF4-FFF2-40B4-BE49-F238E27FC236}">
                <a16:creationId xmlns:a16="http://schemas.microsoft.com/office/drawing/2014/main" id="{FCF0804F-041A-C941-AEA1-0495926FE213}"/>
              </a:ext>
            </a:extLst>
          </p:cNvPr>
          <p:cNvSpPr/>
          <p:nvPr/>
        </p:nvSpPr>
        <p:spPr>
          <a:xfrm>
            <a:off x="3886199" y="2190751"/>
            <a:ext cx="2614613" cy="54292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F4428F-4676-1E4C-A9EA-A8FFC1AB297C}"/>
              </a:ext>
            </a:extLst>
          </p:cNvPr>
          <p:cNvSpPr txBox="1"/>
          <p:nvPr/>
        </p:nvSpPr>
        <p:spPr>
          <a:xfrm>
            <a:off x="2576512" y="4280685"/>
            <a:ext cx="7310438" cy="2246769"/>
          </a:xfrm>
          <a:prstGeom prst="rect">
            <a:avLst/>
          </a:prstGeom>
          <a:noFill/>
          <a:ln w="38100">
            <a:solidFill>
              <a:schemeClr val="accent5"/>
            </a:solidFill>
          </a:ln>
        </p:spPr>
        <p:txBody>
          <a:bodyPr wrap="square" rtlCol="0">
            <a:spAutoFit/>
          </a:bodyPr>
          <a:lstStyle/>
          <a:p>
            <a:r>
              <a:rPr lang="en-US" sz="2800" dirty="0"/>
              <a:t>Then this expression is checked to see if it evaluates to “true”. If it does, then the body of the loop (the “do something” part) is run. ‘</a:t>
            </a:r>
            <a:r>
              <a:rPr lang="en-US" sz="2800" dirty="0" err="1"/>
              <a:t>i</a:t>
            </a:r>
            <a:r>
              <a:rPr lang="en-US" sz="2800" dirty="0"/>
              <a:t>’ starts at zero and </a:t>
            </a:r>
            <a:r>
              <a:rPr lang="en-US" sz="2800" dirty="0" err="1"/>
              <a:t>data.length</a:t>
            </a:r>
            <a:r>
              <a:rPr lang="en-US" sz="2800" dirty="0"/>
              <a:t> is 5 so the body of the loop will be entered because 0 &lt; 5 is “true”</a:t>
            </a:r>
          </a:p>
        </p:txBody>
      </p:sp>
      <p:cxnSp>
        <p:nvCxnSpPr>
          <p:cNvPr id="7" name="Straight Connector 6">
            <a:extLst>
              <a:ext uri="{FF2B5EF4-FFF2-40B4-BE49-F238E27FC236}">
                <a16:creationId xmlns:a16="http://schemas.microsoft.com/office/drawing/2014/main" id="{477A730C-D35E-8942-897B-18147048AAFA}"/>
              </a:ext>
            </a:extLst>
          </p:cNvPr>
          <p:cNvCxnSpPr>
            <a:cxnSpLocks/>
          </p:cNvCxnSpPr>
          <p:nvPr/>
        </p:nvCxnSpPr>
        <p:spPr>
          <a:xfrm flipH="1">
            <a:off x="2576512" y="2190751"/>
            <a:ext cx="1309686" cy="208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5638A9-077A-1745-B435-F2BC05FFE6E4}"/>
              </a:ext>
            </a:extLst>
          </p:cNvPr>
          <p:cNvCxnSpPr>
            <a:cxnSpLocks/>
          </p:cNvCxnSpPr>
          <p:nvPr/>
        </p:nvCxnSpPr>
        <p:spPr>
          <a:xfrm>
            <a:off x="6500812" y="2190751"/>
            <a:ext cx="2600326" cy="20899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1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0FB2-364F-0249-9B7F-DE7951812778}"/>
              </a:ext>
            </a:extLst>
          </p:cNvPr>
          <p:cNvSpPr>
            <a:spLocks noGrp="1"/>
          </p:cNvSpPr>
          <p:nvPr>
            <p:ph type="title"/>
          </p:nvPr>
        </p:nvSpPr>
        <p:spPr/>
        <p:txBody>
          <a:bodyPr/>
          <a:lstStyle/>
          <a:p>
            <a:r>
              <a:rPr lang="en-US" dirty="0"/>
              <a:t>The standard for-loop</a:t>
            </a:r>
          </a:p>
        </p:txBody>
      </p:sp>
      <p:sp>
        <p:nvSpPr>
          <p:cNvPr id="3" name="Content Placeholder 2">
            <a:extLst>
              <a:ext uri="{FF2B5EF4-FFF2-40B4-BE49-F238E27FC236}">
                <a16:creationId xmlns:a16="http://schemas.microsoft.com/office/drawing/2014/main" id="{F63BF25F-323D-EA49-A41E-6891700AAA9F}"/>
              </a:ext>
            </a:extLst>
          </p:cNvPr>
          <p:cNvSpPr>
            <a:spLocks noGrp="1"/>
          </p:cNvSpPr>
          <p:nvPr>
            <p:ph idx="1"/>
          </p:nvPr>
        </p:nvSpPr>
        <p:spPr>
          <a:xfrm>
            <a:off x="1438275" y="1408113"/>
            <a:ext cx="10515600" cy="2306638"/>
          </a:xfrm>
        </p:spPr>
        <p:txBody>
          <a:bodyPr>
            <a:normAutofit fontScale="92500" lnSpcReduction="20000"/>
          </a:bodyPr>
          <a:lstStyle/>
          <a:p>
            <a:pPr marL="0" indent="0">
              <a:buNone/>
            </a:pPr>
            <a:endParaRPr lang="en-US" dirty="0"/>
          </a:p>
          <a:p>
            <a:pPr marL="0" indent="0">
              <a:buNone/>
            </a:pPr>
            <a:r>
              <a:rPr lang="en-US" dirty="0"/>
              <a:t>	</a:t>
            </a:r>
            <a:r>
              <a:rPr lang="en-US" sz="3500" dirty="0"/>
              <a:t>int </a:t>
            </a:r>
            <a:r>
              <a:rPr lang="en-US" sz="3500" dirty="0" err="1"/>
              <a:t>i</a:t>
            </a:r>
            <a:r>
              <a:rPr lang="en-US" sz="3500" dirty="0"/>
              <a:t>;</a:t>
            </a:r>
          </a:p>
          <a:p>
            <a:pPr marL="0" indent="0">
              <a:buNone/>
            </a:pPr>
            <a:r>
              <a:rPr lang="en-US" sz="3500" dirty="0"/>
              <a:t>	for (</a:t>
            </a:r>
            <a:r>
              <a:rPr lang="en-US" sz="3500" dirty="0" err="1"/>
              <a:t>i</a:t>
            </a:r>
            <a:r>
              <a:rPr lang="en-US" sz="3500" dirty="0"/>
              <a:t> = 0; </a:t>
            </a:r>
            <a:r>
              <a:rPr lang="en-US" sz="3500" dirty="0" err="1"/>
              <a:t>i</a:t>
            </a:r>
            <a:r>
              <a:rPr lang="en-US" sz="3500" dirty="0"/>
              <a:t> &lt; </a:t>
            </a:r>
            <a:r>
              <a:rPr lang="en-US" sz="3500" dirty="0" err="1"/>
              <a:t>data.length</a:t>
            </a:r>
            <a:r>
              <a:rPr lang="en-US" sz="3500" dirty="0"/>
              <a:t>; ++</a:t>
            </a:r>
            <a:r>
              <a:rPr lang="en-US" sz="3500" dirty="0" err="1"/>
              <a:t>i</a:t>
            </a:r>
            <a:r>
              <a:rPr lang="en-US" sz="3500" dirty="0"/>
              <a:t>) { </a:t>
            </a:r>
          </a:p>
          <a:p>
            <a:pPr marL="0" indent="0">
              <a:buNone/>
            </a:pPr>
            <a:r>
              <a:rPr lang="en-US" sz="3500" dirty="0"/>
              <a:t>		</a:t>
            </a:r>
            <a:r>
              <a:rPr lang="en-US" sz="3500" dirty="0">
                <a:solidFill>
                  <a:schemeClr val="bg2">
                    <a:lumMod val="75000"/>
                  </a:schemeClr>
                </a:solidFill>
              </a:rPr>
              <a:t>// do something</a:t>
            </a:r>
          </a:p>
          <a:p>
            <a:pPr marL="0" indent="0">
              <a:buNone/>
            </a:pPr>
            <a:r>
              <a:rPr lang="en-US" sz="3500" dirty="0">
                <a:solidFill>
                  <a:schemeClr val="bg2">
                    <a:lumMod val="75000"/>
                  </a:schemeClr>
                </a:solidFill>
              </a:rPr>
              <a:t>	</a:t>
            </a:r>
            <a:r>
              <a:rPr lang="en-US" sz="3500" dirty="0"/>
              <a:t>}</a:t>
            </a:r>
          </a:p>
        </p:txBody>
      </p:sp>
      <p:sp>
        <p:nvSpPr>
          <p:cNvPr id="4" name="Rectangle 3">
            <a:extLst>
              <a:ext uri="{FF2B5EF4-FFF2-40B4-BE49-F238E27FC236}">
                <a16:creationId xmlns:a16="http://schemas.microsoft.com/office/drawing/2014/main" id="{FCF0804F-041A-C941-AEA1-0495926FE213}"/>
              </a:ext>
            </a:extLst>
          </p:cNvPr>
          <p:cNvSpPr/>
          <p:nvPr/>
        </p:nvSpPr>
        <p:spPr>
          <a:xfrm>
            <a:off x="6500813" y="2190751"/>
            <a:ext cx="642938" cy="54292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F4428F-4676-1E4C-A9EA-A8FFC1AB297C}"/>
              </a:ext>
            </a:extLst>
          </p:cNvPr>
          <p:cNvSpPr txBox="1"/>
          <p:nvPr/>
        </p:nvSpPr>
        <p:spPr>
          <a:xfrm>
            <a:off x="2576512" y="4280685"/>
            <a:ext cx="7310438" cy="1815882"/>
          </a:xfrm>
          <a:prstGeom prst="rect">
            <a:avLst/>
          </a:prstGeom>
          <a:noFill/>
          <a:ln w="38100">
            <a:solidFill>
              <a:schemeClr val="accent5"/>
            </a:solidFill>
          </a:ln>
        </p:spPr>
        <p:txBody>
          <a:bodyPr wrap="square" rtlCol="0">
            <a:spAutoFit/>
          </a:bodyPr>
          <a:lstStyle/>
          <a:p>
            <a:r>
              <a:rPr lang="en-US" sz="2800" dirty="0"/>
              <a:t>After the body of the loop is run, the third statement of the for-loop is run. In this case, ’</a:t>
            </a:r>
            <a:r>
              <a:rPr lang="en-US" sz="2800" dirty="0" err="1"/>
              <a:t>i</a:t>
            </a:r>
            <a:r>
              <a:rPr lang="en-US" sz="2800" dirty="0"/>
              <a:t>’ is incremented by one.  ‘</a:t>
            </a:r>
            <a:r>
              <a:rPr lang="en-US" sz="2800" dirty="0" err="1"/>
              <a:t>i</a:t>
            </a:r>
            <a:r>
              <a:rPr lang="en-US" sz="2800" dirty="0"/>
              <a:t>’ started at zero and is incremented to one.</a:t>
            </a:r>
          </a:p>
        </p:txBody>
      </p:sp>
      <p:cxnSp>
        <p:nvCxnSpPr>
          <p:cNvPr id="7" name="Straight Connector 6">
            <a:extLst>
              <a:ext uri="{FF2B5EF4-FFF2-40B4-BE49-F238E27FC236}">
                <a16:creationId xmlns:a16="http://schemas.microsoft.com/office/drawing/2014/main" id="{477A730C-D35E-8942-897B-18147048AAFA}"/>
              </a:ext>
            </a:extLst>
          </p:cNvPr>
          <p:cNvCxnSpPr>
            <a:cxnSpLocks/>
          </p:cNvCxnSpPr>
          <p:nvPr/>
        </p:nvCxnSpPr>
        <p:spPr>
          <a:xfrm flipH="1">
            <a:off x="2576512" y="2190751"/>
            <a:ext cx="3924300" cy="208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5638A9-077A-1745-B435-F2BC05FFE6E4}"/>
              </a:ext>
            </a:extLst>
          </p:cNvPr>
          <p:cNvCxnSpPr>
            <a:cxnSpLocks/>
          </p:cNvCxnSpPr>
          <p:nvPr/>
        </p:nvCxnSpPr>
        <p:spPr>
          <a:xfrm>
            <a:off x="7143750" y="2190751"/>
            <a:ext cx="1957388" cy="20899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239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0FB2-364F-0249-9B7F-DE7951812778}"/>
              </a:ext>
            </a:extLst>
          </p:cNvPr>
          <p:cNvSpPr>
            <a:spLocks noGrp="1"/>
          </p:cNvSpPr>
          <p:nvPr>
            <p:ph type="title"/>
          </p:nvPr>
        </p:nvSpPr>
        <p:spPr/>
        <p:txBody>
          <a:bodyPr/>
          <a:lstStyle/>
          <a:p>
            <a:r>
              <a:rPr lang="en-US" dirty="0"/>
              <a:t>The standard for-loop</a:t>
            </a:r>
          </a:p>
        </p:txBody>
      </p:sp>
      <p:sp>
        <p:nvSpPr>
          <p:cNvPr id="3" name="Content Placeholder 2">
            <a:extLst>
              <a:ext uri="{FF2B5EF4-FFF2-40B4-BE49-F238E27FC236}">
                <a16:creationId xmlns:a16="http://schemas.microsoft.com/office/drawing/2014/main" id="{F63BF25F-323D-EA49-A41E-6891700AAA9F}"/>
              </a:ext>
            </a:extLst>
          </p:cNvPr>
          <p:cNvSpPr>
            <a:spLocks noGrp="1"/>
          </p:cNvSpPr>
          <p:nvPr>
            <p:ph idx="1"/>
          </p:nvPr>
        </p:nvSpPr>
        <p:spPr>
          <a:xfrm>
            <a:off x="1438275" y="1408113"/>
            <a:ext cx="10515600" cy="2306638"/>
          </a:xfrm>
        </p:spPr>
        <p:txBody>
          <a:bodyPr>
            <a:normAutofit fontScale="92500" lnSpcReduction="20000"/>
          </a:bodyPr>
          <a:lstStyle/>
          <a:p>
            <a:pPr marL="0" indent="0">
              <a:buNone/>
            </a:pPr>
            <a:endParaRPr lang="en-US" dirty="0"/>
          </a:p>
          <a:p>
            <a:pPr marL="0" indent="0">
              <a:buNone/>
            </a:pPr>
            <a:r>
              <a:rPr lang="en-US" dirty="0"/>
              <a:t>	</a:t>
            </a:r>
            <a:r>
              <a:rPr lang="en-US" sz="3500" dirty="0"/>
              <a:t>int </a:t>
            </a:r>
            <a:r>
              <a:rPr lang="en-US" sz="3500" dirty="0" err="1"/>
              <a:t>i</a:t>
            </a:r>
            <a:r>
              <a:rPr lang="en-US" sz="3500" dirty="0"/>
              <a:t>;</a:t>
            </a:r>
          </a:p>
          <a:p>
            <a:pPr marL="0" indent="0">
              <a:buNone/>
            </a:pPr>
            <a:r>
              <a:rPr lang="en-US" sz="3500" dirty="0"/>
              <a:t>	for (</a:t>
            </a:r>
            <a:r>
              <a:rPr lang="en-US" sz="3500" dirty="0" err="1"/>
              <a:t>i</a:t>
            </a:r>
            <a:r>
              <a:rPr lang="en-US" sz="3500" dirty="0"/>
              <a:t> = 0; </a:t>
            </a:r>
            <a:r>
              <a:rPr lang="en-US" sz="3500" dirty="0" err="1"/>
              <a:t>i</a:t>
            </a:r>
            <a:r>
              <a:rPr lang="en-US" sz="3500" dirty="0"/>
              <a:t> &lt; </a:t>
            </a:r>
            <a:r>
              <a:rPr lang="en-US" sz="3500" dirty="0" err="1"/>
              <a:t>data.length</a:t>
            </a:r>
            <a:r>
              <a:rPr lang="en-US" sz="3500" dirty="0"/>
              <a:t>; ++</a:t>
            </a:r>
            <a:r>
              <a:rPr lang="en-US" sz="3500" dirty="0" err="1"/>
              <a:t>i</a:t>
            </a:r>
            <a:r>
              <a:rPr lang="en-US" sz="3500" dirty="0"/>
              <a:t>) { </a:t>
            </a:r>
          </a:p>
          <a:p>
            <a:pPr marL="0" indent="0">
              <a:buNone/>
            </a:pPr>
            <a:r>
              <a:rPr lang="en-US" sz="3500" dirty="0"/>
              <a:t>		</a:t>
            </a:r>
            <a:r>
              <a:rPr lang="en-US" sz="3500" dirty="0">
                <a:solidFill>
                  <a:schemeClr val="bg2">
                    <a:lumMod val="75000"/>
                  </a:schemeClr>
                </a:solidFill>
              </a:rPr>
              <a:t>// do something</a:t>
            </a:r>
          </a:p>
          <a:p>
            <a:pPr marL="0" indent="0">
              <a:buNone/>
            </a:pPr>
            <a:r>
              <a:rPr lang="en-US" sz="3500" dirty="0">
                <a:solidFill>
                  <a:schemeClr val="bg2">
                    <a:lumMod val="75000"/>
                  </a:schemeClr>
                </a:solidFill>
              </a:rPr>
              <a:t>	</a:t>
            </a:r>
            <a:r>
              <a:rPr lang="en-US" sz="3500" dirty="0"/>
              <a:t>}</a:t>
            </a:r>
          </a:p>
        </p:txBody>
      </p:sp>
      <p:sp>
        <p:nvSpPr>
          <p:cNvPr id="4" name="Rectangle 3">
            <a:extLst>
              <a:ext uri="{FF2B5EF4-FFF2-40B4-BE49-F238E27FC236}">
                <a16:creationId xmlns:a16="http://schemas.microsoft.com/office/drawing/2014/main" id="{FCF0804F-041A-C941-AEA1-0495926FE213}"/>
              </a:ext>
            </a:extLst>
          </p:cNvPr>
          <p:cNvSpPr/>
          <p:nvPr/>
        </p:nvSpPr>
        <p:spPr>
          <a:xfrm>
            <a:off x="4538662" y="2190751"/>
            <a:ext cx="1819276" cy="54292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F4428F-4676-1E4C-A9EA-A8FFC1AB297C}"/>
              </a:ext>
            </a:extLst>
          </p:cNvPr>
          <p:cNvSpPr txBox="1"/>
          <p:nvPr/>
        </p:nvSpPr>
        <p:spPr>
          <a:xfrm>
            <a:off x="2576512" y="4280685"/>
            <a:ext cx="7310438" cy="1384995"/>
          </a:xfrm>
          <a:prstGeom prst="rect">
            <a:avLst/>
          </a:prstGeom>
          <a:noFill/>
          <a:ln w="38100">
            <a:solidFill>
              <a:schemeClr val="accent5"/>
            </a:solidFill>
          </a:ln>
        </p:spPr>
        <p:txBody>
          <a:bodyPr wrap="square" rtlCol="0">
            <a:spAutoFit/>
          </a:bodyPr>
          <a:lstStyle/>
          <a:p>
            <a:r>
              <a:rPr lang="en-US" sz="2800" dirty="0"/>
              <a:t>Then this condition is checked again. This time with </a:t>
            </a:r>
            <a:r>
              <a:rPr lang="en-US" sz="2800" dirty="0" err="1"/>
              <a:t>i</a:t>
            </a:r>
            <a:r>
              <a:rPr lang="en-US" sz="2800" dirty="0"/>
              <a:t> = 1. </a:t>
            </a:r>
            <a:r>
              <a:rPr lang="en-US" sz="2800" dirty="0" err="1"/>
              <a:t>i</a:t>
            </a:r>
            <a:r>
              <a:rPr lang="en-US" sz="2800" dirty="0"/>
              <a:t> &lt; 5 is true so the body of the loop is run again. </a:t>
            </a:r>
          </a:p>
        </p:txBody>
      </p:sp>
      <p:cxnSp>
        <p:nvCxnSpPr>
          <p:cNvPr id="7" name="Straight Connector 6">
            <a:extLst>
              <a:ext uri="{FF2B5EF4-FFF2-40B4-BE49-F238E27FC236}">
                <a16:creationId xmlns:a16="http://schemas.microsoft.com/office/drawing/2014/main" id="{477A730C-D35E-8942-897B-18147048AAFA}"/>
              </a:ext>
            </a:extLst>
          </p:cNvPr>
          <p:cNvCxnSpPr>
            <a:cxnSpLocks/>
          </p:cNvCxnSpPr>
          <p:nvPr/>
        </p:nvCxnSpPr>
        <p:spPr>
          <a:xfrm flipH="1">
            <a:off x="2576512" y="2190751"/>
            <a:ext cx="1957388" cy="208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5638A9-077A-1745-B435-F2BC05FFE6E4}"/>
              </a:ext>
            </a:extLst>
          </p:cNvPr>
          <p:cNvCxnSpPr>
            <a:cxnSpLocks/>
          </p:cNvCxnSpPr>
          <p:nvPr/>
        </p:nvCxnSpPr>
        <p:spPr>
          <a:xfrm>
            <a:off x="6357938" y="2190751"/>
            <a:ext cx="2743200" cy="20899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2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03A55-CD1F-6E40-BA6B-50D6920B4943}"/>
              </a:ext>
            </a:extLst>
          </p:cNvPr>
          <p:cNvSpPr>
            <a:spLocks noGrp="1"/>
          </p:cNvSpPr>
          <p:nvPr>
            <p:ph idx="1"/>
          </p:nvPr>
        </p:nvSpPr>
        <p:spPr>
          <a:xfrm>
            <a:off x="723900" y="700087"/>
            <a:ext cx="4819650" cy="5734049"/>
          </a:xfrm>
          <a:ln>
            <a:solidFill>
              <a:schemeClr val="tx1"/>
            </a:solidFill>
          </a:ln>
        </p:spPr>
        <p:txBody>
          <a:bodyPr>
            <a:normAutofit/>
          </a:bodyPr>
          <a:lstStyle/>
          <a:p>
            <a:pPr marL="0" indent="0">
              <a:buNone/>
            </a:pPr>
            <a:r>
              <a:rPr lang="en-US" dirty="0"/>
              <a:t>int[] data = new int[5];</a:t>
            </a:r>
          </a:p>
          <a:p>
            <a:pPr marL="0" indent="0">
              <a:buNone/>
            </a:pPr>
            <a:r>
              <a:rPr lang="en-US" dirty="0"/>
              <a:t>data[0] = 10;</a:t>
            </a:r>
          </a:p>
          <a:p>
            <a:pPr marL="0" indent="0">
              <a:buNone/>
            </a:pPr>
            <a:r>
              <a:rPr lang="en-US" dirty="0"/>
              <a:t>data[1] = 20;</a:t>
            </a:r>
          </a:p>
          <a:p>
            <a:pPr marL="0" indent="0">
              <a:buNone/>
            </a:pPr>
            <a:r>
              <a:rPr lang="en-US" dirty="0"/>
              <a:t>data[2] = -30;</a:t>
            </a:r>
          </a:p>
          <a:p>
            <a:pPr marL="0" indent="0">
              <a:buNone/>
            </a:pPr>
            <a:r>
              <a:rPr lang="en-US" dirty="0"/>
              <a:t>data[3] = 40;</a:t>
            </a:r>
          </a:p>
          <a:p>
            <a:pPr marL="0" indent="0">
              <a:buNone/>
            </a:pPr>
            <a:r>
              <a:rPr lang="en-US" dirty="0"/>
              <a:t>data[4] = 100;</a:t>
            </a:r>
          </a:p>
          <a:p>
            <a:pPr marL="0" indent="0">
              <a:buNone/>
            </a:pPr>
            <a:r>
              <a:rPr lang="en-US" dirty="0"/>
              <a:t>for (int </a:t>
            </a:r>
            <a:r>
              <a:rPr lang="en-US" dirty="0" err="1"/>
              <a:t>i</a:t>
            </a:r>
            <a:r>
              <a:rPr lang="en-US" dirty="0"/>
              <a:t> = 0; </a:t>
            </a:r>
            <a:r>
              <a:rPr lang="en-US" dirty="0" err="1"/>
              <a:t>i</a:t>
            </a:r>
            <a:r>
              <a:rPr lang="en-US" dirty="0"/>
              <a:t> &lt; </a:t>
            </a:r>
            <a:r>
              <a:rPr lang="en-US" dirty="0" err="1"/>
              <a:t>data.length</a:t>
            </a:r>
            <a:r>
              <a:rPr lang="en-US" dirty="0"/>
              <a:t>; ++</a:t>
            </a:r>
            <a:r>
              <a:rPr lang="en-US" dirty="0" err="1"/>
              <a:t>i</a:t>
            </a:r>
            <a:r>
              <a:rPr lang="en-US" dirty="0"/>
              <a:t>) </a:t>
            </a:r>
          </a:p>
          <a:p>
            <a:pPr marL="0" indent="0">
              <a:buNone/>
            </a:pPr>
            <a:r>
              <a:rPr lang="en-US" dirty="0"/>
              <a:t>{		</a:t>
            </a:r>
          </a:p>
          <a:p>
            <a:pPr marL="0" indent="0">
              <a:buNone/>
            </a:pPr>
            <a:r>
              <a:rPr lang="en-US" dirty="0"/>
              <a:t>    </a:t>
            </a:r>
            <a:r>
              <a:rPr lang="en-US" dirty="0" err="1"/>
              <a:t>System.out.println</a:t>
            </a:r>
            <a:r>
              <a:rPr lang="en-US" dirty="0"/>
              <a:t>(data[</a:t>
            </a:r>
            <a:r>
              <a:rPr lang="en-US" dirty="0" err="1"/>
              <a:t>i</a:t>
            </a:r>
            <a:r>
              <a:rPr lang="en-US" dirty="0"/>
              <a:t>]);</a:t>
            </a:r>
          </a:p>
          <a:p>
            <a:pPr marL="0" indent="0">
              <a:buNone/>
            </a:pPr>
            <a:r>
              <a:rPr lang="en-US" dirty="0"/>
              <a:t>}</a:t>
            </a:r>
          </a:p>
          <a:p>
            <a:pPr marL="0" indent="0">
              <a:buNone/>
            </a:pPr>
            <a:endParaRPr lang="en-US" dirty="0"/>
          </a:p>
        </p:txBody>
      </p:sp>
      <p:sp>
        <p:nvSpPr>
          <p:cNvPr id="6" name="Content Placeholder 2">
            <a:extLst>
              <a:ext uri="{FF2B5EF4-FFF2-40B4-BE49-F238E27FC236}">
                <a16:creationId xmlns:a16="http://schemas.microsoft.com/office/drawing/2014/main" id="{5B09A28D-DB10-3C4E-BDFD-D0CC0ACB5866}"/>
              </a:ext>
            </a:extLst>
          </p:cNvPr>
          <p:cNvSpPr txBox="1">
            <a:spLocks/>
          </p:cNvSpPr>
          <p:nvPr/>
        </p:nvSpPr>
        <p:spPr>
          <a:xfrm>
            <a:off x="6057902" y="700088"/>
            <a:ext cx="4819650" cy="573405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 is: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10</a:t>
            </a:r>
          </a:p>
          <a:p>
            <a:pPr marL="0" indent="0">
              <a:buFont typeface="Arial" panose="020B0604020202020204" pitchFamily="34" charset="0"/>
              <a:buNone/>
            </a:pPr>
            <a:r>
              <a:rPr lang="en-US" dirty="0"/>
              <a:t>20</a:t>
            </a:r>
          </a:p>
          <a:p>
            <a:pPr marL="0" indent="0">
              <a:buFont typeface="Arial" panose="020B0604020202020204" pitchFamily="34" charset="0"/>
              <a:buNone/>
            </a:pPr>
            <a:r>
              <a:rPr lang="en-US" dirty="0"/>
              <a:t>-30</a:t>
            </a:r>
          </a:p>
          <a:p>
            <a:pPr marL="0" indent="0">
              <a:buFont typeface="Arial" panose="020B0604020202020204" pitchFamily="34" charset="0"/>
              <a:buNone/>
            </a:pPr>
            <a:r>
              <a:rPr lang="en-US" dirty="0"/>
              <a:t>40</a:t>
            </a:r>
          </a:p>
          <a:p>
            <a:pPr marL="0" indent="0">
              <a:buFont typeface="Arial" panose="020B0604020202020204" pitchFamily="34" charset="0"/>
              <a:buNone/>
            </a:pPr>
            <a:r>
              <a:rPr lang="en-US" dirty="0"/>
              <a:t>100</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55724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03A55-CD1F-6E40-BA6B-50D6920B4943}"/>
              </a:ext>
            </a:extLst>
          </p:cNvPr>
          <p:cNvSpPr>
            <a:spLocks noGrp="1"/>
          </p:cNvSpPr>
          <p:nvPr>
            <p:ph idx="1"/>
          </p:nvPr>
        </p:nvSpPr>
        <p:spPr>
          <a:xfrm>
            <a:off x="723900" y="700087"/>
            <a:ext cx="4819650" cy="5734049"/>
          </a:xfrm>
          <a:ln>
            <a:solidFill>
              <a:schemeClr val="tx1"/>
            </a:solidFill>
          </a:ln>
        </p:spPr>
        <p:txBody>
          <a:bodyPr>
            <a:normAutofit/>
          </a:bodyPr>
          <a:lstStyle/>
          <a:p>
            <a:pPr marL="0" indent="0">
              <a:buNone/>
            </a:pPr>
            <a:r>
              <a:rPr lang="en-US" dirty="0"/>
              <a:t>int[] data = new int[5];</a:t>
            </a:r>
          </a:p>
          <a:p>
            <a:pPr marL="0" indent="0">
              <a:buNone/>
            </a:pPr>
            <a:r>
              <a:rPr lang="en-US" dirty="0"/>
              <a:t>data[0] = 10;</a:t>
            </a:r>
          </a:p>
          <a:p>
            <a:pPr marL="0" indent="0">
              <a:buNone/>
            </a:pPr>
            <a:r>
              <a:rPr lang="en-US" dirty="0"/>
              <a:t>data[1] = 20;</a:t>
            </a:r>
          </a:p>
          <a:p>
            <a:pPr marL="0" indent="0">
              <a:buNone/>
            </a:pPr>
            <a:r>
              <a:rPr lang="en-US" dirty="0"/>
              <a:t>data[2] = -30;</a:t>
            </a:r>
          </a:p>
          <a:p>
            <a:pPr marL="0" indent="0">
              <a:buNone/>
            </a:pPr>
            <a:r>
              <a:rPr lang="en-US" dirty="0"/>
              <a:t>data[3] = 40;</a:t>
            </a:r>
          </a:p>
          <a:p>
            <a:pPr marL="0" indent="0">
              <a:buNone/>
            </a:pPr>
            <a:r>
              <a:rPr lang="en-US" dirty="0"/>
              <a:t>data[4] = 100;</a:t>
            </a:r>
          </a:p>
          <a:p>
            <a:pPr marL="0" indent="0">
              <a:buNone/>
            </a:pPr>
            <a:r>
              <a:rPr lang="en-US" dirty="0"/>
              <a:t>for (int </a:t>
            </a:r>
            <a:r>
              <a:rPr lang="en-US" dirty="0" err="1"/>
              <a:t>i</a:t>
            </a:r>
            <a:r>
              <a:rPr lang="en-US" dirty="0"/>
              <a:t> = 0; </a:t>
            </a:r>
            <a:r>
              <a:rPr lang="en-US" dirty="0" err="1"/>
              <a:t>i</a:t>
            </a:r>
            <a:r>
              <a:rPr lang="en-US" dirty="0"/>
              <a:t> &lt; </a:t>
            </a:r>
            <a:r>
              <a:rPr lang="en-US" dirty="0" err="1"/>
              <a:t>data.length</a:t>
            </a:r>
            <a:r>
              <a:rPr lang="en-US" dirty="0"/>
              <a:t>; ++</a:t>
            </a:r>
            <a:r>
              <a:rPr lang="en-US" dirty="0" err="1"/>
              <a:t>i</a:t>
            </a:r>
            <a:r>
              <a:rPr lang="en-US" dirty="0"/>
              <a:t>) </a:t>
            </a:r>
          </a:p>
          <a:p>
            <a:pPr marL="0" indent="0">
              <a:buNone/>
            </a:pPr>
            <a:r>
              <a:rPr lang="en-US" dirty="0"/>
              <a:t>{		</a:t>
            </a:r>
          </a:p>
          <a:p>
            <a:pPr marL="0" indent="0">
              <a:buNone/>
            </a:pPr>
            <a:r>
              <a:rPr lang="en-US" dirty="0"/>
              <a:t>    </a:t>
            </a:r>
            <a:r>
              <a:rPr lang="en-US" dirty="0" err="1"/>
              <a:t>System.out.println</a:t>
            </a:r>
            <a:r>
              <a:rPr lang="en-US" dirty="0"/>
              <a:t>(data[</a:t>
            </a:r>
            <a:r>
              <a:rPr lang="en-US" dirty="0" err="1"/>
              <a:t>i</a:t>
            </a:r>
            <a:r>
              <a:rPr lang="en-US" dirty="0"/>
              <a:t>]);</a:t>
            </a:r>
          </a:p>
          <a:p>
            <a:pPr marL="0" indent="0">
              <a:buNone/>
            </a:pPr>
            <a:r>
              <a:rPr lang="en-US" dirty="0"/>
              <a:t>}</a:t>
            </a:r>
          </a:p>
          <a:p>
            <a:pPr marL="0" indent="0">
              <a:buNone/>
            </a:pPr>
            <a:endParaRPr lang="en-US" dirty="0"/>
          </a:p>
        </p:txBody>
      </p:sp>
      <p:sp>
        <p:nvSpPr>
          <p:cNvPr id="6" name="Content Placeholder 2">
            <a:extLst>
              <a:ext uri="{FF2B5EF4-FFF2-40B4-BE49-F238E27FC236}">
                <a16:creationId xmlns:a16="http://schemas.microsoft.com/office/drawing/2014/main" id="{5B09A28D-DB10-3C4E-BDFD-D0CC0ACB5866}"/>
              </a:ext>
            </a:extLst>
          </p:cNvPr>
          <p:cNvSpPr txBox="1">
            <a:spLocks/>
          </p:cNvSpPr>
          <p:nvPr/>
        </p:nvSpPr>
        <p:spPr>
          <a:xfrm>
            <a:off x="6057902" y="700088"/>
            <a:ext cx="4819650" cy="573405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 is: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10</a:t>
            </a:r>
          </a:p>
          <a:p>
            <a:pPr marL="0" indent="0">
              <a:buFont typeface="Arial" panose="020B0604020202020204" pitchFamily="34" charset="0"/>
              <a:buNone/>
            </a:pPr>
            <a:r>
              <a:rPr lang="en-US" dirty="0"/>
              <a:t>20</a:t>
            </a:r>
          </a:p>
          <a:p>
            <a:pPr marL="0" indent="0">
              <a:buFont typeface="Arial" panose="020B0604020202020204" pitchFamily="34" charset="0"/>
              <a:buNone/>
            </a:pPr>
            <a:r>
              <a:rPr lang="en-US" dirty="0"/>
              <a:t>-30</a:t>
            </a:r>
          </a:p>
          <a:p>
            <a:pPr marL="0" indent="0">
              <a:buFont typeface="Arial" panose="020B0604020202020204" pitchFamily="34" charset="0"/>
              <a:buNone/>
            </a:pPr>
            <a:r>
              <a:rPr lang="en-US" dirty="0"/>
              <a:t>40</a:t>
            </a:r>
          </a:p>
          <a:p>
            <a:pPr marL="0" indent="0">
              <a:buFont typeface="Arial" panose="020B0604020202020204" pitchFamily="34" charset="0"/>
              <a:buNone/>
            </a:pPr>
            <a:r>
              <a:rPr lang="en-US" dirty="0"/>
              <a:t>100</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8427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03A55-CD1F-6E40-BA6B-50D6920B4943}"/>
              </a:ext>
            </a:extLst>
          </p:cNvPr>
          <p:cNvSpPr>
            <a:spLocks noGrp="1"/>
          </p:cNvSpPr>
          <p:nvPr>
            <p:ph idx="1"/>
          </p:nvPr>
        </p:nvSpPr>
        <p:spPr>
          <a:xfrm>
            <a:off x="723900" y="1570732"/>
            <a:ext cx="4605338" cy="4863403"/>
          </a:xfrm>
          <a:ln>
            <a:solidFill>
              <a:schemeClr val="tx1"/>
            </a:solidFill>
          </a:ln>
        </p:spPr>
        <p:txBody>
          <a:bodyPr>
            <a:normAutofit fontScale="92500" lnSpcReduction="10000"/>
          </a:bodyPr>
          <a:lstStyle/>
          <a:p>
            <a:pPr marL="0" indent="0">
              <a:buNone/>
            </a:pPr>
            <a:endParaRPr lang="en-US" dirty="0"/>
          </a:p>
          <a:p>
            <a:pPr marL="0" indent="0">
              <a:buNone/>
            </a:pPr>
            <a:r>
              <a:rPr lang="en-US" dirty="0">
                <a:solidFill>
                  <a:srgbClr val="00B050"/>
                </a:solidFill>
              </a:rPr>
              <a:t>int[] data = new int[5];</a:t>
            </a:r>
          </a:p>
          <a:p>
            <a:pPr marL="0" indent="0">
              <a:buNone/>
            </a:pPr>
            <a:r>
              <a:rPr lang="en-US" dirty="0">
                <a:solidFill>
                  <a:srgbClr val="00B050"/>
                </a:solidFill>
              </a:rPr>
              <a:t>data[0] = 10;</a:t>
            </a:r>
          </a:p>
          <a:p>
            <a:pPr marL="0" indent="0">
              <a:buNone/>
            </a:pPr>
            <a:r>
              <a:rPr lang="en-US" dirty="0">
                <a:solidFill>
                  <a:srgbClr val="00B050"/>
                </a:solidFill>
              </a:rPr>
              <a:t>data[1] = 20;</a:t>
            </a:r>
          </a:p>
          <a:p>
            <a:pPr marL="0" indent="0">
              <a:buNone/>
            </a:pPr>
            <a:r>
              <a:rPr lang="en-US" dirty="0">
                <a:solidFill>
                  <a:srgbClr val="00B050"/>
                </a:solidFill>
              </a:rPr>
              <a:t>data[2] = -30;</a:t>
            </a:r>
          </a:p>
          <a:p>
            <a:pPr marL="0" indent="0">
              <a:buNone/>
            </a:pPr>
            <a:r>
              <a:rPr lang="en-US" dirty="0">
                <a:solidFill>
                  <a:srgbClr val="00B050"/>
                </a:solidFill>
              </a:rPr>
              <a:t>data[3] = 40;</a:t>
            </a:r>
          </a:p>
          <a:p>
            <a:pPr marL="0" indent="0">
              <a:buNone/>
            </a:pPr>
            <a:r>
              <a:rPr lang="en-US" dirty="0">
                <a:solidFill>
                  <a:srgbClr val="00B050"/>
                </a:solidFill>
              </a:rPr>
              <a:t>data[4] = 100;</a:t>
            </a:r>
          </a:p>
          <a:p>
            <a:pPr marL="0" indent="0">
              <a:buNone/>
            </a:pPr>
            <a:r>
              <a:rPr lang="en-US" dirty="0"/>
              <a:t>for (int </a:t>
            </a:r>
            <a:r>
              <a:rPr lang="en-US" dirty="0" err="1"/>
              <a:t>i</a:t>
            </a:r>
            <a:r>
              <a:rPr lang="en-US" dirty="0"/>
              <a:t> = 0; </a:t>
            </a:r>
            <a:r>
              <a:rPr lang="en-US" dirty="0" err="1"/>
              <a:t>i</a:t>
            </a:r>
            <a:r>
              <a:rPr lang="en-US" dirty="0"/>
              <a:t> &lt; </a:t>
            </a:r>
            <a:r>
              <a:rPr lang="en-US" dirty="0" err="1"/>
              <a:t>data.length</a:t>
            </a:r>
            <a:r>
              <a:rPr lang="en-US" dirty="0"/>
              <a:t>; ++</a:t>
            </a:r>
            <a:r>
              <a:rPr lang="en-US" dirty="0" err="1"/>
              <a:t>i</a:t>
            </a:r>
            <a:r>
              <a:rPr lang="en-US" dirty="0"/>
              <a:t>) </a:t>
            </a:r>
          </a:p>
          <a:p>
            <a:pPr marL="0" indent="0">
              <a:buNone/>
            </a:pPr>
            <a:r>
              <a:rPr lang="en-US" dirty="0"/>
              <a:t>{		</a:t>
            </a:r>
          </a:p>
          <a:p>
            <a:pPr marL="0" indent="0">
              <a:buNone/>
            </a:pPr>
            <a:r>
              <a:rPr lang="en-US" dirty="0"/>
              <a:t>    </a:t>
            </a:r>
            <a:r>
              <a:rPr lang="en-US" dirty="0" err="1"/>
              <a:t>System.out.println</a:t>
            </a:r>
            <a:r>
              <a:rPr lang="en-US" dirty="0"/>
              <a:t>(data[</a:t>
            </a:r>
            <a:r>
              <a:rPr lang="en-US" dirty="0" err="1"/>
              <a:t>i</a:t>
            </a:r>
            <a:r>
              <a:rPr lang="en-US" dirty="0"/>
              <a:t>]);</a:t>
            </a:r>
          </a:p>
          <a:p>
            <a:pPr marL="0" indent="0">
              <a:buNone/>
            </a:pPr>
            <a:r>
              <a:rPr lang="en-US" dirty="0"/>
              <a:t>}</a:t>
            </a:r>
          </a:p>
          <a:p>
            <a:pPr marL="0" indent="0">
              <a:buNone/>
            </a:pPr>
            <a:endParaRPr lang="en-US" dirty="0"/>
          </a:p>
        </p:txBody>
      </p:sp>
      <p:sp>
        <p:nvSpPr>
          <p:cNvPr id="2" name="TextBox 1">
            <a:extLst>
              <a:ext uri="{FF2B5EF4-FFF2-40B4-BE49-F238E27FC236}">
                <a16:creationId xmlns:a16="http://schemas.microsoft.com/office/drawing/2014/main" id="{45088FB6-DAB6-E445-8110-271AA676AC4B}"/>
              </a:ext>
            </a:extLst>
          </p:cNvPr>
          <p:cNvSpPr txBox="1"/>
          <p:nvPr/>
        </p:nvSpPr>
        <p:spPr>
          <a:xfrm>
            <a:off x="885826" y="185738"/>
            <a:ext cx="10215562" cy="954107"/>
          </a:xfrm>
          <a:prstGeom prst="rect">
            <a:avLst/>
          </a:prstGeom>
          <a:noFill/>
        </p:spPr>
        <p:txBody>
          <a:bodyPr wrap="square" rtlCol="0">
            <a:spAutoFit/>
          </a:bodyPr>
          <a:lstStyle/>
          <a:p>
            <a:r>
              <a:rPr lang="en-US" sz="2800" dirty="0"/>
              <a:t>There is a much more compact way to initialize an array with known data. These two pieces of code do exactly the same thing.</a:t>
            </a:r>
          </a:p>
        </p:txBody>
      </p:sp>
      <p:sp>
        <p:nvSpPr>
          <p:cNvPr id="5" name="Content Placeholder 2">
            <a:extLst>
              <a:ext uri="{FF2B5EF4-FFF2-40B4-BE49-F238E27FC236}">
                <a16:creationId xmlns:a16="http://schemas.microsoft.com/office/drawing/2014/main" id="{D7D45EC6-BCB7-994A-8298-7C7DB0370D9B}"/>
              </a:ext>
            </a:extLst>
          </p:cNvPr>
          <p:cNvSpPr txBox="1">
            <a:spLocks/>
          </p:cNvSpPr>
          <p:nvPr/>
        </p:nvSpPr>
        <p:spPr>
          <a:xfrm>
            <a:off x="5572126" y="1570731"/>
            <a:ext cx="6619874" cy="4863403"/>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solidFill>
                  <a:srgbClr val="00B050"/>
                </a:solidFill>
              </a:rPr>
              <a:t>int[] data = { 10, 20, -30, 40, 100};</a:t>
            </a:r>
          </a:p>
          <a:p>
            <a:pPr marL="0" indent="0">
              <a:buFont typeface="Arial" panose="020B0604020202020204" pitchFamily="34" charset="0"/>
              <a:buNone/>
            </a:pPr>
            <a:r>
              <a:rPr lang="en-US" dirty="0"/>
              <a:t>for (int </a:t>
            </a:r>
            <a:r>
              <a:rPr lang="en-US" dirty="0" err="1"/>
              <a:t>i</a:t>
            </a:r>
            <a:r>
              <a:rPr lang="en-US" dirty="0"/>
              <a:t> = 0; </a:t>
            </a:r>
            <a:r>
              <a:rPr lang="en-US" dirty="0" err="1"/>
              <a:t>i</a:t>
            </a:r>
            <a:r>
              <a:rPr lang="en-US" dirty="0"/>
              <a:t> &lt; </a:t>
            </a:r>
            <a:r>
              <a:rPr lang="en-US" dirty="0" err="1"/>
              <a:t>data.length</a:t>
            </a:r>
            <a:r>
              <a:rPr lang="en-US" dirty="0"/>
              <a:t>; ++</a:t>
            </a:r>
            <a:r>
              <a:rPr lang="en-US" dirty="0" err="1"/>
              <a:t>i</a:t>
            </a:r>
            <a:r>
              <a:rPr lang="en-US" dirty="0"/>
              <a:t>) </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a:t>
            </a:r>
            <a:r>
              <a:rPr lang="en-US" dirty="0" err="1"/>
              <a:t>System.out.println</a:t>
            </a:r>
            <a:r>
              <a:rPr lang="en-US" dirty="0"/>
              <a:t>(data[</a:t>
            </a:r>
            <a:r>
              <a:rPr lang="en-US" dirty="0" err="1"/>
              <a:t>i</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40148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8A82-10BB-354A-ABF3-BEE7C5A04608}"/>
              </a:ext>
            </a:extLst>
          </p:cNvPr>
          <p:cNvSpPr>
            <a:spLocks noGrp="1"/>
          </p:cNvSpPr>
          <p:nvPr>
            <p:ph type="title"/>
          </p:nvPr>
        </p:nvSpPr>
        <p:spPr/>
        <p:txBody>
          <a:bodyPr/>
          <a:lstStyle/>
          <a:p>
            <a:r>
              <a:rPr lang="en-US" dirty="0"/>
              <a:t>for-each is good too</a:t>
            </a:r>
          </a:p>
        </p:txBody>
      </p:sp>
      <p:sp>
        <p:nvSpPr>
          <p:cNvPr id="4" name="Content Placeholder 2">
            <a:extLst>
              <a:ext uri="{FF2B5EF4-FFF2-40B4-BE49-F238E27FC236}">
                <a16:creationId xmlns:a16="http://schemas.microsoft.com/office/drawing/2014/main" id="{6311D133-C827-E741-8FC0-9997595B7243}"/>
              </a:ext>
            </a:extLst>
          </p:cNvPr>
          <p:cNvSpPr txBox="1">
            <a:spLocks/>
          </p:cNvSpPr>
          <p:nvPr/>
        </p:nvSpPr>
        <p:spPr>
          <a:xfrm>
            <a:off x="838200" y="1690688"/>
            <a:ext cx="9805988" cy="4863403"/>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t>int[] data = { 10, 20, -30, 40, 100};</a:t>
            </a:r>
          </a:p>
          <a:p>
            <a:pPr marL="0" indent="0">
              <a:buFont typeface="Arial" panose="020B0604020202020204" pitchFamily="34" charset="0"/>
              <a:buNone/>
            </a:pPr>
            <a:r>
              <a:rPr lang="en-US" dirty="0"/>
              <a:t>for (int </a:t>
            </a:r>
            <a:r>
              <a:rPr lang="en-US" dirty="0">
                <a:solidFill>
                  <a:schemeClr val="accent6"/>
                </a:solidFill>
              </a:rPr>
              <a:t>d</a:t>
            </a:r>
            <a:r>
              <a:rPr lang="en-US" dirty="0"/>
              <a:t> : data) </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a:t>
            </a:r>
            <a:r>
              <a:rPr lang="en-US" dirty="0" err="1"/>
              <a:t>System.out.println</a:t>
            </a:r>
            <a:r>
              <a:rPr lang="en-US" dirty="0"/>
              <a:t>(</a:t>
            </a:r>
            <a:r>
              <a:rPr lang="en-US" dirty="0">
                <a:solidFill>
                  <a:schemeClr val="accent6"/>
                </a:solidFill>
              </a:rPr>
              <a:t>d</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70047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088FB6-DAB6-E445-8110-271AA676AC4B}"/>
              </a:ext>
            </a:extLst>
          </p:cNvPr>
          <p:cNvSpPr txBox="1"/>
          <p:nvPr/>
        </p:nvSpPr>
        <p:spPr>
          <a:xfrm>
            <a:off x="885826" y="185738"/>
            <a:ext cx="10215562" cy="523220"/>
          </a:xfrm>
          <a:prstGeom prst="rect">
            <a:avLst/>
          </a:prstGeom>
          <a:noFill/>
        </p:spPr>
        <p:txBody>
          <a:bodyPr wrap="square" rtlCol="0">
            <a:spAutoFit/>
          </a:bodyPr>
          <a:lstStyle/>
          <a:p>
            <a:r>
              <a:rPr lang="en-US" sz="2800" dirty="0"/>
              <a:t>Arrays make nice tables of data…</a:t>
            </a:r>
          </a:p>
        </p:txBody>
      </p:sp>
      <p:sp>
        <p:nvSpPr>
          <p:cNvPr id="5" name="Content Placeholder 2">
            <a:extLst>
              <a:ext uri="{FF2B5EF4-FFF2-40B4-BE49-F238E27FC236}">
                <a16:creationId xmlns:a16="http://schemas.microsoft.com/office/drawing/2014/main" id="{D7D45EC6-BCB7-994A-8298-7C7DB0370D9B}"/>
              </a:ext>
            </a:extLst>
          </p:cNvPr>
          <p:cNvSpPr txBox="1">
            <a:spLocks/>
          </p:cNvSpPr>
          <p:nvPr/>
        </p:nvSpPr>
        <p:spPr>
          <a:xfrm>
            <a:off x="885825" y="997298"/>
            <a:ext cx="9772649" cy="5489227"/>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t>int[] </a:t>
            </a:r>
            <a:r>
              <a:rPr lang="en-US" dirty="0" err="1"/>
              <a:t>daysInMonth</a:t>
            </a:r>
            <a:r>
              <a:rPr lang="en-US" dirty="0"/>
              <a:t> = { </a:t>
            </a:r>
          </a:p>
          <a:p>
            <a:pPr marL="0" indent="0">
              <a:buFont typeface="Arial" panose="020B0604020202020204" pitchFamily="34" charset="0"/>
              <a:buNone/>
            </a:pPr>
            <a:r>
              <a:rPr lang="en-US" dirty="0"/>
              <a:t>	31,	// January</a:t>
            </a:r>
          </a:p>
          <a:p>
            <a:pPr marL="0" indent="0">
              <a:buFont typeface="Arial" panose="020B0604020202020204" pitchFamily="34" charset="0"/>
              <a:buNone/>
            </a:pPr>
            <a:r>
              <a:rPr lang="en-US" dirty="0"/>
              <a:t>	28,	// Feb</a:t>
            </a:r>
          </a:p>
          <a:p>
            <a:pPr marL="0" indent="0">
              <a:buFont typeface="Arial" panose="020B0604020202020204" pitchFamily="34" charset="0"/>
              <a:buNone/>
            </a:pPr>
            <a:r>
              <a:rPr lang="en-US" dirty="0"/>
              <a:t>	 31,	// March</a:t>
            </a:r>
          </a:p>
          <a:p>
            <a:pPr marL="0" indent="0">
              <a:buFont typeface="Arial" panose="020B0604020202020204" pitchFamily="34" charset="0"/>
              <a:buNone/>
            </a:pPr>
            <a:r>
              <a:rPr lang="en-US" dirty="0"/>
              <a:t>	30, 	// April</a:t>
            </a:r>
          </a:p>
          <a:p>
            <a:pPr marL="0" indent="0">
              <a:buFont typeface="Arial" panose="020B0604020202020204" pitchFamily="34" charset="0"/>
              <a:buNone/>
            </a:pPr>
            <a:r>
              <a:rPr lang="en-US" dirty="0"/>
              <a:t>	31,	// May</a:t>
            </a:r>
          </a:p>
          <a:p>
            <a:pPr marL="0" indent="0">
              <a:buFont typeface="Arial" panose="020B0604020202020204" pitchFamily="34" charset="0"/>
              <a:buNone/>
            </a:pPr>
            <a:r>
              <a:rPr lang="en-US" dirty="0"/>
              <a:t>	30,	// June</a:t>
            </a:r>
          </a:p>
          <a:p>
            <a:pPr marL="0" indent="0">
              <a:buFont typeface="Arial" panose="020B0604020202020204" pitchFamily="34" charset="0"/>
              <a:buNone/>
            </a:pPr>
            <a:r>
              <a:rPr lang="en-US" dirty="0"/>
              <a:t>	31, 	// July</a:t>
            </a:r>
          </a:p>
          <a:p>
            <a:pPr marL="0" indent="0">
              <a:buFont typeface="Arial" panose="020B0604020202020204" pitchFamily="34" charset="0"/>
              <a:buNone/>
            </a:pPr>
            <a:r>
              <a:rPr lang="en-US" dirty="0"/>
              <a:t>	31,	// August</a:t>
            </a:r>
          </a:p>
          <a:p>
            <a:pPr marL="0" indent="0">
              <a:buFont typeface="Arial" panose="020B0604020202020204" pitchFamily="34" charset="0"/>
              <a:buNone/>
            </a:pPr>
            <a:r>
              <a:rPr lang="en-US" dirty="0"/>
              <a:t>	30,	// September</a:t>
            </a:r>
          </a:p>
          <a:p>
            <a:pPr marL="0" indent="0">
              <a:buFont typeface="Arial" panose="020B0604020202020204" pitchFamily="34" charset="0"/>
              <a:buNone/>
            </a:pPr>
            <a:r>
              <a:rPr lang="en-US" dirty="0"/>
              <a:t>	31,	// October</a:t>
            </a:r>
          </a:p>
          <a:p>
            <a:pPr marL="0" indent="0">
              <a:buFont typeface="Arial" panose="020B0604020202020204" pitchFamily="34" charset="0"/>
              <a:buNone/>
            </a:pPr>
            <a:r>
              <a:rPr lang="en-US" dirty="0"/>
              <a:t>	30,	// November</a:t>
            </a:r>
          </a:p>
          <a:p>
            <a:pPr marL="0" indent="0">
              <a:buFont typeface="Arial" panose="020B0604020202020204" pitchFamily="34" charset="0"/>
              <a:buNone/>
            </a:pPr>
            <a:r>
              <a:rPr lang="en-US" dirty="0"/>
              <a:t>	31	// December</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err="1"/>
              <a:t>System.out.println</a:t>
            </a:r>
            <a:r>
              <a:rPr lang="en-US" dirty="0"/>
              <a:t>(“There are “ + </a:t>
            </a:r>
            <a:r>
              <a:rPr lang="en-US" dirty="0" err="1"/>
              <a:t>daysInMonth</a:t>
            </a:r>
            <a:r>
              <a:rPr lang="en-US" dirty="0"/>
              <a:t>[1] + “ days in February”);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062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C179-E69D-734B-82F0-DAB5190D0897}"/>
              </a:ext>
            </a:extLst>
          </p:cNvPr>
          <p:cNvSpPr>
            <a:spLocks noGrp="1"/>
          </p:cNvSpPr>
          <p:nvPr>
            <p:ph type="title"/>
          </p:nvPr>
        </p:nvSpPr>
        <p:spPr/>
        <p:txBody>
          <a:bodyPr/>
          <a:lstStyle/>
          <a:p>
            <a:r>
              <a:rPr lang="en-US" dirty="0"/>
              <a:t>Bubble sort – more complex example</a:t>
            </a:r>
          </a:p>
        </p:txBody>
      </p:sp>
      <p:sp>
        <p:nvSpPr>
          <p:cNvPr id="3" name="Content Placeholder 2">
            <a:extLst>
              <a:ext uri="{FF2B5EF4-FFF2-40B4-BE49-F238E27FC236}">
                <a16:creationId xmlns:a16="http://schemas.microsoft.com/office/drawing/2014/main" id="{32AF57D4-6E76-584E-99E8-025B6DF5302A}"/>
              </a:ext>
            </a:extLst>
          </p:cNvPr>
          <p:cNvSpPr>
            <a:spLocks noGrp="1"/>
          </p:cNvSpPr>
          <p:nvPr>
            <p:ph idx="1"/>
          </p:nvPr>
        </p:nvSpPr>
        <p:spPr>
          <a:xfrm>
            <a:off x="838200" y="1825625"/>
            <a:ext cx="10515600" cy="3789363"/>
          </a:xfrm>
        </p:spPr>
        <p:txBody>
          <a:bodyPr>
            <a:normAutofit fontScale="92500" lnSpcReduction="20000"/>
          </a:bodyPr>
          <a:lstStyle/>
          <a:p>
            <a:pPr marL="0" indent="0">
              <a:buNone/>
            </a:pPr>
            <a:endParaRPr lang="en-US" dirty="0"/>
          </a:p>
          <a:p>
            <a:pPr marL="0" indent="0">
              <a:buNone/>
            </a:pPr>
            <a:r>
              <a:rPr lang="en-US" dirty="0"/>
              <a:t>public static void </a:t>
            </a:r>
            <a:r>
              <a:rPr lang="en-US" dirty="0" err="1"/>
              <a:t>bubbleSort</a:t>
            </a:r>
            <a:r>
              <a:rPr lang="en-US" dirty="0"/>
              <a:t>(int[] numbers) {</a:t>
            </a:r>
          </a:p>
          <a:p>
            <a:pPr marL="0" indent="0">
              <a:buNone/>
            </a:pPr>
            <a:r>
              <a:rPr lang="en-US" dirty="0"/>
              <a:t>	for (int </a:t>
            </a:r>
            <a:r>
              <a:rPr lang="en-US" dirty="0" err="1"/>
              <a:t>i</a:t>
            </a:r>
            <a:r>
              <a:rPr lang="en-US" dirty="0"/>
              <a:t> = 0; </a:t>
            </a:r>
            <a:r>
              <a:rPr lang="en-US" dirty="0" err="1"/>
              <a:t>i</a:t>
            </a:r>
            <a:r>
              <a:rPr lang="en-US" dirty="0"/>
              <a:t> &lt; </a:t>
            </a:r>
            <a:r>
              <a:rPr lang="en-US" dirty="0" err="1"/>
              <a:t>numbers.length</a:t>
            </a:r>
            <a:r>
              <a:rPr lang="en-US" dirty="0"/>
              <a:t> -1; ++</a:t>
            </a:r>
            <a:r>
              <a:rPr lang="en-US" dirty="0" err="1"/>
              <a:t>i</a:t>
            </a:r>
            <a:r>
              <a:rPr lang="en-US" dirty="0"/>
              <a:t>) {</a:t>
            </a:r>
          </a:p>
          <a:p>
            <a:pPr marL="0" indent="0">
              <a:buNone/>
            </a:pPr>
            <a:r>
              <a:rPr lang="en-US" dirty="0"/>
              <a:t>		for (int j = </a:t>
            </a:r>
            <a:r>
              <a:rPr lang="en-US" dirty="0" err="1"/>
              <a:t>i</a:t>
            </a:r>
            <a:r>
              <a:rPr lang="en-US" dirty="0"/>
              <a:t> + 1; j &lt; </a:t>
            </a:r>
            <a:r>
              <a:rPr lang="en-US" dirty="0" err="1"/>
              <a:t>numbers.length</a:t>
            </a:r>
            <a:r>
              <a:rPr lang="en-US" dirty="0"/>
              <a:t>; ++j) {</a:t>
            </a:r>
          </a:p>
          <a:p>
            <a:pPr marL="0" indent="0">
              <a:buNone/>
            </a:pPr>
            <a:r>
              <a:rPr lang="en-US" dirty="0"/>
              <a:t>			if (numbers[</a:t>
            </a:r>
            <a:r>
              <a:rPr lang="en-US" dirty="0" err="1"/>
              <a:t>i</a:t>
            </a:r>
            <a:r>
              <a:rPr lang="en-US" dirty="0"/>
              <a:t>] &gt; numbers[j])</a:t>
            </a:r>
          </a:p>
          <a:p>
            <a:pPr marL="0" indent="0">
              <a:buNone/>
            </a:pPr>
            <a:r>
              <a:rPr lang="en-US" dirty="0"/>
              <a:t>				swap(numbers, </a:t>
            </a:r>
            <a:r>
              <a:rPr lang="en-US" dirty="0" err="1"/>
              <a:t>i</a:t>
            </a:r>
            <a:r>
              <a:rPr lang="en-US" dirty="0"/>
              <a:t>, j);	</a:t>
            </a:r>
            <a:r>
              <a:rPr lang="en-US" sz="2100" dirty="0"/>
              <a:t>// swaps items at indices </a:t>
            </a:r>
            <a:r>
              <a:rPr lang="en-US" sz="2100" dirty="0" err="1"/>
              <a:t>i</a:t>
            </a:r>
            <a:r>
              <a:rPr lang="en-US" sz="2100" dirty="0"/>
              <a:t> and j</a:t>
            </a:r>
          </a:p>
          <a:p>
            <a:pPr marL="0" indent="0">
              <a:buNone/>
            </a:pPr>
            <a:r>
              <a:rPr lang="en-US" dirty="0"/>
              <a:t>		}</a:t>
            </a:r>
          </a:p>
          <a:p>
            <a:pPr marL="0" indent="0">
              <a:buNone/>
            </a:pPr>
            <a:r>
              <a:rPr lang="en-US" dirty="0"/>
              <a:t>	}</a:t>
            </a:r>
          </a:p>
          <a:p>
            <a:pPr marL="0" indent="0">
              <a:buNone/>
            </a:pPr>
            <a:r>
              <a:rPr lang="en-US" dirty="0"/>
              <a:t>}</a:t>
            </a:r>
          </a:p>
        </p:txBody>
      </p:sp>
      <p:sp>
        <p:nvSpPr>
          <p:cNvPr id="4" name="TextBox 3">
            <a:extLst>
              <a:ext uri="{FF2B5EF4-FFF2-40B4-BE49-F238E27FC236}">
                <a16:creationId xmlns:a16="http://schemas.microsoft.com/office/drawing/2014/main" id="{F927AA19-CDC3-4549-9C96-80CDF8DBB26C}"/>
              </a:ext>
            </a:extLst>
          </p:cNvPr>
          <p:cNvSpPr txBox="1"/>
          <p:nvPr/>
        </p:nvSpPr>
        <p:spPr>
          <a:xfrm>
            <a:off x="2314575" y="4965095"/>
            <a:ext cx="9329737" cy="1569660"/>
          </a:xfrm>
          <a:prstGeom prst="rect">
            <a:avLst/>
          </a:prstGeom>
          <a:noFill/>
        </p:spPr>
        <p:txBody>
          <a:bodyPr wrap="square" rtlCol="0">
            <a:spAutoFit/>
          </a:bodyPr>
          <a:lstStyle/>
          <a:p>
            <a:r>
              <a:rPr lang="en-US" sz="2400" dirty="0"/>
              <a:t>An example that sorts the numbers in the givens array from smallest to biggest. The actual algorithm is not important here. What’s important is to get the flavor of more complex examples. Two loops that work on the same array!  (This algorithm doesn’t work with for-each)</a:t>
            </a:r>
          </a:p>
        </p:txBody>
      </p:sp>
    </p:spTree>
    <p:extLst>
      <p:ext uri="{BB962C8B-B14F-4D97-AF65-F5344CB8AC3E}">
        <p14:creationId xmlns:p14="http://schemas.microsoft.com/office/powerpoint/2010/main" val="2630035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3CEF-BC38-D641-BA24-FA3D8020E331}"/>
              </a:ext>
            </a:extLst>
          </p:cNvPr>
          <p:cNvSpPr>
            <a:spLocks noGrp="1"/>
          </p:cNvSpPr>
          <p:nvPr>
            <p:ph type="title"/>
          </p:nvPr>
        </p:nvSpPr>
        <p:spPr/>
        <p:txBody>
          <a:bodyPr/>
          <a:lstStyle/>
          <a:p>
            <a:r>
              <a:rPr lang="en-US" dirty="0"/>
              <a:t>Arrays of objects</a:t>
            </a:r>
          </a:p>
        </p:txBody>
      </p:sp>
      <p:sp>
        <p:nvSpPr>
          <p:cNvPr id="4" name="Content Placeholder 2">
            <a:extLst>
              <a:ext uri="{FF2B5EF4-FFF2-40B4-BE49-F238E27FC236}">
                <a16:creationId xmlns:a16="http://schemas.microsoft.com/office/drawing/2014/main" id="{8F384E22-56C1-9B45-A9BE-D53DC98EF63B}"/>
              </a:ext>
            </a:extLst>
          </p:cNvPr>
          <p:cNvSpPr>
            <a:spLocks noGrp="1"/>
          </p:cNvSpPr>
          <p:nvPr>
            <p:ph idx="1"/>
          </p:nvPr>
        </p:nvSpPr>
        <p:spPr>
          <a:xfrm>
            <a:off x="838200" y="1580762"/>
            <a:ext cx="4591050" cy="734695"/>
          </a:xfrm>
        </p:spPr>
        <p:txBody>
          <a:bodyPr>
            <a:normAutofit fontScale="92500"/>
          </a:bodyPr>
          <a:lstStyle/>
          <a:p>
            <a:pPr marL="0" indent="0">
              <a:buNone/>
            </a:pPr>
            <a:r>
              <a:rPr lang="en-US" dirty="0"/>
              <a:t>Student[] </a:t>
            </a:r>
            <a:r>
              <a:rPr lang="en-US" dirty="0" err="1"/>
              <a:t>objs</a:t>
            </a:r>
            <a:r>
              <a:rPr lang="en-US" dirty="0"/>
              <a:t> = new Student[4];</a:t>
            </a:r>
          </a:p>
        </p:txBody>
      </p:sp>
      <p:sp>
        <p:nvSpPr>
          <p:cNvPr id="5" name="TextBox 4">
            <a:extLst>
              <a:ext uri="{FF2B5EF4-FFF2-40B4-BE49-F238E27FC236}">
                <a16:creationId xmlns:a16="http://schemas.microsoft.com/office/drawing/2014/main" id="{8360C5B0-1194-E149-A449-A152540F783A}"/>
              </a:ext>
            </a:extLst>
          </p:cNvPr>
          <p:cNvSpPr txBox="1"/>
          <p:nvPr/>
        </p:nvSpPr>
        <p:spPr>
          <a:xfrm>
            <a:off x="6953725" y="1580765"/>
            <a:ext cx="679895" cy="534735"/>
          </a:xfrm>
          <a:prstGeom prst="rect">
            <a:avLst/>
          </a:prstGeom>
          <a:noFill/>
          <a:ln>
            <a:solidFill>
              <a:schemeClr val="tx1"/>
            </a:solidFill>
          </a:ln>
        </p:spPr>
        <p:txBody>
          <a:bodyPr wrap="square" rtlCol="0">
            <a:noAutofit/>
          </a:bodyPr>
          <a:lstStyle/>
          <a:p>
            <a:r>
              <a:rPr lang="en-US" dirty="0"/>
              <a:t>null		</a:t>
            </a:r>
          </a:p>
        </p:txBody>
      </p:sp>
      <p:sp>
        <p:nvSpPr>
          <p:cNvPr id="6" name="TextBox 5">
            <a:extLst>
              <a:ext uri="{FF2B5EF4-FFF2-40B4-BE49-F238E27FC236}">
                <a16:creationId xmlns:a16="http://schemas.microsoft.com/office/drawing/2014/main" id="{6CD9F86B-DFD2-FA4C-852A-3D2BA3A64DD5}"/>
              </a:ext>
            </a:extLst>
          </p:cNvPr>
          <p:cNvSpPr txBox="1"/>
          <p:nvPr/>
        </p:nvSpPr>
        <p:spPr>
          <a:xfrm>
            <a:off x="5560597" y="1678153"/>
            <a:ext cx="771525" cy="369332"/>
          </a:xfrm>
          <a:prstGeom prst="rect">
            <a:avLst/>
          </a:prstGeom>
          <a:noFill/>
        </p:spPr>
        <p:txBody>
          <a:bodyPr wrap="square" rtlCol="0">
            <a:spAutoFit/>
          </a:bodyPr>
          <a:lstStyle/>
          <a:p>
            <a:r>
              <a:rPr lang="en-US" dirty="0" err="1"/>
              <a:t>objs</a:t>
            </a:r>
            <a:endParaRPr lang="en-US" dirty="0"/>
          </a:p>
        </p:txBody>
      </p:sp>
      <p:cxnSp>
        <p:nvCxnSpPr>
          <p:cNvPr id="7" name="Straight Arrow Connector 6">
            <a:extLst>
              <a:ext uri="{FF2B5EF4-FFF2-40B4-BE49-F238E27FC236}">
                <a16:creationId xmlns:a16="http://schemas.microsoft.com/office/drawing/2014/main" id="{93CF61D3-2B79-4B4B-9B6D-5DBFD4063631}"/>
              </a:ext>
            </a:extLst>
          </p:cNvPr>
          <p:cNvCxnSpPr>
            <a:stCxn id="6" idx="3"/>
            <a:endCxn id="5" idx="1"/>
          </p:cNvCxnSpPr>
          <p:nvPr/>
        </p:nvCxnSpPr>
        <p:spPr>
          <a:xfrm flipV="1">
            <a:off x="6332122" y="1848133"/>
            <a:ext cx="621603" cy="1468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EFAE7DD-D967-A545-93A0-4565B3E09FC7}"/>
              </a:ext>
            </a:extLst>
          </p:cNvPr>
          <p:cNvSpPr txBox="1"/>
          <p:nvPr/>
        </p:nvSpPr>
        <p:spPr>
          <a:xfrm>
            <a:off x="7633620" y="1580763"/>
            <a:ext cx="679895" cy="534735"/>
          </a:xfrm>
          <a:prstGeom prst="rect">
            <a:avLst/>
          </a:prstGeom>
          <a:noFill/>
          <a:ln>
            <a:solidFill>
              <a:schemeClr val="tx1"/>
            </a:solidFill>
          </a:ln>
        </p:spPr>
        <p:txBody>
          <a:bodyPr wrap="square" rtlCol="0">
            <a:noAutofit/>
          </a:bodyPr>
          <a:lstStyle/>
          <a:p>
            <a:r>
              <a:rPr lang="en-US" dirty="0"/>
              <a:t>null</a:t>
            </a:r>
          </a:p>
        </p:txBody>
      </p:sp>
      <p:sp>
        <p:nvSpPr>
          <p:cNvPr id="9" name="TextBox 8">
            <a:extLst>
              <a:ext uri="{FF2B5EF4-FFF2-40B4-BE49-F238E27FC236}">
                <a16:creationId xmlns:a16="http://schemas.microsoft.com/office/drawing/2014/main" id="{E616C78C-1B87-D843-AD39-9BEDA75DD1D2}"/>
              </a:ext>
            </a:extLst>
          </p:cNvPr>
          <p:cNvSpPr txBox="1"/>
          <p:nvPr/>
        </p:nvSpPr>
        <p:spPr>
          <a:xfrm>
            <a:off x="8313515" y="1580762"/>
            <a:ext cx="679895" cy="534735"/>
          </a:xfrm>
          <a:prstGeom prst="rect">
            <a:avLst/>
          </a:prstGeom>
          <a:noFill/>
          <a:ln>
            <a:solidFill>
              <a:schemeClr val="tx1"/>
            </a:solidFill>
          </a:ln>
        </p:spPr>
        <p:txBody>
          <a:bodyPr wrap="square" rtlCol="0">
            <a:noAutofit/>
          </a:bodyPr>
          <a:lstStyle/>
          <a:p>
            <a:r>
              <a:rPr lang="en-US" dirty="0"/>
              <a:t>null</a:t>
            </a:r>
          </a:p>
        </p:txBody>
      </p:sp>
      <p:sp>
        <p:nvSpPr>
          <p:cNvPr id="10" name="TextBox 9">
            <a:extLst>
              <a:ext uri="{FF2B5EF4-FFF2-40B4-BE49-F238E27FC236}">
                <a16:creationId xmlns:a16="http://schemas.microsoft.com/office/drawing/2014/main" id="{2FC90D78-802F-0149-B73E-B50E8F37E80B}"/>
              </a:ext>
            </a:extLst>
          </p:cNvPr>
          <p:cNvSpPr txBox="1"/>
          <p:nvPr/>
        </p:nvSpPr>
        <p:spPr>
          <a:xfrm>
            <a:off x="8993410" y="1580762"/>
            <a:ext cx="679895" cy="534735"/>
          </a:xfrm>
          <a:prstGeom prst="rect">
            <a:avLst/>
          </a:prstGeom>
          <a:noFill/>
          <a:ln>
            <a:solidFill>
              <a:schemeClr val="tx1"/>
            </a:solidFill>
          </a:ln>
        </p:spPr>
        <p:txBody>
          <a:bodyPr wrap="square" rtlCol="0">
            <a:noAutofit/>
          </a:bodyPr>
          <a:lstStyle/>
          <a:p>
            <a:r>
              <a:rPr lang="en-US" dirty="0"/>
              <a:t>null</a:t>
            </a:r>
          </a:p>
        </p:txBody>
      </p:sp>
      <p:sp>
        <p:nvSpPr>
          <p:cNvPr id="12" name="Content Placeholder 2">
            <a:extLst>
              <a:ext uri="{FF2B5EF4-FFF2-40B4-BE49-F238E27FC236}">
                <a16:creationId xmlns:a16="http://schemas.microsoft.com/office/drawing/2014/main" id="{1BE34973-2357-0C49-98AF-29953354BB41}"/>
              </a:ext>
            </a:extLst>
          </p:cNvPr>
          <p:cNvSpPr txBox="1">
            <a:spLocks/>
          </p:cNvSpPr>
          <p:nvPr/>
        </p:nvSpPr>
        <p:spPr>
          <a:xfrm>
            <a:off x="838198" y="2457972"/>
            <a:ext cx="4591050"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objs</a:t>
            </a:r>
            <a:r>
              <a:rPr lang="en-US" dirty="0"/>
              <a:t>[0] = new Student(“Bart”);</a:t>
            </a:r>
          </a:p>
        </p:txBody>
      </p:sp>
      <p:sp>
        <p:nvSpPr>
          <p:cNvPr id="29" name="TextBox 28">
            <a:extLst>
              <a:ext uri="{FF2B5EF4-FFF2-40B4-BE49-F238E27FC236}">
                <a16:creationId xmlns:a16="http://schemas.microsoft.com/office/drawing/2014/main" id="{EE4DD620-13FA-F74A-A024-55B33EFBC9E1}"/>
              </a:ext>
            </a:extLst>
          </p:cNvPr>
          <p:cNvSpPr txBox="1"/>
          <p:nvPr/>
        </p:nvSpPr>
        <p:spPr>
          <a:xfrm>
            <a:off x="6953723" y="2577756"/>
            <a:ext cx="679895" cy="534735"/>
          </a:xfrm>
          <a:prstGeom prst="rect">
            <a:avLst/>
          </a:prstGeom>
          <a:noFill/>
          <a:ln>
            <a:solidFill>
              <a:schemeClr val="tx1"/>
            </a:solidFill>
          </a:ln>
        </p:spPr>
        <p:txBody>
          <a:bodyPr wrap="square" rtlCol="0">
            <a:noAutofit/>
          </a:bodyPr>
          <a:lstStyle/>
          <a:p>
            <a:r>
              <a:rPr lang="en-US" dirty="0"/>
              <a:t>		</a:t>
            </a:r>
          </a:p>
        </p:txBody>
      </p:sp>
      <p:cxnSp>
        <p:nvCxnSpPr>
          <p:cNvPr id="30" name="Straight Arrow Connector 29">
            <a:extLst>
              <a:ext uri="{FF2B5EF4-FFF2-40B4-BE49-F238E27FC236}">
                <a16:creationId xmlns:a16="http://schemas.microsoft.com/office/drawing/2014/main" id="{DB7522A3-4031-FA4E-A5C6-420F89DC0FF6}"/>
              </a:ext>
            </a:extLst>
          </p:cNvPr>
          <p:cNvCxnSpPr>
            <a:cxnSpLocks/>
            <a:stCxn id="34" idx="3"/>
            <a:endCxn id="29" idx="1"/>
          </p:cNvCxnSpPr>
          <p:nvPr/>
        </p:nvCxnSpPr>
        <p:spPr>
          <a:xfrm flipV="1">
            <a:off x="6326215" y="2845124"/>
            <a:ext cx="627508" cy="208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A10DA0C-93AC-6E4A-B8CB-42CD30BE5A7A}"/>
              </a:ext>
            </a:extLst>
          </p:cNvPr>
          <p:cNvSpPr txBox="1"/>
          <p:nvPr/>
        </p:nvSpPr>
        <p:spPr>
          <a:xfrm>
            <a:off x="7633618" y="2577754"/>
            <a:ext cx="679895" cy="534735"/>
          </a:xfrm>
          <a:prstGeom prst="rect">
            <a:avLst/>
          </a:prstGeom>
          <a:noFill/>
          <a:ln>
            <a:solidFill>
              <a:schemeClr val="tx1"/>
            </a:solidFill>
          </a:ln>
        </p:spPr>
        <p:txBody>
          <a:bodyPr wrap="square" rtlCol="0">
            <a:noAutofit/>
          </a:bodyPr>
          <a:lstStyle/>
          <a:p>
            <a:r>
              <a:rPr lang="en-US" dirty="0"/>
              <a:t>null</a:t>
            </a:r>
          </a:p>
        </p:txBody>
      </p:sp>
      <p:sp>
        <p:nvSpPr>
          <p:cNvPr id="32" name="TextBox 31">
            <a:extLst>
              <a:ext uri="{FF2B5EF4-FFF2-40B4-BE49-F238E27FC236}">
                <a16:creationId xmlns:a16="http://schemas.microsoft.com/office/drawing/2014/main" id="{B8F96A4F-4E4B-714C-AD99-BCD570474561}"/>
              </a:ext>
            </a:extLst>
          </p:cNvPr>
          <p:cNvSpPr txBox="1"/>
          <p:nvPr/>
        </p:nvSpPr>
        <p:spPr>
          <a:xfrm>
            <a:off x="8313513" y="2577753"/>
            <a:ext cx="679895" cy="534735"/>
          </a:xfrm>
          <a:prstGeom prst="rect">
            <a:avLst/>
          </a:prstGeom>
          <a:noFill/>
          <a:ln>
            <a:solidFill>
              <a:schemeClr val="tx1"/>
            </a:solidFill>
          </a:ln>
        </p:spPr>
        <p:txBody>
          <a:bodyPr wrap="square" rtlCol="0">
            <a:noAutofit/>
          </a:bodyPr>
          <a:lstStyle/>
          <a:p>
            <a:r>
              <a:rPr lang="en-US" dirty="0"/>
              <a:t>null</a:t>
            </a:r>
          </a:p>
        </p:txBody>
      </p:sp>
      <p:sp>
        <p:nvSpPr>
          <p:cNvPr id="33" name="TextBox 32">
            <a:extLst>
              <a:ext uri="{FF2B5EF4-FFF2-40B4-BE49-F238E27FC236}">
                <a16:creationId xmlns:a16="http://schemas.microsoft.com/office/drawing/2014/main" id="{B56BA50F-7CE0-7B48-B1BF-CD976970BDA7}"/>
              </a:ext>
            </a:extLst>
          </p:cNvPr>
          <p:cNvSpPr txBox="1"/>
          <p:nvPr/>
        </p:nvSpPr>
        <p:spPr>
          <a:xfrm>
            <a:off x="8993408" y="2577753"/>
            <a:ext cx="679895" cy="534735"/>
          </a:xfrm>
          <a:prstGeom prst="rect">
            <a:avLst/>
          </a:prstGeom>
          <a:noFill/>
          <a:ln>
            <a:solidFill>
              <a:schemeClr val="tx1"/>
            </a:solidFill>
          </a:ln>
        </p:spPr>
        <p:txBody>
          <a:bodyPr wrap="square" rtlCol="0">
            <a:noAutofit/>
          </a:bodyPr>
          <a:lstStyle/>
          <a:p>
            <a:r>
              <a:rPr lang="en-US" dirty="0"/>
              <a:t>null</a:t>
            </a:r>
          </a:p>
        </p:txBody>
      </p:sp>
      <p:sp>
        <p:nvSpPr>
          <p:cNvPr id="34" name="TextBox 33">
            <a:extLst>
              <a:ext uri="{FF2B5EF4-FFF2-40B4-BE49-F238E27FC236}">
                <a16:creationId xmlns:a16="http://schemas.microsoft.com/office/drawing/2014/main" id="{A7A6FBC7-1D93-3F48-BDDB-41C9796194F9}"/>
              </a:ext>
            </a:extLst>
          </p:cNvPr>
          <p:cNvSpPr txBox="1"/>
          <p:nvPr/>
        </p:nvSpPr>
        <p:spPr>
          <a:xfrm>
            <a:off x="5554690" y="2681310"/>
            <a:ext cx="771525" cy="369332"/>
          </a:xfrm>
          <a:prstGeom prst="rect">
            <a:avLst/>
          </a:prstGeom>
          <a:noFill/>
        </p:spPr>
        <p:txBody>
          <a:bodyPr wrap="square" rtlCol="0">
            <a:spAutoFit/>
          </a:bodyPr>
          <a:lstStyle/>
          <a:p>
            <a:r>
              <a:rPr lang="en-US" dirty="0" err="1"/>
              <a:t>objs</a:t>
            </a:r>
            <a:endParaRPr lang="en-US" dirty="0"/>
          </a:p>
        </p:txBody>
      </p:sp>
      <p:sp>
        <p:nvSpPr>
          <p:cNvPr id="36" name="TextBox 35">
            <a:extLst>
              <a:ext uri="{FF2B5EF4-FFF2-40B4-BE49-F238E27FC236}">
                <a16:creationId xmlns:a16="http://schemas.microsoft.com/office/drawing/2014/main" id="{9784B740-D871-2649-A456-8E883AF826D1}"/>
              </a:ext>
            </a:extLst>
          </p:cNvPr>
          <p:cNvSpPr txBox="1"/>
          <p:nvPr/>
        </p:nvSpPr>
        <p:spPr>
          <a:xfrm>
            <a:off x="6549148" y="3375393"/>
            <a:ext cx="1489044" cy="534735"/>
          </a:xfrm>
          <a:prstGeom prst="rect">
            <a:avLst/>
          </a:prstGeom>
          <a:noFill/>
          <a:ln>
            <a:solidFill>
              <a:schemeClr val="tx1"/>
            </a:solidFill>
          </a:ln>
        </p:spPr>
        <p:txBody>
          <a:bodyPr wrap="square" rtlCol="0">
            <a:noAutofit/>
          </a:bodyPr>
          <a:lstStyle/>
          <a:p>
            <a:r>
              <a:rPr lang="en-US" dirty="0"/>
              <a:t>name: Bart		</a:t>
            </a:r>
          </a:p>
        </p:txBody>
      </p:sp>
      <p:cxnSp>
        <p:nvCxnSpPr>
          <p:cNvPr id="37" name="Straight Arrow Connector 36">
            <a:extLst>
              <a:ext uri="{FF2B5EF4-FFF2-40B4-BE49-F238E27FC236}">
                <a16:creationId xmlns:a16="http://schemas.microsoft.com/office/drawing/2014/main" id="{F86BEFF0-49F0-7F45-A5C9-7DD4F2868B5E}"/>
              </a:ext>
            </a:extLst>
          </p:cNvPr>
          <p:cNvCxnSpPr>
            <a:cxnSpLocks/>
            <a:stCxn id="29" idx="2"/>
            <a:endCxn id="36" idx="0"/>
          </p:cNvCxnSpPr>
          <p:nvPr/>
        </p:nvCxnSpPr>
        <p:spPr>
          <a:xfrm flipH="1">
            <a:off x="7293670" y="3112491"/>
            <a:ext cx="1" cy="2629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F170DC55-DD6E-2744-8571-DCB88B6AA672}"/>
              </a:ext>
            </a:extLst>
          </p:cNvPr>
          <p:cNvSpPr txBox="1">
            <a:spLocks/>
          </p:cNvSpPr>
          <p:nvPr/>
        </p:nvSpPr>
        <p:spPr>
          <a:xfrm>
            <a:off x="838198" y="4410597"/>
            <a:ext cx="4591050"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objs</a:t>
            </a:r>
            <a:r>
              <a:rPr lang="en-US" dirty="0"/>
              <a:t>[1] = new Student(“Lisa”);</a:t>
            </a:r>
          </a:p>
        </p:txBody>
      </p:sp>
      <p:sp>
        <p:nvSpPr>
          <p:cNvPr id="55" name="TextBox 54">
            <a:extLst>
              <a:ext uri="{FF2B5EF4-FFF2-40B4-BE49-F238E27FC236}">
                <a16:creationId xmlns:a16="http://schemas.microsoft.com/office/drawing/2014/main" id="{7FBB0573-40BA-E647-8526-541B78A24E5D}"/>
              </a:ext>
            </a:extLst>
          </p:cNvPr>
          <p:cNvSpPr txBox="1"/>
          <p:nvPr/>
        </p:nvSpPr>
        <p:spPr>
          <a:xfrm>
            <a:off x="6953526" y="4479598"/>
            <a:ext cx="679895" cy="534735"/>
          </a:xfrm>
          <a:prstGeom prst="rect">
            <a:avLst/>
          </a:prstGeom>
          <a:noFill/>
          <a:ln>
            <a:solidFill>
              <a:schemeClr val="tx1"/>
            </a:solidFill>
          </a:ln>
        </p:spPr>
        <p:txBody>
          <a:bodyPr wrap="square" rtlCol="0">
            <a:noAutofit/>
          </a:bodyPr>
          <a:lstStyle/>
          <a:p>
            <a:r>
              <a:rPr lang="en-US" dirty="0"/>
              <a:t>		</a:t>
            </a:r>
          </a:p>
        </p:txBody>
      </p:sp>
      <p:cxnSp>
        <p:nvCxnSpPr>
          <p:cNvPr id="56" name="Straight Arrow Connector 55">
            <a:extLst>
              <a:ext uri="{FF2B5EF4-FFF2-40B4-BE49-F238E27FC236}">
                <a16:creationId xmlns:a16="http://schemas.microsoft.com/office/drawing/2014/main" id="{7904351E-FE46-2A43-9623-25A723C5628E}"/>
              </a:ext>
            </a:extLst>
          </p:cNvPr>
          <p:cNvCxnSpPr>
            <a:cxnSpLocks/>
            <a:endCxn id="55" idx="1"/>
          </p:cNvCxnSpPr>
          <p:nvPr/>
        </p:nvCxnSpPr>
        <p:spPr>
          <a:xfrm flipV="1">
            <a:off x="6326018" y="4746966"/>
            <a:ext cx="627508" cy="208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3A1FF38-11F9-F748-A135-310D18E34877}"/>
              </a:ext>
            </a:extLst>
          </p:cNvPr>
          <p:cNvSpPr txBox="1"/>
          <p:nvPr/>
        </p:nvSpPr>
        <p:spPr>
          <a:xfrm>
            <a:off x="7633421" y="4479596"/>
            <a:ext cx="679895" cy="534735"/>
          </a:xfrm>
          <a:prstGeom prst="rect">
            <a:avLst/>
          </a:prstGeom>
          <a:noFill/>
          <a:ln>
            <a:solidFill>
              <a:schemeClr val="tx1"/>
            </a:solidFill>
          </a:ln>
        </p:spPr>
        <p:txBody>
          <a:bodyPr wrap="square" rtlCol="0">
            <a:noAutofit/>
          </a:bodyPr>
          <a:lstStyle/>
          <a:p>
            <a:endParaRPr lang="en-US" dirty="0"/>
          </a:p>
        </p:txBody>
      </p:sp>
      <p:sp>
        <p:nvSpPr>
          <p:cNvPr id="58" name="TextBox 57">
            <a:extLst>
              <a:ext uri="{FF2B5EF4-FFF2-40B4-BE49-F238E27FC236}">
                <a16:creationId xmlns:a16="http://schemas.microsoft.com/office/drawing/2014/main" id="{21A58F5E-06B1-6847-B7FB-DACE6D5EE1B6}"/>
              </a:ext>
            </a:extLst>
          </p:cNvPr>
          <p:cNvSpPr txBox="1"/>
          <p:nvPr/>
        </p:nvSpPr>
        <p:spPr>
          <a:xfrm>
            <a:off x="8313316" y="4479595"/>
            <a:ext cx="679895" cy="534735"/>
          </a:xfrm>
          <a:prstGeom prst="rect">
            <a:avLst/>
          </a:prstGeom>
          <a:noFill/>
          <a:ln>
            <a:solidFill>
              <a:schemeClr val="tx1"/>
            </a:solidFill>
          </a:ln>
        </p:spPr>
        <p:txBody>
          <a:bodyPr wrap="square" rtlCol="0">
            <a:noAutofit/>
          </a:bodyPr>
          <a:lstStyle/>
          <a:p>
            <a:r>
              <a:rPr lang="en-US" dirty="0"/>
              <a:t>null</a:t>
            </a:r>
          </a:p>
        </p:txBody>
      </p:sp>
      <p:sp>
        <p:nvSpPr>
          <p:cNvPr id="59" name="TextBox 58">
            <a:extLst>
              <a:ext uri="{FF2B5EF4-FFF2-40B4-BE49-F238E27FC236}">
                <a16:creationId xmlns:a16="http://schemas.microsoft.com/office/drawing/2014/main" id="{EA303AF6-2536-D740-862C-4130A82B17C8}"/>
              </a:ext>
            </a:extLst>
          </p:cNvPr>
          <p:cNvSpPr txBox="1"/>
          <p:nvPr/>
        </p:nvSpPr>
        <p:spPr>
          <a:xfrm>
            <a:off x="8993211" y="4479595"/>
            <a:ext cx="679895" cy="534735"/>
          </a:xfrm>
          <a:prstGeom prst="rect">
            <a:avLst/>
          </a:prstGeom>
          <a:noFill/>
          <a:ln>
            <a:solidFill>
              <a:schemeClr val="tx1"/>
            </a:solidFill>
          </a:ln>
        </p:spPr>
        <p:txBody>
          <a:bodyPr wrap="square" rtlCol="0">
            <a:noAutofit/>
          </a:bodyPr>
          <a:lstStyle/>
          <a:p>
            <a:r>
              <a:rPr lang="en-US" dirty="0"/>
              <a:t>null</a:t>
            </a:r>
          </a:p>
        </p:txBody>
      </p:sp>
      <p:sp>
        <p:nvSpPr>
          <p:cNvPr id="60" name="TextBox 59">
            <a:extLst>
              <a:ext uri="{FF2B5EF4-FFF2-40B4-BE49-F238E27FC236}">
                <a16:creationId xmlns:a16="http://schemas.microsoft.com/office/drawing/2014/main" id="{2D6270D0-28EB-274B-BD12-CBF1FBB79EED}"/>
              </a:ext>
            </a:extLst>
          </p:cNvPr>
          <p:cNvSpPr txBox="1"/>
          <p:nvPr/>
        </p:nvSpPr>
        <p:spPr>
          <a:xfrm>
            <a:off x="5940452" y="5302559"/>
            <a:ext cx="1489044" cy="534735"/>
          </a:xfrm>
          <a:prstGeom prst="rect">
            <a:avLst/>
          </a:prstGeom>
          <a:noFill/>
          <a:ln>
            <a:solidFill>
              <a:schemeClr val="tx1"/>
            </a:solidFill>
          </a:ln>
        </p:spPr>
        <p:txBody>
          <a:bodyPr wrap="square" rtlCol="0">
            <a:noAutofit/>
          </a:bodyPr>
          <a:lstStyle/>
          <a:p>
            <a:r>
              <a:rPr lang="en-US" dirty="0"/>
              <a:t>name: Bart		</a:t>
            </a:r>
          </a:p>
        </p:txBody>
      </p:sp>
      <p:cxnSp>
        <p:nvCxnSpPr>
          <p:cNvPr id="61" name="Straight Arrow Connector 60">
            <a:extLst>
              <a:ext uri="{FF2B5EF4-FFF2-40B4-BE49-F238E27FC236}">
                <a16:creationId xmlns:a16="http://schemas.microsoft.com/office/drawing/2014/main" id="{E19E7696-B4F5-B24E-99E1-F86A3CA59F41}"/>
              </a:ext>
            </a:extLst>
          </p:cNvPr>
          <p:cNvCxnSpPr>
            <a:cxnSpLocks/>
            <a:stCxn id="55" idx="2"/>
            <a:endCxn id="60" idx="0"/>
          </p:cNvCxnSpPr>
          <p:nvPr/>
        </p:nvCxnSpPr>
        <p:spPr>
          <a:xfrm flipH="1">
            <a:off x="6684974" y="5014333"/>
            <a:ext cx="608500" cy="28822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C61F282-D9E1-D748-9115-B18580E83AA4}"/>
              </a:ext>
            </a:extLst>
          </p:cNvPr>
          <p:cNvSpPr txBox="1"/>
          <p:nvPr/>
        </p:nvSpPr>
        <p:spPr>
          <a:xfrm>
            <a:off x="5586352" y="4562296"/>
            <a:ext cx="771525" cy="369332"/>
          </a:xfrm>
          <a:prstGeom prst="rect">
            <a:avLst/>
          </a:prstGeom>
          <a:noFill/>
        </p:spPr>
        <p:txBody>
          <a:bodyPr wrap="square" rtlCol="0">
            <a:spAutoFit/>
          </a:bodyPr>
          <a:lstStyle/>
          <a:p>
            <a:r>
              <a:rPr lang="en-US" dirty="0" err="1"/>
              <a:t>objs</a:t>
            </a:r>
            <a:endParaRPr lang="en-US" dirty="0"/>
          </a:p>
        </p:txBody>
      </p:sp>
      <p:sp>
        <p:nvSpPr>
          <p:cNvPr id="64" name="TextBox 63">
            <a:extLst>
              <a:ext uri="{FF2B5EF4-FFF2-40B4-BE49-F238E27FC236}">
                <a16:creationId xmlns:a16="http://schemas.microsoft.com/office/drawing/2014/main" id="{3540F4B4-4A7A-1440-AE89-6BC50440D51C}"/>
              </a:ext>
            </a:extLst>
          </p:cNvPr>
          <p:cNvSpPr txBox="1"/>
          <p:nvPr/>
        </p:nvSpPr>
        <p:spPr>
          <a:xfrm>
            <a:off x="7871589" y="5291932"/>
            <a:ext cx="1489044" cy="534735"/>
          </a:xfrm>
          <a:prstGeom prst="rect">
            <a:avLst/>
          </a:prstGeom>
          <a:noFill/>
          <a:ln>
            <a:solidFill>
              <a:schemeClr val="tx1"/>
            </a:solidFill>
          </a:ln>
        </p:spPr>
        <p:txBody>
          <a:bodyPr wrap="square" rtlCol="0">
            <a:noAutofit/>
          </a:bodyPr>
          <a:lstStyle/>
          <a:p>
            <a:r>
              <a:rPr lang="en-US" dirty="0"/>
              <a:t>name: Lisa		</a:t>
            </a:r>
          </a:p>
        </p:txBody>
      </p:sp>
      <p:cxnSp>
        <p:nvCxnSpPr>
          <p:cNvPr id="65" name="Straight Arrow Connector 64">
            <a:extLst>
              <a:ext uri="{FF2B5EF4-FFF2-40B4-BE49-F238E27FC236}">
                <a16:creationId xmlns:a16="http://schemas.microsoft.com/office/drawing/2014/main" id="{9D1E4536-C71E-CE41-8612-2ADA8E4B03EE}"/>
              </a:ext>
            </a:extLst>
          </p:cNvPr>
          <p:cNvCxnSpPr>
            <a:cxnSpLocks/>
            <a:stCxn id="57" idx="2"/>
            <a:endCxn id="64" idx="0"/>
          </p:cNvCxnSpPr>
          <p:nvPr/>
        </p:nvCxnSpPr>
        <p:spPr>
          <a:xfrm>
            <a:off x="7973369" y="5014331"/>
            <a:ext cx="642742" cy="27760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0" name="Content Placeholder 2">
            <a:extLst>
              <a:ext uri="{FF2B5EF4-FFF2-40B4-BE49-F238E27FC236}">
                <a16:creationId xmlns:a16="http://schemas.microsoft.com/office/drawing/2014/main" id="{ADBB9A50-7BE3-D849-92C7-3AA5FE8F19D8}"/>
              </a:ext>
            </a:extLst>
          </p:cNvPr>
          <p:cNvSpPr txBox="1">
            <a:spLocks/>
          </p:cNvSpPr>
          <p:nvPr/>
        </p:nvSpPr>
        <p:spPr>
          <a:xfrm>
            <a:off x="838197" y="6123305"/>
            <a:ext cx="10320341" cy="73469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System.out.println</a:t>
            </a:r>
            <a:r>
              <a:rPr lang="en-US" dirty="0"/>
              <a:t>(“Students are “ + </a:t>
            </a:r>
            <a:r>
              <a:rPr lang="en-US" dirty="0" err="1"/>
              <a:t>objs</a:t>
            </a:r>
            <a:r>
              <a:rPr lang="en-US" dirty="0"/>
              <a:t>[0].name “ and “ + </a:t>
            </a:r>
            <a:r>
              <a:rPr lang="en-US" dirty="0" err="1"/>
              <a:t>objs</a:t>
            </a:r>
            <a:r>
              <a:rPr lang="en-US" dirty="0"/>
              <a:t>[2].name);</a:t>
            </a:r>
          </a:p>
        </p:txBody>
      </p:sp>
      <p:sp>
        <p:nvSpPr>
          <p:cNvPr id="72" name="TextBox 71">
            <a:extLst>
              <a:ext uri="{FF2B5EF4-FFF2-40B4-BE49-F238E27FC236}">
                <a16:creationId xmlns:a16="http://schemas.microsoft.com/office/drawing/2014/main" id="{6933AA28-4DA1-6644-A09C-4143A9AD781F}"/>
              </a:ext>
            </a:extLst>
          </p:cNvPr>
          <p:cNvSpPr txBox="1"/>
          <p:nvPr/>
        </p:nvSpPr>
        <p:spPr>
          <a:xfrm>
            <a:off x="7137551" y="2289850"/>
            <a:ext cx="328807" cy="369332"/>
          </a:xfrm>
          <a:prstGeom prst="rect">
            <a:avLst/>
          </a:prstGeom>
          <a:noFill/>
        </p:spPr>
        <p:txBody>
          <a:bodyPr wrap="square" rtlCol="0">
            <a:spAutoFit/>
          </a:bodyPr>
          <a:lstStyle/>
          <a:p>
            <a:r>
              <a:rPr lang="en-US" dirty="0"/>
              <a:t>0</a:t>
            </a:r>
          </a:p>
        </p:txBody>
      </p:sp>
      <p:sp>
        <p:nvSpPr>
          <p:cNvPr id="73" name="TextBox 72">
            <a:extLst>
              <a:ext uri="{FF2B5EF4-FFF2-40B4-BE49-F238E27FC236}">
                <a16:creationId xmlns:a16="http://schemas.microsoft.com/office/drawing/2014/main" id="{C2909C28-3BC6-1B45-A91F-BE008BF727A0}"/>
              </a:ext>
            </a:extLst>
          </p:cNvPr>
          <p:cNvSpPr txBox="1"/>
          <p:nvPr/>
        </p:nvSpPr>
        <p:spPr>
          <a:xfrm>
            <a:off x="7808965" y="2293881"/>
            <a:ext cx="328807" cy="369332"/>
          </a:xfrm>
          <a:prstGeom prst="rect">
            <a:avLst/>
          </a:prstGeom>
          <a:noFill/>
        </p:spPr>
        <p:txBody>
          <a:bodyPr wrap="square" rtlCol="0">
            <a:spAutoFit/>
          </a:bodyPr>
          <a:lstStyle/>
          <a:p>
            <a:r>
              <a:rPr lang="en-US" dirty="0"/>
              <a:t>1</a:t>
            </a:r>
          </a:p>
        </p:txBody>
      </p:sp>
      <p:sp>
        <p:nvSpPr>
          <p:cNvPr id="74" name="TextBox 73">
            <a:extLst>
              <a:ext uri="{FF2B5EF4-FFF2-40B4-BE49-F238E27FC236}">
                <a16:creationId xmlns:a16="http://schemas.microsoft.com/office/drawing/2014/main" id="{27863253-45EC-E643-9165-A422F326832E}"/>
              </a:ext>
            </a:extLst>
          </p:cNvPr>
          <p:cNvSpPr txBox="1"/>
          <p:nvPr/>
        </p:nvSpPr>
        <p:spPr>
          <a:xfrm>
            <a:off x="8451707" y="2283592"/>
            <a:ext cx="328807" cy="369332"/>
          </a:xfrm>
          <a:prstGeom prst="rect">
            <a:avLst/>
          </a:prstGeom>
          <a:noFill/>
        </p:spPr>
        <p:txBody>
          <a:bodyPr wrap="square" rtlCol="0">
            <a:spAutoFit/>
          </a:bodyPr>
          <a:lstStyle/>
          <a:p>
            <a:r>
              <a:rPr lang="en-US" dirty="0"/>
              <a:t>2</a:t>
            </a:r>
          </a:p>
        </p:txBody>
      </p:sp>
      <p:sp>
        <p:nvSpPr>
          <p:cNvPr id="75" name="TextBox 74">
            <a:extLst>
              <a:ext uri="{FF2B5EF4-FFF2-40B4-BE49-F238E27FC236}">
                <a16:creationId xmlns:a16="http://schemas.microsoft.com/office/drawing/2014/main" id="{D6790D47-755C-A941-B902-FC59947236D8}"/>
              </a:ext>
            </a:extLst>
          </p:cNvPr>
          <p:cNvSpPr txBox="1"/>
          <p:nvPr/>
        </p:nvSpPr>
        <p:spPr>
          <a:xfrm>
            <a:off x="9202211" y="2293881"/>
            <a:ext cx="328807" cy="369332"/>
          </a:xfrm>
          <a:prstGeom prst="rect">
            <a:avLst/>
          </a:prstGeom>
          <a:noFill/>
        </p:spPr>
        <p:txBody>
          <a:bodyPr wrap="square" rtlCol="0">
            <a:spAutoFit/>
          </a:bodyPr>
          <a:lstStyle/>
          <a:p>
            <a:r>
              <a:rPr lang="en-US" dirty="0"/>
              <a:t>3</a:t>
            </a:r>
          </a:p>
        </p:txBody>
      </p:sp>
      <p:sp>
        <p:nvSpPr>
          <p:cNvPr id="76" name="TextBox 75">
            <a:extLst>
              <a:ext uri="{FF2B5EF4-FFF2-40B4-BE49-F238E27FC236}">
                <a16:creationId xmlns:a16="http://schemas.microsoft.com/office/drawing/2014/main" id="{81D8CC79-5CAB-B148-98B6-20D15EEE74D8}"/>
              </a:ext>
            </a:extLst>
          </p:cNvPr>
          <p:cNvSpPr txBox="1"/>
          <p:nvPr/>
        </p:nvSpPr>
        <p:spPr>
          <a:xfrm>
            <a:off x="7087755" y="1258966"/>
            <a:ext cx="328807" cy="369332"/>
          </a:xfrm>
          <a:prstGeom prst="rect">
            <a:avLst/>
          </a:prstGeom>
          <a:noFill/>
        </p:spPr>
        <p:txBody>
          <a:bodyPr wrap="square" rtlCol="0">
            <a:spAutoFit/>
          </a:bodyPr>
          <a:lstStyle/>
          <a:p>
            <a:r>
              <a:rPr lang="en-US" dirty="0"/>
              <a:t>0</a:t>
            </a:r>
          </a:p>
        </p:txBody>
      </p:sp>
      <p:sp>
        <p:nvSpPr>
          <p:cNvPr id="77" name="TextBox 76">
            <a:extLst>
              <a:ext uri="{FF2B5EF4-FFF2-40B4-BE49-F238E27FC236}">
                <a16:creationId xmlns:a16="http://schemas.microsoft.com/office/drawing/2014/main" id="{D2C62159-AC5B-8943-A890-264EF83B4A33}"/>
              </a:ext>
            </a:extLst>
          </p:cNvPr>
          <p:cNvSpPr txBox="1"/>
          <p:nvPr/>
        </p:nvSpPr>
        <p:spPr>
          <a:xfrm>
            <a:off x="7759169" y="1262997"/>
            <a:ext cx="328807" cy="369332"/>
          </a:xfrm>
          <a:prstGeom prst="rect">
            <a:avLst/>
          </a:prstGeom>
          <a:noFill/>
        </p:spPr>
        <p:txBody>
          <a:bodyPr wrap="square" rtlCol="0">
            <a:spAutoFit/>
          </a:bodyPr>
          <a:lstStyle/>
          <a:p>
            <a:r>
              <a:rPr lang="en-US" dirty="0"/>
              <a:t>1</a:t>
            </a:r>
          </a:p>
        </p:txBody>
      </p:sp>
      <p:sp>
        <p:nvSpPr>
          <p:cNvPr id="78" name="TextBox 77">
            <a:extLst>
              <a:ext uri="{FF2B5EF4-FFF2-40B4-BE49-F238E27FC236}">
                <a16:creationId xmlns:a16="http://schemas.microsoft.com/office/drawing/2014/main" id="{41DECE9F-4854-5C42-89AB-644DBBAA00CC}"/>
              </a:ext>
            </a:extLst>
          </p:cNvPr>
          <p:cNvSpPr txBox="1"/>
          <p:nvPr/>
        </p:nvSpPr>
        <p:spPr>
          <a:xfrm>
            <a:off x="8401911" y="1252708"/>
            <a:ext cx="328807" cy="369332"/>
          </a:xfrm>
          <a:prstGeom prst="rect">
            <a:avLst/>
          </a:prstGeom>
          <a:noFill/>
        </p:spPr>
        <p:txBody>
          <a:bodyPr wrap="square" rtlCol="0">
            <a:spAutoFit/>
          </a:bodyPr>
          <a:lstStyle/>
          <a:p>
            <a:r>
              <a:rPr lang="en-US" dirty="0"/>
              <a:t>2</a:t>
            </a:r>
          </a:p>
        </p:txBody>
      </p:sp>
      <p:sp>
        <p:nvSpPr>
          <p:cNvPr id="79" name="TextBox 78">
            <a:extLst>
              <a:ext uri="{FF2B5EF4-FFF2-40B4-BE49-F238E27FC236}">
                <a16:creationId xmlns:a16="http://schemas.microsoft.com/office/drawing/2014/main" id="{A274DEDE-D306-B149-B96A-D8E79FA9F394}"/>
              </a:ext>
            </a:extLst>
          </p:cNvPr>
          <p:cNvSpPr txBox="1"/>
          <p:nvPr/>
        </p:nvSpPr>
        <p:spPr>
          <a:xfrm>
            <a:off x="9152415" y="1262997"/>
            <a:ext cx="328807" cy="369332"/>
          </a:xfrm>
          <a:prstGeom prst="rect">
            <a:avLst/>
          </a:prstGeom>
          <a:noFill/>
        </p:spPr>
        <p:txBody>
          <a:bodyPr wrap="square" rtlCol="0">
            <a:spAutoFit/>
          </a:bodyPr>
          <a:lstStyle/>
          <a:p>
            <a:r>
              <a:rPr lang="en-US" dirty="0"/>
              <a:t>3</a:t>
            </a:r>
          </a:p>
        </p:txBody>
      </p:sp>
      <p:sp>
        <p:nvSpPr>
          <p:cNvPr id="80" name="TextBox 79">
            <a:extLst>
              <a:ext uri="{FF2B5EF4-FFF2-40B4-BE49-F238E27FC236}">
                <a16:creationId xmlns:a16="http://schemas.microsoft.com/office/drawing/2014/main" id="{0490F098-90D8-5F4C-9B86-3589B2425AD8}"/>
              </a:ext>
            </a:extLst>
          </p:cNvPr>
          <p:cNvSpPr txBox="1"/>
          <p:nvPr/>
        </p:nvSpPr>
        <p:spPr>
          <a:xfrm>
            <a:off x="7131569" y="4202735"/>
            <a:ext cx="328807" cy="369332"/>
          </a:xfrm>
          <a:prstGeom prst="rect">
            <a:avLst/>
          </a:prstGeom>
          <a:noFill/>
        </p:spPr>
        <p:txBody>
          <a:bodyPr wrap="square" rtlCol="0">
            <a:spAutoFit/>
          </a:bodyPr>
          <a:lstStyle/>
          <a:p>
            <a:r>
              <a:rPr lang="en-US" dirty="0"/>
              <a:t>0</a:t>
            </a:r>
          </a:p>
        </p:txBody>
      </p:sp>
      <p:sp>
        <p:nvSpPr>
          <p:cNvPr id="81" name="TextBox 80">
            <a:extLst>
              <a:ext uri="{FF2B5EF4-FFF2-40B4-BE49-F238E27FC236}">
                <a16:creationId xmlns:a16="http://schemas.microsoft.com/office/drawing/2014/main" id="{C89BA3A5-D6B1-F54F-83B7-9E1DA0A89D7B}"/>
              </a:ext>
            </a:extLst>
          </p:cNvPr>
          <p:cNvSpPr txBox="1"/>
          <p:nvPr/>
        </p:nvSpPr>
        <p:spPr>
          <a:xfrm>
            <a:off x="7802983" y="4206766"/>
            <a:ext cx="328807" cy="369332"/>
          </a:xfrm>
          <a:prstGeom prst="rect">
            <a:avLst/>
          </a:prstGeom>
          <a:noFill/>
        </p:spPr>
        <p:txBody>
          <a:bodyPr wrap="square" rtlCol="0">
            <a:spAutoFit/>
          </a:bodyPr>
          <a:lstStyle/>
          <a:p>
            <a:r>
              <a:rPr lang="en-US" dirty="0"/>
              <a:t>1</a:t>
            </a:r>
          </a:p>
        </p:txBody>
      </p:sp>
      <p:sp>
        <p:nvSpPr>
          <p:cNvPr id="82" name="TextBox 81">
            <a:extLst>
              <a:ext uri="{FF2B5EF4-FFF2-40B4-BE49-F238E27FC236}">
                <a16:creationId xmlns:a16="http://schemas.microsoft.com/office/drawing/2014/main" id="{CB798AAA-55A9-D345-8F3D-345EF9CF1FA6}"/>
              </a:ext>
            </a:extLst>
          </p:cNvPr>
          <p:cNvSpPr txBox="1"/>
          <p:nvPr/>
        </p:nvSpPr>
        <p:spPr>
          <a:xfrm>
            <a:off x="8445725" y="4196477"/>
            <a:ext cx="328807" cy="369332"/>
          </a:xfrm>
          <a:prstGeom prst="rect">
            <a:avLst/>
          </a:prstGeom>
          <a:noFill/>
        </p:spPr>
        <p:txBody>
          <a:bodyPr wrap="square" rtlCol="0">
            <a:spAutoFit/>
          </a:bodyPr>
          <a:lstStyle/>
          <a:p>
            <a:r>
              <a:rPr lang="en-US" dirty="0"/>
              <a:t>2</a:t>
            </a:r>
          </a:p>
        </p:txBody>
      </p:sp>
      <p:sp>
        <p:nvSpPr>
          <p:cNvPr id="83" name="TextBox 82">
            <a:extLst>
              <a:ext uri="{FF2B5EF4-FFF2-40B4-BE49-F238E27FC236}">
                <a16:creationId xmlns:a16="http://schemas.microsoft.com/office/drawing/2014/main" id="{B7016B99-2C66-4049-8450-FF9DF9EA991F}"/>
              </a:ext>
            </a:extLst>
          </p:cNvPr>
          <p:cNvSpPr txBox="1"/>
          <p:nvPr/>
        </p:nvSpPr>
        <p:spPr>
          <a:xfrm>
            <a:off x="9196229" y="4206766"/>
            <a:ext cx="328807"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59715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4CD4-56E7-A144-B476-A8F0DC35A9B6}"/>
              </a:ext>
            </a:extLst>
          </p:cNvPr>
          <p:cNvSpPr>
            <a:spLocks noGrp="1"/>
          </p:cNvSpPr>
          <p:nvPr>
            <p:ph type="title"/>
          </p:nvPr>
        </p:nvSpPr>
        <p:spPr/>
        <p:txBody>
          <a:bodyPr/>
          <a:lstStyle/>
          <a:p>
            <a:r>
              <a:rPr lang="en-US" dirty="0"/>
              <a:t>What for?</a:t>
            </a:r>
          </a:p>
        </p:txBody>
      </p:sp>
      <p:sp>
        <p:nvSpPr>
          <p:cNvPr id="3" name="Content Placeholder 2">
            <a:extLst>
              <a:ext uri="{FF2B5EF4-FFF2-40B4-BE49-F238E27FC236}">
                <a16:creationId xmlns:a16="http://schemas.microsoft.com/office/drawing/2014/main" id="{B41D9CE4-A748-B740-9429-CD8EF823112A}"/>
              </a:ext>
            </a:extLst>
          </p:cNvPr>
          <p:cNvSpPr>
            <a:spLocks noGrp="1"/>
          </p:cNvSpPr>
          <p:nvPr>
            <p:ph idx="1"/>
          </p:nvPr>
        </p:nvSpPr>
        <p:spPr/>
        <p:txBody>
          <a:bodyPr>
            <a:normAutofit lnSpcReduction="10000"/>
          </a:bodyPr>
          <a:lstStyle/>
          <a:p>
            <a:r>
              <a:rPr lang="en-US" dirty="0"/>
              <a:t>Arrays and </a:t>
            </a:r>
            <a:r>
              <a:rPr lang="en-US" dirty="0" err="1"/>
              <a:t>ArrayLists</a:t>
            </a:r>
            <a:r>
              <a:rPr lang="en-US" dirty="0"/>
              <a:t> represent lists of data. They can be lists of integers or lists of strings or lists of objects.</a:t>
            </a:r>
          </a:p>
          <a:p>
            <a:r>
              <a:rPr lang="en-US" dirty="0"/>
              <a:t>Let’s look at the simplest array, an array of integers</a:t>
            </a:r>
          </a:p>
          <a:p>
            <a:pPr marL="0" indent="0">
              <a:buNone/>
            </a:pPr>
            <a:endParaRPr lang="en-US" dirty="0"/>
          </a:p>
          <a:p>
            <a:pPr marL="0" indent="0">
              <a:buNone/>
            </a:pPr>
            <a:r>
              <a:rPr lang="en-US" dirty="0"/>
              <a:t>	int[] data = new int[5];	// this creates an array of 5 integers</a:t>
            </a:r>
          </a:p>
          <a:p>
            <a:pPr marL="0" indent="0">
              <a:buNone/>
            </a:pPr>
            <a:endParaRPr lang="en-US" dirty="0"/>
          </a:p>
          <a:p>
            <a:r>
              <a:rPr lang="en-US" dirty="0"/>
              <a:t>The first part “int[]” is read an int array or an array of </a:t>
            </a:r>
            <a:r>
              <a:rPr lang="en-US" dirty="0" err="1"/>
              <a:t>ints</a:t>
            </a:r>
            <a:r>
              <a:rPr lang="en-US" dirty="0"/>
              <a:t>. “int[]” is the type. “[]” is read as “array”. </a:t>
            </a:r>
          </a:p>
          <a:p>
            <a:r>
              <a:rPr lang="en-US" dirty="0"/>
              <a:t>The part after the equals sign creates the array object (you knew this because calling ‘new’ creates an object). An array is an object.</a:t>
            </a:r>
          </a:p>
        </p:txBody>
      </p:sp>
    </p:spTree>
    <p:extLst>
      <p:ext uri="{BB962C8B-B14F-4D97-AF65-F5344CB8AC3E}">
        <p14:creationId xmlns:p14="http://schemas.microsoft.com/office/powerpoint/2010/main" val="2962647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ACDE7533-846B-F749-BFB8-6A8AE8EDFA89}"/>
              </a:ext>
            </a:extLst>
          </p:cNvPr>
          <p:cNvSpPr txBox="1"/>
          <p:nvPr/>
        </p:nvSpPr>
        <p:spPr>
          <a:xfrm>
            <a:off x="5296176" y="579111"/>
            <a:ext cx="679895" cy="534735"/>
          </a:xfrm>
          <a:prstGeom prst="rect">
            <a:avLst/>
          </a:prstGeom>
          <a:noFill/>
          <a:ln>
            <a:solidFill>
              <a:schemeClr val="tx1"/>
            </a:solidFill>
          </a:ln>
        </p:spPr>
        <p:txBody>
          <a:bodyPr wrap="square" rtlCol="0">
            <a:noAutofit/>
          </a:bodyPr>
          <a:lstStyle/>
          <a:p>
            <a:r>
              <a:rPr lang="en-US" dirty="0"/>
              <a:t>		</a:t>
            </a:r>
          </a:p>
        </p:txBody>
      </p:sp>
      <p:cxnSp>
        <p:nvCxnSpPr>
          <p:cNvPr id="26" name="Straight Arrow Connector 25">
            <a:extLst>
              <a:ext uri="{FF2B5EF4-FFF2-40B4-BE49-F238E27FC236}">
                <a16:creationId xmlns:a16="http://schemas.microsoft.com/office/drawing/2014/main" id="{02E83FB8-2467-9549-A1B9-092631FA0EDE}"/>
              </a:ext>
            </a:extLst>
          </p:cNvPr>
          <p:cNvCxnSpPr>
            <a:cxnSpLocks/>
            <a:endCxn id="25" idx="1"/>
          </p:cNvCxnSpPr>
          <p:nvPr/>
        </p:nvCxnSpPr>
        <p:spPr>
          <a:xfrm flipV="1">
            <a:off x="4668668" y="846479"/>
            <a:ext cx="627508" cy="208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324FFD2-E8CF-494E-8DBD-009054CAB0D0}"/>
              </a:ext>
            </a:extLst>
          </p:cNvPr>
          <p:cNvSpPr txBox="1"/>
          <p:nvPr/>
        </p:nvSpPr>
        <p:spPr>
          <a:xfrm>
            <a:off x="5976071" y="579109"/>
            <a:ext cx="679895" cy="534735"/>
          </a:xfrm>
          <a:prstGeom prst="rect">
            <a:avLst/>
          </a:prstGeom>
          <a:noFill/>
          <a:ln>
            <a:solidFill>
              <a:schemeClr val="tx1"/>
            </a:solidFill>
          </a:ln>
        </p:spPr>
        <p:txBody>
          <a:bodyPr wrap="square" rtlCol="0">
            <a:noAutofit/>
          </a:bodyPr>
          <a:lstStyle/>
          <a:p>
            <a:endParaRPr lang="en-US" dirty="0"/>
          </a:p>
        </p:txBody>
      </p:sp>
      <p:sp>
        <p:nvSpPr>
          <p:cNvPr id="28" name="TextBox 27">
            <a:extLst>
              <a:ext uri="{FF2B5EF4-FFF2-40B4-BE49-F238E27FC236}">
                <a16:creationId xmlns:a16="http://schemas.microsoft.com/office/drawing/2014/main" id="{55CEBCE4-5BA1-B343-8F50-796493BB1212}"/>
              </a:ext>
            </a:extLst>
          </p:cNvPr>
          <p:cNvSpPr txBox="1"/>
          <p:nvPr/>
        </p:nvSpPr>
        <p:spPr>
          <a:xfrm>
            <a:off x="6655966" y="579108"/>
            <a:ext cx="679895" cy="534735"/>
          </a:xfrm>
          <a:prstGeom prst="rect">
            <a:avLst/>
          </a:prstGeom>
          <a:noFill/>
          <a:ln>
            <a:solidFill>
              <a:schemeClr val="tx1"/>
            </a:solidFill>
          </a:ln>
        </p:spPr>
        <p:txBody>
          <a:bodyPr wrap="square" rtlCol="0">
            <a:noAutofit/>
          </a:bodyPr>
          <a:lstStyle/>
          <a:p>
            <a:r>
              <a:rPr lang="en-US" dirty="0"/>
              <a:t>null</a:t>
            </a:r>
          </a:p>
        </p:txBody>
      </p:sp>
      <p:sp>
        <p:nvSpPr>
          <p:cNvPr id="29" name="TextBox 28">
            <a:extLst>
              <a:ext uri="{FF2B5EF4-FFF2-40B4-BE49-F238E27FC236}">
                <a16:creationId xmlns:a16="http://schemas.microsoft.com/office/drawing/2014/main" id="{E97E7A20-483E-1641-8C7E-0573BF87C32F}"/>
              </a:ext>
            </a:extLst>
          </p:cNvPr>
          <p:cNvSpPr txBox="1"/>
          <p:nvPr/>
        </p:nvSpPr>
        <p:spPr>
          <a:xfrm>
            <a:off x="7335861" y="579108"/>
            <a:ext cx="679895" cy="534735"/>
          </a:xfrm>
          <a:prstGeom prst="rect">
            <a:avLst/>
          </a:prstGeom>
          <a:noFill/>
          <a:ln>
            <a:solidFill>
              <a:schemeClr val="tx1"/>
            </a:solidFill>
          </a:ln>
        </p:spPr>
        <p:txBody>
          <a:bodyPr wrap="square" rtlCol="0">
            <a:noAutofit/>
          </a:bodyPr>
          <a:lstStyle/>
          <a:p>
            <a:r>
              <a:rPr lang="en-US" dirty="0"/>
              <a:t>null</a:t>
            </a:r>
          </a:p>
        </p:txBody>
      </p:sp>
      <p:sp>
        <p:nvSpPr>
          <p:cNvPr id="30" name="TextBox 29">
            <a:extLst>
              <a:ext uri="{FF2B5EF4-FFF2-40B4-BE49-F238E27FC236}">
                <a16:creationId xmlns:a16="http://schemas.microsoft.com/office/drawing/2014/main" id="{F33E87D5-F463-AC4D-BF49-1C5FCE424047}"/>
              </a:ext>
            </a:extLst>
          </p:cNvPr>
          <p:cNvSpPr txBox="1"/>
          <p:nvPr/>
        </p:nvSpPr>
        <p:spPr>
          <a:xfrm>
            <a:off x="4283102" y="1402072"/>
            <a:ext cx="1489044" cy="534735"/>
          </a:xfrm>
          <a:prstGeom prst="rect">
            <a:avLst/>
          </a:prstGeom>
          <a:noFill/>
          <a:ln>
            <a:solidFill>
              <a:schemeClr val="tx1"/>
            </a:solidFill>
          </a:ln>
        </p:spPr>
        <p:txBody>
          <a:bodyPr wrap="square" rtlCol="0">
            <a:noAutofit/>
          </a:bodyPr>
          <a:lstStyle/>
          <a:p>
            <a:r>
              <a:rPr lang="en-US" dirty="0"/>
              <a:t>name: Bart		</a:t>
            </a:r>
          </a:p>
        </p:txBody>
      </p:sp>
      <p:cxnSp>
        <p:nvCxnSpPr>
          <p:cNvPr id="31" name="Straight Arrow Connector 30">
            <a:extLst>
              <a:ext uri="{FF2B5EF4-FFF2-40B4-BE49-F238E27FC236}">
                <a16:creationId xmlns:a16="http://schemas.microsoft.com/office/drawing/2014/main" id="{462A1708-7653-8A40-8DC4-3B50818878BA}"/>
              </a:ext>
            </a:extLst>
          </p:cNvPr>
          <p:cNvCxnSpPr>
            <a:cxnSpLocks/>
            <a:stCxn id="25" idx="2"/>
            <a:endCxn id="30" idx="0"/>
          </p:cNvCxnSpPr>
          <p:nvPr/>
        </p:nvCxnSpPr>
        <p:spPr>
          <a:xfrm flipH="1">
            <a:off x="5027624" y="1113846"/>
            <a:ext cx="608500" cy="28822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2754D8F-591F-4141-BC6C-54FD18E1DA71}"/>
              </a:ext>
            </a:extLst>
          </p:cNvPr>
          <p:cNvSpPr txBox="1"/>
          <p:nvPr/>
        </p:nvSpPr>
        <p:spPr>
          <a:xfrm>
            <a:off x="3929002" y="661809"/>
            <a:ext cx="771525" cy="369332"/>
          </a:xfrm>
          <a:prstGeom prst="rect">
            <a:avLst/>
          </a:prstGeom>
          <a:noFill/>
        </p:spPr>
        <p:txBody>
          <a:bodyPr wrap="square" rtlCol="0">
            <a:spAutoFit/>
          </a:bodyPr>
          <a:lstStyle/>
          <a:p>
            <a:r>
              <a:rPr lang="en-US" dirty="0" err="1"/>
              <a:t>objs</a:t>
            </a:r>
            <a:endParaRPr lang="en-US" dirty="0"/>
          </a:p>
        </p:txBody>
      </p:sp>
      <p:sp>
        <p:nvSpPr>
          <p:cNvPr id="33" name="TextBox 32">
            <a:extLst>
              <a:ext uri="{FF2B5EF4-FFF2-40B4-BE49-F238E27FC236}">
                <a16:creationId xmlns:a16="http://schemas.microsoft.com/office/drawing/2014/main" id="{9CE4A268-A42A-2040-9723-8CAA2ABF276E}"/>
              </a:ext>
            </a:extLst>
          </p:cNvPr>
          <p:cNvSpPr txBox="1"/>
          <p:nvPr/>
        </p:nvSpPr>
        <p:spPr>
          <a:xfrm>
            <a:off x="6214239" y="1391445"/>
            <a:ext cx="1489044" cy="534735"/>
          </a:xfrm>
          <a:prstGeom prst="rect">
            <a:avLst/>
          </a:prstGeom>
          <a:noFill/>
          <a:ln>
            <a:solidFill>
              <a:schemeClr val="tx1"/>
            </a:solidFill>
          </a:ln>
        </p:spPr>
        <p:txBody>
          <a:bodyPr wrap="square" rtlCol="0">
            <a:noAutofit/>
          </a:bodyPr>
          <a:lstStyle/>
          <a:p>
            <a:r>
              <a:rPr lang="en-US" dirty="0"/>
              <a:t>name: Lisa		</a:t>
            </a:r>
          </a:p>
        </p:txBody>
      </p:sp>
      <p:cxnSp>
        <p:nvCxnSpPr>
          <p:cNvPr id="34" name="Straight Arrow Connector 33">
            <a:extLst>
              <a:ext uri="{FF2B5EF4-FFF2-40B4-BE49-F238E27FC236}">
                <a16:creationId xmlns:a16="http://schemas.microsoft.com/office/drawing/2014/main" id="{761734E1-9133-2242-83B1-F46A34B4B290}"/>
              </a:ext>
            </a:extLst>
          </p:cNvPr>
          <p:cNvCxnSpPr>
            <a:cxnSpLocks/>
            <a:stCxn id="27" idx="2"/>
            <a:endCxn id="33" idx="0"/>
          </p:cNvCxnSpPr>
          <p:nvPr/>
        </p:nvCxnSpPr>
        <p:spPr>
          <a:xfrm>
            <a:off x="6316019" y="1113844"/>
            <a:ext cx="642742" cy="27760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C8C07AB-EACC-B54B-8E63-14BBDEA53534}"/>
              </a:ext>
            </a:extLst>
          </p:cNvPr>
          <p:cNvSpPr txBox="1">
            <a:spLocks/>
          </p:cNvSpPr>
          <p:nvPr/>
        </p:nvSpPr>
        <p:spPr>
          <a:xfrm>
            <a:off x="815900" y="2329191"/>
            <a:ext cx="10320341" cy="4228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System.out.println</a:t>
            </a:r>
            <a:r>
              <a:rPr lang="en-US" dirty="0"/>
              <a:t>(“Students are “ + </a:t>
            </a:r>
            <a:r>
              <a:rPr lang="en-US" dirty="0" err="1"/>
              <a:t>objs</a:t>
            </a:r>
            <a:r>
              <a:rPr lang="en-US" dirty="0"/>
              <a:t>[0].name “ and “ + </a:t>
            </a:r>
            <a:r>
              <a:rPr lang="en-US" dirty="0" err="1"/>
              <a:t>objs</a:t>
            </a:r>
            <a:r>
              <a:rPr lang="en-US" dirty="0"/>
              <a:t>[1].name);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Prints:</a:t>
            </a:r>
          </a:p>
          <a:p>
            <a:pPr marL="0" indent="0">
              <a:buFont typeface="Arial" panose="020B0604020202020204" pitchFamily="34" charset="0"/>
              <a:buNone/>
            </a:pPr>
            <a:r>
              <a:rPr lang="en-US" dirty="0"/>
              <a:t>Students are Bart and Lisa</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you try </a:t>
            </a:r>
            <a:r>
              <a:rPr lang="en-US" dirty="0" err="1"/>
              <a:t>objs</a:t>
            </a:r>
            <a:r>
              <a:rPr lang="en-US" dirty="0"/>
              <a:t>[2].name you’ll get a </a:t>
            </a:r>
            <a:r>
              <a:rPr lang="en-US" dirty="0" err="1">
                <a:solidFill>
                  <a:srgbClr val="FF0000"/>
                </a:solidFill>
              </a:rPr>
              <a:t>NullReferenceException</a:t>
            </a:r>
            <a:r>
              <a:rPr lang="en-US" dirty="0"/>
              <a:t>.</a:t>
            </a:r>
          </a:p>
        </p:txBody>
      </p:sp>
      <p:sp>
        <p:nvSpPr>
          <p:cNvPr id="38" name="TextBox 37">
            <a:extLst>
              <a:ext uri="{FF2B5EF4-FFF2-40B4-BE49-F238E27FC236}">
                <a16:creationId xmlns:a16="http://schemas.microsoft.com/office/drawing/2014/main" id="{E15C08A6-DD55-5D4B-97DB-923CA5F09681}"/>
              </a:ext>
            </a:extLst>
          </p:cNvPr>
          <p:cNvSpPr txBox="1"/>
          <p:nvPr/>
        </p:nvSpPr>
        <p:spPr>
          <a:xfrm>
            <a:off x="5470373" y="287331"/>
            <a:ext cx="328807" cy="369332"/>
          </a:xfrm>
          <a:prstGeom prst="rect">
            <a:avLst/>
          </a:prstGeom>
          <a:noFill/>
        </p:spPr>
        <p:txBody>
          <a:bodyPr wrap="square" rtlCol="0">
            <a:spAutoFit/>
          </a:bodyPr>
          <a:lstStyle/>
          <a:p>
            <a:r>
              <a:rPr lang="en-US" dirty="0"/>
              <a:t>0</a:t>
            </a:r>
          </a:p>
        </p:txBody>
      </p:sp>
      <p:sp>
        <p:nvSpPr>
          <p:cNvPr id="39" name="TextBox 38">
            <a:extLst>
              <a:ext uri="{FF2B5EF4-FFF2-40B4-BE49-F238E27FC236}">
                <a16:creationId xmlns:a16="http://schemas.microsoft.com/office/drawing/2014/main" id="{3A8AA736-C2E6-1548-A043-BD104B91286B}"/>
              </a:ext>
            </a:extLst>
          </p:cNvPr>
          <p:cNvSpPr txBox="1"/>
          <p:nvPr/>
        </p:nvSpPr>
        <p:spPr>
          <a:xfrm>
            <a:off x="6141787" y="291362"/>
            <a:ext cx="328807" cy="369332"/>
          </a:xfrm>
          <a:prstGeom prst="rect">
            <a:avLst/>
          </a:prstGeom>
          <a:noFill/>
        </p:spPr>
        <p:txBody>
          <a:bodyPr wrap="square" rtlCol="0">
            <a:spAutoFit/>
          </a:bodyPr>
          <a:lstStyle/>
          <a:p>
            <a:r>
              <a:rPr lang="en-US" dirty="0"/>
              <a:t>1</a:t>
            </a:r>
          </a:p>
        </p:txBody>
      </p:sp>
      <p:sp>
        <p:nvSpPr>
          <p:cNvPr id="40" name="TextBox 39">
            <a:extLst>
              <a:ext uri="{FF2B5EF4-FFF2-40B4-BE49-F238E27FC236}">
                <a16:creationId xmlns:a16="http://schemas.microsoft.com/office/drawing/2014/main" id="{285611D8-7DD5-534B-86CC-0682E6C1D1BE}"/>
              </a:ext>
            </a:extLst>
          </p:cNvPr>
          <p:cNvSpPr txBox="1"/>
          <p:nvPr/>
        </p:nvSpPr>
        <p:spPr>
          <a:xfrm>
            <a:off x="6784529" y="281073"/>
            <a:ext cx="328807" cy="369332"/>
          </a:xfrm>
          <a:prstGeom prst="rect">
            <a:avLst/>
          </a:prstGeom>
          <a:noFill/>
        </p:spPr>
        <p:txBody>
          <a:bodyPr wrap="square" rtlCol="0">
            <a:spAutoFit/>
          </a:bodyPr>
          <a:lstStyle/>
          <a:p>
            <a:r>
              <a:rPr lang="en-US" dirty="0"/>
              <a:t>2</a:t>
            </a:r>
          </a:p>
        </p:txBody>
      </p:sp>
      <p:sp>
        <p:nvSpPr>
          <p:cNvPr id="41" name="TextBox 40">
            <a:extLst>
              <a:ext uri="{FF2B5EF4-FFF2-40B4-BE49-F238E27FC236}">
                <a16:creationId xmlns:a16="http://schemas.microsoft.com/office/drawing/2014/main" id="{0D2A9236-C71F-CB47-BC3D-C2731F7C82C2}"/>
              </a:ext>
            </a:extLst>
          </p:cNvPr>
          <p:cNvSpPr txBox="1"/>
          <p:nvPr/>
        </p:nvSpPr>
        <p:spPr>
          <a:xfrm>
            <a:off x="7535033" y="291362"/>
            <a:ext cx="328807"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575029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CB91-A1E7-234B-B868-2D4107B74D04}"/>
              </a:ext>
            </a:extLst>
          </p:cNvPr>
          <p:cNvSpPr>
            <a:spLocks noGrp="1"/>
          </p:cNvSpPr>
          <p:nvPr>
            <p:ph type="title"/>
          </p:nvPr>
        </p:nvSpPr>
        <p:spPr/>
        <p:txBody>
          <a:bodyPr/>
          <a:lstStyle/>
          <a:p>
            <a:r>
              <a:rPr lang="en-US" dirty="0"/>
              <a:t>Arrays are good at…</a:t>
            </a:r>
            <a:br>
              <a:rPr lang="en-US" dirty="0"/>
            </a:br>
            <a:endParaRPr lang="en-US" dirty="0"/>
          </a:p>
        </p:txBody>
      </p:sp>
      <p:sp>
        <p:nvSpPr>
          <p:cNvPr id="5" name="Content Placeholder 4">
            <a:extLst>
              <a:ext uri="{FF2B5EF4-FFF2-40B4-BE49-F238E27FC236}">
                <a16:creationId xmlns:a16="http://schemas.microsoft.com/office/drawing/2014/main" id="{36DC7E10-C485-A14A-B4A6-A8A6E8AD6BE6}"/>
              </a:ext>
            </a:extLst>
          </p:cNvPr>
          <p:cNvSpPr>
            <a:spLocks noGrp="1"/>
          </p:cNvSpPr>
          <p:nvPr>
            <p:ph idx="1"/>
          </p:nvPr>
        </p:nvSpPr>
        <p:spPr/>
        <p:txBody>
          <a:bodyPr/>
          <a:lstStyle/>
          <a:p>
            <a:r>
              <a:rPr lang="en-US" dirty="0"/>
              <a:t>Having a compact special syntax for accessing elements using the brackets : data[0], data[1], </a:t>
            </a:r>
            <a:r>
              <a:rPr lang="en-US" dirty="0" err="1"/>
              <a:t>etc</a:t>
            </a:r>
            <a:endParaRPr lang="en-US" dirty="0"/>
          </a:p>
          <a:p>
            <a:r>
              <a:rPr lang="en-US" dirty="0"/>
              <a:t>Having a compact special syntax for putting known data into an array</a:t>
            </a:r>
          </a:p>
          <a:p>
            <a:pPr marL="0" indent="0">
              <a:buNone/>
            </a:pPr>
            <a:r>
              <a:rPr lang="en-US" dirty="0"/>
              <a:t>	int[] </a:t>
            </a:r>
            <a:r>
              <a:rPr lang="en-US" dirty="0" err="1"/>
              <a:t>somePrimes</a:t>
            </a:r>
            <a:r>
              <a:rPr lang="en-US" dirty="0"/>
              <a:t> = {2, 3, 5, 7, 11, 13, 17, 19, 23, 29 };</a:t>
            </a:r>
          </a:p>
          <a:p>
            <a:r>
              <a:rPr lang="en-US" dirty="0"/>
              <a:t>Having lots of supporting functions such as </a:t>
            </a:r>
            <a:r>
              <a:rPr lang="en-US" dirty="0" err="1"/>
              <a:t>Array.sort</a:t>
            </a:r>
            <a:r>
              <a:rPr lang="en-US" dirty="0"/>
              <a:t>(…)</a:t>
            </a:r>
          </a:p>
          <a:p>
            <a:r>
              <a:rPr lang="en-US" dirty="0"/>
              <a:t>They are fast and efficient, but we can’t go into why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6741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C274-9E79-5341-861F-37A7C9D9D5EF}"/>
              </a:ext>
            </a:extLst>
          </p:cNvPr>
          <p:cNvSpPr>
            <a:spLocks noGrp="1"/>
          </p:cNvSpPr>
          <p:nvPr>
            <p:ph type="title"/>
          </p:nvPr>
        </p:nvSpPr>
        <p:spPr/>
        <p:txBody>
          <a:bodyPr/>
          <a:lstStyle/>
          <a:p>
            <a:r>
              <a:rPr lang="en-US" dirty="0"/>
              <a:t>Arrays are not good at…</a:t>
            </a:r>
          </a:p>
        </p:txBody>
      </p:sp>
      <p:sp>
        <p:nvSpPr>
          <p:cNvPr id="3" name="Content Placeholder 2">
            <a:extLst>
              <a:ext uri="{FF2B5EF4-FFF2-40B4-BE49-F238E27FC236}">
                <a16:creationId xmlns:a16="http://schemas.microsoft.com/office/drawing/2014/main" id="{0481A62F-A42A-C242-9B5A-6075EBEDF45D}"/>
              </a:ext>
            </a:extLst>
          </p:cNvPr>
          <p:cNvSpPr>
            <a:spLocks noGrp="1"/>
          </p:cNvSpPr>
          <p:nvPr>
            <p:ph idx="1"/>
          </p:nvPr>
        </p:nvSpPr>
        <p:spPr/>
        <p:txBody>
          <a:bodyPr>
            <a:normAutofit fontScale="92500" lnSpcReduction="10000"/>
          </a:bodyPr>
          <a:lstStyle/>
          <a:p>
            <a:r>
              <a:rPr lang="en-US" dirty="0"/>
              <a:t>Growing in size. </a:t>
            </a:r>
          </a:p>
          <a:p>
            <a:pPr lvl="1"/>
            <a:r>
              <a:rPr lang="en-US" dirty="0"/>
              <a:t>Once you create an array of a certain size, it cannot grow or shrink.</a:t>
            </a:r>
          </a:p>
          <a:p>
            <a:r>
              <a:rPr lang="en-US" dirty="0"/>
              <a:t>Holding multiple types of data</a:t>
            </a:r>
          </a:p>
          <a:p>
            <a:pPr lvl="1"/>
            <a:r>
              <a:rPr lang="en-US" dirty="0"/>
              <a:t>It can only hold the one type it was declared to hold</a:t>
            </a:r>
          </a:p>
          <a:p>
            <a:pPr lvl="1"/>
            <a:endParaRPr lang="en-US" dirty="0"/>
          </a:p>
          <a:p>
            <a:pPr marL="457200" lvl="1" indent="0">
              <a:buNone/>
            </a:pPr>
            <a:r>
              <a:rPr lang="en-US" dirty="0">
                <a:solidFill>
                  <a:srgbClr val="FF0000"/>
                </a:solidFill>
              </a:rPr>
              <a:t>int</a:t>
            </a:r>
            <a:r>
              <a:rPr lang="en-US" dirty="0"/>
              <a:t>[] data = new int[5];</a:t>
            </a:r>
          </a:p>
          <a:p>
            <a:pPr marL="457200" lvl="1" indent="0">
              <a:buNone/>
            </a:pPr>
            <a:r>
              <a:rPr lang="en-US" dirty="0"/>
              <a:t>data[0] = “</a:t>
            </a:r>
            <a:r>
              <a:rPr lang="en-US" dirty="0">
                <a:solidFill>
                  <a:srgbClr val="FF0000"/>
                </a:solidFill>
              </a:rPr>
              <a:t>Henry</a:t>
            </a:r>
            <a:r>
              <a:rPr lang="en-US" dirty="0"/>
              <a:t>”;		// </a:t>
            </a:r>
            <a:r>
              <a:rPr lang="en-US" dirty="0">
                <a:solidFill>
                  <a:srgbClr val="FF0000"/>
                </a:solidFill>
              </a:rPr>
              <a:t>Error</a:t>
            </a:r>
            <a:r>
              <a:rPr lang="en-US" dirty="0"/>
              <a:t>! It is an array of </a:t>
            </a:r>
            <a:r>
              <a:rPr lang="en-US" dirty="0" err="1">
                <a:solidFill>
                  <a:srgbClr val="FF0000"/>
                </a:solidFill>
              </a:rPr>
              <a:t>ints</a:t>
            </a:r>
            <a:r>
              <a:rPr lang="en-US" dirty="0"/>
              <a:t>, not </a:t>
            </a:r>
            <a:r>
              <a:rPr lang="en-US" dirty="0">
                <a:solidFill>
                  <a:srgbClr val="FF0000"/>
                </a:solidFill>
              </a:rPr>
              <a:t>strings</a:t>
            </a:r>
            <a:r>
              <a:rPr lang="en-US" dirty="0"/>
              <a:t>.</a:t>
            </a:r>
          </a:p>
          <a:p>
            <a:pPr marL="457200" lvl="1" indent="0">
              <a:buNone/>
            </a:pPr>
            <a:endParaRPr lang="en-US" dirty="0"/>
          </a:p>
          <a:p>
            <a:r>
              <a:rPr lang="en-US" dirty="0"/>
              <a:t>Removing items</a:t>
            </a:r>
          </a:p>
          <a:p>
            <a:pPr lvl="1"/>
            <a:r>
              <a:rPr lang="en-US" dirty="0"/>
              <a:t>You can’t resize the array to be smaller anyway after removing one</a:t>
            </a:r>
          </a:p>
          <a:p>
            <a:pPr lvl="1"/>
            <a:r>
              <a:rPr lang="en-US" dirty="0"/>
              <a:t>Use a different container if you are going to be removing items</a:t>
            </a:r>
          </a:p>
          <a:p>
            <a:pPr lvl="2"/>
            <a:r>
              <a:rPr lang="en-US" dirty="0"/>
              <a:t>One exception is removing from the last item in the list</a:t>
            </a:r>
          </a:p>
        </p:txBody>
      </p:sp>
    </p:spTree>
    <p:extLst>
      <p:ext uri="{BB962C8B-B14F-4D97-AF65-F5344CB8AC3E}">
        <p14:creationId xmlns:p14="http://schemas.microsoft.com/office/powerpoint/2010/main" val="378500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77E7-3B68-1341-86F1-3C0455C54ED3}"/>
              </a:ext>
            </a:extLst>
          </p:cNvPr>
          <p:cNvSpPr>
            <a:spLocks noGrp="1"/>
          </p:cNvSpPr>
          <p:nvPr>
            <p:ph type="title"/>
          </p:nvPr>
        </p:nvSpPr>
        <p:spPr/>
        <p:txBody>
          <a:bodyPr/>
          <a:lstStyle/>
          <a:p>
            <a:r>
              <a:rPr lang="en-US" dirty="0"/>
              <a:t>Enter </a:t>
            </a:r>
            <a:r>
              <a:rPr lang="en-US" dirty="0" err="1"/>
              <a:t>ArrayList</a:t>
            </a:r>
            <a:r>
              <a:rPr lang="en-US" dirty="0"/>
              <a:t>&lt;</a:t>
            </a:r>
            <a:r>
              <a:rPr lang="en-US" i="1" dirty="0"/>
              <a:t>type</a:t>
            </a:r>
            <a:r>
              <a:rPr lang="en-US" dirty="0"/>
              <a:t>&gt;</a:t>
            </a:r>
          </a:p>
        </p:txBody>
      </p:sp>
      <p:sp>
        <p:nvSpPr>
          <p:cNvPr id="3" name="Content Placeholder 2">
            <a:extLst>
              <a:ext uri="{FF2B5EF4-FFF2-40B4-BE49-F238E27FC236}">
                <a16:creationId xmlns:a16="http://schemas.microsoft.com/office/drawing/2014/main" id="{627EF7CD-16A6-7642-9057-C1FEE176D83F}"/>
              </a:ext>
            </a:extLst>
          </p:cNvPr>
          <p:cNvSpPr>
            <a:spLocks noGrp="1"/>
          </p:cNvSpPr>
          <p:nvPr>
            <p:ph idx="1"/>
          </p:nvPr>
        </p:nvSpPr>
        <p:spPr/>
        <p:txBody>
          <a:bodyPr/>
          <a:lstStyle/>
          <a:p>
            <a:r>
              <a:rPr lang="en-US" dirty="0"/>
              <a:t>Can grow!</a:t>
            </a:r>
          </a:p>
          <a:p>
            <a:pPr lvl="1"/>
            <a:r>
              <a:rPr lang="en-US" dirty="0"/>
              <a:t>No need to guess a maximum size right when it is created</a:t>
            </a:r>
          </a:p>
          <a:p>
            <a:r>
              <a:rPr lang="en-US" dirty="0"/>
              <a:t>Holds values of type &lt;</a:t>
            </a:r>
            <a:r>
              <a:rPr lang="en-US" i="1" dirty="0"/>
              <a:t>type</a:t>
            </a:r>
            <a:r>
              <a:rPr lang="en-US" dirty="0"/>
              <a:t>&gt;</a:t>
            </a:r>
          </a:p>
          <a:p>
            <a:endParaRPr lang="en-US" dirty="0"/>
          </a:p>
          <a:p>
            <a:r>
              <a:rPr lang="en-US" dirty="0"/>
              <a:t>But you give up some of the special syntax Java offers with arrays</a:t>
            </a:r>
          </a:p>
          <a:p>
            <a:pPr lvl="1"/>
            <a:r>
              <a:rPr lang="en-US" dirty="0"/>
              <a:t>Can’t access elements with brackets. Must use the ‘get()’ method.</a:t>
            </a:r>
          </a:p>
          <a:p>
            <a:pPr lvl="1"/>
            <a:r>
              <a:rPr lang="en-US" dirty="0"/>
              <a:t>No special built-in syntax for initializing</a:t>
            </a:r>
          </a:p>
          <a:p>
            <a:pPr lvl="1"/>
            <a:r>
              <a:rPr lang="en-US" dirty="0"/>
              <a:t>They can only hold objects. So how can you make an </a:t>
            </a:r>
            <a:r>
              <a:rPr lang="en-US" dirty="0" err="1"/>
              <a:t>ArrayList</a:t>
            </a:r>
            <a:r>
              <a:rPr lang="en-US" dirty="0"/>
              <a:t> of </a:t>
            </a:r>
            <a:r>
              <a:rPr lang="en-US" dirty="0" err="1"/>
              <a:t>ints</a:t>
            </a:r>
            <a:r>
              <a:rPr lang="en-US" dirty="0"/>
              <a:t>?</a:t>
            </a:r>
          </a:p>
          <a:p>
            <a:endParaRPr lang="en-US" dirty="0"/>
          </a:p>
        </p:txBody>
      </p:sp>
    </p:spTree>
    <p:extLst>
      <p:ext uri="{BB962C8B-B14F-4D97-AF65-F5344CB8AC3E}">
        <p14:creationId xmlns:p14="http://schemas.microsoft.com/office/powerpoint/2010/main" val="1550402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6CF55F58-5676-C047-A8EF-5348B9940A8D}"/>
              </a:ext>
            </a:extLst>
          </p:cNvPr>
          <p:cNvSpPr txBox="1">
            <a:spLocks/>
          </p:cNvSpPr>
          <p:nvPr/>
        </p:nvSpPr>
        <p:spPr>
          <a:xfrm>
            <a:off x="838198" y="297018"/>
            <a:ext cx="4191000"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ArrayList</a:t>
            </a:r>
            <a:r>
              <a:rPr lang="en-US" dirty="0"/>
              <a:t> of objects</a:t>
            </a:r>
          </a:p>
        </p:txBody>
      </p:sp>
      <p:sp>
        <p:nvSpPr>
          <p:cNvPr id="37" name="Content Placeholder 2">
            <a:extLst>
              <a:ext uri="{FF2B5EF4-FFF2-40B4-BE49-F238E27FC236}">
                <a16:creationId xmlns:a16="http://schemas.microsoft.com/office/drawing/2014/main" id="{89CAE360-721E-A047-8B62-52CF4885C653}"/>
              </a:ext>
            </a:extLst>
          </p:cNvPr>
          <p:cNvSpPr>
            <a:spLocks noGrp="1"/>
          </p:cNvSpPr>
          <p:nvPr>
            <p:ph idx="1"/>
          </p:nvPr>
        </p:nvSpPr>
        <p:spPr>
          <a:xfrm>
            <a:off x="346342" y="1558482"/>
            <a:ext cx="6791329" cy="734695"/>
          </a:xfrm>
        </p:spPr>
        <p:txBody>
          <a:bodyPr>
            <a:noAutofit/>
          </a:bodyPr>
          <a:lstStyle/>
          <a:p>
            <a:pPr marL="0" indent="0">
              <a:buNone/>
            </a:pPr>
            <a:r>
              <a:rPr lang="en-US" sz="2400" dirty="0" err="1"/>
              <a:t>ArrayList</a:t>
            </a:r>
            <a:r>
              <a:rPr lang="en-US" sz="2400" dirty="0"/>
              <a:t>&lt;Student&gt; </a:t>
            </a:r>
            <a:r>
              <a:rPr lang="en-US" sz="2400" dirty="0" err="1"/>
              <a:t>objs</a:t>
            </a:r>
            <a:r>
              <a:rPr lang="en-US" sz="2400" dirty="0"/>
              <a:t> = new </a:t>
            </a:r>
            <a:r>
              <a:rPr lang="en-US" sz="2400" dirty="0" err="1"/>
              <a:t>ArrayList</a:t>
            </a:r>
            <a:r>
              <a:rPr lang="en-US" sz="2400" dirty="0"/>
              <a:t>&lt;Student&gt;();</a:t>
            </a:r>
          </a:p>
        </p:txBody>
      </p:sp>
      <p:sp>
        <p:nvSpPr>
          <p:cNvPr id="39" name="TextBox 38">
            <a:extLst>
              <a:ext uri="{FF2B5EF4-FFF2-40B4-BE49-F238E27FC236}">
                <a16:creationId xmlns:a16="http://schemas.microsoft.com/office/drawing/2014/main" id="{98B38502-710A-154A-81BA-DB962D0F0BE5}"/>
              </a:ext>
            </a:extLst>
          </p:cNvPr>
          <p:cNvSpPr txBox="1"/>
          <p:nvPr/>
        </p:nvSpPr>
        <p:spPr>
          <a:xfrm>
            <a:off x="7914916" y="1601034"/>
            <a:ext cx="771525" cy="369332"/>
          </a:xfrm>
          <a:prstGeom prst="rect">
            <a:avLst/>
          </a:prstGeom>
          <a:noFill/>
        </p:spPr>
        <p:txBody>
          <a:bodyPr wrap="square" rtlCol="0">
            <a:spAutoFit/>
          </a:bodyPr>
          <a:lstStyle/>
          <a:p>
            <a:r>
              <a:rPr lang="en-US" dirty="0" err="1"/>
              <a:t>objs</a:t>
            </a:r>
            <a:endParaRPr lang="en-US" dirty="0"/>
          </a:p>
        </p:txBody>
      </p:sp>
      <p:cxnSp>
        <p:nvCxnSpPr>
          <p:cNvPr id="40" name="Straight Arrow Connector 39">
            <a:extLst>
              <a:ext uri="{FF2B5EF4-FFF2-40B4-BE49-F238E27FC236}">
                <a16:creationId xmlns:a16="http://schemas.microsoft.com/office/drawing/2014/main" id="{4F2F06A0-3E78-784F-9C69-7306982B755C}"/>
              </a:ext>
            </a:extLst>
          </p:cNvPr>
          <p:cNvCxnSpPr>
            <a:cxnSpLocks/>
            <a:stCxn id="39" idx="3"/>
          </p:cNvCxnSpPr>
          <p:nvPr/>
        </p:nvCxnSpPr>
        <p:spPr>
          <a:xfrm flipV="1">
            <a:off x="8686441" y="1771014"/>
            <a:ext cx="621603" cy="1468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615A33C3-7C59-E94B-A267-3F90D173BD7B}"/>
              </a:ext>
            </a:extLst>
          </p:cNvPr>
          <p:cNvSpPr txBox="1">
            <a:spLocks/>
          </p:cNvSpPr>
          <p:nvPr/>
        </p:nvSpPr>
        <p:spPr>
          <a:xfrm>
            <a:off x="838198" y="2457972"/>
            <a:ext cx="4591050" cy="73469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objs.add</a:t>
            </a:r>
            <a:r>
              <a:rPr lang="en-US" dirty="0"/>
              <a:t>(new Student(“Bart”));</a:t>
            </a:r>
          </a:p>
        </p:txBody>
      </p:sp>
      <p:sp>
        <p:nvSpPr>
          <p:cNvPr id="44" name="TextBox 43">
            <a:extLst>
              <a:ext uri="{FF2B5EF4-FFF2-40B4-BE49-F238E27FC236}">
                <a16:creationId xmlns:a16="http://schemas.microsoft.com/office/drawing/2014/main" id="{CBE9C79A-F4A3-3A42-9066-05094995FCC3}"/>
              </a:ext>
            </a:extLst>
          </p:cNvPr>
          <p:cNvSpPr txBox="1"/>
          <p:nvPr/>
        </p:nvSpPr>
        <p:spPr>
          <a:xfrm>
            <a:off x="7389618" y="2484513"/>
            <a:ext cx="679895" cy="534735"/>
          </a:xfrm>
          <a:prstGeom prst="rect">
            <a:avLst/>
          </a:prstGeom>
          <a:noFill/>
          <a:ln>
            <a:solidFill>
              <a:schemeClr val="tx1"/>
            </a:solidFill>
          </a:ln>
        </p:spPr>
        <p:txBody>
          <a:bodyPr wrap="square" rtlCol="0">
            <a:noAutofit/>
          </a:bodyPr>
          <a:lstStyle/>
          <a:p>
            <a:r>
              <a:rPr lang="en-US" dirty="0"/>
              <a:t>		</a:t>
            </a:r>
          </a:p>
        </p:txBody>
      </p:sp>
      <p:cxnSp>
        <p:nvCxnSpPr>
          <p:cNvPr id="45" name="Straight Arrow Connector 44">
            <a:extLst>
              <a:ext uri="{FF2B5EF4-FFF2-40B4-BE49-F238E27FC236}">
                <a16:creationId xmlns:a16="http://schemas.microsoft.com/office/drawing/2014/main" id="{83887941-3B35-F447-AABE-63900C835692}"/>
              </a:ext>
            </a:extLst>
          </p:cNvPr>
          <p:cNvCxnSpPr>
            <a:cxnSpLocks/>
            <a:stCxn id="49" idx="3"/>
            <a:endCxn id="44" idx="1"/>
          </p:cNvCxnSpPr>
          <p:nvPr/>
        </p:nvCxnSpPr>
        <p:spPr>
          <a:xfrm flipV="1">
            <a:off x="6762110" y="2751881"/>
            <a:ext cx="627508" cy="208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55A2CF5-0D7C-BC4F-9BE3-707283414E2C}"/>
              </a:ext>
            </a:extLst>
          </p:cNvPr>
          <p:cNvSpPr txBox="1"/>
          <p:nvPr/>
        </p:nvSpPr>
        <p:spPr>
          <a:xfrm>
            <a:off x="5990585" y="2588067"/>
            <a:ext cx="771525" cy="369332"/>
          </a:xfrm>
          <a:prstGeom prst="rect">
            <a:avLst/>
          </a:prstGeom>
          <a:noFill/>
        </p:spPr>
        <p:txBody>
          <a:bodyPr wrap="square" rtlCol="0">
            <a:spAutoFit/>
          </a:bodyPr>
          <a:lstStyle/>
          <a:p>
            <a:r>
              <a:rPr lang="en-US" dirty="0" err="1"/>
              <a:t>objs</a:t>
            </a:r>
            <a:endParaRPr lang="en-US" dirty="0"/>
          </a:p>
        </p:txBody>
      </p:sp>
      <p:sp>
        <p:nvSpPr>
          <p:cNvPr id="50" name="TextBox 49">
            <a:extLst>
              <a:ext uri="{FF2B5EF4-FFF2-40B4-BE49-F238E27FC236}">
                <a16:creationId xmlns:a16="http://schemas.microsoft.com/office/drawing/2014/main" id="{AEBDBA07-DECB-F944-B5CC-5FC79C5B25E3}"/>
              </a:ext>
            </a:extLst>
          </p:cNvPr>
          <p:cNvSpPr txBox="1"/>
          <p:nvPr/>
        </p:nvSpPr>
        <p:spPr>
          <a:xfrm>
            <a:off x="6985043" y="3282150"/>
            <a:ext cx="1489044" cy="534735"/>
          </a:xfrm>
          <a:prstGeom prst="rect">
            <a:avLst/>
          </a:prstGeom>
          <a:noFill/>
          <a:ln>
            <a:solidFill>
              <a:schemeClr val="tx1"/>
            </a:solidFill>
          </a:ln>
        </p:spPr>
        <p:txBody>
          <a:bodyPr wrap="square" rtlCol="0">
            <a:noAutofit/>
          </a:bodyPr>
          <a:lstStyle/>
          <a:p>
            <a:r>
              <a:rPr lang="en-US" dirty="0"/>
              <a:t>name: Bart		</a:t>
            </a:r>
          </a:p>
        </p:txBody>
      </p:sp>
      <p:cxnSp>
        <p:nvCxnSpPr>
          <p:cNvPr id="51" name="Straight Arrow Connector 50">
            <a:extLst>
              <a:ext uri="{FF2B5EF4-FFF2-40B4-BE49-F238E27FC236}">
                <a16:creationId xmlns:a16="http://schemas.microsoft.com/office/drawing/2014/main" id="{C14F75EC-C6EF-D74D-BB9A-99267E386766}"/>
              </a:ext>
            </a:extLst>
          </p:cNvPr>
          <p:cNvCxnSpPr>
            <a:cxnSpLocks/>
            <a:stCxn id="44" idx="2"/>
            <a:endCxn id="50" idx="0"/>
          </p:cNvCxnSpPr>
          <p:nvPr/>
        </p:nvCxnSpPr>
        <p:spPr>
          <a:xfrm flipH="1">
            <a:off x="7729565" y="3019248"/>
            <a:ext cx="1" cy="2629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2" name="Content Placeholder 2">
            <a:extLst>
              <a:ext uri="{FF2B5EF4-FFF2-40B4-BE49-F238E27FC236}">
                <a16:creationId xmlns:a16="http://schemas.microsoft.com/office/drawing/2014/main" id="{A67C1F44-F623-B742-BFF7-FB035E8C6B80}"/>
              </a:ext>
            </a:extLst>
          </p:cNvPr>
          <p:cNvSpPr txBox="1">
            <a:spLocks/>
          </p:cNvSpPr>
          <p:nvPr/>
        </p:nvSpPr>
        <p:spPr>
          <a:xfrm>
            <a:off x="838198" y="4410597"/>
            <a:ext cx="4591050"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objs.add</a:t>
            </a:r>
            <a:r>
              <a:rPr lang="en-US" dirty="0"/>
              <a:t>(new Student(“Lisa”);</a:t>
            </a:r>
          </a:p>
        </p:txBody>
      </p:sp>
      <p:sp>
        <p:nvSpPr>
          <p:cNvPr id="57" name="TextBox 56">
            <a:extLst>
              <a:ext uri="{FF2B5EF4-FFF2-40B4-BE49-F238E27FC236}">
                <a16:creationId xmlns:a16="http://schemas.microsoft.com/office/drawing/2014/main" id="{2B9E15CB-6B3A-D44C-87BF-2198C9FB05F9}"/>
              </a:ext>
            </a:extLst>
          </p:cNvPr>
          <p:cNvSpPr txBox="1"/>
          <p:nvPr/>
        </p:nvSpPr>
        <p:spPr>
          <a:xfrm>
            <a:off x="7406223" y="4285234"/>
            <a:ext cx="679895" cy="534735"/>
          </a:xfrm>
          <a:prstGeom prst="rect">
            <a:avLst/>
          </a:prstGeom>
          <a:noFill/>
          <a:ln>
            <a:solidFill>
              <a:schemeClr val="tx1"/>
            </a:solidFill>
          </a:ln>
        </p:spPr>
        <p:txBody>
          <a:bodyPr wrap="square" rtlCol="0">
            <a:noAutofit/>
          </a:bodyPr>
          <a:lstStyle/>
          <a:p>
            <a:r>
              <a:rPr lang="en-US" dirty="0"/>
              <a:t>		</a:t>
            </a:r>
          </a:p>
        </p:txBody>
      </p:sp>
      <p:cxnSp>
        <p:nvCxnSpPr>
          <p:cNvPr id="58" name="Straight Arrow Connector 57">
            <a:extLst>
              <a:ext uri="{FF2B5EF4-FFF2-40B4-BE49-F238E27FC236}">
                <a16:creationId xmlns:a16="http://schemas.microsoft.com/office/drawing/2014/main" id="{2EAE7200-20D8-E142-AFA0-17184554BA2F}"/>
              </a:ext>
            </a:extLst>
          </p:cNvPr>
          <p:cNvCxnSpPr>
            <a:cxnSpLocks/>
            <a:endCxn id="57" idx="1"/>
          </p:cNvCxnSpPr>
          <p:nvPr/>
        </p:nvCxnSpPr>
        <p:spPr>
          <a:xfrm flipV="1">
            <a:off x="6778715" y="4552602"/>
            <a:ext cx="627508" cy="208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0EEF75C-B6B6-7E46-A90B-67BEB64C6C4A}"/>
              </a:ext>
            </a:extLst>
          </p:cNvPr>
          <p:cNvSpPr txBox="1"/>
          <p:nvPr/>
        </p:nvSpPr>
        <p:spPr>
          <a:xfrm>
            <a:off x="8086118" y="4285232"/>
            <a:ext cx="679895" cy="534735"/>
          </a:xfrm>
          <a:prstGeom prst="rect">
            <a:avLst/>
          </a:prstGeom>
          <a:noFill/>
          <a:ln>
            <a:solidFill>
              <a:schemeClr val="tx1"/>
            </a:solidFill>
          </a:ln>
        </p:spPr>
        <p:txBody>
          <a:bodyPr wrap="square" rtlCol="0">
            <a:noAutofit/>
          </a:bodyPr>
          <a:lstStyle/>
          <a:p>
            <a:endParaRPr lang="en-US" dirty="0"/>
          </a:p>
        </p:txBody>
      </p:sp>
      <p:sp>
        <p:nvSpPr>
          <p:cNvPr id="62" name="TextBox 61">
            <a:extLst>
              <a:ext uri="{FF2B5EF4-FFF2-40B4-BE49-F238E27FC236}">
                <a16:creationId xmlns:a16="http://schemas.microsoft.com/office/drawing/2014/main" id="{2850246B-752A-9046-9765-CDDC7680C08D}"/>
              </a:ext>
            </a:extLst>
          </p:cNvPr>
          <p:cNvSpPr txBox="1"/>
          <p:nvPr/>
        </p:nvSpPr>
        <p:spPr>
          <a:xfrm>
            <a:off x="6393149" y="5108195"/>
            <a:ext cx="1489044" cy="534735"/>
          </a:xfrm>
          <a:prstGeom prst="rect">
            <a:avLst/>
          </a:prstGeom>
          <a:noFill/>
          <a:ln>
            <a:solidFill>
              <a:schemeClr val="tx1"/>
            </a:solidFill>
          </a:ln>
        </p:spPr>
        <p:txBody>
          <a:bodyPr wrap="square" rtlCol="0">
            <a:noAutofit/>
          </a:bodyPr>
          <a:lstStyle/>
          <a:p>
            <a:r>
              <a:rPr lang="en-US" dirty="0"/>
              <a:t>name: Bart		</a:t>
            </a:r>
          </a:p>
        </p:txBody>
      </p:sp>
      <p:cxnSp>
        <p:nvCxnSpPr>
          <p:cNvPr id="63" name="Straight Arrow Connector 62">
            <a:extLst>
              <a:ext uri="{FF2B5EF4-FFF2-40B4-BE49-F238E27FC236}">
                <a16:creationId xmlns:a16="http://schemas.microsoft.com/office/drawing/2014/main" id="{563BA0EB-E54C-BA43-AF30-8C5BD7D6066E}"/>
              </a:ext>
            </a:extLst>
          </p:cNvPr>
          <p:cNvCxnSpPr>
            <a:cxnSpLocks/>
            <a:stCxn id="57" idx="2"/>
            <a:endCxn id="62" idx="0"/>
          </p:cNvCxnSpPr>
          <p:nvPr/>
        </p:nvCxnSpPr>
        <p:spPr>
          <a:xfrm flipH="1">
            <a:off x="7137671" y="4819969"/>
            <a:ext cx="608500" cy="28822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C785A84-6AAF-FA4C-8D82-C940DFA95726}"/>
              </a:ext>
            </a:extLst>
          </p:cNvPr>
          <p:cNvSpPr txBox="1"/>
          <p:nvPr/>
        </p:nvSpPr>
        <p:spPr>
          <a:xfrm>
            <a:off x="6039049" y="4367932"/>
            <a:ext cx="771525" cy="369332"/>
          </a:xfrm>
          <a:prstGeom prst="rect">
            <a:avLst/>
          </a:prstGeom>
          <a:noFill/>
        </p:spPr>
        <p:txBody>
          <a:bodyPr wrap="square" rtlCol="0">
            <a:spAutoFit/>
          </a:bodyPr>
          <a:lstStyle/>
          <a:p>
            <a:r>
              <a:rPr lang="en-US" dirty="0" err="1"/>
              <a:t>objs</a:t>
            </a:r>
            <a:endParaRPr lang="en-US" dirty="0"/>
          </a:p>
        </p:txBody>
      </p:sp>
      <p:sp>
        <p:nvSpPr>
          <p:cNvPr id="65" name="TextBox 64">
            <a:extLst>
              <a:ext uri="{FF2B5EF4-FFF2-40B4-BE49-F238E27FC236}">
                <a16:creationId xmlns:a16="http://schemas.microsoft.com/office/drawing/2014/main" id="{2C5B7677-5F4A-1047-AC76-EB32AD28C44D}"/>
              </a:ext>
            </a:extLst>
          </p:cNvPr>
          <p:cNvSpPr txBox="1"/>
          <p:nvPr/>
        </p:nvSpPr>
        <p:spPr>
          <a:xfrm>
            <a:off x="8324286" y="5097568"/>
            <a:ext cx="1489044" cy="534735"/>
          </a:xfrm>
          <a:prstGeom prst="rect">
            <a:avLst/>
          </a:prstGeom>
          <a:noFill/>
          <a:ln>
            <a:solidFill>
              <a:schemeClr val="tx1"/>
            </a:solidFill>
          </a:ln>
        </p:spPr>
        <p:txBody>
          <a:bodyPr wrap="square" rtlCol="0">
            <a:noAutofit/>
          </a:bodyPr>
          <a:lstStyle/>
          <a:p>
            <a:r>
              <a:rPr lang="en-US" dirty="0"/>
              <a:t>name: Lisa		</a:t>
            </a:r>
          </a:p>
        </p:txBody>
      </p:sp>
      <p:cxnSp>
        <p:nvCxnSpPr>
          <p:cNvPr id="66" name="Straight Arrow Connector 65">
            <a:extLst>
              <a:ext uri="{FF2B5EF4-FFF2-40B4-BE49-F238E27FC236}">
                <a16:creationId xmlns:a16="http://schemas.microsoft.com/office/drawing/2014/main" id="{C026488E-F175-0242-B4FB-45C1C5DB85FE}"/>
              </a:ext>
            </a:extLst>
          </p:cNvPr>
          <p:cNvCxnSpPr>
            <a:cxnSpLocks/>
            <a:stCxn id="59" idx="2"/>
            <a:endCxn id="65" idx="0"/>
          </p:cNvCxnSpPr>
          <p:nvPr/>
        </p:nvCxnSpPr>
        <p:spPr>
          <a:xfrm>
            <a:off x="8426066" y="4819967"/>
            <a:ext cx="642742" cy="27760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1767AB2B-5ECB-B94F-BA42-4F8D93F2ECFC}"/>
              </a:ext>
            </a:extLst>
          </p:cNvPr>
          <p:cNvSpPr txBox="1"/>
          <p:nvPr/>
        </p:nvSpPr>
        <p:spPr>
          <a:xfrm>
            <a:off x="7586109" y="2155126"/>
            <a:ext cx="328807" cy="369332"/>
          </a:xfrm>
          <a:prstGeom prst="rect">
            <a:avLst/>
          </a:prstGeom>
          <a:noFill/>
        </p:spPr>
        <p:txBody>
          <a:bodyPr wrap="square" rtlCol="0">
            <a:spAutoFit/>
          </a:bodyPr>
          <a:lstStyle/>
          <a:p>
            <a:r>
              <a:rPr lang="en-US" dirty="0"/>
              <a:t>0</a:t>
            </a:r>
          </a:p>
        </p:txBody>
      </p:sp>
      <p:sp>
        <p:nvSpPr>
          <p:cNvPr id="76" name="TextBox 75">
            <a:extLst>
              <a:ext uri="{FF2B5EF4-FFF2-40B4-BE49-F238E27FC236}">
                <a16:creationId xmlns:a16="http://schemas.microsoft.com/office/drawing/2014/main" id="{DEE24DB8-7886-B548-AC44-545312C9B37F}"/>
              </a:ext>
            </a:extLst>
          </p:cNvPr>
          <p:cNvSpPr txBox="1"/>
          <p:nvPr/>
        </p:nvSpPr>
        <p:spPr>
          <a:xfrm>
            <a:off x="7627400" y="3978257"/>
            <a:ext cx="328807" cy="369332"/>
          </a:xfrm>
          <a:prstGeom prst="rect">
            <a:avLst/>
          </a:prstGeom>
          <a:noFill/>
        </p:spPr>
        <p:txBody>
          <a:bodyPr wrap="square" rtlCol="0">
            <a:spAutoFit/>
          </a:bodyPr>
          <a:lstStyle/>
          <a:p>
            <a:r>
              <a:rPr lang="en-US" dirty="0"/>
              <a:t>0</a:t>
            </a:r>
          </a:p>
        </p:txBody>
      </p:sp>
      <p:sp>
        <p:nvSpPr>
          <p:cNvPr id="77" name="TextBox 76">
            <a:extLst>
              <a:ext uri="{FF2B5EF4-FFF2-40B4-BE49-F238E27FC236}">
                <a16:creationId xmlns:a16="http://schemas.microsoft.com/office/drawing/2014/main" id="{DD398AA6-9A99-FB4A-B9B3-9826BDADC836}"/>
              </a:ext>
            </a:extLst>
          </p:cNvPr>
          <p:cNvSpPr txBox="1"/>
          <p:nvPr/>
        </p:nvSpPr>
        <p:spPr>
          <a:xfrm>
            <a:off x="8298814" y="3982288"/>
            <a:ext cx="328807" cy="369332"/>
          </a:xfrm>
          <a:prstGeom prst="rect">
            <a:avLst/>
          </a:prstGeom>
          <a:noFill/>
        </p:spPr>
        <p:txBody>
          <a:bodyPr wrap="square" rtlCol="0">
            <a:spAutoFit/>
          </a:bodyPr>
          <a:lstStyle/>
          <a:p>
            <a:r>
              <a:rPr lang="en-US" dirty="0"/>
              <a:t>1</a:t>
            </a:r>
          </a:p>
        </p:txBody>
      </p:sp>
      <p:sp>
        <p:nvSpPr>
          <p:cNvPr id="80" name="TextBox 79">
            <a:extLst>
              <a:ext uri="{FF2B5EF4-FFF2-40B4-BE49-F238E27FC236}">
                <a16:creationId xmlns:a16="http://schemas.microsoft.com/office/drawing/2014/main" id="{04922B11-AA4B-F045-993E-5F91D2220702}"/>
              </a:ext>
            </a:extLst>
          </p:cNvPr>
          <p:cNvSpPr txBox="1"/>
          <p:nvPr/>
        </p:nvSpPr>
        <p:spPr>
          <a:xfrm>
            <a:off x="9194297" y="1564130"/>
            <a:ext cx="1304705" cy="369332"/>
          </a:xfrm>
          <a:prstGeom prst="rect">
            <a:avLst/>
          </a:prstGeom>
          <a:noFill/>
        </p:spPr>
        <p:txBody>
          <a:bodyPr wrap="square" rtlCol="0">
            <a:spAutoFit/>
          </a:bodyPr>
          <a:lstStyle/>
          <a:p>
            <a:r>
              <a:rPr lang="en-US" dirty="0"/>
              <a:t>(empty list)</a:t>
            </a:r>
          </a:p>
        </p:txBody>
      </p:sp>
      <p:sp>
        <p:nvSpPr>
          <p:cNvPr id="81" name="Content Placeholder 2">
            <a:extLst>
              <a:ext uri="{FF2B5EF4-FFF2-40B4-BE49-F238E27FC236}">
                <a16:creationId xmlns:a16="http://schemas.microsoft.com/office/drawing/2014/main" id="{B1F4ECEB-23E6-6949-9757-0AA3F9F07D26}"/>
              </a:ext>
            </a:extLst>
          </p:cNvPr>
          <p:cNvSpPr txBox="1">
            <a:spLocks/>
          </p:cNvSpPr>
          <p:nvPr/>
        </p:nvSpPr>
        <p:spPr>
          <a:xfrm>
            <a:off x="838198" y="5826287"/>
            <a:ext cx="4591050"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objs.size</a:t>
            </a:r>
            <a:r>
              <a:rPr lang="en-US" dirty="0"/>
              <a:t>() is 2</a:t>
            </a:r>
          </a:p>
        </p:txBody>
      </p:sp>
    </p:spTree>
    <p:extLst>
      <p:ext uri="{BB962C8B-B14F-4D97-AF65-F5344CB8AC3E}">
        <p14:creationId xmlns:p14="http://schemas.microsoft.com/office/powerpoint/2010/main" val="484705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6CF55F58-5676-C047-A8EF-5348B9940A8D}"/>
              </a:ext>
            </a:extLst>
          </p:cNvPr>
          <p:cNvSpPr txBox="1">
            <a:spLocks/>
          </p:cNvSpPr>
          <p:nvPr/>
        </p:nvSpPr>
        <p:spPr>
          <a:xfrm>
            <a:off x="838198" y="297018"/>
            <a:ext cx="4191000"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ArrayList</a:t>
            </a:r>
            <a:r>
              <a:rPr lang="en-US" dirty="0"/>
              <a:t> of objects</a:t>
            </a:r>
          </a:p>
        </p:txBody>
      </p:sp>
      <p:sp>
        <p:nvSpPr>
          <p:cNvPr id="43" name="Content Placeholder 2">
            <a:extLst>
              <a:ext uri="{FF2B5EF4-FFF2-40B4-BE49-F238E27FC236}">
                <a16:creationId xmlns:a16="http://schemas.microsoft.com/office/drawing/2014/main" id="{615A33C3-7C59-E94B-A267-3F90D173BD7B}"/>
              </a:ext>
            </a:extLst>
          </p:cNvPr>
          <p:cNvSpPr txBox="1">
            <a:spLocks/>
          </p:cNvSpPr>
          <p:nvPr/>
        </p:nvSpPr>
        <p:spPr>
          <a:xfrm>
            <a:off x="733935" y="1261055"/>
            <a:ext cx="4997790" cy="73469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objs.add</a:t>
            </a:r>
            <a:r>
              <a:rPr lang="en-US" dirty="0"/>
              <a:t>(new Student(“Nelson”));</a:t>
            </a:r>
          </a:p>
        </p:txBody>
      </p:sp>
      <p:sp>
        <p:nvSpPr>
          <p:cNvPr id="81" name="Content Placeholder 2">
            <a:extLst>
              <a:ext uri="{FF2B5EF4-FFF2-40B4-BE49-F238E27FC236}">
                <a16:creationId xmlns:a16="http://schemas.microsoft.com/office/drawing/2014/main" id="{B1F4ECEB-23E6-6949-9757-0AA3F9F07D26}"/>
              </a:ext>
            </a:extLst>
          </p:cNvPr>
          <p:cNvSpPr txBox="1">
            <a:spLocks/>
          </p:cNvSpPr>
          <p:nvPr/>
        </p:nvSpPr>
        <p:spPr>
          <a:xfrm>
            <a:off x="937304" y="4862250"/>
            <a:ext cx="7895835" cy="169873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objs.size</a:t>
            </a:r>
            <a:r>
              <a:rPr lang="en-US" dirty="0"/>
              <a:t>() is 4</a:t>
            </a:r>
          </a:p>
          <a:p>
            <a:pPr marL="0" indent="0">
              <a:buFont typeface="Arial" panose="020B0604020202020204" pitchFamily="34" charset="0"/>
              <a:buNone/>
            </a:pPr>
            <a:r>
              <a:rPr lang="en-US" dirty="0" err="1"/>
              <a:t>objs.get</a:t>
            </a:r>
            <a:r>
              <a:rPr lang="en-US" dirty="0"/>
              <a:t>(0) points to Student with name “Bart”.</a:t>
            </a:r>
          </a:p>
          <a:p>
            <a:pPr marL="0" indent="0">
              <a:buFont typeface="Arial" panose="020B0604020202020204" pitchFamily="34" charset="0"/>
              <a:buNone/>
            </a:pPr>
            <a:r>
              <a:rPr lang="en-US" dirty="0" err="1"/>
              <a:t>objs.get</a:t>
            </a:r>
            <a:r>
              <a:rPr lang="en-US" dirty="0"/>
              <a:t>(3) points to Student with name “</a:t>
            </a:r>
            <a:r>
              <a:rPr lang="en-US" dirty="0" err="1"/>
              <a:t>Jimbo</a:t>
            </a:r>
            <a:r>
              <a:rPr lang="en-US" dirty="0"/>
              <a:t>”.</a:t>
            </a:r>
          </a:p>
          <a:p>
            <a:pPr marL="0" indent="0">
              <a:buFont typeface="Arial" panose="020B0604020202020204" pitchFamily="34" charset="0"/>
              <a:buNone/>
            </a:pPr>
            <a:r>
              <a:rPr lang="en-US" dirty="0" err="1"/>
              <a:t>objs.get</a:t>
            </a:r>
            <a:r>
              <a:rPr lang="en-US" dirty="0"/>
              <a:t>(4) is an </a:t>
            </a:r>
            <a:r>
              <a:rPr lang="en-US" dirty="0">
                <a:solidFill>
                  <a:srgbClr val="FF0000"/>
                </a:solidFill>
              </a:rPr>
              <a:t>error</a:t>
            </a:r>
            <a:r>
              <a:rPr lang="en-US" dirty="0"/>
              <a:t> because no such item exists</a:t>
            </a:r>
          </a:p>
          <a:p>
            <a:pPr marL="0" indent="0">
              <a:buFont typeface="Arial" panose="020B0604020202020204" pitchFamily="34" charset="0"/>
              <a:buNone/>
            </a:pPr>
            <a:endParaRPr lang="en-US" dirty="0"/>
          </a:p>
        </p:txBody>
      </p:sp>
      <p:sp>
        <p:nvSpPr>
          <p:cNvPr id="28" name="TextBox 27">
            <a:extLst>
              <a:ext uri="{FF2B5EF4-FFF2-40B4-BE49-F238E27FC236}">
                <a16:creationId xmlns:a16="http://schemas.microsoft.com/office/drawing/2014/main" id="{124C2C06-90C3-E644-A90C-2C6C833E8FBB}"/>
              </a:ext>
            </a:extLst>
          </p:cNvPr>
          <p:cNvSpPr txBox="1"/>
          <p:nvPr/>
        </p:nvSpPr>
        <p:spPr>
          <a:xfrm>
            <a:off x="7380751" y="1225699"/>
            <a:ext cx="679895" cy="534735"/>
          </a:xfrm>
          <a:prstGeom prst="rect">
            <a:avLst/>
          </a:prstGeom>
          <a:noFill/>
          <a:ln>
            <a:solidFill>
              <a:schemeClr val="tx1"/>
            </a:solidFill>
          </a:ln>
        </p:spPr>
        <p:txBody>
          <a:bodyPr wrap="square" rtlCol="0">
            <a:noAutofit/>
          </a:bodyPr>
          <a:lstStyle/>
          <a:p>
            <a:r>
              <a:rPr lang="en-US" dirty="0"/>
              <a:t>		</a:t>
            </a:r>
          </a:p>
        </p:txBody>
      </p:sp>
      <p:cxnSp>
        <p:nvCxnSpPr>
          <p:cNvPr id="29" name="Straight Arrow Connector 28">
            <a:extLst>
              <a:ext uri="{FF2B5EF4-FFF2-40B4-BE49-F238E27FC236}">
                <a16:creationId xmlns:a16="http://schemas.microsoft.com/office/drawing/2014/main" id="{14310116-2E87-D748-8BEE-33AC70B161C4}"/>
              </a:ext>
            </a:extLst>
          </p:cNvPr>
          <p:cNvCxnSpPr>
            <a:cxnSpLocks/>
            <a:endCxn id="28" idx="1"/>
          </p:cNvCxnSpPr>
          <p:nvPr/>
        </p:nvCxnSpPr>
        <p:spPr>
          <a:xfrm flipV="1">
            <a:off x="6753243" y="1493067"/>
            <a:ext cx="627508" cy="208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1FBFEC7-CCA3-A04B-A63C-BFE9D477C854}"/>
              </a:ext>
            </a:extLst>
          </p:cNvPr>
          <p:cNvSpPr txBox="1"/>
          <p:nvPr/>
        </p:nvSpPr>
        <p:spPr>
          <a:xfrm>
            <a:off x="8060646" y="1225697"/>
            <a:ext cx="679895" cy="534735"/>
          </a:xfrm>
          <a:prstGeom prst="rect">
            <a:avLst/>
          </a:prstGeom>
          <a:noFill/>
          <a:ln>
            <a:solidFill>
              <a:schemeClr val="tx1"/>
            </a:solidFill>
          </a:ln>
        </p:spPr>
        <p:txBody>
          <a:bodyPr wrap="square" rtlCol="0">
            <a:noAutofit/>
          </a:bodyPr>
          <a:lstStyle/>
          <a:p>
            <a:endParaRPr lang="en-US" dirty="0"/>
          </a:p>
        </p:txBody>
      </p:sp>
      <p:sp>
        <p:nvSpPr>
          <p:cNvPr id="31" name="TextBox 30">
            <a:extLst>
              <a:ext uri="{FF2B5EF4-FFF2-40B4-BE49-F238E27FC236}">
                <a16:creationId xmlns:a16="http://schemas.microsoft.com/office/drawing/2014/main" id="{B7432D10-C0AD-4244-9409-D7707470D69E}"/>
              </a:ext>
            </a:extLst>
          </p:cNvPr>
          <p:cNvSpPr txBox="1"/>
          <p:nvPr/>
        </p:nvSpPr>
        <p:spPr>
          <a:xfrm>
            <a:off x="6367677" y="2048660"/>
            <a:ext cx="1259723" cy="534735"/>
          </a:xfrm>
          <a:prstGeom prst="rect">
            <a:avLst/>
          </a:prstGeom>
          <a:noFill/>
          <a:ln>
            <a:solidFill>
              <a:schemeClr val="tx1"/>
            </a:solidFill>
          </a:ln>
        </p:spPr>
        <p:txBody>
          <a:bodyPr wrap="square" rtlCol="0">
            <a:noAutofit/>
          </a:bodyPr>
          <a:lstStyle/>
          <a:p>
            <a:r>
              <a:rPr lang="en-US" dirty="0"/>
              <a:t>name: Bart		</a:t>
            </a:r>
          </a:p>
        </p:txBody>
      </p:sp>
      <p:cxnSp>
        <p:nvCxnSpPr>
          <p:cNvPr id="32" name="Straight Arrow Connector 31">
            <a:extLst>
              <a:ext uri="{FF2B5EF4-FFF2-40B4-BE49-F238E27FC236}">
                <a16:creationId xmlns:a16="http://schemas.microsoft.com/office/drawing/2014/main" id="{17513914-6EF6-6244-A086-68EF1BC29A04}"/>
              </a:ext>
            </a:extLst>
          </p:cNvPr>
          <p:cNvCxnSpPr>
            <a:cxnSpLocks/>
            <a:stCxn id="28" idx="2"/>
            <a:endCxn id="31" idx="0"/>
          </p:cNvCxnSpPr>
          <p:nvPr/>
        </p:nvCxnSpPr>
        <p:spPr>
          <a:xfrm flipH="1">
            <a:off x="6997539" y="1760434"/>
            <a:ext cx="723160" cy="28822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86961E1-CC1B-F54A-80EA-12EDBC7FC328}"/>
              </a:ext>
            </a:extLst>
          </p:cNvPr>
          <p:cNvSpPr txBox="1"/>
          <p:nvPr/>
        </p:nvSpPr>
        <p:spPr>
          <a:xfrm>
            <a:off x="6013577" y="1308397"/>
            <a:ext cx="771525" cy="369332"/>
          </a:xfrm>
          <a:prstGeom prst="rect">
            <a:avLst/>
          </a:prstGeom>
          <a:noFill/>
        </p:spPr>
        <p:txBody>
          <a:bodyPr wrap="square" rtlCol="0">
            <a:spAutoFit/>
          </a:bodyPr>
          <a:lstStyle/>
          <a:p>
            <a:r>
              <a:rPr lang="en-US" dirty="0" err="1"/>
              <a:t>objs</a:t>
            </a:r>
            <a:endParaRPr lang="en-US" dirty="0"/>
          </a:p>
        </p:txBody>
      </p:sp>
      <p:sp>
        <p:nvSpPr>
          <p:cNvPr id="35" name="TextBox 34">
            <a:extLst>
              <a:ext uri="{FF2B5EF4-FFF2-40B4-BE49-F238E27FC236}">
                <a16:creationId xmlns:a16="http://schemas.microsoft.com/office/drawing/2014/main" id="{A892D63D-72B0-4746-9F1F-764A01832EFB}"/>
              </a:ext>
            </a:extLst>
          </p:cNvPr>
          <p:cNvSpPr txBox="1"/>
          <p:nvPr/>
        </p:nvSpPr>
        <p:spPr>
          <a:xfrm>
            <a:off x="7776157" y="2045673"/>
            <a:ext cx="1248872" cy="534735"/>
          </a:xfrm>
          <a:prstGeom prst="rect">
            <a:avLst/>
          </a:prstGeom>
          <a:noFill/>
          <a:ln>
            <a:solidFill>
              <a:schemeClr val="tx1"/>
            </a:solidFill>
          </a:ln>
        </p:spPr>
        <p:txBody>
          <a:bodyPr wrap="square" rtlCol="0">
            <a:noAutofit/>
          </a:bodyPr>
          <a:lstStyle/>
          <a:p>
            <a:r>
              <a:rPr lang="en-US" dirty="0"/>
              <a:t>name: Lisa		</a:t>
            </a:r>
          </a:p>
        </p:txBody>
      </p:sp>
      <p:cxnSp>
        <p:nvCxnSpPr>
          <p:cNvPr id="36" name="Straight Arrow Connector 35">
            <a:extLst>
              <a:ext uri="{FF2B5EF4-FFF2-40B4-BE49-F238E27FC236}">
                <a16:creationId xmlns:a16="http://schemas.microsoft.com/office/drawing/2014/main" id="{F550BD61-C196-F746-89B4-3015D97CF2A6}"/>
              </a:ext>
            </a:extLst>
          </p:cNvPr>
          <p:cNvCxnSpPr>
            <a:cxnSpLocks/>
            <a:stCxn id="30" idx="2"/>
            <a:endCxn id="35" idx="0"/>
          </p:cNvCxnSpPr>
          <p:nvPr/>
        </p:nvCxnSpPr>
        <p:spPr>
          <a:xfrm flipH="1">
            <a:off x="8400593" y="1760432"/>
            <a:ext cx="1" cy="28524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6C7E626-D8B5-0B46-BF02-B8A0EFDA60FB}"/>
              </a:ext>
            </a:extLst>
          </p:cNvPr>
          <p:cNvSpPr txBox="1"/>
          <p:nvPr/>
        </p:nvSpPr>
        <p:spPr>
          <a:xfrm>
            <a:off x="7601928" y="918722"/>
            <a:ext cx="328807" cy="369332"/>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ACC6CA87-24D2-954E-A5A1-85FC79BC0FEF}"/>
              </a:ext>
            </a:extLst>
          </p:cNvPr>
          <p:cNvSpPr txBox="1"/>
          <p:nvPr/>
        </p:nvSpPr>
        <p:spPr>
          <a:xfrm>
            <a:off x="8273342" y="922753"/>
            <a:ext cx="328807" cy="369332"/>
          </a:xfrm>
          <a:prstGeom prst="rect">
            <a:avLst/>
          </a:prstGeom>
          <a:noFill/>
        </p:spPr>
        <p:txBody>
          <a:bodyPr wrap="square" rtlCol="0">
            <a:spAutoFit/>
          </a:bodyPr>
          <a:lstStyle/>
          <a:p>
            <a:r>
              <a:rPr lang="en-US" dirty="0"/>
              <a:t>1</a:t>
            </a:r>
          </a:p>
        </p:txBody>
      </p:sp>
      <p:sp>
        <p:nvSpPr>
          <p:cNvPr id="42" name="TextBox 41">
            <a:extLst>
              <a:ext uri="{FF2B5EF4-FFF2-40B4-BE49-F238E27FC236}">
                <a16:creationId xmlns:a16="http://schemas.microsoft.com/office/drawing/2014/main" id="{885A9160-7487-4842-8D86-2FCD2D022331}"/>
              </a:ext>
            </a:extLst>
          </p:cNvPr>
          <p:cNvSpPr txBox="1"/>
          <p:nvPr/>
        </p:nvSpPr>
        <p:spPr>
          <a:xfrm>
            <a:off x="8740541" y="1235930"/>
            <a:ext cx="679895" cy="534735"/>
          </a:xfrm>
          <a:prstGeom prst="rect">
            <a:avLst/>
          </a:prstGeom>
          <a:noFill/>
          <a:ln>
            <a:solidFill>
              <a:schemeClr val="tx1"/>
            </a:solidFill>
          </a:ln>
        </p:spPr>
        <p:txBody>
          <a:bodyPr wrap="square" rtlCol="0">
            <a:noAutofit/>
          </a:bodyPr>
          <a:lstStyle/>
          <a:p>
            <a:endParaRPr lang="en-US" dirty="0"/>
          </a:p>
        </p:txBody>
      </p:sp>
      <p:sp>
        <p:nvSpPr>
          <p:cNvPr id="53" name="TextBox 52">
            <a:extLst>
              <a:ext uri="{FF2B5EF4-FFF2-40B4-BE49-F238E27FC236}">
                <a16:creationId xmlns:a16="http://schemas.microsoft.com/office/drawing/2014/main" id="{17871309-E19C-9243-A7D9-2E1A659D6C69}"/>
              </a:ext>
            </a:extLst>
          </p:cNvPr>
          <p:cNvSpPr txBox="1"/>
          <p:nvPr/>
        </p:nvSpPr>
        <p:spPr>
          <a:xfrm>
            <a:off x="8916084" y="912464"/>
            <a:ext cx="328807" cy="369332"/>
          </a:xfrm>
          <a:prstGeom prst="rect">
            <a:avLst/>
          </a:prstGeom>
          <a:noFill/>
        </p:spPr>
        <p:txBody>
          <a:bodyPr wrap="square" rtlCol="0">
            <a:spAutoFit/>
          </a:bodyPr>
          <a:lstStyle/>
          <a:p>
            <a:r>
              <a:rPr lang="en-US" dirty="0"/>
              <a:t>2</a:t>
            </a:r>
          </a:p>
        </p:txBody>
      </p:sp>
      <p:sp>
        <p:nvSpPr>
          <p:cNvPr id="60" name="TextBox 59">
            <a:extLst>
              <a:ext uri="{FF2B5EF4-FFF2-40B4-BE49-F238E27FC236}">
                <a16:creationId xmlns:a16="http://schemas.microsoft.com/office/drawing/2014/main" id="{D980178B-292B-DB47-BB69-E40D3BF61340}"/>
              </a:ext>
            </a:extLst>
          </p:cNvPr>
          <p:cNvSpPr txBox="1"/>
          <p:nvPr/>
        </p:nvSpPr>
        <p:spPr>
          <a:xfrm>
            <a:off x="9188894" y="2045673"/>
            <a:ext cx="1489044" cy="534735"/>
          </a:xfrm>
          <a:prstGeom prst="rect">
            <a:avLst/>
          </a:prstGeom>
          <a:noFill/>
          <a:ln>
            <a:solidFill>
              <a:schemeClr val="tx1"/>
            </a:solidFill>
          </a:ln>
        </p:spPr>
        <p:txBody>
          <a:bodyPr wrap="square" rtlCol="0">
            <a:noAutofit/>
          </a:bodyPr>
          <a:lstStyle/>
          <a:p>
            <a:r>
              <a:rPr lang="en-US" dirty="0"/>
              <a:t>name: Nelson		</a:t>
            </a:r>
          </a:p>
        </p:txBody>
      </p:sp>
      <p:cxnSp>
        <p:nvCxnSpPr>
          <p:cNvPr id="61" name="Straight Arrow Connector 60">
            <a:extLst>
              <a:ext uri="{FF2B5EF4-FFF2-40B4-BE49-F238E27FC236}">
                <a16:creationId xmlns:a16="http://schemas.microsoft.com/office/drawing/2014/main" id="{97869C71-8124-8248-8DC0-F00E022AC0D0}"/>
              </a:ext>
            </a:extLst>
          </p:cNvPr>
          <p:cNvCxnSpPr>
            <a:cxnSpLocks/>
            <a:stCxn id="42" idx="2"/>
            <a:endCxn id="60" idx="0"/>
          </p:cNvCxnSpPr>
          <p:nvPr/>
        </p:nvCxnSpPr>
        <p:spPr>
          <a:xfrm>
            <a:off x="9080489" y="1770665"/>
            <a:ext cx="852927" cy="27500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7" name="Content Placeholder 2">
            <a:extLst>
              <a:ext uri="{FF2B5EF4-FFF2-40B4-BE49-F238E27FC236}">
                <a16:creationId xmlns:a16="http://schemas.microsoft.com/office/drawing/2014/main" id="{9D419D9D-075F-0E41-A9B6-2A52210C116F}"/>
              </a:ext>
            </a:extLst>
          </p:cNvPr>
          <p:cNvSpPr txBox="1">
            <a:spLocks/>
          </p:cNvSpPr>
          <p:nvPr/>
        </p:nvSpPr>
        <p:spPr>
          <a:xfrm>
            <a:off x="826534" y="3232169"/>
            <a:ext cx="4997790" cy="73469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Student j = new Student(“</a:t>
            </a:r>
            <a:r>
              <a:rPr lang="en-US" dirty="0" err="1"/>
              <a:t>Jimbo</a:t>
            </a:r>
            <a:r>
              <a:rPr lang="en-US" dirty="0"/>
              <a:t>”);</a:t>
            </a:r>
          </a:p>
          <a:p>
            <a:pPr marL="0" indent="0">
              <a:buFont typeface="Arial" panose="020B0604020202020204" pitchFamily="34" charset="0"/>
              <a:buNone/>
            </a:pPr>
            <a:r>
              <a:rPr lang="en-US" dirty="0" err="1"/>
              <a:t>objs.add</a:t>
            </a:r>
            <a:r>
              <a:rPr lang="en-US" dirty="0"/>
              <a:t>(j);</a:t>
            </a:r>
          </a:p>
        </p:txBody>
      </p:sp>
      <p:sp>
        <p:nvSpPr>
          <p:cNvPr id="69" name="TextBox 68">
            <a:extLst>
              <a:ext uri="{FF2B5EF4-FFF2-40B4-BE49-F238E27FC236}">
                <a16:creationId xmlns:a16="http://schemas.microsoft.com/office/drawing/2014/main" id="{4A5831CB-3C5B-6042-9102-CC8655CC0232}"/>
              </a:ext>
            </a:extLst>
          </p:cNvPr>
          <p:cNvSpPr txBox="1"/>
          <p:nvPr/>
        </p:nvSpPr>
        <p:spPr>
          <a:xfrm>
            <a:off x="7473350" y="3196813"/>
            <a:ext cx="679895" cy="534735"/>
          </a:xfrm>
          <a:prstGeom prst="rect">
            <a:avLst/>
          </a:prstGeom>
          <a:noFill/>
          <a:ln>
            <a:solidFill>
              <a:schemeClr val="tx1"/>
            </a:solidFill>
          </a:ln>
        </p:spPr>
        <p:txBody>
          <a:bodyPr wrap="square" rtlCol="0">
            <a:noAutofit/>
          </a:bodyPr>
          <a:lstStyle/>
          <a:p>
            <a:r>
              <a:rPr lang="en-US" dirty="0"/>
              <a:t>		</a:t>
            </a:r>
          </a:p>
        </p:txBody>
      </p:sp>
      <p:cxnSp>
        <p:nvCxnSpPr>
          <p:cNvPr id="70" name="Straight Arrow Connector 69">
            <a:extLst>
              <a:ext uri="{FF2B5EF4-FFF2-40B4-BE49-F238E27FC236}">
                <a16:creationId xmlns:a16="http://schemas.microsoft.com/office/drawing/2014/main" id="{F28BCB41-F272-FA4C-A19D-8502CDB73423}"/>
              </a:ext>
            </a:extLst>
          </p:cNvPr>
          <p:cNvCxnSpPr>
            <a:cxnSpLocks/>
            <a:endCxn id="69" idx="1"/>
          </p:cNvCxnSpPr>
          <p:nvPr/>
        </p:nvCxnSpPr>
        <p:spPr>
          <a:xfrm flipV="1">
            <a:off x="6845842" y="3464181"/>
            <a:ext cx="627508" cy="208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C4608-AE4A-5340-9DC9-0447A9E6F2CC}"/>
              </a:ext>
            </a:extLst>
          </p:cNvPr>
          <p:cNvSpPr txBox="1"/>
          <p:nvPr/>
        </p:nvSpPr>
        <p:spPr>
          <a:xfrm>
            <a:off x="8153245" y="3196811"/>
            <a:ext cx="679895" cy="534735"/>
          </a:xfrm>
          <a:prstGeom prst="rect">
            <a:avLst/>
          </a:prstGeom>
          <a:noFill/>
          <a:ln>
            <a:solidFill>
              <a:schemeClr val="tx1"/>
            </a:solidFill>
          </a:ln>
        </p:spPr>
        <p:txBody>
          <a:bodyPr wrap="square" rtlCol="0">
            <a:noAutofit/>
          </a:bodyPr>
          <a:lstStyle/>
          <a:p>
            <a:endParaRPr lang="en-US" dirty="0"/>
          </a:p>
        </p:txBody>
      </p:sp>
      <p:sp>
        <p:nvSpPr>
          <p:cNvPr id="72" name="TextBox 71">
            <a:extLst>
              <a:ext uri="{FF2B5EF4-FFF2-40B4-BE49-F238E27FC236}">
                <a16:creationId xmlns:a16="http://schemas.microsoft.com/office/drawing/2014/main" id="{C9B81D54-BB01-834A-9654-AB47DA4D31A6}"/>
              </a:ext>
            </a:extLst>
          </p:cNvPr>
          <p:cNvSpPr txBox="1"/>
          <p:nvPr/>
        </p:nvSpPr>
        <p:spPr>
          <a:xfrm>
            <a:off x="6460276" y="4019774"/>
            <a:ext cx="1259723" cy="534735"/>
          </a:xfrm>
          <a:prstGeom prst="rect">
            <a:avLst/>
          </a:prstGeom>
          <a:noFill/>
          <a:ln>
            <a:solidFill>
              <a:schemeClr val="tx1"/>
            </a:solidFill>
          </a:ln>
        </p:spPr>
        <p:txBody>
          <a:bodyPr wrap="square" rtlCol="0">
            <a:noAutofit/>
          </a:bodyPr>
          <a:lstStyle/>
          <a:p>
            <a:r>
              <a:rPr lang="en-US" dirty="0"/>
              <a:t>name: Bart		</a:t>
            </a:r>
          </a:p>
        </p:txBody>
      </p:sp>
      <p:cxnSp>
        <p:nvCxnSpPr>
          <p:cNvPr id="73" name="Straight Arrow Connector 72">
            <a:extLst>
              <a:ext uri="{FF2B5EF4-FFF2-40B4-BE49-F238E27FC236}">
                <a16:creationId xmlns:a16="http://schemas.microsoft.com/office/drawing/2014/main" id="{14099111-BBC7-6D40-B2D6-DBCCA9EDE8FC}"/>
              </a:ext>
            </a:extLst>
          </p:cNvPr>
          <p:cNvCxnSpPr>
            <a:cxnSpLocks/>
            <a:stCxn id="69" idx="2"/>
            <a:endCxn id="72" idx="0"/>
          </p:cNvCxnSpPr>
          <p:nvPr/>
        </p:nvCxnSpPr>
        <p:spPr>
          <a:xfrm flipH="1">
            <a:off x="7090138" y="3731548"/>
            <a:ext cx="723160" cy="28822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599337DE-4563-EB44-B796-1B70CA988D1C}"/>
              </a:ext>
            </a:extLst>
          </p:cNvPr>
          <p:cNvSpPr txBox="1"/>
          <p:nvPr/>
        </p:nvSpPr>
        <p:spPr>
          <a:xfrm>
            <a:off x="6106176" y="3279511"/>
            <a:ext cx="771525" cy="369332"/>
          </a:xfrm>
          <a:prstGeom prst="rect">
            <a:avLst/>
          </a:prstGeom>
          <a:noFill/>
        </p:spPr>
        <p:txBody>
          <a:bodyPr wrap="square" rtlCol="0">
            <a:spAutoFit/>
          </a:bodyPr>
          <a:lstStyle/>
          <a:p>
            <a:r>
              <a:rPr lang="en-US" dirty="0" err="1"/>
              <a:t>objs</a:t>
            </a:r>
            <a:endParaRPr lang="en-US" dirty="0"/>
          </a:p>
        </p:txBody>
      </p:sp>
      <p:sp>
        <p:nvSpPr>
          <p:cNvPr id="75" name="TextBox 74">
            <a:extLst>
              <a:ext uri="{FF2B5EF4-FFF2-40B4-BE49-F238E27FC236}">
                <a16:creationId xmlns:a16="http://schemas.microsoft.com/office/drawing/2014/main" id="{152B3F35-5CC2-824E-AD56-4CB82B8AFEB8}"/>
              </a:ext>
            </a:extLst>
          </p:cNvPr>
          <p:cNvSpPr txBox="1"/>
          <p:nvPr/>
        </p:nvSpPr>
        <p:spPr>
          <a:xfrm>
            <a:off x="7868756" y="4016787"/>
            <a:ext cx="1248872" cy="534735"/>
          </a:xfrm>
          <a:prstGeom prst="rect">
            <a:avLst/>
          </a:prstGeom>
          <a:noFill/>
          <a:ln>
            <a:solidFill>
              <a:schemeClr val="tx1"/>
            </a:solidFill>
          </a:ln>
        </p:spPr>
        <p:txBody>
          <a:bodyPr wrap="square" rtlCol="0">
            <a:noAutofit/>
          </a:bodyPr>
          <a:lstStyle/>
          <a:p>
            <a:r>
              <a:rPr lang="en-US" dirty="0"/>
              <a:t>name: Lisa		</a:t>
            </a:r>
          </a:p>
        </p:txBody>
      </p:sp>
      <p:cxnSp>
        <p:nvCxnSpPr>
          <p:cNvPr id="78" name="Straight Arrow Connector 77">
            <a:extLst>
              <a:ext uri="{FF2B5EF4-FFF2-40B4-BE49-F238E27FC236}">
                <a16:creationId xmlns:a16="http://schemas.microsoft.com/office/drawing/2014/main" id="{82C2EDCA-D30D-BB43-A139-C27C2C891779}"/>
              </a:ext>
            </a:extLst>
          </p:cNvPr>
          <p:cNvCxnSpPr>
            <a:cxnSpLocks/>
            <a:stCxn id="71" idx="2"/>
            <a:endCxn id="75" idx="0"/>
          </p:cNvCxnSpPr>
          <p:nvPr/>
        </p:nvCxnSpPr>
        <p:spPr>
          <a:xfrm flipH="1">
            <a:off x="8493192" y="3731546"/>
            <a:ext cx="1" cy="28524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C31FB7F-33F3-1546-8FE0-59CCE17079D9}"/>
              </a:ext>
            </a:extLst>
          </p:cNvPr>
          <p:cNvSpPr txBox="1"/>
          <p:nvPr/>
        </p:nvSpPr>
        <p:spPr>
          <a:xfrm>
            <a:off x="8833986" y="3193218"/>
            <a:ext cx="679895" cy="534735"/>
          </a:xfrm>
          <a:prstGeom prst="rect">
            <a:avLst/>
          </a:prstGeom>
          <a:noFill/>
          <a:ln>
            <a:solidFill>
              <a:schemeClr val="tx1"/>
            </a:solidFill>
          </a:ln>
        </p:spPr>
        <p:txBody>
          <a:bodyPr wrap="square" rtlCol="0">
            <a:noAutofit/>
          </a:bodyPr>
          <a:lstStyle/>
          <a:p>
            <a:endParaRPr lang="en-US" dirty="0"/>
          </a:p>
        </p:txBody>
      </p:sp>
      <p:sp>
        <p:nvSpPr>
          <p:cNvPr id="82" name="TextBox 81">
            <a:extLst>
              <a:ext uri="{FF2B5EF4-FFF2-40B4-BE49-F238E27FC236}">
                <a16:creationId xmlns:a16="http://schemas.microsoft.com/office/drawing/2014/main" id="{86E9FEED-F3BA-744E-A4E1-D3AB9D0C81AF}"/>
              </a:ext>
            </a:extLst>
          </p:cNvPr>
          <p:cNvSpPr txBox="1"/>
          <p:nvPr/>
        </p:nvSpPr>
        <p:spPr>
          <a:xfrm>
            <a:off x="8833140" y="4729930"/>
            <a:ext cx="1489044" cy="534735"/>
          </a:xfrm>
          <a:prstGeom prst="rect">
            <a:avLst/>
          </a:prstGeom>
          <a:noFill/>
          <a:ln>
            <a:solidFill>
              <a:schemeClr val="tx1"/>
            </a:solidFill>
          </a:ln>
        </p:spPr>
        <p:txBody>
          <a:bodyPr wrap="square" rtlCol="0">
            <a:noAutofit/>
          </a:bodyPr>
          <a:lstStyle/>
          <a:p>
            <a:r>
              <a:rPr lang="en-US" dirty="0"/>
              <a:t>name: Nelson		</a:t>
            </a:r>
          </a:p>
        </p:txBody>
      </p:sp>
      <p:cxnSp>
        <p:nvCxnSpPr>
          <p:cNvPr id="83" name="Straight Arrow Connector 82">
            <a:extLst>
              <a:ext uri="{FF2B5EF4-FFF2-40B4-BE49-F238E27FC236}">
                <a16:creationId xmlns:a16="http://schemas.microsoft.com/office/drawing/2014/main" id="{41B9C0C0-E9C2-0641-8C6A-42DE3CC6AB31}"/>
              </a:ext>
            </a:extLst>
          </p:cNvPr>
          <p:cNvCxnSpPr>
            <a:cxnSpLocks/>
            <a:stCxn id="79" idx="2"/>
            <a:endCxn id="82" idx="0"/>
          </p:cNvCxnSpPr>
          <p:nvPr/>
        </p:nvCxnSpPr>
        <p:spPr>
          <a:xfrm>
            <a:off x="9173934" y="3727953"/>
            <a:ext cx="403728" cy="100197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0C5365F-6AC0-1C40-8DE8-2C981057719E}"/>
              </a:ext>
            </a:extLst>
          </p:cNvPr>
          <p:cNvSpPr txBox="1"/>
          <p:nvPr/>
        </p:nvSpPr>
        <p:spPr>
          <a:xfrm>
            <a:off x="7704352" y="2930477"/>
            <a:ext cx="328807" cy="369332"/>
          </a:xfrm>
          <a:prstGeom prst="rect">
            <a:avLst/>
          </a:prstGeom>
          <a:noFill/>
        </p:spPr>
        <p:txBody>
          <a:bodyPr wrap="square" rtlCol="0">
            <a:spAutoFit/>
          </a:bodyPr>
          <a:lstStyle/>
          <a:p>
            <a:r>
              <a:rPr lang="en-US" dirty="0"/>
              <a:t>0</a:t>
            </a:r>
          </a:p>
        </p:txBody>
      </p:sp>
      <p:sp>
        <p:nvSpPr>
          <p:cNvPr id="85" name="TextBox 84">
            <a:extLst>
              <a:ext uri="{FF2B5EF4-FFF2-40B4-BE49-F238E27FC236}">
                <a16:creationId xmlns:a16="http://schemas.microsoft.com/office/drawing/2014/main" id="{F8262912-B162-114C-B688-4AF078745A66}"/>
              </a:ext>
            </a:extLst>
          </p:cNvPr>
          <p:cNvSpPr txBox="1"/>
          <p:nvPr/>
        </p:nvSpPr>
        <p:spPr>
          <a:xfrm>
            <a:off x="8375766" y="2934508"/>
            <a:ext cx="328807" cy="369332"/>
          </a:xfrm>
          <a:prstGeom prst="rect">
            <a:avLst/>
          </a:prstGeom>
          <a:noFill/>
        </p:spPr>
        <p:txBody>
          <a:bodyPr wrap="square" rtlCol="0">
            <a:spAutoFit/>
          </a:bodyPr>
          <a:lstStyle/>
          <a:p>
            <a:r>
              <a:rPr lang="en-US" dirty="0"/>
              <a:t>1</a:t>
            </a:r>
          </a:p>
        </p:txBody>
      </p:sp>
      <p:sp>
        <p:nvSpPr>
          <p:cNvPr id="86" name="TextBox 85">
            <a:extLst>
              <a:ext uri="{FF2B5EF4-FFF2-40B4-BE49-F238E27FC236}">
                <a16:creationId xmlns:a16="http://schemas.microsoft.com/office/drawing/2014/main" id="{9DF7E734-5BB4-174C-BC93-2D5F42709C0D}"/>
              </a:ext>
            </a:extLst>
          </p:cNvPr>
          <p:cNvSpPr txBox="1"/>
          <p:nvPr/>
        </p:nvSpPr>
        <p:spPr>
          <a:xfrm>
            <a:off x="9018508" y="2924219"/>
            <a:ext cx="328807" cy="369332"/>
          </a:xfrm>
          <a:prstGeom prst="rect">
            <a:avLst/>
          </a:prstGeom>
          <a:noFill/>
        </p:spPr>
        <p:txBody>
          <a:bodyPr wrap="square" rtlCol="0">
            <a:spAutoFit/>
          </a:bodyPr>
          <a:lstStyle/>
          <a:p>
            <a:r>
              <a:rPr lang="en-US" dirty="0"/>
              <a:t>2</a:t>
            </a:r>
          </a:p>
        </p:txBody>
      </p:sp>
      <p:sp>
        <p:nvSpPr>
          <p:cNvPr id="87" name="TextBox 86">
            <a:extLst>
              <a:ext uri="{FF2B5EF4-FFF2-40B4-BE49-F238E27FC236}">
                <a16:creationId xmlns:a16="http://schemas.microsoft.com/office/drawing/2014/main" id="{A0ABB49A-55E1-5147-9D4A-51C186CCC69D}"/>
              </a:ext>
            </a:extLst>
          </p:cNvPr>
          <p:cNvSpPr txBox="1"/>
          <p:nvPr/>
        </p:nvSpPr>
        <p:spPr>
          <a:xfrm>
            <a:off x="9506952" y="3200238"/>
            <a:ext cx="679895" cy="534735"/>
          </a:xfrm>
          <a:prstGeom prst="rect">
            <a:avLst/>
          </a:prstGeom>
          <a:noFill/>
          <a:ln>
            <a:solidFill>
              <a:schemeClr val="tx1"/>
            </a:solidFill>
          </a:ln>
        </p:spPr>
        <p:txBody>
          <a:bodyPr wrap="square" rtlCol="0">
            <a:noAutofit/>
          </a:bodyPr>
          <a:lstStyle/>
          <a:p>
            <a:endParaRPr lang="en-US" dirty="0"/>
          </a:p>
        </p:txBody>
      </p:sp>
      <p:sp>
        <p:nvSpPr>
          <p:cNvPr id="90" name="TextBox 89">
            <a:extLst>
              <a:ext uri="{FF2B5EF4-FFF2-40B4-BE49-F238E27FC236}">
                <a16:creationId xmlns:a16="http://schemas.microsoft.com/office/drawing/2014/main" id="{7E3D5132-E078-A04E-98B2-D0543CB0F387}"/>
              </a:ext>
            </a:extLst>
          </p:cNvPr>
          <p:cNvSpPr txBox="1"/>
          <p:nvPr/>
        </p:nvSpPr>
        <p:spPr>
          <a:xfrm>
            <a:off x="9769012" y="2934508"/>
            <a:ext cx="328807" cy="369332"/>
          </a:xfrm>
          <a:prstGeom prst="rect">
            <a:avLst/>
          </a:prstGeom>
          <a:noFill/>
        </p:spPr>
        <p:txBody>
          <a:bodyPr wrap="square" rtlCol="0">
            <a:spAutoFit/>
          </a:bodyPr>
          <a:lstStyle/>
          <a:p>
            <a:r>
              <a:rPr lang="en-US" dirty="0"/>
              <a:t>3</a:t>
            </a:r>
          </a:p>
        </p:txBody>
      </p:sp>
      <p:sp>
        <p:nvSpPr>
          <p:cNvPr id="91" name="TextBox 90">
            <a:extLst>
              <a:ext uri="{FF2B5EF4-FFF2-40B4-BE49-F238E27FC236}">
                <a16:creationId xmlns:a16="http://schemas.microsoft.com/office/drawing/2014/main" id="{2B18A261-4FAC-054A-9AA6-DCF92F47AED8}"/>
              </a:ext>
            </a:extLst>
          </p:cNvPr>
          <p:cNvSpPr txBox="1"/>
          <p:nvPr/>
        </p:nvSpPr>
        <p:spPr>
          <a:xfrm>
            <a:off x="9889837" y="3981510"/>
            <a:ext cx="1489044" cy="534735"/>
          </a:xfrm>
          <a:prstGeom prst="rect">
            <a:avLst/>
          </a:prstGeom>
          <a:noFill/>
          <a:ln>
            <a:solidFill>
              <a:schemeClr val="tx1"/>
            </a:solidFill>
          </a:ln>
        </p:spPr>
        <p:txBody>
          <a:bodyPr wrap="square" rtlCol="0">
            <a:noAutofit/>
          </a:bodyPr>
          <a:lstStyle/>
          <a:p>
            <a:r>
              <a:rPr lang="en-US" dirty="0"/>
              <a:t>name: </a:t>
            </a:r>
            <a:r>
              <a:rPr lang="en-US" dirty="0" err="1"/>
              <a:t>Jimbo</a:t>
            </a:r>
            <a:r>
              <a:rPr lang="en-US" dirty="0"/>
              <a:t>		</a:t>
            </a:r>
          </a:p>
        </p:txBody>
      </p:sp>
      <p:cxnSp>
        <p:nvCxnSpPr>
          <p:cNvPr id="92" name="Straight Arrow Connector 91">
            <a:extLst>
              <a:ext uri="{FF2B5EF4-FFF2-40B4-BE49-F238E27FC236}">
                <a16:creationId xmlns:a16="http://schemas.microsoft.com/office/drawing/2014/main" id="{1C52BE7F-A989-F240-AF35-F6860EBA823A}"/>
              </a:ext>
            </a:extLst>
          </p:cNvPr>
          <p:cNvCxnSpPr>
            <a:cxnSpLocks/>
            <a:stCxn id="87" idx="2"/>
          </p:cNvCxnSpPr>
          <p:nvPr/>
        </p:nvCxnSpPr>
        <p:spPr>
          <a:xfrm>
            <a:off x="9846900" y="3734973"/>
            <a:ext cx="783443" cy="23189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048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C92A-9318-D542-B184-20A612AEE0BF}"/>
              </a:ext>
            </a:extLst>
          </p:cNvPr>
          <p:cNvSpPr>
            <a:spLocks noGrp="1"/>
          </p:cNvSpPr>
          <p:nvPr>
            <p:ph type="title"/>
          </p:nvPr>
        </p:nvSpPr>
        <p:spPr/>
        <p:txBody>
          <a:bodyPr/>
          <a:lstStyle/>
          <a:p>
            <a:r>
              <a:rPr lang="en-US" dirty="0"/>
              <a:t>Standard for-loop is very similar for </a:t>
            </a:r>
            <a:r>
              <a:rPr lang="en-US" dirty="0" err="1"/>
              <a:t>ArrayList</a:t>
            </a:r>
            <a:endParaRPr lang="en-US" dirty="0"/>
          </a:p>
        </p:txBody>
      </p:sp>
      <p:sp>
        <p:nvSpPr>
          <p:cNvPr id="3" name="Content Placeholder 2">
            <a:extLst>
              <a:ext uri="{FF2B5EF4-FFF2-40B4-BE49-F238E27FC236}">
                <a16:creationId xmlns:a16="http://schemas.microsoft.com/office/drawing/2014/main" id="{BBF7A6D0-5B3C-E74B-969A-42B2981DA583}"/>
              </a:ext>
            </a:extLst>
          </p:cNvPr>
          <p:cNvSpPr>
            <a:spLocks noGrp="1"/>
          </p:cNvSpPr>
          <p:nvPr>
            <p:ph idx="1"/>
          </p:nvPr>
        </p:nvSpPr>
        <p:spPr>
          <a:xfrm>
            <a:off x="838200" y="1825625"/>
            <a:ext cx="10515600" cy="4560888"/>
          </a:xfrm>
        </p:spPr>
        <p:txBody>
          <a:bodyPr>
            <a:normAutofit fontScale="92500" lnSpcReduction="10000"/>
          </a:bodyPr>
          <a:lstStyle/>
          <a:p>
            <a:pPr marL="0" indent="0">
              <a:buNone/>
            </a:pPr>
            <a:endParaRPr lang="en-US" dirty="0"/>
          </a:p>
          <a:p>
            <a:pPr marL="0" indent="0">
              <a:buNone/>
            </a:pPr>
            <a:r>
              <a:rPr lang="en-US" dirty="0"/>
              <a:t>for (int </a:t>
            </a:r>
            <a:r>
              <a:rPr lang="en-US" dirty="0" err="1"/>
              <a:t>i</a:t>
            </a:r>
            <a:r>
              <a:rPr lang="en-US" dirty="0"/>
              <a:t> = 0; </a:t>
            </a:r>
            <a:r>
              <a:rPr lang="en-US" dirty="0" err="1"/>
              <a:t>i</a:t>
            </a:r>
            <a:r>
              <a:rPr lang="en-US" dirty="0"/>
              <a:t> &lt; </a:t>
            </a:r>
            <a:r>
              <a:rPr lang="en-US" dirty="0" err="1"/>
              <a:t>objs.size</a:t>
            </a:r>
            <a:r>
              <a:rPr lang="en-US" dirty="0"/>
              <a:t>(); ++</a:t>
            </a:r>
            <a:r>
              <a:rPr lang="en-US" dirty="0" err="1"/>
              <a:t>i</a:t>
            </a:r>
            <a:r>
              <a:rPr lang="en-US" dirty="0"/>
              <a:t>) {</a:t>
            </a:r>
          </a:p>
          <a:p>
            <a:pPr marL="0" indent="0">
              <a:buNone/>
            </a:pPr>
            <a:r>
              <a:rPr lang="en-US" dirty="0"/>
              <a:t>	</a:t>
            </a:r>
            <a:r>
              <a:rPr lang="en-US" dirty="0" err="1">
                <a:solidFill>
                  <a:schemeClr val="bg2">
                    <a:lumMod val="75000"/>
                  </a:schemeClr>
                </a:solidFill>
              </a:rPr>
              <a:t>System.out.println</a:t>
            </a:r>
            <a:r>
              <a:rPr lang="en-US" dirty="0">
                <a:solidFill>
                  <a:schemeClr val="bg2">
                    <a:lumMod val="75000"/>
                  </a:schemeClr>
                </a:solidFill>
              </a:rPr>
              <a:t>(</a:t>
            </a:r>
            <a:r>
              <a:rPr lang="en-US" dirty="0" err="1">
                <a:solidFill>
                  <a:schemeClr val="bg2">
                    <a:lumMod val="75000"/>
                  </a:schemeClr>
                </a:solidFill>
              </a:rPr>
              <a:t>objs.get</a:t>
            </a:r>
            <a:r>
              <a:rPr lang="en-US" dirty="0">
                <a:solidFill>
                  <a:schemeClr val="bg2">
                    <a:lumMod val="75000"/>
                  </a:schemeClr>
                </a:solidFill>
              </a:rPr>
              <a:t>(</a:t>
            </a:r>
            <a:r>
              <a:rPr lang="en-US" dirty="0" err="1">
                <a:solidFill>
                  <a:schemeClr val="bg2">
                    <a:lumMod val="75000"/>
                  </a:schemeClr>
                </a:solidFill>
              </a:rPr>
              <a:t>i</a:t>
            </a:r>
            <a:r>
              <a:rPr lang="en-US" dirty="0">
                <a:solidFill>
                  <a:schemeClr val="bg2">
                    <a:lumMod val="75000"/>
                  </a:schemeClr>
                </a:solidFill>
              </a:rPr>
              <a:t>));	// The body of the for-loop</a:t>
            </a:r>
          </a:p>
          <a:p>
            <a:pPr marL="0" indent="0">
              <a:buNone/>
            </a:pPr>
            <a:r>
              <a:rPr lang="en-US" dirty="0"/>
              <a:t>}</a:t>
            </a:r>
          </a:p>
          <a:p>
            <a:pPr marL="0" indent="0">
              <a:buNone/>
            </a:pPr>
            <a:endParaRPr lang="en-US" dirty="0"/>
          </a:p>
          <a:p>
            <a:pPr marL="0" indent="0">
              <a:buNone/>
            </a:pPr>
            <a:r>
              <a:rPr lang="en-US" dirty="0"/>
              <a:t>When the body of the loop is a </a:t>
            </a:r>
            <a:r>
              <a:rPr lang="en-US" dirty="0" err="1"/>
              <a:t>println</a:t>
            </a:r>
            <a:r>
              <a:rPr lang="en-US" dirty="0"/>
              <a:t>, the loop prints:</a:t>
            </a:r>
          </a:p>
          <a:p>
            <a:pPr marL="0" indent="0">
              <a:buNone/>
            </a:pPr>
            <a:r>
              <a:rPr lang="en-US" dirty="0"/>
              <a:t>Bart</a:t>
            </a:r>
          </a:p>
          <a:p>
            <a:pPr marL="0" indent="0">
              <a:buNone/>
            </a:pPr>
            <a:r>
              <a:rPr lang="en-US" dirty="0"/>
              <a:t>Lisa</a:t>
            </a:r>
          </a:p>
          <a:p>
            <a:pPr marL="0" indent="0">
              <a:buNone/>
            </a:pPr>
            <a:r>
              <a:rPr lang="en-US" dirty="0"/>
              <a:t>Nelson</a:t>
            </a:r>
          </a:p>
          <a:p>
            <a:pPr marL="0" indent="0">
              <a:buNone/>
            </a:pPr>
            <a:r>
              <a:rPr lang="en-US" dirty="0" err="1"/>
              <a:t>Jimbo</a:t>
            </a:r>
            <a:endParaRPr lang="en-US" dirty="0"/>
          </a:p>
        </p:txBody>
      </p:sp>
    </p:spTree>
    <p:extLst>
      <p:ext uri="{BB962C8B-B14F-4D97-AF65-F5344CB8AC3E}">
        <p14:creationId xmlns:p14="http://schemas.microsoft.com/office/powerpoint/2010/main" val="4165847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C92A-9318-D542-B184-20A612AEE0BF}"/>
              </a:ext>
            </a:extLst>
          </p:cNvPr>
          <p:cNvSpPr>
            <a:spLocks noGrp="1"/>
          </p:cNvSpPr>
          <p:nvPr>
            <p:ph type="title"/>
          </p:nvPr>
        </p:nvSpPr>
        <p:spPr/>
        <p:txBody>
          <a:bodyPr/>
          <a:lstStyle/>
          <a:p>
            <a:r>
              <a:rPr lang="en-US" dirty="0"/>
              <a:t>for-each works too</a:t>
            </a:r>
          </a:p>
        </p:txBody>
      </p:sp>
      <p:sp>
        <p:nvSpPr>
          <p:cNvPr id="3" name="Content Placeholder 2">
            <a:extLst>
              <a:ext uri="{FF2B5EF4-FFF2-40B4-BE49-F238E27FC236}">
                <a16:creationId xmlns:a16="http://schemas.microsoft.com/office/drawing/2014/main" id="{BBF7A6D0-5B3C-E74B-969A-42B2981DA583}"/>
              </a:ext>
            </a:extLst>
          </p:cNvPr>
          <p:cNvSpPr>
            <a:spLocks noGrp="1"/>
          </p:cNvSpPr>
          <p:nvPr>
            <p:ph idx="1"/>
          </p:nvPr>
        </p:nvSpPr>
        <p:spPr>
          <a:xfrm>
            <a:off x="838200" y="1825625"/>
            <a:ext cx="10515600" cy="4560888"/>
          </a:xfrm>
        </p:spPr>
        <p:txBody>
          <a:bodyPr>
            <a:normAutofit fontScale="92500" lnSpcReduction="10000"/>
          </a:bodyPr>
          <a:lstStyle/>
          <a:p>
            <a:pPr marL="0" indent="0">
              <a:buNone/>
            </a:pPr>
            <a:endParaRPr lang="en-US" dirty="0"/>
          </a:p>
          <a:p>
            <a:pPr marL="0" indent="0">
              <a:buNone/>
            </a:pPr>
            <a:r>
              <a:rPr lang="en-US" dirty="0"/>
              <a:t>for (Student s : </a:t>
            </a:r>
            <a:r>
              <a:rPr lang="en-US" dirty="0" err="1"/>
              <a:t>objs</a:t>
            </a:r>
            <a:r>
              <a:rPr lang="en-US" dirty="0"/>
              <a:t>) {</a:t>
            </a:r>
          </a:p>
          <a:p>
            <a:pPr marL="0" indent="0">
              <a:buNone/>
            </a:pPr>
            <a:r>
              <a:rPr lang="en-US" dirty="0"/>
              <a:t>	</a:t>
            </a:r>
            <a:r>
              <a:rPr lang="en-US" dirty="0" err="1">
                <a:solidFill>
                  <a:schemeClr val="bg2">
                    <a:lumMod val="75000"/>
                  </a:schemeClr>
                </a:solidFill>
              </a:rPr>
              <a:t>System.out.println</a:t>
            </a:r>
            <a:r>
              <a:rPr lang="en-US" dirty="0">
                <a:solidFill>
                  <a:schemeClr val="bg2">
                    <a:lumMod val="75000"/>
                  </a:schemeClr>
                </a:solidFill>
              </a:rPr>
              <a:t>(</a:t>
            </a:r>
            <a:r>
              <a:rPr lang="en-US" dirty="0" err="1">
                <a:solidFill>
                  <a:schemeClr val="bg2">
                    <a:lumMod val="75000"/>
                  </a:schemeClr>
                </a:solidFill>
              </a:rPr>
              <a:t>s.name</a:t>
            </a:r>
            <a:r>
              <a:rPr lang="en-US" dirty="0">
                <a:solidFill>
                  <a:schemeClr val="bg2">
                    <a:lumMod val="75000"/>
                  </a:schemeClr>
                </a:solidFill>
              </a:rPr>
              <a:t>);	// The body of the for-loop</a:t>
            </a:r>
          </a:p>
          <a:p>
            <a:pPr marL="0" indent="0">
              <a:buNone/>
            </a:pPr>
            <a:r>
              <a:rPr lang="en-US" dirty="0"/>
              <a:t>}</a:t>
            </a:r>
          </a:p>
          <a:p>
            <a:pPr marL="0" indent="0">
              <a:buNone/>
            </a:pPr>
            <a:endParaRPr lang="en-US" dirty="0"/>
          </a:p>
          <a:p>
            <a:pPr marL="0" indent="0">
              <a:buNone/>
            </a:pPr>
            <a:r>
              <a:rPr lang="en-US" dirty="0"/>
              <a:t>When the body of the loop is a </a:t>
            </a:r>
            <a:r>
              <a:rPr lang="en-US" dirty="0" err="1"/>
              <a:t>println</a:t>
            </a:r>
            <a:r>
              <a:rPr lang="en-US" dirty="0"/>
              <a:t>, the loop prints:</a:t>
            </a:r>
          </a:p>
          <a:p>
            <a:pPr marL="0" indent="0">
              <a:buNone/>
            </a:pPr>
            <a:r>
              <a:rPr lang="en-US" dirty="0"/>
              <a:t>Bart</a:t>
            </a:r>
          </a:p>
          <a:p>
            <a:pPr marL="0" indent="0">
              <a:buNone/>
            </a:pPr>
            <a:r>
              <a:rPr lang="en-US" dirty="0"/>
              <a:t>Lisa</a:t>
            </a:r>
          </a:p>
          <a:p>
            <a:pPr marL="0" indent="0">
              <a:buNone/>
            </a:pPr>
            <a:r>
              <a:rPr lang="en-US" dirty="0"/>
              <a:t>Nelson</a:t>
            </a:r>
          </a:p>
          <a:p>
            <a:pPr marL="0" indent="0">
              <a:buNone/>
            </a:pPr>
            <a:r>
              <a:rPr lang="en-US" dirty="0" err="1"/>
              <a:t>Jimbo</a:t>
            </a:r>
            <a:endParaRPr lang="en-US" dirty="0"/>
          </a:p>
        </p:txBody>
      </p:sp>
    </p:spTree>
    <p:extLst>
      <p:ext uri="{BB962C8B-B14F-4D97-AF65-F5344CB8AC3E}">
        <p14:creationId xmlns:p14="http://schemas.microsoft.com/office/powerpoint/2010/main" val="1940533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3F36-AC04-3844-87F5-1FF17D363E9F}"/>
              </a:ext>
            </a:extLst>
          </p:cNvPr>
          <p:cNvSpPr>
            <a:spLocks noGrp="1"/>
          </p:cNvSpPr>
          <p:nvPr>
            <p:ph type="title"/>
          </p:nvPr>
        </p:nvSpPr>
        <p:spPr>
          <a:xfrm>
            <a:off x="1484531" y="681037"/>
            <a:ext cx="8016657" cy="609678"/>
          </a:xfrm>
        </p:spPr>
        <p:txBody>
          <a:bodyPr>
            <a:normAutofit fontScale="90000"/>
          </a:bodyPr>
          <a:lstStyle/>
          <a:p>
            <a:r>
              <a:rPr lang="en-US" dirty="0"/>
              <a:t>What about </a:t>
            </a:r>
            <a:r>
              <a:rPr lang="en-US" dirty="0" err="1"/>
              <a:t>ArrayList</a:t>
            </a:r>
            <a:r>
              <a:rPr lang="en-US" dirty="0"/>
              <a:t> of int?</a:t>
            </a:r>
          </a:p>
        </p:txBody>
      </p:sp>
      <p:sp>
        <p:nvSpPr>
          <p:cNvPr id="3" name="Content Placeholder 2">
            <a:extLst>
              <a:ext uri="{FF2B5EF4-FFF2-40B4-BE49-F238E27FC236}">
                <a16:creationId xmlns:a16="http://schemas.microsoft.com/office/drawing/2014/main" id="{26F8BF92-0D86-204C-9C56-E2BE7753C1BF}"/>
              </a:ext>
            </a:extLst>
          </p:cNvPr>
          <p:cNvSpPr>
            <a:spLocks noGrp="1"/>
          </p:cNvSpPr>
          <p:nvPr>
            <p:ph idx="1"/>
          </p:nvPr>
        </p:nvSpPr>
        <p:spPr/>
        <p:txBody>
          <a:bodyPr/>
          <a:lstStyle/>
          <a:p>
            <a:r>
              <a:rPr lang="en-US" dirty="0"/>
              <a:t>Here’s the problem. </a:t>
            </a:r>
            <a:r>
              <a:rPr lang="en-US" dirty="0" err="1"/>
              <a:t>ArrayList</a:t>
            </a:r>
            <a:r>
              <a:rPr lang="en-US" dirty="0"/>
              <a:t>&lt;&gt; </a:t>
            </a:r>
            <a:r>
              <a:rPr lang="en-US" i="1" dirty="0"/>
              <a:t>only works on objects</a:t>
            </a:r>
            <a:r>
              <a:rPr lang="en-US" dirty="0"/>
              <a:t>, but int, float and the other built-in types are not objects. </a:t>
            </a:r>
          </a:p>
          <a:p>
            <a:pPr marL="0" indent="0">
              <a:buNone/>
            </a:pPr>
            <a:r>
              <a:rPr lang="en-US" dirty="0"/>
              <a:t>           </a:t>
            </a:r>
            <a:r>
              <a:rPr lang="en-US" dirty="0" err="1"/>
              <a:t>ArrayList</a:t>
            </a:r>
            <a:r>
              <a:rPr lang="en-US" dirty="0"/>
              <a:t>&lt;int&gt; does not work.  </a:t>
            </a:r>
            <a:r>
              <a:rPr lang="en-US" dirty="0" err="1"/>
              <a:t>ArrayList</a:t>
            </a:r>
            <a:r>
              <a:rPr lang="en-US" dirty="0"/>
              <a:t>&lt;float&gt; does not work </a:t>
            </a:r>
          </a:p>
        </p:txBody>
      </p:sp>
      <p:pic>
        <p:nvPicPr>
          <p:cNvPr id="2050" name="Picture 2">
            <a:extLst>
              <a:ext uri="{FF2B5EF4-FFF2-40B4-BE49-F238E27FC236}">
                <a16:creationId xmlns:a16="http://schemas.microsoft.com/office/drawing/2014/main" id="{CC12C2E7-48B4-6840-87FE-097F70A1F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6795" y="3429000"/>
            <a:ext cx="5607579" cy="312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387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F4E8-3F28-7448-97E6-E44D0F5A7E2B}"/>
              </a:ext>
            </a:extLst>
          </p:cNvPr>
          <p:cNvSpPr>
            <a:spLocks noGrp="1"/>
          </p:cNvSpPr>
          <p:nvPr>
            <p:ph type="title"/>
          </p:nvPr>
        </p:nvSpPr>
        <p:spPr>
          <a:xfrm>
            <a:off x="981075" y="307863"/>
            <a:ext cx="10515600" cy="1325563"/>
          </a:xfrm>
        </p:spPr>
        <p:txBody>
          <a:bodyPr/>
          <a:lstStyle/>
          <a:p>
            <a:r>
              <a:rPr lang="en-US" dirty="0"/>
              <a:t>So Java has classes that simply hold a built-in type. Example: class Integer holds one integer.</a:t>
            </a:r>
          </a:p>
        </p:txBody>
      </p:sp>
      <p:sp>
        <p:nvSpPr>
          <p:cNvPr id="8" name="Content Placeholder 2">
            <a:extLst>
              <a:ext uri="{FF2B5EF4-FFF2-40B4-BE49-F238E27FC236}">
                <a16:creationId xmlns:a16="http://schemas.microsoft.com/office/drawing/2014/main" id="{5674975A-DFA6-FD41-8874-A6A4F39B4480}"/>
              </a:ext>
            </a:extLst>
          </p:cNvPr>
          <p:cNvSpPr>
            <a:spLocks noGrp="1"/>
          </p:cNvSpPr>
          <p:nvPr>
            <p:ph idx="1"/>
          </p:nvPr>
        </p:nvSpPr>
        <p:spPr>
          <a:xfrm>
            <a:off x="981075" y="1856377"/>
            <a:ext cx="6791329" cy="734695"/>
          </a:xfrm>
        </p:spPr>
        <p:txBody>
          <a:bodyPr>
            <a:noAutofit/>
          </a:bodyPr>
          <a:lstStyle/>
          <a:p>
            <a:pPr marL="0" indent="0">
              <a:buNone/>
            </a:pPr>
            <a:r>
              <a:rPr lang="en-US" sz="2400" dirty="0" err="1"/>
              <a:t>ArrayList</a:t>
            </a:r>
            <a:r>
              <a:rPr lang="en-US" sz="2400" dirty="0"/>
              <a:t>&lt;</a:t>
            </a:r>
            <a:r>
              <a:rPr lang="en-US" sz="3200" dirty="0">
                <a:solidFill>
                  <a:schemeClr val="accent6"/>
                </a:solidFill>
              </a:rPr>
              <a:t>Integer</a:t>
            </a:r>
            <a:r>
              <a:rPr lang="en-US" sz="2400" dirty="0"/>
              <a:t>&gt; </a:t>
            </a:r>
            <a:r>
              <a:rPr lang="en-US" sz="2400" dirty="0" err="1"/>
              <a:t>arr</a:t>
            </a:r>
            <a:r>
              <a:rPr lang="en-US" sz="2400" dirty="0"/>
              <a:t> = new </a:t>
            </a:r>
            <a:r>
              <a:rPr lang="en-US" sz="2400" dirty="0" err="1"/>
              <a:t>ArrayList</a:t>
            </a:r>
            <a:r>
              <a:rPr lang="en-US" sz="2400" dirty="0"/>
              <a:t>&lt;</a:t>
            </a:r>
            <a:r>
              <a:rPr lang="en-US" sz="2400" dirty="0">
                <a:solidFill>
                  <a:schemeClr val="accent6"/>
                </a:solidFill>
              </a:rPr>
              <a:t>Integer</a:t>
            </a:r>
            <a:r>
              <a:rPr lang="en-US" sz="2400" dirty="0"/>
              <a:t>&gt;();</a:t>
            </a:r>
          </a:p>
        </p:txBody>
      </p:sp>
      <p:sp>
        <p:nvSpPr>
          <p:cNvPr id="9" name="TextBox 8">
            <a:extLst>
              <a:ext uri="{FF2B5EF4-FFF2-40B4-BE49-F238E27FC236}">
                <a16:creationId xmlns:a16="http://schemas.microsoft.com/office/drawing/2014/main" id="{06BEA16D-F9C3-8045-881D-529F5D920BFD}"/>
              </a:ext>
            </a:extLst>
          </p:cNvPr>
          <p:cNvSpPr txBox="1"/>
          <p:nvPr/>
        </p:nvSpPr>
        <p:spPr>
          <a:xfrm>
            <a:off x="7874758" y="1938233"/>
            <a:ext cx="511150" cy="369332"/>
          </a:xfrm>
          <a:prstGeom prst="rect">
            <a:avLst/>
          </a:prstGeom>
          <a:noFill/>
        </p:spPr>
        <p:txBody>
          <a:bodyPr wrap="square" rtlCol="0">
            <a:spAutoFit/>
          </a:bodyPr>
          <a:lstStyle/>
          <a:p>
            <a:r>
              <a:rPr lang="en-US" dirty="0" err="1"/>
              <a:t>arr</a:t>
            </a:r>
            <a:endParaRPr lang="en-US" dirty="0"/>
          </a:p>
        </p:txBody>
      </p:sp>
      <p:cxnSp>
        <p:nvCxnSpPr>
          <p:cNvPr id="10" name="Straight Arrow Connector 9">
            <a:extLst>
              <a:ext uri="{FF2B5EF4-FFF2-40B4-BE49-F238E27FC236}">
                <a16:creationId xmlns:a16="http://schemas.microsoft.com/office/drawing/2014/main" id="{CFC51AB5-FBC0-A249-86C0-8129AB63A5DC}"/>
              </a:ext>
            </a:extLst>
          </p:cNvPr>
          <p:cNvCxnSpPr>
            <a:cxnSpLocks/>
            <a:stCxn id="9" idx="3"/>
            <a:endCxn id="29" idx="1"/>
          </p:cNvCxnSpPr>
          <p:nvPr/>
        </p:nvCxnSpPr>
        <p:spPr>
          <a:xfrm flipV="1">
            <a:off x="8385908" y="2118715"/>
            <a:ext cx="562961" cy="418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95A90F96-CA98-A740-A1E8-3AFC946A38A3}"/>
              </a:ext>
            </a:extLst>
          </p:cNvPr>
          <p:cNvSpPr txBox="1">
            <a:spLocks/>
          </p:cNvSpPr>
          <p:nvPr/>
        </p:nvSpPr>
        <p:spPr>
          <a:xfrm>
            <a:off x="966785" y="2683928"/>
            <a:ext cx="4591050"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arr.add</a:t>
            </a:r>
            <a:r>
              <a:rPr lang="en-US" dirty="0"/>
              <a:t>(new Integer(7));</a:t>
            </a:r>
          </a:p>
        </p:txBody>
      </p:sp>
      <p:sp>
        <p:nvSpPr>
          <p:cNvPr id="12" name="TextBox 11">
            <a:extLst>
              <a:ext uri="{FF2B5EF4-FFF2-40B4-BE49-F238E27FC236}">
                <a16:creationId xmlns:a16="http://schemas.microsoft.com/office/drawing/2014/main" id="{AF8E5BF3-8C65-8745-A40A-966A3AB1F3A2}"/>
              </a:ext>
            </a:extLst>
          </p:cNvPr>
          <p:cNvSpPr txBox="1"/>
          <p:nvPr/>
        </p:nvSpPr>
        <p:spPr>
          <a:xfrm>
            <a:off x="7518205" y="2710469"/>
            <a:ext cx="679895" cy="534735"/>
          </a:xfrm>
          <a:prstGeom prst="rect">
            <a:avLst/>
          </a:prstGeom>
          <a:noFill/>
          <a:ln>
            <a:solidFill>
              <a:schemeClr val="tx1"/>
            </a:solidFill>
          </a:ln>
        </p:spPr>
        <p:txBody>
          <a:bodyPr wrap="square" rtlCol="0">
            <a:noAutofit/>
          </a:bodyPr>
          <a:lstStyle/>
          <a:p>
            <a:r>
              <a:rPr lang="en-US" dirty="0"/>
              <a:t>		</a:t>
            </a:r>
          </a:p>
        </p:txBody>
      </p:sp>
      <p:cxnSp>
        <p:nvCxnSpPr>
          <p:cNvPr id="13" name="Straight Arrow Connector 12">
            <a:extLst>
              <a:ext uri="{FF2B5EF4-FFF2-40B4-BE49-F238E27FC236}">
                <a16:creationId xmlns:a16="http://schemas.microsoft.com/office/drawing/2014/main" id="{8FB8E10E-4CD4-F342-BD00-E283DC714584}"/>
              </a:ext>
            </a:extLst>
          </p:cNvPr>
          <p:cNvCxnSpPr>
            <a:cxnSpLocks/>
            <a:stCxn id="14" idx="3"/>
            <a:endCxn id="12" idx="1"/>
          </p:cNvCxnSpPr>
          <p:nvPr/>
        </p:nvCxnSpPr>
        <p:spPr>
          <a:xfrm flipV="1">
            <a:off x="6890697" y="2977837"/>
            <a:ext cx="627508" cy="208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CDE070B-D09C-2A45-846C-E01874802BA7}"/>
              </a:ext>
            </a:extLst>
          </p:cNvPr>
          <p:cNvSpPr txBox="1"/>
          <p:nvPr/>
        </p:nvSpPr>
        <p:spPr>
          <a:xfrm>
            <a:off x="6372225" y="2814023"/>
            <a:ext cx="518472" cy="369332"/>
          </a:xfrm>
          <a:prstGeom prst="rect">
            <a:avLst/>
          </a:prstGeom>
          <a:noFill/>
        </p:spPr>
        <p:txBody>
          <a:bodyPr wrap="square" rtlCol="0">
            <a:spAutoFit/>
          </a:bodyPr>
          <a:lstStyle/>
          <a:p>
            <a:r>
              <a:rPr lang="en-US" dirty="0" err="1"/>
              <a:t>arr</a:t>
            </a:r>
            <a:endParaRPr lang="en-US" dirty="0"/>
          </a:p>
        </p:txBody>
      </p:sp>
      <p:sp>
        <p:nvSpPr>
          <p:cNvPr id="15" name="TextBox 14">
            <a:extLst>
              <a:ext uri="{FF2B5EF4-FFF2-40B4-BE49-F238E27FC236}">
                <a16:creationId xmlns:a16="http://schemas.microsoft.com/office/drawing/2014/main" id="{3AFF4112-FA5E-8E49-8517-DF4B9356AC30}"/>
              </a:ext>
            </a:extLst>
          </p:cNvPr>
          <p:cNvSpPr txBox="1"/>
          <p:nvPr/>
        </p:nvSpPr>
        <p:spPr>
          <a:xfrm>
            <a:off x="7477588" y="3535794"/>
            <a:ext cx="761128" cy="534735"/>
          </a:xfrm>
          <a:prstGeom prst="rect">
            <a:avLst/>
          </a:prstGeom>
          <a:noFill/>
          <a:ln>
            <a:solidFill>
              <a:schemeClr val="tx1"/>
            </a:solidFill>
          </a:ln>
        </p:spPr>
        <p:txBody>
          <a:bodyPr wrap="square" rtlCol="0">
            <a:noAutofit/>
          </a:bodyPr>
          <a:lstStyle/>
          <a:p>
            <a:r>
              <a:rPr lang="en-US" dirty="0"/>
              <a:t>int: 7		</a:t>
            </a:r>
          </a:p>
        </p:txBody>
      </p:sp>
      <p:cxnSp>
        <p:nvCxnSpPr>
          <p:cNvPr id="16" name="Straight Arrow Connector 15">
            <a:extLst>
              <a:ext uri="{FF2B5EF4-FFF2-40B4-BE49-F238E27FC236}">
                <a16:creationId xmlns:a16="http://schemas.microsoft.com/office/drawing/2014/main" id="{DDEEB135-2594-CF49-BE3A-5F22381C2A3A}"/>
              </a:ext>
            </a:extLst>
          </p:cNvPr>
          <p:cNvCxnSpPr>
            <a:cxnSpLocks/>
            <a:stCxn id="12" idx="2"/>
            <a:endCxn id="15" idx="0"/>
          </p:cNvCxnSpPr>
          <p:nvPr/>
        </p:nvCxnSpPr>
        <p:spPr>
          <a:xfrm flipH="1">
            <a:off x="7858152" y="3245204"/>
            <a:ext cx="1" cy="2905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CD519F2-C743-FD4C-BAB5-5E875409FF2E}"/>
              </a:ext>
            </a:extLst>
          </p:cNvPr>
          <p:cNvSpPr txBox="1">
            <a:spLocks/>
          </p:cNvSpPr>
          <p:nvPr/>
        </p:nvSpPr>
        <p:spPr>
          <a:xfrm>
            <a:off x="966785" y="4636553"/>
            <a:ext cx="4591050"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arr.add</a:t>
            </a:r>
            <a:r>
              <a:rPr lang="en-US" dirty="0"/>
              <a:t>(new Integer(-4);</a:t>
            </a:r>
          </a:p>
        </p:txBody>
      </p:sp>
      <p:sp>
        <p:nvSpPr>
          <p:cNvPr id="18" name="TextBox 17">
            <a:extLst>
              <a:ext uri="{FF2B5EF4-FFF2-40B4-BE49-F238E27FC236}">
                <a16:creationId xmlns:a16="http://schemas.microsoft.com/office/drawing/2014/main" id="{19385FBA-285D-344D-A60F-6B09C23B1005}"/>
              </a:ext>
            </a:extLst>
          </p:cNvPr>
          <p:cNvSpPr txBox="1"/>
          <p:nvPr/>
        </p:nvSpPr>
        <p:spPr>
          <a:xfrm>
            <a:off x="7534810" y="4511190"/>
            <a:ext cx="679895" cy="534735"/>
          </a:xfrm>
          <a:prstGeom prst="rect">
            <a:avLst/>
          </a:prstGeom>
          <a:noFill/>
          <a:ln>
            <a:solidFill>
              <a:schemeClr val="tx1"/>
            </a:solidFill>
          </a:ln>
        </p:spPr>
        <p:txBody>
          <a:bodyPr wrap="square" rtlCol="0">
            <a:noAutofit/>
          </a:bodyPr>
          <a:lstStyle/>
          <a:p>
            <a:r>
              <a:rPr lang="en-US" dirty="0"/>
              <a:t>		</a:t>
            </a:r>
          </a:p>
        </p:txBody>
      </p:sp>
      <p:cxnSp>
        <p:nvCxnSpPr>
          <p:cNvPr id="19" name="Straight Arrow Connector 18">
            <a:extLst>
              <a:ext uri="{FF2B5EF4-FFF2-40B4-BE49-F238E27FC236}">
                <a16:creationId xmlns:a16="http://schemas.microsoft.com/office/drawing/2014/main" id="{4A901492-6ECA-EB42-A017-DB657EA5C5EE}"/>
              </a:ext>
            </a:extLst>
          </p:cNvPr>
          <p:cNvCxnSpPr>
            <a:cxnSpLocks/>
            <a:endCxn id="18" idx="1"/>
          </p:cNvCxnSpPr>
          <p:nvPr/>
        </p:nvCxnSpPr>
        <p:spPr>
          <a:xfrm flipV="1">
            <a:off x="6907302" y="4778558"/>
            <a:ext cx="627508" cy="208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E31F34B-6450-D541-9FA8-610E568EAC7F}"/>
              </a:ext>
            </a:extLst>
          </p:cNvPr>
          <p:cNvSpPr txBox="1"/>
          <p:nvPr/>
        </p:nvSpPr>
        <p:spPr>
          <a:xfrm>
            <a:off x="8214705" y="4511188"/>
            <a:ext cx="679895" cy="534735"/>
          </a:xfrm>
          <a:prstGeom prst="rect">
            <a:avLst/>
          </a:prstGeom>
          <a:noFill/>
          <a:ln>
            <a:solidFill>
              <a:schemeClr val="tx1"/>
            </a:solidFill>
          </a:ln>
        </p:spPr>
        <p:txBody>
          <a:bodyPr wrap="square" rtlCol="0">
            <a:noAutofit/>
          </a:bodyPr>
          <a:lstStyle/>
          <a:p>
            <a:endParaRPr lang="en-US" dirty="0"/>
          </a:p>
        </p:txBody>
      </p:sp>
      <p:sp>
        <p:nvSpPr>
          <p:cNvPr id="21" name="TextBox 20">
            <a:extLst>
              <a:ext uri="{FF2B5EF4-FFF2-40B4-BE49-F238E27FC236}">
                <a16:creationId xmlns:a16="http://schemas.microsoft.com/office/drawing/2014/main" id="{274CFC14-EE91-8840-A1D7-FF4BEAAE0CAF}"/>
              </a:ext>
            </a:extLst>
          </p:cNvPr>
          <p:cNvSpPr txBox="1"/>
          <p:nvPr/>
        </p:nvSpPr>
        <p:spPr>
          <a:xfrm>
            <a:off x="7370224" y="5321867"/>
            <a:ext cx="771525" cy="534735"/>
          </a:xfrm>
          <a:prstGeom prst="rect">
            <a:avLst/>
          </a:prstGeom>
          <a:noFill/>
          <a:ln>
            <a:solidFill>
              <a:schemeClr val="tx1"/>
            </a:solidFill>
          </a:ln>
        </p:spPr>
        <p:txBody>
          <a:bodyPr wrap="square" rtlCol="0">
            <a:noAutofit/>
          </a:bodyPr>
          <a:lstStyle/>
          <a:p>
            <a:r>
              <a:rPr lang="en-US" dirty="0"/>
              <a:t>int: 7		</a:t>
            </a:r>
          </a:p>
        </p:txBody>
      </p:sp>
      <p:cxnSp>
        <p:nvCxnSpPr>
          <p:cNvPr id="22" name="Straight Arrow Connector 21">
            <a:extLst>
              <a:ext uri="{FF2B5EF4-FFF2-40B4-BE49-F238E27FC236}">
                <a16:creationId xmlns:a16="http://schemas.microsoft.com/office/drawing/2014/main" id="{098E8CAF-C552-B249-B740-F0B395592E42}"/>
              </a:ext>
            </a:extLst>
          </p:cNvPr>
          <p:cNvCxnSpPr>
            <a:cxnSpLocks/>
            <a:stCxn id="18" idx="2"/>
            <a:endCxn id="21" idx="0"/>
          </p:cNvCxnSpPr>
          <p:nvPr/>
        </p:nvCxnSpPr>
        <p:spPr>
          <a:xfrm flipH="1">
            <a:off x="7755987" y="5045925"/>
            <a:ext cx="118771" cy="27594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1A5CB07-8C2E-D04C-8E97-4C63EEE037DC}"/>
              </a:ext>
            </a:extLst>
          </p:cNvPr>
          <p:cNvSpPr txBox="1"/>
          <p:nvPr/>
        </p:nvSpPr>
        <p:spPr>
          <a:xfrm>
            <a:off x="6311653" y="4593888"/>
            <a:ext cx="627508" cy="369332"/>
          </a:xfrm>
          <a:prstGeom prst="rect">
            <a:avLst/>
          </a:prstGeom>
          <a:noFill/>
        </p:spPr>
        <p:txBody>
          <a:bodyPr wrap="square" rtlCol="0">
            <a:spAutoFit/>
          </a:bodyPr>
          <a:lstStyle/>
          <a:p>
            <a:r>
              <a:rPr lang="en-US" dirty="0" err="1"/>
              <a:t>arr</a:t>
            </a:r>
            <a:endParaRPr lang="en-US" dirty="0"/>
          </a:p>
        </p:txBody>
      </p:sp>
      <p:sp>
        <p:nvSpPr>
          <p:cNvPr id="24" name="TextBox 23">
            <a:extLst>
              <a:ext uri="{FF2B5EF4-FFF2-40B4-BE49-F238E27FC236}">
                <a16:creationId xmlns:a16="http://schemas.microsoft.com/office/drawing/2014/main" id="{EC67C6F3-8701-7D4E-A34A-3AE7BED329D9}"/>
              </a:ext>
            </a:extLst>
          </p:cNvPr>
          <p:cNvSpPr txBox="1"/>
          <p:nvPr/>
        </p:nvSpPr>
        <p:spPr>
          <a:xfrm>
            <a:off x="8452873" y="5323524"/>
            <a:ext cx="870011" cy="534735"/>
          </a:xfrm>
          <a:prstGeom prst="rect">
            <a:avLst/>
          </a:prstGeom>
          <a:noFill/>
          <a:ln>
            <a:solidFill>
              <a:schemeClr val="tx1"/>
            </a:solidFill>
          </a:ln>
        </p:spPr>
        <p:txBody>
          <a:bodyPr wrap="square" rtlCol="0">
            <a:noAutofit/>
          </a:bodyPr>
          <a:lstStyle/>
          <a:p>
            <a:r>
              <a:rPr lang="en-US" dirty="0"/>
              <a:t>int : -4		</a:t>
            </a:r>
          </a:p>
        </p:txBody>
      </p:sp>
      <p:cxnSp>
        <p:nvCxnSpPr>
          <p:cNvPr id="25" name="Straight Arrow Connector 24">
            <a:extLst>
              <a:ext uri="{FF2B5EF4-FFF2-40B4-BE49-F238E27FC236}">
                <a16:creationId xmlns:a16="http://schemas.microsoft.com/office/drawing/2014/main" id="{C096B35A-E7F5-C24D-89C2-2CA84D756A0D}"/>
              </a:ext>
            </a:extLst>
          </p:cNvPr>
          <p:cNvCxnSpPr>
            <a:cxnSpLocks/>
            <a:stCxn id="20" idx="2"/>
            <a:endCxn id="24" idx="0"/>
          </p:cNvCxnSpPr>
          <p:nvPr/>
        </p:nvCxnSpPr>
        <p:spPr>
          <a:xfrm>
            <a:off x="8554653" y="5045923"/>
            <a:ext cx="333226" cy="27760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4D268BB-3777-B241-BCE5-F8DEAB41FB58}"/>
              </a:ext>
            </a:extLst>
          </p:cNvPr>
          <p:cNvSpPr txBox="1"/>
          <p:nvPr/>
        </p:nvSpPr>
        <p:spPr>
          <a:xfrm>
            <a:off x="7714696" y="2381082"/>
            <a:ext cx="328807" cy="369332"/>
          </a:xfrm>
          <a:prstGeom prst="rect">
            <a:avLst/>
          </a:prstGeom>
          <a:noFill/>
        </p:spPr>
        <p:txBody>
          <a:bodyPr wrap="square" rtlCol="0">
            <a:spAutoFit/>
          </a:bodyPr>
          <a:lstStyle/>
          <a:p>
            <a:r>
              <a:rPr lang="en-US" dirty="0"/>
              <a:t>0</a:t>
            </a:r>
          </a:p>
        </p:txBody>
      </p:sp>
      <p:sp>
        <p:nvSpPr>
          <p:cNvPr id="27" name="TextBox 26">
            <a:extLst>
              <a:ext uri="{FF2B5EF4-FFF2-40B4-BE49-F238E27FC236}">
                <a16:creationId xmlns:a16="http://schemas.microsoft.com/office/drawing/2014/main" id="{53E0131F-B804-2441-B7FF-DC623A732652}"/>
              </a:ext>
            </a:extLst>
          </p:cNvPr>
          <p:cNvSpPr txBox="1"/>
          <p:nvPr/>
        </p:nvSpPr>
        <p:spPr>
          <a:xfrm>
            <a:off x="7755987" y="4204213"/>
            <a:ext cx="328807" cy="369332"/>
          </a:xfrm>
          <a:prstGeom prst="rect">
            <a:avLst/>
          </a:prstGeom>
          <a:noFill/>
        </p:spPr>
        <p:txBody>
          <a:bodyPr wrap="square" rtlCol="0">
            <a:spAutoFit/>
          </a:bodyPr>
          <a:lstStyle/>
          <a:p>
            <a:r>
              <a:rPr lang="en-US" dirty="0"/>
              <a:t>0</a:t>
            </a:r>
          </a:p>
        </p:txBody>
      </p:sp>
      <p:sp>
        <p:nvSpPr>
          <p:cNvPr id="28" name="TextBox 27">
            <a:extLst>
              <a:ext uri="{FF2B5EF4-FFF2-40B4-BE49-F238E27FC236}">
                <a16:creationId xmlns:a16="http://schemas.microsoft.com/office/drawing/2014/main" id="{140370D9-8C2A-6345-8FEC-235E8C701A71}"/>
              </a:ext>
            </a:extLst>
          </p:cNvPr>
          <p:cNvSpPr txBox="1"/>
          <p:nvPr/>
        </p:nvSpPr>
        <p:spPr>
          <a:xfrm>
            <a:off x="8427401" y="4208244"/>
            <a:ext cx="328807" cy="369332"/>
          </a:xfrm>
          <a:prstGeom prst="rect">
            <a:avLst/>
          </a:prstGeom>
          <a:noFill/>
        </p:spPr>
        <p:txBody>
          <a:bodyPr wrap="square" rtlCol="0">
            <a:spAutoFit/>
          </a:bodyPr>
          <a:lstStyle/>
          <a:p>
            <a:r>
              <a:rPr lang="en-US" dirty="0"/>
              <a:t>1</a:t>
            </a:r>
          </a:p>
        </p:txBody>
      </p:sp>
      <p:sp>
        <p:nvSpPr>
          <p:cNvPr id="29" name="TextBox 28">
            <a:extLst>
              <a:ext uri="{FF2B5EF4-FFF2-40B4-BE49-F238E27FC236}">
                <a16:creationId xmlns:a16="http://schemas.microsoft.com/office/drawing/2014/main" id="{4DC23492-802C-C442-A2A5-0D1386BCF654}"/>
              </a:ext>
            </a:extLst>
          </p:cNvPr>
          <p:cNvSpPr txBox="1"/>
          <p:nvPr/>
        </p:nvSpPr>
        <p:spPr>
          <a:xfrm>
            <a:off x="8948869" y="1934049"/>
            <a:ext cx="1304705" cy="369332"/>
          </a:xfrm>
          <a:prstGeom prst="rect">
            <a:avLst/>
          </a:prstGeom>
          <a:noFill/>
        </p:spPr>
        <p:txBody>
          <a:bodyPr wrap="square" rtlCol="0">
            <a:spAutoFit/>
          </a:bodyPr>
          <a:lstStyle/>
          <a:p>
            <a:r>
              <a:rPr lang="en-US" dirty="0"/>
              <a:t>(empty list)</a:t>
            </a:r>
          </a:p>
        </p:txBody>
      </p:sp>
      <p:sp>
        <p:nvSpPr>
          <p:cNvPr id="40" name="Content Placeholder 2">
            <a:extLst>
              <a:ext uri="{FF2B5EF4-FFF2-40B4-BE49-F238E27FC236}">
                <a16:creationId xmlns:a16="http://schemas.microsoft.com/office/drawing/2014/main" id="{9BABCB14-7833-FD49-BFCD-0C8AB98D1E9D}"/>
              </a:ext>
            </a:extLst>
          </p:cNvPr>
          <p:cNvSpPr txBox="1">
            <a:spLocks/>
          </p:cNvSpPr>
          <p:nvPr/>
        </p:nvSpPr>
        <p:spPr>
          <a:xfrm>
            <a:off x="966784" y="5879562"/>
            <a:ext cx="10515599" cy="7346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err="1"/>
              <a:t>arr.get</a:t>
            </a:r>
            <a:r>
              <a:rPr lang="en-US" sz="2400" dirty="0"/>
              <a:t>(0) returns the int ‘7’, not the Integer object because Java knows we don’t care to deal with the Integer object, we just want the 7. </a:t>
            </a:r>
            <a:r>
              <a:rPr lang="en-US" sz="2400" dirty="0" err="1"/>
              <a:t>arr.get</a:t>
            </a:r>
            <a:r>
              <a:rPr lang="en-US" sz="2400" dirty="0"/>
              <a:t>(1) returns -4.</a:t>
            </a:r>
          </a:p>
        </p:txBody>
      </p:sp>
    </p:spTree>
    <p:extLst>
      <p:ext uri="{BB962C8B-B14F-4D97-AF65-F5344CB8AC3E}">
        <p14:creationId xmlns:p14="http://schemas.microsoft.com/office/powerpoint/2010/main" val="388738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86B9-3556-E248-AFEB-1445867C13D6}"/>
              </a:ext>
            </a:extLst>
          </p:cNvPr>
          <p:cNvSpPr>
            <a:spLocks noGrp="1"/>
          </p:cNvSpPr>
          <p:nvPr>
            <p:ph type="title"/>
          </p:nvPr>
        </p:nvSpPr>
        <p:spPr>
          <a:xfrm>
            <a:off x="838200" y="594046"/>
            <a:ext cx="10515600" cy="734695"/>
          </a:xfrm>
        </p:spPr>
        <p:txBody>
          <a:bodyPr>
            <a:normAutofit/>
          </a:bodyPr>
          <a:lstStyle/>
          <a:p>
            <a:r>
              <a:rPr lang="en-US" sz="2800" dirty="0">
                <a:latin typeface="+mn-lt"/>
              </a:rPr>
              <a:t>Creating an array of 5 integers.</a:t>
            </a:r>
          </a:p>
        </p:txBody>
      </p:sp>
      <p:sp>
        <p:nvSpPr>
          <p:cNvPr id="3" name="Content Placeholder 2">
            <a:extLst>
              <a:ext uri="{FF2B5EF4-FFF2-40B4-BE49-F238E27FC236}">
                <a16:creationId xmlns:a16="http://schemas.microsoft.com/office/drawing/2014/main" id="{AF5C7D01-39C7-F643-A711-CE9F5217083A}"/>
              </a:ext>
            </a:extLst>
          </p:cNvPr>
          <p:cNvSpPr>
            <a:spLocks noGrp="1"/>
          </p:cNvSpPr>
          <p:nvPr>
            <p:ph idx="1"/>
          </p:nvPr>
        </p:nvSpPr>
        <p:spPr>
          <a:xfrm>
            <a:off x="838200" y="1580762"/>
            <a:ext cx="4191000" cy="734695"/>
          </a:xfrm>
        </p:spPr>
        <p:txBody>
          <a:bodyPr/>
          <a:lstStyle/>
          <a:p>
            <a:pPr marL="0" indent="0">
              <a:buNone/>
            </a:pPr>
            <a:r>
              <a:rPr lang="en-US" dirty="0"/>
              <a:t>int[] data = new int[5];</a:t>
            </a:r>
          </a:p>
        </p:txBody>
      </p:sp>
      <p:sp>
        <p:nvSpPr>
          <p:cNvPr id="4" name="TextBox 3">
            <a:extLst>
              <a:ext uri="{FF2B5EF4-FFF2-40B4-BE49-F238E27FC236}">
                <a16:creationId xmlns:a16="http://schemas.microsoft.com/office/drawing/2014/main" id="{EE34D42F-010F-ED4E-B102-792824ABB5E3}"/>
              </a:ext>
            </a:extLst>
          </p:cNvPr>
          <p:cNvSpPr txBox="1"/>
          <p:nvPr/>
        </p:nvSpPr>
        <p:spPr>
          <a:xfrm>
            <a:off x="6953725" y="1580765"/>
            <a:ext cx="679895" cy="534735"/>
          </a:xfrm>
          <a:prstGeom prst="rect">
            <a:avLst/>
          </a:prstGeom>
          <a:noFill/>
          <a:ln>
            <a:solidFill>
              <a:schemeClr val="tx1"/>
            </a:solidFill>
          </a:ln>
        </p:spPr>
        <p:txBody>
          <a:bodyPr wrap="square" rtlCol="0">
            <a:noAutofit/>
          </a:bodyPr>
          <a:lstStyle/>
          <a:p>
            <a:r>
              <a:rPr lang="en-US" dirty="0"/>
              <a:t>0		</a:t>
            </a:r>
          </a:p>
        </p:txBody>
      </p:sp>
      <p:sp>
        <p:nvSpPr>
          <p:cNvPr id="5" name="TextBox 4">
            <a:extLst>
              <a:ext uri="{FF2B5EF4-FFF2-40B4-BE49-F238E27FC236}">
                <a16:creationId xmlns:a16="http://schemas.microsoft.com/office/drawing/2014/main" id="{AD33391A-6B3D-4748-BB95-32F0901BD67E}"/>
              </a:ext>
            </a:extLst>
          </p:cNvPr>
          <p:cNvSpPr txBox="1"/>
          <p:nvPr/>
        </p:nvSpPr>
        <p:spPr>
          <a:xfrm>
            <a:off x="5560597" y="1678153"/>
            <a:ext cx="771525" cy="369332"/>
          </a:xfrm>
          <a:prstGeom prst="rect">
            <a:avLst/>
          </a:prstGeom>
          <a:noFill/>
        </p:spPr>
        <p:txBody>
          <a:bodyPr wrap="square" rtlCol="0">
            <a:spAutoFit/>
          </a:bodyPr>
          <a:lstStyle/>
          <a:p>
            <a:r>
              <a:rPr lang="en-US" dirty="0"/>
              <a:t>data</a:t>
            </a:r>
          </a:p>
        </p:txBody>
      </p:sp>
      <p:cxnSp>
        <p:nvCxnSpPr>
          <p:cNvPr id="7" name="Straight Arrow Connector 6">
            <a:extLst>
              <a:ext uri="{FF2B5EF4-FFF2-40B4-BE49-F238E27FC236}">
                <a16:creationId xmlns:a16="http://schemas.microsoft.com/office/drawing/2014/main" id="{3F30ACB9-9373-094F-B46D-402CEB634F4D}"/>
              </a:ext>
            </a:extLst>
          </p:cNvPr>
          <p:cNvCxnSpPr>
            <a:stCxn id="5" idx="3"/>
            <a:endCxn id="4" idx="1"/>
          </p:cNvCxnSpPr>
          <p:nvPr/>
        </p:nvCxnSpPr>
        <p:spPr>
          <a:xfrm flipV="1">
            <a:off x="6332122" y="1848133"/>
            <a:ext cx="621603" cy="1468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A9A4EA-28C1-1841-A43B-B5F71AB7A2F4}"/>
              </a:ext>
            </a:extLst>
          </p:cNvPr>
          <p:cNvSpPr txBox="1"/>
          <p:nvPr/>
        </p:nvSpPr>
        <p:spPr>
          <a:xfrm>
            <a:off x="7633620" y="1580763"/>
            <a:ext cx="679895" cy="534735"/>
          </a:xfrm>
          <a:prstGeom prst="rect">
            <a:avLst/>
          </a:prstGeom>
          <a:noFill/>
          <a:ln>
            <a:solidFill>
              <a:schemeClr val="tx1"/>
            </a:solidFill>
          </a:ln>
        </p:spPr>
        <p:txBody>
          <a:bodyPr wrap="square" rtlCol="0">
            <a:noAutofit/>
          </a:bodyPr>
          <a:lstStyle/>
          <a:p>
            <a:r>
              <a:rPr lang="en-US" dirty="0"/>
              <a:t>0</a:t>
            </a:r>
          </a:p>
        </p:txBody>
      </p:sp>
      <p:sp>
        <p:nvSpPr>
          <p:cNvPr id="9" name="TextBox 8">
            <a:extLst>
              <a:ext uri="{FF2B5EF4-FFF2-40B4-BE49-F238E27FC236}">
                <a16:creationId xmlns:a16="http://schemas.microsoft.com/office/drawing/2014/main" id="{934C7ECE-610C-AD41-82C1-731A26930498}"/>
              </a:ext>
            </a:extLst>
          </p:cNvPr>
          <p:cNvSpPr txBox="1"/>
          <p:nvPr/>
        </p:nvSpPr>
        <p:spPr>
          <a:xfrm>
            <a:off x="8313515" y="1580762"/>
            <a:ext cx="679895" cy="534735"/>
          </a:xfrm>
          <a:prstGeom prst="rect">
            <a:avLst/>
          </a:prstGeom>
          <a:noFill/>
          <a:ln>
            <a:solidFill>
              <a:schemeClr val="tx1"/>
            </a:solidFill>
          </a:ln>
        </p:spPr>
        <p:txBody>
          <a:bodyPr wrap="square" rtlCol="0">
            <a:noAutofit/>
          </a:bodyPr>
          <a:lstStyle/>
          <a:p>
            <a:r>
              <a:rPr lang="en-US" dirty="0"/>
              <a:t>0</a:t>
            </a:r>
          </a:p>
        </p:txBody>
      </p:sp>
      <p:sp>
        <p:nvSpPr>
          <p:cNvPr id="10" name="TextBox 9">
            <a:extLst>
              <a:ext uri="{FF2B5EF4-FFF2-40B4-BE49-F238E27FC236}">
                <a16:creationId xmlns:a16="http://schemas.microsoft.com/office/drawing/2014/main" id="{E30D5B95-430B-5544-845E-955B6458726F}"/>
              </a:ext>
            </a:extLst>
          </p:cNvPr>
          <p:cNvSpPr txBox="1"/>
          <p:nvPr/>
        </p:nvSpPr>
        <p:spPr>
          <a:xfrm>
            <a:off x="8993410" y="1580762"/>
            <a:ext cx="679895" cy="534735"/>
          </a:xfrm>
          <a:prstGeom prst="rect">
            <a:avLst/>
          </a:prstGeom>
          <a:noFill/>
          <a:ln>
            <a:solidFill>
              <a:schemeClr val="tx1"/>
            </a:solidFill>
          </a:ln>
        </p:spPr>
        <p:txBody>
          <a:bodyPr wrap="square" rtlCol="0">
            <a:noAutofit/>
          </a:bodyPr>
          <a:lstStyle/>
          <a:p>
            <a:r>
              <a:rPr lang="en-US" dirty="0"/>
              <a:t>0</a:t>
            </a:r>
          </a:p>
        </p:txBody>
      </p:sp>
      <p:sp>
        <p:nvSpPr>
          <p:cNvPr id="12" name="TextBox 11">
            <a:extLst>
              <a:ext uri="{FF2B5EF4-FFF2-40B4-BE49-F238E27FC236}">
                <a16:creationId xmlns:a16="http://schemas.microsoft.com/office/drawing/2014/main" id="{27DF8550-CB37-E341-B589-C9CF22C9358E}"/>
              </a:ext>
            </a:extLst>
          </p:cNvPr>
          <p:cNvSpPr txBox="1"/>
          <p:nvPr/>
        </p:nvSpPr>
        <p:spPr>
          <a:xfrm>
            <a:off x="9673305" y="1580762"/>
            <a:ext cx="679895" cy="534735"/>
          </a:xfrm>
          <a:prstGeom prst="rect">
            <a:avLst/>
          </a:prstGeom>
          <a:noFill/>
          <a:ln>
            <a:solidFill>
              <a:schemeClr val="tx1"/>
            </a:solidFill>
          </a:ln>
        </p:spPr>
        <p:txBody>
          <a:bodyPr wrap="square" rtlCol="0">
            <a:noAutofit/>
          </a:bodyPr>
          <a:lstStyle/>
          <a:p>
            <a:r>
              <a:rPr lang="en-US" dirty="0"/>
              <a:t>0</a:t>
            </a:r>
          </a:p>
        </p:txBody>
      </p:sp>
      <p:sp>
        <p:nvSpPr>
          <p:cNvPr id="15" name="Content Placeholder 2">
            <a:extLst>
              <a:ext uri="{FF2B5EF4-FFF2-40B4-BE49-F238E27FC236}">
                <a16:creationId xmlns:a16="http://schemas.microsoft.com/office/drawing/2014/main" id="{C91C32B2-DB89-5441-827D-7D52FE43AC74}"/>
              </a:ext>
            </a:extLst>
          </p:cNvPr>
          <p:cNvSpPr txBox="1">
            <a:spLocks/>
          </p:cNvSpPr>
          <p:nvPr/>
        </p:nvSpPr>
        <p:spPr>
          <a:xfrm>
            <a:off x="838199" y="3429471"/>
            <a:ext cx="4191000"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data[</a:t>
            </a:r>
            <a:r>
              <a:rPr lang="en-US" dirty="0">
                <a:solidFill>
                  <a:schemeClr val="accent6"/>
                </a:solidFill>
              </a:rPr>
              <a:t>0</a:t>
            </a:r>
            <a:r>
              <a:rPr lang="en-US" dirty="0"/>
              <a:t>] = 10;</a:t>
            </a:r>
          </a:p>
        </p:txBody>
      </p:sp>
      <p:sp>
        <p:nvSpPr>
          <p:cNvPr id="16" name="TextBox 15">
            <a:extLst>
              <a:ext uri="{FF2B5EF4-FFF2-40B4-BE49-F238E27FC236}">
                <a16:creationId xmlns:a16="http://schemas.microsoft.com/office/drawing/2014/main" id="{738ED2D5-C292-764B-A740-24D9371A91A6}"/>
              </a:ext>
            </a:extLst>
          </p:cNvPr>
          <p:cNvSpPr txBox="1"/>
          <p:nvPr/>
        </p:nvSpPr>
        <p:spPr>
          <a:xfrm>
            <a:off x="6953724" y="3429003"/>
            <a:ext cx="679895" cy="534735"/>
          </a:xfrm>
          <a:prstGeom prst="rect">
            <a:avLst/>
          </a:prstGeom>
          <a:noFill/>
          <a:ln>
            <a:solidFill>
              <a:schemeClr val="tx1"/>
            </a:solidFill>
          </a:ln>
        </p:spPr>
        <p:txBody>
          <a:bodyPr wrap="square" rtlCol="0">
            <a:noAutofit/>
          </a:bodyPr>
          <a:lstStyle/>
          <a:p>
            <a:r>
              <a:rPr lang="en-US" dirty="0"/>
              <a:t>10		</a:t>
            </a:r>
          </a:p>
        </p:txBody>
      </p:sp>
      <p:sp>
        <p:nvSpPr>
          <p:cNvPr id="17" name="TextBox 16">
            <a:extLst>
              <a:ext uri="{FF2B5EF4-FFF2-40B4-BE49-F238E27FC236}">
                <a16:creationId xmlns:a16="http://schemas.microsoft.com/office/drawing/2014/main" id="{FA6D7D39-C866-B04F-9001-EE418E5EB0D8}"/>
              </a:ext>
            </a:extLst>
          </p:cNvPr>
          <p:cNvSpPr txBox="1"/>
          <p:nvPr/>
        </p:nvSpPr>
        <p:spPr>
          <a:xfrm>
            <a:off x="5560596" y="3526391"/>
            <a:ext cx="771525" cy="369332"/>
          </a:xfrm>
          <a:prstGeom prst="rect">
            <a:avLst/>
          </a:prstGeom>
          <a:noFill/>
        </p:spPr>
        <p:txBody>
          <a:bodyPr wrap="square" rtlCol="0">
            <a:spAutoFit/>
          </a:bodyPr>
          <a:lstStyle/>
          <a:p>
            <a:r>
              <a:rPr lang="en-US" dirty="0"/>
              <a:t>data</a:t>
            </a:r>
          </a:p>
        </p:txBody>
      </p:sp>
      <p:cxnSp>
        <p:nvCxnSpPr>
          <p:cNvPr id="18" name="Straight Arrow Connector 17">
            <a:extLst>
              <a:ext uri="{FF2B5EF4-FFF2-40B4-BE49-F238E27FC236}">
                <a16:creationId xmlns:a16="http://schemas.microsoft.com/office/drawing/2014/main" id="{91675423-0B41-E04A-B08C-FBB662F153CD}"/>
              </a:ext>
            </a:extLst>
          </p:cNvPr>
          <p:cNvCxnSpPr>
            <a:stCxn id="17" idx="3"/>
            <a:endCxn id="16" idx="1"/>
          </p:cNvCxnSpPr>
          <p:nvPr/>
        </p:nvCxnSpPr>
        <p:spPr>
          <a:xfrm flipV="1">
            <a:off x="6332121" y="3696371"/>
            <a:ext cx="621603" cy="1468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7F57D2F-D5AD-6344-A428-14CB04DC8C93}"/>
              </a:ext>
            </a:extLst>
          </p:cNvPr>
          <p:cNvSpPr txBox="1"/>
          <p:nvPr/>
        </p:nvSpPr>
        <p:spPr>
          <a:xfrm>
            <a:off x="7633619" y="3429001"/>
            <a:ext cx="679895" cy="534735"/>
          </a:xfrm>
          <a:prstGeom prst="rect">
            <a:avLst/>
          </a:prstGeom>
          <a:noFill/>
          <a:ln>
            <a:solidFill>
              <a:schemeClr val="tx1"/>
            </a:solidFill>
          </a:ln>
        </p:spPr>
        <p:txBody>
          <a:bodyPr wrap="square" rtlCol="0">
            <a:noAutofit/>
          </a:bodyPr>
          <a:lstStyle/>
          <a:p>
            <a:r>
              <a:rPr lang="en-US" dirty="0"/>
              <a:t>0</a:t>
            </a:r>
          </a:p>
        </p:txBody>
      </p:sp>
      <p:sp>
        <p:nvSpPr>
          <p:cNvPr id="20" name="TextBox 19">
            <a:extLst>
              <a:ext uri="{FF2B5EF4-FFF2-40B4-BE49-F238E27FC236}">
                <a16:creationId xmlns:a16="http://schemas.microsoft.com/office/drawing/2014/main" id="{7F6D666F-DCBB-784A-892C-DAFCBB586F0A}"/>
              </a:ext>
            </a:extLst>
          </p:cNvPr>
          <p:cNvSpPr txBox="1"/>
          <p:nvPr/>
        </p:nvSpPr>
        <p:spPr>
          <a:xfrm>
            <a:off x="8313514" y="3429000"/>
            <a:ext cx="679895" cy="534735"/>
          </a:xfrm>
          <a:prstGeom prst="rect">
            <a:avLst/>
          </a:prstGeom>
          <a:noFill/>
          <a:ln>
            <a:solidFill>
              <a:schemeClr val="tx1"/>
            </a:solidFill>
          </a:ln>
        </p:spPr>
        <p:txBody>
          <a:bodyPr wrap="square" rtlCol="0">
            <a:noAutofit/>
          </a:bodyPr>
          <a:lstStyle/>
          <a:p>
            <a:r>
              <a:rPr lang="en-US" dirty="0"/>
              <a:t>0</a:t>
            </a:r>
          </a:p>
        </p:txBody>
      </p:sp>
      <p:sp>
        <p:nvSpPr>
          <p:cNvPr id="21" name="TextBox 20">
            <a:extLst>
              <a:ext uri="{FF2B5EF4-FFF2-40B4-BE49-F238E27FC236}">
                <a16:creationId xmlns:a16="http://schemas.microsoft.com/office/drawing/2014/main" id="{15A2A8B5-B896-7A4C-BE62-30E547E78DFD}"/>
              </a:ext>
            </a:extLst>
          </p:cNvPr>
          <p:cNvSpPr txBox="1"/>
          <p:nvPr/>
        </p:nvSpPr>
        <p:spPr>
          <a:xfrm>
            <a:off x="8993409" y="3429000"/>
            <a:ext cx="679895" cy="534735"/>
          </a:xfrm>
          <a:prstGeom prst="rect">
            <a:avLst/>
          </a:prstGeom>
          <a:noFill/>
          <a:ln>
            <a:solidFill>
              <a:schemeClr val="tx1"/>
            </a:solidFill>
          </a:ln>
        </p:spPr>
        <p:txBody>
          <a:bodyPr wrap="square" rtlCol="0">
            <a:noAutofit/>
          </a:bodyPr>
          <a:lstStyle/>
          <a:p>
            <a:r>
              <a:rPr lang="en-US" dirty="0"/>
              <a:t>0</a:t>
            </a:r>
          </a:p>
        </p:txBody>
      </p:sp>
      <p:sp>
        <p:nvSpPr>
          <p:cNvPr id="22" name="TextBox 21">
            <a:extLst>
              <a:ext uri="{FF2B5EF4-FFF2-40B4-BE49-F238E27FC236}">
                <a16:creationId xmlns:a16="http://schemas.microsoft.com/office/drawing/2014/main" id="{83F36CEE-49D9-634C-8CCA-79725CB4C00F}"/>
              </a:ext>
            </a:extLst>
          </p:cNvPr>
          <p:cNvSpPr txBox="1"/>
          <p:nvPr/>
        </p:nvSpPr>
        <p:spPr>
          <a:xfrm>
            <a:off x="9673304" y="3429000"/>
            <a:ext cx="679895" cy="534735"/>
          </a:xfrm>
          <a:prstGeom prst="rect">
            <a:avLst/>
          </a:prstGeom>
          <a:noFill/>
          <a:ln>
            <a:solidFill>
              <a:schemeClr val="tx1"/>
            </a:solidFill>
          </a:ln>
        </p:spPr>
        <p:txBody>
          <a:bodyPr wrap="square" rtlCol="0">
            <a:noAutofit/>
          </a:bodyPr>
          <a:lstStyle/>
          <a:p>
            <a:r>
              <a:rPr lang="en-US" dirty="0"/>
              <a:t>0</a:t>
            </a:r>
          </a:p>
        </p:txBody>
      </p:sp>
      <p:sp>
        <p:nvSpPr>
          <p:cNvPr id="23" name="Content Placeholder 2">
            <a:extLst>
              <a:ext uri="{FF2B5EF4-FFF2-40B4-BE49-F238E27FC236}">
                <a16:creationId xmlns:a16="http://schemas.microsoft.com/office/drawing/2014/main" id="{457457E7-407D-3A4D-B04D-47E91881F15B}"/>
              </a:ext>
            </a:extLst>
          </p:cNvPr>
          <p:cNvSpPr txBox="1">
            <a:spLocks/>
          </p:cNvSpPr>
          <p:nvPr/>
        </p:nvSpPr>
        <p:spPr>
          <a:xfrm>
            <a:off x="838198" y="5329770"/>
            <a:ext cx="4191000"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data[</a:t>
            </a:r>
            <a:r>
              <a:rPr lang="en-US" dirty="0">
                <a:solidFill>
                  <a:schemeClr val="accent6"/>
                </a:solidFill>
              </a:rPr>
              <a:t>1</a:t>
            </a:r>
            <a:r>
              <a:rPr lang="en-US" dirty="0"/>
              <a:t>] = 20;</a:t>
            </a:r>
          </a:p>
        </p:txBody>
      </p:sp>
      <p:sp>
        <p:nvSpPr>
          <p:cNvPr id="24" name="TextBox 23">
            <a:extLst>
              <a:ext uri="{FF2B5EF4-FFF2-40B4-BE49-F238E27FC236}">
                <a16:creationId xmlns:a16="http://schemas.microsoft.com/office/drawing/2014/main" id="{C3C02D05-53A9-9146-A885-4935B41461BD}"/>
              </a:ext>
            </a:extLst>
          </p:cNvPr>
          <p:cNvSpPr txBox="1"/>
          <p:nvPr/>
        </p:nvSpPr>
        <p:spPr>
          <a:xfrm>
            <a:off x="6953723" y="5329302"/>
            <a:ext cx="679895" cy="534735"/>
          </a:xfrm>
          <a:prstGeom prst="rect">
            <a:avLst/>
          </a:prstGeom>
          <a:noFill/>
          <a:ln>
            <a:solidFill>
              <a:schemeClr val="tx1"/>
            </a:solidFill>
          </a:ln>
        </p:spPr>
        <p:txBody>
          <a:bodyPr wrap="square" rtlCol="0">
            <a:noAutofit/>
          </a:bodyPr>
          <a:lstStyle/>
          <a:p>
            <a:r>
              <a:rPr lang="en-US" dirty="0"/>
              <a:t>10		</a:t>
            </a:r>
          </a:p>
        </p:txBody>
      </p:sp>
      <p:sp>
        <p:nvSpPr>
          <p:cNvPr id="25" name="TextBox 24">
            <a:extLst>
              <a:ext uri="{FF2B5EF4-FFF2-40B4-BE49-F238E27FC236}">
                <a16:creationId xmlns:a16="http://schemas.microsoft.com/office/drawing/2014/main" id="{53BC45AF-1FBB-C844-8A5B-A7AE8DD126B9}"/>
              </a:ext>
            </a:extLst>
          </p:cNvPr>
          <p:cNvSpPr txBox="1"/>
          <p:nvPr/>
        </p:nvSpPr>
        <p:spPr>
          <a:xfrm>
            <a:off x="5560595" y="5426690"/>
            <a:ext cx="771525" cy="369332"/>
          </a:xfrm>
          <a:prstGeom prst="rect">
            <a:avLst/>
          </a:prstGeom>
          <a:noFill/>
        </p:spPr>
        <p:txBody>
          <a:bodyPr wrap="square" rtlCol="0">
            <a:spAutoFit/>
          </a:bodyPr>
          <a:lstStyle/>
          <a:p>
            <a:r>
              <a:rPr lang="en-US" dirty="0"/>
              <a:t>data</a:t>
            </a:r>
          </a:p>
        </p:txBody>
      </p:sp>
      <p:cxnSp>
        <p:nvCxnSpPr>
          <p:cNvPr id="26" name="Straight Arrow Connector 25">
            <a:extLst>
              <a:ext uri="{FF2B5EF4-FFF2-40B4-BE49-F238E27FC236}">
                <a16:creationId xmlns:a16="http://schemas.microsoft.com/office/drawing/2014/main" id="{9872309E-E911-4E40-B05C-40FC8BB13B07}"/>
              </a:ext>
            </a:extLst>
          </p:cNvPr>
          <p:cNvCxnSpPr>
            <a:stCxn id="25" idx="3"/>
            <a:endCxn id="24" idx="1"/>
          </p:cNvCxnSpPr>
          <p:nvPr/>
        </p:nvCxnSpPr>
        <p:spPr>
          <a:xfrm flipV="1">
            <a:off x="6332120" y="5596670"/>
            <a:ext cx="621603" cy="1468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D2F1F5C-48AD-8148-AAAD-B6623192491B}"/>
              </a:ext>
            </a:extLst>
          </p:cNvPr>
          <p:cNvSpPr txBox="1"/>
          <p:nvPr/>
        </p:nvSpPr>
        <p:spPr>
          <a:xfrm>
            <a:off x="7633618" y="5329300"/>
            <a:ext cx="679895" cy="534735"/>
          </a:xfrm>
          <a:prstGeom prst="rect">
            <a:avLst/>
          </a:prstGeom>
          <a:noFill/>
          <a:ln>
            <a:solidFill>
              <a:schemeClr val="tx1"/>
            </a:solidFill>
          </a:ln>
        </p:spPr>
        <p:txBody>
          <a:bodyPr wrap="square" rtlCol="0">
            <a:noAutofit/>
          </a:bodyPr>
          <a:lstStyle/>
          <a:p>
            <a:r>
              <a:rPr lang="en-US" dirty="0"/>
              <a:t>20</a:t>
            </a:r>
          </a:p>
        </p:txBody>
      </p:sp>
      <p:sp>
        <p:nvSpPr>
          <p:cNvPr id="28" name="TextBox 27">
            <a:extLst>
              <a:ext uri="{FF2B5EF4-FFF2-40B4-BE49-F238E27FC236}">
                <a16:creationId xmlns:a16="http://schemas.microsoft.com/office/drawing/2014/main" id="{797E4609-5C33-CB45-9765-4F96FD6008AE}"/>
              </a:ext>
            </a:extLst>
          </p:cNvPr>
          <p:cNvSpPr txBox="1"/>
          <p:nvPr/>
        </p:nvSpPr>
        <p:spPr>
          <a:xfrm>
            <a:off x="8313513" y="5329299"/>
            <a:ext cx="679895" cy="534735"/>
          </a:xfrm>
          <a:prstGeom prst="rect">
            <a:avLst/>
          </a:prstGeom>
          <a:noFill/>
          <a:ln>
            <a:solidFill>
              <a:schemeClr val="tx1"/>
            </a:solidFill>
          </a:ln>
        </p:spPr>
        <p:txBody>
          <a:bodyPr wrap="square" rtlCol="0">
            <a:noAutofit/>
          </a:bodyPr>
          <a:lstStyle/>
          <a:p>
            <a:r>
              <a:rPr lang="en-US" dirty="0"/>
              <a:t>0</a:t>
            </a:r>
          </a:p>
        </p:txBody>
      </p:sp>
      <p:sp>
        <p:nvSpPr>
          <p:cNvPr id="29" name="TextBox 28">
            <a:extLst>
              <a:ext uri="{FF2B5EF4-FFF2-40B4-BE49-F238E27FC236}">
                <a16:creationId xmlns:a16="http://schemas.microsoft.com/office/drawing/2014/main" id="{54C9C182-7EF0-AB4E-A6E0-825B31E13F44}"/>
              </a:ext>
            </a:extLst>
          </p:cNvPr>
          <p:cNvSpPr txBox="1"/>
          <p:nvPr/>
        </p:nvSpPr>
        <p:spPr>
          <a:xfrm>
            <a:off x="8993408" y="5329299"/>
            <a:ext cx="679895" cy="534735"/>
          </a:xfrm>
          <a:prstGeom prst="rect">
            <a:avLst/>
          </a:prstGeom>
          <a:noFill/>
          <a:ln>
            <a:solidFill>
              <a:schemeClr val="tx1"/>
            </a:solidFill>
          </a:ln>
        </p:spPr>
        <p:txBody>
          <a:bodyPr wrap="square" rtlCol="0">
            <a:noAutofit/>
          </a:bodyPr>
          <a:lstStyle/>
          <a:p>
            <a:r>
              <a:rPr lang="en-US" dirty="0"/>
              <a:t>0</a:t>
            </a:r>
          </a:p>
        </p:txBody>
      </p:sp>
      <p:sp>
        <p:nvSpPr>
          <p:cNvPr id="30" name="TextBox 29">
            <a:extLst>
              <a:ext uri="{FF2B5EF4-FFF2-40B4-BE49-F238E27FC236}">
                <a16:creationId xmlns:a16="http://schemas.microsoft.com/office/drawing/2014/main" id="{AF2EFE2F-F7D8-4B4F-8B99-2AFE2CA49B55}"/>
              </a:ext>
            </a:extLst>
          </p:cNvPr>
          <p:cNvSpPr txBox="1"/>
          <p:nvPr/>
        </p:nvSpPr>
        <p:spPr>
          <a:xfrm>
            <a:off x="9673303" y="5329299"/>
            <a:ext cx="679895" cy="534735"/>
          </a:xfrm>
          <a:prstGeom prst="rect">
            <a:avLst/>
          </a:prstGeom>
          <a:noFill/>
          <a:ln>
            <a:solidFill>
              <a:schemeClr val="tx1"/>
            </a:solidFill>
          </a:ln>
        </p:spPr>
        <p:txBody>
          <a:bodyPr wrap="square" rtlCol="0">
            <a:noAutofit/>
          </a:bodyPr>
          <a:lstStyle/>
          <a:p>
            <a:r>
              <a:rPr lang="en-US" dirty="0"/>
              <a:t>0</a:t>
            </a:r>
          </a:p>
        </p:txBody>
      </p:sp>
      <p:sp>
        <p:nvSpPr>
          <p:cNvPr id="39" name="Title 1">
            <a:extLst>
              <a:ext uri="{FF2B5EF4-FFF2-40B4-BE49-F238E27FC236}">
                <a16:creationId xmlns:a16="http://schemas.microsoft.com/office/drawing/2014/main" id="{54C41FFF-7C95-7347-BA89-28FA48C743DD}"/>
              </a:ext>
            </a:extLst>
          </p:cNvPr>
          <p:cNvSpPr txBox="1">
            <a:spLocks/>
          </p:cNvSpPr>
          <p:nvPr/>
        </p:nvSpPr>
        <p:spPr>
          <a:xfrm>
            <a:off x="838200" y="2331372"/>
            <a:ext cx="10515600" cy="734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mn-lt"/>
              </a:rPr>
              <a:t>The first item in the list is data[0]. You can assign to it.</a:t>
            </a:r>
          </a:p>
        </p:txBody>
      </p:sp>
      <p:sp>
        <p:nvSpPr>
          <p:cNvPr id="40" name="Rectangle 39">
            <a:extLst>
              <a:ext uri="{FF2B5EF4-FFF2-40B4-BE49-F238E27FC236}">
                <a16:creationId xmlns:a16="http://schemas.microsoft.com/office/drawing/2014/main" id="{FD475D37-1B81-614D-BBD6-B7E8D66E543B}"/>
              </a:ext>
            </a:extLst>
          </p:cNvPr>
          <p:cNvSpPr/>
          <p:nvPr/>
        </p:nvSpPr>
        <p:spPr>
          <a:xfrm>
            <a:off x="878994" y="4527570"/>
            <a:ext cx="9336980" cy="523220"/>
          </a:xfrm>
          <a:prstGeom prst="rect">
            <a:avLst/>
          </a:prstGeom>
        </p:spPr>
        <p:txBody>
          <a:bodyPr wrap="none">
            <a:spAutoFit/>
          </a:bodyPr>
          <a:lstStyle/>
          <a:p>
            <a:r>
              <a:rPr lang="en-US" sz="2800" dirty="0"/>
              <a:t>The second item in the list is data[1]. You can assign to it it too.</a:t>
            </a:r>
          </a:p>
        </p:txBody>
      </p:sp>
      <p:sp>
        <p:nvSpPr>
          <p:cNvPr id="41" name="TextBox 40">
            <a:extLst>
              <a:ext uri="{FF2B5EF4-FFF2-40B4-BE49-F238E27FC236}">
                <a16:creationId xmlns:a16="http://schemas.microsoft.com/office/drawing/2014/main" id="{18C2B5DC-3636-1C46-A6B0-7A67C296C0DE}"/>
              </a:ext>
            </a:extLst>
          </p:cNvPr>
          <p:cNvSpPr txBox="1"/>
          <p:nvPr/>
        </p:nvSpPr>
        <p:spPr>
          <a:xfrm>
            <a:off x="7150607" y="1247099"/>
            <a:ext cx="328807" cy="369332"/>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366CD828-CEA5-E44B-8206-8AE0F0AE1C68}"/>
              </a:ext>
            </a:extLst>
          </p:cNvPr>
          <p:cNvSpPr txBox="1"/>
          <p:nvPr/>
        </p:nvSpPr>
        <p:spPr>
          <a:xfrm>
            <a:off x="7809161" y="1241405"/>
            <a:ext cx="328807" cy="369332"/>
          </a:xfrm>
          <a:prstGeom prst="rect">
            <a:avLst/>
          </a:prstGeom>
          <a:noFill/>
        </p:spPr>
        <p:txBody>
          <a:bodyPr wrap="square" rtlCol="0">
            <a:spAutoFit/>
          </a:bodyPr>
          <a:lstStyle/>
          <a:p>
            <a:r>
              <a:rPr lang="en-US" dirty="0"/>
              <a:t>1</a:t>
            </a:r>
          </a:p>
        </p:txBody>
      </p:sp>
      <p:sp>
        <p:nvSpPr>
          <p:cNvPr id="43" name="TextBox 42">
            <a:extLst>
              <a:ext uri="{FF2B5EF4-FFF2-40B4-BE49-F238E27FC236}">
                <a16:creationId xmlns:a16="http://schemas.microsoft.com/office/drawing/2014/main" id="{31F59AF6-5016-2F4E-81AC-DABD50CDF5B8}"/>
              </a:ext>
            </a:extLst>
          </p:cNvPr>
          <p:cNvSpPr txBox="1"/>
          <p:nvPr/>
        </p:nvSpPr>
        <p:spPr>
          <a:xfrm>
            <a:off x="8484984" y="1217184"/>
            <a:ext cx="328807" cy="369332"/>
          </a:xfrm>
          <a:prstGeom prst="rect">
            <a:avLst/>
          </a:prstGeom>
          <a:noFill/>
        </p:spPr>
        <p:txBody>
          <a:bodyPr wrap="square" rtlCol="0">
            <a:spAutoFit/>
          </a:bodyPr>
          <a:lstStyle/>
          <a:p>
            <a:r>
              <a:rPr lang="en-US" dirty="0"/>
              <a:t>2</a:t>
            </a:r>
          </a:p>
        </p:txBody>
      </p:sp>
      <p:sp>
        <p:nvSpPr>
          <p:cNvPr id="44" name="TextBox 43">
            <a:extLst>
              <a:ext uri="{FF2B5EF4-FFF2-40B4-BE49-F238E27FC236}">
                <a16:creationId xmlns:a16="http://schemas.microsoft.com/office/drawing/2014/main" id="{8F8F8E59-4B4D-5042-B65E-0A2C9CA428AF}"/>
              </a:ext>
            </a:extLst>
          </p:cNvPr>
          <p:cNvSpPr txBox="1"/>
          <p:nvPr/>
        </p:nvSpPr>
        <p:spPr>
          <a:xfrm>
            <a:off x="9160807" y="1217184"/>
            <a:ext cx="328807" cy="369332"/>
          </a:xfrm>
          <a:prstGeom prst="rect">
            <a:avLst/>
          </a:prstGeom>
          <a:noFill/>
        </p:spPr>
        <p:txBody>
          <a:bodyPr wrap="square" rtlCol="0">
            <a:spAutoFit/>
          </a:bodyPr>
          <a:lstStyle/>
          <a:p>
            <a:r>
              <a:rPr lang="en-US" dirty="0"/>
              <a:t>3</a:t>
            </a:r>
          </a:p>
        </p:txBody>
      </p:sp>
      <p:sp>
        <p:nvSpPr>
          <p:cNvPr id="45" name="TextBox 44">
            <a:extLst>
              <a:ext uri="{FF2B5EF4-FFF2-40B4-BE49-F238E27FC236}">
                <a16:creationId xmlns:a16="http://schemas.microsoft.com/office/drawing/2014/main" id="{E4A966D4-F21B-5541-924D-E623281D84B5}"/>
              </a:ext>
            </a:extLst>
          </p:cNvPr>
          <p:cNvSpPr txBox="1"/>
          <p:nvPr/>
        </p:nvSpPr>
        <p:spPr>
          <a:xfrm>
            <a:off x="9853631" y="1232367"/>
            <a:ext cx="328807" cy="369332"/>
          </a:xfrm>
          <a:prstGeom prst="rect">
            <a:avLst/>
          </a:prstGeom>
          <a:noFill/>
        </p:spPr>
        <p:txBody>
          <a:bodyPr wrap="square" rtlCol="0">
            <a:spAutoFit/>
          </a:bodyPr>
          <a:lstStyle/>
          <a:p>
            <a:r>
              <a:rPr lang="en-US" dirty="0"/>
              <a:t>4</a:t>
            </a:r>
          </a:p>
        </p:txBody>
      </p:sp>
      <p:sp>
        <p:nvSpPr>
          <p:cNvPr id="46" name="TextBox 45">
            <a:extLst>
              <a:ext uri="{FF2B5EF4-FFF2-40B4-BE49-F238E27FC236}">
                <a16:creationId xmlns:a16="http://schemas.microsoft.com/office/drawing/2014/main" id="{EBAF9320-916F-E04A-A9B5-D2C80906858B}"/>
              </a:ext>
            </a:extLst>
          </p:cNvPr>
          <p:cNvSpPr txBox="1"/>
          <p:nvPr/>
        </p:nvSpPr>
        <p:spPr>
          <a:xfrm>
            <a:off x="7142612" y="3114534"/>
            <a:ext cx="328807" cy="369332"/>
          </a:xfrm>
          <a:prstGeom prst="rect">
            <a:avLst/>
          </a:prstGeom>
          <a:noFill/>
        </p:spPr>
        <p:txBody>
          <a:bodyPr wrap="square" rtlCol="0">
            <a:spAutoFit/>
          </a:bodyPr>
          <a:lstStyle/>
          <a:p>
            <a:r>
              <a:rPr lang="en-US" dirty="0">
                <a:solidFill>
                  <a:schemeClr val="accent6"/>
                </a:solidFill>
              </a:rPr>
              <a:t>0</a:t>
            </a:r>
          </a:p>
        </p:txBody>
      </p:sp>
      <p:sp>
        <p:nvSpPr>
          <p:cNvPr id="47" name="TextBox 46">
            <a:extLst>
              <a:ext uri="{FF2B5EF4-FFF2-40B4-BE49-F238E27FC236}">
                <a16:creationId xmlns:a16="http://schemas.microsoft.com/office/drawing/2014/main" id="{97395F07-5BF1-7145-AB1A-3B2A26A623C7}"/>
              </a:ext>
            </a:extLst>
          </p:cNvPr>
          <p:cNvSpPr txBox="1"/>
          <p:nvPr/>
        </p:nvSpPr>
        <p:spPr>
          <a:xfrm>
            <a:off x="7814026" y="3118565"/>
            <a:ext cx="328807" cy="369332"/>
          </a:xfrm>
          <a:prstGeom prst="rect">
            <a:avLst/>
          </a:prstGeom>
          <a:noFill/>
        </p:spPr>
        <p:txBody>
          <a:bodyPr wrap="square" rtlCol="0">
            <a:spAutoFit/>
          </a:bodyPr>
          <a:lstStyle/>
          <a:p>
            <a:r>
              <a:rPr lang="en-US" dirty="0"/>
              <a:t>1</a:t>
            </a:r>
          </a:p>
        </p:txBody>
      </p:sp>
      <p:sp>
        <p:nvSpPr>
          <p:cNvPr id="48" name="TextBox 47">
            <a:extLst>
              <a:ext uri="{FF2B5EF4-FFF2-40B4-BE49-F238E27FC236}">
                <a16:creationId xmlns:a16="http://schemas.microsoft.com/office/drawing/2014/main" id="{349AFD4D-13EA-274B-91A3-29FC98381DD5}"/>
              </a:ext>
            </a:extLst>
          </p:cNvPr>
          <p:cNvSpPr txBox="1"/>
          <p:nvPr/>
        </p:nvSpPr>
        <p:spPr>
          <a:xfrm>
            <a:off x="8456768" y="3108276"/>
            <a:ext cx="328807" cy="369332"/>
          </a:xfrm>
          <a:prstGeom prst="rect">
            <a:avLst/>
          </a:prstGeom>
          <a:noFill/>
        </p:spPr>
        <p:txBody>
          <a:bodyPr wrap="square" rtlCol="0">
            <a:spAutoFit/>
          </a:bodyPr>
          <a:lstStyle/>
          <a:p>
            <a:r>
              <a:rPr lang="en-US" dirty="0"/>
              <a:t>2</a:t>
            </a:r>
          </a:p>
        </p:txBody>
      </p:sp>
      <p:sp>
        <p:nvSpPr>
          <p:cNvPr id="49" name="TextBox 48">
            <a:extLst>
              <a:ext uri="{FF2B5EF4-FFF2-40B4-BE49-F238E27FC236}">
                <a16:creationId xmlns:a16="http://schemas.microsoft.com/office/drawing/2014/main" id="{76173C56-6599-8F48-810B-D2908D534B37}"/>
              </a:ext>
            </a:extLst>
          </p:cNvPr>
          <p:cNvSpPr txBox="1"/>
          <p:nvPr/>
        </p:nvSpPr>
        <p:spPr>
          <a:xfrm>
            <a:off x="9207272" y="3118565"/>
            <a:ext cx="328807" cy="369332"/>
          </a:xfrm>
          <a:prstGeom prst="rect">
            <a:avLst/>
          </a:prstGeom>
          <a:noFill/>
        </p:spPr>
        <p:txBody>
          <a:bodyPr wrap="square" rtlCol="0">
            <a:spAutoFit/>
          </a:bodyPr>
          <a:lstStyle/>
          <a:p>
            <a:r>
              <a:rPr lang="en-US" dirty="0"/>
              <a:t>3</a:t>
            </a:r>
          </a:p>
        </p:txBody>
      </p:sp>
      <p:sp>
        <p:nvSpPr>
          <p:cNvPr id="50" name="TextBox 49">
            <a:extLst>
              <a:ext uri="{FF2B5EF4-FFF2-40B4-BE49-F238E27FC236}">
                <a16:creationId xmlns:a16="http://schemas.microsoft.com/office/drawing/2014/main" id="{7AA2C0AD-2BEB-BA47-BBEB-8E7078783E07}"/>
              </a:ext>
            </a:extLst>
          </p:cNvPr>
          <p:cNvSpPr txBox="1"/>
          <p:nvPr/>
        </p:nvSpPr>
        <p:spPr>
          <a:xfrm>
            <a:off x="9887167" y="3113422"/>
            <a:ext cx="328807" cy="369332"/>
          </a:xfrm>
          <a:prstGeom prst="rect">
            <a:avLst/>
          </a:prstGeom>
          <a:noFill/>
        </p:spPr>
        <p:txBody>
          <a:bodyPr wrap="square" rtlCol="0">
            <a:spAutoFit/>
          </a:bodyPr>
          <a:lstStyle/>
          <a:p>
            <a:r>
              <a:rPr lang="en-US" dirty="0"/>
              <a:t>4</a:t>
            </a:r>
          </a:p>
        </p:txBody>
      </p:sp>
      <p:sp>
        <p:nvSpPr>
          <p:cNvPr id="51" name="TextBox 50">
            <a:extLst>
              <a:ext uri="{FF2B5EF4-FFF2-40B4-BE49-F238E27FC236}">
                <a16:creationId xmlns:a16="http://schemas.microsoft.com/office/drawing/2014/main" id="{CB9A8DA3-C4E2-1645-95F9-97282FC49C7E}"/>
              </a:ext>
            </a:extLst>
          </p:cNvPr>
          <p:cNvSpPr txBox="1"/>
          <p:nvPr/>
        </p:nvSpPr>
        <p:spPr>
          <a:xfrm>
            <a:off x="7142612" y="5038837"/>
            <a:ext cx="328807" cy="369332"/>
          </a:xfrm>
          <a:prstGeom prst="rect">
            <a:avLst/>
          </a:prstGeom>
          <a:noFill/>
        </p:spPr>
        <p:txBody>
          <a:bodyPr wrap="square" rtlCol="0">
            <a:spAutoFit/>
          </a:bodyPr>
          <a:lstStyle/>
          <a:p>
            <a:r>
              <a:rPr lang="en-US" dirty="0"/>
              <a:t>0</a:t>
            </a:r>
          </a:p>
        </p:txBody>
      </p:sp>
      <p:sp>
        <p:nvSpPr>
          <p:cNvPr id="52" name="TextBox 51">
            <a:extLst>
              <a:ext uri="{FF2B5EF4-FFF2-40B4-BE49-F238E27FC236}">
                <a16:creationId xmlns:a16="http://schemas.microsoft.com/office/drawing/2014/main" id="{977BD7F0-B389-C94B-AB8E-07EBB65E7B44}"/>
              </a:ext>
            </a:extLst>
          </p:cNvPr>
          <p:cNvSpPr txBox="1"/>
          <p:nvPr/>
        </p:nvSpPr>
        <p:spPr>
          <a:xfrm>
            <a:off x="7799738" y="5042868"/>
            <a:ext cx="328807" cy="369332"/>
          </a:xfrm>
          <a:prstGeom prst="rect">
            <a:avLst/>
          </a:prstGeom>
          <a:noFill/>
        </p:spPr>
        <p:txBody>
          <a:bodyPr wrap="square" rtlCol="0">
            <a:spAutoFit/>
          </a:bodyPr>
          <a:lstStyle/>
          <a:p>
            <a:r>
              <a:rPr lang="en-US" dirty="0">
                <a:solidFill>
                  <a:srgbClr val="00B050"/>
                </a:solidFill>
              </a:rPr>
              <a:t>1</a:t>
            </a:r>
          </a:p>
        </p:txBody>
      </p:sp>
      <p:sp>
        <p:nvSpPr>
          <p:cNvPr id="53" name="TextBox 52">
            <a:extLst>
              <a:ext uri="{FF2B5EF4-FFF2-40B4-BE49-F238E27FC236}">
                <a16:creationId xmlns:a16="http://schemas.microsoft.com/office/drawing/2014/main" id="{704DCC39-B2AD-034C-95AF-F9D0894A440D}"/>
              </a:ext>
            </a:extLst>
          </p:cNvPr>
          <p:cNvSpPr txBox="1"/>
          <p:nvPr/>
        </p:nvSpPr>
        <p:spPr>
          <a:xfrm>
            <a:off x="8456768" y="5032579"/>
            <a:ext cx="328807" cy="369332"/>
          </a:xfrm>
          <a:prstGeom prst="rect">
            <a:avLst/>
          </a:prstGeom>
          <a:noFill/>
        </p:spPr>
        <p:txBody>
          <a:bodyPr wrap="square" rtlCol="0">
            <a:spAutoFit/>
          </a:bodyPr>
          <a:lstStyle/>
          <a:p>
            <a:r>
              <a:rPr lang="en-US" dirty="0"/>
              <a:t>2</a:t>
            </a:r>
          </a:p>
        </p:txBody>
      </p:sp>
      <p:sp>
        <p:nvSpPr>
          <p:cNvPr id="54" name="TextBox 53">
            <a:extLst>
              <a:ext uri="{FF2B5EF4-FFF2-40B4-BE49-F238E27FC236}">
                <a16:creationId xmlns:a16="http://schemas.microsoft.com/office/drawing/2014/main" id="{84329625-84F9-2C41-ABAE-9075F922069C}"/>
              </a:ext>
            </a:extLst>
          </p:cNvPr>
          <p:cNvSpPr txBox="1"/>
          <p:nvPr/>
        </p:nvSpPr>
        <p:spPr>
          <a:xfrm>
            <a:off x="9207272" y="5042868"/>
            <a:ext cx="328807" cy="369332"/>
          </a:xfrm>
          <a:prstGeom prst="rect">
            <a:avLst/>
          </a:prstGeom>
          <a:noFill/>
        </p:spPr>
        <p:txBody>
          <a:bodyPr wrap="square" rtlCol="0">
            <a:spAutoFit/>
          </a:bodyPr>
          <a:lstStyle/>
          <a:p>
            <a:r>
              <a:rPr lang="en-US" dirty="0"/>
              <a:t>3</a:t>
            </a:r>
          </a:p>
        </p:txBody>
      </p:sp>
      <p:sp>
        <p:nvSpPr>
          <p:cNvPr id="55" name="TextBox 54">
            <a:extLst>
              <a:ext uri="{FF2B5EF4-FFF2-40B4-BE49-F238E27FC236}">
                <a16:creationId xmlns:a16="http://schemas.microsoft.com/office/drawing/2014/main" id="{75DE1F29-4DBC-354F-B6AD-7909ABF123DD}"/>
              </a:ext>
            </a:extLst>
          </p:cNvPr>
          <p:cNvSpPr txBox="1"/>
          <p:nvPr/>
        </p:nvSpPr>
        <p:spPr>
          <a:xfrm>
            <a:off x="9887167" y="5037725"/>
            <a:ext cx="328807"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1769281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D058-DAE3-1448-AD7A-A54E226F27E3}"/>
              </a:ext>
            </a:extLst>
          </p:cNvPr>
          <p:cNvSpPr>
            <a:spLocks noGrp="1"/>
          </p:cNvSpPr>
          <p:nvPr>
            <p:ph type="title"/>
          </p:nvPr>
        </p:nvSpPr>
        <p:spPr/>
        <p:txBody>
          <a:bodyPr/>
          <a:lstStyle/>
          <a:p>
            <a:r>
              <a:rPr lang="en-US" dirty="0"/>
              <a:t>Wrapper classes for built in types</a:t>
            </a:r>
          </a:p>
        </p:txBody>
      </p:sp>
      <p:graphicFrame>
        <p:nvGraphicFramePr>
          <p:cNvPr id="4" name="Table 4">
            <a:extLst>
              <a:ext uri="{FF2B5EF4-FFF2-40B4-BE49-F238E27FC236}">
                <a16:creationId xmlns:a16="http://schemas.microsoft.com/office/drawing/2014/main" id="{4FB2BB3F-49E2-6341-B544-51032CBDE078}"/>
              </a:ext>
            </a:extLst>
          </p:cNvPr>
          <p:cNvGraphicFramePr>
            <a:graphicFrameLocks noGrp="1"/>
          </p:cNvGraphicFramePr>
          <p:nvPr>
            <p:extLst>
              <p:ext uri="{D42A27DB-BD31-4B8C-83A1-F6EECF244321}">
                <p14:modId xmlns:p14="http://schemas.microsoft.com/office/powerpoint/2010/main" val="1004751072"/>
              </p:ext>
            </p:extLst>
          </p:nvPr>
        </p:nvGraphicFramePr>
        <p:xfrm>
          <a:off x="2746374" y="2048404"/>
          <a:ext cx="8127999" cy="33375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44846439"/>
                    </a:ext>
                  </a:extLst>
                </a:gridCol>
                <a:gridCol w="2709333">
                  <a:extLst>
                    <a:ext uri="{9D8B030D-6E8A-4147-A177-3AD203B41FA5}">
                      <a16:colId xmlns:a16="http://schemas.microsoft.com/office/drawing/2014/main" val="951348947"/>
                    </a:ext>
                  </a:extLst>
                </a:gridCol>
                <a:gridCol w="2709333">
                  <a:extLst>
                    <a:ext uri="{9D8B030D-6E8A-4147-A177-3AD203B41FA5}">
                      <a16:colId xmlns:a16="http://schemas.microsoft.com/office/drawing/2014/main" val="3877801792"/>
                    </a:ext>
                  </a:extLst>
                </a:gridCol>
              </a:tblGrid>
              <a:tr h="370840">
                <a:tc>
                  <a:txBody>
                    <a:bodyPr/>
                    <a:lstStyle/>
                    <a:p>
                      <a:pPr algn="ctr"/>
                      <a:r>
                        <a:rPr lang="en-US" dirty="0">
                          <a:effectLst/>
                        </a:rPr>
                        <a:t>Primitive type</a:t>
                      </a:r>
                    </a:p>
                  </a:txBody>
                  <a:tcPr anchor="ctr"/>
                </a:tc>
                <a:tc>
                  <a:txBody>
                    <a:bodyPr/>
                    <a:lstStyle/>
                    <a:p>
                      <a:pPr algn="ctr"/>
                      <a:r>
                        <a:rPr lang="en-US">
                          <a:effectLst/>
                        </a:rPr>
                        <a:t>Wrapper class</a:t>
                      </a:r>
                    </a:p>
                  </a:txBody>
                  <a:tcPr anchor="ctr"/>
                </a:tc>
                <a:tc>
                  <a:txBody>
                    <a:bodyPr/>
                    <a:lstStyle/>
                    <a:p>
                      <a:pPr algn="ctr"/>
                      <a:r>
                        <a:rPr lang="en-US">
                          <a:effectLst/>
                        </a:rPr>
                        <a:t>Constructor arguments</a:t>
                      </a:r>
                    </a:p>
                  </a:txBody>
                  <a:tcPr anchor="ctr"/>
                </a:tc>
                <a:extLst>
                  <a:ext uri="{0D108BD9-81ED-4DB2-BD59-A6C34878D82A}">
                    <a16:rowId xmlns:a16="http://schemas.microsoft.com/office/drawing/2014/main" val="1209793103"/>
                  </a:ext>
                </a:extLst>
              </a:tr>
              <a:tr h="370840">
                <a:tc>
                  <a:txBody>
                    <a:bodyPr/>
                    <a:lstStyle/>
                    <a:p>
                      <a:r>
                        <a:rPr lang="en-US">
                          <a:effectLst/>
                        </a:rPr>
                        <a:t>byte</a:t>
                      </a:r>
                    </a:p>
                  </a:txBody>
                  <a:tcPr anchor="ctr"/>
                </a:tc>
                <a:tc>
                  <a:txBody>
                    <a:bodyPr/>
                    <a:lstStyle/>
                    <a:p>
                      <a:r>
                        <a:rPr lang="en-US" u="none" strike="noStrike">
                          <a:solidFill>
                            <a:srgbClr val="3366BB"/>
                          </a:solidFill>
                          <a:effectLst/>
                          <a:hlinkClick r:id="rId2"/>
                        </a:rPr>
                        <a:t>Byte</a:t>
                      </a:r>
                      <a:endParaRPr lang="en-US">
                        <a:effectLst/>
                      </a:endParaRPr>
                    </a:p>
                  </a:txBody>
                  <a:tcPr anchor="ctr"/>
                </a:tc>
                <a:tc>
                  <a:txBody>
                    <a:bodyPr/>
                    <a:lstStyle/>
                    <a:p>
                      <a:r>
                        <a:rPr lang="en-US">
                          <a:effectLst/>
                        </a:rPr>
                        <a:t>byte or String</a:t>
                      </a:r>
                    </a:p>
                  </a:txBody>
                  <a:tcPr anchor="ctr"/>
                </a:tc>
                <a:extLst>
                  <a:ext uri="{0D108BD9-81ED-4DB2-BD59-A6C34878D82A}">
                    <a16:rowId xmlns:a16="http://schemas.microsoft.com/office/drawing/2014/main" val="513318780"/>
                  </a:ext>
                </a:extLst>
              </a:tr>
              <a:tr h="370840">
                <a:tc>
                  <a:txBody>
                    <a:bodyPr/>
                    <a:lstStyle/>
                    <a:p>
                      <a:r>
                        <a:rPr lang="en-US">
                          <a:effectLst/>
                        </a:rPr>
                        <a:t>short</a:t>
                      </a:r>
                    </a:p>
                  </a:txBody>
                  <a:tcPr anchor="ctr"/>
                </a:tc>
                <a:tc>
                  <a:txBody>
                    <a:bodyPr/>
                    <a:lstStyle/>
                    <a:p>
                      <a:r>
                        <a:rPr lang="en-US" u="none" strike="noStrike">
                          <a:solidFill>
                            <a:srgbClr val="3366BB"/>
                          </a:solidFill>
                          <a:effectLst/>
                          <a:hlinkClick r:id="rId3"/>
                        </a:rPr>
                        <a:t>Short</a:t>
                      </a:r>
                      <a:endParaRPr lang="en-US">
                        <a:effectLst/>
                      </a:endParaRPr>
                    </a:p>
                  </a:txBody>
                  <a:tcPr anchor="ctr"/>
                </a:tc>
                <a:tc>
                  <a:txBody>
                    <a:bodyPr/>
                    <a:lstStyle/>
                    <a:p>
                      <a:r>
                        <a:rPr lang="en-US">
                          <a:effectLst/>
                        </a:rPr>
                        <a:t>short or String</a:t>
                      </a:r>
                    </a:p>
                  </a:txBody>
                  <a:tcPr anchor="ctr"/>
                </a:tc>
                <a:extLst>
                  <a:ext uri="{0D108BD9-81ED-4DB2-BD59-A6C34878D82A}">
                    <a16:rowId xmlns:a16="http://schemas.microsoft.com/office/drawing/2014/main" val="690670076"/>
                  </a:ext>
                </a:extLst>
              </a:tr>
              <a:tr h="370840">
                <a:tc>
                  <a:txBody>
                    <a:bodyPr/>
                    <a:lstStyle/>
                    <a:p>
                      <a:r>
                        <a:rPr lang="en-US">
                          <a:effectLst/>
                        </a:rPr>
                        <a:t>int</a:t>
                      </a:r>
                    </a:p>
                  </a:txBody>
                  <a:tcPr anchor="ctr"/>
                </a:tc>
                <a:tc>
                  <a:txBody>
                    <a:bodyPr/>
                    <a:lstStyle/>
                    <a:p>
                      <a:r>
                        <a:rPr lang="en-US" u="none" strike="noStrike">
                          <a:solidFill>
                            <a:srgbClr val="3366BB"/>
                          </a:solidFill>
                          <a:effectLst/>
                          <a:hlinkClick r:id="rId4"/>
                        </a:rPr>
                        <a:t>Integer</a:t>
                      </a:r>
                      <a:endParaRPr lang="en-US">
                        <a:effectLst/>
                      </a:endParaRPr>
                    </a:p>
                  </a:txBody>
                  <a:tcPr anchor="ctr"/>
                </a:tc>
                <a:tc>
                  <a:txBody>
                    <a:bodyPr/>
                    <a:lstStyle/>
                    <a:p>
                      <a:r>
                        <a:rPr lang="en-US">
                          <a:effectLst/>
                        </a:rPr>
                        <a:t>int or String</a:t>
                      </a:r>
                    </a:p>
                  </a:txBody>
                  <a:tcPr anchor="ctr"/>
                </a:tc>
                <a:extLst>
                  <a:ext uri="{0D108BD9-81ED-4DB2-BD59-A6C34878D82A}">
                    <a16:rowId xmlns:a16="http://schemas.microsoft.com/office/drawing/2014/main" val="409356472"/>
                  </a:ext>
                </a:extLst>
              </a:tr>
              <a:tr h="370840">
                <a:tc>
                  <a:txBody>
                    <a:bodyPr/>
                    <a:lstStyle/>
                    <a:p>
                      <a:r>
                        <a:rPr lang="en-US">
                          <a:effectLst/>
                        </a:rPr>
                        <a:t>long</a:t>
                      </a:r>
                    </a:p>
                  </a:txBody>
                  <a:tcPr anchor="ctr"/>
                </a:tc>
                <a:tc>
                  <a:txBody>
                    <a:bodyPr/>
                    <a:lstStyle/>
                    <a:p>
                      <a:r>
                        <a:rPr lang="en-US" u="none" strike="noStrike">
                          <a:solidFill>
                            <a:srgbClr val="3366BB"/>
                          </a:solidFill>
                          <a:effectLst/>
                          <a:hlinkClick r:id="rId5"/>
                        </a:rPr>
                        <a:t>Long</a:t>
                      </a:r>
                      <a:endParaRPr lang="en-US">
                        <a:effectLst/>
                      </a:endParaRPr>
                    </a:p>
                  </a:txBody>
                  <a:tcPr anchor="ctr"/>
                </a:tc>
                <a:tc>
                  <a:txBody>
                    <a:bodyPr/>
                    <a:lstStyle/>
                    <a:p>
                      <a:r>
                        <a:rPr lang="en-US">
                          <a:effectLst/>
                        </a:rPr>
                        <a:t>long or String</a:t>
                      </a:r>
                    </a:p>
                  </a:txBody>
                  <a:tcPr anchor="ctr"/>
                </a:tc>
                <a:extLst>
                  <a:ext uri="{0D108BD9-81ED-4DB2-BD59-A6C34878D82A}">
                    <a16:rowId xmlns:a16="http://schemas.microsoft.com/office/drawing/2014/main" val="4252790427"/>
                  </a:ext>
                </a:extLst>
              </a:tr>
              <a:tr h="370840">
                <a:tc>
                  <a:txBody>
                    <a:bodyPr/>
                    <a:lstStyle/>
                    <a:p>
                      <a:r>
                        <a:rPr lang="en-US">
                          <a:effectLst/>
                        </a:rPr>
                        <a:t>float</a:t>
                      </a:r>
                    </a:p>
                  </a:txBody>
                  <a:tcPr anchor="ctr"/>
                </a:tc>
                <a:tc>
                  <a:txBody>
                    <a:bodyPr/>
                    <a:lstStyle/>
                    <a:p>
                      <a:r>
                        <a:rPr lang="en-US" u="none" strike="noStrike">
                          <a:solidFill>
                            <a:srgbClr val="3366BB"/>
                          </a:solidFill>
                          <a:effectLst/>
                          <a:hlinkClick r:id="rId6"/>
                        </a:rPr>
                        <a:t>Float</a:t>
                      </a:r>
                      <a:endParaRPr lang="en-US">
                        <a:effectLst/>
                      </a:endParaRPr>
                    </a:p>
                  </a:txBody>
                  <a:tcPr anchor="ctr"/>
                </a:tc>
                <a:tc>
                  <a:txBody>
                    <a:bodyPr/>
                    <a:lstStyle/>
                    <a:p>
                      <a:r>
                        <a:rPr lang="en-US">
                          <a:effectLst/>
                        </a:rPr>
                        <a:t>float, double or String</a:t>
                      </a:r>
                    </a:p>
                  </a:txBody>
                  <a:tcPr anchor="ctr"/>
                </a:tc>
                <a:extLst>
                  <a:ext uri="{0D108BD9-81ED-4DB2-BD59-A6C34878D82A}">
                    <a16:rowId xmlns:a16="http://schemas.microsoft.com/office/drawing/2014/main" val="1192189646"/>
                  </a:ext>
                </a:extLst>
              </a:tr>
              <a:tr h="370840">
                <a:tc>
                  <a:txBody>
                    <a:bodyPr/>
                    <a:lstStyle/>
                    <a:p>
                      <a:r>
                        <a:rPr lang="en-US">
                          <a:effectLst/>
                        </a:rPr>
                        <a:t>double</a:t>
                      </a:r>
                    </a:p>
                  </a:txBody>
                  <a:tcPr anchor="ctr"/>
                </a:tc>
                <a:tc>
                  <a:txBody>
                    <a:bodyPr/>
                    <a:lstStyle/>
                    <a:p>
                      <a:r>
                        <a:rPr lang="en-US" u="none" strike="noStrike">
                          <a:solidFill>
                            <a:srgbClr val="3366BB"/>
                          </a:solidFill>
                          <a:effectLst/>
                          <a:hlinkClick r:id="rId7"/>
                        </a:rPr>
                        <a:t>Double</a:t>
                      </a:r>
                      <a:endParaRPr lang="en-US">
                        <a:effectLst/>
                      </a:endParaRPr>
                    </a:p>
                  </a:txBody>
                  <a:tcPr anchor="ctr"/>
                </a:tc>
                <a:tc>
                  <a:txBody>
                    <a:bodyPr/>
                    <a:lstStyle/>
                    <a:p>
                      <a:r>
                        <a:rPr lang="en-US">
                          <a:effectLst/>
                        </a:rPr>
                        <a:t>double or String</a:t>
                      </a:r>
                    </a:p>
                  </a:txBody>
                  <a:tcPr anchor="ctr"/>
                </a:tc>
                <a:extLst>
                  <a:ext uri="{0D108BD9-81ED-4DB2-BD59-A6C34878D82A}">
                    <a16:rowId xmlns:a16="http://schemas.microsoft.com/office/drawing/2014/main" val="1639092485"/>
                  </a:ext>
                </a:extLst>
              </a:tr>
              <a:tr h="370840">
                <a:tc>
                  <a:txBody>
                    <a:bodyPr/>
                    <a:lstStyle/>
                    <a:p>
                      <a:r>
                        <a:rPr lang="en-US">
                          <a:effectLst/>
                        </a:rPr>
                        <a:t>char</a:t>
                      </a:r>
                    </a:p>
                  </a:txBody>
                  <a:tcPr anchor="ctr"/>
                </a:tc>
                <a:tc>
                  <a:txBody>
                    <a:bodyPr/>
                    <a:lstStyle/>
                    <a:p>
                      <a:r>
                        <a:rPr lang="en-US" u="none" strike="noStrike">
                          <a:solidFill>
                            <a:srgbClr val="3366BB"/>
                          </a:solidFill>
                          <a:effectLst/>
                          <a:hlinkClick r:id="rId8"/>
                        </a:rPr>
                        <a:t>Character</a:t>
                      </a:r>
                      <a:endParaRPr lang="en-US">
                        <a:effectLst/>
                      </a:endParaRPr>
                    </a:p>
                  </a:txBody>
                  <a:tcPr anchor="ctr"/>
                </a:tc>
                <a:tc>
                  <a:txBody>
                    <a:bodyPr/>
                    <a:lstStyle/>
                    <a:p>
                      <a:r>
                        <a:rPr lang="en-US">
                          <a:effectLst/>
                        </a:rPr>
                        <a:t>char</a:t>
                      </a:r>
                    </a:p>
                  </a:txBody>
                  <a:tcPr anchor="ctr"/>
                </a:tc>
                <a:extLst>
                  <a:ext uri="{0D108BD9-81ED-4DB2-BD59-A6C34878D82A}">
                    <a16:rowId xmlns:a16="http://schemas.microsoft.com/office/drawing/2014/main" val="795265788"/>
                  </a:ext>
                </a:extLst>
              </a:tr>
              <a:tr h="370840">
                <a:tc>
                  <a:txBody>
                    <a:bodyPr/>
                    <a:lstStyle/>
                    <a:p>
                      <a:r>
                        <a:rPr lang="en-US">
                          <a:effectLst/>
                        </a:rPr>
                        <a:t>boolean</a:t>
                      </a:r>
                    </a:p>
                  </a:txBody>
                  <a:tcPr anchor="ctr"/>
                </a:tc>
                <a:tc>
                  <a:txBody>
                    <a:bodyPr/>
                    <a:lstStyle/>
                    <a:p>
                      <a:r>
                        <a:rPr lang="en-US" u="none" strike="noStrike">
                          <a:solidFill>
                            <a:srgbClr val="3366BB"/>
                          </a:solidFill>
                          <a:effectLst/>
                          <a:hlinkClick r:id="rId9"/>
                        </a:rPr>
                        <a:t>Boolean</a:t>
                      </a:r>
                      <a:endParaRPr lang="en-US">
                        <a:effectLst/>
                      </a:endParaRPr>
                    </a:p>
                  </a:txBody>
                  <a:tcPr anchor="ctr"/>
                </a:tc>
                <a:tc>
                  <a:txBody>
                    <a:bodyPr/>
                    <a:lstStyle/>
                    <a:p>
                      <a:r>
                        <a:rPr lang="en-US" dirty="0" err="1">
                          <a:effectLst/>
                        </a:rPr>
                        <a:t>boolean</a:t>
                      </a:r>
                      <a:r>
                        <a:rPr lang="en-US" dirty="0">
                          <a:effectLst/>
                        </a:rPr>
                        <a:t> or String</a:t>
                      </a:r>
                    </a:p>
                  </a:txBody>
                  <a:tcPr anchor="ctr"/>
                </a:tc>
                <a:extLst>
                  <a:ext uri="{0D108BD9-81ED-4DB2-BD59-A6C34878D82A}">
                    <a16:rowId xmlns:a16="http://schemas.microsoft.com/office/drawing/2014/main" val="3321245843"/>
                  </a:ext>
                </a:extLst>
              </a:tr>
            </a:tbl>
          </a:graphicData>
        </a:graphic>
      </p:graphicFrame>
      <p:sp>
        <p:nvSpPr>
          <p:cNvPr id="5" name="TextBox 4">
            <a:extLst>
              <a:ext uri="{FF2B5EF4-FFF2-40B4-BE49-F238E27FC236}">
                <a16:creationId xmlns:a16="http://schemas.microsoft.com/office/drawing/2014/main" id="{100B639A-D9A3-FC41-9791-DBE17A7661CC}"/>
              </a:ext>
            </a:extLst>
          </p:cNvPr>
          <p:cNvSpPr txBox="1"/>
          <p:nvPr/>
        </p:nvSpPr>
        <p:spPr>
          <a:xfrm>
            <a:off x="442913" y="2793854"/>
            <a:ext cx="1357312" cy="923330"/>
          </a:xfrm>
          <a:prstGeom prst="rect">
            <a:avLst/>
          </a:prstGeom>
          <a:noFill/>
        </p:spPr>
        <p:txBody>
          <a:bodyPr wrap="square" rtlCol="0">
            <a:spAutoFit/>
          </a:bodyPr>
          <a:lstStyle/>
          <a:p>
            <a:r>
              <a:rPr lang="en-US" dirty="0"/>
              <a:t>Our example was for ‘int’</a:t>
            </a:r>
          </a:p>
        </p:txBody>
      </p:sp>
      <p:cxnSp>
        <p:nvCxnSpPr>
          <p:cNvPr id="8" name="Straight Arrow Connector 7">
            <a:extLst>
              <a:ext uri="{FF2B5EF4-FFF2-40B4-BE49-F238E27FC236}">
                <a16:creationId xmlns:a16="http://schemas.microsoft.com/office/drawing/2014/main" id="{EC0C4D78-7A22-F341-BCAE-1C555AB83948}"/>
              </a:ext>
            </a:extLst>
          </p:cNvPr>
          <p:cNvCxnSpPr>
            <a:cxnSpLocks/>
            <a:stCxn id="5" idx="3"/>
          </p:cNvCxnSpPr>
          <p:nvPr/>
        </p:nvCxnSpPr>
        <p:spPr>
          <a:xfrm>
            <a:off x="1800225" y="3255519"/>
            <a:ext cx="946149" cy="17348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05CFC26C-FEE9-5B43-91DB-8CC3FF362C56}"/>
              </a:ext>
            </a:extLst>
          </p:cNvPr>
          <p:cNvSpPr txBox="1">
            <a:spLocks/>
          </p:cNvSpPr>
          <p:nvPr/>
        </p:nvSpPr>
        <p:spPr>
          <a:xfrm>
            <a:off x="442913" y="5528246"/>
            <a:ext cx="1174908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See https://</a:t>
            </a:r>
            <a:r>
              <a:rPr lang="en-US" sz="2800" dirty="0" err="1"/>
              <a:t>en.wikipedia.org</a:t>
            </a:r>
            <a:r>
              <a:rPr lang="en-US" sz="2800" dirty="0"/>
              <a:t>/wiki/</a:t>
            </a:r>
            <a:r>
              <a:rPr lang="en-US" sz="2800" dirty="0" err="1"/>
              <a:t>Primitive_wrapper_class_in_Java</a:t>
            </a:r>
            <a:endParaRPr lang="en-US" sz="2800" dirty="0"/>
          </a:p>
        </p:txBody>
      </p:sp>
    </p:spTree>
    <p:extLst>
      <p:ext uri="{BB962C8B-B14F-4D97-AF65-F5344CB8AC3E}">
        <p14:creationId xmlns:p14="http://schemas.microsoft.com/office/powerpoint/2010/main" val="2074819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AD2B-29B9-8D45-997B-F8490230C7EB}"/>
              </a:ext>
            </a:extLst>
          </p:cNvPr>
          <p:cNvSpPr>
            <a:spLocks noGrp="1"/>
          </p:cNvSpPr>
          <p:nvPr>
            <p:ph type="title"/>
          </p:nvPr>
        </p:nvSpPr>
        <p:spPr/>
        <p:txBody>
          <a:bodyPr/>
          <a:lstStyle/>
          <a:p>
            <a:r>
              <a:rPr lang="en-US" dirty="0"/>
              <a:t>Boxing</a:t>
            </a:r>
          </a:p>
        </p:txBody>
      </p:sp>
      <p:sp>
        <p:nvSpPr>
          <p:cNvPr id="3" name="Content Placeholder 2">
            <a:extLst>
              <a:ext uri="{FF2B5EF4-FFF2-40B4-BE49-F238E27FC236}">
                <a16:creationId xmlns:a16="http://schemas.microsoft.com/office/drawing/2014/main" id="{7F51A897-8D4C-DA40-8C5D-BBDF68429415}"/>
              </a:ext>
            </a:extLst>
          </p:cNvPr>
          <p:cNvSpPr>
            <a:spLocks noGrp="1"/>
          </p:cNvSpPr>
          <p:nvPr>
            <p:ph idx="1"/>
          </p:nvPr>
        </p:nvSpPr>
        <p:spPr/>
        <p:txBody>
          <a:bodyPr>
            <a:normAutofit fontScale="92500" lnSpcReduction="10000"/>
          </a:bodyPr>
          <a:lstStyle/>
          <a:p>
            <a:pPr marL="0" indent="0">
              <a:buNone/>
            </a:pPr>
            <a:endParaRPr lang="en-US" dirty="0"/>
          </a:p>
          <a:p>
            <a:pPr marL="0" indent="0">
              <a:buNone/>
            </a:pPr>
            <a:r>
              <a:rPr lang="en-US" dirty="0"/>
              <a:t>In the previous slide, I wrote</a:t>
            </a:r>
          </a:p>
          <a:p>
            <a:pPr marL="0" indent="0">
              <a:buNone/>
            </a:pPr>
            <a:r>
              <a:rPr lang="en-US" dirty="0" err="1"/>
              <a:t>ArrayList</a:t>
            </a:r>
            <a:r>
              <a:rPr lang="en-US" dirty="0"/>
              <a:t>&lt;Integer&gt; </a:t>
            </a:r>
            <a:r>
              <a:rPr lang="en-US" dirty="0" err="1"/>
              <a:t>arr</a:t>
            </a:r>
            <a:r>
              <a:rPr lang="en-US" dirty="0"/>
              <a:t> = </a:t>
            </a:r>
            <a:r>
              <a:rPr lang="en-US" dirty="0" err="1"/>
              <a:t>ArrayList</a:t>
            </a:r>
            <a:r>
              <a:rPr lang="en-US" dirty="0"/>
              <a:t>&lt;Integer&gt;();</a:t>
            </a:r>
          </a:p>
          <a:p>
            <a:pPr marL="0" indent="0">
              <a:buNone/>
            </a:pPr>
            <a:r>
              <a:rPr lang="en-US" dirty="0" err="1"/>
              <a:t>arr.add</a:t>
            </a:r>
            <a:r>
              <a:rPr lang="en-US" dirty="0"/>
              <a:t>(new Integer(7));</a:t>
            </a:r>
          </a:p>
          <a:p>
            <a:pPr marL="0" indent="0">
              <a:buNone/>
            </a:pPr>
            <a:endParaRPr lang="en-US" dirty="0"/>
          </a:p>
          <a:p>
            <a:pPr marL="0" indent="0">
              <a:buNone/>
            </a:pPr>
            <a:r>
              <a:rPr lang="en-US" dirty="0"/>
              <a:t>But Java makes this less verbose and allows you to write</a:t>
            </a:r>
          </a:p>
          <a:p>
            <a:pPr marL="0" indent="0">
              <a:buNone/>
            </a:pPr>
            <a:r>
              <a:rPr lang="en-US" dirty="0" err="1"/>
              <a:t>arr.add</a:t>
            </a:r>
            <a:r>
              <a:rPr lang="en-US" dirty="0"/>
              <a:t>(7);</a:t>
            </a:r>
          </a:p>
          <a:p>
            <a:pPr marL="0" indent="0">
              <a:buNone/>
            </a:pPr>
            <a:endParaRPr lang="en-US" dirty="0"/>
          </a:p>
          <a:p>
            <a:pPr marL="0" indent="0">
              <a:buNone/>
            </a:pPr>
            <a:r>
              <a:rPr lang="en-US"/>
              <a:t>But Java is </a:t>
            </a:r>
            <a:r>
              <a:rPr lang="en-US" dirty="0"/>
              <a:t>really calling new Integer(7) and not telling you. This is called “boxing”. </a:t>
            </a:r>
          </a:p>
        </p:txBody>
      </p:sp>
    </p:spTree>
    <p:extLst>
      <p:ext uri="{BB962C8B-B14F-4D97-AF65-F5344CB8AC3E}">
        <p14:creationId xmlns:p14="http://schemas.microsoft.com/office/powerpoint/2010/main" val="3210497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3C03-73D6-184C-BDFC-F76896FAFF5F}"/>
              </a:ext>
            </a:extLst>
          </p:cNvPr>
          <p:cNvSpPr>
            <a:spLocks noGrp="1"/>
          </p:cNvSpPr>
          <p:nvPr>
            <p:ph type="title"/>
          </p:nvPr>
        </p:nvSpPr>
        <p:spPr/>
        <p:txBody>
          <a:bodyPr/>
          <a:lstStyle/>
          <a:p>
            <a:r>
              <a:rPr lang="en-US" dirty="0"/>
              <a:t>Compare int[] vs </a:t>
            </a:r>
            <a:r>
              <a:rPr lang="en-US" dirty="0" err="1"/>
              <a:t>ArrayList</a:t>
            </a:r>
            <a:r>
              <a:rPr lang="en-US" dirty="0"/>
              <a:t>&lt;Integer&gt;</a:t>
            </a:r>
          </a:p>
        </p:txBody>
      </p:sp>
      <p:sp>
        <p:nvSpPr>
          <p:cNvPr id="6" name="TextBox 5">
            <a:extLst>
              <a:ext uri="{FF2B5EF4-FFF2-40B4-BE49-F238E27FC236}">
                <a16:creationId xmlns:a16="http://schemas.microsoft.com/office/drawing/2014/main" id="{C0842971-DA90-8545-893A-C3F3E15C6DCE}"/>
              </a:ext>
            </a:extLst>
          </p:cNvPr>
          <p:cNvSpPr txBox="1"/>
          <p:nvPr/>
        </p:nvSpPr>
        <p:spPr>
          <a:xfrm>
            <a:off x="6970872" y="1753742"/>
            <a:ext cx="679895" cy="534735"/>
          </a:xfrm>
          <a:prstGeom prst="rect">
            <a:avLst/>
          </a:prstGeom>
          <a:noFill/>
          <a:ln>
            <a:solidFill>
              <a:schemeClr val="tx1"/>
            </a:solidFill>
          </a:ln>
        </p:spPr>
        <p:txBody>
          <a:bodyPr wrap="square" rtlCol="0">
            <a:noAutofit/>
          </a:bodyPr>
          <a:lstStyle/>
          <a:p>
            <a:r>
              <a:rPr lang="en-US" dirty="0"/>
              <a:t>10		</a:t>
            </a:r>
          </a:p>
        </p:txBody>
      </p:sp>
      <p:sp>
        <p:nvSpPr>
          <p:cNvPr id="7" name="TextBox 6">
            <a:extLst>
              <a:ext uri="{FF2B5EF4-FFF2-40B4-BE49-F238E27FC236}">
                <a16:creationId xmlns:a16="http://schemas.microsoft.com/office/drawing/2014/main" id="{967CC13A-1C8A-DA44-8001-90F57FFA4C74}"/>
              </a:ext>
            </a:extLst>
          </p:cNvPr>
          <p:cNvSpPr txBox="1"/>
          <p:nvPr/>
        </p:nvSpPr>
        <p:spPr>
          <a:xfrm>
            <a:off x="5577744" y="1851130"/>
            <a:ext cx="771525" cy="369332"/>
          </a:xfrm>
          <a:prstGeom prst="rect">
            <a:avLst/>
          </a:prstGeom>
          <a:noFill/>
        </p:spPr>
        <p:txBody>
          <a:bodyPr wrap="square" rtlCol="0">
            <a:spAutoFit/>
          </a:bodyPr>
          <a:lstStyle/>
          <a:p>
            <a:r>
              <a:rPr lang="en-US" dirty="0"/>
              <a:t>data</a:t>
            </a:r>
          </a:p>
        </p:txBody>
      </p:sp>
      <p:cxnSp>
        <p:nvCxnSpPr>
          <p:cNvPr id="8" name="Straight Arrow Connector 7">
            <a:extLst>
              <a:ext uri="{FF2B5EF4-FFF2-40B4-BE49-F238E27FC236}">
                <a16:creationId xmlns:a16="http://schemas.microsoft.com/office/drawing/2014/main" id="{09DCF0E6-B466-3747-BCBA-53FD24038299}"/>
              </a:ext>
            </a:extLst>
          </p:cNvPr>
          <p:cNvCxnSpPr>
            <a:stCxn id="7" idx="3"/>
            <a:endCxn id="6" idx="1"/>
          </p:cNvCxnSpPr>
          <p:nvPr/>
        </p:nvCxnSpPr>
        <p:spPr>
          <a:xfrm flipV="1">
            <a:off x="6349269" y="2021110"/>
            <a:ext cx="621603" cy="1468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446E75A-E63A-4B4E-AD88-C49278C1B8B5}"/>
              </a:ext>
            </a:extLst>
          </p:cNvPr>
          <p:cNvSpPr txBox="1"/>
          <p:nvPr/>
        </p:nvSpPr>
        <p:spPr>
          <a:xfrm>
            <a:off x="7650767" y="1753740"/>
            <a:ext cx="679895" cy="534735"/>
          </a:xfrm>
          <a:prstGeom prst="rect">
            <a:avLst/>
          </a:prstGeom>
          <a:noFill/>
          <a:ln>
            <a:solidFill>
              <a:schemeClr val="tx1"/>
            </a:solidFill>
          </a:ln>
        </p:spPr>
        <p:txBody>
          <a:bodyPr wrap="square" rtlCol="0">
            <a:noAutofit/>
          </a:bodyPr>
          <a:lstStyle/>
          <a:p>
            <a:r>
              <a:rPr lang="en-US" dirty="0"/>
              <a:t>20</a:t>
            </a:r>
          </a:p>
        </p:txBody>
      </p:sp>
      <p:sp>
        <p:nvSpPr>
          <p:cNvPr id="10" name="TextBox 9">
            <a:extLst>
              <a:ext uri="{FF2B5EF4-FFF2-40B4-BE49-F238E27FC236}">
                <a16:creationId xmlns:a16="http://schemas.microsoft.com/office/drawing/2014/main" id="{2C836CD4-90FC-BB4E-8EA8-7B1EBE16944C}"/>
              </a:ext>
            </a:extLst>
          </p:cNvPr>
          <p:cNvSpPr txBox="1"/>
          <p:nvPr/>
        </p:nvSpPr>
        <p:spPr>
          <a:xfrm>
            <a:off x="8330662" y="1753739"/>
            <a:ext cx="679895" cy="534735"/>
          </a:xfrm>
          <a:prstGeom prst="rect">
            <a:avLst/>
          </a:prstGeom>
          <a:noFill/>
          <a:ln>
            <a:solidFill>
              <a:schemeClr val="tx1"/>
            </a:solidFill>
          </a:ln>
        </p:spPr>
        <p:txBody>
          <a:bodyPr wrap="square" rtlCol="0">
            <a:noAutofit/>
          </a:bodyPr>
          <a:lstStyle/>
          <a:p>
            <a:r>
              <a:rPr lang="en-US" dirty="0"/>
              <a:t>0</a:t>
            </a:r>
          </a:p>
        </p:txBody>
      </p:sp>
      <p:sp>
        <p:nvSpPr>
          <p:cNvPr id="11" name="TextBox 10">
            <a:extLst>
              <a:ext uri="{FF2B5EF4-FFF2-40B4-BE49-F238E27FC236}">
                <a16:creationId xmlns:a16="http://schemas.microsoft.com/office/drawing/2014/main" id="{A22EFD50-3ED1-3A41-B954-3BDB6994ACE4}"/>
              </a:ext>
            </a:extLst>
          </p:cNvPr>
          <p:cNvSpPr txBox="1"/>
          <p:nvPr/>
        </p:nvSpPr>
        <p:spPr>
          <a:xfrm>
            <a:off x="9010557" y="1753739"/>
            <a:ext cx="679895" cy="534735"/>
          </a:xfrm>
          <a:prstGeom prst="rect">
            <a:avLst/>
          </a:prstGeom>
          <a:noFill/>
          <a:ln>
            <a:solidFill>
              <a:schemeClr val="tx1"/>
            </a:solidFill>
          </a:ln>
        </p:spPr>
        <p:txBody>
          <a:bodyPr wrap="square" rtlCol="0">
            <a:noAutofit/>
          </a:bodyPr>
          <a:lstStyle/>
          <a:p>
            <a:r>
              <a:rPr lang="en-US" dirty="0"/>
              <a:t>0</a:t>
            </a:r>
          </a:p>
        </p:txBody>
      </p:sp>
      <p:sp>
        <p:nvSpPr>
          <p:cNvPr id="12" name="TextBox 11">
            <a:extLst>
              <a:ext uri="{FF2B5EF4-FFF2-40B4-BE49-F238E27FC236}">
                <a16:creationId xmlns:a16="http://schemas.microsoft.com/office/drawing/2014/main" id="{1DFD11EB-0E6C-C340-9BCC-937E8F815A69}"/>
              </a:ext>
            </a:extLst>
          </p:cNvPr>
          <p:cNvSpPr txBox="1"/>
          <p:nvPr/>
        </p:nvSpPr>
        <p:spPr>
          <a:xfrm>
            <a:off x="9690452" y="1753739"/>
            <a:ext cx="679895" cy="534735"/>
          </a:xfrm>
          <a:prstGeom prst="rect">
            <a:avLst/>
          </a:prstGeom>
          <a:noFill/>
          <a:ln>
            <a:solidFill>
              <a:schemeClr val="tx1"/>
            </a:solidFill>
          </a:ln>
        </p:spPr>
        <p:txBody>
          <a:bodyPr wrap="square" rtlCol="0">
            <a:noAutofit/>
          </a:bodyPr>
          <a:lstStyle/>
          <a:p>
            <a:r>
              <a:rPr lang="en-US" dirty="0"/>
              <a:t>50</a:t>
            </a:r>
          </a:p>
        </p:txBody>
      </p:sp>
      <p:sp>
        <p:nvSpPr>
          <p:cNvPr id="13" name="Content Placeholder 2">
            <a:extLst>
              <a:ext uri="{FF2B5EF4-FFF2-40B4-BE49-F238E27FC236}">
                <a16:creationId xmlns:a16="http://schemas.microsoft.com/office/drawing/2014/main" id="{7649A570-5E4B-8547-8FAA-7A27A2AF6408}"/>
              </a:ext>
            </a:extLst>
          </p:cNvPr>
          <p:cNvSpPr txBox="1">
            <a:spLocks/>
          </p:cNvSpPr>
          <p:nvPr/>
        </p:nvSpPr>
        <p:spPr>
          <a:xfrm>
            <a:off x="905696" y="1750195"/>
            <a:ext cx="4539368" cy="73469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Array of 5 </a:t>
            </a:r>
            <a:r>
              <a:rPr lang="en-US" dirty="0" err="1"/>
              <a:t>ints</a:t>
            </a:r>
            <a:r>
              <a:rPr lang="en-US" dirty="0"/>
              <a:t> is just one object</a:t>
            </a:r>
          </a:p>
        </p:txBody>
      </p:sp>
      <p:sp>
        <p:nvSpPr>
          <p:cNvPr id="14" name="TextBox 13">
            <a:extLst>
              <a:ext uri="{FF2B5EF4-FFF2-40B4-BE49-F238E27FC236}">
                <a16:creationId xmlns:a16="http://schemas.microsoft.com/office/drawing/2014/main" id="{E187DA83-D8C2-F14F-9740-D820194CDFA3}"/>
              </a:ext>
            </a:extLst>
          </p:cNvPr>
          <p:cNvSpPr txBox="1"/>
          <p:nvPr/>
        </p:nvSpPr>
        <p:spPr>
          <a:xfrm>
            <a:off x="6915414" y="3267952"/>
            <a:ext cx="679895" cy="534735"/>
          </a:xfrm>
          <a:prstGeom prst="rect">
            <a:avLst/>
          </a:prstGeom>
          <a:noFill/>
          <a:ln>
            <a:solidFill>
              <a:schemeClr val="tx1"/>
            </a:solidFill>
          </a:ln>
        </p:spPr>
        <p:txBody>
          <a:bodyPr wrap="square" rtlCol="0">
            <a:noAutofit/>
          </a:bodyPr>
          <a:lstStyle/>
          <a:p>
            <a:r>
              <a:rPr lang="en-US" dirty="0"/>
              <a:t>		</a:t>
            </a:r>
          </a:p>
        </p:txBody>
      </p:sp>
      <p:cxnSp>
        <p:nvCxnSpPr>
          <p:cNvPr id="15" name="Straight Arrow Connector 14">
            <a:extLst>
              <a:ext uri="{FF2B5EF4-FFF2-40B4-BE49-F238E27FC236}">
                <a16:creationId xmlns:a16="http://schemas.microsoft.com/office/drawing/2014/main" id="{0F447308-3C00-F342-B29D-967FC5939C9C}"/>
              </a:ext>
            </a:extLst>
          </p:cNvPr>
          <p:cNvCxnSpPr>
            <a:cxnSpLocks/>
            <a:endCxn id="14" idx="1"/>
          </p:cNvCxnSpPr>
          <p:nvPr/>
        </p:nvCxnSpPr>
        <p:spPr>
          <a:xfrm flipV="1">
            <a:off x="6287906" y="3535320"/>
            <a:ext cx="627508" cy="208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0C7D77A-E475-724D-A47C-FEDDEBA10B24}"/>
              </a:ext>
            </a:extLst>
          </p:cNvPr>
          <p:cNvSpPr txBox="1"/>
          <p:nvPr/>
        </p:nvSpPr>
        <p:spPr>
          <a:xfrm>
            <a:off x="7595309" y="3267950"/>
            <a:ext cx="679895" cy="534735"/>
          </a:xfrm>
          <a:prstGeom prst="rect">
            <a:avLst/>
          </a:prstGeom>
          <a:noFill/>
          <a:ln>
            <a:solidFill>
              <a:schemeClr val="tx1"/>
            </a:solidFill>
          </a:ln>
        </p:spPr>
        <p:txBody>
          <a:bodyPr wrap="square" rtlCol="0">
            <a:noAutofit/>
          </a:bodyPr>
          <a:lstStyle/>
          <a:p>
            <a:endParaRPr lang="en-US" dirty="0"/>
          </a:p>
        </p:txBody>
      </p:sp>
      <p:sp>
        <p:nvSpPr>
          <p:cNvPr id="17" name="TextBox 16">
            <a:extLst>
              <a:ext uri="{FF2B5EF4-FFF2-40B4-BE49-F238E27FC236}">
                <a16:creationId xmlns:a16="http://schemas.microsoft.com/office/drawing/2014/main" id="{E7E69E82-935F-9945-956A-BD96FDAF4A24}"/>
              </a:ext>
            </a:extLst>
          </p:cNvPr>
          <p:cNvSpPr txBox="1"/>
          <p:nvPr/>
        </p:nvSpPr>
        <p:spPr>
          <a:xfrm>
            <a:off x="6518557" y="4090958"/>
            <a:ext cx="871933" cy="534735"/>
          </a:xfrm>
          <a:prstGeom prst="rect">
            <a:avLst/>
          </a:prstGeom>
          <a:noFill/>
          <a:ln>
            <a:solidFill>
              <a:schemeClr val="tx1"/>
            </a:solidFill>
          </a:ln>
        </p:spPr>
        <p:txBody>
          <a:bodyPr wrap="square" rtlCol="0">
            <a:noAutofit/>
          </a:bodyPr>
          <a:lstStyle/>
          <a:p>
            <a:r>
              <a:rPr lang="en-US" dirty="0"/>
              <a:t>int : 10		</a:t>
            </a:r>
          </a:p>
        </p:txBody>
      </p:sp>
      <p:cxnSp>
        <p:nvCxnSpPr>
          <p:cNvPr id="18" name="Straight Arrow Connector 17">
            <a:extLst>
              <a:ext uri="{FF2B5EF4-FFF2-40B4-BE49-F238E27FC236}">
                <a16:creationId xmlns:a16="http://schemas.microsoft.com/office/drawing/2014/main" id="{93BFE90D-27AD-0245-9819-C7C93FF89C03}"/>
              </a:ext>
            </a:extLst>
          </p:cNvPr>
          <p:cNvCxnSpPr>
            <a:cxnSpLocks/>
            <a:stCxn id="14" idx="2"/>
            <a:endCxn id="17" idx="0"/>
          </p:cNvCxnSpPr>
          <p:nvPr/>
        </p:nvCxnSpPr>
        <p:spPr>
          <a:xfrm flipH="1">
            <a:off x="6954524" y="3802687"/>
            <a:ext cx="300838" cy="28827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2BF35F1-EE81-E441-97EF-73E5F1DFF93E}"/>
              </a:ext>
            </a:extLst>
          </p:cNvPr>
          <p:cNvSpPr txBox="1"/>
          <p:nvPr/>
        </p:nvSpPr>
        <p:spPr>
          <a:xfrm>
            <a:off x="5548240" y="3350650"/>
            <a:ext cx="771525" cy="369332"/>
          </a:xfrm>
          <a:prstGeom prst="rect">
            <a:avLst/>
          </a:prstGeom>
          <a:noFill/>
        </p:spPr>
        <p:txBody>
          <a:bodyPr wrap="square" rtlCol="0">
            <a:spAutoFit/>
          </a:bodyPr>
          <a:lstStyle/>
          <a:p>
            <a:r>
              <a:rPr lang="en-US" dirty="0" err="1"/>
              <a:t>objs</a:t>
            </a:r>
            <a:endParaRPr lang="en-US" dirty="0"/>
          </a:p>
        </p:txBody>
      </p:sp>
      <p:sp>
        <p:nvSpPr>
          <p:cNvPr id="20" name="TextBox 19">
            <a:extLst>
              <a:ext uri="{FF2B5EF4-FFF2-40B4-BE49-F238E27FC236}">
                <a16:creationId xmlns:a16="http://schemas.microsoft.com/office/drawing/2014/main" id="{76DCD550-E797-0248-A7F5-1D66DEE02BDF}"/>
              </a:ext>
            </a:extLst>
          </p:cNvPr>
          <p:cNvSpPr txBox="1"/>
          <p:nvPr/>
        </p:nvSpPr>
        <p:spPr>
          <a:xfrm>
            <a:off x="7508349" y="4072400"/>
            <a:ext cx="871932" cy="534735"/>
          </a:xfrm>
          <a:prstGeom prst="rect">
            <a:avLst/>
          </a:prstGeom>
          <a:noFill/>
          <a:ln>
            <a:solidFill>
              <a:schemeClr val="tx1"/>
            </a:solidFill>
          </a:ln>
        </p:spPr>
        <p:txBody>
          <a:bodyPr wrap="square" rtlCol="0">
            <a:noAutofit/>
          </a:bodyPr>
          <a:lstStyle/>
          <a:p>
            <a:r>
              <a:rPr lang="en-US" dirty="0"/>
              <a:t>int : 20		</a:t>
            </a:r>
          </a:p>
        </p:txBody>
      </p:sp>
      <p:cxnSp>
        <p:nvCxnSpPr>
          <p:cNvPr id="21" name="Straight Arrow Connector 20">
            <a:extLst>
              <a:ext uri="{FF2B5EF4-FFF2-40B4-BE49-F238E27FC236}">
                <a16:creationId xmlns:a16="http://schemas.microsoft.com/office/drawing/2014/main" id="{9348D0AD-0B69-254C-BA55-49F7DC736291}"/>
              </a:ext>
            </a:extLst>
          </p:cNvPr>
          <p:cNvCxnSpPr>
            <a:cxnSpLocks/>
            <a:stCxn id="16" idx="2"/>
            <a:endCxn id="20" idx="0"/>
          </p:cNvCxnSpPr>
          <p:nvPr/>
        </p:nvCxnSpPr>
        <p:spPr>
          <a:xfrm>
            <a:off x="7935257" y="3802685"/>
            <a:ext cx="9058" cy="26971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3629E6C-5FA7-D44B-817C-40CD25361C24}"/>
              </a:ext>
            </a:extLst>
          </p:cNvPr>
          <p:cNvSpPr txBox="1"/>
          <p:nvPr/>
        </p:nvSpPr>
        <p:spPr>
          <a:xfrm>
            <a:off x="8276050" y="3264357"/>
            <a:ext cx="679895" cy="534735"/>
          </a:xfrm>
          <a:prstGeom prst="rect">
            <a:avLst/>
          </a:prstGeom>
          <a:noFill/>
          <a:ln>
            <a:solidFill>
              <a:schemeClr val="tx1"/>
            </a:solidFill>
          </a:ln>
        </p:spPr>
        <p:txBody>
          <a:bodyPr wrap="square" rtlCol="0">
            <a:noAutofit/>
          </a:bodyPr>
          <a:lstStyle/>
          <a:p>
            <a:endParaRPr lang="en-US" dirty="0"/>
          </a:p>
        </p:txBody>
      </p:sp>
      <p:sp>
        <p:nvSpPr>
          <p:cNvPr id="23" name="TextBox 22">
            <a:extLst>
              <a:ext uri="{FF2B5EF4-FFF2-40B4-BE49-F238E27FC236}">
                <a16:creationId xmlns:a16="http://schemas.microsoft.com/office/drawing/2014/main" id="{170DBE4E-7243-9E49-8A4D-D92C9EA016C3}"/>
              </a:ext>
            </a:extLst>
          </p:cNvPr>
          <p:cNvSpPr txBox="1"/>
          <p:nvPr/>
        </p:nvSpPr>
        <p:spPr>
          <a:xfrm>
            <a:off x="8535314" y="4090958"/>
            <a:ext cx="840165" cy="534735"/>
          </a:xfrm>
          <a:prstGeom prst="rect">
            <a:avLst/>
          </a:prstGeom>
          <a:noFill/>
          <a:ln>
            <a:solidFill>
              <a:schemeClr val="tx1"/>
            </a:solidFill>
          </a:ln>
        </p:spPr>
        <p:txBody>
          <a:bodyPr wrap="square" rtlCol="0">
            <a:noAutofit/>
          </a:bodyPr>
          <a:lstStyle/>
          <a:p>
            <a:r>
              <a:rPr lang="en-US" dirty="0"/>
              <a:t>int : 0		</a:t>
            </a:r>
          </a:p>
        </p:txBody>
      </p:sp>
      <p:cxnSp>
        <p:nvCxnSpPr>
          <p:cNvPr id="24" name="Straight Arrow Connector 23">
            <a:extLst>
              <a:ext uri="{FF2B5EF4-FFF2-40B4-BE49-F238E27FC236}">
                <a16:creationId xmlns:a16="http://schemas.microsoft.com/office/drawing/2014/main" id="{04BD941D-660A-A04C-90CD-F1E5983410F5}"/>
              </a:ext>
            </a:extLst>
          </p:cNvPr>
          <p:cNvCxnSpPr>
            <a:cxnSpLocks/>
            <a:stCxn id="22" idx="2"/>
            <a:endCxn id="23" idx="0"/>
          </p:cNvCxnSpPr>
          <p:nvPr/>
        </p:nvCxnSpPr>
        <p:spPr>
          <a:xfrm>
            <a:off x="8615998" y="3799092"/>
            <a:ext cx="339399" cy="2918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BA526F2-FB0B-3E49-930F-940FE459132D}"/>
              </a:ext>
            </a:extLst>
          </p:cNvPr>
          <p:cNvSpPr txBox="1"/>
          <p:nvPr/>
        </p:nvSpPr>
        <p:spPr>
          <a:xfrm>
            <a:off x="7146416" y="3001616"/>
            <a:ext cx="328807" cy="369332"/>
          </a:xfrm>
          <a:prstGeom prst="rect">
            <a:avLst/>
          </a:prstGeom>
          <a:noFill/>
        </p:spPr>
        <p:txBody>
          <a:bodyPr wrap="square" rtlCol="0">
            <a:spAutoFit/>
          </a:bodyPr>
          <a:lstStyle/>
          <a:p>
            <a:r>
              <a:rPr lang="en-US" dirty="0"/>
              <a:t>0</a:t>
            </a:r>
          </a:p>
        </p:txBody>
      </p:sp>
      <p:sp>
        <p:nvSpPr>
          <p:cNvPr id="26" name="TextBox 25">
            <a:extLst>
              <a:ext uri="{FF2B5EF4-FFF2-40B4-BE49-F238E27FC236}">
                <a16:creationId xmlns:a16="http://schemas.microsoft.com/office/drawing/2014/main" id="{F271BFDD-5298-4F4D-AB9F-C64BE10024C2}"/>
              </a:ext>
            </a:extLst>
          </p:cNvPr>
          <p:cNvSpPr txBox="1"/>
          <p:nvPr/>
        </p:nvSpPr>
        <p:spPr>
          <a:xfrm>
            <a:off x="7817830" y="3005647"/>
            <a:ext cx="328807" cy="369332"/>
          </a:xfrm>
          <a:prstGeom prst="rect">
            <a:avLst/>
          </a:prstGeom>
          <a:noFill/>
        </p:spPr>
        <p:txBody>
          <a:bodyPr wrap="square" rtlCol="0">
            <a:spAutoFit/>
          </a:bodyPr>
          <a:lstStyle/>
          <a:p>
            <a:r>
              <a:rPr lang="en-US" dirty="0"/>
              <a:t>1</a:t>
            </a:r>
          </a:p>
        </p:txBody>
      </p:sp>
      <p:sp>
        <p:nvSpPr>
          <p:cNvPr id="27" name="TextBox 26">
            <a:extLst>
              <a:ext uri="{FF2B5EF4-FFF2-40B4-BE49-F238E27FC236}">
                <a16:creationId xmlns:a16="http://schemas.microsoft.com/office/drawing/2014/main" id="{E73F8A73-E5D3-0545-9A79-75EB1012F825}"/>
              </a:ext>
            </a:extLst>
          </p:cNvPr>
          <p:cNvSpPr txBox="1"/>
          <p:nvPr/>
        </p:nvSpPr>
        <p:spPr>
          <a:xfrm>
            <a:off x="8949016" y="3271377"/>
            <a:ext cx="679895" cy="534735"/>
          </a:xfrm>
          <a:prstGeom prst="rect">
            <a:avLst/>
          </a:prstGeom>
          <a:noFill/>
          <a:ln>
            <a:solidFill>
              <a:schemeClr val="tx1"/>
            </a:solidFill>
          </a:ln>
        </p:spPr>
        <p:txBody>
          <a:bodyPr wrap="square" rtlCol="0">
            <a:noAutofit/>
          </a:bodyPr>
          <a:lstStyle/>
          <a:p>
            <a:endParaRPr lang="en-US" dirty="0"/>
          </a:p>
        </p:txBody>
      </p:sp>
      <p:sp>
        <p:nvSpPr>
          <p:cNvPr id="28" name="TextBox 27">
            <a:extLst>
              <a:ext uri="{FF2B5EF4-FFF2-40B4-BE49-F238E27FC236}">
                <a16:creationId xmlns:a16="http://schemas.microsoft.com/office/drawing/2014/main" id="{E395C2CD-4615-0544-9697-698A8D694109}"/>
              </a:ext>
            </a:extLst>
          </p:cNvPr>
          <p:cNvSpPr txBox="1"/>
          <p:nvPr/>
        </p:nvSpPr>
        <p:spPr>
          <a:xfrm>
            <a:off x="9211076" y="3005647"/>
            <a:ext cx="328807" cy="369332"/>
          </a:xfrm>
          <a:prstGeom prst="rect">
            <a:avLst/>
          </a:prstGeom>
          <a:noFill/>
        </p:spPr>
        <p:txBody>
          <a:bodyPr wrap="square" rtlCol="0">
            <a:spAutoFit/>
          </a:bodyPr>
          <a:lstStyle/>
          <a:p>
            <a:r>
              <a:rPr lang="en-US" dirty="0"/>
              <a:t>3</a:t>
            </a:r>
          </a:p>
        </p:txBody>
      </p:sp>
      <p:sp>
        <p:nvSpPr>
          <p:cNvPr id="29" name="TextBox 28">
            <a:extLst>
              <a:ext uri="{FF2B5EF4-FFF2-40B4-BE49-F238E27FC236}">
                <a16:creationId xmlns:a16="http://schemas.microsoft.com/office/drawing/2014/main" id="{7A77F07C-99DB-564D-A12F-6A80C426F981}"/>
              </a:ext>
            </a:extLst>
          </p:cNvPr>
          <p:cNvSpPr txBox="1"/>
          <p:nvPr/>
        </p:nvSpPr>
        <p:spPr>
          <a:xfrm>
            <a:off x="9491639" y="4070308"/>
            <a:ext cx="817167" cy="534735"/>
          </a:xfrm>
          <a:prstGeom prst="rect">
            <a:avLst/>
          </a:prstGeom>
          <a:noFill/>
          <a:ln>
            <a:solidFill>
              <a:schemeClr val="tx1"/>
            </a:solidFill>
          </a:ln>
        </p:spPr>
        <p:txBody>
          <a:bodyPr wrap="square" rtlCol="0">
            <a:noAutofit/>
          </a:bodyPr>
          <a:lstStyle/>
          <a:p>
            <a:r>
              <a:rPr lang="en-US" dirty="0"/>
              <a:t>int : 0		</a:t>
            </a:r>
          </a:p>
        </p:txBody>
      </p:sp>
      <p:cxnSp>
        <p:nvCxnSpPr>
          <p:cNvPr id="30" name="Straight Arrow Connector 29">
            <a:extLst>
              <a:ext uri="{FF2B5EF4-FFF2-40B4-BE49-F238E27FC236}">
                <a16:creationId xmlns:a16="http://schemas.microsoft.com/office/drawing/2014/main" id="{618A84F8-B127-0348-8F34-1B3CD2C59B22}"/>
              </a:ext>
            </a:extLst>
          </p:cNvPr>
          <p:cNvCxnSpPr>
            <a:cxnSpLocks/>
            <a:stCxn id="27" idx="2"/>
            <a:endCxn id="29" idx="0"/>
          </p:cNvCxnSpPr>
          <p:nvPr/>
        </p:nvCxnSpPr>
        <p:spPr>
          <a:xfrm>
            <a:off x="9288964" y="3806112"/>
            <a:ext cx="611259" cy="26419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1D179445-D2E4-B64F-BD43-0F1DC4CBB288}"/>
              </a:ext>
            </a:extLst>
          </p:cNvPr>
          <p:cNvSpPr txBox="1">
            <a:spLocks/>
          </p:cNvSpPr>
          <p:nvPr/>
        </p:nvSpPr>
        <p:spPr>
          <a:xfrm>
            <a:off x="846480" y="3360605"/>
            <a:ext cx="4191000" cy="73469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ArrayList</a:t>
            </a:r>
            <a:r>
              <a:rPr lang="en-US" dirty="0"/>
              <a:t>&lt;Integer&gt; of 5 </a:t>
            </a:r>
            <a:r>
              <a:rPr lang="en-US" dirty="0" err="1"/>
              <a:t>ints</a:t>
            </a:r>
            <a:r>
              <a:rPr lang="en-US" dirty="0"/>
              <a:t> is 6 objects!</a:t>
            </a:r>
          </a:p>
        </p:txBody>
      </p:sp>
      <p:sp>
        <p:nvSpPr>
          <p:cNvPr id="32" name="TextBox 31">
            <a:extLst>
              <a:ext uri="{FF2B5EF4-FFF2-40B4-BE49-F238E27FC236}">
                <a16:creationId xmlns:a16="http://schemas.microsoft.com/office/drawing/2014/main" id="{F2689477-0852-5F4E-A336-FCC0CA0A622F}"/>
              </a:ext>
            </a:extLst>
          </p:cNvPr>
          <p:cNvSpPr txBox="1"/>
          <p:nvPr/>
        </p:nvSpPr>
        <p:spPr>
          <a:xfrm>
            <a:off x="8455383" y="2988343"/>
            <a:ext cx="328807"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EBDA6C15-1F65-B148-BDD0-6C2FBB1AED97}"/>
              </a:ext>
            </a:extLst>
          </p:cNvPr>
          <p:cNvSpPr txBox="1"/>
          <p:nvPr/>
        </p:nvSpPr>
        <p:spPr>
          <a:xfrm>
            <a:off x="9820261" y="3001616"/>
            <a:ext cx="328807" cy="369332"/>
          </a:xfrm>
          <a:prstGeom prst="rect">
            <a:avLst/>
          </a:prstGeom>
          <a:noFill/>
        </p:spPr>
        <p:txBody>
          <a:bodyPr wrap="square" rtlCol="0">
            <a:spAutoFit/>
          </a:bodyPr>
          <a:lstStyle/>
          <a:p>
            <a:r>
              <a:rPr lang="en-US" dirty="0"/>
              <a:t>4</a:t>
            </a:r>
          </a:p>
        </p:txBody>
      </p:sp>
      <p:sp>
        <p:nvSpPr>
          <p:cNvPr id="34" name="TextBox 33">
            <a:extLst>
              <a:ext uri="{FF2B5EF4-FFF2-40B4-BE49-F238E27FC236}">
                <a16:creationId xmlns:a16="http://schemas.microsoft.com/office/drawing/2014/main" id="{0BD16734-DC01-AF4C-8C59-B3429D98180C}"/>
              </a:ext>
            </a:extLst>
          </p:cNvPr>
          <p:cNvSpPr txBox="1"/>
          <p:nvPr/>
        </p:nvSpPr>
        <p:spPr>
          <a:xfrm>
            <a:off x="9628911" y="3269843"/>
            <a:ext cx="679895" cy="534735"/>
          </a:xfrm>
          <a:prstGeom prst="rect">
            <a:avLst/>
          </a:prstGeom>
          <a:noFill/>
          <a:ln>
            <a:solidFill>
              <a:schemeClr val="tx1"/>
            </a:solidFill>
          </a:ln>
        </p:spPr>
        <p:txBody>
          <a:bodyPr wrap="square" rtlCol="0">
            <a:noAutofit/>
          </a:bodyPr>
          <a:lstStyle/>
          <a:p>
            <a:endParaRPr lang="en-US" dirty="0"/>
          </a:p>
        </p:txBody>
      </p:sp>
      <p:sp>
        <p:nvSpPr>
          <p:cNvPr id="41" name="TextBox 40">
            <a:extLst>
              <a:ext uri="{FF2B5EF4-FFF2-40B4-BE49-F238E27FC236}">
                <a16:creationId xmlns:a16="http://schemas.microsoft.com/office/drawing/2014/main" id="{729CD87A-8A38-D84F-B48E-1965AF077E9B}"/>
              </a:ext>
            </a:extLst>
          </p:cNvPr>
          <p:cNvSpPr txBox="1"/>
          <p:nvPr/>
        </p:nvSpPr>
        <p:spPr>
          <a:xfrm>
            <a:off x="10436465" y="4070307"/>
            <a:ext cx="817167" cy="534735"/>
          </a:xfrm>
          <a:prstGeom prst="rect">
            <a:avLst/>
          </a:prstGeom>
          <a:noFill/>
          <a:ln>
            <a:solidFill>
              <a:schemeClr val="tx1"/>
            </a:solidFill>
          </a:ln>
        </p:spPr>
        <p:txBody>
          <a:bodyPr wrap="square" rtlCol="0">
            <a:noAutofit/>
          </a:bodyPr>
          <a:lstStyle/>
          <a:p>
            <a:r>
              <a:rPr lang="en-US" dirty="0"/>
              <a:t>int: 50</a:t>
            </a:r>
          </a:p>
        </p:txBody>
      </p:sp>
      <p:cxnSp>
        <p:nvCxnSpPr>
          <p:cNvPr id="42" name="Straight Arrow Connector 41">
            <a:extLst>
              <a:ext uri="{FF2B5EF4-FFF2-40B4-BE49-F238E27FC236}">
                <a16:creationId xmlns:a16="http://schemas.microsoft.com/office/drawing/2014/main" id="{C4863B55-5600-774D-8186-1AAF0AD6FB3C}"/>
              </a:ext>
            </a:extLst>
          </p:cNvPr>
          <p:cNvCxnSpPr>
            <a:cxnSpLocks/>
            <a:stCxn id="34" idx="2"/>
            <a:endCxn id="41" idx="0"/>
          </p:cNvCxnSpPr>
          <p:nvPr/>
        </p:nvCxnSpPr>
        <p:spPr>
          <a:xfrm>
            <a:off x="9968859" y="3804578"/>
            <a:ext cx="876190" cy="26572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BCFD6A2-5302-7A45-B85C-9F7CB6118342}"/>
              </a:ext>
            </a:extLst>
          </p:cNvPr>
          <p:cNvSpPr txBox="1"/>
          <p:nvPr/>
        </p:nvSpPr>
        <p:spPr>
          <a:xfrm>
            <a:off x="7189280" y="1394136"/>
            <a:ext cx="328807" cy="369332"/>
          </a:xfrm>
          <a:prstGeom prst="rect">
            <a:avLst/>
          </a:prstGeom>
          <a:noFill/>
        </p:spPr>
        <p:txBody>
          <a:bodyPr wrap="square" rtlCol="0">
            <a:spAutoFit/>
          </a:bodyPr>
          <a:lstStyle/>
          <a:p>
            <a:r>
              <a:rPr lang="en-US" dirty="0"/>
              <a:t>0</a:t>
            </a:r>
          </a:p>
        </p:txBody>
      </p:sp>
      <p:sp>
        <p:nvSpPr>
          <p:cNvPr id="46" name="TextBox 45">
            <a:extLst>
              <a:ext uri="{FF2B5EF4-FFF2-40B4-BE49-F238E27FC236}">
                <a16:creationId xmlns:a16="http://schemas.microsoft.com/office/drawing/2014/main" id="{4237D683-90FD-F447-91A1-217D74390607}"/>
              </a:ext>
            </a:extLst>
          </p:cNvPr>
          <p:cNvSpPr txBox="1"/>
          <p:nvPr/>
        </p:nvSpPr>
        <p:spPr>
          <a:xfrm>
            <a:off x="7860694" y="1398167"/>
            <a:ext cx="328807" cy="369332"/>
          </a:xfrm>
          <a:prstGeom prst="rect">
            <a:avLst/>
          </a:prstGeom>
          <a:noFill/>
        </p:spPr>
        <p:txBody>
          <a:bodyPr wrap="square" rtlCol="0">
            <a:spAutoFit/>
          </a:bodyPr>
          <a:lstStyle/>
          <a:p>
            <a:r>
              <a:rPr lang="en-US" dirty="0"/>
              <a:t>1</a:t>
            </a:r>
          </a:p>
        </p:txBody>
      </p:sp>
      <p:sp>
        <p:nvSpPr>
          <p:cNvPr id="47" name="TextBox 46">
            <a:extLst>
              <a:ext uri="{FF2B5EF4-FFF2-40B4-BE49-F238E27FC236}">
                <a16:creationId xmlns:a16="http://schemas.microsoft.com/office/drawing/2014/main" id="{6A5505E8-919B-7944-AFAB-5906F5F2BEE2}"/>
              </a:ext>
            </a:extLst>
          </p:cNvPr>
          <p:cNvSpPr txBox="1"/>
          <p:nvPr/>
        </p:nvSpPr>
        <p:spPr>
          <a:xfrm>
            <a:off x="9253940" y="1398167"/>
            <a:ext cx="328807" cy="369332"/>
          </a:xfrm>
          <a:prstGeom prst="rect">
            <a:avLst/>
          </a:prstGeom>
          <a:noFill/>
        </p:spPr>
        <p:txBody>
          <a:bodyPr wrap="square" rtlCol="0">
            <a:spAutoFit/>
          </a:bodyPr>
          <a:lstStyle/>
          <a:p>
            <a:r>
              <a:rPr lang="en-US" dirty="0"/>
              <a:t>3</a:t>
            </a:r>
          </a:p>
        </p:txBody>
      </p:sp>
      <p:sp>
        <p:nvSpPr>
          <p:cNvPr id="48" name="TextBox 47">
            <a:extLst>
              <a:ext uri="{FF2B5EF4-FFF2-40B4-BE49-F238E27FC236}">
                <a16:creationId xmlns:a16="http://schemas.microsoft.com/office/drawing/2014/main" id="{BBBF1026-CF53-AB4E-AC95-3B896F59310B}"/>
              </a:ext>
            </a:extLst>
          </p:cNvPr>
          <p:cNvSpPr txBox="1"/>
          <p:nvPr/>
        </p:nvSpPr>
        <p:spPr>
          <a:xfrm>
            <a:off x="8498247" y="1380863"/>
            <a:ext cx="328807" cy="369332"/>
          </a:xfrm>
          <a:prstGeom prst="rect">
            <a:avLst/>
          </a:prstGeom>
          <a:noFill/>
        </p:spPr>
        <p:txBody>
          <a:bodyPr wrap="square" rtlCol="0">
            <a:spAutoFit/>
          </a:bodyPr>
          <a:lstStyle/>
          <a:p>
            <a:r>
              <a:rPr lang="en-US" dirty="0"/>
              <a:t>2</a:t>
            </a:r>
          </a:p>
        </p:txBody>
      </p:sp>
      <p:sp>
        <p:nvSpPr>
          <p:cNvPr id="49" name="TextBox 48">
            <a:extLst>
              <a:ext uri="{FF2B5EF4-FFF2-40B4-BE49-F238E27FC236}">
                <a16:creationId xmlns:a16="http://schemas.microsoft.com/office/drawing/2014/main" id="{C59CA5EC-4213-9948-8C34-AC0A751354A1}"/>
              </a:ext>
            </a:extLst>
          </p:cNvPr>
          <p:cNvSpPr txBox="1"/>
          <p:nvPr/>
        </p:nvSpPr>
        <p:spPr>
          <a:xfrm>
            <a:off x="9863125" y="1394136"/>
            <a:ext cx="328807" cy="369332"/>
          </a:xfrm>
          <a:prstGeom prst="rect">
            <a:avLst/>
          </a:prstGeom>
          <a:noFill/>
        </p:spPr>
        <p:txBody>
          <a:bodyPr wrap="square" rtlCol="0">
            <a:spAutoFit/>
          </a:bodyPr>
          <a:lstStyle/>
          <a:p>
            <a:r>
              <a:rPr lang="en-US" dirty="0"/>
              <a:t>4</a:t>
            </a:r>
          </a:p>
        </p:txBody>
      </p:sp>
      <p:sp>
        <p:nvSpPr>
          <p:cNvPr id="59" name="Content Placeholder 2">
            <a:extLst>
              <a:ext uri="{FF2B5EF4-FFF2-40B4-BE49-F238E27FC236}">
                <a16:creationId xmlns:a16="http://schemas.microsoft.com/office/drawing/2014/main" id="{AD45611B-AF46-A443-82B3-F15B3743E61E}"/>
              </a:ext>
            </a:extLst>
          </p:cNvPr>
          <p:cNvSpPr txBox="1">
            <a:spLocks/>
          </p:cNvSpPr>
          <p:nvPr/>
        </p:nvSpPr>
        <p:spPr>
          <a:xfrm>
            <a:off x="966784" y="5879562"/>
            <a:ext cx="10515599" cy="7346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That’s the price you pay for </a:t>
            </a:r>
            <a:r>
              <a:rPr lang="en-US" sz="2400" dirty="0" err="1"/>
              <a:t>ArrayList</a:t>
            </a:r>
            <a:r>
              <a:rPr lang="en-US" sz="2400" dirty="0"/>
              <a:t> compared to Array. But you get the ability to grow the list.</a:t>
            </a:r>
          </a:p>
        </p:txBody>
      </p:sp>
      <p:sp>
        <p:nvSpPr>
          <p:cNvPr id="60" name="TextBox 59">
            <a:extLst>
              <a:ext uri="{FF2B5EF4-FFF2-40B4-BE49-F238E27FC236}">
                <a16:creationId xmlns:a16="http://schemas.microsoft.com/office/drawing/2014/main" id="{BABF3A8C-17F1-0049-97F6-4BF71F648952}"/>
              </a:ext>
            </a:extLst>
          </p:cNvPr>
          <p:cNvSpPr txBox="1"/>
          <p:nvPr/>
        </p:nvSpPr>
        <p:spPr>
          <a:xfrm>
            <a:off x="6954524" y="1763468"/>
            <a:ext cx="3415823" cy="525006"/>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82204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86B9-3556-E248-AFEB-1445867C13D6}"/>
              </a:ext>
            </a:extLst>
          </p:cNvPr>
          <p:cNvSpPr>
            <a:spLocks noGrp="1"/>
          </p:cNvSpPr>
          <p:nvPr>
            <p:ph type="title"/>
          </p:nvPr>
        </p:nvSpPr>
        <p:spPr>
          <a:xfrm>
            <a:off x="838200" y="594046"/>
            <a:ext cx="10515600" cy="734695"/>
          </a:xfrm>
        </p:spPr>
        <p:txBody>
          <a:bodyPr>
            <a:normAutofit/>
          </a:bodyPr>
          <a:lstStyle/>
          <a:p>
            <a:r>
              <a:rPr lang="en-US" sz="2800" dirty="0">
                <a:latin typeface="+mn-lt"/>
              </a:rPr>
              <a:t>The last item is data[4]. </a:t>
            </a:r>
          </a:p>
        </p:txBody>
      </p:sp>
      <p:sp>
        <p:nvSpPr>
          <p:cNvPr id="4" name="TextBox 3">
            <a:extLst>
              <a:ext uri="{FF2B5EF4-FFF2-40B4-BE49-F238E27FC236}">
                <a16:creationId xmlns:a16="http://schemas.microsoft.com/office/drawing/2014/main" id="{EE34D42F-010F-ED4E-B102-792824ABB5E3}"/>
              </a:ext>
            </a:extLst>
          </p:cNvPr>
          <p:cNvSpPr txBox="1"/>
          <p:nvPr/>
        </p:nvSpPr>
        <p:spPr>
          <a:xfrm>
            <a:off x="6953725" y="1580765"/>
            <a:ext cx="679895" cy="534735"/>
          </a:xfrm>
          <a:prstGeom prst="rect">
            <a:avLst/>
          </a:prstGeom>
          <a:noFill/>
          <a:ln>
            <a:solidFill>
              <a:schemeClr val="tx1"/>
            </a:solidFill>
          </a:ln>
        </p:spPr>
        <p:txBody>
          <a:bodyPr wrap="square" rtlCol="0">
            <a:noAutofit/>
          </a:bodyPr>
          <a:lstStyle/>
          <a:p>
            <a:r>
              <a:rPr lang="en-US" dirty="0"/>
              <a:t>10		</a:t>
            </a:r>
          </a:p>
        </p:txBody>
      </p:sp>
      <p:sp>
        <p:nvSpPr>
          <p:cNvPr id="5" name="TextBox 4">
            <a:extLst>
              <a:ext uri="{FF2B5EF4-FFF2-40B4-BE49-F238E27FC236}">
                <a16:creationId xmlns:a16="http://schemas.microsoft.com/office/drawing/2014/main" id="{AD33391A-6B3D-4748-BB95-32F0901BD67E}"/>
              </a:ext>
            </a:extLst>
          </p:cNvPr>
          <p:cNvSpPr txBox="1"/>
          <p:nvPr/>
        </p:nvSpPr>
        <p:spPr>
          <a:xfrm>
            <a:off x="5560597" y="1678153"/>
            <a:ext cx="771525" cy="369332"/>
          </a:xfrm>
          <a:prstGeom prst="rect">
            <a:avLst/>
          </a:prstGeom>
          <a:noFill/>
        </p:spPr>
        <p:txBody>
          <a:bodyPr wrap="square" rtlCol="0">
            <a:spAutoFit/>
          </a:bodyPr>
          <a:lstStyle/>
          <a:p>
            <a:r>
              <a:rPr lang="en-US" dirty="0"/>
              <a:t>data</a:t>
            </a:r>
          </a:p>
        </p:txBody>
      </p:sp>
      <p:cxnSp>
        <p:nvCxnSpPr>
          <p:cNvPr id="7" name="Straight Arrow Connector 6">
            <a:extLst>
              <a:ext uri="{FF2B5EF4-FFF2-40B4-BE49-F238E27FC236}">
                <a16:creationId xmlns:a16="http://schemas.microsoft.com/office/drawing/2014/main" id="{3F30ACB9-9373-094F-B46D-402CEB634F4D}"/>
              </a:ext>
            </a:extLst>
          </p:cNvPr>
          <p:cNvCxnSpPr>
            <a:stCxn id="5" idx="3"/>
            <a:endCxn id="4" idx="1"/>
          </p:cNvCxnSpPr>
          <p:nvPr/>
        </p:nvCxnSpPr>
        <p:spPr>
          <a:xfrm flipV="1">
            <a:off x="6332122" y="1848133"/>
            <a:ext cx="621603" cy="1468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A9A4EA-28C1-1841-A43B-B5F71AB7A2F4}"/>
              </a:ext>
            </a:extLst>
          </p:cNvPr>
          <p:cNvSpPr txBox="1"/>
          <p:nvPr/>
        </p:nvSpPr>
        <p:spPr>
          <a:xfrm>
            <a:off x="7633620" y="1580763"/>
            <a:ext cx="679895" cy="534735"/>
          </a:xfrm>
          <a:prstGeom prst="rect">
            <a:avLst/>
          </a:prstGeom>
          <a:noFill/>
          <a:ln>
            <a:solidFill>
              <a:schemeClr val="tx1"/>
            </a:solidFill>
          </a:ln>
        </p:spPr>
        <p:txBody>
          <a:bodyPr wrap="square" rtlCol="0">
            <a:noAutofit/>
          </a:bodyPr>
          <a:lstStyle/>
          <a:p>
            <a:r>
              <a:rPr lang="en-US" dirty="0"/>
              <a:t>20</a:t>
            </a:r>
          </a:p>
        </p:txBody>
      </p:sp>
      <p:sp>
        <p:nvSpPr>
          <p:cNvPr id="9" name="TextBox 8">
            <a:extLst>
              <a:ext uri="{FF2B5EF4-FFF2-40B4-BE49-F238E27FC236}">
                <a16:creationId xmlns:a16="http://schemas.microsoft.com/office/drawing/2014/main" id="{934C7ECE-610C-AD41-82C1-731A26930498}"/>
              </a:ext>
            </a:extLst>
          </p:cNvPr>
          <p:cNvSpPr txBox="1"/>
          <p:nvPr/>
        </p:nvSpPr>
        <p:spPr>
          <a:xfrm>
            <a:off x="8313515" y="1580762"/>
            <a:ext cx="679895" cy="534735"/>
          </a:xfrm>
          <a:prstGeom prst="rect">
            <a:avLst/>
          </a:prstGeom>
          <a:noFill/>
          <a:ln>
            <a:solidFill>
              <a:schemeClr val="tx1"/>
            </a:solidFill>
          </a:ln>
        </p:spPr>
        <p:txBody>
          <a:bodyPr wrap="square" rtlCol="0">
            <a:noAutofit/>
          </a:bodyPr>
          <a:lstStyle/>
          <a:p>
            <a:r>
              <a:rPr lang="en-US" dirty="0"/>
              <a:t>0</a:t>
            </a:r>
          </a:p>
        </p:txBody>
      </p:sp>
      <p:sp>
        <p:nvSpPr>
          <p:cNvPr id="10" name="TextBox 9">
            <a:extLst>
              <a:ext uri="{FF2B5EF4-FFF2-40B4-BE49-F238E27FC236}">
                <a16:creationId xmlns:a16="http://schemas.microsoft.com/office/drawing/2014/main" id="{E30D5B95-430B-5544-845E-955B6458726F}"/>
              </a:ext>
            </a:extLst>
          </p:cNvPr>
          <p:cNvSpPr txBox="1"/>
          <p:nvPr/>
        </p:nvSpPr>
        <p:spPr>
          <a:xfrm>
            <a:off x="8993410" y="1580762"/>
            <a:ext cx="679895" cy="534735"/>
          </a:xfrm>
          <a:prstGeom prst="rect">
            <a:avLst/>
          </a:prstGeom>
          <a:noFill/>
          <a:ln>
            <a:solidFill>
              <a:schemeClr val="tx1"/>
            </a:solidFill>
          </a:ln>
        </p:spPr>
        <p:txBody>
          <a:bodyPr wrap="square" rtlCol="0">
            <a:noAutofit/>
          </a:bodyPr>
          <a:lstStyle/>
          <a:p>
            <a:r>
              <a:rPr lang="en-US" dirty="0"/>
              <a:t>0</a:t>
            </a:r>
          </a:p>
        </p:txBody>
      </p:sp>
      <p:sp>
        <p:nvSpPr>
          <p:cNvPr id="12" name="TextBox 11">
            <a:extLst>
              <a:ext uri="{FF2B5EF4-FFF2-40B4-BE49-F238E27FC236}">
                <a16:creationId xmlns:a16="http://schemas.microsoft.com/office/drawing/2014/main" id="{27DF8550-CB37-E341-B589-C9CF22C9358E}"/>
              </a:ext>
            </a:extLst>
          </p:cNvPr>
          <p:cNvSpPr txBox="1"/>
          <p:nvPr/>
        </p:nvSpPr>
        <p:spPr>
          <a:xfrm>
            <a:off x="9673305" y="1580762"/>
            <a:ext cx="679895" cy="534735"/>
          </a:xfrm>
          <a:prstGeom prst="rect">
            <a:avLst/>
          </a:prstGeom>
          <a:noFill/>
          <a:ln>
            <a:solidFill>
              <a:schemeClr val="tx1"/>
            </a:solidFill>
          </a:ln>
        </p:spPr>
        <p:txBody>
          <a:bodyPr wrap="square" rtlCol="0">
            <a:noAutofit/>
          </a:bodyPr>
          <a:lstStyle/>
          <a:p>
            <a:r>
              <a:rPr lang="en-US" dirty="0"/>
              <a:t>50</a:t>
            </a:r>
          </a:p>
        </p:txBody>
      </p:sp>
      <p:sp>
        <p:nvSpPr>
          <p:cNvPr id="33" name="Content Placeholder 2">
            <a:extLst>
              <a:ext uri="{FF2B5EF4-FFF2-40B4-BE49-F238E27FC236}">
                <a16:creationId xmlns:a16="http://schemas.microsoft.com/office/drawing/2014/main" id="{6F3423F1-7EF4-ED44-8093-B2ED7267E24E}"/>
              </a:ext>
            </a:extLst>
          </p:cNvPr>
          <p:cNvSpPr txBox="1">
            <a:spLocks/>
          </p:cNvSpPr>
          <p:nvPr/>
        </p:nvSpPr>
        <p:spPr>
          <a:xfrm>
            <a:off x="838198" y="1562924"/>
            <a:ext cx="4191000"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data[</a:t>
            </a:r>
            <a:r>
              <a:rPr lang="en-US" dirty="0">
                <a:solidFill>
                  <a:srgbClr val="00B050"/>
                </a:solidFill>
              </a:rPr>
              <a:t>4</a:t>
            </a:r>
            <a:r>
              <a:rPr lang="en-US" dirty="0"/>
              <a:t>] = 50;</a:t>
            </a:r>
          </a:p>
        </p:txBody>
      </p:sp>
      <p:sp>
        <p:nvSpPr>
          <p:cNvPr id="50" name="Rectangle 49">
            <a:extLst>
              <a:ext uri="{FF2B5EF4-FFF2-40B4-BE49-F238E27FC236}">
                <a16:creationId xmlns:a16="http://schemas.microsoft.com/office/drawing/2014/main" id="{1FF6C2A5-5E8D-8D44-8AC6-DCAACA2AB30C}"/>
              </a:ext>
            </a:extLst>
          </p:cNvPr>
          <p:cNvSpPr/>
          <p:nvPr/>
        </p:nvSpPr>
        <p:spPr>
          <a:xfrm>
            <a:off x="838198" y="2555401"/>
            <a:ext cx="9759916" cy="954107"/>
          </a:xfrm>
          <a:prstGeom prst="rect">
            <a:avLst/>
          </a:prstGeom>
        </p:spPr>
        <p:txBody>
          <a:bodyPr wrap="none">
            <a:spAutoFit/>
          </a:bodyPr>
          <a:lstStyle/>
          <a:p>
            <a:r>
              <a:rPr lang="en-US" sz="2800" dirty="0"/>
              <a:t>If you try to access an item past the end of the list, Java will throw</a:t>
            </a:r>
          </a:p>
          <a:p>
            <a:r>
              <a:rPr lang="en-US" sz="2800" dirty="0"/>
              <a:t>an error.</a:t>
            </a:r>
          </a:p>
        </p:txBody>
      </p:sp>
      <p:sp>
        <p:nvSpPr>
          <p:cNvPr id="51" name="Content Placeholder 2">
            <a:extLst>
              <a:ext uri="{FF2B5EF4-FFF2-40B4-BE49-F238E27FC236}">
                <a16:creationId xmlns:a16="http://schemas.microsoft.com/office/drawing/2014/main" id="{C9B7AEA9-E482-AB4A-B9A0-9AC1AD6E4EAE}"/>
              </a:ext>
            </a:extLst>
          </p:cNvPr>
          <p:cNvSpPr txBox="1">
            <a:spLocks/>
          </p:cNvSpPr>
          <p:nvPr/>
        </p:nvSpPr>
        <p:spPr>
          <a:xfrm>
            <a:off x="865628" y="3582061"/>
            <a:ext cx="9487570"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data[</a:t>
            </a:r>
            <a:r>
              <a:rPr lang="en-US" dirty="0">
                <a:solidFill>
                  <a:srgbClr val="FF0000"/>
                </a:solidFill>
              </a:rPr>
              <a:t>8</a:t>
            </a:r>
            <a:r>
              <a:rPr lang="en-US" dirty="0"/>
              <a:t>] = 50;	// </a:t>
            </a:r>
            <a:r>
              <a:rPr lang="en-US" dirty="0">
                <a:solidFill>
                  <a:srgbClr val="FF0000"/>
                </a:solidFill>
              </a:rPr>
              <a:t>Error! </a:t>
            </a:r>
            <a:r>
              <a:rPr lang="en-US" dirty="0"/>
              <a:t>Array Index Out of Bounds. </a:t>
            </a:r>
          </a:p>
        </p:txBody>
      </p:sp>
      <p:sp>
        <p:nvSpPr>
          <p:cNvPr id="52" name="Rectangle 51">
            <a:extLst>
              <a:ext uri="{FF2B5EF4-FFF2-40B4-BE49-F238E27FC236}">
                <a16:creationId xmlns:a16="http://schemas.microsoft.com/office/drawing/2014/main" id="{72562C94-F1C0-BF46-8FF5-0D4D138E39CE}"/>
              </a:ext>
            </a:extLst>
          </p:cNvPr>
          <p:cNvSpPr/>
          <p:nvPr/>
        </p:nvSpPr>
        <p:spPr>
          <a:xfrm>
            <a:off x="838198" y="4323761"/>
            <a:ext cx="10787312" cy="2246769"/>
          </a:xfrm>
          <a:prstGeom prst="rect">
            <a:avLst/>
          </a:prstGeom>
        </p:spPr>
        <p:txBody>
          <a:bodyPr wrap="none">
            <a:spAutoFit/>
          </a:bodyPr>
          <a:lstStyle/>
          <a:p>
            <a:r>
              <a:rPr lang="en-US" sz="2800" dirty="0"/>
              <a:t>The valid array indices for our int[5] array are </a:t>
            </a:r>
          </a:p>
          <a:p>
            <a:r>
              <a:rPr lang="en-US" sz="2800" dirty="0"/>
              <a:t>0, 1, 2, 3, and 4. Notice that the first item in the list is data[0] and the</a:t>
            </a:r>
          </a:p>
          <a:p>
            <a:r>
              <a:rPr lang="en-US" sz="2800" dirty="0"/>
              <a:t>last one is data[4].</a:t>
            </a:r>
          </a:p>
          <a:p>
            <a:r>
              <a:rPr lang="en-US" sz="2800" dirty="0"/>
              <a:t>Arrays are “zero based”. The first index is zero. That means the last one is</a:t>
            </a:r>
          </a:p>
          <a:p>
            <a:r>
              <a:rPr lang="en-US" sz="2800" dirty="0"/>
              <a:t>the list’s length minus 1. 5 items minus one is 4. 4 is the last index.</a:t>
            </a:r>
          </a:p>
        </p:txBody>
      </p:sp>
      <p:sp>
        <p:nvSpPr>
          <p:cNvPr id="58" name="TextBox 57">
            <a:extLst>
              <a:ext uri="{FF2B5EF4-FFF2-40B4-BE49-F238E27FC236}">
                <a16:creationId xmlns:a16="http://schemas.microsoft.com/office/drawing/2014/main" id="{B7D22FEF-C24F-5F4C-86AD-17B288DBC547}"/>
              </a:ext>
            </a:extLst>
          </p:cNvPr>
          <p:cNvSpPr txBox="1"/>
          <p:nvPr/>
        </p:nvSpPr>
        <p:spPr>
          <a:xfrm>
            <a:off x="7116782" y="1271198"/>
            <a:ext cx="328807" cy="369332"/>
          </a:xfrm>
          <a:prstGeom prst="rect">
            <a:avLst/>
          </a:prstGeom>
          <a:noFill/>
        </p:spPr>
        <p:txBody>
          <a:bodyPr wrap="square" rtlCol="0">
            <a:spAutoFit/>
          </a:bodyPr>
          <a:lstStyle/>
          <a:p>
            <a:r>
              <a:rPr lang="en-US" dirty="0"/>
              <a:t>0</a:t>
            </a:r>
          </a:p>
        </p:txBody>
      </p:sp>
      <p:sp>
        <p:nvSpPr>
          <p:cNvPr id="59" name="TextBox 58">
            <a:extLst>
              <a:ext uri="{FF2B5EF4-FFF2-40B4-BE49-F238E27FC236}">
                <a16:creationId xmlns:a16="http://schemas.microsoft.com/office/drawing/2014/main" id="{92F87C76-398D-CD4D-AAEA-23EFCEABB515}"/>
              </a:ext>
            </a:extLst>
          </p:cNvPr>
          <p:cNvSpPr txBox="1"/>
          <p:nvPr/>
        </p:nvSpPr>
        <p:spPr>
          <a:xfrm>
            <a:off x="7788196" y="1275229"/>
            <a:ext cx="328807" cy="369332"/>
          </a:xfrm>
          <a:prstGeom prst="rect">
            <a:avLst/>
          </a:prstGeom>
          <a:noFill/>
        </p:spPr>
        <p:txBody>
          <a:bodyPr wrap="square" rtlCol="0">
            <a:spAutoFit/>
          </a:bodyPr>
          <a:lstStyle/>
          <a:p>
            <a:r>
              <a:rPr lang="en-US" dirty="0"/>
              <a:t>1</a:t>
            </a:r>
          </a:p>
        </p:txBody>
      </p:sp>
      <p:sp>
        <p:nvSpPr>
          <p:cNvPr id="60" name="TextBox 59">
            <a:extLst>
              <a:ext uri="{FF2B5EF4-FFF2-40B4-BE49-F238E27FC236}">
                <a16:creationId xmlns:a16="http://schemas.microsoft.com/office/drawing/2014/main" id="{CB6EB7D8-5D4F-F947-81B4-37144CC38A87}"/>
              </a:ext>
            </a:extLst>
          </p:cNvPr>
          <p:cNvSpPr txBox="1"/>
          <p:nvPr/>
        </p:nvSpPr>
        <p:spPr>
          <a:xfrm>
            <a:off x="8430938" y="1264940"/>
            <a:ext cx="328807" cy="369332"/>
          </a:xfrm>
          <a:prstGeom prst="rect">
            <a:avLst/>
          </a:prstGeom>
          <a:noFill/>
        </p:spPr>
        <p:txBody>
          <a:bodyPr wrap="square" rtlCol="0">
            <a:spAutoFit/>
          </a:bodyPr>
          <a:lstStyle/>
          <a:p>
            <a:r>
              <a:rPr lang="en-US" dirty="0"/>
              <a:t>2</a:t>
            </a:r>
          </a:p>
        </p:txBody>
      </p:sp>
      <p:sp>
        <p:nvSpPr>
          <p:cNvPr id="61" name="TextBox 60">
            <a:extLst>
              <a:ext uri="{FF2B5EF4-FFF2-40B4-BE49-F238E27FC236}">
                <a16:creationId xmlns:a16="http://schemas.microsoft.com/office/drawing/2014/main" id="{58D120E9-6201-4242-8CBF-A53D8B30F175}"/>
              </a:ext>
            </a:extLst>
          </p:cNvPr>
          <p:cNvSpPr txBox="1"/>
          <p:nvPr/>
        </p:nvSpPr>
        <p:spPr>
          <a:xfrm>
            <a:off x="9181442" y="1275229"/>
            <a:ext cx="328807" cy="369332"/>
          </a:xfrm>
          <a:prstGeom prst="rect">
            <a:avLst/>
          </a:prstGeom>
          <a:noFill/>
        </p:spPr>
        <p:txBody>
          <a:bodyPr wrap="square" rtlCol="0">
            <a:spAutoFit/>
          </a:bodyPr>
          <a:lstStyle/>
          <a:p>
            <a:r>
              <a:rPr lang="en-US" dirty="0"/>
              <a:t>3</a:t>
            </a:r>
          </a:p>
        </p:txBody>
      </p:sp>
      <p:sp>
        <p:nvSpPr>
          <p:cNvPr id="62" name="TextBox 61">
            <a:extLst>
              <a:ext uri="{FF2B5EF4-FFF2-40B4-BE49-F238E27FC236}">
                <a16:creationId xmlns:a16="http://schemas.microsoft.com/office/drawing/2014/main" id="{B5EADC1D-50D1-3846-8B74-8E688F842297}"/>
              </a:ext>
            </a:extLst>
          </p:cNvPr>
          <p:cNvSpPr txBox="1"/>
          <p:nvPr/>
        </p:nvSpPr>
        <p:spPr>
          <a:xfrm>
            <a:off x="9861337" y="1270086"/>
            <a:ext cx="328807" cy="369332"/>
          </a:xfrm>
          <a:prstGeom prst="rect">
            <a:avLst/>
          </a:prstGeom>
          <a:noFill/>
        </p:spPr>
        <p:txBody>
          <a:bodyPr wrap="square" rtlCol="0">
            <a:spAutoFit/>
          </a:bodyPr>
          <a:lstStyle/>
          <a:p>
            <a:r>
              <a:rPr lang="en-US" dirty="0">
                <a:solidFill>
                  <a:srgbClr val="00B050"/>
                </a:solidFill>
              </a:rPr>
              <a:t>4</a:t>
            </a:r>
          </a:p>
        </p:txBody>
      </p:sp>
    </p:spTree>
    <p:extLst>
      <p:ext uri="{BB962C8B-B14F-4D97-AF65-F5344CB8AC3E}">
        <p14:creationId xmlns:p14="http://schemas.microsoft.com/office/powerpoint/2010/main" val="220998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6071-5AD3-0B4E-99A9-ABF7CD9C4997}"/>
              </a:ext>
            </a:extLst>
          </p:cNvPr>
          <p:cNvSpPr>
            <a:spLocks noGrp="1"/>
          </p:cNvSpPr>
          <p:nvPr>
            <p:ph type="title"/>
          </p:nvPr>
        </p:nvSpPr>
        <p:spPr/>
        <p:txBody>
          <a:bodyPr/>
          <a:lstStyle/>
          <a:p>
            <a:r>
              <a:rPr lang="en-US" dirty="0"/>
              <a:t>Counting in Java (an aside)</a:t>
            </a:r>
          </a:p>
        </p:txBody>
      </p:sp>
      <p:sp>
        <p:nvSpPr>
          <p:cNvPr id="3" name="Content Placeholder 2">
            <a:extLst>
              <a:ext uri="{FF2B5EF4-FFF2-40B4-BE49-F238E27FC236}">
                <a16:creationId xmlns:a16="http://schemas.microsoft.com/office/drawing/2014/main" id="{81300E04-9F8A-894D-AF03-41A478E04B8F}"/>
              </a:ext>
            </a:extLst>
          </p:cNvPr>
          <p:cNvSpPr>
            <a:spLocks noGrp="1"/>
          </p:cNvSpPr>
          <p:nvPr>
            <p:ph idx="1"/>
          </p:nvPr>
        </p:nvSpPr>
        <p:spPr>
          <a:xfrm>
            <a:off x="838200" y="1825625"/>
            <a:ext cx="10515600" cy="674688"/>
          </a:xfrm>
        </p:spPr>
        <p:txBody>
          <a:bodyPr>
            <a:normAutofit/>
          </a:bodyPr>
          <a:lstStyle/>
          <a:p>
            <a:r>
              <a:rPr lang="en-US" dirty="0"/>
              <a:t>When you count in Java, you start at zero, not one. Count the Bitcoin.</a:t>
            </a:r>
          </a:p>
        </p:txBody>
      </p:sp>
      <p:pic>
        <p:nvPicPr>
          <p:cNvPr id="4" name="Picture 3">
            <a:extLst>
              <a:ext uri="{FF2B5EF4-FFF2-40B4-BE49-F238E27FC236}">
                <a16:creationId xmlns:a16="http://schemas.microsoft.com/office/drawing/2014/main" id="{DA56FE27-83D7-7540-98C2-0783546D79DC}"/>
              </a:ext>
            </a:extLst>
          </p:cNvPr>
          <p:cNvPicPr>
            <a:picLocks noChangeAspect="1"/>
          </p:cNvPicPr>
          <p:nvPr/>
        </p:nvPicPr>
        <p:blipFill>
          <a:blip r:embed="rId3"/>
          <a:stretch>
            <a:fillRect/>
          </a:stretch>
        </p:blipFill>
        <p:spPr>
          <a:xfrm>
            <a:off x="2599531" y="3053420"/>
            <a:ext cx="1651000" cy="1562100"/>
          </a:xfrm>
          <a:prstGeom prst="rect">
            <a:avLst/>
          </a:prstGeom>
        </p:spPr>
      </p:pic>
      <p:sp>
        <p:nvSpPr>
          <p:cNvPr id="5" name="TextBox 4">
            <a:extLst>
              <a:ext uri="{FF2B5EF4-FFF2-40B4-BE49-F238E27FC236}">
                <a16:creationId xmlns:a16="http://schemas.microsoft.com/office/drawing/2014/main" id="{74A72BBB-0180-884B-948A-FA7BA8A684BA}"/>
              </a:ext>
            </a:extLst>
          </p:cNvPr>
          <p:cNvSpPr txBox="1"/>
          <p:nvPr/>
        </p:nvSpPr>
        <p:spPr>
          <a:xfrm>
            <a:off x="2700338" y="2500313"/>
            <a:ext cx="1449387" cy="523220"/>
          </a:xfrm>
          <a:prstGeom prst="rect">
            <a:avLst/>
          </a:prstGeom>
          <a:noFill/>
        </p:spPr>
        <p:txBody>
          <a:bodyPr wrap="square" rtlCol="0">
            <a:spAutoFit/>
          </a:bodyPr>
          <a:lstStyle/>
          <a:p>
            <a:r>
              <a:rPr lang="en-US" sz="2800" dirty="0"/>
              <a:t>Bitcoin 0</a:t>
            </a:r>
          </a:p>
        </p:txBody>
      </p:sp>
      <p:pic>
        <p:nvPicPr>
          <p:cNvPr id="7" name="Picture 6">
            <a:extLst>
              <a:ext uri="{FF2B5EF4-FFF2-40B4-BE49-F238E27FC236}">
                <a16:creationId xmlns:a16="http://schemas.microsoft.com/office/drawing/2014/main" id="{EBAF772A-BF92-E64D-A3A1-46F612D93910}"/>
              </a:ext>
            </a:extLst>
          </p:cNvPr>
          <p:cNvPicPr>
            <a:picLocks noChangeAspect="1"/>
          </p:cNvPicPr>
          <p:nvPr/>
        </p:nvPicPr>
        <p:blipFill>
          <a:blip r:embed="rId3"/>
          <a:stretch>
            <a:fillRect/>
          </a:stretch>
        </p:blipFill>
        <p:spPr>
          <a:xfrm>
            <a:off x="4855369" y="3058839"/>
            <a:ext cx="1651000" cy="1562100"/>
          </a:xfrm>
          <a:prstGeom prst="rect">
            <a:avLst/>
          </a:prstGeom>
        </p:spPr>
      </p:pic>
      <p:sp>
        <p:nvSpPr>
          <p:cNvPr id="8" name="TextBox 7">
            <a:extLst>
              <a:ext uri="{FF2B5EF4-FFF2-40B4-BE49-F238E27FC236}">
                <a16:creationId xmlns:a16="http://schemas.microsoft.com/office/drawing/2014/main" id="{FD9A75AF-56E3-E943-8609-E425DFAFD478}"/>
              </a:ext>
            </a:extLst>
          </p:cNvPr>
          <p:cNvSpPr txBox="1"/>
          <p:nvPr/>
        </p:nvSpPr>
        <p:spPr>
          <a:xfrm>
            <a:off x="4956176" y="2505732"/>
            <a:ext cx="1449387" cy="523220"/>
          </a:xfrm>
          <a:prstGeom prst="rect">
            <a:avLst/>
          </a:prstGeom>
          <a:noFill/>
        </p:spPr>
        <p:txBody>
          <a:bodyPr wrap="square" rtlCol="0">
            <a:spAutoFit/>
          </a:bodyPr>
          <a:lstStyle/>
          <a:p>
            <a:r>
              <a:rPr lang="en-US" sz="2800" dirty="0"/>
              <a:t>Bitcoin 1</a:t>
            </a:r>
          </a:p>
        </p:txBody>
      </p:sp>
      <p:pic>
        <p:nvPicPr>
          <p:cNvPr id="9" name="Picture 8">
            <a:extLst>
              <a:ext uri="{FF2B5EF4-FFF2-40B4-BE49-F238E27FC236}">
                <a16:creationId xmlns:a16="http://schemas.microsoft.com/office/drawing/2014/main" id="{CCF8C3DC-843B-364C-9384-E9EC49EC8F6A}"/>
              </a:ext>
            </a:extLst>
          </p:cNvPr>
          <p:cNvPicPr>
            <a:picLocks noChangeAspect="1"/>
          </p:cNvPicPr>
          <p:nvPr/>
        </p:nvPicPr>
        <p:blipFill>
          <a:blip r:embed="rId3"/>
          <a:stretch>
            <a:fillRect/>
          </a:stretch>
        </p:blipFill>
        <p:spPr>
          <a:xfrm>
            <a:off x="7111207" y="3053420"/>
            <a:ext cx="1651000" cy="1562100"/>
          </a:xfrm>
          <a:prstGeom prst="rect">
            <a:avLst/>
          </a:prstGeom>
        </p:spPr>
      </p:pic>
      <p:sp>
        <p:nvSpPr>
          <p:cNvPr id="10" name="TextBox 9">
            <a:extLst>
              <a:ext uri="{FF2B5EF4-FFF2-40B4-BE49-F238E27FC236}">
                <a16:creationId xmlns:a16="http://schemas.microsoft.com/office/drawing/2014/main" id="{A45EA91A-8FBE-BA4D-89E9-798F6982C344}"/>
              </a:ext>
            </a:extLst>
          </p:cNvPr>
          <p:cNvSpPr txBox="1"/>
          <p:nvPr/>
        </p:nvSpPr>
        <p:spPr>
          <a:xfrm>
            <a:off x="7212014" y="2500313"/>
            <a:ext cx="1449387" cy="523220"/>
          </a:xfrm>
          <a:prstGeom prst="rect">
            <a:avLst/>
          </a:prstGeom>
          <a:noFill/>
        </p:spPr>
        <p:txBody>
          <a:bodyPr wrap="square" rtlCol="0">
            <a:spAutoFit/>
          </a:bodyPr>
          <a:lstStyle/>
          <a:p>
            <a:r>
              <a:rPr lang="en-US" sz="2800" dirty="0"/>
              <a:t>Bitcoin 2</a:t>
            </a:r>
          </a:p>
        </p:txBody>
      </p:sp>
      <p:sp>
        <p:nvSpPr>
          <p:cNvPr id="11" name="Content Placeholder 2">
            <a:extLst>
              <a:ext uri="{FF2B5EF4-FFF2-40B4-BE49-F238E27FC236}">
                <a16:creationId xmlns:a16="http://schemas.microsoft.com/office/drawing/2014/main" id="{1149C244-DE6F-BB44-BB29-05CE9109CF57}"/>
              </a:ext>
            </a:extLst>
          </p:cNvPr>
          <p:cNvSpPr txBox="1">
            <a:spLocks/>
          </p:cNvSpPr>
          <p:nvPr/>
        </p:nvSpPr>
        <p:spPr>
          <a:xfrm>
            <a:off x="696914" y="5168624"/>
            <a:ext cx="10515600" cy="13242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3 bitcoin, but they are referred to as 0, 1, and 2.</a:t>
            </a:r>
          </a:p>
          <a:p>
            <a:r>
              <a:rPr lang="en-US" dirty="0"/>
              <a:t>The faster you get used to this, the happier you will be.</a:t>
            </a:r>
          </a:p>
          <a:p>
            <a:pPr lvl="1"/>
            <a:r>
              <a:rPr lang="en-US" dirty="0"/>
              <a:t>Same in most languages also (C, C++, C#, Python, JavaScript, PHP, </a:t>
            </a:r>
            <a:r>
              <a:rPr lang="en-US" dirty="0" err="1"/>
              <a:t>etc</a:t>
            </a:r>
            <a:r>
              <a:rPr lang="en-US" dirty="0"/>
              <a:t>)</a:t>
            </a:r>
          </a:p>
        </p:txBody>
      </p:sp>
    </p:spTree>
    <p:extLst>
      <p:ext uri="{BB962C8B-B14F-4D97-AF65-F5344CB8AC3E}">
        <p14:creationId xmlns:p14="http://schemas.microsoft.com/office/powerpoint/2010/main" val="420262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5AC0-6380-4B47-A6F8-6441CEA2B8BB}"/>
              </a:ext>
            </a:extLst>
          </p:cNvPr>
          <p:cNvSpPr>
            <a:spLocks noGrp="1"/>
          </p:cNvSpPr>
          <p:nvPr>
            <p:ph type="title"/>
          </p:nvPr>
        </p:nvSpPr>
        <p:spPr/>
        <p:txBody>
          <a:bodyPr/>
          <a:lstStyle/>
          <a:p>
            <a:r>
              <a:rPr lang="en-US" dirty="0"/>
              <a:t>Array Indices</a:t>
            </a:r>
          </a:p>
        </p:txBody>
      </p:sp>
      <p:sp>
        <p:nvSpPr>
          <p:cNvPr id="3" name="Content Placeholder 2">
            <a:extLst>
              <a:ext uri="{FF2B5EF4-FFF2-40B4-BE49-F238E27FC236}">
                <a16:creationId xmlns:a16="http://schemas.microsoft.com/office/drawing/2014/main" id="{D4FC6510-7424-B94B-A828-A44D9C3825A6}"/>
              </a:ext>
            </a:extLst>
          </p:cNvPr>
          <p:cNvSpPr>
            <a:spLocks noGrp="1"/>
          </p:cNvSpPr>
          <p:nvPr>
            <p:ph idx="1"/>
          </p:nvPr>
        </p:nvSpPr>
        <p:spPr/>
        <p:txBody>
          <a:bodyPr/>
          <a:lstStyle/>
          <a:p>
            <a:pPr marL="0" indent="0">
              <a:buNone/>
            </a:pPr>
            <a:endParaRPr lang="en-US" dirty="0"/>
          </a:p>
          <a:p>
            <a:pPr marL="0" indent="0">
              <a:buNone/>
            </a:pPr>
            <a:r>
              <a:rPr lang="en-US" dirty="0"/>
              <a:t>The value in the brackets determines which array value is used.</a:t>
            </a:r>
          </a:p>
          <a:p>
            <a:pPr marL="0" indent="0">
              <a:buNone/>
            </a:pPr>
            <a:r>
              <a:rPr lang="en-US" dirty="0"/>
              <a:t>You can use a constant value for the index : data[</a:t>
            </a:r>
            <a:r>
              <a:rPr lang="en-US" dirty="0">
                <a:solidFill>
                  <a:srgbClr val="00B050"/>
                </a:solidFill>
              </a:rPr>
              <a:t>0</a:t>
            </a:r>
            <a:r>
              <a:rPr lang="en-US" dirty="0"/>
              <a:t>] , but this is rare.</a:t>
            </a:r>
          </a:p>
          <a:p>
            <a:pPr marL="0" indent="0">
              <a:buNone/>
            </a:pPr>
            <a:r>
              <a:rPr lang="en-US" dirty="0"/>
              <a:t>An index can be an integer such as int </a:t>
            </a:r>
            <a:r>
              <a:rPr lang="en-US" dirty="0" err="1"/>
              <a:t>i</a:t>
            </a:r>
            <a:r>
              <a:rPr lang="en-US" dirty="0"/>
              <a:t>.  data[</a:t>
            </a:r>
            <a:r>
              <a:rPr lang="en-US" dirty="0">
                <a:solidFill>
                  <a:srgbClr val="00B050"/>
                </a:solidFill>
              </a:rPr>
              <a:t>i</a:t>
            </a:r>
            <a:r>
              <a:rPr lang="en-US" dirty="0"/>
              <a:t>]</a:t>
            </a:r>
          </a:p>
          <a:p>
            <a:pPr marL="0" indent="0">
              <a:buNone/>
            </a:pPr>
            <a:r>
              <a:rPr lang="en-US" dirty="0"/>
              <a:t>An index is any integer value : </a:t>
            </a:r>
          </a:p>
          <a:p>
            <a:pPr marL="0" indent="0">
              <a:buNone/>
            </a:pPr>
            <a:r>
              <a:rPr lang="en-US" dirty="0"/>
              <a:t>	int </a:t>
            </a:r>
            <a:r>
              <a:rPr lang="en-US" dirty="0" err="1"/>
              <a:t>i</a:t>
            </a:r>
            <a:r>
              <a:rPr lang="en-US" dirty="0"/>
              <a:t>, j;</a:t>
            </a:r>
          </a:p>
          <a:p>
            <a:pPr marL="0" indent="0">
              <a:buNone/>
            </a:pPr>
            <a:r>
              <a:rPr lang="en-US" dirty="0"/>
              <a:t>	// </a:t>
            </a:r>
            <a:r>
              <a:rPr lang="en-US" dirty="0" err="1"/>
              <a:t>i</a:t>
            </a:r>
            <a:r>
              <a:rPr lang="en-US" dirty="0"/>
              <a:t> and j are set in complex ways (not shown)</a:t>
            </a:r>
          </a:p>
          <a:p>
            <a:pPr marL="0" indent="0">
              <a:buNone/>
            </a:pPr>
            <a:r>
              <a:rPr lang="en-US" dirty="0"/>
              <a:t>	data[ </a:t>
            </a:r>
            <a:r>
              <a:rPr lang="en-US" dirty="0">
                <a:solidFill>
                  <a:srgbClr val="00B050"/>
                </a:solidFill>
              </a:rPr>
              <a:t>2(</a:t>
            </a:r>
            <a:r>
              <a:rPr lang="en-US" dirty="0" err="1">
                <a:solidFill>
                  <a:srgbClr val="00B050"/>
                </a:solidFill>
              </a:rPr>
              <a:t>i</a:t>
            </a:r>
            <a:r>
              <a:rPr lang="en-US" dirty="0">
                <a:solidFill>
                  <a:srgbClr val="00B050"/>
                </a:solidFill>
              </a:rPr>
              <a:t> - j) + 7 </a:t>
            </a:r>
            <a:r>
              <a:rPr lang="en-US" dirty="0"/>
              <a:t>] =  </a:t>
            </a:r>
            <a:r>
              <a:rPr lang="en-US" dirty="0" err="1"/>
              <a:t>SomeFuncReturnsInt</a:t>
            </a:r>
            <a:r>
              <a:rPr lang="en-US" dirty="0"/>
              <a:t>();</a:t>
            </a:r>
          </a:p>
        </p:txBody>
      </p:sp>
    </p:spTree>
    <p:extLst>
      <p:ext uri="{BB962C8B-B14F-4D97-AF65-F5344CB8AC3E}">
        <p14:creationId xmlns:p14="http://schemas.microsoft.com/office/powerpoint/2010/main" val="249948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5C94-93E6-734D-B13D-4A7F48380ECB}"/>
              </a:ext>
            </a:extLst>
          </p:cNvPr>
          <p:cNvSpPr>
            <a:spLocks noGrp="1"/>
          </p:cNvSpPr>
          <p:nvPr>
            <p:ph type="title"/>
          </p:nvPr>
        </p:nvSpPr>
        <p:spPr/>
        <p:txBody>
          <a:bodyPr/>
          <a:lstStyle/>
          <a:p>
            <a:r>
              <a:rPr lang="en-US" dirty="0"/>
              <a:t>Number of items in an array</a:t>
            </a:r>
          </a:p>
        </p:txBody>
      </p:sp>
      <p:sp>
        <p:nvSpPr>
          <p:cNvPr id="3" name="Content Placeholder 2">
            <a:extLst>
              <a:ext uri="{FF2B5EF4-FFF2-40B4-BE49-F238E27FC236}">
                <a16:creationId xmlns:a16="http://schemas.microsoft.com/office/drawing/2014/main" id="{2EAE6EDD-006B-B34D-B57A-9967BBDA8860}"/>
              </a:ext>
            </a:extLst>
          </p:cNvPr>
          <p:cNvSpPr>
            <a:spLocks noGrp="1"/>
          </p:cNvSpPr>
          <p:nvPr>
            <p:ph idx="1"/>
          </p:nvPr>
        </p:nvSpPr>
        <p:spPr/>
        <p:txBody>
          <a:bodyPr>
            <a:normAutofit fontScale="92500" lnSpcReduction="20000"/>
          </a:bodyPr>
          <a:lstStyle/>
          <a:p>
            <a:r>
              <a:rPr lang="en-US" dirty="0"/>
              <a:t>You can get the number of items in an array with “length”.</a:t>
            </a:r>
          </a:p>
          <a:p>
            <a:pPr marL="0" indent="0">
              <a:buNone/>
            </a:pPr>
            <a:r>
              <a:rPr lang="en-US" dirty="0"/>
              <a:t>	int [] data = new int[5];</a:t>
            </a:r>
          </a:p>
          <a:p>
            <a:pPr marL="0" indent="0">
              <a:buNone/>
            </a:pPr>
            <a:endParaRPr lang="en-US" dirty="0"/>
          </a:p>
          <a:p>
            <a:pPr marL="0" indent="0">
              <a:buNone/>
            </a:pPr>
            <a:r>
              <a:rPr lang="en-US" dirty="0"/>
              <a:t>	</a:t>
            </a:r>
            <a:r>
              <a:rPr lang="en-US" dirty="0" err="1"/>
              <a:t>System.out.println</a:t>
            </a:r>
            <a:r>
              <a:rPr lang="en-US" dirty="0"/>
              <a:t>(“There are “ + </a:t>
            </a:r>
            <a:r>
              <a:rPr lang="en-US" dirty="0" err="1"/>
              <a:t>data.length</a:t>
            </a:r>
            <a:r>
              <a:rPr lang="en-US" dirty="0"/>
              <a:t> + “ items in the array”);</a:t>
            </a:r>
          </a:p>
          <a:p>
            <a:pPr marL="0" indent="0">
              <a:buNone/>
            </a:pPr>
            <a:endParaRPr lang="en-US" dirty="0"/>
          </a:p>
          <a:p>
            <a:pPr marL="0" indent="0">
              <a:buNone/>
            </a:pPr>
            <a:r>
              <a:rPr lang="en-US" dirty="0"/>
              <a:t>Prints:</a:t>
            </a:r>
          </a:p>
          <a:p>
            <a:pPr marL="0" indent="0">
              <a:buNone/>
            </a:pPr>
            <a:r>
              <a:rPr lang="en-US" dirty="0"/>
              <a:t>There are 5 items in the array</a:t>
            </a:r>
          </a:p>
          <a:p>
            <a:pPr marL="0" indent="0">
              <a:buNone/>
            </a:pPr>
            <a:endParaRPr lang="en-US" dirty="0"/>
          </a:p>
          <a:p>
            <a:pPr marL="0" indent="0">
              <a:buNone/>
            </a:pPr>
            <a:r>
              <a:rPr lang="en-US" dirty="0"/>
              <a:t>length is special for arrays. It is not a method with </a:t>
            </a:r>
            <a:r>
              <a:rPr lang="en-US" dirty="0" err="1"/>
              <a:t>parens</a:t>
            </a:r>
            <a:r>
              <a:rPr lang="en-US" dirty="0"/>
              <a:t>. It is not “length()”. Not to be confused with the length of a String which is length().</a:t>
            </a:r>
          </a:p>
          <a:p>
            <a:pPr marL="0" indent="0">
              <a:buNone/>
            </a:pPr>
            <a:r>
              <a:rPr lang="en-US" dirty="0"/>
              <a:t>	</a:t>
            </a:r>
          </a:p>
        </p:txBody>
      </p:sp>
    </p:spTree>
    <p:extLst>
      <p:ext uri="{BB962C8B-B14F-4D97-AF65-F5344CB8AC3E}">
        <p14:creationId xmlns:p14="http://schemas.microsoft.com/office/powerpoint/2010/main" val="359462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0FB2-364F-0249-9B7F-DE7951812778}"/>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F63BF25F-323D-EA49-A41E-6891700AAA9F}"/>
              </a:ext>
            </a:extLst>
          </p:cNvPr>
          <p:cNvSpPr>
            <a:spLocks noGrp="1"/>
          </p:cNvSpPr>
          <p:nvPr>
            <p:ph idx="1"/>
          </p:nvPr>
        </p:nvSpPr>
        <p:spPr>
          <a:xfrm>
            <a:off x="838200" y="1457325"/>
            <a:ext cx="10515600" cy="5035550"/>
          </a:xfrm>
        </p:spPr>
        <p:txBody>
          <a:bodyPr>
            <a:normAutofit fontScale="70000" lnSpcReduction="20000"/>
          </a:bodyPr>
          <a:lstStyle/>
          <a:p>
            <a:r>
              <a:rPr lang="en-US" dirty="0"/>
              <a:t>For loops and arrays are best friends.</a:t>
            </a:r>
          </a:p>
          <a:p>
            <a:r>
              <a:rPr lang="en-US" dirty="0"/>
              <a:t>This is how to print every item in an array</a:t>
            </a:r>
          </a:p>
          <a:p>
            <a:pPr marL="0" indent="0">
              <a:buNone/>
            </a:pPr>
            <a:endParaRPr lang="en-US" dirty="0"/>
          </a:p>
          <a:p>
            <a:pPr marL="0" indent="0">
              <a:buNone/>
            </a:pPr>
            <a:r>
              <a:rPr lang="en-US" sz="3500" dirty="0"/>
              <a:t>	for (int </a:t>
            </a:r>
            <a:r>
              <a:rPr lang="en-US" sz="3500" dirty="0" err="1"/>
              <a:t>i</a:t>
            </a:r>
            <a:r>
              <a:rPr lang="en-US" sz="3500" dirty="0"/>
              <a:t> = 0; </a:t>
            </a:r>
            <a:r>
              <a:rPr lang="en-US" sz="3500" dirty="0" err="1"/>
              <a:t>i</a:t>
            </a:r>
            <a:r>
              <a:rPr lang="en-US" sz="3500" dirty="0"/>
              <a:t> </a:t>
            </a:r>
            <a:r>
              <a:rPr lang="en-US" sz="4000" b="1" dirty="0">
                <a:solidFill>
                  <a:schemeClr val="accent6"/>
                </a:solidFill>
              </a:rPr>
              <a:t>&lt;</a:t>
            </a:r>
            <a:r>
              <a:rPr lang="en-US" sz="4000" b="1" dirty="0"/>
              <a:t> </a:t>
            </a:r>
            <a:r>
              <a:rPr lang="en-US" sz="3500" dirty="0" err="1"/>
              <a:t>data.length</a:t>
            </a:r>
            <a:r>
              <a:rPr lang="en-US" sz="3500" dirty="0"/>
              <a:t>; ++</a:t>
            </a:r>
            <a:r>
              <a:rPr lang="en-US" sz="3500" dirty="0" err="1"/>
              <a:t>i</a:t>
            </a:r>
            <a:r>
              <a:rPr lang="en-US" sz="3500" dirty="0"/>
              <a:t>) {</a:t>
            </a:r>
          </a:p>
          <a:p>
            <a:pPr marL="0" indent="0">
              <a:buNone/>
            </a:pPr>
            <a:r>
              <a:rPr lang="en-US" sz="3500" dirty="0"/>
              <a:t>		</a:t>
            </a:r>
            <a:r>
              <a:rPr lang="en-US" sz="3500" dirty="0" err="1"/>
              <a:t>System.out.println</a:t>
            </a:r>
            <a:r>
              <a:rPr lang="en-US" sz="3500" dirty="0"/>
              <a:t>(data[</a:t>
            </a:r>
            <a:r>
              <a:rPr lang="en-US" sz="3500" dirty="0" err="1">
                <a:solidFill>
                  <a:srgbClr val="00B050"/>
                </a:solidFill>
              </a:rPr>
              <a:t>i</a:t>
            </a:r>
            <a:r>
              <a:rPr lang="en-US" sz="3500" dirty="0"/>
              <a:t>]);</a:t>
            </a:r>
          </a:p>
          <a:p>
            <a:pPr marL="0" indent="0">
              <a:buNone/>
            </a:pPr>
            <a:r>
              <a:rPr lang="en-US" sz="3500" dirty="0"/>
              <a:t>	}</a:t>
            </a:r>
          </a:p>
          <a:p>
            <a:endParaRPr lang="en-US" dirty="0"/>
          </a:p>
          <a:p>
            <a:r>
              <a:rPr lang="en-US" sz="3300" dirty="0"/>
              <a:t>In my lecture on loops, I called this “The Standard For-Loop”. I said you will type this hundreds of times and you will.</a:t>
            </a:r>
          </a:p>
          <a:p>
            <a:r>
              <a:rPr lang="en-US" sz="3300" dirty="0"/>
              <a:t>Inside the loop, ‘</a:t>
            </a:r>
            <a:r>
              <a:rPr lang="en-US" sz="3300" dirty="0" err="1"/>
              <a:t>i</a:t>
            </a:r>
            <a:r>
              <a:rPr lang="en-US" sz="3300" dirty="0"/>
              <a:t>’ will be 0, 1, 2, 3, 4 and then the loop will end.</a:t>
            </a:r>
          </a:p>
          <a:p>
            <a:r>
              <a:rPr lang="en-US" sz="3300" dirty="0"/>
              <a:t>That means that it will print data[0] then data[1], then data[2], then data[3], then data[4]. Then the loop will end.</a:t>
            </a:r>
          </a:p>
          <a:p>
            <a:r>
              <a:rPr lang="en-US" sz="3300" dirty="0"/>
              <a:t>Note that the second clause in the for-loop is “less than” the length of the array.</a:t>
            </a:r>
          </a:p>
        </p:txBody>
      </p:sp>
    </p:spTree>
    <p:extLst>
      <p:ext uri="{BB962C8B-B14F-4D97-AF65-F5344CB8AC3E}">
        <p14:creationId xmlns:p14="http://schemas.microsoft.com/office/powerpoint/2010/main" val="196217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0FB2-364F-0249-9B7F-DE7951812778}"/>
              </a:ext>
            </a:extLst>
          </p:cNvPr>
          <p:cNvSpPr>
            <a:spLocks noGrp="1"/>
          </p:cNvSpPr>
          <p:nvPr>
            <p:ph type="title"/>
          </p:nvPr>
        </p:nvSpPr>
        <p:spPr/>
        <p:txBody>
          <a:bodyPr/>
          <a:lstStyle/>
          <a:p>
            <a:r>
              <a:rPr lang="en-US" dirty="0"/>
              <a:t>Let’s go over the standard for-loop again</a:t>
            </a:r>
          </a:p>
        </p:txBody>
      </p:sp>
      <p:sp>
        <p:nvSpPr>
          <p:cNvPr id="3" name="Content Placeholder 2">
            <a:extLst>
              <a:ext uri="{FF2B5EF4-FFF2-40B4-BE49-F238E27FC236}">
                <a16:creationId xmlns:a16="http://schemas.microsoft.com/office/drawing/2014/main" id="{F63BF25F-323D-EA49-A41E-6891700AAA9F}"/>
              </a:ext>
            </a:extLst>
          </p:cNvPr>
          <p:cNvSpPr>
            <a:spLocks noGrp="1"/>
          </p:cNvSpPr>
          <p:nvPr>
            <p:ph idx="1"/>
          </p:nvPr>
        </p:nvSpPr>
        <p:spPr>
          <a:xfrm>
            <a:off x="1438275" y="1408113"/>
            <a:ext cx="10515600" cy="2306638"/>
          </a:xfrm>
        </p:spPr>
        <p:txBody>
          <a:bodyPr>
            <a:normAutofit fontScale="92500" lnSpcReduction="20000"/>
          </a:bodyPr>
          <a:lstStyle/>
          <a:p>
            <a:pPr marL="0" indent="0">
              <a:buNone/>
            </a:pPr>
            <a:endParaRPr lang="en-US" dirty="0"/>
          </a:p>
          <a:p>
            <a:pPr marL="0" indent="0">
              <a:buNone/>
            </a:pPr>
            <a:r>
              <a:rPr lang="en-US" dirty="0"/>
              <a:t>	</a:t>
            </a:r>
            <a:r>
              <a:rPr lang="en-US" sz="3500" dirty="0"/>
              <a:t>int </a:t>
            </a:r>
            <a:r>
              <a:rPr lang="en-US" sz="3500" dirty="0" err="1"/>
              <a:t>i</a:t>
            </a:r>
            <a:r>
              <a:rPr lang="en-US" sz="3500" dirty="0"/>
              <a:t>;</a:t>
            </a:r>
          </a:p>
          <a:p>
            <a:pPr marL="0" indent="0">
              <a:buNone/>
            </a:pPr>
            <a:r>
              <a:rPr lang="en-US" sz="3500" dirty="0"/>
              <a:t>	for (</a:t>
            </a:r>
            <a:r>
              <a:rPr lang="en-US" sz="3500" dirty="0" err="1"/>
              <a:t>i</a:t>
            </a:r>
            <a:r>
              <a:rPr lang="en-US" sz="3500" dirty="0"/>
              <a:t> = 0; </a:t>
            </a:r>
            <a:r>
              <a:rPr lang="en-US" sz="3500" dirty="0" err="1"/>
              <a:t>i</a:t>
            </a:r>
            <a:r>
              <a:rPr lang="en-US" sz="3500" dirty="0"/>
              <a:t> &lt; </a:t>
            </a:r>
            <a:r>
              <a:rPr lang="en-US" sz="3500" dirty="0" err="1"/>
              <a:t>data.length</a:t>
            </a:r>
            <a:r>
              <a:rPr lang="en-US" sz="3500" dirty="0"/>
              <a:t>; ++</a:t>
            </a:r>
            <a:r>
              <a:rPr lang="en-US" sz="3500" dirty="0" err="1"/>
              <a:t>i</a:t>
            </a:r>
            <a:r>
              <a:rPr lang="en-US" sz="3500" dirty="0"/>
              <a:t>) { </a:t>
            </a:r>
          </a:p>
          <a:p>
            <a:pPr marL="0" indent="0">
              <a:buNone/>
            </a:pPr>
            <a:r>
              <a:rPr lang="en-US" sz="3500" dirty="0"/>
              <a:t>		</a:t>
            </a:r>
            <a:r>
              <a:rPr lang="en-US" sz="3500" dirty="0">
                <a:solidFill>
                  <a:schemeClr val="bg2">
                    <a:lumMod val="75000"/>
                  </a:schemeClr>
                </a:solidFill>
              </a:rPr>
              <a:t>// do something</a:t>
            </a:r>
          </a:p>
          <a:p>
            <a:pPr marL="0" indent="0">
              <a:buNone/>
            </a:pPr>
            <a:r>
              <a:rPr lang="en-US" sz="3500" dirty="0">
                <a:solidFill>
                  <a:schemeClr val="bg2">
                    <a:lumMod val="75000"/>
                  </a:schemeClr>
                </a:solidFill>
              </a:rPr>
              <a:t>	</a:t>
            </a:r>
            <a:r>
              <a:rPr lang="en-US" sz="3500" dirty="0"/>
              <a:t>}</a:t>
            </a:r>
          </a:p>
        </p:txBody>
      </p:sp>
      <p:sp>
        <p:nvSpPr>
          <p:cNvPr id="4" name="Rectangle 3">
            <a:extLst>
              <a:ext uri="{FF2B5EF4-FFF2-40B4-BE49-F238E27FC236}">
                <a16:creationId xmlns:a16="http://schemas.microsoft.com/office/drawing/2014/main" id="{FCF0804F-041A-C941-AEA1-0495926FE213}"/>
              </a:ext>
            </a:extLst>
          </p:cNvPr>
          <p:cNvSpPr/>
          <p:nvPr/>
        </p:nvSpPr>
        <p:spPr>
          <a:xfrm>
            <a:off x="3100388" y="2157413"/>
            <a:ext cx="785812" cy="54292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F4428F-4676-1E4C-A9EA-A8FFC1AB297C}"/>
              </a:ext>
            </a:extLst>
          </p:cNvPr>
          <p:cNvSpPr txBox="1"/>
          <p:nvPr/>
        </p:nvSpPr>
        <p:spPr>
          <a:xfrm>
            <a:off x="2576512" y="4280685"/>
            <a:ext cx="6524626" cy="954107"/>
          </a:xfrm>
          <a:prstGeom prst="rect">
            <a:avLst/>
          </a:prstGeom>
          <a:noFill/>
          <a:ln w="38100">
            <a:solidFill>
              <a:schemeClr val="accent5"/>
            </a:solidFill>
          </a:ln>
        </p:spPr>
        <p:txBody>
          <a:bodyPr wrap="square" rtlCol="0">
            <a:spAutoFit/>
          </a:bodyPr>
          <a:lstStyle/>
          <a:p>
            <a:r>
              <a:rPr lang="en-US" sz="2800" dirty="0"/>
              <a:t>When the Java runtime runs this for loop, it first sets </a:t>
            </a:r>
            <a:r>
              <a:rPr lang="en-US" sz="2800" dirty="0" err="1"/>
              <a:t>i</a:t>
            </a:r>
            <a:r>
              <a:rPr lang="en-US" sz="2800" dirty="0"/>
              <a:t> = 0. </a:t>
            </a:r>
          </a:p>
        </p:txBody>
      </p:sp>
      <p:cxnSp>
        <p:nvCxnSpPr>
          <p:cNvPr id="7" name="Straight Connector 6">
            <a:extLst>
              <a:ext uri="{FF2B5EF4-FFF2-40B4-BE49-F238E27FC236}">
                <a16:creationId xmlns:a16="http://schemas.microsoft.com/office/drawing/2014/main" id="{477A730C-D35E-8942-897B-18147048AAFA}"/>
              </a:ext>
            </a:extLst>
          </p:cNvPr>
          <p:cNvCxnSpPr>
            <a:cxnSpLocks/>
          </p:cNvCxnSpPr>
          <p:nvPr/>
        </p:nvCxnSpPr>
        <p:spPr>
          <a:xfrm flipH="1">
            <a:off x="2576512" y="2256622"/>
            <a:ext cx="523876" cy="2024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5638A9-077A-1745-B435-F2BC05FFE6E4}"/>
              </a:ext>
            </a:extLst>
          </p:cNvPr>
          <p:cNvCxnSpPr>
            <a:cxnSpLocks/>
          </p:cNvCxnSpPr>
          <p:nvPr/>
        </p:nvCxnSpPr>
        <p:spPr>
          <a:xfrm>
            <a:off x="3886200" y="2157413"/>
            <a:ext cx="5214938" cy="21232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260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3720</TotalTime>
  <Words>2930</Words>
  <Application>Microsoft Office PowerPoint</Application>
  <PresentationFormat>Widescreen</PresentationFormat>
  <Paragraphs>468</Paragraphs>
  <Slides>32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Arrays and ArrayLists</vt:lpstr>
      <vt:lpstr>What for?</vt:lpstr>
      <vt:lpstr>Creating an array of 5 integers.</vt:lpstr>
      <vt:lpstr>The last item is data[4]. </vt:lpstr>
      <vt:lpstr>Counting in Java (an aside)</vt:lpstr>
      <vt:lpstr>Array Indices</vt:lpstr>
      <vt:lpstr>Number of items in an array</vt:lpstr>
      <vt:lpstr>Loops and Arrays</vt:lpstr>
      <vt:lpstr>Let’s go over the standard for-loop again</vt:lpstr>
      <vt:lpstr>The standard for-loop</vt:lpstr>
      <vt:lpstr>The standard for-loop</vt:lpstr>
      <vt:lpstr>The standard for-loop</vt:lpstr>
      <vt:lpstr>PowerPoint Presentation</vt:lpstr>
      <vt:lpstr>PowerPoint Presentation</vt:lpstr>
      <vt:lpstr>PowerPoint Presentation</vt:lpstr>
      <vt:lpstr>for-each is good too</vt:lpstr>
      <vt:lpstr>PowerPoint Presentation</vt:lpstr>
      <vt:lpstr>Bubble sort – more complex example</vt:lpstr>
      <vt:lpstr>Arrays of objects</vt:lpstr>
      <vt:lpstr>PowerPoint Presentation</vt:lpstr>
      <vt:lpstr>Arrays are good at… </vt:lpstr>
      <vt:lpstr>Arrays are not good at…</vt:lpstr>
      <vt:lpstr>Enter ArrayList&lt;type&gt;</vt:lpstr>
      <vt:lpstr>PowerPoint Presentation</vt:lpstr>
      <vt:lpstr>PowerPoint Presentation</vt:lpstr>
      <vt:lpstr>Standard for-loop is very similar for ArrayList</vt:lpstr>
      <vt:lpstr>for-each works too</vt:lpstr>
      <vt:lpstr>What about ArrayList of int?</vt:lpstr>
      <vt:lpstr>So Java has classes that simply hold a built-in type. Example: class Integer holds one integer.</vt:lpstr>
      <vt:lpstr>Wrapper classes for built in types</vt:lpstr>
      <vt:lpstr>Boxing</vt:lpstr>
      <vt:lpstr>Compare int[] vs ArrayList&lt;Integer&gt;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and ArrayLists</dc:title>
  <dc:creator>Scott Johnson</dc:creator>
  <cp:lastModifiedBy>Scott Johnson</cp:lastModifiedBy>
  <cp:revision>62</cp:revision>
  <dcterms:created xsi:type="dcterms:W3CDTF">2022-02-02T00:10:11Z</dcterms:created>
  <dcterms:modified xsi:type="dcterms:W3CDTF">2022-02-04T17:36:51Z</dcterms:modified>
</cp:coreProperties>
</file>