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1" r:id="rId6"/>
    <p:sldId id="260" r:id="rId7"/>
    <p:sldId id="262" r:id="rId8"/>
    <p:sldId id="263" r:id="rId9"/>
    <p:sldId id="265" r:id="rId10"/>
    <p:sldId id="276" r:id="rId11"/>
    <p:sldId id="264" r:id="rId12"/>
    <p:sldId id="274" r:id="rId13"/>
    <p:sldId id="275" r:id="rId14"/>
    <p:sldId id="266" r:id="rId15"/>
    <p:sldId id="267" r:id="rId16"/>
    <p:sldId id="268" r:id="rId17"/>
    <p:sldId id="283" r:id="rId18"/>
    <p:sldId id="269" r:id="rId19"/>
    <p:sldId id="270" r:id="rId20"/>
    <p:sldId id="284" r:id="rId21"/>
    <p:sldId id="271" r:id="rId22"/>
    <p:sldId id="272" r:id="rId23"/>
    <p:sldId id="277" r:id="rId24"/>
    <p:sldId id="280" r:id="rId25"/>
    <p:sldId id="278" r:id="rId26"/>
    <p:sldId id="273" r:id="rId27"/>
    <p:sldId id="27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9"/>
  </p:normalViewPr>
  <p:slideViewPr>
    <p:cSldViewPr snapToGrid="0">
      <p:cViewPr varScale="1">
        <p:scale>
          <a:sx n="206" d="100"/>
          <a:sy n="206" d="100"/>
        </p:scale>
        <p:origin x="500" y="1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ae22be74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ae22be74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ae22be74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ae22be74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996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ae22be74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ae22be74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344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ae22be74c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ae22be74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ae22be74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ae22be74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ae22be74c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ae22be74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ae22be74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ae22be74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ae22be74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ae22be74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cae22be74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cae22be74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ae22be74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ae22be74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ae22be74c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ae22be74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ae22be74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ae22be74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920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ccf026d02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ccf026d02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ccf026d02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ccf026d02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978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ae22be7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ae22be7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ae22be74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ae22be74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these boxes represent classes. I wrote “Class Dog” in order to differentiate it from Dog objects.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cf026d0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cf026d0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ae22be74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ae22be74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ae22be74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ae22be74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ae22be74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ae22be74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used the hollow arrow for inheritance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ae22be74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ae22be74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Class Inheritance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The Pet Store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1B30-23DD-C446-89F2-31AF970625DA}"/>
              </a:ext>
            </a:extLst>
          </p:cNvPr>
          <p:cNvSpPr>
            <a:spLocks noGrp="1"/>
          </p:cNvSpPr>
          <p:nvPr>
            <p:ph type="title"/>
          </p:nvPr>
        </p:nvSpPr>
        <p:spPr/>
        <p:txBody>
          <a:bodyPr>
            <a:normAutofit fontScale="90000"/>
          </a:bodyPr>
          <a:lstStyle/>
          <a:p>
            <a:r>
              <a:rPr lang="en-US" dirty="0"/>
              <a:t>Inheritance in code – classes can extend base classes. “extends” is one way to use inheritance in Java.</a:t>
            </a:r>
          </a:p>
        </p:txBody>
      </p:sp>
      <p:sp>
        <p:nvSpPr>
          <p:cNvPr id="3" name="Text Placeholder 2">
            <a:extLst>
              <a:ext uri="{FF2B5EF4-FFF2-40B4-BE49-F238E27FC236}">
                <a16:creationId xmlns:a16="http://schemas.microsoft.com/office/drawing/2014/main" id="{4F058A3B-E42C-2D40-9F69-C09DAD2EB954}"/>
              </a:ext>
            </a:extLst>
          </p:cNvPr>
          <p:cNvSpPr>
            <a:spLocks noGrp="1"/>
          </p:cNvSpPr>
          <p:nvPr>
            <p:ph type="body" idx="1"/>
          </p:nvPr>
        </p:nvSpPr>
        <p:spPr>
          <a:xfrm>
            <a:off x="311700" y="1454227"/>
            <a:ext cx="8520600" cy="3416400"/>
          </a:xfrm>
        </p:spPr>
        <p:txBody>
          <a:bodyPr>
            <a:normAutofit lnSpcReduction="10000"/>
          </a:bodyPr>
          <a:lstStyle/>
          <a:p>
            <a:pPr marL="114300" indent="0">
              <a:buNone/>
            </a:pPr>
            <a:r>
              <a:rPr lang="en-US" dirty="0"/>
              <a:t>public class Pet {</a:t>
            </a:r>
          </a:p>
          <a:p>
            <a:pPr marL="114300" indent="0" defTabSz="457200">
              <a:buNone/>
            </a:pPr>
            <a:r>
              <a:rPr lang="en-US" dirty="0"/>
              <a:t>	public feed() { /* code */ }</a:t>
            </a:r>
          </a:p>
          <a:p>
            <a:pPr marL="114300" indent="0" defTabSz="457200">
              <a:buNone/>
            </a:pPr>
            <a:r>
              <a:rPr lang="en-US" dirty="0"/>
              <a:t>	public </a:t>
            </a:r>
            <a:r>
              <a:rPr lang="en-US" dirty="0" err="1"/>
              <a:t>giveWater</a:t>
            </a:r>
            <a:r>
              <a:rPr lang="en-US" dirty="0"/>
              <a:t>() { /* code */ }</a:t>
            </a:r>
          </a:p>
          <a:p>
            <a:pPr marL="114300" indent="0" defTabSz="457200">
              <a:buNone/>
            </a:pPr>
            <a:r>
              <a:rPr lang="en-US" dirty="0"/>
              <a:t>};</a:t>
            </a:r>
          </a:p>
          <a:p>
            <a:pPr marL="114300" indent="0" defTabSz="457200">
              <a:buNone/>
            </a:pPr>
            <a:r>
              <a:rPr lang="en-US" dirty="0"/>
              <a:t>public class Dog </a:t>
            </a:r>
            <a:r>
              <a:rPr lang="en-US" sz="2400" dirty="0">
                <a:solidFill>
                  <a:schemeClr val="tx1"/>
                </a:solidFill>
              </a:rPr>
              <a:t>extends</a:t>
            </a:r>
            <a:r>
              <a:rPr lang="en-US" dirty="0"/>
              <a:t> Pet {</a:t>
            </a:r>
          </a:p>
          <a:p>
            <a:pPr marL="114300" indent="0" defTabSz="457200">
              <a:buNone/>
            </a:pPr>
            <a:r>
              <a:rPr lang="en-US" dirty="0"/>
              <a:t>	public walk() { /* code */ }</a:t>
            </a:r>
          </a:p>
          <a:p>
            <a:pPr marL="114300" indent="0" defTabSz="457200">
              <a:buNone/>
            </a:pPr>
            <a:r>
              <a:rPr lang="en-US" dirty="0"/>
              <a:t>};</a:t>
            </a:r>
          </a:p>
          <a:p>
            <a:pPr marL="114300" indent="0" defTabSz="457200">
              <a:buNone/>
            </a:pPr>
            <a:r>
              <a:rPr lang="en-US" dirty="0"/>
              <a:t>public class Cat </a:t>
            </a:r>
            <a:r>
              <a:rPr lang="en-US" sz="2400" dirty="0">
                <a:solidFill>
                  <a:schemeClr val="tx1"/>
                </a:solidFill>
              </a:rPr>
              <a:t>extends</a:t>
            </a:r>
            <a:r>
              <a:rPr lang="en-US" dirty="0"/>
              <a:t> Pet {</a:t>
            </a:r>
          </a:p>
          <a:p>
            <a:pPr marL="114300" indent="0" defTabSz="457200">
              <a:buNone/>
            </a:pPr>
            <a:r>
              <a:rPr lang="en-US" dirty="0"/>
              <a:t>	public </a:t>
            </a:r>
            <a:r>
              <a:rPr lang="en-US" dirty="0" err="1"/>
              <a:t>cleanLitterBox</a:t>
            </a:r>
            <a:r>
              <a:rPr lang="en-US" dirty="0"/>
              <a:t>();</a:t>
            </a:r>
          </a:p>
          <a:p>
            <a:pPr marL="114300" indent="0" defTabSz="457200">
              <a:buNone/>
            </a:pPr>
            <a:r>
              <a:rPr lang="en-US" dirty="0"/>
              <a:t>};</a:t>
            </a:r>
          </a:p>
          <a:p>
            <a:pPr marL="114300" indent="0" defTabSz="457200">
              <a:buNone/>
            </a:pPr>
            <a:endParaRPr lang="en-US" dirty="0"/>
          </a:p>
        </p:txBody>
      </p:sp>
      <p:sp>
        <p:nvSpPr>
          <p:cNvPr id="4" name="Title 1">
            <a:extLst>
              <a:ext uri="{FF2B5EF4-FFF2-40B4-BE49-F238E27FC236}">
                <a16:creationId xmlns:a16="http://schemas.microsoft.com/office/drawing/2014/main" id="{996FE6E6-19D3-7D48-BE3B-D2CB8824E59B}"/>
              </a:ext>
            </a:extLst>
          </p:cNvPr>
          <p:cNvSpPr txBox="1">
            <a:spLocks/>
          </p:cNvSpPr>
          <p:nvPr/>
        </p:nvSpPr>
        <p:spPr>
          <a:xfrm>
            <a:off x="311700" y="4584277"/>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The member variables are not shown to save space.</a:t>
            </a:r>
          </a:p>
        </p:txBody>
      </p:sp>
    </p:spTree>
    <p:extLst>
      <p:ext uri="{BB962C8B-B14F-4D97-AF65-F5344CB8AC3E}">
        <p14:creationId xmlns:p14="http://schemas.microsoft.com/office/powerpoint/2010/main" val="329890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Inheritance</a:t>
            </a:r>
            <a:endParaRPr/>
          </a:p>
        </p:txBody>
      </p:sp>
      <p:sp>
        <p:nvSpPr>
          <p:cNvPr id="130" name="Google Shape;130;p21"/>
          <p:cNvSpPr txBox="1">
            <a:spLocks noGrp="1"/>
          </p:cNvSpPr>
          <p:nvPr>
            <p:ph type="body" idx="1"/>
          </p:nvPr>
        </p:nvSpPr>
        <p:spPr>
          <a:xfrm>
            <a:off x="311700" y="1129663"/>
            <a:ext cx="8520600" cy="975621"/>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dirty="0"/>
              <a:t>Dog and Cat each get all the functionality of class Pet and potentially add to it. Dog and Cat each extend class Pet.</a:t>
            </a:r>
            <a:endParaRPr dirty="0"/>
          </a:p>
        </p:txBody>
      </p:sp>
      <p:sp>
        <p:nvSpPr>
          <p:cNvPr id="131" name="Google Shape;131;p21"/>
          <p:cNvSpPr txBox="1"/>
          <p:nvPr/>
        </p:nvSpPr>
        <p:spPr>
          <a:xfrm>
            <a:off x="2240125" y="3471300"/>
            <a:ext cx="1873800" cy="6155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p>
          <a:p>
            <a:pPr marL="0" lvl="0" indent="0" algn="l" rtl="0">
              <a:spcBef>
                <a:spcPts val="0"/>
              </a:spcBef>
              <a:spcAft>
                <a:spcPts val="0"/>
              </a:spcAft>
              <a:buNone/>
            </a:pPr>
            <a:r>
              <a:rPr lang="en" dirty="0"/>
              <a:t>    walk()</a:t>
            </a:r>
            <a:endParaRPr dirty="0"/>
          </a:p>
        </p:txBody>
      </p:sp>
      <p:sp>
        <p:nvSpPr>
          <p:cNvPr id="132" name="Google Shape;132;p21"/>
          <p:cNvSpPr txBox="1"/>
          <p:nvPr/>
        </p:nvSpPr>
        <p:spPr>
          <a:xfrm>
            <a:off x="3441300" y="2021900"/>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Pet</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r>
              <a:rPr lang="en" dirty="0" err="1"/>
              <a:t>giveWater</a:t>
            </a:r>
            <a:r>
              <a:rPr lang="en" dirty="0"/>
              <a:t>()</a:t>
            </a:r>
            <a:endParaRPr dirty="0"/>
          </a:p>
        </p:txBody>
      </p:sp>
      <p:sp>
        <p:nvSpPr>
          <p:cNvPr id="133" name="Google Shape;133;p21"/>
          <p:cNvSpPr txBox="1"/>
          <p:nvPr/>
        </p:nvSpPr>
        <p:spPr>
          <a:xfrm>
            <a:off x="4663675" y="3471300"/>
            <a:ext cx="18231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a:t>
            </a:r>
            <a:r>
              <a:rPr lang="en" dirty="0" err="1"/>
              <a:t>cleanLitterBox</a:t>
            </a:r>
            <a:r>
              <a:rPr lang="en" dirty="0"/>
              <a:t>()</a:t>
            </a:r>
            <a:endParaRPr dirty="0"/>
          </a:p>
          <a:p>
            <a:pPr marL="0" lvl="0" indent="0" algn="l" rtl="0">
              <a:spcBef>
                <a:spcPts val="0"/>
              </a:spcBef>
              <a:spcAft>
                <a:spcPts val="0"/>
              </a:spcAft>
              <a:buNone/>
            </a:pPr>
            <a:r>
              <a:rPr lang="en" dirty="0"/>
              <a:t>	</a:t>
            </a:r>
            <a:endParaRPr dirty="0"/>
          </a:p>
        </p:txBody>
      </p:sp>
      <p:cxnSp>
        <p:nvCxnSpPr>
          <p:cNvPr id="134" name="Google Shape;134;p21"/>
          <p:cNvCxnSpPr>
            <a:stCxn id="131" idx="0"/>
            <a:endCxn id="132" idx="2"/>
          </p:cNvCxnSpPr>
          <p:nvPr/>
        </p:nvCxnSpPr>
        <p:spPr>
          <a:xfrm flipV="1">
            <a:off x="3177025" y="2852866"/>
            <a:ext cx="1201175" cy="618434"/>
          </a:xfrm>
          <a:prstGeom prst="straightConnector1">
            <a:avLst/>
          </a:prstGeom>
          <a:noFill/>
          <a:ln w="28575" cap="flat" cmpd="sng">
            <a:solidFill>
              <a:schemeClr val="dk2"/>
            </a:solidFill>
            <a:prstDash val="solid"/>
            <a:round/>
            <a:headEnd type="none" w="med" len="med"/>
            <a:tailEnd type="triangle" w="med" len="med"/>
          </a:ln>
        </p:spPr>
      </p:cxnSp>
      <p:cxnSp>
        <p:nvCxnSpPr>
          <p:cNvPr id="135" name="Google Shape;135;p21"/>
          <p:cNvCxnSpPr>
            <a:stCxn id="133" idx="0"/>
            <a:endCxn id="132" idx="2"/>
          </p:cNvCxnSpPr>
          <p:nvPr/>
        </p:nvCxnSpPr>
        <p:spPr>
          <a:xfrm flipH="1" flipV="1">
            <a:off x="4378200" y="2852866"/>
            <a:ext cx="1197025" cy="618434"/>
          </a:xfrm>
          <a:prstGeom prst="straightConnector1">
            <a:avLst/>
          </a:prstGeom>
          <a:noFill/>
          <a:ln w="28575" cap="flat" cmpd="sng">
            <a:solidFill>
              <a:schemeClr val="dk2"/>
            </a:solidFill>
            <a:prstDash val="solid"/>
            <a:round/>
            <a:headEnd type="none" w="med" len="med"/>
            <a:tailEnd type="triangle" w="med" len="med"/>
          </a:ln>
        </p:spPr>
      </p:cxnSp>
      <p:sp>
        <p:nvSpPr>
          <p:cNvPr id="136" name="Google Shape;136;p21"/>
          <p:cNvSpPr txBox="1"/>
          <p:nvPr/>
        </p:nvSpPr>
        <p:spPr>
          <a:xfrm>
            <a:off x="5527350" y="1914200"/>
            <a:ext cx="18738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feed() and </a:t>
            </a:r>
            <a:r>
              <a:rPr lang="en" dirty="0" err="1"/>
              <a:t>giveWater</a:t>
            </a:r>
            <a:r>
              <a:rPr lang="en" dirty="0"/>
              <a:t>() are functions for both Dog and Cat</a:t>
            </a:r>
            <a:endParaRPr dirty="0"/>
          </a:p>
        </p:txBody>
      </p:sp>
      <p:sp>
        <p:nvSpPr>
          <p:cNvPr id="137" name="Google Shape;137;p21"/>
          <p:cNvSpPr txBox="1"/>
          <p:nvPr/>
        </p:nvSpPr>
        <p:spPr>
          <a:xfrm>
            <a:off x="6677750" y="3471300"/>
            <a:ext cx="18738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err="1"/>
              <a:t>cleanLitterBox</a:t>
            </a:r>
            <a:r>
              <a:rPr lang="en-US" dirty="0"/>
              <a:t> is just for cats. Class Cat inherits feed() and </a:t>
            </a:r>
            <a:r>
              <a:rPr lang="en-US" dirty="0" err="1"/>
              <a:t>giveWater</a:t>
            </a:r>
            <a:r>
              <a:rPr lang="en-US" dirty="0"/>
              <a:t>() from the super class. So it has three functions too.</a:t>
            </a:r>
            <a:endParaRPr dirty="0"/>
          </a:p>
        </p:txBody>
      </p:sp>
      <p:sp>
        <p:nvSpPr>
          <p:cNvPr id="138" name="Google Shape;138;p21"/>
          <p:cNvSpPr txBox="1"/>
          <p:nvPr/>
        </p:nvSpPr>
        <p:spPr>
          <a:xfrm>
            <a:off x="170475" y="3471300"/>
            <a:ext cx="2069650"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The function walk() is just for dogs. But Class dog inherits feed() and </a:t>
            </a:r>
            <a:r>
              <a:rPr lang="en" dirty="0" err="1"/>
              <a:t>giveWater</a:t>
            </a:r>
            <a:r>
              <a:rPr lang="en" dirty="0"/>
              <a:t>() from its super class. So it actually has three functions.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4"/>
            <a:ext cx="8520600" cy="95844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Everything is pretty clear at this point. All the functions are unique to each class.</a:t>
            </a:r>
            <a:endParaRPr dirty="0"/>
          </a:p>
        </p:txBody>
      </p:sp>
      <p:sp>
        <p:nvSpPr>
          <p:cNvPr id="131" name="Google Shape;131;p21"/>
          <p:cNvSpPr txBox="1"/>
          <p:nvPr/>
        </p:nvSpPr>
        <p:spPr>
          <a:xfrm>
            <a:off x="2148685" y="3004956"/>
            <a:ext cx="1873800" cy="6155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p>
          <a:p>
            <a:pPr marL="0" lvl="0" indent="0" algn="l" rtl="0">
              <a:spcBef>
                <a:spcPts val="0"/>
              </a:spcBef>
              <a:spcAft>
                <a:spcPts val="0"/>
              </a:spcAft>
              <a:buNone/>
            </a:pPr>
            <a:r>
              <a:rPr lang="en" dirty="0"/>
              <a:t>    walk()</a:t>
            </a:r>
            <a:endParaRPr dirty="0"/>
          </a:p>
        </p:txBody>
      </p:sp>
      <p:sp>
        <p:nvSpPr>
          <p:cNvPr id="132" name="Google Shape;132;p21"/>
          <p:cNvSpPr txBox="1"/>
          <p:nvPr/>
        </p:nvSpPr>
        <p:spPr>
          <a:xfrm>
            <a:off x="3349860" y="1555556"/>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Pet</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r>
              <a:rPr lang="en" dirty="0" err="1"/>
              <a:t>giveWater</a:t>
            </a:r>
            <a:r>
              <a:rPr lang="en" dirty="0"/>
              <a:t>()</a:t>
            </a:r>
            <a:endParaRPr dirty="0"/>
          </a:p>
        </p:txBody>
      </p:sp>
      <p:sp>
        <p:nvSpPr>
          <p:cNvPr id="133" name="Google Shape;133;p21"/>
          <p:cNvSpPr txBox="1"/>
          <p:nvPr/>
        </p:nvSpPr>
        <p:spPr>
          <a:xfrm>
            <a:off x="4572235" y="3004956"/>
            <a:ext cx="18231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a:t>
            </a:r>
            <a:r>
              <a:rPr lang="en" dirty="0" err="1"/>
              <a:t>cleanLitterBox</a:t>
            </a:r>
            <a:r>
              <a:rPr lang="en" dirty="0"/>
              <a:t>()</a:t>
            </a:r>
            <a:endParaRPr dirty="0"/>
          </a:p>
          <a:p>
            <a:pPr marL="0" lvl="0" indent="0" algn="l" rtl="0">
              <a:spcBef>
                <a:spcPts val="0"/>
              </a:spcBef>
              <a:spcAft>
                <a:spcPts val="0"/>
              </a:spcAft>
              <a:buNone/>
            </a:pPr>
            <a:r>
              <a:rPr lang="en" dirty="0"/>
              <a:t>	</a:t>
            </a:r>
            <a:endParaRPr dirty="0"/>
          </a:p>
        </p:txBody>
      </p:sp>
      <p:cxnSp>
        <p:nvCxnSpPr>
          <p:cNvPr id="134" name="Google Shape;134;p21"/>
          <p:cNvCxnSpPr>
            <a:stCxn id="131" idx="0"/>
            <a:endCxn id="132" idx="2"/>
          </p:cNvCxnSpPr>
          <p:nvPr/>
        </p:nvCxnSpPr>
        <p:spPr>
          <a:xfrm flipV="1">
            <a:off x="3085585" y="2386522"/>
            <a:ext cx="1201175" cy="618434"/>
          </a:xfrm>
          <a:prstGeom prst="straightConnector1">
            <a:avLst/>
          </a:prstGeom>
          <a:noFill/>
          <a:ln w="28575" cap="flat" cmpd="sng">
            <a:solidFill>
              <a:schemeClr val="dk2"/>
            </a:solidFill>
            <a:prstDash val="solid"/>
            <a:round/>
            <a:headEnd type="none" w="med" len="med"/>
            <a:tailEnd type="triangle" w="med" len="med"/>
          </a:ln>
        </p:spPr>
      </p:cxnSp>
      <p:cxnSp>
        <p:nvCxnSpPr>
          <p:cNvPr id="135" name="Google Shape;135;p21"/>
          <p:cNvCxnSpPr>
            <a:stCxn id="133" idx="0"/>
            <a:endCxn id="132" idx="2"/>
          </p:cNvCxnSpPr>
          <p:nvPr/>
        </p:nvCxnSpPr>
        <p:spPr>
          <a:xfrm flipH="1" flipV="1">
            <a:off x="4286760" y="2386522"/>
            <a:ext cx="1197025" cy="618434"/>
          </a:xfrm>
          <a:prstGeom prst="straightConnector1">
            <a:avLst/>
          </a:prstGeom>
          <a:noFill/>
          <a:ln w="28575" cap="flat" cmpd="sng">
            <a:solidFill>
              <a:schemeClr val="dk2"/>
            </a:solidFill>
            <a:prstDash val="solid"/>
            <a:round/>
            <a:headEnd type="none" w="med" len="med"/>
            <a:tailEnd type="triangle" w="med" len="med"/>
          </a:ln>
        </p:spPr>
      </p:cxnSp>
      <p:sp>
        <p:nvSpPr>
          <p:cNvPr id="14" name="Google Shape;119;p20">
            <a:extLst>
              <a:ext uri="{FF2B5EF4-FFF2-40B4-BE49-F238E27FC236}">
                <a16:creationId xmlns:a16="http://schemas.microsoft.com/office/drawing/2014/main" id="{C7A729DC-CDA9-314D-88D4-6D2282E8CAA9}"/>
              </a:ext>
            </a:extLst>
          </p:cNvPr>
          <p:cNvSpPr txBox="1">
            <a:spLocks noGrp="1"/>
          </p:cNvSpPr>
          <p:nvPr>
            <p:ph type="body" idx="1"/>
          </p:nvPr>
        </p:nvSpPr>
        <p:spPr>
          <a:xfrm>
            <a:off x="477096" y="403374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Let’s make it interesting. Let’s say that feeding a dog is not like feeding all the other animals. Feeding a dog is special so it needs its own feed() function.</a:t>
            </a:r>
          </a:p>
        </p:txBody>
      </p:sp>
    </p:spTree>
    <p:extLst>
      <p:ext uri="{BB962C8B-B14F-4D97-AF65-F5344CB8AC3E}">
        <p14:creationId xmlns:p14="http://schemas.microsoft.com/office/powerpoint/2010/main" val="368766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61843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Overriding functions – feed() is overridden</a:t>
            </a:r>
            <a:endParaRPr dirty="0"/>
          </a:p>
        </p:txBody>
      </p:sp>
      <p:sp>
        <p:nvSpPr>
          <p:cNvPr id="131" name="Google Shape;131;p21"/>
          <p:cNvSpPr txBox="1"/>
          <p:nvPr/>
        </p:nvSpPr>
        <p:spPr>
          <a:xfrm>
            <a:off x="2148685" y="3004956"/>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p>
          <a:p>
            <a:pPr marL="0" lvl="0" indent="0" algn="l" rtl="0">
              <a:spcBef>
                <a:spcPts val="0"/>
              </a:spcBef>
              <a:spcAft>
                <a:spcPts val="0"/>
              </a:spcAft>
              <a:buNone/>
            </a:pPr>
            <a:r>
              <a:rPr lang="en" dirty="0"/>
              <a:t>    feed()</a:t>
            </a:r>
          </a:p>
          <a:p>
            <a:pPr marL="0" lvl="0" indent="0" algn="l" rtl="0">
              <a:spcBef>
                <a:spcPts val="0"/>
              </a:spcBef>
              <a:spcAft>
                <a:spcPts val="0"/>
              </a:spcAft>
              <a:buNone/>
            </a:pPr>
            <a:r>
              <a:rPr lang="en" dirty="0"/>
              <a:t>    walk()</a:t>
            </a:r>
            <a:endParaRPr dirty="0"/>
          </a:p>
        </p:txBody>
      </p:sp>
      <p:sp>
        <p:nvSpPr>
          <p:cNvPr id="132" name="Google Shape;132;p21"/>
          <p:cNvSpPr txBox="1"/>
          <p:nvPr/>
        </p:nvSpPr>
        <p:spPr>
          <a:xfrm>
            <a:off x="3349860" y="1555556"/>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Pet</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r>
              <a:rPr lang="en" dirty="0" err="1"/>
              <a:t>giveWater</a:t>
            </a:r>
            <a:r>
              <a:rPr lang="en" dirty="0"/>
              <a:t>()</a:t>
            </a:r>
            <a:endParaRPr dirty="0"/>
          </a:p>
        </p:txBody>
      </p:sp>
      <p:sp>
        <p:nvSpPr>
          <p:cNvPr id="133" name="Google Shape;133;p21"/>
          <p:cNvSpPr txBox="1"/>
          <p:nvPr/>
        </p:nvSpPr>
        <p:spPr>
          <a:xfrm>
            <a:off x="4572235" y="3004956"/>
            <a:ext cx="18231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a:t>
            </a:r>
            <a:r>
              <a:rPr lang="en" dirty="0" err="1"/>
              <a:t>cleanLitterBox</a:t>
            </a:r>
            <a:r>
              <a:rPr lang="en" dirty="0"/>
              <a:t>()</a:t>
            </a:r>
            <a:endParaRPr dirty="0"/>
          </a:p>
          <a:p>
            <a:pPr marL="0" lvl="0" indent="0" algn="l" rtl="0">
              <a:spcBef>
                <a:spcPts val="0"/>
              </a:spcBef>
              <a:spcAft>
                <a:spcPts val="0"/>
              </a:spcAft>
              <a:buNone/>
            </a:pPr>
            <a:r>
              <a:rPr lang="en" dirty="0"/>
              <a:t>	</a:t>
            </a:r>
            <a:endParaRPr dirty="0"/>
          </a:p>
        </p:txBody>
      </p:sp>
      <p:cxnSp>
        <p:nvCxnSpPr>
          <p:cNvPr id="134" name="Google Shape;134;p21"/>
          <p:cNvCxnSpPr>
            <a:stCxn id="131" idx="0"/>
            <a:endCxn id="132" idx="2"/>
          </p:cNvCxnSpPr>
          <p:nvPr/>
        </p:nvCxnSpPr>
        <p:spPr>
          <a:xfrm flipV="1">
            <a:off x="3085585" y="2386522"/>
            <a:ext cx="1201175" cy="618434"/>
          </a:xfrm>
          <a:prstGeom prst="straightConnector1">
            <a:avLst/>
          </a:prstGeom>
          <a:noFill/>
          <a:ln w="28575" cap="flat" cmpd="sng">
            <a:solidFill>
              <a:schemeClr val="dk2"/>
            </a:solidFill>
            <a:prstDash val="solid"/>
            <a:round/>
            <a:headEnd type="none" w="med" len="med"/>
            <a:tailEnd type="triangle" w="med" len="med"/>
          </a:ln>
        </p:spPr>
      </p:cxnSp>
      <p:cxnSp>
        <p:nvCxnSpPr>
          <p:cNvPr id="135" name="Google Shape;135;p21"/>
          <p:cNvCxnSpPr>
            <a:stCxn id="133" idx="0"/>
            <a:endCxn id="132" idx="2"/>
          </p:cNvCxnSpPr>
          <p:nvPr/>
        </p:nvCxnSpPr>
        <p:spPr>
          <a:xfrm flipH="1" flipV="1">
            <a:off x="4286760" y="2386522"/>
            <a:ext cx="1197025" cy="618434"/>
          </a:xfrm>
          <a:prstGeom prst="straightConnector1">
            <a:avLst/>
          </a:prstGeom>
          <a:noFill/>
          <a:ln w="28575" cap="flat" cmpd="sng">
            <a:solidFill>
              <a:schemeClr val="dk2"/>
            </a:solidFill>
            <a:prstDash val="solid"/>
            <a:round/>
            <a:headEnd type="none" w="med" len="med"/>
            <a:tailEnd type="triangle" w="med" len="med"/>
          </a:ln>
        </p:spPr>
      </p:cxnSp>
      <p:sp>
        <p:nvSpPr>
          <p:cNvPr id="14" name="Google Shape;119;p20">
            <a:extLst>
              <a:ext uri="{FF2B5EF4-FFF2-40B4-BE49-F238E27FC236}">
                <a16:creationId xmlns:a16="http://schemas.microsoft.com/office/drawing/2014/main" id="{C7A729DC-CDA9-314D-88D4-6D2282E8CAA9}"/>
              </a:ext>
            </a:extLst>
          </p:cNvPr>
          <p:cNvSpPr txBox="1">
            <a:spLocks noGrp="1"/>
          </p:cNvSpPr>
          <p:nvPr>
            <p:ph type="body" idx="1"/>
          </p:nvPr>
        </p:nvSpPr>
        <p:spPr>
          <a:xfrm>
            <a:off x="477096" y="4033746"/>
            <a:ext cx="8520600" cy="10411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Class Dog now has its own feed() function. It has different code than the feed() function in class Pet.  How will Java know which one to call?  Class Dog has access to two feed() functions!?! Remember when I said things get difficult?</a:t>
            </a:r>
          </a:p>
        </p:txBody>
      </p:sp>
    </p:spTree>
    <p:extLst>
      <p:ext uri="{BB962C8B-B14F-4D97-AF65-F5344CB8AC3E}">
        <p14:creationId xmlns:p14="http://schemas.microsoft.com/office/powerpoint/2010/main" val="166493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references</a:t>
            </a:r>
            <a:endParaRPr/>
          </a:p>
        </p:txBody>
      </p:sp>
      <p:sp>
        <p:nvSpPr>
          <p:cNvPr id="157" name="Google Shape;157;p23"/>
          <p:cNvSpPr txBox="1">
            <a:spLocks noGrp="1"/>
          </p:cNvSpPr>
          <p:nvPr>
            <p:ph type="body" idx="1"/>
          </p:nvPr>
        </p:nvSpPr>
        <p:spPr>
          <a:xfrm>
            <a:off x="311700" y="2965200"/>
            <a:ext cx="8520600" cy="199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Dog dog = new Dog(); 	// Creating instances of Dog hasn’t changed.</a:t>
            </a:r>
            <a:endParaRPr/>
          </a:p>
          <a:p>
            <a:pPr marL="0" lvl="0" indent="0" algn="l" rtl="0">
              <a:spcBef>
                <a:spcPts val="1200"/>
              </a:spcBef>
              <a:spcAft>
                <a:spcPts val="0"/>
              </a:spcAft>
              <a:buNone/>
            </a:pPr>
            <a:r>
              <a:rPr lang="en"/>
              <a:t>Pet pet = new Dog();	// valid. Pet is a ref to the super class. References to child classes are automatically cast to super classes because Dog is-a Pet.</a:t>
            </a:r>
            <a:endParaRPr/>
          </a:p>
          <a:p>
            <a:pPr marL="0" lvl="0" indent="0" algn="l" rtl="0">
              <a:spcBef>
                <a:spcPts val="1200"/>
              </a:spcBef>
              <a:spcAft>
                <a:spcPts val="1200"/>
              </a:spcAft>
              <a:buNone/>
            </a:pPr>
            <a:r>
              <a:rPr lang="en"/>
              <a:t>Pet pet2 = new Cat(); // valid</a:t>
            </a:r>
            <a:endParaRPr/>
          </a:p>
        </p:txBody>
      </p:sp>
      <p:sp>
        <p:nvSpPr>
          <p:cNvPr id="158" name="Google Shape;158;p23"/>
          <p:cNvSpPr txBox="1"/>
          <p:nvPr/>
        </p:nvSpPr>
        <p:spPr>
          <a:xfrm>
            <a:off x="1405000" y="2263650"/>
            <a:ext cx="18738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Class Dog</a:t>
            </a:r>
            <a:endParaRPr/>
          </a:p>
        </p:txBody>
      </p:sp>
      <p:sp>
        <p:nvSpPr>
          <p:cNvPr id="159" name="Google Shape;159;p23"/>
          <p:cNvSpPr txBox="1"/>
          <p:nvPr/>
        </p:nvSpPr>
        <p:spPr>
          <a:xfrm>
            <a:off x="2270300" y="1380400"/>
            <a:ext cx="18738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Class Pet</a:t>
            </a:r>
            <a:endParaRPr/>
          </a:p>
        </p:txBody>
      </p:sp>
      <p:sp>
        <p:nvSpPr>
          <p:cNvPr id="160" name="Google Shape;160;p23"/>
          <p:cNvSpPr txBox="1"/>
          <p:nvPr/>
        </p:nvSpPr>
        <p:spPr>
          <a:xfrm>
            <a:off x="3579050" y="2263650"/>
            <a:ext cx="18231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Class Cat</a:t>
            </a:r>
            <a:endParaRPr/>
          </a:p>
        </p:txBody>
      </p:sp>
      <p:cxnSp>
        <p:nvCxnSpPr>
          <p:cNvPr id="161" name="Google Shape;161;p23"/>
          <p:cNvCxnSpPr>
            <a:stCxn id="158" idx="0"/>
            <a:endCxn id="159" idx="2"/>
          </p:cNvCxnSpPr>
          <p:nvPr/>
        </p:nvCxnSpPr>
        <p:spPr>
          <a:xfrm rot="10800000" flipH="1">
            <a:off x="2341900" y="1780650"/>
            <a:ext cx="865200" cy="483000"/>
          </a:xfrm>
          <a:prstGeom prst="straightConnector1">
            <a:avLst/>
          </a:prstGeom>
          <a:noFill/>
          <a:ln w="28575" cap="flat" cmpd="sng">
            <a:solidFill>
              <a:schemeClr val="dk2"/>
            </a:solidFill>
            <a:prstDash val="solid"/>
            <a:round/>
            <a:headEnd type="none" w="med" len="med"/>
            <a:tailEnd type="triangle" w="med" len="med"/>
          </a:ln>
        </p:spPr>
      </p:cxnSp>
      <p:cxnSp>
        <p:nvCxnSpPr>
          <p:cNvPr id="162" name="Google Shape;162;p23"/>
          <p:cNvCxnSpPr>
            <a:stCxn id="160" idx="0"/>
            <a:endCxn id="159" idx="2"/>
          </p:cNvCxnSpPr>
          <p:nvPr/>
        </p:nvCxnSpPr>
        <p:spPr>
          <a:xfrm rot="10800000">
            <a:off x="3207200" y="1780650"/>
            <a:ext cx="1283400" cy="4830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234950" y="406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Which feed() method gets called?</a:t>
            </a:r>
            <a:endParaRPr dirty="0"/>
          </a:p>
        </p:txBody>
      </p:sp>
      <p:sp>
        <p:nvSpPr>
          <p:cNvPr id="168" name="Google Shape;168;p24"/>
          <p:cNvSpPr txBox="1"/>
          <p:nvPr/>
        </p:nvSpPr>
        <p:spPr>
          <a:xfrm>
            <a:off x="2833917" y="2884664"/>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walk()</a:t>
            </a:r>
            <a:endParaRPr dirty="0"/>
          </a:p>
        </p:txBody>
      </p:sp>
      <p:sp>
        <p:nvSpPr>
          <p:cNvPr id="169" name="Google Shape;169;p24"/>
          <p:cNvSpPr txBox="1"/>
          <p:nvPr/>
        </p:nvSpPr>
        <p:spPr>
          <a:xfrm>
            <a:off x="4035092" y="1435264"/>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Pet</a:t>
            </a:r>
            <a:endParaRPr dirty="0"/>
          </a:p>
          <a:p>
            <a:pPr marL="0" lvl="0" indent="0" algn="l" rtl="0">
              <a:spcBef>
                <a:spcPts val="0"/>
              </a:spcBef>
              <a:spcAft>
                <a:spcPts val="0"/>
              </a:spcAft>
              <a:buNone/>
            </a:pPr>
            <a:r>
              <a:rPr lang="en" dirty="0"/>
              <a:t>    feed()</a:t>
            </a:r>
          </a:p>
          <a:p>
            <a:pPr marL="0" lvl="0" indent="0" algn="l" rtl="0">
              <a:spcBef>
                <a:spcPts val="0"/>
              </a:spcBef>
              <a:spcAft>
                <a:spcPts val="0"/>
              </a:spcAft>
              <a:buNone/>
            </a:pPr>
            <a:r>
              <a:rPr lang="en" dirty="0"/>
              <a:t>    </a:t>
            </a:r>
            <a:r>
              <a:rPr lang="en" dirty="0" err="1"/>
              <a:t>giveWater</a:t>
            </a:r>
            <a:r>
              <a:rPr lang="en" dirty="0"/>
              <a:t>()</a:t>
            </a:r>
            <a:endParaRPr dirty="0"/>
          </a:p>
        </p:txBody>
      </p:sp>
      <p:sp>
        <p:nvSpPr>
          <p:cNvPr id="170" name="Google Shape;170;p24"/>
          <p:cNvSpPr txBox="1"/>
          <p:nvPr/>
        </p:nvSpPr>
        <p:spPr>
          <a:xfrm>
            <a:off x="5257467" y="2884664"/>
            <a:ext cx="1823100" cy="6155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a:t>
            </a:r>
            <a:r>
              <a:rPr lang="en-US" dirty="0" err="1"/>
              <a:t>cleanLitterBox</a:t>
            </a:r>
            <a:r>
              <a:rPr lang="en-US" dirty="0"/>
              <a:t>()</a:t>
            </a:r>
            <a:endParaRPr dirty="0"/>
          </a:p>
        </p:txBody>
      </p:sp>
      <p:cxnSp>
        <p:nvCxnSpPr>
          <p:cNvPr id="171" name="Google Shape;171;p24"/>
          <p:cNvCxnSpPr>
            <a:stCxn id="168" idx="0"/>
            <a:endCxn id="169" idx="2"/>
          </p:cNvCxnSpPr>
          <p:nvPr/>
        </p:nvCxnSpPr>
        <p:spPr>
          <a:xfrm flipV="1">
            <a:off x="3770817" y="2266230"/>
            <a:ext cx="1201175" cy="618434"/>
          </a:xfrm>
          <a:prstGeom prst="straightConnector1">
            <a:avLst/>
          </a:prstGeom>
          <a:noFill/>
          <a:ln w="28575" cap="flat" cmpd="sng">
            <a:solidFill>
              <a:schemeClr val="dk2"/>
            </a:solidFill>
            <a:prstDash val="solid"/>
            <a:round/>
            <a:headEnd type="none" w="med" len="med"/>
            <a:tailEnd type="triangle" w="med" len="med"/>
          </a:ln>
        </p:spPr>
      </p:cxnSp>
      <p:cxnSp>
        <p:nvCxnSpPr>
          <p:cNvPr id="172" name="Google Shape;172;p24"/>
          <p:cNvCxnSpPr>
            <a:stCxn id="170" idx="0"/>
            <a:endCxn id="169" idx="2"/>
          </p:cNvCxnSpPr>
          <p:nvPr/>
        </p:nvCxnSpPr>
        <p:spPr>
          <a:xfrm flipH="1" flipV="1">
            <a:off x="4971992" y="2266230"/>
            <a:ext cx="1197025" cy="618434"/>
          </a:xfrm>
          <a:prstGeom prst="straightConnector1">
            <a:avLst/>
          </a:prstGeom>
          <a:noFill/>
          <a:ln w="28575" cap="flat" cmpd="sng">
            <a:solidFill>
              <a:schemeClr val="dk2"/>
            </a:solidFill>
            <a:prstDash val="solid"/>
            <a:round/>
            <a:headEnd type="none" w="med" len="med"/>
            <a:tailEnd type="triangle" w="med" len="med"/>
          </a:ln>
        </p:spPr>
      </p:cxnSp>
      <p:sp>
        <p:nvSpPr>
          <p:cNvPr id="175" name="Google Shape;175;p24"/>
          <p:cNvSpPr txBox="1">
            <a:spLocks noGrp="1"/>
          </p:cNvSpPr>
          <p:nvPr>
            <p:ph type="title"/>
          </p:nvPr>
        </p:nvSpPr>
        <p:spPr>
          <a:xfrm>
            <a:off x="234950" y="3832270"/>
            <a:ext cx="8520600" cy="131122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Pet pet = new Dog();</a:t>
            </a:r>
            <a:endParaRPr dirty="0"/>
          </a:p>
          <a:p>
            <a:pPr marL="0" lvl="0" indent="0" algn="l" rtl="0">
              <a:spcBef>
                <a:spcPts val="0"/>
              </a:spcBef>
              <a:spcAft>
                <a:spcPts val="0"/>
              </a:spcAft>
              <a:buNone/>
            </a:pPr>
            <a:r>
              <a:rPr lang="en" dirty="0" err="1"/>
              <a:t>pet.feed</a:t>
            </a:r>
            <a:r>
              <a:rPr lang="en" dirty="0"/>
              <a:t>();	// The feed() function in Dog will be called. It overrides the one in Class Pet and pet refers to Dog object!</a:t>
            </a:r>
            <a:endParaRPr dirty="0"/>
          </a:p>
        </p:txBody>
      </p:sp>
      <p:sp>
        <p:nvSpPr>
          <p:cNvPr id="2" name="TextBox 1">
            <a:extLst>
              <a:ext uri="{FF2B5EF4-FFF2-40B4-BE49-F238E27FC236}">
                <a16:creationId xmlns:a16="http://schemas.microsoft.com/office/drawing/2014/main" id="{0FED18B3-BA27-6A42-9676-987FC4140C2B}"/>
              </a:ext>
            </a:extLst>
          </p:cNvPr>
          <p:cNvSpPr txBox="1"/>
          <p:nvPr/>
        </p:nvSpPr>
        <p:spPr>
          <a:xfrm>
            <a:off x="423607" y="1911925"/>
            <a:ext cx="2410310" cy="738664"/>
          </a:xfrm>
          <a:prstGeom prst="rect">
            <a:avLst/>
          </a:prstGeom>
          <a:noFill/>
        </p:spPr>
        <p:txBody>
          <a:bodyPr wrap="square" rtlCol="0">
            <a:spAutoFit/>
          </a:bodyPr>
          <a:lstStyle/>
          <a:p>
            <a:r>
              <a:rPr lang="en-US" dirty="0"/>
              <a:t>Class Dog has its own feed() function and inherits the one in class Pet.</a:t>
            </a:r>
          </a:p>
        </p:txBody>
      </p:sp>
      <p:cxnSp>
        <p:nvCxnSpPr>
          <p:cNvPr id="4" name="Straight Arrow Connector 3">
            <a:extLst>
              <a:ext uri="{FF2B5EF4-FFF2-40B4-BE49-F238E27FC236}">
                <a16:creationId xmlns:a16="http://schemas.microsoft.com/office/drawing/2014/main" id="{FD82C555-1B21-3F4D-89B0-832F1C9BB1C8}"/>
              </a:ext>
            </a:extLst>
          </p:cNvPr>
          <p:cNvCxnSpPr>
            <a:stCxn id="2" idx="3"/>
          </p:cNvCxnSpPr>
          <p:nvPr/>
        </p:nvCxnSpPr>
        <p:spPr>
          <a:xfrm flipV="1">
            <a:off x="2833917" y="1911925"/>
            <a:ext cx="1436331"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662777E-48C6-914F-ADEE-35C1BF5F1DC1}"/>
              </a:ext>
            </a:extLst>
          </p:cNvPr>
          <p:cNvCxnSpPr>
            <a:stCxn id="2" idx="2"/>
          </p:cNvCxnSpPr>
          <p:nvPr/>
        </p:nvCxnSpPr>
        <p:spPr>
          <a:xfrm>
            <a:off x="1628762" y="2650589"/>
            <a:ext cx="1416190" cy="614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234950" y="406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Which method gets called?</a:t>
            </a:r>
            <a:endParaRPr dirty="0"/>
          </a:p>
        </p:txBody>
      </p:sp>
      <p:sp>
        <p:nvSpPr>
          <p:cNvPr id="181" name="Google Shape;181;p25"/>
          <p:cNvSpPr txBox="1"/>
          <p:nvPr/>
        </p:nvSpPr>
        <p:spPr>
          <a:xfrm>
            <a:off x="1069125" y="2829800"/>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endParaRPr dirty="0"/>
          </a:p>
          <a:p>
            <a:pPr marL="0" lvl="0" indent="0" algn="l" rtl="0">
              <a:spcBef>
                <a:spcPts val="0"/>
              </a:spcBef>
              <a:spcAft>
                <a:spcPts val="0"/>
              </a:spcAft>
              <a:buNone/>
            </a:pPr>
            <a:r>
              <a:rPr lang="en" dirty="0"/>
              <a:t>    feed()</a:t>
            </a:r>
          </a:p>
          <a:p>
            <a:pPr marL="0" lvl="0" indent="0" algn="l" rtl="0">
              <a:spcBef>
                <a:spcPts val="0"/>
              </a:spcBef>
              <a:spcAft>
                <a:spcPts val="0"/>
              </a:spcAft>
              <a:buNone/>
            </a:pPr>
            <a:r>
              <a:rPr lang="en" dirty="0"/>
              <a:t>    walk()</a:t>
            </a:r>
            <a:endParaRPr dirty="0"/>
          </a:p>
        </p:txBody>
      </p:sp>
      <p:sp>
        <p:nvSpPr>
          <p:cNvPr id="182" name="Google Shape;182;p25"/>
          <p:cNvSpPr txBox="1"/>
          <p:nvPr/>
        </p:nvSpPr>
        <p:spPr>
          <a:xfrm>
            <a:off x="2270300" y="1380400"/>
            <a:ext cx="2429716" cy="87713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Pet</a:t>
            </a:r>
          </a:p>
          <a:p>
            <a:pPr marL="0" lvl="0" indent="0" algn="l" rtl="0">
              <a:spcBef>
                <a:spcPts val="0"/>
              </a:spcBef>
              <a:spcAft>
                <a:spcPts val="0"/>
              </a:spcAft>
              <a:buNone/>
            </a:pPr>
            <a:r>
              <a:rPr lang="en-US" dirty="0"/>
              <a:t>    f</a:t>
            </a:r>
            <a:r>
              <a:rPr lang="en" dirty="0" err="1"/>
              <a:t>eed</a:t>
            </a:r>
            <a:r>
              <a:rPr lang="en" dirty="0"/>
              <a:t>()</a:t>
            </a:r>
            <a:endParaRPr dirty="0"/>
          </a:p>
          <a:p>
            <a:pPr marL="0" lvl="0" indent="0" algn="l" rtl="0">
              <a:spcBef>
                <a:spcPts val="0"/>
              </a:spcBef>
              <a:spcAft>
                <a:spcPts val="0"/>
              </a:spcAft>
              <a:buNone/>
            </a:pPr>
            <a:r>
              <a:rPr lang="en" sz="1700" dirty="0">
                <a:solidFill>
                  <a:srgbClr val="38761D"/>
                </a:solidFill>
              </a:rPr>
              <a:t>    </a:t>
            </a:r>
            <a:r>
              <a:rPr lang="en" sz="1700" dirty="0" err="1">
                <a:solidFill>
                  <a:srgbClr val="38761D"/>
                </a:solidFill>
              </a:rPr>
              <a:t>giveWater</a:t>
            </a:r>
            <a:r>
              <a:rPr lang="en" sz="1700" dirty="0">
                <a:solidFill>
                  <a:srgbClr val="38761D"/>
                </a:solidFill>
              </a:rPr>
              <a:t>()</a:t>
            </a:r>
            <a:endParaRPr sz="1700" dirty="0">
              <a:solidFill>
                <a:srgbClr val="38761D"/>
              </a:solidFill>
            </a:endParaRPr>
          </a:p>
        </p:txBody>
      </p:sp>
      <p:sp>
        <p:nvSpPr>
          <p:cNvPr id="183" name="Google Shape;183;p25"/>
          <p:cNvSpPr txBox="1"/>
          <p:nvPr/>
        </p:nvSpPr>
        <p:spPr>
          <a:xfrm>
            <a:off x="3492674" y="2829800"/>
            <a:ext cx="2429715" cy="6155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a:t>
            </a:r>
            <a:r>
              <a:rPr lang="en" dirty="0" err="1"/>
              <a:t>cleanLitterBox</a:t>
            </a:r>
            <a:r>
              <a:rPr lang="en" dirty="0"/>
              <a:t>()</a:t>
            </a:r>
            <a:endParaRPr dirty="0"/>
          </a:p>
        </p:txBody>
      </p:sp>
      <p:cxnSp>
        <p:nvCxnSpPr>
          <p:cNvPr id="184" name="Google Shape;184;p25"/>
          <p:cNvCxnSpPr>
            <a:cxnSpLocks/>
            <a:stCxn id="181" idx="0"/>
            <a:endCxn id="182" idx="2"/>
          </p:cNvCxnSpPr>
          <p:nvPr/>
        </p:nvCxnSpPr>
        <p:spPr>
          <a:xfrm flipV="1">
            <a:off x="2006025" y="2257533"/>
            <a:ext cx="1479133" cy="572267"/>
          </a:xfrm>
          <a:prstGeom prst="straightConnector1">
            <a:avLst/>
          </a:prstGeom>
          <a:noFill/>
          <a:ln w="28575" cap="flat" cmpd="sng">
            <a:solidFill>
              <a:schemeClr val="dk2"/>
            </a:solidFill>
            <a:prstDash val="solid"/>
            <a:round/>
            <a:headEnd type="none" w="med" len="med"/>
            <a:tailEnd type="triangle" w="med" len="med"/>
          </a:ln>
        </p:spPr>
      </p:cxnSp>
      <p:cxnSp>
        <p:nvCxnSpPr>
          <p:cNvPr id="185" name="Google Shape;185;p25"/>
          <p:cNvCxnSpPr>
            <a:cxnSpLocks/>
            <a:stCxn id="183" idx="0"/>
            <a:endCxn id="182" idx="2"/>
          </p:cNvCxnSpPr>
          <p:nvPr/>
        </p:nvCxnSpPr>
        <p:spPr>
          <a:xfrm flipH="1" flipV="1">
            <a:off x="3485158" y="2257533"/>
            <a:ext cx="1222374" cy="572267"/>
          </a:xfrm>
          <a:prstGeom prst="straightConnector1">
            <a:avLst/>
          </a:prstGeom>
          <a:noFill/>
          <a:ln w="28575" cap="flat" cmpd="sng">
            <a:solidFill>
              <a:schemeClr val="dk2"/>
            </a:solidFill>
            <a:prstDash val="solid"/>
            <a:round/>
            <a:headEnd type="none" w="med" len="med"/>
            <a:tailEnd type="triangle" w="med" len="med"/>
          </a:ln>
        </p:spPr>
      </p:cxnSp>
      <p:sp>
        <p:nvSpPr>
          <p:cNvPr id="188" name="Google Shape;188;p25"/>
          <p:cNvSpPr txBox="1">
            <a:spLocks noGrp="1"/>
          </p:cNvSpPr>
          <p:nvPr>
            <p:ph type="title"/>
          </p:nvPr>
        </p:nvSpPr>
        <p:spPr>
          <a:xfrm>
            <a:off x="234950" y="3984850"/>
            <a:ext cx="8520600" cy="102606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Dog dog = new Dog();</a:t>
            </a:r>
            <a:endParaRPr dirty="0"/>
          </a:p>
          <a:p>
            <a:pPr marL="0" lvl="0" indent="0" algn="l" rtl="0">
              <a:spcBef>
                <a:spcPts val="0"/>
              </a:spcBef>
              <a:spcAft>
                <a:spcPts val="0"/>
              </a:spcAft>
              <a:buNone/>
            </a:pPr>
            <a:r>
              <a:rPr lang="en" dirty="0" err="1"/>
              <a:t>dog.giveWater</a:t>
            </a:r>
            <a:r>
              <a:rPr lang="en" dirty="0"/>
              <a:t>();	// This is easy. There is only one.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20B3-A5D9-2C4F-9E1A-A89813560B04}"/>
              </a:ext>
            </a:extLst>
          </p:cNvPr>
          <p:cNvSpPr>
            <a:spLocks noGrp="1"/>
          </p:cNvSpPr>
          <p:nvPr>
            <p:ph type="title"/>
          </p:nvPr>
        </p:nvSpPr>
        <p:spPr/>
        <p:txBody>
          <a:bodyPr>
            <a:normAutofit fontScale="90000"/>
          </a:bodyPr>
          <a:lstStyle/>
          <a:p>
            <a:r>
              <a:rPr lang="en-US" dirty="0"/>
              <a:t>What about this case? Which feed() method is called?</a:t>
            </a:r>
          </a:p>
        </p:txBody>
      </p:sp>
      <p:sp>
        <p:nvSpPr>
          <p:cNvPr id="3" name="Text Placeholder 2">
            <a:extLst>
              <a:ext uri="{FF2B5EF4-FFF2-40B4-BE49-F238E27FC236}">
                <a16:creationId xmlns:a16="http://schemas.microsoft.com/office/drawing/2014/main" id="{A2DEC659-5992-C245-9EED-1E87926F367F}"/>
              </a:ext>
            </a:extLst>
          </p:cNvPr>
          <p:cNvSpPr>
            <a:spLocks noGrp="1"/>
          </p:cNvSpPr>
          <p:nvPr>
            <p:ph type="body" idx="1"/>
          </p:nvPr>
        </p:nvSpPr>
        <p:spPr>
          <a:xfrm>
            <a:off x="311700" y="1152475"/>
            <a:ext cx="8520600" cy="1983917"/>
          </a:xfrm>
        </p:spPr>
        <p:txBody>
          <a:bodyPr/>
          <a:lstStyle/>
          <a:p>
            <a:pPr marL="114300" indent="0">
              <a:buNone/>
            </a:pPr>
            <a:r>
              <a:rPr lang="en-US" dirty="0"/>
              <a:t>public class </a:t>
            </a:r>
            <a:r>
              <a:rPr lang="en-US" dirty="0" err="1"/>
              <a:t>SomeClass</a:t>
            </a:r>
            <a:r>
              <a:rPr lang="en-US" dirty="0"/>
              <a:t> {</a:t>
            </a:r>
          </a:p>
          <a:p>
            <a:pPr marL="114300" indent="0">
              <a:buNone/>
            </a:pPr>
            <a:r>
              <a:rPr lang="en-US" dirty="0"/>
              <a:t>	public </a:t>
            </a:r>
            <a:r>
              <a:rPr lang="en-US" dirty="0" err="1"/>
              <a:t>TakeCareOfPet</a:t>
            </a:r>
            <a:r>
              <a:rPr lang="en-US" dirty="0"/>
              <a:t>(Pet pet) {</a:t>
            </a:r>
          </a:p>
          <a:p>
            <a:pPr marL="114300" indent="0">
              <a:buNone/>
            </a:pPr>
            <a:r>
              <a:rPr lang="en-US" dirty="0"/>
              <a:t>		</a:t>
            </a:r>
            <a:r>
              <a:rPr lang="en-US" dirty="0" err="1"/>
              <a:t>pet.feed</a:t>
            </a:r>
            <a:r>
              <a:rPr lang="en-US" dirty="0"/>
              <a:t>();	// </a:t>
            </a:r>
            <a:r>
              <a:rPr lang="en-US" dirty="0">
                <a:sym typeface="Wingdings" pitchFamily="2" charset="2"/>
              </a:rPr>
              <a:t> Which feed() method is called?</a:t>
            </a:r>
            <a:endParaRPr lang="en-US" dirty="0"/>
          </a:p>
          <a:p>
            <a:pPr marL="114300" indent="0">
              <a:buNone/>
            </a:pPr>
            <a:r>
              <a:rPr lang="en-US" dirty="0"/>
              <a:t>		/* do other stuff */</a:t>
            </a:r>
          </a:p>
          <a:p>
            <a:pPr marL="114300" indent="0">
              <a:buNone/>
            </a:pPr>
            <a:r>
              <a:rPr lang="en-US" dirty="0"/>
              <a:t>	}</a:t>
            </a:r>
          </a:p>
          <a:p>
            <a:pPr marL="114300" indent="0">
              <a:buNone/>
            </a:pPr>
            <a:endParaRPr lang="en-US" dirty="0"/>
          </a:p>
          <a:p>
            <a:pPr marL="114300" indent="0">
              <a:buNone/>
            </a:pPr>
            <a:endParaRPr lang="en-US" dirty="0"/>
          </a:p>
        </p:txBody>
      </p:sp>
      <p:sp>
        <p:nvSpPr>
          <p:cNvPr id="4" name="Title 1">
            <a:extLst>
              <a:ext uri="{FF2B5EF4-FFF2-40B4-BE49-F238E27FC236}">
                <a16:creationId xmlns:a16="http://schemas.microsoft.com/office/drawing/2014/main" id="{62CA4F68-EE27-714E-B171-DB3E663A8DF5}"/>
              </a:ext>
            </a:extLst>
          </p:cNvPr>
          <p:cNvSpPr txBox="1">
            <a:spLocks/>
          </p:cNvSpPr>
          <p:nvPr/>
        </p:nvSpPr>
        <p:spPr>
          <a:xfrm>
            <a:off x="555540" y="2984792"/>
            <a:ext cx="8520600" cy="2080984"/>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Does </a:t>
            </a:r>
            <a:r>
              <a:rPr lang="en-US" dirty="0" err="1"/>
              <a:t>pet.feed</a:t>
            </a:r>
            <a:r>
              <a:rPr lang="en-US" dirty="0"/>
              <a:t>() called the feed() method in the Pet class or in the dog class?</a:t>
            </a:r>
          </a:p>
          <a:p>
            <a:r>
              <a:rPr lang="en-US" dirty="0"/>
              <a:t>You can’t tell by reading the code. Java will determine it at runtime because it will see if the reference ‘pet’ is to a dog object or a pet object. Java will determine the dynamic type of ‘pet’.</a:t>
            </a:r>
          </a:p>
        </p:txBody>
      </p:sp>
    </p:spTree>
    <p:extLst>
      <p:ext uri="{BB962C8B-B14F-4D97-AF65-F5344CB8AC3E}">
        <p14:creationId xmlns:p14="http://schemas.microsoft.com/office/powerpoint/2010/main" val="2106067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311700" y="445024"/>
            <a:ext cx="8520600" cy="78027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With Class Pet you can make a list of both types: Dog and Cat</a:t>
            </a:r>
            <a:endParaRPr dirty="0"/>
          </a:p>
        </p:txBody>
      </p:sp>
      <p:sp>
        <p:nvSpPr>
          <p:cNvPr id="194" name="Google Shape;194;p26"/>
          <p:cNvSpPr txBox="1">
            <a:spLocks noGrp="1"/>
          </p:cNvSpPr>
          <p:nvPr>
            <p:ph type="body" idx="1"/>
          </p:nvPr>
        </p:nvSpPr>
        <p:spPr>
          <a:xfrm>
            <a:off x="311700" y="151823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err="1"/>
              <a:t>ArrayList</a:t>
            </a:r>
            <a:r>
              <a:rPr lang="en" dirty="0"/>
              <a:t>&lt;Pet&gt; </a:t>
            </a:r>
            <a:r>
              <a:rPr lang="en" dirty="0" err="1"/>
              <a:t>petList</a:t>
            </a:r>
            <a:r>
              <a:rPr lang="en" dirty="0"/>
              <a:t> = new </a:t>
            </a:r>
            <a:r>
              <a:rPr lang="en" dirty="0" err="1"/>
              <a:t>ArrayList</a:t>
            </a:r>
            <a:r>
              <a:rPr lang="en" dirty="0"/>
              <a:t>&lt;Pet&gt;();</a:t>
            </a:r>
            <a:endParaRPr dirty="0"/>
          </a:p>
          <a:p>
            <a:pPr marL="0" lvl="0" indent="0" algn="l" rtl="0">
              <a:spcBef>
                <a:spcPts val="1200"/>
              </a:spcBef>
              <a:spcAft>
                <a:spcPts val="0"/>
              </a:spcAft>
              <a:buNone/>
            </a:pPr>
            <a:r>
              <a:rPr lang="en" dirty="0"/>
              <a:t>You can add dogs to the list</a:t>
            </a:r>
            <a:endParaRPr dirty="0"/>
          </a:p>
          <a:p>
            <a:pPr marL="0" lvl="0" indent="0" algn="l" rtl="0">
              <a:spcBef>
                <a:spcPts val="1200"/>
              </a:spcBef>
              <a:spcAft>
                <a:spcPts val="0"/>
              </a:spcAft>
              <a:buNone/>
            </a:pPr>
            <a:r>
              <a:rPr lang="en" dirty="0" err="1"/>
              <a:t>petList.add</a:t>
            </a:r>
            <a:r>
              <a:rPr lang="en" dirty="0"/>
              <a:t>(new Dog());</a:t>
            </a:r>
            <a:endParaRPr dirty="0"/>
          </a:p>
          <a:p>
            <a:pPr marL="0" lvl="0" indent="0" algn="l" rtl="0">
              <a:spcBef>
                <a:spcPts val="1200"/>
              </a:spcBef>
              <a:spcAft>
                <a:spcPts val="0"/>
              </a:spcAft>
              <a:buNone/>
            </a:pPr>
            <a:r>
              <a:rPr lang="en" dirty="0"/>
              <a:t>You can add cats to the list</a:t>
            </a:r>
            <a:endParaRPr dirty="0"/>
          </a:p>
          <a:p>
            <a:pPr marL="0" lvl="0" indent="0" algn="l" rtl="0">
              <a:spcBef>
                <a:spcPts val="1200"/>
              </a:spcBef>
              <a:spcAft>
                <a:spcPts val="1200"/>
              </a:spcAft>
              <a:buNone/>
            </a:pPr>
            <a:r>
              <a:rPr lang="en" dirty="0" err="1"/>
              <a:t>petList.add</a:t>
            </a:r>
            <a:r>
              <a:rPr lang="en" dirty="0"/>
              <a:t>(new Cat());</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Iterating - feed all the pets </a:t>
            </a:r>
            <a:endParaRPr/>
          </a:p>
        </p:txBody>
      </p:sp>
      <p:sp>
        <p:nvSpPr>
          <p:cNvPr id="200" name="Google Shape;20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err="1"/>
              <a:t>ArrayList</a:t>
            </a:r>
            <a:r>
              <a:rPr lang="en" dirty="0"/>
              <a:t>&lt;Pet&gt; </a:t>
            </a:r>
            <a:r>
              <a:rPr lang="en" dirty="0" err="1"/>
              <a:t>petList</a:t>
            </a:r>
            <a:r>
              <a:rPr lang="en" dirty="0"/>
              <a:t> = new </a:t>
            </a:r>
            <a:r>
              <a:rPr lang="en" dirty="0" err="1"/>
              <a:t>ArrayList</a:t>
            </a:r>
            <a:r>
              <a:rPr lang="en" dirty="0"/>
              <a:t>&lt;Pet&gt;();</a:t>
            </a:r>
            <a:endParaRPr dirty="0"/>
          </a:p>
          <a:p>
            <a:pPr marL="0" lvl="0" indent="0" algn="l" rtl="0">
              <a:spcBef>
                <a:spcPts val="1200"/>
              </a:spcBef>
              <a:spcAft>
                <a:spcPts val="0"/>
              </a:spcAft>
              <a:buNone/>
            </a:pPr>
            <a:r>
              <a:rPr lang="en" dirty="0" err="1"/>
              <a:t>petList.add</a:t>
            </a:r>
            <a:r>
              <a:rPr lang="en" dirty="0"/>
              <a:t>(new Dog());</a:t>
            </a:r>
            <a:endParaRPr dirty="0"/>
          </a:p>
          <a:p>
            <a:pPr marL="0" lvl="0" indent="0" algn="l" rtl="0">
              <a:spcBef>
                <a:spcPts val="1200"/>
              </a:spcBef>
              <a:spcAft>
                <a:spcPts val="0"/>
              </a:spcAft>
              <a:buNone/>
            </a:pPr>
            <a:r>
              <a:rPr lang="en" dirty="0" err="1"/>
              <a:t>petList.add</a:t>
            </a:r>
            <a:r>
              <a:rPr lang="en" dirty="0"/>
              <a:t>(new Cat());</a:t>
            </a:r>
            <a:endParaRPr dirty="0"/>
          </a:p>
          <a:p>
            <a:pPr marL="0" lvl="0" indent="0" algn="l" rtl="0">
              <a:spcBef>
                <a:spcPts val="1200"/>
              </a:spcBef>
              <a:spcAft>
                <a:spcPts val="0"/>
              </a:spcAft>
              <a:buNone/>
            </a:pPr>
            <a:r>
              <a:rPr lang="en" dirty="0"/>
              <a:t>for (Pet pet : </a:t>
            </a:r>
            <a:r>
              <a:rPr lang="en" dirty="0" err="1"/>
              <a:t>petList</a:t>
            </a:r>
            <a:r>
              <a:rPr lang="en" dirty="0"/>
              <a:t>) {</a:t>
            </a:r>
            <a:endParaRPr dirty="0"/>
          </a:p>
          <a:p>
            <a:pPr marL="0" lvl="0" indent="0" algn="l" rtl="0">
              <a:spcBef>
                <a:spcPts val="1200"/>
              </a:spcBef>
              <a:spcAft>
                <a:spcPts val="0"/>
              </a:spcAft>
              <a:buNone/>
            </a:pPr>
            <a:r>
              <a:rPr lang="en" dirty="0"/>
              <a:t>    </a:t>
            </a:r>
            <a:r>
              <a:rPr lang="en" dirty="0" err="1"/>
              <a:t>pet.feed</a:t>
            </a:r>
            <a:r>
              <a:rPr lang="en" dirty="0"/>
              <a:t>();	</a:t>
            </a:r>
            <a:endParaRPr dirty="0"/>
          </a:p>
          <a:p>
            <a:pPr marL="0" lvl="0" indent="0" algn="l" rtl="0">
              <a:spcBef>
                <a:spcPts val="1200"/>
              </a:spcBef>
              <a:spcAft>
                <a:spcPts val="1200"/>
              </a:spcAft>
              <a:buNone/>
            </a:pPr>
            <a:r>
              <a:rPr lang="en" dirty="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59675" y="-147875"/>
            <a:ext cx="8520600" cy="49392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u="sng" dirty="0"/>
              <a:t>Mr. Johnson’s Editorial</a:t>
            </a:r>
            <a:endParaRPr u="sng" dirty="0"/>
          </a:p>
          <a:p>
            <a:pPr marL="457200" lvl="0" indent="-432505" algn="l" rtl="0">
              <a:spcBef>
                <a:spcPts val="0"/>
              </a:spcBef>
              <a:spcAft>
                <a:spcPts val="0"/>
              </a:spcAft>
              <a:buSzPts val="3211"/>
              <a:buChar char="●"/>
            </a:pPr>
            <a:r>
              <a:rPr lang="en" sz="3211" dirty="0"/>
              <a:t>Inheritance is harder to grasp than many of the concepts in programming. Once you get it you’ll think it’s easy, but you will have to pay attention, think hard and work at it.</a:t>
            </a:r>
            <a:endParaRPr sz="3211" dirty="0"/>
          </a:p>
          <a:p>
            <a:pPr marL="457200" lvl="0" indent="-432505" algn="l" rtl="0">
              <a:spcBef>
                <a:spcPts val="0"/>
              </a:spcBef>
              <a:spcAft>
                <a:spcPts val="0"/>
              </a:spcAft>
              <a:buSzPts val="3211"/>
              <a:buChar char="●"/>
            </a:pPr>
            <a:r>
              <a:rPr lang="en" sz="3211" dirty="0"/>
              <a:t>Inheritance needs many lectures. It is the introductory concept to truly doing Object Oriented Programming (OOP) and that is an entire class.</a:t>
            </a:r>
            <a:endParaRPr sz="321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7;p28">
            <a:extLst>
              <a:ext uri="{FF2B5EF4-FFF2-40B4-BE49-F238E27FC236}">
                <a16:creationId xmlns:a16="http://schemas.microsoft.com/office/drawing/2014/main" id="{FC0B631E-77C3-4379-8E92-98F13CF00001}"/>
              </a:ext>
            </a:extLst>
          </p:cNvPr>
          <p:cNvSpPr txBox="1"/>
          <p:nvPr/>
        </p:nvSpPr>
        <p:spPr>
          <a:xfrm>
            <a:off x="2233605" y="2183082"/>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endParaRPr dirty="0"/>
          </a:p>
          <a:p>
            <a:pPr marL="0" lvl="0" indent="0" algn="l" rtl="0">
              <a:spcBef>
                <a:spcPts val="0"/>
              </a:spcBef>
              <a:spcAft>
                <a:spcPts val="0"/>
              </a:spcAft>
              <a:buNone/>
            </a:pPr>
            <a:r>
              <a:rPr lang="en-US" dirty="0"/>
              <a:t>    f</a:t>
            </a:r>
            <a:r>
              <a:rPr lang="en" dirty="0" err="1"/>
              <a:t>eed</a:t>
            </a:r>
            <a:r>
              <a:rPr lang="en" dirty="0"/>
              <a:t>()</a:t>
            </a:r>
          </a:p>
          <a:p>
            <a:pPr marL="0" lvl="0" indent="0" algn="l" rtl="0">
              <a:spcBef>
                <a:spcPts val="0"/>
              </a:spcBef>
              <a:spcAft>
                <a:spcPts val="0"/>
              </a:spcAft>
              <a:buNone/>
            </a:pPr>
            <a:r>
              <a:rPr lang="en" dirty="0"/>
              <a:t>    walk()</a:t>
            </a:r>
            <a:endParaRPr dirty="0"/>
          </a:p>
        </p:txBody>
      </p:sp>
      <p:sp>
        <p:nvSpPr>
          <p:cNvPr id="6" name="Google Shape;208;p28">
            <a:extLst>
              <a:ext uri="{FF2B5EF4-FFF2-40B4-BE49-F238E27FC236}">
                <a16:creationId xmlns:a16="http://schemas.microsoft.com/office/drawing/2014/main" id="{BC460616-1FD5-441C-943B-D1915E31EBBC}"/>
              </a:ext>
            </a:extLst>
          </p:cNvPr>
          <p:cNvSpPr txBox="1"/>
          <p:nvPr/>
        </p:nvSpPr>
        <p:spPr>
          <a:xfrm>
            <a:off x="3434780" y="1049357"/>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Pet</a:t>
            </a:r>
            <a:endParaRPr dirty="0"/>
          </a:p>
          <a:p>
            <a:pPr lvl="1" defTabSz="457200"/>
            <a:r>
              <a:rPr lang="en" dirty="0"/>
              <a:t>    feed()</a:t>
            </a:r>
          </a:p>
          <a:p>
            <a:pPr lvl="1" defTabSz="457200"/>
            <a:r>
              <a:rPr lang="en" dirty="0"/>
              <a:t>    </a:t>
            </a:r>
            <a:r>
              <a:rPr lang="en" dirty="0" err="1"/>
              <a:t>giveWater</a:t>
            </a:r>
            <a:r>
              <a:rPr lang="en" dirty="0"/>
              <a:t>()</a:t>
            </a:r>
            <a:endParaRPr dirty="0"/>
          </a:p>
        </p:txBody>
      </p:sp>
      <p:sp>
        <p:nvSpPr>
          <p:cNvPr id="7" name="Google Shape;209;p28">
            <a:extLst>
              <a:ext uri="{FF2B5EF4-FFF2-40B4-BE49-F238E27FC236}">
                <a16:creationId xmlns:a16="http://schemas.microsoft.com/office/drawing/2014/main" id="{D277AF60-3304-4E6C-894B-2B3DC693F69C}"/>
              </a:ext>
            </a:extLst>
          </p:cNvPr>
          <p:cNvSpPr txBox="1"/>
          <p:nvPr/>
        </p:nvSpPr>
        <p:spPr>
          <a:xfrm>
            <a:off x="4657155" y="2183082"/>
            <a:ext cx="18231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cleanLitterBox()</a:t>
            </a:r>
          </a:p>
          <a:p>
            <a:pPr marL="0" lvl="0" indent="0" algn="l" rtl="0">
              <a:spcBef>
                <a:spcPts val="0"/>
              </a:spcBef>
              <a:spcAft>
                <a:spcPts val="0"/>
              </a:spcAft>
              <a:buNone/>
            </a:pPr>
            <a:r>
              <a:rPr lang="en" dirty="0"/>
              <a:t>    feed()</a:t>
            </a:r>
          </a:p>
        </p:txBody>
      </p:sp>
      <p:cxnSp>
        <p:nvCxnSpPr>
          <p:cNvPr id="8" name="Google Shape;210;p28">
            <a:extLst>
              <a:ext uri="{FF2B5EF4-FFF2-40B4-BE49-F238E27FC236}">
                <a16:creationId xmlns:a16="http://schemas.microsoft.com/office/drawing/2014/main" id="{4288437F-2E9F-4563-A70A-FF5CA61C45BE}"/>
              </a:ext>
            </a:extLst>
          </p:cNvPr>
          <p:cNvCxnSpPr>
            <a:stCxn id="5" idx="0"/>
            <a:endCxn id="6" idx="2"/>
          </p:cNvCxnSpPr>
          <p:nvPr/>
        </p:nvCxnSpPr>
        <p:spPr>
          <a:xfrm flipV="1">
            <a:off x="3170505" y="1880323"/>
            <a:ext cx="1201175" cy="302759"/>
          </a:xfrm>
          <a:prstGeom prst="straightConnector1">
            <a:avLst/>
          </a:prstGeom>
          <a:noFill/>
          <a:ln w="28575" cap="flat" cmpd="sng">
            <a:solidFill>
              <a:schemeClr val="dk2"/>
            </a:solidFill>
            <a:prstDash val="solid"/>
            <a:round/>
            <a:headEnd type="none" w="med" len="med"/>
            <a:tailEnd type="triangle" w="med" len="med"/>
          </a:ln>
        </p:spPr>
      </p:cxnSp>
      <p:cxnSp>
        <p:nvCxnSpPr>
          <p:cNvPr id="9" name="Google Shape;211;p28">
            <a:extLst>
              <a:ext uri="{FF2B5EF4-FFF2-40B4-BE49-F238E27FC236}">
                <a16:creationId xmlns:a16="http://schemas.microsoft.com/office/drawing/2014/main" id="{2644618E-A73B-410A-B240-0492EB735207}"/>
              </a:ext>
            </a:extLst>
          </p:cNvPr>
          <p:cNvCxnSpPr>
            <a:stCxn id="7" idx="0"/>
            <a:endCxn id="6" idx="2"/>
          </p:cNvCxnSpPr>
          <p:nvPr/>
        </p:nvCxnSpPr>
        <p:spPr>
          <a:xfrm flipH="1" flipV="1">
            <a:off x="4371680" y="1880323"/>
            <a:ext cx="1197025" cy="302759"/>
          </a:xfrm>
          <a:prstGeom prst="straightConnector1">
            <a:avLst/>
          </a:prstGeom>
          <a:noFill/>
          <a:ln w="28575" cap="flat" cmpd="sng">
            <a:solidFill>
              <a:schemeClr val="dk2"/>
            </a:solidFill>
            <a:prstDash val="solid"/>
            <a:round/>
            <a:headEnd type="none" w="med" len="med"/>
            <a:tailEnd type="triangle" w="med" len="med"/>
          </a:ln>
        </p:spPr>
      </p:cxnSp>
      <p:cxnSp>
        <p:nvCxnSpPr>
          <p:cNvPr id="10" name="Google Shape;213;p28">
            <a:extLst>
              <a:ext uri="{FF2B5EF4-FFF2-40B4-BE49-F238E27FC236}">
                <a16:creationId xmlns:a16="http://schemas.microsoft.com/office/drawing/2014/main" id="{4B6F929D-642C-4B95-95CA-DBA7FA8554FA}"/>
              </a:ext>
            </a:extLst>
          </p:cNvPr>
          <p:cNvCxnSpPr>
            <a:stCxn id="6" idx="0"/>
          </p:cNvCxnSpPr>
          <p:nvPr/>
        </p:nvCxnSpPr>
        <p:spPr>
          <a:xfrm flipV="1">
            <a:off x="4371680" y="746598"/>
            <a:ext cx="0" cy="302759"/>
          </a:xfrm>
          <a:prstGeom prst="straightConnector1">
            <a:avLst/>
          </a:prstGeom>
          <a:noFill/>
          <a:ln w="28575" cap="flat" cmpd="sng">
            <a:solidFill>
              <a:schemeClr val="dk2"/>
            </a:solidFill>
            <a:prstDash val="solid"/>
            <a:round/>
            <a:headEnd type="none" w="med" len="med"/>
            <a:tailEnd type="triangle" w="med" len="med"/>
          </a:ln>
        </p:spPr>
      </p:cxnSp>
      <p:sp>
        <p:nvSpPr>
          <p:cNvPr id="11" name="Google Shape;208;p28">
            <a:extLst>
              <a:ext uri="{FF2B5EF4-FFF2-40B4-BE49-F238E27FC236}">
                <a16:creationId xmlns:a16="http://schemas.microsoft.com/office/drawing/2014/main" id="{6BCDEB18-8AC0-4417-BDF4-2C9DD81DB8FA}"/>
              </a:ext>
            </a:extLst>
          </p:cNvPr>
          <p:cNvSpPr txBox="1"/>
          <p:nvPr/>
        </p:nvSpPr>
        <p:spPr>
          <a:xfrm>
            <a:off x="3635100" y="3565936"/>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A</a:t>
            </a:r>
            <a:endParaRPr dirty="0"/>
          </a:p>
          <a:p>
            <a:pPr lvl="1" defTabSz="457200"/>
            <a:r>
              <a:rPr lang="en" dirty="0"/>
              <a:t>    </a:t>
            </a:r>
          </a:p>
          <a:p>
            <a:pPr lvl="1" defTabSz="457200"/>
            <a:r>
              <a:rPr lang="en" dirty="0"/>
              <a:t>    </a:t>
            </a:r>
            <a:endParaRPr dirty="0"/>
          </a:p>
        </p:txBody>
      </p:sp>
      <p:cxnSp>
        <p:nvCxnSpPr>
          <p:cNvPr id="12" name="Google Shape;210;p28">
            <a:extLst>
              <a:ext uri="{FF2B5EF4-FFF2-40B4-BE49-F238E27FC236}">
                <a16:creationId xmlns:a16="http://schemas.microsoft.com/office/drawing/2014/main" id="{EA942336-7FAB-49A8-90AE-D10898E3E666}"/>
              </a:ext>
            </a:extLst>
          </p:cNvPr>
          <p:cNvCxnSpPr>
            <a:cxnSpLocks/>
            <a:stCxn id="11" idx="0"/>
            <a:endCxn id="5" idx="2"/>
          </p:cNvCxnSpPr>
          <p:nvPr/>
        </p:nvCxnSpPr>
        <p:spPr>
          <a:xfrm flipH="1" flipV="1">
            <a:off x="3170505" y="3014048"/>
            <a:ext cx="1401495" cy="551888"/>
          </a:xfrm>
          <a:prstGeom prst="straightConnector1">
            <a:avLst/>
          </a:prstGeom>
          <a:noFill/>
          <a:ln w="2857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310667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You’ve been using inheritance, you just didn’t know it.</a:t>
            </a:r>
            <a:endParaRPr/>
          </a:p>
        </p:txBody>
      </p:sp>
      <p:sp>
        <p:nvSpPr>
          <p:cNvPr id="206" name="Google Shape;206;p28"/>
          <p:cNvSpPr txBox="1">
            <a:spLocks noGrp="1"/>
          </p:cNvSpPr>
          <p:nvPr>
            <p:ph type="body" idx="1"/>
          </p:nvPr>
        </p:nvSpPr>
        <p:spPr>
          <a:xfrm>
            <a:off x="836861" y="986596"/>
            <a:ext cx="8520600" cy="57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t>All objects in Java derive from class Object.</a:t>
            </a:r>
            <a:endParaRPr/>
          </a:p>
        </p:txBody>
      </p:sp>
      <p:sp>
        <p:nvSpPr>
          <p:cNvPr id="207" name="Google Shape;207;p28"/>
          <p:cNvSpPr txBox="1"/>
          <p:nvPr/>
        </p:nvSpPr>
        <p:spPr>
          <a:xfrm>
            <a:off x="2270675" y="4021150"/>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endParaRPr dirty="0"/>
          </a:p>
          <a:p>
            <a:pPr marL="0" lvl="0" indent="0" algn="l" rtl="0">
              <a:spcBef>
                <a:spcPts val="0"/>
              </a:spcBef>
              <a:spcAft>
                <a:spcPts val="0"/>
              </a:spcAft>
              <a:buNone/>
            </a:pPr>
            <a:r>
              <a:rPr lang="en-US" dirty="0"/>
              <a:t>    f</a:t>
            </a:r>
            <a:r>
              <a:rPr lang="en" dirty="0" err="1"/>
              <a:t>eed</a:t>
            </a:r>
            <a:r>
              <a:rPr lang="en" dirty="0"/>
              <a:t>()</a:t>
            </a:r>
          </a:p>
          <a:p>
            <a:pPr marL="0" lvl="0" indent="0" algn="l" rtl="0">
              <a:spcBef>
                <a:spcPts val="0"/>
              </a:spcBef>
              <a:spcAft>
                <a:spcPts val="0"/>
              </a:spcAft>
              <a:buNone/>
            </a:pPr>
            <a:r>
              <a:rPr lang="en" dirty="0"/>
              <a:t>    walk()</a:t>
            </a:r>
            <a:endParaRPr dirty="0"/>
          </a:p>
        </p:txBody>
      </p:sp>
      <p:sp>
        <p:nvSpPr>
          <p:cNvPr id="208" name="Google Shape;208;p28"/>
          <p:cNvSpPr txBox="1"/>
          <p:nvPr/>
        </p:nvSpPr>
        <p:spPr>
          <a:xfrm>
            <a:off x="3471850" y="2887425"/>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Pet</a:t>
            </a:r>
            <a:endParaRPr dirty="0"/>
          </a:p>
          <a:p>
            <a:pPr lvl="1" defTabSz="457200"/>
            <a:r>
              <a:rPr lang="en" dirty="0"/>
              <a:t>    feed()</a:t>
            </a:r>
          </a:p>
          <a:p>
            <a:pPr lvl="1" defTabSz="457200"/>
            <a:r>
              <a:rPr lang="en" dirty="0"/>
              <a:t>    </a:t>
            </a:r>
            <a:r>
              <a:rPr lang="en" dirty="0" err="1"/>
              <a:t>giveWater</a:t>
            </a:r>
            <a:r>
              <a:rPr lang="en" dirty="0"/>
              <a:t>()</a:t>
            </a:r>
            <a:endParaRPr dirty="0"/>
          </a:p>
        </p:txBody>
      </p:sp>
      <p:sp>
        <p:nvSpPr>
          <p:cNvPr id="209" name="Google Shape;209;p28"/>
          <p:cNvSpPr txBox="1"/>
          <p:nvPr/>
        </p:nvSpPr>
        <p:spPr>
          <a:xfrm>
            <a:off x="4694225" y="4021150"/>
            <a:ext cx="1823100" cy="6155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a:t>
            </a:r>
            <a:r>
              <a:rPr lang="en" dirty="0" err="1"/>
              <a:t>cleanLitterBox</a:t>
            </a:r>
            <a:r>
              <a:rPr lang="en" dirty="0"/>
              <a:t>()</a:t>
            </a:r>
          </a:p>
        </p:txBody>
      </p:sp>
      <p:cxnSp>
        <p:nvCxnSpPr>
          <p:cNvPr id="210" name="Google Shape;210;p28"/>
          <p:cNvCxnSpPr>
            <a:stCxn id="207" idx="0"/>
            <a:endCxn id="208" idx="2"/>
          </p:cNvCxnSpPr>
          <p:nvPr/>
        </p:nvCxnSpPr>
        <p:spPr>
          <a:xfrm flipV="1">
            <a:off x="3207575" y="3718391"/>
            <a:ext cx="1201175" cy="302759"/>
          </a:xfrm>
          <a:prstGeom prst="straightConnector1">
            <a:avLst/>
          </a:prstGeom>
          <a:noFill/>
          <a:ln w="28575" cap="flat" cmpd="sng">
            <a:solidFill>
              <a:schemeClr val="dk2"/>
            </a:solidFill>
            <a:prstDash val="solid"/>
            <a:round/>
            <a:headEnd type="none" w="med" len="med"/>
            <a:tailEnd type="triangle" w="med" len="med"/>
          </a:ln>
        </p:spPr>
      </p:cxnSp>
      <p:cxnSp>
        <p:nvCxnSpPr>
          <p:cNvPr id="211" name="Google Shape;211;p28"/>
          <p:cNvCxnSpPr>
            <a:stCxn id="209" idx="0"/>
            <a:endCxn id="208" idx="2"/>
          </p:cNvCxnSpPr>
          <p:nvPr/>
        </p:nvCxnSpPr>
        <p:spPr>
          <a:xfrm flipH="1" flipV="1">
            <a:off x="4408750" y="3718391"/>
            <a:ext cx="1197025" cy="302759"/>
          </a:xfrm>
          <a:prstGeom prst="straightConnector1">
            <a:avLst/>
          </a:prstGeom>
          <a:noFill/>
          <a:ln w="28575" cap="flat" cmpd="sng">
            <a:solidFill>
              <a:schemeClr val="dk2"/>
            </a:solidFill>
            <a:prstDash val="solid"/>
            <a:round/>
            <a:headEnd type="none" w="med" len="med"/>
            <a:tailEnd type="triangle" w="med" len="med"/>
          </a:ln>
        </p:spPr>
      </p:cxnSp>
      <p:sp>
        <p:nvSpPr>
          <p:cNvPr id="212" name="Google Shape;212;p28"/>
          <p:cNvSpPr txBox="1"/>
          <p:nvPr/>
        </p:nvSpPr>
        <p:spPr>
          <a:xfrm>
            <a:off x="3471850" y="1753700"/>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Object</a:t>
            </a:r>
            <a:endParaRPr dirty="0"/>
          </a:p>
          <a:p>
            <a:pPr lvl="3" defTabSz="228600"/>
            <a:r>
              <a:rPr lang="en" dirty="0"/>
              <a:t>	</a:t>
            </a:r>
            <a:r>
              <a:rPr lang="en" dirty="0" err="1"/>
              <a:t>toString</a:t>
            </a:r>
            <a:r>
              <a:rPr lang="en" dirty="0"/>
              <a:t>()</a:t>
            </a:r>
          </a:p>
          <a:p>
            <a:pPr lvl="3" defTabSz="228600"/>
            <a:r>
              <a:rPr lang="en" dirty="0"/>
              <a:t>	clone()</a:t>
            </a:r>
            <a:endParaRPr dirty="0"/>
          </a:p>
        </p:txBody>
      </p:sp>
      <p:cxnSp>
        <p:nvCxnSpPr>
          <p:cNvPr id="213" name="Google Shape;213;p28"/>
          <p:cNvCxnSpPr>
            <a:stCxn id="208" idx="0"/>
            <a:endCxn id="212" idx="2"/>
          </p:cNvCxnSpPr>
          <p:nvPr/>
        </p:nvCxnSpPr>
        <p:spPr>
          <a:xfrm flipV="1">
            <a:off x="4408750" y="2584666"/>
            <a:ext cx="0" cy="302759"/>
          </a:xfrm>
          <a:prstGeom prst="straightConnector1">
            <a:avLst/>
          </a:prstGeom>
          <a:noFill/>
          <a:ln w="28575" cap="flat" cmpd="sng">
            <a:solidFill>
              <a:schemeClr val="dk2"/>
            </a:solidFill>
            <a:prstDash val="solid"/>
            <a:round/>
            <a:headEnd type="none" w="med" len="med"/>
            <a:tailEnd type="triangle" w="med" len="med"/>
          </a:ln>
        </p:spPr>
      </p:cxnSp>
      <p:sp>
        <p:nvSpPr>
          <p:cNvPr id="214" name="Google Shape;214;p28"/>
          <p:cNvSpPr txBox="1"/>
          <p:nvPr/>
        </p:nvSpPr>
        <p:spPr>
          <a:xfrm>
            <a:off x="6038300" y="1710675"/>
            <a:ext cx="1873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There are too many member functions in Object to show them all.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You’ve been using Strings for a long time. Strings derive from Object</a:t>
            </a:r>
            <a:endParaRPr/>
          </a:p>
        </p:txBody>
      </p:sp>
      <p:sp>
        <p:nvSpPr>
          <p:cNvPr id="220" name="Google Shape;220;p29"/>
          <p:cNvSpPr txBox="1"/>
          <p:nvPr/>
        </p:nvSpPr>
        <p:spPr>
          <a:xfrm>
            <a:off x="3471850" y="2887425"/>
            <a:ext cx="18738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String</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a:t>
            </a:r>
            <a:endParaRPr dirty="0"/>
          </a:p>
        </p:txBody>
      </p:sp>
      <p:sp>
        <p:nvSpPr>
          <p:cNvPr id="221" name="Google Shape;221;p29"/>
          <p:cNvSpPr txBox="1"/>
          <p:nvPr/>
        </p:nvSpPr>
        <p:spPr>
          <a:xfrm>
            <a:off x="3471850" y="1753700"/>
            <a:ext cx="18738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Object</a:t>
            </a:r>
            <a:endParaRPr dirty="0"/>
          </a:p>
          <a:p>
            <a:pPr marL="0" lvl="0" indent="0" algn="l" rtl="0">
              <a:spcBef>
                <a:spcPts val="0"/>
              </a:spcBef>
              <a:spcAft>
                <a:spcPts val="0"/>
              </a:spcAft>
              <a:buNone/>
            </a:pPr>
            <a:r>
              <a:rPr lang="en" dirty="0"/>
              <a:t>    </a:t>
            </a:r>
            <a:r>
              <a:rPr lang="en" dirty="0" err="1"/>
              <a:t>toString</a:t>
            </a:r>
            <a:r>
              <a:rPr lang="en" dirty="0"/>
              <a:t>()</a:t>
            </a:r>
            <a:endParaRPr dirty="0"/>
          </a:p>
          <a:p>
            <a:pPr marL="0" lvl="0" indent="0" algn="l" rtl="0">
              <a:spcBef>
                <a:spcPts val="0"/>
              </a:spcBef>
              <a:spcAft>
                <a:spcPts val="0"/>
              </a:spcAft>
              <a:buNone/>
            </a:pPr>
            <a:r>
              <a:rPr lang="en" dirty="0"/>
              <a:t>    clone()</a:t>
            </a:r>
            <a:endParaRPr dirty="0"/>
          </a:p>
        </p:txBody>
      </p:sp>
      <p:cxnSp>
        <p:nvCxnSpPr>
          <p:cNvPr id="222" name="Google Shape;222;p29"/>
          <p:cNvCxnSpPr>
            <a:stCxn id="220" idx="0"/>
            <a:endCxn id="221" idx="2"/>
          </p:cNvCxnSpPr>
          <p:nvPr/>
        </p:nvCxnSpPr>
        <p:spPr>
          <a:xfrm rot="10800000">
            <a:off x="4408750" y="2585025"/>
            <a:ext cx="0" cy="3024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 your homework you will be asked to override </a:t>
            </a:r>
            <a:r>
              <a:rPr lang="en" dirty="0" err="1"/>
              <a:t>toString</a:t>
            </a:r>
            <a:r>
              <a:rPr lang="en" dirty="0"/>
              <a:t>() in a class Book. You are overriding the </a:t>
            </a:r>
            <a:r>
              <a:rPr lang="en" dirty="0" err="1"/>
              <a:t>toString</a:t>
            </a:r>
            <a:r>
              <a:rPr lang="en" dirty="0"/>
              <a:t>() function in the class Object.</a:t>
            </a:r>
            <a:endParaRPr dirty="0"/>
          </a:p>
        </p:txBody>
      </p:sp>
      <p:sp>
        <p:nvSpPr>
          <p:cNvPr id="220" name="Google Shape;220;p29"/>
          <p:cNvSpPr txBox="1"/>
          <p:nvPr/>
        </p:nvSpPr>
        <p:spPr>
          <a:xfrm>
            <a:off x="3471850" y="2887425"/>
            <a:ext cx="1873800" cy="1261854"/>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Book</a:t>
            </a:r>
          </a:p>
          <a:p>
            <a:pPr marL="0" lvl="0" indent="0" algn="l" rtl="0">
              <a:spcBef>
                <a:spcPts val="0"/>
              </a:spcBef>
              <a:spcAft>
                <a:spcPts val="0"/>
              </a:spcAft>
              <a:buNone/>
            </a:pPr>
            <a:r>
              <a:rPr lang="en" dirty="0"/>
              <a:t>    </a:t>
            </a:r>
            <a:r>
              <a:rPr lang="en" dirty="0" err="1"/>
              <a:t>toString</a:t>
            </a:r>
            <a:r>
              <a:rPr lang="en" dirty="0"/>
              <a:t>()</a:t>
            </a:r>
          </a:p>
          <a:p>
            <a:pPr marL="0" lvl="0" indent="0" algn="l" rtl="0">
              <a:spcBef>
                <a:spcPts val="0"/>
              </a:spcBef>
              <a:spcAft>
                <a:spcPts val="0"/>
              </a:spcAft>
              <a:buNone/>
            </a:pPr>
            <a:r>
              <a:rPr lang="en" dirty="0"/>
              <a:t>    </a:t>
            </a:r>
            <a:r>
              <a:rPr lang="en" dirty="0" err="1"/>
              <a:t>getTitle</a:t>
            </a:r>
            <a:r>
              <a:rPr lang="en" dirty="0"/>
              <a:t>()</a:t>
            </a:r>
          </a:p>
          <a:p>
            <a:pPr marL="0" lvl="0" indent="0" algn="l" rtl="0">
              <a:spcBef>
                <a:spcPts val="0"/>
              </a:spcBef>
              <a:spcAft>
                <a:spcPts val="0"/>
              </a:spcAft>
              <a:buNone/>
            </a:pPr>
            <a:r>
              <a:rPr lang="en" dirty="0"/>
              <a:t>    </a:t>
            </a:r>
            <a:r>
              <a:rPr lang="en" dirty="0" err="1"/>
              <a:t>getAuthor</a:t>
            </a:r>
            <a:r>
              <a:rPr lang="en" dirty="0"/>
              <a:t>()</a:t>
            </a:r>
          </a:p>
          <a:p>
            <a:pPr marL="0" lvl="0" indent="0" algn="l" rtl="0">
              <a:spcBef>
                <a:spcPts val="0"/>
              </a:spcBef>
              <a:spcAft>
                <a:spcPts val="0"/>
              </a:spcAft>
              <a:buNone/>
            </a:pPr>
            <a:r>
              <a:rPr lang="en" dirty="0"/>
              <a:t>    </a:t>
            </a:r>
            <a:r>
              <a:rPr lang="en" dirty="0" err="1"/>
              <a:t>getRating</a:t>
            </a:r>
            <a:r>
              <a:rPr lang="en" dirty="0"/>
              <a:t>()</a:t>
            </a:r>
            <a:endParaRPr dirty="0"/>
          </a:p>
        </p:txBody>
      </p:sp>
      <p:sp>
        <p:nvSpPr>
          <p:cNvPr id="221" name="Google Shape;221;p29"/>
          <p:cNvSpPr txBox="1"/>
          <p:nvPr/>
        </p:nvSpPr>
        <p:spPr>
          <a:xfrm>
            <a:off x="3471850" y="1753700"/>
            <a:ext cx="18738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Object</a:t>
            </a:r>
            <a:endParaRPr dirty="0"/>
          </a:p>
          <a:p>
            <a:pPr marL="0" lvl="0" indent="0" algn="l" rtl="0">
              <a:spcBef>
                <a:spcPts val="0"/>
              </a:spcBef>
              <a:spcAft>
                <a:spcPts val="0"/>
              </a:spcAft>
              <a:buNone/>
            </a:pPr>
            <a:r>
              <a:rPr lang="en" dirty="0"/>
              <a:t>    </a:t>
            </a:r>
            <a:r>
              <a:rPr lang="en" dirty="0" err="1"/>
              <a:t>toString</a:t>
            </a:r>
            <a:r>
              <a:rPr lang="en" dirty="0"/>
              <a:t>()</a:t>
            </a:r>
            <a:endParaRPr dirty="0"/>
          </a:p>
          <a:p>
            <a:pPr marL="0" lvl="0" indent="0" algn="l" rtl="0">
              <a:spcBef>
                <a:spcPts val="0"/>
              </a:spcBef>
              <a:spcAft>
                <a:spcPts val="0"/>
              </a:spcAft>
              <a:buNone/>
            </a:pPr>
            <a:r>
              <a:rPr lang="en" dirty="0"/>
              <a:t>    clone()</a:t>
            </a:r>
            <a:endParaRPr dirty="0"/>
          </a:p>
        </p:txBody>
      </p:sp>
      <p:cxnSp>
        <p:nvCxnSpPr>
          <p:cNvPr id="222" name="Google Shape;222;p29"/>
          <p:cNvCxnSpPr>
            <a:cxnSpLocks/>
            <a:stCxn id="220" idx="0"/>
            <a:endCxn id="221" idx="2"/>
          </p:cNvCxnSpPr>
          <p:nvPr/>
        </p:nvCxnSpPr>
        <p:spPr>
          <a:xfrm flipV="1">
            <a:off x="4408750" y="2585000"/>
            <a:ext cx="0" cy="302425"/>
          </a:xfrm>
          <a:prstGeom prst="straightConnector1">
            <a:avLst/>
          </a:prstGeom>
          <a:noFill/>
          <a:ln w="28575" cap="flat" cmpd="sng">
            <a:solidFill>
              <a:schemeClr val="dk2"/>
            </a:solidFill>
            <a:prstDash val="solid"/>
            <a:round/>
            <a:headEnd type="none" w="med" len="med"/>
            <a:tailEnd type="triangle" w="med" len="med"/>
          </a:ln>
        </p:spPr>
      </p:cxnSp>
      <p:sp>
        <p:nvSpPr>
          <p:cNvPr id="6" name="Google Shape;219;p29">
            <a:extLst>
              <a:ext uri="{FF2B5EF4-FFF2-40B4-BE49-F238E27FC236}">
                <a16:creationId xmlns:a16="http://schemas.microsoft.com/office/drawing/2014/main" id="{B8570132-45B7-EF48-A7A6-F0A49D214A85}"/>
              </a:ext>
            </a:extLst>
          </p:cNvPr>
          <p:cNvSpPr txBox="1">
            <a:spLocks/>
          </p:cNvSpPr>
          <p:nvPr/>
        </p:nvSpPr>
        <p:spPr>
          <a:xfrm>
            <a:off x="418380" y="4284637"/>
            <a:ext cx="8520600" cy="572700"/>
          </a:xfrm>
          <a:prstGeom prst="rect">
            <a:avLst/>
          </a:prstGeom>
          <a:noFill/>
          <a:ln>
            <a:noFill/>
          </a:ln>
        </p:spPr>
        <p:txBody>
          <a:bodyPr spcFirstLastPara="1" wrap="square" lIns="91425" tIns="91425" rIns="91425" bIns="91425" anchor="t" anchorCtr="0">
            <a:normAutofit fontScale="6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You can do your homework without knowing the details of how </a:t>
            </a:r>
            <a:r>
              <a:rPr lang="en-US" dirty="0" err="1"/>
              <a:t>toString</a:t>
            </a:r>
            <a:r>
              <a:rPr lang="en-US" dirty="0"/>
              <a:t>() works.</a:t>
            </a:r>
          </a:p>
        </p:txBody>
      </p:sp>
    </p:spTree>
    <p:extLst>
      <p:ext uri="{BB962C8B-B14F-4D97-AF65-F5344CB8AC3E}">
        <p14:creationId xmlns:p14="http://schemas.microsoft.com/office/powerpoint/2010/main" val="2127416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C4D0-DA33-6043-B3D0-791C5C7FA682}"/>
              </a:ext>
            </a:extLst>
          </p:cNvPr>
          <p:cNvSpPr>
            <a:spLocks noGrp="1"/>
          </p:cNvSpPr>
          <p:nvPr>
            <p:ph type="title"/>
          </p:nvPr>
        </p:nvSpPr>
        <p:spPr/>
        <p:txBody>
          <a:bodyPr>
            <a:normAutofit fontScale="90000"/>
          </a:bodyPr>
          <a:lstStyle/>
          <a:p>
            <a:r>
              <a:rPr lang="en-US" dirty="0"/>
              <a:t>Inheritance</a:t>
            </a:r>
          </a:p>
        </p:txBody>
      </p:sp>
      <p:sp>
        <p:nvSpPr>
          <p:cNvPr id="3" name="Text Placeholder 2">
            <a:extLst>
              <a:ext uri="{FF2B5EF4-FFF2-40B4-BE49-F238E27FC236}">
                <a16:creationId xmlns:a16="http://schemas.microsoft.com/office/drawing/2014/main" id="{5220C3FB-3679-3541-94C4-DB78B8399650}"/>
              </a:ext>
            </a:extLst>
          </p:cNvPr>
          <p:cNvSpPr>
            <a:spLocks noGrp="1"/>
          </p:cNvSpPr>
          <p:nvPr>
            <p:ph type="body" idx="1"/>
          </p:nvPr>
        </p:nvSpPr>
        <p:spPr/>
        <p:txBody>
          <a:bodyPr/>
          <a:lstStyle/>
          <a:p>
            <a:r>
              <a:rPr lang="en-US" dirty="0"/>
              <a:t>Allows you to put common code found in multiple objects into a super class where all the derived objects have access to it.</a:t>
            </a:r>
          </a:p>
          <a:p>
            <a:r>
              <a:rPr lang="en-US" dirty="0"/>
              <a:t>Allows you to put multiple types of object into a single container such as an </a:t>
            </a:r>
            <a:r>
              <a:rPr lang="en-US" dirty="0" err="1"/>
              <a:t>ArrayList</a:t>
            </a:r>
            <a:r>
              <a:rPr lang="en-US" dirty="0"/>
              <a:t>&lt;Pet&gt;.</a:t>
            </a:r>
          </a:p>
          <a:p>
            <a:r>
              <a:rPr lang="en-US" dirty="0"/>
              <a:t>Allows you to specify default behavior (in methods) in a super class and then override it with specialties in the child classes.</a:t>
            </a:r>
          </a:p>
          <a:p>
            <a:r>
              <a:rPr lang="en-US" dirty="0"/>
              <a:t>Also allows you to implement interfaces but we don’t cover that in this lecture. See the “implements” keyword in Java.</a:t>
            </a:r>
          </a:p>
        </p:txBody>
      </p:sp>
    </p:spTree>
    <p:extLst>
      <p:ext uri="{BB962C8B-B14F-4D97-AF65-F5344CB8AC3E}">
        <p14:creationId xmlns:p14="http://schemas.microsoft.com/office/powerpoint/2010/main" val="401040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FD3B-0E66-8848-BF88-005075A963EE}"/>
              </a:ext>
            </a:extLst>
          </p:cNvPr>
          <p:cNvSpPr>
            <a:spLocks noGrp="1"/>
          </p:cNvSpPr>
          <p:nvPr>
            <p:ph type="title"/>
          </p:nvPr>
        </p:nvSpPr>
        <p:spPr/>
        <p:txBody>
          <a:bodyPr>
            <a:normAutofit fontScale="90000"/>
          </a:bodyPr>
          <a:lstStyle/>
          <a:p>
            <a:r>
              <a:rPr lang="en-US" dirty="0"/>
              <a:t>That is a brief intro to Inheritance</a:t>
            </a:r>
          </a:p>
        </p:txBody>
      </p:sp>
      <p:sp>
        <p:nvSpPr>
          <p:cNvPr id="3" name="Text Placeholder 2">
            <a:extLst>
              <a:ext uri="{FF2B5EF4-FFF2-40B4-BE49-F238E27FC236}">
                <a16:creationId xmlns:a16="http://schemas.microsoft.com/office/drawing/2014/main" id="{A16E40E5-3C13-4E4D-808F-CE9D23EC3563}"/>
              </a:ext>
            </a:extLst>
          </p:cNvPr>
          <p:cNvSpPr>
            <a:spLocks noGrp="1"/>
          </p:cNvSpPr>
          <p:nvPr>
            <p:ph type="body" idx="1"/>
          </p:nvPr>
        </p:nvSpPr>
        <p:spPr/>
        <p:txBody>
          <a:bodyPr>
            <a:noAutofit/>
          </a:bodyPr>
          <a:lstStyle/>
          <a:p>
            <a:r>
              <a:rPr lang="en-US" sz="2400" dirty="0"/>
              <a:t>Not covered</a:t>
            </a:r>
          </a:p>
          <a:p>
            <a:pPr lvl="1"/>
            <a:r>
              <a:rPr lang="en-US" sz="2400" dirty="0"/>
              <a:t>Abstract classes, Interfaces, multiple inheritance, </a:t>
            </a:r>
            <a:r>
              <a:rPr lang="en-US" sz="2400" dirty="0" err="1"/>
              <a:t>etc</a:t>
            </a:r>
            <a:endParaRPr lang="en-US" sz="2400" dirty="0"/>
          </a:p>
          <a:p>
            <a:r>
              <a:rPr lang="en-US" sz="2400" dirty="0"/>
              <a:t>Remember, inheritance is a tough concept in programming.</a:t>
            </a:r>
          </a:p>
          <a:p>
            <a:r>
              <a:rPr lang="en-US" sz="2400" dirty="0"/>
              <a:t>Learning is an iterative process. There are excellent sources on the Internet. </a:t>
            </a:r>
          </a:p>
          <a:p>
            <a:pPr lvl="1"/>
            <a:r>
              <a:rPr lang="en-US" sz="2400" dirty="0" err="1"/>
              <a:t>GeeksForGeeks</a:t>
            </a:r>
            <a:r>
              <a:rPr lang="en-US" sz="2400" dirty="0"/>
              <a:t>, W3cSchools, </a:t>
            </a:r>
            <a:r>
              <a:rPr lang="en-US" sz="2400" dirty="0" err="1"/>
              <a:t>StackOverflow</a:t>
            </a:r>
            <a:r>
              <a:rPr lang="en-US" sz="2400" dirty="0"/>
              <a:t> for questions</a:t>
            </a:r>
          </a:p>
        </p:txBody>
      </p:sp>
    </p:spTree>
    <p:extLst>
      <p:ext uri="{BB962C8B-B14F-4D97-AF65-F5344CB8AC3E}">
        <p14:creationId xmlns:p14="http://schemas.microsoft.com/office/powerpoint/2010/main" val="65416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dirty="0"/>
              <a:t>is-a leads to trouble. The next class you add won’t fit perfectly.</a:t>
            </a:r>
            <a:endParaRPr sz="2320" dirty="0"/>
          </a:p>
        </p:txBody>
      </p:sp>
      <p:sp>
        <p:nvSpPr>
          <p:cNvPr id="228" name="Google Shape;228;p30"/>
          <p:cNvSpPr txBox="1"/>
          <p:nvPr/>
        </p:nvSpPr>
        <p:spPr>
          <a:xfrm>
            <a:off x="1392850" y="2539825"/>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endParaRPr dirty="0"/>
          </a:p>
          <a:p>
            <a:pPr marL="0" lvl="0" indent="0" algn="l" rtl="0">
              <a:spcBef>
                <a:spcPts val="0"/>
              </a:spcBef>
              <a:spcAft>
                <a:spcPts val="0"/>
              </a:spcAft>
              <a:buNone/>
            </a:pPr>
            <a:r>
              <a:rPr lang="en" dirty="0"/>
              <a:t>    feed()</a:t>
            </a:r>
          </a:p>
          <a:p>
            <a:pPr marL="0" lvl="0" indent="0" algn="l" rtl="0">
              <a:spcBef>
                <a:spcPts val="0"/>
              </a:spcBef>
              <a:spcAft>
                <a:spcPts val="0"/>
              </a:spcAft>
              <a:buNone/>
            </a:pPr>
            <a:r>
              <a:rPr lang="en" dirty="0"/>
              <a:t>    walk()</a:t>
            </a:r>
            <a:endParaRPr dirty="0"/>
          </a:p>
        </p:txBody>
      </p:sp>
      <p:sp>
        <p:nvSpPr>
          <p:cNvPr id="229" name="Google Shape;229;p30"/>
          <p:cNvSpPr txBox="1"/>
          <p:nvPr/>
        </p:nvSpPr>
        <p:spPr>
          <a:xfrm>
            <a:off x="2689550" y="1127925"/>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Pet</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r>
              <a:rPr lang="en" dirty="0" err="1"/>
              <a:t>giveWater</a:t>
            </a:r>
            <a:r>
              <a:rPr lang="en" dirty="0"/>
              <a:t>()</a:t>
            </a:r>
            <a:endParaRPr dirty="0"/>
          </a:p>
        </p:txBody>
      </p:sp>
      <p:sp>
        <p:nvSpPr>
          <p:cNvPr id="230" name="Google Shape;230;p30"/>
          <p:cNvSpPr txBox="1"/>
          <p:nvPr/>
        </p:nvSpPr>
        <p:spPr>
          <a:xfrm>
            <a:off x="3651800" y="2755225"/>
            <a:ext cx="18231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a:t>
            </a:r>
            <a:r>
              <a:rPr lang="en" dirty="0" err="1"/>
              <a:t>cleanLitterBox</a:t>
            </a:r>
            <a:r>
              <a:rPr lang="en" dirty="0"/>
              <a:t>()</a:t>
            </a:r>
          </a:p>
          <a:p>
            <a:pPr marL="0" lvl="0" indent="0" algn="l" rtl="0">
              <a:spcBef>
                <a:spcPts val="0"/>
              </a:spcBef>
              <a:spcAft>
                <a:spcPts val="0"/>
              </a:spcAft>
              <a:buNone/>
            </a:pPr>
            <a:r>
              <a:rPr lang="en" dirty="0"/>
              <a:t>    </a:t>
            </a:r>
            <a:endParaRPr dirty="0"/>
          </a:p>
        </p:txBody>
      </p:sp>
      <p:cxnSp>
        <p:nvCxnSpPr>
          <p:cNvPr id="231" name="Google Shape;231;p30"/>
          <p:cNvCxnSpPr>
            <a:stCxn id="228" idx="0"/>
            <a:endCxn id="229" idx="2"/>
          </p:cNvCxnSpPr>
          <p:nvPr/>
        </p:nvCxnSpPr>
        <p:spPr>
          <a:xfrm flipV="1">
            <a:off x="2329750" y="1958891"/>
            <a:ext cx="1296700" cy="580934"/>
          </a:xfrm>
          <a:prstGeom prst="straightConnector1">
            <a:avLst/>
          </a:prstGeom>
          <a:noFill/>
          <a:ln w="28575" cap="flat" cmpd="sng">
            <a:solidFill>
              <a:schemeClr val="dk2"/>
            </a:solidFill>
            <a:prstDash val="solid"/>
            <a:round/>
            <a:headEnd type="none" w="med" len="med"/>
            <a:tailEnd type="triangle" w="med" len="med"/>
          </a:ln>
        </p:spPr>
      </p:cxnSp>
      <p:cxnSp>
        <p:nvCxnSpPr>
          <p:cNvPr id="232" name="Google Shape;232;p30"/>
          <p:cNvCxnSpPr>
            <a:stCxn id="230" idx="0"/>
            <a:endCxn id="229" idx="2"/>
          </p:cNvCxnSpPr>
          <p:nvPr/>
        </p:nvCxnSpPr>
        <p:spPr>
          <a:xfrm flipH="1" flipV="1">
            <a:off x="3626450" y="1958891"/>
            <a:ext cx="936900" cy="796334"/>
          </a:xfrm>
          <a:prstGeom prst="straightConnector1">
            <a:avLst/>
          </a:prstGeom>
          <a:noFill/>
          <a:ln w="28575" cap="flat" cmpd="sng">
            <a:solidFill>
              <a:schemeClr val="dk2"/>
            </a:solidFill>
            <a:prstDash val="solid"/>
            <a:round/>
            <a:headEnd type="none" w="med" len="med"/>
            <a:tailEnd type="triangle" w="med" len="med"/>
          </a:ln>
        </p:spPr>
      </p:cxnSp>
      <p:sp>
        <p:nvSpPr>
          <p:cNvPr id="233" name="Google Shape;233;p30"/>
          <p:cNvSpPr txBox="1"/>
          <p:nvPr/>
        </p:nvSpPr>
        <p:spPr>
          <a:xfrm>
            <a:off x="5668050" y="2755225"/>
            <a:ext cx="18231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Goldfish</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endParaRPr dirty="0"/>
          </a:p>
        </p:txBody>
      </p:sp>
      <p:cxnSp>
        <p:nvCxnSpPr>
          <p:cNvPr id="234" name="Google Shape;234;p30"/>
          <p:cNvCxnSpPr>
            <a:stCxn id="233" idx="0"/>
            <a:endCxn id="229" idx="2"/>
          </p:cNvCxnSpPr>
          <p:nvPr/>
        </p:nvCxnSpPr>
        <p:spPr>
          <a:xfrm flipH="1" flipV="1">
            <a:off x="3626450" y="1958891"/>
            <a:ext cx="2953150" cy="796334"/>
          </a:xfrm>
          <a:prstGeom prst="straightConnector1">
            <a:avLst/>
          </a:prstGeom>
          <a:noFill/>
          <a:ln w="28575" cap="flat" cmpd="sng">
            <a:solidFill>
              <a:schemeClr val="dk2"/>
            </a:solidFill>
            <a:prstDash val="solid"/>
            <a:round/>
            <a:headEnd type="none" w="med" len="med"/>
            <a:tailEnd type="triangle" w="med" len="med"/>
          </a:ln>
        </p:spPr>
      </p:cxnSp>
      <p:sp>
        <p:nvSpPr>
          <p:cNvPr id="235" name="Google Shape;235;p30"/>
          <p:cNvSpPr txBox="1">
            <a:spLocks noGrp="1"/>
          </p:cNvSpPr>
          <p:nvPr>
            <p:ph type="title"/>
          </p:nvPr>
        </p:nvSpPr>
        <p:spPr>
          <a:xfrm>
            <a:off x="311700" y="3820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dirty="0"/>
              <a:t>A goldfish is-a pet. No problem there. But </a:t>
            </a:r>
            <a:r>
              <a:rPr lang="en" sz="2020" dirty="0" err="1"/>
              <a:t>giveWater</a:t>
            </a:r>
            <a:r>
              <a:rPr lang="en" sz="2020" dirty="0"/>
              <a:t>() is in the base class so class Goldfish has it and that makes no sense. This is the slippery slope of trouble. You think you have it figured out but then a new class comes along and each new one doesn’t fit right.</a:t>
            </a:r>
            <a:endParaRPr sz="202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dirty="0"/>
              <a:t>Modern programmers favor has-a. Objects are aggregated by different independent parts.</a:t>
            </a:r>
            <a:endParaRPr sz="2320" dirty="0"/>
          </a:p>
        </p:txBody>
      </p:sp>
      <p:sp>
        <p:nvSpPr>
          <p:cNvPr id="3" name="Title 2">
            <a:extLst>
              <a:ext uri="{FF2B5EF4-FFF2-40B4-BE49-F238E27FC236}">
                <a16:creationId xmlns:a16="http://schemas.microsoft.com/office/drawing/2014/main" id="{717AA9A7-9B7F-3640-B513-E51506ECBF82}"/>
              </a:ext>
            </a:extLst>
          </p:cNvPr>
          <p:cNvSpPr>
            <a:spLocks noGrp="1"/>
          </p:cNvSpPr>
          <p:nvPr>
            <p:ph type="title"/>
          </p:nvPr>
        </p:nvSpPr>
        <p:spPr>
          <a:xfrm>
            <a:off x="311700" y="1301044"/>
            <a:ext cx="8520600" cy="572700"/>
          </a:xfrm>
        </p:spPr>
        <p:txBody>
          <a:bodyPr>
            <a:normAutofit fontScale="90000"/>
          </a:bodyPr>
          <a:lstStyle/>
          <a:p>
            <a:r>
              <a:rPr lang="en-US" dirty="0" err="1"/>
              <a:t>FortnitePlayer</a:t>
            </a:r>
            <a:br>
              <a:rPr lang="en-US" dirty="0"/>
            </a:br>
            <a:r>
              <a:rPr lang="en-US" dirty="0"/>
              <a:t>	has-a weapon</a:t>
            </a:r>
            <a:br>
              <a:rPr lang="en-US" dirty="0"/>
            </a:br>
            <a:r>
              <a:rPr lang="en-US" dirty="0"/>
              <a:t>	has-a behavior</a:t>
            </a:r>
            <a:br>
              <a:rPr lang="en-US" dirty="0"/>
            </a:br>
            <a:r>
              <a:rPr lang="en-US" dirty="0"/>
              <a:t>	has-a skin</a:t>
            </a:r>
            <a:br>
              <a:rPr lang="en-US" dirty="0"/>
            </a:br>
            <a:r>
              <a:rPr lang="en-US" dirty="0"/>
              <a:t>	has-a </a:t>
            </a:r>
            <a:r>
              <a:rPr lang="en-US" dirty="0" err="1"/>
              <a:t>warCrySound</a:t>
            </a:r>
            <a:br>
              <a:rPr lang="en-US" dirty="0"/>
            </a:br>
            <a:r>
              <a:rPr lang="en-US" dirty="0"/>
              <a:t>	has-a </a:t>
            </a:r>
            <a:r>
              <a:rPr lang="en-US" dirty="0" err="1"/>
              <a:t>PhysicsCapsule</a:t>
            </a:r>
            <a:endParaRPr lang="en-US" dirty="0"/>
          </a:p>
        </p:txBody>
      </p:sp>
    </p:spTree>
    <p:extLst>
      <p:ext uri="{BB962C8B-B14F-4D97-AF65-F5344CB8AC3E}">
        <p14:creationId xmlns:p14="http://schemas.microsoft.com/office/powerpoint/2010/main" val="148601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1477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Suppose you are writing code about a pet store.</a:t>
            </a:r>
            <a:endParaRPr/>
          </a:p>
          <a:p>
            <a:pPr marL="0" lvl="0" indent="0" algn="l" rtl="0">
              <a:spcBef>
                <a:spcPts val="0"/>
              </a:spcBef>
              <a:spcAft>
                <a:spcPts val="0"/>
              </a:spcAft>
              <a:buNone/>
            </a:pPr>
            <a:r>
              <a:rPr lang="en"/>
              <a:t>There could be lots of objects.</a:t>
            </a:r>
            <a:endParaRPr/>
          </a:p>
          <a:p>
            <a:pPr marL="0" lvl="0" indent="0" algn="l" rtl="0">
              <a:spcBef>
                <a:spcPts val="0"/>
              </a:spcBef>
              <a:spcAft>
                <a:spcPts val="0"/>
              </a:spcAft>
              <a:buNone/>
            </a:pPr>
            <a:endParaRPr/>
          </a:p>
        </p:txBody>
      </p:sp>
      <p:sp>
        <p:nvSpPr>
          <p:cNvPr id="66" name="Google Shape;66;p15"/>
          <p:cNvSpPr txBox="1"/>
          <p:nvPr/>
        </p:nvSpPr>
        <p:spPr>
          <a:xfrm>
            <a:off x="763675" y="1975425"/>
            <a:ext cx="1506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Store</a:t>
            </a:r>
            <a:endParaRPr/>
          </a:p>
        </p:txBody>
      </p:sp>
      <p:sp>
        <p:nvSpPr>
          <p:cNvPr id="67" name="Google Shape;67;p15"/>
          <p:cNvSpPr txBox="1"/>
          <p:nvPr/>
        </p:nvSpPr>
        <p:spPr>
          <a:xfrm>
            <a:off x="3065100" y="2280550"/>
            <a:ext cx="1506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Supplies</a:t>
            </a:r>
            <a:endParaRPr dirty="0"/>
          </a:p>
        </p:txBody>
      </p:sp>
      <p:sp>
        <p:nvSpPr>
          <p:cNvPr id="68" name="Google Shape;68;p15"/>
          <p:cNvSpPr txBox="1"/>
          <p:nvPr/>
        </p:nvSpPr>
        <p:spPr>
          <a:xfrm>
            <a:off x="1639200" y="3359575"/>
            <a:ext cx="1506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Dog</a:t>
            </a:r>
            <a:endParaRPr/>
          </a:p>
        </p:txBody>
      </p:sp>
      <p:sp>
        <p:nvSpPr>
          <p:cNvPr id="69" name="Google Shape;69;p15"/>
          <p:cNvSpPr txBox="1"/>
          <p:nvPr/>
        </p:nvSpPr>
        <p:spPr>
          <a:xfrm>
            <a:off x="4398375" y="3094500"/>
            <a:ext cx="1506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Cat</a:t>
            </a:r>
            <a:endParaRPr/>
          </a:p>
        </p:txBody>
      </p:sp>
      <p:sp>
        <p:nvSpPr>
          <p:cNvPr id="70" name="Google Shape;70;p15"/>
          <p:cNvSpPr txBox="1"/>
          <p:nvPr/>
        </p:nvSpPr>
        <p:spPr>
          <a:xfrm>
            <a:off x="5803200" y="1880350"/>
            <a:ext cx="1506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Employee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1477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There could be code that describes taking care of the dogs and cats that are in the store.</a:t>
            </a:r>
            <a:endParaRPr/>
          </a:p>
          <a:p>
            <a:pPr marL="0" lvl="0" indent="0" algn="l" rtl="0">
              <a:spcBef>
                <a:spcPts val="0"/>
              </a:spcBef>
              <a:spcAft>
                <a:spcPts val="0"/>
              </a:spcAft>
              <a:buNone/>
            </a:pPr>
            <a:endParaRPr/>
          </a:p>
        </p:txBody>
      </p:sp>
      <p:sp>
        <p:nvSpPr>
          <p:cNvPr id="76" name="Google Shape;76;p16"/>
          <p:cNvSpPr txBox="1"/>
          <p:nvPr/>
        </p:nvSpPr>
        <p:spPr>
          <a:xfrm>
            <a:off x="873995" y="1775863"/>
            <a:ext cx="187380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r>
              <a:rPr lang="en" dirty="0" err="1"/>
              <a:t>giveWater</a:t>
            </a:r>
            <a:r>
              <a:rPr lang="en" dirty="0"/>
              <a:t>()</a:t>
            </a:r>
          </a:p>
          <a:p>
            <a:pPr marL="0" lvl="0" indent="0" algn="l" rtl="0">
              <a:spcBef>
                <a:spcPts val="0"/>
              </a:spcBef>
              <a:spcAft>
                <a:spcPts val="0"/>
              </a:spcAft>
              <a:buNone/>
            </a:pPr>
            <a:r>
              <a:rPr lang="en" dirty="0"/>
              <a:t>    walk()</a:t>
            </a:r>
            <a:endParaRPr dirty="0"/>
          </a:p>
        </p:txBody>
      </p:sp>
      <p:sp>
        <p:nvSpPr>
          <p:cNvPr id="77" name="Google Shape;77;p16"/>
          <p:cNvSpPr txBox="1"/>
          <p:nvPr/>
        </p:nvSpPr>
        <p:spPr>
          <a:xfrm>
            <a:off x="4572000" y="1763496"/>
            <a:ext cx="182310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r>
              <a:rPr lang="en" dirty="0" err="1"/>
              <a:t>giveWater</a:t>
            </a:r>
            <a:r>
              <a:rPr lang="en" dirty="0"/>
              <a:t>()</a:t>
            </a:r>
          </a:p>
          <a:p>
            <a:pPr marL="0" lvl="0" indent="0" algn="l" rtl="0">
              <a:spcBef>
                <a:spcPts val="0"/>
              </a:spcBef>
              <a:spcAft>
                <a:spcPts val="0"/>
              </a:spcAft>
              <a:buNone/>
            </a:pPr>
            <a:r>
              <a:rPr lang="en" dirty="0"/>
              <a:t>   </a:t>
            </a:r>
            <a:r>
              <a:rPr lang="en" dirty="0" err="1"/>
              <a:t>cleanLitterBox</a:t>
            </a:r>
            <a:r>
              <a:rPr lang="en" dirty="0"/>
              <a:t>()</a:t>
            </a:r>
            <a:endParaRPr dirty="0"/>
          </a:p>
        </p:txBody>
      </p:sp>
      <p:sp>
        <p:nvSpPr>
          <p:cNvPr id="78" name="Google Shape;78;p16"/>
          <p:cNvSpPr txBox="1"/>
          <p:nvPr/>
        </p:nvSpPr>
        <p:spPr>
          <a:xfrm>
            <a:off x="873995" y="3307899"/>
            <a:ext cx="3085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public class Dog {</a:t>
            </a:r>
            <a:endParaRPr dirty="0"/>
          </a:p>
          <a:p>
            <a:pPr marL="0" lvl="0" indent="0" algn="l" rtl="0">
              <a:spcBef>
                <a:spcPts val="0"/>
              </a:spcBef>
              <a:spcAft>
                <a:spcPts val="0"/>
              </a:spcAft>
              <a:buNone/>
            </a:pPr>
            <a:r>
              <a:rPr lang="en" dirty="0"/>
              <a:t> public void feed() { /* code */)</a:t>
            </a:r>
            <a:endParaRPr dirty="0"/>
          </a:p>
          <a:p>
            <a:pPr marL="0" lvl="0" indent="0" algn="l" rtl="0">
              <a:spcBef>
                <a:spcPts val="0"/>
              </a:spcBef>
              <a:spcAft>
                <a:spcPts val="0"/>
              </a:spcAft>
              <a:buNone/>
            </a:pPr>
            <a:r>
              <a:rPr lang="en" dirty="0"/>
              <a:t> public void </a:t>
            </a:r>
            <a:r>
              <a:rPr lang="en" dirty="0" err="1"/>
              <a:t>giveWater</a:t>
            </a:r>
            <a:r>
              <a:rPr lang="en" dirty="0"/>
              <a:t>() { /* code */ }</a:t>
            </a:r>
            <a:endParaRPr dirty="0"/>
          </a:p>
          <a:p>
            <a:pPr marL="0" lvl="0" indent="0" algn="l" rtl="0">
              <a:spcBef>
                <a:spcPts val="0"/>
              </a:spcBef>
              <a:spcAft>
                <a:spcPts val="0"/>
              </a:spcAft>
              <a:buNone/>
            </a:pPr>
            <a:r>
              <a:rPr lang="en" dirty="0"/>
              <a:t> public void walk() { /* code */ }</a:t>
            </a:r>
            <a:endParaRPr dirty="0"/>
          </a:p>
          <a:p>
            <a:pPr marL="0" lvl="0" indent="0" algn="l" rtl="0">
              <a:spcBef>
                <a:spcPts val="0"/>
              </a:spcBef>
              <a:spcAft>
                <a:spcPts val="0"/>
              </a:spcAft>
              <a:buNone/>
            </a:pPr>
            <a:r>
              <a:rPr lang="en" dirty="0"/>
              <a:t>};</a:t>
            </a:r>
            <a:endParaRPr dirty="0"/>
          </a:p>
        </p:txBody>
      </p:sp>
      <p:sp>
        <p:nvSpPr>
          <p:cNvPr id="79" name="Google Shape;79;p16"/>
          <p:cNvSpPr txBox="1"/>
          <p:nvPr/>
        </p:nvSpPr>
        <p:spPr>
          <a:xfrm>
            <a:off x="4478776" y="3220976"/>
            <a:ext cx="4353523"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public class Cat {</a:t>
            </a:r>
            <a:endParaRPr dirty="0"/>
          </a:p>
          <a:p>
            <a:pPr marL="0" lvl="0" indent="0" algn="l" rtl="0">
              <a:spcBef>
                <a:spcPts val="0"/>
              </a:spcBef>
              <a:spcAft>
                <a:spcPts val="0"/>
              </a:spcAft>
              <a:buNone/>
            </a:pPr>
            <a:r>
              <a:rPr lang="en" dirty="0"/>
              <a:t> public void feed() { /* same code as Dog */)</a:t>
            </a:r>
            <a:endParaRPr dirty="0"/>
          </a:p>
          <a:p>
            <a:pPr marL="0" lvl="0" indent="0" algn="l" rtl="0">
              <a:spcBef>
                <a:spcPts val="0"/>
              </a:spcBef>
              <a:spcAft>
                <a:spcPts val="0"/>
              </a:spcAft>
              <a:buNone/>
            </a:pPr>
            <a:r>
              <a:rPr lang="en" dirty="0"/>
              <a:t> public void </a:t>
            </a:r>
            <a:r>
              <a:rPr lang="en" dirty="0" err="1"/>
              <a:t>giveWater</a:t>
            </a:r>
            <a:r>
              <a:rPr lang="en" dirty="0"/>
              <a:t>() { /* same code as in Dog */ }</a:t>
            </a:r>
          </a:p>
          <a:p>
            <a:pPr marL="0" lvl="0" indent="0" algn="l" rtl="0">
              <a:spcBef>
                <a:spcPts val="0"/>
              </a:spcBef>
              <a:spcAft>
                <a:spcPts val="0"/>
              </a:spcAft>
              <a:buNone/>
            </a:pPr>
            <a:r>
              <a:rPr lang="en" dirty="0"/>
              <a:t> public void </a:t>
            </a:r>
            <a:r>
              <a:rPr lang="en" dirty="0" err="1"/>
              <a:t>cleanLitterBox</a:t>
            </a:r>
            <a:r>
              <a:rPr lang="en" dirty="0"/>
              <a:t>() { /* code */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notation</a:t>
            </a:r>
            <a:endParaRPr/>
          </a:p>
        </p:txBody>
      </p:sp>
      <p:sp>
        <p:nvSpPr>
          <p:cNvPr id="91" name="Google Shape;91;p18"/>
          <p:cNvSpPr txBox="1"/>
          <p:nvPr/>
        </p:nvSpPr>
        <p:spPr>
          <a:xfrm>
            <a:off x="1865500" y="1961400"/>
            <a:ext cx="14403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Horse</a:t>
            </a:r>
            <a:endParaRPr/>
          </a:p>
          <a:p>
            <a:pPr marL="0" lvl="0" indent="0" algn="l" rtl="0">
              <a:spcBef>
                <a:spcPts val="0"/>
              </a:spcBef>
              <a:spcAft>
                <a:spcPts val="0"/>
              </a:spcAft>
              <a:buNone/>
            </a:pPr>
            <a:r>
              <a:rPr lang="en"/>
              <a:t>name : Daisy</a:t>
            </a:r>
            <a:endParaRPr/>
          </a:p>
          <a:p>
            <a:pPr marL="0" lvl="0" indent="0" algn="l" rtl="0">
              <a:spcBef>
                <a:spcPts val="0"/>
              </a:spcBef>
              <a:spcAft>
                <a:spcPts val="0"/>
              </a:spcAft>
              <a:buNone/>
            </a:pPr>
            <a:r>
              <a:rPr lang="en"/>
              <a:t>weigth : 20</a:t>
            </a:r>
            <a:endParaRPr/>
          </a:p>
        </p:txBody>
      </p:sp>
      <p:sp>
        <p:nvSpPr>
          <p:cNvPr id="92" name="Google Shape;92;p18"/>
          <p:cNvSpPr txBox="1"/>
          <p:nvPr/>
        </p:nvSpPr>
        <p:spPr>
          <a:xfrm>
            <a:off x="521200" y="1961400"/>
            <a:ext cx="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t>
            </a:r>
            <a:endParaRPr/>
          </a:p>
        </p:txBody>
      </p:sp>
      <p:cxnSp>
        <p:nvCxnSpPr>
          <p:cNvPr id="93" name="Google Shape;93;p18"/>
          <p:cNvCxnSpPr>
            <a:stCxn id="92" idx="3"/>
            <a:endCxn id="91" idx="1"/>
          </p:cNvCxnSpPr>
          <p:nvPr/>
        </p:nvCxnSpPr>
        <p:spPr>
          <a:xfrm>
            <a:off x="960100" y="2161500"/>
            <a:ext cx="905400" cy="215700"/>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94" name="Google Shape;94;p18"/>
          <p:cNvSpPr txBox="1"/>
          <p:nvPr/>
        </p:nvSpPr>
        <p:spPr>
          <a:xfrm>
            <a:off x="891550" y="3154675"/>
            <a:ext cx="2880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I’ve used these pictures to say that h refers to the object Horse. This is an instantiated object Horse. The arrow head is filled in.</a:t>
            </a:r>
            <a:endParaRPr/>
          </a:p>
        </p:txBody>
      </p:sp>
      <p:sp>
        <p:nvSpPr>
          <p:cNvPr id="95" name="Google Shape;95;p18"/>
          <p:cNvSpPr txBox="1"/>
          <p:nvPr/>
        </p:nvSpPr>
        <p:spPr>
          <a:xfrm>
            <a:off x="5282200" y="1915440"/>
            <a:ext cx="1440300" cy="104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Horse</a:t>
            </a:r>
            <a:endParaRPr dirty="0"/>
          </a:p>
          <a:p>
            <a:pPr marL="0" lvl="0" indent="0" algn="l" rtl="0">
              <a:spcBef>
                <a:spcPts val="0"/>
              </a:spcBef>
              <a:spcAft>
                <a:spcPts val="0"/>
              </a:spcAft>
              <a:buNone/>
            </a:pPr>
            <a:r>
              <a:rPr lang="en" dirty="0"/>
              <a:t>   String name;</a:t>
            </a:r>
            <a:endParaRPr dirty="0"/>
          </a:p>
          <a:p>
            <a:pPr marL="0" lvl="0" indent="0" algn="l" rtl="0">
              <a:spcBef>
                <a:spcPts val="0"/>
              </a:spcBef>
              <a:spcAft>
                <a:spcPts val="0"/>
              </a:spcAft>
              <a:buNone/>
            </a:pPr>
            <a:r>
              <a:rPr lang="en" dirty="0"/>
              <a:t>    int weight;</a:t>
            </a:r>
            <a:endParaRPr dirty="0"/>
          </a:p>
          <a:p>
            <a:pPr marL="0" lvl="0" indent="0" algn="l" rtl="0">
              <a:spcBef>
                <a:spcPts val="0"/>
              </a:spcBef>
              <a:spcAft>
                <a:spcPts val="0"/>
              </a:spcAft>
              <a:buNone/>
            </a:pPr>
            <a:r>
              <a:rPr lang="en" dirty="0"/>
              <a:t>	</a:t>
            </a:r>
            <a:endParaRPr dirty="0"/>
          </a:p>
        </p:txBody>
      </p:sp>
      <p:sp>
        <p:nvSpPr>
          <p:cNvPr id="96" name="Google Shape;96;p18"/>
          <p:cNvSpPr txBox="1"/>
          <p:nvPr/>
        </p:nvSpPr>
        <p:spPr>
          <a:xfrm>
            <a:off x="5020300" y="3307075"/>
            <a:ext cx="2043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This box is the class definition for Horse. I’ll write “Class” to show it is a class definition.</a:t>
            </a:r>
            <a:endParaRPr/>
          </a:p>
        </p:txBody>
      </p:sp>
      <p:sp>
        <p:nvSpPr>
          <p:cNvPr id="97" name="Google Shape;97;p18"/>
          <p:cNvSpPr txBox="1"/>
          <p:nvPr/>
        </p:nvSpPr>
        <p:spPr>
          <a:xfrm>
            <a:off x="562350" y="1179575"/>
            <a:ext cx="304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 = new Horse(“Daisy”, 20);</a:t>
            </a:r>
            <a:endParaRPr/>
          </a:p>
        </p:txBody>
      </p:sp>
      <p:sp>
        <p:nvSpPr>
          <p:cNvPr id="98" name="Google Shape;98;p18"/>
          <p:cNvSpPr txBox="1"/>
          <p:nvPr/>
        </p:nvSpPr>
        <p:spPr>
          <a:xfrm>
            <a:off x="5282200" y="856325"/>
            <a:ext cx="3085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public class Horse {</a:t>
            </a:r>
            <a:endParaRPr dirty="0"/>
          </a:p>
          <a:p>
            <a:pPr marL="0" lvl="0" indent="0" algn="l" rtl="0">
              <a:spcBef>
                <a:spcPts val="0"/>
              </a:spcBef>
              <a:spcAft>
                <a:spcPts val="0"/>
              </a:spcAft>
              <a:buNone/>
            </a:pPr>
            <a:r>
              <a:rPr lang="en" dirty="0"/>
              <a:t> public String name;</a:t>
            </a:r>
            <a:endParaRPr dirty="0"/>
          </a:p>
          <a:p>
            <a:pPr marL="0" lvl="0" indent="0" algn="l" rtl="0">
              <a:spcBef>
                <a:spcPts val="0"/>
              </a:spcBef>
              <a:spcAft>
                <a:spcPts val="0"/>
              </a:spcAft>
              <a:buNone/>
            </a:pPr>
            <a:r>
              <a:rPr lang="en" dirty="0"/>
              <a:t> public int weight;</a:t>
            </a:r>
            <a:endParaRPr dirty="0"/>
          </a:p>
          <a:p>
            <a:pPr marL="0" lvl="0" indent="0" algn="l" rtl="0">
              <a:spcBef>
                <a:spcPts val="0"/>
              </a:spcBef>
              <a:spcAft>
                <a:spcPts val="0"/>
              </a:spcAft>
              <a:buNone/>
            </a:pPr>
            <a:r>
              <a:rPr lang="en" dirty="0"/>
              <a:t>};</a:t>
            </a:r>
            <a:endParaRPr dirty="0"/>
          </a:p>
        </p:txBody>
      </p:sp>
      <p:cxnSp>
        <p:nvCxnSpPr>
          <p:cNvPr id="99" name="Google Shape;99;p18"/>
          <p:cNvCxnSpPr/>
          <p:nvPr/>
        </p:nvCxnSpPr>
        <p:spPr>
          <a:xfrm>
            <a:off x="1412725" y="4416775"/>
            <a:ext cx="1604700" cy="96000"/>
          </a:xfrm>
          <a:prstGeom prst="curvedConnector3">
            <a:avLst>
              <a:gd name="adj1" fmla="val 50000"/>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18899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Now suppose you wanted to write code to feed all the cats and dogs. </a:t>
            </a:r>
            <a:endParaRPr dirty="0"/>
          </a:p>
        </p:txBody>
      </p:sp>
      <p:sp>
        <p:nvSpPr>
          <p:cNvPr id="85" name="Google Shape;85;p17"/>
          <p:cNvSpPr txBox="1">
            <a:spLocks noGrp="1"/>
          </p:cNvSpPr>
          <p:nvPr>
            <p:ph type="body" idx="1"/>
          </p:nvPr>
        </p:nvSpPr>
        <p:spPr>
          <a:xfrm>
            <a:off x="311700" y="1099508"/>
            <a:ext cx="8520600" cy="3687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will hold the dogs:</a:t>
            </a:r>
            <a:endParaRPr dirty="0"/>
          </a:p>
          <a:p>
            <a:pPr marL="0" lvl="0" indent="0" algn="l" rtl="0">
              <a:spcBef>
                <a:spcPts val="1200"/>
              </a:spcBef>
              <a:spcAft>
                <a:spcPts val="0"/>
              </a:spcAft>
              <a:buNone/>
            </a:pPr>
            <a:r>
              <a:rPr lang="en" dirty="0" err="1"/>
              <a:t>ArrayList</a:t>
            </a:r>
            <a:r>
              <a:rPr lang="en" dirty="0"/>
              <a:t>&lt;Dog&gt; </a:t>
            </a:r>
            <a:r>
              <a:rPr lang="en" dirty="0" err="1"/>
              <a:t>dogList</a:t>
            </a:r>
            <a:r>
              <a:rPr lang="en" dirty="0"/>
              <a:t> = new </a:t>
            </a:r>
            <a:r>
              <a:rPr lang="en" dirty="0" err="1"/>
              <a:t>ArrayList</a:t>
            </a:r>
            <a:r>
              <a:rPr lang="en" dirty="0"/>
              <a:t>&lt;Dog&gt;();</a:t>
            </a:r>
            <a:endParaRPr dirty="0"/>
          </a:p>
          <a:p>
            <a:pPr marL="0" lvl="0" indent="0" algn="l" rtl="0">
              <a:spcBef>
                <a:spcPts val="1200"/>
              </a:spcBef>
              <a:spcAft>
                <a:spcPts val="0"/>
              </a:spcAft>
              <a:buNone/>
            </a:pPr>
            <a:r>
              <a:rPr lang="en" dirty="0"/>
              <a:t>This will hold the cats:</a:t>
            </a:r>
            <a:endParaRPr dirty="0"/>
          </a:p>
          <a:p>
            <a:pPr marL="0" lvl="0" indent="0" algn="l" rtl="0">
              <a:spcBef>
                <a:spcPts val="1200"/>
              </a:spcBef>
              <a:spcAft>
                <a:spcPts val="0"/>
              </a:spcAft>
              <a:buNone/>
            </a:pPr>
            <a:r>
              <a:rPr lang="en" dirty="0" err="1"/>
              <a:t>ArrayList</a:t>
            </a:r>
            <a:r>
              <a:rPr lang="en" dirty="0"/>
              <a:t>&lt;Cat&gt; </a:t>
            </a:r>
            <a:r>
              <a:rPr lang="en" dirty="0" err="1"/>
              <a:t>catList</a:t>
            </a:r>
            <a:r>
              <a:rPr lang="en" dirty="0"/>
              <a:t> = new </a:t>
            </a:r>
            <a:r>
              <a:rPr lang="en" dirty="0" err="1"/>
              <a:t>ArrayList</a:t>
            </a:r>
            <a:r>
              <a:rPr lang="en" dirty="0"/>
              <a:t>&lt;Cat&gt;();</a:t>
            </a:r>
            <a:endParaRPr dirty="0"/>
          </a:p>
          <a:p>
            <a:pPr marL="0" lvl="0" indent="0" algn="l" rtl="0">
              <a:spcBef>
                <a:spcPts val="1200"/>
              </a:spcBef>
              <a:spcAft>
                <a:spcPts val="0"/>
              </a:spcAft>
              <a:buNone/>
            </a:pPr>
            <a:r>
              <a:rPr lang="en" dirty="0"/>
              <a:t>This WON’T hold the dogs and cats!</a:t>
            </a:r>
            <a:endParaRPr dirty="0"/>
          </a:p>
          <a:p>
            <a:pPr marL="0" lvl="0" indent="0" algn="l" rtl="0">
              <a:spcBef>
                <a:spcPts val="1200"/>
              </a:spcBef>
              <a:spcAft>
                <a:spcPts val="0"/>
              </a:spcAft>
              <a:buNone/>
            </a:pPr>
            <a:r>
              <a:rPr lang="en" dirty="0" err="1">
                <a:solidFill>
                  <a:srgbClr val="FF0000"/>
                </a:solidFill>
              </a:rPr>
              <a:t>ArrayList</a:t>
            </a:r>
            <a:r>
              <a:rPr lang="en" dirty="0">
                <a:solidFill>
                  <a:srgbClr val="FF0000"/>
                </a:solidFill>
              </a:rPr>
              <a:t>&lt;Dog, Cat&gt; </a:t>
            </a:r>
            <a:r>
              <a:rPr lang="en" dirty="0" err="1">
                <a:solidFill>
                  <a:srgbClr val="FF0000"/>
                </a:solidFill>
              </a:rPr>
              <a:t>listOfDogsAndCats</a:t>
            </a:r>
            <a:r>
              <a:rPr lang="en" dirty="0">
                <a:solidFill>
                  <a:srgbClr val="FF0000"/>
                </a:solidFill>
              </a:rPr>
              <a:t> = new </a:t>
            </a:r>
            <a:r>
              <a:rPr lang="en" dirty="0" err="1">
                <a:solidFill>
                  <a:srgbClr val="FF0000"/>
                </a:solidFill>
              </a:rPr>
              <a:t>ArrayList</a:t>
            </a:r>
            <a:r>
              <a:rPr lang="en" dirty="0">
                <a:solidFill>
                  <a:srgbClr val="FF0000"/>
                </a:solidFill>
              </a:rPr>
              <a:t>&lt;Dog, Cat&gt;();	// Error</a:t>
            </a:r>
            <a:endParaRPr dirty="0">
              <a:solidFill>
                <a:srgbClr val="FF0000"/>
              </a:solidFill>
            </a:endParaRPr>
          </a:p>
          <a:p>
            <a:pPr marL="0" lvl="0" indent="0" algn="l" rtl="0">
              <a:spcBef>
                <a:spcPts val="1200"/>
              </a:spcBef>
              <a:spcAft>
                <a:spcPts val="0"/>
              </a:spcAft>
              <a:buNone/>
            </a:pPr>
            <a:r>
              <a:rPr lang="en" dirty="0" err="1"/>
              <a:t>ArrayList</a:t>
            </a:r>
            <a:r>
              <a:rPr lang="en" dirty="0"/>
              <a:t> and all the other containers can only be of a single type:</a:t>
            </a:r>
            <a:endParaRPr dirty="0"/>
          </a:p>
          <a:p>
            <a:pPr marL="0" lvl="0" indent="0" algn="l" rtl="0">
              <a:spcBef>
                <a:spcPts val="1200"/>
              </a:spcBef>
              <a:spcAft>
                <a:spcPts val="0"/>
              </a:spcAft>
              <a:buNone/>
            </a:pPr>
            <a:r>
              <a:rPr lang="en" dirty="0" err="1"/>
              <a:t>ArrayList</a:t>
            </a:r>
            <a:r>
              <a:rPr lang="en" dirty="0"/>
              <a:t>&lt;</a:t>
            </a:r>
            <a:r>
              <a:rPr lang="en" dirty="0" err="1"/>
              <a:t>TheOneAndOnlyType</a:t>
            </a:r>
            <a:r>
              <a:rPr lang="en" dirty="0"/>
              <a:t>&gt; list;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Inheritance lets us abstract Dog and Cat to Pet</a:t>
            </a:r>
            <a:endParaRPr/>
          </a:p>
        </p:txBody>
      </p:sp>
      <p:sp>
        <p:nvSpPr>
          <p:cNvPr id="105" name="Google Shape;105;p19"/>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t>Create a class Pet that represents both classes.</a:t>
            </a:r>
            <a:endParaRPr/>
          </a:p>
        </p:txBody>
      </p:sp>
      <p:sp>
        <p:nvSpPr>
          <p:cNvPr id="106" name="Google Shape;106;p19"/>
          <p:cNvSpPr txBox="1"/>
          <p:nvPr/>
        </p:nvSpPr>
        <p:spPr>
          <a:xfrm>
            <a:off x="2240100" y="3686075"/>
            <a:ext cx="187380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r>
              <a:rPr lang="en" dirty="0" err="1"/>
              <a:t>giveWater</a:t>
            </a:r>
            <a:r>
              <a:rPr lang="en" dirty="0"/>
              <a:t>()</a:t>
            </a:r>
          </a:p>
          <a:p>
            <a:pPr marL="0" lvl="0" indent="0" algn="l" rtl="0">
              <a:spcBef>
                <a:spcPts val="0"/>
              </a:spcBef>
              <a:spcAft>
                <a:spcPts val="0"/>
              </a:spcAft>
              <a:buNone/>
            </a:pPr>
            <a:r>
              <a:rPr lang="en" dirty="0"/>
              <a:t>    walk()</a:t>
            </a:r>
            <a:endParaRPr dirty="0"/>
          </a:p>
        </p:txBody>
      </p:sp>
      <p:sp>
        <p:nvSpPr>
          <p:cNvPr id="107" name="Google Shape;107;p19"/>
          <p:cNvSpPr txBox="1"/>
          <p:nvPr/>
        </p:nvSpPr>
        <p:spPr>
          <a:xfrm>
            <a:off x="3247825" y="1859925"/>
            <a:ext cx="1873800" cy="104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Class Pet</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p:txBody>
      </p:sp>
      <p:sp>
        <p:nvSpPr>
          <p:cNvPr id="108" name="Google Shape;108;p19"/>
          <p:cNvSpPr txBox="1"/>
          <p:nvPr/>
        </p:nvSpPr>
        <p:spPr>
          <a:xfrm>
            <a:off x="4510925" y="3686075"/>
            <a:ext cx="182310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r>
              <a:rPr lang="en" dirty="0" err="1"/>
              <a:t>giveWater</a:t>
            </a:r>
            <a:r>
              <a:rPr lang="en" dirty="0"/>
              <a:t>()</a:t>
            </a:r>
          </a:p>
          <a:p>
            <a:pPr marL="0" lvl="0" indent="0" algn="l" rtl="0">
              <a:spcBef>
                <a:spcPts val="0"/>
              </a:spcBef>
              <a:spcAft>
                <a:spcPts val="0"/>
              </a:spcAft>
              <a:buNone/>
            </a:pPr>
            <a:r>
              <a:rPr lang="en" dirty="0"/>
              <a:t>     </a:t>
            </a:r>
            <a:r>
              <a:rPr lang="en" dirty="0" err="1"/>
              <a:t>cleanLitterBox</a:t>
            </a:r>
            <a:r>
              <a:rPr lang="en" dirty="0"/>
              <a:t>()</a:t>
            </a:r>
            <a:endParaRPr dirty="0"/>
          </a:p>
        </p:txBody>
      </p:sp>
      <p:cxnSp>
        <p:nvCxnSpPr>
          <p:cNvPr id="109" name="Google Shape;109;p19"/>
          <p:cNvCxnSpPr>
            <a:stCxn id="106" idx="0"/>
            <a:endCxn id="107" idx="2"/>
          </p:cNvCxnSpPr>
          <p:nvPr/>
        </p:nvCxnSpPr>
        <p:spPr>
          <a:xfrm flipV="1">
            <a:off x="3177000" y="2906625"/>
            <a:ext cx="1007725" cy="779450"/>
          </a:xfrm>
          <a:prstGeom prst="straightConnector1">
            <a:avLst/>
          </a:prstGeom>
          <a:noFill/>
          <a:ln w="28575" cap="flat" cmpd="sng">
            <a:solidFill>
              <a:schemeClr val="dk2"/>
            </a:solidFill>
            <a:prstDash val="solid"/>
            <a:round/>
            <a:headEnd type="none" w="med" len="med"/>
            <a:tailEnd type="triangle" w="med" len="med"/>
          </a:ln>
        </p:spPr>
      </p:cxnSp>
      <p:cxnSp>
        <p:nvCxnSpPr>
          <p:cNvPr id="110" name="Google Shape;110;p19"/>
          <p:cNvCxnSpPr>
            <a:stCxn id="108" idx="0"/>
            <a:endCxn id="107" idx="2"/>
          </p:cNvCxnSpPr>
          <p:nvPr/>
        </p:nvCxnSpPr>
        <p:spPr>
          <a:xfrm flipH="1" flipV="1">
            <a:off x="4184725" y="2906625"/>
            <a:ext cx="1237750" cy="779450"/>
          </a:xfrm>
          <a:prstGeom prst="straightConnector1">
            <a:avLst/>
          </a:prstGeom>
          <a:noFill/>
          <a:ln w="28575" cap="flat" cmpd="sng">
            <a:solidFill>
              <a:schemeClr val="dk2"/>
            </a:solidFill>
            <a:prstDash val="solid"/>
            <a:round/>
            <a:headEnd type="none" w="med" len="med"/>
            <a:tailEnd type="triangle" w="med" len="med"/>
          </a:ln>
        </p:spPr>
      </p:cxnSp>
      <p:sp>
        <p:nvSpPr>
          <p:cNvPr id="111" name="Google Shape;111;p19"/>
          <p:cNvSpPr txBox="1"/>
          <p:nvPr/>
        </p:nvSpPr>
        <p:spPr>
          <a:xfrm>
            <a:off x="4984475" y="3096250"/>
            <a:ext cx="87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inherits</a:t>
            </a:r>
            <a:endParaRPr/>
          </a:p>
        </p:txBody>
      </p:sp>
      <p:sp>
        <p:nvSpPr>
          <p:cNvPr id="112" name="Google Shape;112;p19"/>
          <p:cNvSpPr txBox="1"/>
          <p:nvPr/>
        </p:nvSpPr>
        <p:spPr>
          <a:xfrm>
            <a:off x="2759850" y="3041375"/>
            <a:ext cx="112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inherits</a:t>
            </a:r>
            <a:endParaRPr/>
          </a:p>
        </p:txBody>
      </p:sp>
      <p:sp>
        <p:nvSpPr>
          <p:cNvPr id="113" name="Google Shape;113;p19"/>
          <p:cNvSpPr txBox="1"/>
          <p:nvPr/>
        </p:nvSpPr>
        <p:spPr>
          <a:xfrm>
            <a:off x="5604100" y="1880825"/>
            <a:ext cx="2063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question marks are there because I have not said what goes there yet.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Inheritance</a:t>
            </a:r>
            <a:endParaRPr/>
          </a:p>
        </p:txBody>
      </p:sp>
      <p:sp>
        <p:nvSpPr>
          <p:cNvPr id="119" name="Google Shape;119;p20"/>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dirty="0"/>
              <a:t>Pet can have the functions that are common to Dog and Cat</a:t>
            </a:r>
            <a:endParaRPr dirty="0"/>
          </a:p>
        </p:txBody>
      </p:sp>
      <p:sp>
        <p:nvSpPr>
          <p:cNvPr id="120" name="Google Shape;120;p20"/>
          <p:cNvSpPr txBox="1"/>
          <p:nvPr/>
        </p:nvSpPr>
        <p:spPr>
          <a:xfrm>
            <a:off x="2046650" y="3309325"/>
            <a:ext cx="1873800" cy="6155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p>
          <a:p>
            <a:pPr marL="0" lvl="0" indent="0" algn="l" rtl="0">
              <a:spcBef>
                <a:spcPts val="0"/>
              </a:spcBef>
              <a:spcAft>
                <a:spcPts val="0"/>
              </a:spcAft>
              <a:buNone/>
            </a:pPr>
            <a:r>
              <a:rPr lang="en" dirty="0"/>
              <a:t>    walk()</a:t>
            </a:r>
            <a:endParaRPr dirty="0"/>
          </a:p>
        </p:txBody>
      </p:sp>
      <p:sp>
        <p:nvSpPr>
          <p:cNvPr id="121" name="Google Shape;121;p20"/>
          <p:cNvSpPr txBox="1"/>
          <p:nvPr/>
        </p:nvSpPr>
        <p:spPr>
          <a:xfrm>
            <a:off x="3247825" y="1859925"/>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Pet</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r>
              <a:rPr lang="en" dirty="0" err="1"/>
              <a:t>giveWater</a:t>
            </a:r>
            <a:r>
              <a:rPr lang="en" dirty="0"/>
              <a:t>()</a:t>
            </a:r>
            <a:endParaRPr dirty="0"/>
          </a:p>
        </p:txBody>
      </p:sp>
      <p:sp>
        <p:nvSpPr>
          <p:cNvPr id="122" name="Google Shape;122;p20"/>
          <p:cNvSpPr txBox="1"/>
          <p:nvPr/>
        </p:nvSpPr>
        <p:spPr>
          <a:xfrm>
            <a:off x="4470200" y="3309325"/>
            <a:ext cx="21606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a:t>
            </a:r>
            <a:r>
              <a:rPr lang="en" dirty="0" err="1"/>
              <a:t>cleanLitterBox</a:t>
            </a:r>
            <a:r>
              <a:rPr lang="en" dirty="0"/>
              <a:t>()</a:t>
            </a:r>
            <a:endParaRPr dirty="0"/>
          </a:p>
          <a:p>
            <a:pPr marL="0" lvl="0" indent="0" algn="l" rtl="0">
              <a:spcBef>
                <a:spcPts val="0"/>
              </a:spcBef>
              <a:spcAft>
                <a:spcPts val="0"/>
              </a:spcAft>
              <a:buNone/>
            </a:pPr>
            <a:endParaRPr dirty="0"/>
          </a:p>
        </p:txBody>
      </p:sp>
      <p:cxnSp>
        <p:nvCxnSpPr>
          <p:cNvPr id="123" name="Google Shape;123;p20"/>
          <p:cNvCxnSpPr>
            <a:stCxn id="120" idx="0"/>
            <a:endCxn id="121" idx="2"/>
          </p:cNvCxnSpPr>
          <p:nvPr/>
        </p:nvCxnSpPr>
        <p:spPr>
          <a:xfrm flipV="1">
            <a:off x="2983550" y="2690891"/>
            <a:ext cx="1201175" cy="618434"/>
          </a:xfrm>
          <a:prstGeom prst="straightConnector1">
            <a:avLst/>
          </a:prstGeom>
          <a:noFill/>
          <a:ln w="28575" cap="flat" cmpd="sng">
            <a:solidFill>
              <a:schemeClr val="dk2"/>
            </a:solidFill>
            <a:prstDash val="solid"/>
            <a:round/>
            <a:headEnd type="none" w="med" len="med"/>
            <a:tailEnd type="triangle" w="med" len="med"/>
          </a:ln>
        </p:spPr>
      </p:cxnSp>
      <p:cxnSp>
        <p:nvCxnSpPr>
          <p:cNvPr id="124" name="Google Shape;124;p20"/>
          <p:cNvCxnSpPr>
            <a:stCxn id="122" idx="0"/>
            <a:endCxn id="121" idx="2"/>
          </p:cNvCxnSpPr>
          <p:nvPr/>
        </p:nvCxnSpPr>
        <p:spPr>
          <a:xfrm flipH="1" flipV="1">
            <a:off x="4184725" y="2690891"/>
            <a:ext cx="1365775" cy="618434"/>
          </a:xfrm>
          <a:prstGeom prst="straightConnector1">
            <a:avLst/>
          </a:prstGeom>
          <a:noFill/>
          <a:ln w="28575" cap="flat" cmpd="sng">
            <a:solidFill>
              <a:schemeClr val="dk2"/>
            </a:solidFill>
            <a:prstDash val="solid"/>
            <a:round/>
            <a:headEnd type="none" w="med" len="med"/>
            <a:tailEnd type="triangle" w="med" len="med"/>
          </a:ln>
        </p:spPr>
      </p:cxnSp>
      <p:sp>
        <p:nvSpPr>
          <p:cNvPr id="9" name="Google Shape;119;p20">
            <a:extLst>
              <a:ext uri="{FF2B5EF4-FFF2-40B4-BE49-F238E27FC236}">
                <a16:creationId xmlns:a16="http://schemas.microsoft.com/office/drawing/2014/main" id="{4F3F0DC7-FC41-8447-8C22-45116FC3600C}"/>
              </a:ext>
            </a:extLst>
          </p:cNvPr>
          <p:cNvSpPr txBox="1">
            <a:spLocks/>
          </p:cNvSpPr>
          <p:nvPr/>
        </p:nvSpPr>
        <p:spPr>
          <a:xfrm>
            <a:off x="390948" y="4317006"/>
            <a:ext cx="8520600" cy="730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200"/>
              </a:spcAft>
              <a:buFont typeface="Arial"/>
              <a:buNone/>
            </a:pPr>
            <a:r>
              <a:rPr lang="en-US" dirty="0"/>
              <a:t>We moved the functions feed() and </a:t>
            </a:r>
            <a:r>
              <a:rPr lang="en-US" dirty="0" err="1"/>
              <a:t>giveWater</a:t>
            </a:r>
            <a:r>
              <a:rPr lang="en-US" dirty="0"/>
              <a:t>() that were common to the class Pet. Now we don’t have duplicated code.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Inheritance - terms</a:t>
            </a:r>
            <a:endParaRPr/>
          </a:p>
        </p:txBody>
      </p:sp>
      <p:sp>
        <p:nvSpPr>
          <p:cNvPr id="144" name="Google Shape;144;p22"/>
          <p:cNvSpPr txBox="1"/>
          <p:nvPr/>
        </p:nvSpPr>
        <p:spPr>
          <a:xfrm>
            <a:off x="1069125" y="2829800"/>
            <a:ext cx="1873800" cy="6155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Dog</a:t>
            </a:r>
            <a:endParaRPr dirty="0"/>
          </a:p>
          <a:p>
            <a:pPr marL="0" lvl="0" indent="0" algn="l" rtl="0">
              <a:spcBef>
                <a:spcPts val="0"/>
              </a:spcBef>
              <a:spcAft>
                <a:spcPts val="0"/>
              </a:spcAft>
              <a:buNone/>
            </a:pPr>
            <a:r>
              <a:rPr lang="en" dirty="0"/>
              <a:t>    walk()</a:t>
            </a:r>
            <a:endParaRPr dirty="0"/>
          </a:p>
        </p:txBody>
      </p:sp>
      <p:sp>
        <p:nvSpPr>
          <p:cNvPr id="145" name="Google Shape;145;p22"/>
          <p:cNvSpPr txBox="1"/>
          <p:nvPr/>
        </p:nvSpPr>
        <p:spPr>
          <a:xfrm>
            <a:off x="2270300" y="1380400"/>
            <a:ext cx="18738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Pet</a:t>
            </a:r>
            <a:endParaRPr dirty="0"/>
          </a:p>
          <a:p>
            <a:pPr marL="0" lvl="0" indent="0" algn="l" rtl="0">
              <a:spcBef>
                <a:spcPts val="0"/>
              </a:spcBef>
              <a:spcAft>
                <a:spcPts val="0"/>
              </a:spcAft>
              <a:buNone/>
            </a:pPr>
            <a:r>
              <a:rPr lang="en" dirty="0"/>
              <a:t>    feed()</a:t>
            </a:r>
            <a:endParaRPr dirty="0"/>
          </a:p>
          <a:p>
            <a:pPr marL="0" lvl="0" indent="0" algn="l" rtl="0">
              <a:spcBef>
                <a:spcPts val="0"/>
              </a:spcBef>
              <a:spcAft>
                <a:spcPts val="0"/>
              </a:spcAft>
              <a:buNone/>
            </a:pPr>
            <a:r>
              <a:rPr lang="en" dirty="0"/>
              <a:t>    </a:t>
            </a:r>
            <a:r>
              <a:rPr lang="en" dirty="0" err="1"/>
              <a:t>giveWater</a:t>
            </a:r>
            <a:r>
              <a:rPr lang="en" dirty="0"/>
              <a:t>()</a:t>
            </a:r>
            <a:endParaRPr dirty="0"/>
          </a:p>
        </p:txBody>
      </p:sp>
      <p:sp>
        <p:nvSpPr>
          <p:cNvPr id="146" name="Google Shape;146;p22"/>
          <p:cNvSpPr txBox="1"/>
          <p:nvPr/>
        </p:nvSpPr>
        <p:spPr>
          <a:xfrm>
            <a:off x="3492675" y="2829800"/>
            <a:ext cx="182310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Class Cat</a:t>
            </a:r>
            <a:endParaRPr dirty="0"/>
          </a:p>
          <a:p>
            <a:pPr marL="0" lvl="0" indent="0" algn="l" rtl="0">
              <a:spcBef>
                <a:spcPts val="0"/>
              </a:spcBef>
              <a:spcAft>
                <a:spcPts val="0"/>
              </a:spcAft>
              <a:buNone/>
            </a:pPr>
            <a:r>
              <a:rPr lang="en" dirty="0"/>
              <a:t>    </a:t>
            </a:r>
            <a:r>
              <a:rPr lang="en" dirty="0" err="1"/>
              <a:t>cleanLitterBox</a:t>
            </a:r>
            <a:r>
              <a:rPr lang="en" dirty="0"/>
              <a:t>()</a:t>
            </a:r>
            <a:endParaRPr dirty="0"/>
          </a:p>
          <a:p>
            <a:pPr marL="0" lvl="0" indent="0" algn="l" rtl="0">
              <a:spcBef>
                <a:spcPts val="0"/>
              </a:spcBef>
              <a:spcAft>
                <a:spcPts val="0"/>
              </a:spcAft>
              <a:buNone/>
            </a:pPr>
            <a:r>
              <a:rPr lang="en" dirty="0"/>
              <a:t>    </a:t>
            </a:r>
            <a:endParaRPr dirty="0"/>
          </a:p>
        </p:txBody>
      </p:sp>
      <p:cxnSp>
        <p:nvCxnSpPr>
          <p:cNvPr id="147" name="Google Shape;147;p22"/>
          <p:cNvCxnSpPr>
            <a:stCxn id="144" idx="0"/>
            <a:endCxn id="145" idx="2"/>
          </p:cNvCxnSpPr>
          <p:nvPr/>
        </p:nvCxnSpPr>
        <p:spPr>
          <a:xfrm flipV="1">
            <a:off x="2006025" y="2211366"/>
            <a:ext cx="1201175" cy="618434"/>
          </a:xfrm>
          <a:prstGeom prst="straightConnector1">
            <a:avLst/>
          </a:prstGeom>
          <a:noFill/>
          <a:ln w="28575" cap="flat" cmpd="sng">
            <a:solidFill>
              <a:schemeClr val="dk2"/>
            </a:solidFill>
            <a:prstDash val="solid"/>
            <a:round/>
            <a:headEnd type="none" w="med" len="med"/>
            <a:tailEnd type="triangle" w="med" len="med"/>
          </a:ln>
        </p:spPr>
      </p:cxnSp>
      <p:cxnSp>
        <p:nvCxnSpPr>
          <p:cNvPr id="148" name="Google Shape;148;p22"/>
          <p:cNvCxnSpPr>
            <a:stCxn id="146" idx="0"/>
            <a:endCxn id="145" idx="2"/>
          </p:cNvCxnSpPr>
          <p:nvPr/>
        </p:nvCxnSpPr>
        <p:spPr>
          <a:xfrm flipH="1" flipV="1">
            <a:off x="3207200" y="2211366"/>
            <a:ext cx="1197025" cy="618434"/>
          </a:xfrm>
          <a:prstGeom prst="straightConnector1">
            <a:avLst/>
          </a:prstGeom>
          <a:noFill/>
          <a:ln w="28575" cap="flat" cmpd="sng">
            <a:solidFill>
              <a:schemeClr val="dk2"/>
            </a:solidFill>
            <a:prstDash val="solid"/>
            <a:round/>
            <a:headEnd type="none" w="med" len="med"/>
            <a:tailEnd type="triangle" w="med" len="med"/>
          </a:ln>
        </p:spPr>
      </p:cxnSp>
      <p:sp>
        <p:nvSpPr>
          <p:cNvPr id="149" name="Google Shape;149;p22"/>
          <p:cNvSpPr txBox="1"/>
          <p:nvPr/>
        </p:nvSpPr>
        <p:spPr>
          <a:xfrm>
            <a:off x="4500725" y="1488250"/>
            <a:ext cx="224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Pet is called the Super Class or the Parent Class</a:t>
            </a:r>
            <a:endParaRPr/>
          </a:p>
        </p:txBody>
      </p:sp>
      <p:sp>
        <p:nvSpPr>
          <p:cNvPr id="150" name="Google Shape;150;p22"/>
          <p:cNvSpPr txBox="1"/>
          <p:nvPr/>
        </p:nvSpPr>
        <p:spPr>
          <a:xfrm>
            <a:off x="5589925" y="2937650"/>
            <a:ext cx="2240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Dog and Cat are called the Derived Classes or the Child Classes</a:t>
            </a:r>
            <a:endParaRPr/>
          </a:p>
        </p:txBody>
      </p:sp>
      <p:sp>
        <p:nvSpPr>
          <p:cNvPr id="151" name="Google Shape;151;p22"/>
          <p:cNvSpPr txBox="1">
            <a:spLocks noGrp="1"/>
          </p:cNvSpPr>
          <p:nvPr>
            <p:ph type="title"/>
          </p:nvPr>
        </p:nvSpPr>
        <p:spPr>
          <a:xfrm>
            <a:off x="425700" y="4023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Inheritance expresses an “is-a” relationship between the super class and its children. Dog is-a pet. Cat is-a pet.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1824</Words>
  <Application>Microsoft Office PowerPoint</Application>
  <PresentationFormat>On-screen Show (16:9)</PresentationFormat>
  <Paragraphs>264</Paragraphs>
  <Slides>27</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Light</vt:lpstr>
      <vt:lpstr>Class Inheritance</vt:lpstr>
      <vt:lpstr>Mr. Johnson’s Editorial Inheritance is harder to grasp than many of the concepts in programming. Once you get it you’ll think it’s easy, but you will have to pay attention, think hard and work at it. Inheritance needs many lectures. It is the introductory concept to truly doing Object Oriented Programming (OOP) and that is an entire class.</vt:lpstr>
      <vt:lpstr>Suppose you are writing code about a pet store. There could be lots of objects. </vt:lpstr>
      <vt:lpstr>There could be code that describes taking care of the dogs and cats that are in the store. </vt:lpstr>
      <vt:lpstr>Some notation</vt:lpstr>
      <vt:lpstr>Now suppose you wanted to write code to feed all the cats and dogs. </vt:lpstr>
      <vt:lpstr>Inheritance lets us abstract Dog and Cat to Pet</vt:lpstr>
      <vt:lpstr>Inheritance</vt:lpstr>
      <vt:lpstr>Inheritance - terms</vt:lpstr>
      <vt:lpstr>Inheritance in code – classes can extend base classes. “extends” is one way to use inheritance in Java.</vt:lpstr>
      <vt:lpstr>Inheritance</vt:lpstr>
      <vt:lpstr>Everything is pretty clear at this point. All the functions are unique to each class.</vt:lpstr>
      <vt:lpstr>Overriding functions – feed() is overridden</vt:lpstr>
      <vt:lpstr>Class references</vt:lpstr>
      <vt:lpstr>Which feed() method gets called?</vt:lpstr>
      <vt:lpstr>Which method gets called?</vt:lpstr>
      <vt:lpstr>What about this case? Which feed() method is called?</vt:lpstr>
      <vt:lpstr>With Class Pet you can make a list of both types: Dog and Cat</vt:lpstr>
      <vt:lpstr>Iterating - feed all the pets </vt:lpstr>
      <vt:lpstr>PowerPoint Presentation</vt:lpstr>
      <vt:lpstr>You’ve been using inheritance, you just didn’t know it.</vt:lpstr>
      <vt:lpstr>You’ve been using Strings for a long time. Strings derive from Object</vt:lpstr>
      <vt:lpstr>In your homework you will be asked to override toString() in a class Book. You are overriding the toString() function in the class Object.</vt:lpstr>
      <vt:lpstr>Inheritance</vt:lpstr>
      <vt:lpstr>That is a brief intro to Inheritance</vt:lpstr>
      <vt:lpstr>is-a leads to trouble. The next class you add won’t fit perfectly.</vt:lpstr>
      <vt:lpstr>Modern programmers favor has-a. Objects are aggregated by different independent parts.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Inheritance</dc:title>
  <cp:lastModifiedBy>Scott Johnson</cp:lastModifiedBy>
  <cp:revision>18</cp:revision>
  <dcterms:modified xsi:type="dcterms:W3CDTF">2022-04-08T16:40:22Z</dcterms:modified>
</cp:coreProperties>
</file>