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70" r:id="rId10"/>
    <p:sldId id="262" r:id="rId11"/>
    <p:sldId id="265" r:id="rId12"/>
    <p:sldId id="266" r:id="rId13"/>
    <p:sldId id="267"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04"/>
  </p:normalViewPr>
  <p:slideViewPr>
    <p:cSldViewPr snapToGrid="0" snapToObjects="1">
      <p:cViewPr varScale="1">
        <p:scale>
          <a:sx n="153" d="100"/>
          <a:sy n="153" d="100"/>
        </p:scale>
        <p:origin x="4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CD409-0165-0942-AD7A-BB6FD7738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844B31-7A61-0C41-9E36-DF7B86EF38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C71515-8190-2F4A-9F9C-2B4C8B28F60A}"/>
              </a:ext>
            </a:extLst>
          </p:cNvPr>
          <p:cNvSpPr>
            <a:spLocks noGrp="1"/>
          </p:cNvSpPr>
          <p:nvPr>
            <p:ph type="dt" sz="half" idx="10"/>
          </p:nvPr>
        </p:nvSpPr>
        <p:spPr/>
        <p:txBody>
          <a:bodyPr/>
          <a:lstStyle/>
          <a:p>
            <a:fld id="{4A455E68-773E-1449-A555-CCFEAEED0DA4}" type="datetimeFigureOut">
              <a:rPr lang="en-US" smtClean="0"/>
              <a:t>5/7/2021</a:t>
            </a:fld>
            <a:endParaRPr lang="en-US"/>
          </a:p>
        </p:txBody>
      </p:sp>
      <p:sp>
        <p:nvSpPr>
          <p:cNvPr id="5" name="Footer Placeholder 4">
            <a:extLst>
              <a:ext uri="{FF2B5EF4-FFF2-40B4-BE49-F238E27FC236}">
                <a16:creationId xmlns:a16="http://schemas.microsoft.com/office/drawing/2014/main" id="{97AA932D-2CAA-FE42-A550-FF0CB60AB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7B6C1-02E3-7842-A340-608F0AD7EA4E}"/>
              </a:ext>
            </a:extLst>
          </p:cNvPr>
          <p:cNvSpPr>
            <a:spLocks noGrp="1"/>
          </p:cNvSpPr>
          <p:nvPr>
            <p:ph type="sldNum" sz="quarter" idx="12"/>
          </p:nvPr>
        </p:nvSpPr>
        <p:spPr/>
        <p:txBody>
          <a:bodyPr/>
          <a:lstStyle/>
          <a:p>
            <a:fld id="{5E256BDF-60F5-B844-93F9-61F761CBE534}" type="slidenum">
              <a:rPr lang="en-US" smtClean="0"/>
              <a:t>‹#›</a:t>
            </a:fld>
            <a:endParaRPr lang="en-US"/>
          </a:p>
        </p:txBody>
      </p:sp>
    </p:spTree>
    <p:extLst>
      <p:ext uri="{BB962C8B-B14F-4D97-AF65-F5344CB8AC3E}">
        <p14:creationId xmlns:p14="http://schemas.microsoft.com/office/powerpoint/2010/main" val="2626827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7C6B-2D10-1645-9A7F-925AFE7469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D25E72-1DDD-4648-941E-FB18DE09B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F2E39-925B-864D-B139-5DE4B047641B}"/>
              </a:ext>
            </a:extLst>
          </p:cNvPr>
          <p:cNvSpPr>
            <a:spLocks noGrp="1"/>
          </p:cNvSpPr>
          <p:nvPr>
            <p:ph type="dt" sz="half" idx="10"/>
          </p:nvPr>
        </p:nvSpPr>
        <p:spPr/>
        <p:txBody>
          <a:bodyPr/>
          <a:lstStyle/>
          <a:p>
            <a:fld id="{4A455E68-773E-1449-A555-CCFEAEED0DA4}" type="datetimeFigureOut">
              <a:rPr lang="en-US" smtClean="0"/>
              <a:t>5/7/2021</a:t>
            </a:fld>
            <a:endParaRPr lang="en-US"/>
          </a:p>
        </p:txBody>
      </p:sp>
      <p:sp>
        <p:nvSpPr>
          <p:cNvPr id="5" name="Footer Placeholder 4">
            <a:extLst>
              <a:ext uri="{FF2B5EF4-FFF2-40B4-BE49-F238E27FC236}">
                <a16:creationId xmlns:a16="http://schemas.microsoft.com/office/drawing/2014/main" id="{3D6F1E08-57F8-9E4B-852E-46F21995D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07CA3-6E2B-2543-B7B6-3419BE9FB301}"/>
              </a:ext>
            </a:extLst>
          </p:cNvPr>
          <p:cNvSpPr>
            <a:spLocks noGrp="1"/>
          </p:cNvSpPr>
          <p:nvPr>
            <p:ph type="sldNum" sz="quarter" idx="12"/>
          </p:nvPr>
        </p:nvSpPr>
        <p:spPr/>
        <p:txBody>
          <a:bodyPr/>
          <a:lstStyle/>
          <a:p>
            <a:fld id="{5E256BDF-60F5-B844-93F9-61F761CBE534}" type="slidenum">
              <a:rPr lang="en-US" smtClean="0"/>
              <a:t>‹#›</a:t>
            </a:fld>
            <a:endParaRPr lang="en-US"/>
          </a:p>
        </p:txBody>
      </p:sp>
    </p:spTree>
    <p:extLst>
      <p:ext uri="{BB962C8B-B14F-4D97-AF65-F5344CB8AC3E}">
        <p14:creationId xmlns:p14="http://schemas.microsoft.com/office/powerpoint/2010/main" val="4009495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119F4-0490-0A4D-9DD9-87D1E9E102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2232E2-D266-B248-A051-A78B26C4C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92260-DF98-5A49-A72A-59D6F5D98517}"/>
              </a:ext>
            </a:extLst>
          </p:cNvPr>
          <p:cNvSpPr>
            <a:spLocks noGrp="1"/>
          </p:cNvSpPr>
          <p:nvPr>
            <p:ph type="dt" sz="half" idx="10"/>
          </p:nvPr>
        </p:nvSpPr>
        <p:spPr/>
        <p:txBody>
          <a:bodyPr/>
          <a:lstStyle/>
          <a:p>
            <a:fld id="{4A455E68-773E-1449-A555-CCFEAEED0DA4}" type="datetimeFigureOut">
              <a:rPr lang="en-US" smtClean="0"/>
              <a:t>5/7/2021</a:t>
            </a:fld>
            <a:endParaRPr lang="en-US"/>
          </a:p>
        </p:txBody>
      </p:sp>
      <p:sp>
        <p:nvSpPr>
          <p:cNvPr id="5" name="Footer Placeholder 4">
            <a:extLst>
              <a:ext uri="{FF2B5EF4-FFF2-40B4-BE49-F238E27FC236}">
                <a16:creationId xmlns:a16="http://schemas.microsoft.com/office/drawing/2014/main" id="{A2FAE7FB-FD7D-9646-BC3F-001FC2C17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8DA14-67B1-E943-A28E-3D1FA1FB3324}"/>
              </a:ext>
            </a:extLst>
          </p:cNvPr>
          <p:cNvSpPr>
            <a:spLocks noGrp="1"/>
          </p:cNvSpPr>
          <p:nvPr>
            <p:ph type="sldNum" sz="quarter" idx="12"/>
          </p:nvPr>
        </p:nvSpPr>
        <p:spPr/>
        <p:txBody>
          <a:bodyPr/>
          <a:lstStyle/>
          <a:p>
            <a:fld id="{5E256BDF-60F5-B844-93F9-61F761CBE534}" type="slidenum">
              <a:rPr lang="en-US" smtClean="0"/>
              <a:t>‹#›</a:t>
            </a:fld>
            <a:endParaRPr lang="en-US"/>
          </a:p>
        </p:txBody>
      </p:sp>
    </p:spTree>
    <p:extLst>
      <p:ext uri="{BB962C8B-B14F-4D97-AF65-F5344CB8AC3E}">
        <p14:creationId xmlns:p14="http://schemas.microsoft.com/office/powerpoint/2010/main" val="177460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58E3-AE45-4343-9C30-F5F9860D59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F8279-8F44-7B4B-8E74-7F3C1202C6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45F26-145B-0A4D-B5EA-197CBF40E609}"/>
              </a:ext>
            </a:extLst>
          </p:cNvPr>
          <p:cNvSpPr>
            <a:spLocks noGrp="1"/>
          </p:cNvSpPr>
          <p:nvPr>
            <p:ph type="dt" sz="half" idx="10"/>
          </p:nvPr>
        </p:nvSpPr>
        <p:spPr/>
        <p:txBody>
          <a:bodyPr/>
          <a:lstStyle/>
          <a:p>
            <a:fld id="{4A455E68-773E-1449-A555-CCFEAEED0DA4}" type="datetimeFigureOut">
              <a:rPr lang="en-US" smtClean="0"/>
              <a:t>5/7/2021</a:t>
            </a:fld>
            <a:endParaRPr lang="en-US"/>
          </a:p>
        </p:txBody>
      </p:sp>
      <p:sp>
        <p:nvSpPr>
          <p:cNvPr id="5" name="Footer Placeholder 4">
            <a:extLst>
              <a:ext uri="{FF2B5EF4-FFF2-40B4-BE49-F238E27FC236}">
                <a16:creationId xmlns:a16="http://schemas.microsoft.com/office/drawing/2014/main" id="{D16BD224-B6C2-9B4E-B54A-0BA904F51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7806E-30DC-C74D-98AB-E1E109DE297C}"/>
              </a:ext>
            </a:extLst>
          </p:cNvPr>
          <p:cNvSpPr>
            <a:spLocks noGrp="1"/>
          </p:cNvSpPr>
          <p:nvPr>
            <p:ph type="sldNum" sz="quarter" idx="12"/>
          </p:nvPr>
        </p:nvSpPr>
        <p:spPr/>
        <p:txBody>
          <a:bodyPr/>
          <a:lstStyle/>
          <a:p>
            <a:fld id="{5E256BDF-60F5-B844-93F9-61F761CBE534}" type="slidenum">
              <a:rPr lang="en-US" smtClean="0"/>
              <a:t>‹#›</a:t>
            </a:fld>
            <a:endParaRPr lang="en-US"/>
          </a:p>
        </p:txBody>
      </p:sp>
    </p:spTree>
    <p:extLst>
      <p:ext uri="{BB962C8B-B14F-4D97-AF65-F5344CB8AC3E}">
        <p14:creationId xmlns:p14="http://schemas.microsoft.com/office/powerpoint/2010/main" val="138500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EBC6-D430-6E41-A0E3-FC13BA81E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BAD4D0-96D3-4E46-85B2-C04B4C27C5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FEEAFF-D170-7E41-AFAF-B03C2EDDBF01}"/>
              </a:ext>
            </a:extLst>
          </p:cNvPr>
          <p:cNvSpPr>
            <a:spLocks noGrp="1"/>
          </p:cNvSpPr>
          <p:nvPr>
            <p:ph type="dt" sz="half" idx="10"/>
          </p:nvPr>
        </p:nvSpPr>
        <p:spPr/>
        <p:txBody>
          <a:bodyPr/>
          <a:lstStyle/>
          <a:p>
            <a:fld id="{4A455E68-773E-1449-A555-CCFEAEED0DA4}" type="datetimeFigureOut">
              <a:rPr lang="en-US" smtClean="0"/>
              <a:t>5/7/2021</a:t>
            </a:fld>
            <a:endParaRPr lang="en-US"/>
          </a:p>
        </p:txBody>
      </p:sp>
      <p:sp>
        <p:nvSpPr>
          <p:cNvPr id="5" name="Footer Placeholder 4">
            <a:extLst>
              <a:ext uri="{FF2B5EF4-FFF2-40B4-BE49-F238E27FC236}">
                <a16:creationId xmlns:a16="http://schemas.microsoft.com/office/drawing/2014/main" id="{DF717DB2-700E-1042-8F64-E36A49532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2FA13-DD7E-594C-B886-5B8B8826B816}"/>
              </a:ext>
            </a:extLst>
          </p:cNvPr>
          <p:cNvSpPr>
            <a:spLocks noGrp="1"/>
          </p:cNvSpPr>
          <p:nvPr>
            <p:ph type="sldNum" sz="quarter" idx="12"/>
          </p:nvPr>
        </p:nvSpPr>
        <p:spPr/>
        <p:txBody>
          <a:bodyPr/>
          <a:lstStyle/>
          <a:p>
            <a:fld id="{5E256BDF-60F5-B844-93F9-61F761CBE534}" type="slidenum">
              <a:rPr lang="en-US" smtClean="0"/>
              <a:t>‹#›</a:t>
            </a:fld>
            <a:endParaRPr lang="en-US"/>
          </a:p>
        </p:txBody>
      </p:sp>
    </p:spTree>
    <p:extLst>
      <p:ext uri="{BB962C8B-B14F-4D97-AF65-F5344CB8AC3E}">
        <p14:creationId xmlns:p14="http://schemas.microsoft.com/office/powerpoint/2010/main" val="395678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6A80E-025A-D340-964C-136BFB1E13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A4658-9839-3F40-9BF6-65F64DE2DE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81672A-CA57-FB4F-8FFB-7364245A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AEDB2E-4221-8249-8E0A-E9825896FF3C}"/>
              </a:ext>
            </a:extLst>
          </p:cNvPr>
          <p:cNvSpPr>
            <a:spLocks noGrp="1"/>
          </p:cNvSpPr>
          <p:nvPr>
            <p:ph type="dt" sz="half" idx="10"/>
          </p:nvPr>
        </p:nvSpPr>
        <p:spPr/>
        <p:txBody>
          <a:bodyPr/>
          <a:lstStyle/>
          <a:p>
            <a:fld id="{4A455E68-773E-1449-A555-CCFEAEED0DA4}" type="datetimeFigureOut">
              <a:rPr lang="en-US" smtClean="0"/>
              <a:t>5/7/2021</a:t>
            </a:fld>
            <a:endParaRPr lang="en-US"/>
          </a:p>
        </p:txBody>
      </p:sp>
      <p:sp>
        <p:nvSpPr>
          <p:cNvPr id="6" name="Footer Placeholder 5">
            <a:extLst>
              <a:ext uri="{FF2B5EF4-FFF2-40B4-BE49-F238E27FC236}">
                <a16:creationId xmlns:a16="http://schemas.microsoft.com/office/drawing/2014/main" id="{19D2F220-E18A-8542-A8F6-73AFDBA72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70CF5-E4E9-1345-BCDB-8642B31A9A82}"/>
              </a:ext>
            </a:extLst>
          </p:cNvPr>
          <p:cNvSpPr>
            <a:spLocks noGrp="1"/>
          </p:cNvSpPr>
          <p:nvPr>
            <p:ph type="sldNum" sz="quarter" idx="12"/>
          </p:nvPr>
        </p:nvSpPr>
        <p:spPr/>
        <p:txBody>
          <a:bodyPr/>
          <a:lstStyle/>
          <a:p>
            <a:fld id="{5E256BDF-60F5-B844-93F9-61F761CBE534}" type="slidenum">
              <a:rPr lang="en-US" smtClean="0"/>
              <a:t>‹#›</a:t>
            </a:fld>
            <a:endParaRPr lang="en-US"/>
          </a:p>
        </p:txBody>
      </p:sp>
    </p:spTree>
    <p:extLst>
      <p:ext uri="{BB962C8B-B14F-4D97-AF65-F5344CB8AC3E}">
        <p14:creationId xmlns:p14="http://schemas.microsoft.com/office/powerpoint/2010/main" val="1650875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E213-B74D-764B-824F-940F167BB4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3CCD9A-7B34-9B41-9D2A-717564B736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FDEC79-5BC7-804F-A9A4-A6FB39BCDB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F752D5-2E80-E145-B4A8-010EA50D4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84930-132D-FD4E-961C-EEE6A5862C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026795-A51E-264E-99CB-AF8C78069B79}"/>
              </a:ext>
            </a:extLst>
          </p:cNvPr>
          <p:cNvSpPr>
            <a:spLocks noGrp="1"/>
          </p:cNvSpPr>
          <p:nvPr>
            <p:ph type="dt" sz="half" idx="10"/>
          </p:nvPr>
        </p:nvSpPr>
        <p:spPr/>
        <p:txBody>
          <a:bodyPr/>
          <a:lstStyle/>
          <a:p>
            <a:fld id="{4A455E68-773E-1449-A555-CCFEAEED0DA4}" type="datetimeFigureOut">
              <a:rPr lang="en-US" smtClean="0"/>
              <a:t>5/7/2021</a:t>
            </a:fld>
            <a:endParaRPr lang="en-US"/>
          </a:p>
        </p:txBody>
      </p:sp>
      <p:sp>
        <p:nvSpPr>
          <p:cNvPr id="8" name="Footer Placeholder 7">
            <a:extLst>
              <a:ext uri="{FF2B5EF4-FFF2-40B4-BE49-F238E27FC236}">
                <a16:creationId xmlns:a16="http://schemas.microsoft.com/office/drawing/2014/main" id="{67060712-BD91-334C-9457-E14AAAC47E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0598C7-64F9-854B-995D-DB2FC4657161}"/>
              </a:ext>
            </a:extLst>
          </p:cNvPr>
          <p:cNvSpPr>
            <a:spLocks noGrp="1"/>
          </p:cNvSpPr>
          <p:nvPr>
            <p:ph type="sldNum" sz="quarter" idx="12"/>
          </p:nvPr>
        </p:nvSpPr>
        <p:spPr/>
        <p:txBody>
          <a:bodyPr/>
          <a:lstStyle/>
          <a:p>
            <a:fld id="{5E256BDF-60F5-B844-93F9-61F761CBE534}" type="slidenum">
              <a:rPr lang="en-US" smtClean="0"/>
              <a:t>‹#›</a:t>
            </a:fld>
            <a:endParaRPr lang="en-US"/>
          </a:p>
        </p:txBody>
      </p:sp>
    </p:spTree>
    <p:extLst>
      <p:ext uri="{BB962C8B-B14F-4D97-AF65-F5344CB8AC3E}">
        <p14:creationId xmlns:p14="http://schemas.microsoft.com/office/powerpoint/2010/main" val="3504367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C0B2-DB99-F045-91A6-284201F655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47531A-86F6-0045-9301-777B71872379}"/>
              </a:ext>
            </a:extLst>
          </p:cNvPr>
          <p:cNvSpPr>
            <a:spLocks noGrp="1"/>
          </p:cNvSpPr>
          <p:nvPr>
            <p:ph type="dt" sz="half" idx="10"/>
          </p:nvPr>
        </p:nvSpPr>
        <p:spPr/>
        <p:txBody>
          <a:bodyPr/>
          <a:lstStyle/>
          <a:p>
            <a:fld id="{4A455E68-773E-1449-A555-CCFEAEED0DA4}" type="datetimeFigureOut">
              <a:rPr lang="en-US" smtClean="0"/>
              <a:t>5/7/2021</a:t>
            </a:fld>
            <a:endParaRPr lang="en-US"/>
          </a:p>
        </p:txBody>
      </p:sp>
      <p:sp>
        <p:nvSpPr>
          <p:cNvPr id="4" name="Footer Placeholder 3">
            <a:extLst>
              <a:ext uri="{FF2B5EF4-FFF2-40B4-BE49-F238E27FC236}">
                <a16:creationId xmlns:a16="http://schemas.microsoft.com/office/drawing/2014/main" id="{C01D0F6B-3564-5D43-A862-7404D4E5DC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415DE0-26FC-4944-92F8-B103B6167C4F}"/>
              </a:ext>
            </a:extLst>
          </p:cNvPr>
          <p:cNvSpPr>
            <a:spLocks noGrp="1"/>
          </p:cNvSpPr>
          <p:nvPr>
            <p:ph type="sldNum" sz="quarter" idx="12"/>
          </p:nvPr>
        </p:nvSpPr>
        <p:spPr/>
        <p:txBody>
          <a:bodyPr/>
          <a:lstStyle/>
          <a:p>
            <a:fld id="{5E256BDF-60F5-B844-93F9-61F761CBE534}" type="slidenum">
              <a:rPr lang="en-US" smtClean="0"/>
              <a:t>‹#›</a:t>
            </a:fld>
            <a:endParaRPr lang="en-US"/>
          </a:p>
        </p:txBody>
      </p:sp>
    </p:spTree>
    <p:extLst>
      <p:ext uri="{BB962C8B-B14F-4D97-AF65-F5344CB8AC3E}">
        <p14:creationId xmlns:p14="http://schemas.microsoft.com/office/powerpoint/2010/main" val="688580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37C4F7-F3F4-C84B-8767-8F2D68009306}"/>
              </a:ext>
            </a:extLst>
          </p:cNvPr>
          <p:cNvSpPr>
            <a:spLocks noGrp="1"/>
          </p:cNvSpPr>
          <p:nvPr>
            <p:ph type="dt" sz="half" idx="10"/>
          </p:nvPr>
        </p:nvSpPr>
        <p:spPr/>
        <p:txBody>
          <a:bodyPr/>
          <a:lstStyle/>
          <a:p>
            <a:fld id="{4A455E68-773E-1449-A555-CCFEAEED0DA4}" type="datetimeFigureOut">
              <a:rPr lang="en-US" smtClean="0"/>
              <a:t>5/7/2021</a:t>
            </a:fld>
            <a:endParaRPr lang="en-US"/>
          </a:p>
        </p:txBody>
      </p:sp>
      <p:sp>
        <p:nvSpPr>
          <p:cNvPr id="3" name="Footer Placeholder 2">
            <a:extLst>
              <a:ext uri="{FF2B5EF4-FFF2-40B4-BE49-F238E27FC236}">
                <a16:creationId xmlns:a16="http://schemas.microsoft.com/office/drawing/2014/main" id="{5B131757-8BE8-0840-A59E-F776603E92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0F9269-33C3-444C-9D1B-9F7631DC4A2C}"/>
              </a:ext>
            </a:extLst>
          </p:cNvPr>
          <p:cNvSpPr>
            <a:spLocks noGrp="1"/>
          </p:cNvSpPr>
          <p:nvPr>
            <p:ph type="sldNum" sz="quarter" idx="12"/>
          </p:nvPr>
        </p:nvSpPr>
        <p:spPr/>
        <p:txBody>
          <a:bodyPr/>
          <a:lstStyle/>
          <a:p>
            <a:fld id="{5E256BDF-60F5-B844-93F9-61F761CBE534}" type="slidenum">
              <a:rPr lang="en-US" smtClean="0"/>
              <a:t>‹#›</a:t>
            </a:fld>
            <a:endParaRPr lang="en-US"/>
          </a:p>
        </p:txBody>
      </p:sp>
    </p:spTree>
    <p:extLst>
      <p:ext uri="{BB962C8B-B14F-4D97-AF65-F5344CB8AC3E}">
        <p14:creationId xmlns:p14="http://schemas.microsoft.com/office/powerpoint/2010/main" val="3275442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35B2-348F-FF48-819E-432DB2FB5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CF4E4-0473-6943-A6C1-9A082A6702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B21375-96C7-BF49-8DE2-CCAD80642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A1221-1221-5A48-BEA9-19D5054D16E4}"/>
              </a:ext>
            </a:extLst>
          </p:cNvPr>
          <p:cNvSpPr>
            <a:spLocks noGrp="1"/>
          </p:cNvSpPr>
          <p:nvPr>
            <p:ph type="dt" sz="half" idx="10"/>
          </p:nvPr>
        </p:nvSpPr>
        <p:spPr/>
        <p:txBody>
          <a:bodyPr/>
          <a:lstStyle/>
          <a:p>
            <a:fld id="{4A455E68-773E-1449-A555-CCFEAEED0DA4}" type="datetimeFigureOut">
              <a:rPr lang="en-US" smtClean="0"/>
              <a:t>5/7/2021</a:t>
            </a:fld>
            <a:endParaRPr lang="en-US"/>
          </a:p>
        </p:txBody>
      </p:sp>
      <p:sp>
        <p:nvSpPr>
          <p:cNvPr id="6" name="Footer Placeholder 5">
            <a:extLst>
              <a:ext uri="{FF2B5EF4-FFF2-40B4-BE49-F238E27FC236}">
                <a16:creationId xmlns:a16="http://schemas.microsoft.com/office/drawing/2014/main" id="{8C4FBF46-2EBE-ED48-866D-C0369426B9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D6F323-9921-EA4D-946D-D4DBFD457575}"/>
              </a:ext>
            </a:extLst>
          </p:cNvPr>
          <p:cNvSpPr>
            <a:spLocks noGrp="1"/>
          </p:cNvSpPr>
          <p:nvPr>
            <p:ph type="sldNum" sz="quarter" idx="12"/>
          </p:nvPr>
        </p:nvSpPr>
        <p:spPr/>
        <p:txBody>
          <a:bodyPr/>
          <a:lstStyle/>
          <a:p>
            <a:fld id="{5E256BDF-60F5-B844-93F9-61F761CBE534}" type="slidenum">
              <a:rPr lang="en-US" smtClean="0"/>
              <a:t>‹#›</a:t>
            </a:fld>
            <a:endParaRPr lang="en-US"/>
          </a:p>
        </p:txBody>
      </p:sp>
    </p:spTree>
    <p:extLst>
      <p:ext uri="{BB962C8B-B14F-4D97-AF65-F5344CB8AC3E}">
        <p14:creationId xmlns:p14="http://schemas.microsoft.com/office/powerpoint/2010/main" val="181521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EF45C-7CEF-E341-AFFF-4AC6CA7C9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59C4D4-311D-154E-8516-C6C2B9A16E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D8B0DA-54DC-EE4C-8282-256310F2E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44DFB4-1B27-6E41-8EE9-DAA9A5B0E183}"/>
              </a:ext>
            </a:extLst>
          </p:cNvPr>
          <p:cNvSpPr>
            <a:spLocks noGrp="1"/>
          </p:cNvSpPr>
          <p:nvPr>
            <p:ph type="dt" sz="half" idx="10"/>
          </p:nvPr>
        </p:nvSpPr>
        <p:spPr/>
        <p:txBody>
          <a:bodyPr/>
          <a:lstStyle/>
          <a:p>
            <a:fld id="{4A455E68-773E-1449-A555-CCFEAEED0DA4}" type="datetimeFigureOut">
              <a:rPr lang="en-US" smtClean="0"/>
              <a:t>5/7/2021</a:t>
            </a:fld>
            <a:endParaRPr lang="en-US"/>
          </a:p>
        </p:txBody>
      </p:sp>
      <p:sp>
        <p:nvSpPr>
          <p:cNvPr id="6" name="Footer Placeholder 5">
            <a:extLst>
              <a:ext uri="{FF2B5EF4-FFF2-40B4-BE49-F238E27FC236}">
                <a16:creationId xmlns:a16="http://schemas.microsoft.com/office/drawing/2014/main" id="{149267AC-C2B4-4E48-86DC-ADF5C510C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53AA1-2A38-AA47-B29C-0398FCA38D9E}"/>
              </a:ext>
            </a:extLst>
          </p:cNvPr>
          <p:cNvSpPr>
            <a:spLocks noGrp="1"/>
          </p:cNvSpPr>
          <p:nvPr>
            <p:ph type="sldNum" sz="quarter" idx="12"/>
          </p:nvPr>
        </p:nvSpPr>
        <p:spPr/>
        <p:txBody>
          <a:bodyPr/>
          <a:lstStyle/>
          <a:p>
            <a:fld id="{5E256BDF-60F5-B844-93F9-61F761CBE534}" type="slidenum">
              <a:rPr lang="en-US" smtClean="0"/>
              <a:t>‹#›</a:t>
            </a:fld>
            <a:endParaRPr lang="en-US"/>
          </a:p>
        </p:txBody>
      </p:sp>
    </p:spTree>
    <p:extLst>
      <p:ext uri="{BB962C8B-B14F-4D97-AF65-F5344CB8AC3E}">
        <p14:creationId xmlns:p14="http://schemas.microsoft.com/office/powerpoint/2010/main" val="1325090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5EAE13-D130-574F-8504-DE005DFDC4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9A4C07-6E9C-DD40-A66A-6AEFDBC934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EB615-8A5D-6343-B044-E9266A3D8B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55E68-773E-1449-A555-CCFEAEED0DA4}" type="datetimeFigureOut">
              <a:rPr lang="en-US" smtClean="0"/>
              <a:t>5/7/2021</a:t>
            </a:fld>
            <a:endParaRPr lang="en-US"/>
          </a:p>
        </p:txBody>
      </p:sp>
      <p:sp>
        <p:nvSpPr>
          <p:cNvPr id="5" name="Footer Placeholder 4">
            <a:extLst>
              <a:ext uri="{FF2B5EF4-FFF2-40B4-BE49-F238E27FC236}">
                <a16:creationId xmlns:a16="http://schemas.microsoft.com/office/drawing/2014/main" id="{DCCDA598-4D3E-7145-B752-8571CC32A2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087E63-8104-5943-9A80-CBE7DE631E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56BDF-60F5-B844-93F9-61F761CBE534}" type="slidenum">
              <a:rPr lang="en-US" smtClean="0"/>
              <a:t>‹#›</a:t>
            </a:fld>
            <a:endParaRPr lang="en-US"/>
          </a:p>
        </p:txBody>
      </p:sp>
    </p:spTree>
    <p:extLst>
      <p:ext uri="{BB962C8B-B14F-4D97-AF65-F5344CB8AC3E}">
        <p14:creationId xmlns:p14="http://schemas.microsoft.com/office/powerpoint/2010/main" val="1656547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securitysite.com/encryption/getprim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550D-E281-9044-B1B7-01B379616EE8}"/>
              </a:ext>
            </a:extLst>
          </p:cNvPr>
          <p:cNvSpPr>
            <a:spLocks noGrp="1"/>
          </p:cNvSpPr>
          <p:nvPr>
            <p:ph type="ctrTitle"/>
          </p:nvPr>
        </p:nvSpPr>
        <p:spPr>
          <a:xfrm>
            <a:off x="1524000" y="200165"/>
            <a:ext cx="9144000" cy="1059371"/>
          </a:xfrm>
        </p:spPr>
        <p:txBody>
          <a:bodyPr/>
          <a:lstStyle/>
          <a:p>
            <a:r>
              <a:rPr lang="en-US" dirty="0"/>
              <a:t>RSA Cryptography</a:t>
            </a:r>
          </a:p>
        </p:txBody>
      </p:sp>
      <p:pic>
        <p:nvPicPr>
          <p:cNvPr id="1026" name="Picture 2" descr="1983: Three Inventors Receive Patent for Encryption Algorithm RSA">
            <a:extLst>
              <a:ext uri="{FF2B5EF4-FFF2-40B4-BE49-F238E27FC236}">
                <a16:creationId xmlns:a16="http://schemas.microsoft.com/office/drawing/2014/main" id="{F4567920-EDC6-AD40-B5FA-E6CB69E2D1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6" y="1366075"/>
            <a:ext cx="6792912" cy="480598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5460C2B-5FBA-0345-80BB-5EB223785155}"/>
              </a:ext>
            </a:extLst>
          </p:cNvPr>
          <p:cNvSpPr/>
          <p:nvPr/>
        </p:nvSpPr>
        <p:spPr>
          <a:xfrm>
            <a:off x="3103990" y="6288503"/>
            <a:ext cx="5183920" cy="369332"/>
          </a:xfrm>
          <a:prstGeom prst="rect">
            <a:avLst/>
          </a:prstGeom>
        </p:spPr>
        <p:txBody>
          <a:bodyPr wrap="none">
            <a:spAutoFit/>
          </a:bodyPr>
          <a:lstStyle/>
          <a:p>
            <a:r>
              <a:rPr lang="en-US" dirty="0">
                <a:solidFill>
                  <a:srgbClr val="000000"/>
                </a:solidFill>
                <a:latin typeface="Alegreya Sans"/>
              </a:rPr>
              <a:t>left to right: Adi Shamir, Ron Rivest, and Len Adleman</a:t>
            </a:r>
            <a:endParaRPr lang="en-US" dirty="0"/>
          </a:p>
        </p:txBody>
      </p:sp>
    </p:spTree>
    <p:extLst>
      <p:ext uri="{BB962C8B-B14F-4D97-AF65-F5344CB8AC3E}">
        <p14:creationId xmlns:p14="http://schemas.microsoft.com/office/powerpoint/2010/main" val="3128258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B072-F7B0-EB41-8EA5-DD2EEE70B1ED}"/>
              </a:ext>
            </a:extLst>
          </p:cNvPr>
          <p:cNvSpPr>
            <a:spLocks noGrp="1"/>
          </p:cNvSpPr>
          <p:nvPr>
            <p:ph type="title"/>
          </p:nvPr>
        </p:nvSpPr>
        <p:spPr>
          <a:xfrm>
            <a:off x="1124479" y="29875"/>
            <a:ext cx="10515600" cy="1325563"/>
          </a:xfrm>
        </p:spPr>
        <p:txBody>
          <a:bodyPr/>
          <a:lstStyle/>
          <a:p>
            <a:r>
              <a:rPr lang="en-US" dirty="0"/>
              <a:t>RSA Cryptography – who knows what</a:t>
            </a:r>
          </a:p>
        </p:txBody>
      </p:sp>
      <p:pic>
        <p:nvPicPr>
          <p:cNvPr id="4" name="Picture 3">
            <a:extLst>
              <a:ext uri="{FF2B5EF4-FFF2-40B4-BE49-F238E27FC236}">
                <a16:creationId xmlns:a16="http://schemas.microsoft.com/office/drawing/2014/main" id="{E729804A-C1A7-8948-A0AF-59C67FE733BA}"/>
              </a:ext>
            </a:extLst>
          </p:cNvPr>
          <p:cNvPicPr>
            <a:picLocks noChangeAspect="1"/>
          </p:cNvPicPr>
          <p:nvPr/>
        </p:nvPicPr>
        <p:blipFill>
          <a:blip r:embed="rId2"/>
          <a:stretch>
            <a:fillRect/>
          </a:stretch>
        </p:blipFill>
        <p:spPr>
          <a:xfrm>
            <a:off x="2127117" y="3289299"/>
            <a:ext cx="1781175" cy="1704565"/>
          </a:xfrm>
          <a:prstGeom prst="rect">
            <a:avLst/>
          </a:prstGeom>
        </p:spPr>
      </p:pic>
      <p:pic>
        <p:nvPicPr>
          <p:cNvPr id="5" name="Picture 4">
            <a:extLst>
              <a:ext uri="{FF2B5EF4-FFF2-40B4-BE49-F238E27FC236}">
                <a16:creationId xmlns:a16="http://schemas.microsoft.com/office/drawing/2014/main" id="{0EEC748F-2B52-A349-96A4-E37BD9B5E318}"/>
              </a:ext>
            </a:extLst>
          </p:cNvPr>
          <p:cNvPicPr>
            <a:picLocks noChangeAspect="1"/>
          </p:cNvPicPr>
          <p:nvPr/>
        </p:nvPicPr>
        <p:blipFill>
          <a:blip r:embed="rId3"/>
          <a:stretch>
            <a:fillRect/>
          </a:stretch>
        </p:blipFill>
        <p:spPr>
          <a:xfrm>
            <a:off x="7342497" y="3289299"/>
            <a:ext cx="1546047" cy="1479550"/>
          </a:xfrm>
          <a:prstGeom prst="rect">
            <a:avLst/>
          </a:prstGeom>
        </p:spPr>
      </p:pic>
      <p:sp>
        <p:nvSpPr>
          <p:cNvPr id="6" name="TextBox 5">
            <a:extLst>
              <a:ext uri="{FF2B5EF4-FFF2-40B4-BE49-F238E27FC236}">
                <a16:creationId xmlns:a16="http://schemas.microsoft.com/office/drawing/2014/main" id="{B1AAFD30-20B7-3B4C-8F88-D51964722298}"/>
              </a:ext>
            </a:extLst>
          </p:cNvPr>
          <p:cNvSpPr txBox="1"/>
          <p:nvPr/>
        </p:nvSpPr>
        <p:spPr>
          <a:xfrm>
            <a:off x="1933575" y="4970481"/>
            <a:ext cx="2700339" cy="830997"/>
          </a:xfrm>
          <a:prstGeom prst="rect">
            <a:avLst/>
          </a:prstGeom>
          <a:noFill/>
        </p:spPr>
        <p:txBody>
          <a:bodyPr wrap="square" rtlCol="0">
            <a:spAutoFit/>
          </a:bodyPr>
          <a:lstStyle/>
          <a:p>
            <a:r>
              <a:rPr lang="en-US" sz="2400" dirty="0"/>
              <a:t>Alice, the Sender</a:t>
            </a:r>
          </a:p>
          <a:p>
            <a:r>
              <a:rPr lang="en-US" sz="2400" dirty="0"/>
              <a:t>P : The message</a:t>
            </a:r>
          </a:p>
        </p:txBody>
      </p:sp>
      <p:sp>
        <p:nvSpPr>
          <p:cNvPr id="7" name="TextBox 6">
            <a:extLst>
              <a:ext uri="{FF2B5EF4-FFF2-40B4-BE49-F238E27FC236}">
                <a16:creationId xmlns:a16="http://schemas.microsoft.com/office/drawing/2014/main" id="{0F77B7D2-8F78-6541-8CD4-2DADAD98CD14}"/>
              </a:ext>
            </a:extLst>
          </p:cNvPr>
          <p:cNvSpPr txBox="1"/>
          <p:nvPr/>
        </p:nvSpPr>
        <p:spPr>
          <a:xfrm>
            <a:off x="6382279" y="4919008"/>
            <a:ext cx="4761971" cy="1938992"/>
          </a:xfrm>
          <a:prstGeom prst="rect">
            <a:avLst/>
          </a:prstGeom>
          <a:noFill/>
        </p:spPr>
        <p:txBody>
          <a:bodyPr wrap="square" rtlCol="0">
            <a:spAutoFit/>
          </a:bodyPr>
          <a:lstStyle/>
          <a:p>
            <a:r>
              <a:rPr lang="en-US" sz="2400" dirty="0"/>
              <a:t>Bob, the Receiver</a:t>
            </a:r>
          </a:p>
          <a:p>
            <a:r>
              <a:rPr lang="en-US" sz="2400" dirty="0"/>
              <a:t>p, q : two big primes</a:t>
            </a:r>
          </a:p>
          <a:p>
            <a:r>
              <a:rPr lang="en-US" sz="2400" dirty="0"/>
              <a:t>n = p times q</a:t>
            </a:r>
          </a:p>
          <a:p>
            <a:r>
              <a:rPr lang="en-US" sz="2400" dirty="0"/>
              <a:t>E is relatively prime to (p-1)(q-1) </a:t>
            </a:r>
          </a:p>
          <a:p>
            <a:r>
              <a:rPr lang="en-US" sz="2400" dirty="0"/>
              <a:t>D = E</a:t>
            </a:r>
            <a:r>
              <a:rPr lang="en-US" sz="2400" baseline="30000" dirty="0"/>
              <a:t>-1</a:t>
            </a:r>
          </a:p>
        </p:txBody>
      </p:sp>
      <p:sp>
        <p:nvSpPr>
          <p:cNvPr id="9" name="Cloud 8">
            <a:extLst>
              <a:ext uri="{FF2B5EF4-FFF2-40B4-BE49-F238E27FC236}">
                <a16:creationId xmlns:a16="http://schemas.microsoft.com/office/drawing/2014/main" id="{23DD9F8E-5280-5045-94C3-EB5BEBC1E3B5}"/>
              </a:ext>
            </a:extLst>
          </p:cNvPr>
          <p:cNvSpPr/>
          <p:nvPr/>
        </p:nvSpPr>
        <p:spPr>
          <a:xfrm>
            <a:off x="2914649" y="1071563"/>
            <a:ext cx="5186363" cy="295751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3EF1FD1-A9E2-CB43-99A7-39BF3FC9B98A}"/>
              </a:ext>
            </a:extLst>
          </p:cNvPr>
          <p:cNvSpPr txBox="1"/>
          <p:nvPr/>
        </p:nvSpPr>
        <p:spPr>
          <a:xfrm>
            <a:off x="3860007" y="1943443"/>
            <a:ext cx="3066301" cy="738664"/>
          </a:xfrm>
          <a:prstGeom prst="rect">
            <a:avLst/>
          </a:prstGeom>
          <a:noFill/>
        </p:spPr>
        <p:txBody>
          <a:bodyPr wrap="square" rtlCol="0">
            <a:spAutoFit/>
          </a:bodyPr>
          <a:lstStyle/>
          <a:p>
            <a:r>
              <a:rPr lang="en-US" sz="2400" dirty="0"/>
              <a:t>Bob’s public key: (n, E)</a:t>
            </a:r>
          </a:p>
          <a:p>
            <a:endParaRPr lang="en-US" dirty="0"/>
          </a:p>
        </p:txBody>
      </p:sp>
      <p:sp>
        <p:nvSpPr>
          <p:cNvPr id="11" name="Right Arrow 10">
            <a:extLst>
              <a:ext uri="{FF2B5EF4-FFF2-40B4-BE49-F238E27FC236}">
                <a16:creationId xmlns:a16="http://schemas.microsoft.com/office/drawing/2014/main" id="{673E549E-A2F0-114B-B600-E236E05260B0}"/>
              </a:ext>
            </a:extLst>
          </p:cNvPr>
          <p:cNvSpPr/>
          <p:nvPr/>
        </p:nvSpPr>
        <p:spPr>
          <a:xfrm rot="13639884">
            <a:off x="6386513" y="3429000"/>
            <a:ext cx="951750"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29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9BCA-B1BC-CA4D-80DF-6986E394B42F}"/>
              </a:ext>
            </a:extLst>
          </p:cNvPr>
          <p:cNvSpPr>
            <a:spLocks noGrp="1"/>
          </p:cNvSpPr>
          <p:nvPr>
            <p:ph type="title"/>
          </p:nvPr>
        </p:nvSpPr>
        <p:spPr/>
        <p:txBody>
          <a:bodyPr/>
          <a:lstStyle/>
          <a:p>
            <a:r>
              <a:rPr lang="en-US" dirty="0"/>
              <a:t>Sending and receiving</a:t>
            </a:r>
          </a:p>
        </p:txBody>
      </p:sp>
      <p:sp>
        <p:nvSpPr>
          <p:cNvPr id="3" name="Content Placeholder 2">
            <a:extLst>
              <a:ext uri="{FF2B5EF4-FFF2-40B4-BE49-F238E27FC236}">
                <a16:creationId xmlns:a16="http://schemas.microsoft.com/office/drawing/2014/main" id="{C133511D-0F76-824C-B94A-2B5627052861}"/>
              </a:ext>
            </a:extLst>
          </p:cNvPr>
          <p:cNvSpPr>
            <a:spLocks noGrp="1"/>
          </p:cNvSpPr>
          <p:nvPr>
            <p:ph idx="1"/>
          </p:nvPr>
        </p:nvSpPr>
        <p:spPr/>
        <p:txBody>
          <a:bodyPr>
            <a:normAutofit fontScale="92500"/>
          </a:bodyPr>
          <a:lstStyle/>
          <a:p>
            <a:pPr marL="0" indent="0">
              <a:buNone/>
            </a:pPr>
            <a:endParaRPr lang="en-US" dirty="0"/>
          </a:p>
          <a:p>
            <a:pPr marL="0" indent="0">
              <a:buNone/>
            </a:pPr>
            <a:r>
              <a:rPr lang="en-US" sz="3600" dirty="0"/>
              <a:t>Alice needs to encrypt her message, P. She looks at Bob’s public key (n, E) and computes the encrypted message C:</a:t>
            </a:r>
          </a:p>
          <a:p>
            <a:pPr marL="0" indent="0" algn="ctr">
              <a:buNone/>
            </a:pPr>
            <a:r>
              <a:rPr lang="en-US" sz="3600" dirty="0"/>
              <a:t>C = P</a:t>
            </a:r>
            <a:r>
              <a:rPr lang="en-US" sz="3600" baseline="30000" dirty="0"/>
              <a:t>E </a:t>
            </a:r>
            <a:r>
              <a:rPr lang="en-US" sz="3600" dirty="0"/>
              <a:t>mod n</a:t>
            </a:r>
          </a:p>
          <a:p>
            <a:pPr marL="0" indent="0">
              <a:buNone/>
            </a:pPr>
            <a:endParaRPr lang="en-US" sz="3600" dirty="0"/>
          </a:p>
          <a:p>
            <a:pPr marL="0" indent="0">
              <a:buNone/>
            </a:pPr>
            <a:r>
              <a:rPr lang="en-US" sz="3600" dirty="0"/>
              <a:t>Bob receives the encrypted message, C, and decrypts P back</a:t>
            </a:r>
          </a:p>
          <a:p>
            <a:pPr marL="0" indent="0" algn="ctr">
              <a:buNone/>
            </a:pPr>
            <a:r>
              <a:rPr lang="en-US" sz="3600" dirty="0"/>
              <a:t>P = C</a:t>
            </a:r>
            <a:r>
              <a:rPr lang="en-US" sz="3600" baseline="30000" dirty="0"/>
              <a:t>D</a:t>
            </a:r>
            <a:r>
              <a:rPr lang="en-US" sz="3600" dirty="0"/>
              <a:t> mod n</a:t>
            </a:r>
          </a:p>
        </p:txBody>
      </p:sp>
    </p:spTree>
    <p:extLst>
      <p:ext uri="{BB962C8B-B14F-4D97-AF65-F5344CB8AC3E}">
        <p14:creationId xmlns:p14="http://schemas.microsoft.com/office/powerpoint/2010/main" val="310953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433D-5391-7843-B363-CC48B118C6CB}"/>
              </a:ext>
            </a:extLst>
          </p:cNvPr>
          <p:cNvSpPr>
            <a:spLocks noGrp="1"/>
          </p:cNvSpPr>
          <p:nvPr>
            <p:ph type="title"/>
          </p:nvPr>
        </p:nvSpPr>
        <p:spPr/>
        <p:txBody>
          <a:bodyPr/>
          <a:lstStyle/>
          <a:p>
            <a:r>
              <a:rPr lang="en-US" dirty="0"/>
              <a:t>Eve intercepts the encrypted message C</a:t>
            </a:r>
          </a:p>
        </p:txBody>
      </p:sp>
      <p:sp>
        <p:nvSpPr>
          <p:cNvPr id="3" name="Content Placeholder 2">
            <a:extLst>
              <a:ext uri="{FF2B5EF4-FFF2-40B4-BE49-F238E27FC236}">
                <a16:creationId xmlns:a16="http://schemas.microsoft.com/office/drawing/2014/main" id="{1EAF6017-FF18-6240-AD12-5C2E22C9EDB0}"/>
              </a:ext>
            </a:extLst>
          </p:cNvPr>
          <p:cNvSpPr>
            <a:spLocks noGrp="1"/>
          </p:cNvSpPr>
          <p:nvPr>
            <p:ph idx="1"/>
          </p:nvPr>
        </p:nvSpPr>
        <p:spPr>
          <a:xfrm>
            <a:off x="838200" y="1825625"/>
            <a:ext cx="10515600" cy="4766368"/>
          </a:xfrm>
        </p:spPr>
        <p:txBody>
          <a:bodyPr>
            <a:normAutofit fontScale="92500"/>
          </a:bodyPr>
          <a:lstStyle/>
          <a:p>
            <a:r>
              <a:rPr lang="en-US" dirty="0"/>
              <a:t>Eve sees C. She only knows (n, E), not p or q. She needs to compute D, the inverse of E mod (p-1)(q-1) but she can’t without knowing p and q.</a:t>
            </a:r>
          </a:p>
          <a:p>
            <a:pPr marL="0" indent="0">
              <a:buNone/>
            </a:pPr>
            <a:r>
              <a:rPr lang="en-US" dirty="0"/>
              <a:t>			Decrypt math: </a:t>
            </a:r>
            <a:r>
              <a:rPr lang="en-US" sz="3000" dirty="0"/>
              <a:t>P = C</a:t>
            </a:r>
            <a:r>
              <a:rPr lang="en-US" sz="3000" baseline="30000" dirty="0"/>
              <a:t>D</a:t>
            </a:r>
            <a:r>
              <a:rPr lang="en-US" sz="3000" dirty="0"/>
              <a:t> mod n</a:t>
            </a:r>
          </a:p>
          <a:p>
            <a:endParaRPr lang="en-US" dirty="0"/>
          </a:p>
          <a:p>
            <a:r>
              <a:rPr lang="en-US" dirty="0"/>
              <a:t>She decides to try to factor n into p and q.  Factor this:</a:t>
            </a:r>
          </a:p>
          <a:p>
            <a:pPr marL="0" indent="0">
              <a:buNone/>
            </a:pPr>
            <a:r>
              <a:rPr lang="en-US" dirty="0"/>
              <a:t>6710621059896223971760292187102491524668433156332152278971663530734612756187345454315184224981953688354940883181597234884329944331172404575554375510027977</a:t>
            </a:r>
          </a:p>
          <a:p>
            <a:pPr marL="0" indent="0">
              <a:buNone/>
            </a:pPr>
            <a:r>
              <a:rPr lang="en-US" dirty="0"/>
              <a:t>This n is 512 bits which can be cracked in 4 hours. Current standard is 1024 bit </a:t>
            </a:r>
            <a:r>
              <a:rPr lang="en-US" dirty="0" err="1"/>
              <a:t>p,q</a:t>
            </a:r>
            <a:r>
              <a:rPr lang="en-US" dirty="0"/>
              <a:t> for corporate use. 1024 bit cracking needs 15million computers running for a year. Eve can’t keep up.</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139969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CCA8-8EA3-0845-8952-F50F24B7E676}"/>
              </a:ext>
            </a:extLst>
          </p:cNvPr>
          <p:cNvSpPr>
            <a:spLocks noGrp="1"/>
          </p:cNvSpPr>
          <p:nvPr>
            <p:ph type="title"/>
          </p:nvPr>
        </p:nvSpPr>
        <p:spPr/>
        <p:txBody>
          <a:bodyPr/>
          <a:lstStyle/>
          <a:p>
            <a:r>
              <a:rPr lang="en-US" dirty="0"/>
              <a:t>How to become rich and famous doing math?</a:t>
            </a:r>
          </a:p>
        </p:txBody>
      </p:sp>
      <p:sp>
        <p:nvSpPr>
          <p:cNvPr id="3" name="Content Placeholder 2">
            <a:extLst>
              <a:ext uri="{FF2B5EF4-FFF2-40B4-BE49-F238E27FC236}">
                <a16:creationId xmlns:a16="http://schemas.microsoft.com/office/drawing/2014/main" id="{337E9EE6-EB96-BC42-8124-8A5F32135F58}"/>
              </a:ext>
            </a:extLst>
          </p:cNvPr>
          <p:cNvSpPr>
            <a:spLocks noGrp="1"/>
          </p:cNvSpPr>
          <p:nvPr>
            <p:ph idx="1"/>
          </p:nvPr>
        </p:nvSpPr>
        <p:spPr>
          <a:xfrm>
            <a:off x="838200" y="1943099"/>
            <a:ext cx="6719888" cy="4233863"/>
          </a:xfrm>
        </p:spPr>
        <p:txBody>
          <a:bodyPr/>
          <a:lstStyle/>
          <a:p>
            <a:r>
              <a:rPr lang="en-US" dirty="0"/>
              <a:t>Come up with a new way to factor very large numbers into two primes.</a:t>
            </a:r>
          </a:p>
          <a:p>
            <a:r>
              <a:rPr lang="en-US" dirty="0"/>
              <a:t>There was a 1992 movie about a team that breaks all codes. It is implied that they find a way to factor large numbers, thus making all the public key encrypted messages readable. </a:t>
            </a:r>
          </a:p>
          <a:p>
            <a:r>
              <a:rPr lang="en-US" dirty="0"/>
              <a:t>Watch out for Quantum Computing</a:t>
            </a:r>
          </a:p>
          <a:p>
            <a:pPr marL="0" indent="0">
              <a:buNone/>
            </a:pPr>
            <a:endParaRPr lang="en-US" dirty="0"/>
          </a:p>
          <a:p>
            <a:endParaRPr lang="en-US" dirty="0"/>
          </a:p>
        </p:txBody>
      </p:sp>
      <p:pic>
        <p:nvPicPr>
          <p:cNvPr id="3074" name="Picture 2" descr="Sneakers Poster">
            <a:extLst>
              <a:ext uri="{FF2B5EF4-FFF2-40B4-BE49-F238E27FC236}">
                <a16:creationId xmlns:a16="http://schemas.microsoft.com/office/drawing/2014/main" id="{B6BE4F89-FAAB-9545-8762-B9712CCD0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7850" y="1531937"/>
            <a:ext cx="3155950" cy="4647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772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2A86-2666-2E41-AC15-55CD29801249}"/>
              </a:ext>
            </a:extLst>
          </p:cNvPr>
          <p:cNvSpPr>
            <a:spLocks noGrp="1"/>
          </p:cNvSpPr>
          <p:nvPr>
            <p:ph type="title"/>
          </p:nvPr>
        </p:nvSpPr>
        <p:spPr/>
        <p:txBody>
          <a:bodyPr/>
          <a:lstStyle/>
          <a:p>
            <a:r>
              <a:rPr lang="en-US" dirty="0"/>
              <a:t>How to code RSA in Java</a:t>
            </a:r>
          </a:p>
        </p:txBody>
      </p:sp>
      <p:sp>
        <p:nvSpPr>
          <p:cNvPr id="3" name="Content Placeholder 2">
            <a:extLst>
              <a:ext uri="{FF2B5EF4-FFF2-40B4-BE49-F238E27FC236}">
                <a16:creationId xmlns:a16="http://schemas.microsoft.com/office/drawing/2014/main" id="{9C611D27-0258-BD4B-8EFD-A21F71B53767}"/>
              </a:ext>
            </a:extLst>
          </p:cNvPr>
          <p:cNvSpPr>
            <a:spLocks noGrp="1"/>
          </p:cNvSpPr>
          <p:nvPr>
            <p:ph idx="1"/>
          </p:nvPr>
        </p:nvSpPr>
        <p:spPr>
          <a:xfrm>
            <a:off x="838200" y="1825625"/>
            <a:ext cx="10515600" cy="788988"/>
          </a:xfrm>
        </p:spPr>
        <p:txBody>
          <a:bodyPr/>
          <a:lstStyle/>
          <a:p>
            <a:r>
              <a:rPr lang="en-US" dirty="0"/>
              <a:t>The built in types use too few bits</a:t>
            </a:r>
          </a:p>
        </p:txBody>
      </p:sp>
      <p:graphicFrame>
        <p:nvGraphicFramePr>
          <p:cNvPr id="6" name="Table 6">
            <a:extLst>
              <a:ext uri="{FF2B5EF4-FFF2-40B4-BE49-F238E27FC236}">
                <a16:creationId xmlns:a16="http://schemas.microsoft.com/office/drawing/2014/main" id="{CCF422D2-DE82-6D4C-94F8-E8F34490153A}"/>
              </a:ext>
            </a:extLst>
          </p:cNvPr>
          <p:cNvGraphicFramePr>
            <a:graphicFrameLocks noGrp="1"/>
          </p:cNvGraphicFramePr>
          <p:nvPr>
            <p:extLst>
              <p:ext uri="{D42A27DB-BD31-4B8C-83A1-F6EECF244321}">
                <p14:modId xmlns:p14="http://schemas.microsoft.com/office/powerpoint/2010/main" val="3634446643"/>
              </p:ext>
            </p:extLst>
          </p:nvPr>
        </p:nvGraphicFramePr>
        <p:xfrm>
          <a:off x="960437" y="2514600"/>
          <a:ext cx="9612312" cy="2387600"/>
        </p:xfrm>
        <a:graphic>
          <a:graphicData uri="http://schemas.openxmlformats.org/drawingml/2006/table">
            <a:tbl>
              <a:tblPr firstRow="1" bandRow="1">
                <a:tableStyleId>{5C22544A-7EE6-4342-B048-85BDC9FD1C3A}</a:tableStyleId>
              </a:tblPr>
              <a:tblGrid>
                <a:gridCol w="3204104">
                  <a:extLst>
                    <a:ext uri="{9D8B030D-6E8A-4147-A177-3AD203B41FA5}">
                      <a16:colId xmlns:a16="http://schemas.microsoft.com/office/drawing/2014/main" val="927972433"/>
                    </a:ext>
                  </a:extLst>
                </a:gridCol>
                <a:gridCol w="3204104">
                  <a:extLst>
                    <a:ext uri="{9D8B030D-6E8A-4147-A177-3AD203B41FA5}">
                      <a16:colId xmlns:a16="http://schemas.microsoft.com/office/drawing/2014/main" val="998919846"/>
                    </a:ext>
                  </a:extLst>
                </a:gridCol>
                <a:gridCol w="3204104">
                  <a:extLst>
                    <a:ext uri="{9D8B030D-6E8A-4147-A177-3AD203B41FA5}">
                      <a16:colId xmlns:a16="http://schemas.microsoft.com/office/drawing/2014/main" val="2234004285"/>
                    </a:ext>
                  </a:extLst>
                </a:gridCol>
              </a:tblGrid>
              <a:tr h="347556">
                <a:tc>
                  <a:txBody>
                    <a:bodyPr/>
                    <a:lstStyle/>
                    <a:p>
                      <a:r>
                        <a:rPr lang="en-US" dirty="0"/>
                        <a:t>Type</a:t>
                      </a:r>
                    </a:p>
                  </a:txBody>
                  <a:tcPr/>
                </a:tc>
                <a:tc>
                  <a:txBody>
                    <a:bodyPr/>
                    <a:lstStyle/>
                    <a:p>
                      <a:r>
                        <a:rPr lang="en-US" dirty="0"/>
                        <a:t>Number of bits</a:t>
                      </a:r>
                    </a:p>
                  </a:txBody>
                  <a:tcPr/>
                </a:tc>
                <a:tc>
                  <a:txBody>
                    <a:bodyPr/>
                    <a:lstStyle/>
                    <a:p>
                      <a:r>
                        <a:rPr lang="en-US" dirty="0"/>
                        <a:t>Largest number</a:t>
                      </a:r>
                    </a:p>
                  </a:txBody>
                  <a:tcPr/>
                </a:tc>
                <a:extLst>
                  <a:ext uri="{0D108BD9-81ED-4DB2-BD59-A6C34878D82A}">
                    <a16:rowId xmlns:a16="http://schemas.microsoft.com/office/drawing/2014/main" val="54790890"/>
                  </a:ext>
                </a:extLst>
              </a:tr>
              <a:tr h="370840">
                <a:tc>
                  <a:txBody>
                    <a:bodyPr/>
                    <a:lstStyle/>
                    <a:p>
                      <a:r>
                        <a:rPr lang="en-US" dirty="0"/>
                        <a:t>byte</a:t>
                      </a:r>
                    </a:p>
                  </a:txBody>
                  <a:tcPr/>
                </a:tc>
                <a:tc>
                  <a:txBody>
                    <a:bodyPr/>
                    <a:lstStyle/>
                    <a:p>
                      <a:r>
                        <a:rPr lang="en-US" dirty="0"/>
                        <a:t>8</a:t>
                      </a:r>
                    </a:p>
                  </a:txBody>
                  <a:tcPr/>
                </a:tc>
                <a:tc>
                  <a:txBody>
                    <a:bodyPr/>
                    <a:lstStyle/>
                    <a:p>
                      <a:r>
                        <a:rPr lang="en-US" dirty="0"/>
                        <a:t>2^8 = 256</a:t>
                      </a:r>
                    </a:p>
                  </a:txBody>
                  <a:tcPr/>
                </a:tc>
                <a:extLst>
                  <a:ext uri="{0D108BD9-81ED-4DB2-BD59-A6C34878D82A}">
                    <a16:rowId xmlns:a16="http://schemas.microsoft.com/office/drawing/2014/main" val="2181776031"/>
                  </a:ext>
                </a:extLst>
              </a:tr>
              <a:tr h="370840">
                <a:tc>
                  <a:txBody>
                    <a:bodyPr/>
                    <a:lstStyle/>
                    <a:p>
                      <a:r>
                        <a:rPr lang="en-US" dirty="0"/>
                        <a:t>short</a:t>
                      </a:r>
                    </a:p>
                  </a:txBody>
                  <a:tcPr/>
                </a:tc>
                <a:tc>
                  <a:txBody>
                    <a:bodyPr/>
                    <a:lstStyle/>
                    <a:p>
                      <a:r>
                        <a:rPr lang="en-US" dirty="0"/>
                        <a:t>16</a:t>
                      </a:r>
                    </a:p>
                  </a:txBody>
                  <a:tcPr/>
                </a:tc>
                <a:tc>
                  <a:txBody>
                    <a:bodyPr/>
                    <a:lstStyle/>
                    <a:p>
                      <a:r>
                        <a:rPr lang="en-US" dirty="0"/>
                        <a:t>2^16 = 65536</a:t>
                      </a:r>
                    </a:p>
                  </a:txBody>
                  <a:tcPr/>
                </a:tc>
                <a:extLst>
                  <a:ext uri="{0D108BD9-81ED-4DB2-BD59-A6C34878D82A}">
                    <a16:rowId xmlns:a16="http://schemas.microsoft.com/office/drawing/2014/main" val="2630423150"/>
                  </a:ext>
                </a:extLst>
              </a:tr>
              <a:tr h="370840">
                <a:tc>
                  <a:txBody>
                    <a:bodyPr/>
                    <a:lstStyle/>
                    <a:p>
                      <a:r>
                        <a:rPr lang="en-US" dirty="0"/>
                        <a:t>int</a:t>
                      </a:r>
                    </a:p>
                  </a:txBody>
                  <a:tcPr/>
                </a:tc>
                <a:tc>
                  <a:txBody>
                    <a:bodyPr/>
                    <a:lstStyle/>
                    <a:p>
                      <a:r>
                        <a:rPr lang="en-US" dirty="0"/>
                        <a:t>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2^32 = </a:t>
                      </a:r>
                      <a:r>
                        <a:rPr lang="en-US" sz="1800" kern="1200" dirty="0">
                          <a:solidFill>
                            <a:schemeClr val="dk1"/>
                          </a:solidFill>
                          <a:effectLst/>
                          <a:latin typeface="+mn-lt"/>
                          <a:ea typeface="+mn-ea"/>
                          <a:cs typeface="+mn-cs"/>
                        </a:rPr>
                        <a:t>4294967296</a:t>
                      </a:r>
                    </a:p>
                    <a:p>
                      <a:endParaRPr lang="en-US" dirty="0"/>
                    </a:p>
                  </a:txBody>
                  <a:tcPr/>
                </a:tc>
                <a:extLst>
                  <a:ext uri="{0D108BD9-81ED-4DB2-BD59-A6C34878D82A}">
                    <a16:rowId xmlns:a16="http://schemas.microsoft.com/office/drawing/2014/main" val="4119015568"/>
                  </a:ext>
                </a:extLst>
              </a:tr>
              <a:tr h="370840">
                <a:tc>
                  <a:txBody>
                    <a:bodyPr/>
                    <a:lstStyle/>
                    <a:p>
                      <a:r>
                        <a:rPr lang="en-US" dirty="0"/>
                        <a:t>long</a:t>
                      </a:r>
                    </a:p>
                  </a:txBody>
                  <a:tcPr/>
                </a:tc>
                <a:tc>
                  <a:txBody>
                    <a:bodyPr/>
                    <a:lstStyle/>
                    <a:p>
                      <a:r>
                        <a:rPr lang="en-US" dirty="0"/>
                        <a:t>64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2^64 = </a:t>
                      </a:r>
                      <a:r>
                        <a:rPr lang="en-US" sz="1800" kern="1200" dirty="0">
                          <a:solidFill>
                            <a:schemeClr val="dk1"/>
                          </a:solidFill>
                          <a:effectLst/>
                          <a:latin typeface="+mn-lt"/>
                          <a:ea typeface="+mn-ea"/>
                          <a:cs typeface="+mn-cs"/>
                        </a:rPr>
                        <a:t>18446744073709551616</a:t>
                      </a:r>
                    </a:p>
                    <a:p>
                      <a:endParaRPr lang="en-US" dirty="0"/>
                    </a:p>
                  </a:txBody>
                  <a:tcPr/>
                </a:tc>
                <a:extLst>
                  <a:ext uri="{0D108BD9-81ED-4DB2-BD59-A6C34878D82A}">
                    <a16:rowId xmlns:a16="http://schemas.microsoft.com/office/drawing/2014/main" val="566054239"/>
                  </a:ext>
                </a:extLst>
              </a:tr>
            </a:tbl>
          </a:graphicData>
        </a:graphic>
      </p:graphicFrame>
      <p:sp>
        <p:nvSpPr>
          <p:cNvPr id="7" name="Content Placeholder 2">
            <a:extLst>
              <a:ext uri="{FF2B5EF4-FFF2-40B4-BE49-F238E27FC236}">
                <a16:creationId xmlns:a16="http://schemas.microsoft.com/office/drawing/2014/main" id="{355E09E7-D097-0C46-A167-BB9B45D90BBA}"/>
              </a:ext>
            </a:extLst>
          </p:cNvPr>
          <p:cNvSpPr txBox="1">
            <a:spLocks/>
          </p:cNvSpPr>
          <p:nvPr/>
        </p:nvSpPr>
        <p:spPr>
          <a:xfrm>
            <a:off x="838200" y="5196681"/>
            <a:ext cx="7891463" cy="788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Java has the </a:t>
            </a:r>
            <a:r>
              <a:rPr lang="en-US" dirty="0" err="1"/>
              <a:t>BigInteger</a:t>
            </a:r>
            <a:r>
              <a:rPr lang="en-US" dirty="0"/>
              <a:t> class for very large integers</a:t>
            </a:r>
          </a:p>
        </p:txBody>
      </p:sp>
    </p:spTree>
    <p:extLst>
      <p:ext uri="{BB962C8B-B14F-4D97-AF65-F5344CB8AC3E}">
        <p14:creationId xmlns:p14="http://schemas.microsoft.com/office/powerpoint/2010/main" val="1359102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1EBB-C824-4C72-8FEE-6BAA32DCAC8D}"/>
              </a:ext>
            </a:extLst>
          </p:cNvPr>
          <p:cNvSpPr>
            <a:spLocks noGrp="1"/>
          </p:cNvSpPr>
          <p:nvPr>
            <p:ph type="title"/>
          </p:nvPr>
        </p:nvSpPr>
        <p:spPr/>
        <p:txBody>
          <a:bodyPr/>
          <a:lstStyle/>
          <a:p>
            <a:r>
              <a:rPr lang="en-US" dirty="0"/>
              <a:t>Java </a:t>
            </a:r>
            <a:r>
              <a:rPr lang="en-US" dirty="0" err="1"/>
              <a:t>BigInteger</a:t>
            </a:r>
            <a:endParaRPr lang="en-US" dirty="0"/>
          </a:p>
        </p:txBody>
      </p:sp>
      <p:sp>
        <p:nvSpPr>
          <p:cNvPr id="3" name="Content Placeholder 2">
            <a:extLst>
              <a:ext uri="{FF2B5EF4-FFF2-40B4-BE49-F238E27FC236}">
                <a16:creationId xmlns:a16="http://schemas.microsoft.com/office/drawing/2014/main" id="{27197ABB-0DD7-4862-BAB9-4CA7520C9F67}"/>
              </a:ext>
            </a:extLst>
          </p:cNvPr>
          <p:cNvSpPr>
            <a:spLocks noGrp="1"/>
          </p:cNvSpPr>
          <p:nvPr>
            <p:ph idx="1"/>
          </p:nvPr>
        </p:nvSpPr>
        <p:spPr/>
        <p:txBody>
          <a:bodyPr>
            <a:normAutofit lnSpcReduction="10000"/>
          </a:bodyPr>
          <a:lstStyle/>
          <a:p>
            <a:pPr marL="0" indent="0">
              <a:buNone/>
            </a:pPr>
            <a:r>
              <a:rPr lang="en-US" dirty="0"/>
              <a:t>Java doesn’t support using operators such as ‘+’, ‘-’, ‘*’, ‘/’ on classes.</a:t>
            </a:r>
          </a:p>
          <a:p>
            <a:pPr marL="457200" lvl="1" indent="0">
              <a:buNone/>
            </a:pPr>
            <a:r>
              <a:rPr lang="en-US" dirty="0" err="1"/>
              <a:t>BigInteger</a:t>
            </a:r>
            <a:r>
              <a:rPr lang="en-US" dirty="0"/>
              <a:t> a = BigInteger.ONE;</a:t>
            </a:r>
          </a:p>
          <a:p>
            <a:pPr marL="457200" lvl="1" indent="0">
              <a:buNone/>
            </a:pPr>
            <a:r>
              <a:rPr lang="en-US" dirty="0" err="1"/>
              <a:t>BigInteger</a:t>
            </a:r>
            <a:r>
              <a:rPr lang="en-US" dirty="0"/>
              <a:t> b = new </a:t>
            </a:r>
            <a:r>
              <a:rPr lang="en-US" dirty="0" err="1"/>
              <a:t>BigInteger</a:t>
            </a:r>
            <a:r>
              <a:rPr lang="en-US" dirty="0"/>
              <a:t>(“20”);</a:t>
            </a:r>
          </a:p>
          <a:p>
            <a:pPr marL="457200" lvl="1" indent="0">
              <a:buNone/>
            </a:pPr>
            <a:r>
              <a:rPr lang="en-US" dirty="0" err="1"/>
              <a:t>BigInteger</a:t>
            </a:r>
            <a:r>
              <a:rPr lang="en-US" dirty="0"/>
              <a:t> c = </a:t>
            </a:r>
            <a:r>
              <a:rPr lang="en-US" dirty="0" err="1"/>
              <a:t>a.add</a:t>
            </a:r>
            <a:r>
              <a:rPr lang="en-US" dirty="0"/>
              <a:t>(b);	// c = a + b.  c is </a:t>
            </a:r>
            <a:r>
              <a:rPr lang="en-US" dirty="0" err="1"/>
              <a:t>BigInteger</a:t>
            </a:r>
            <a:r>
              <a:rPr lang="en-US" dirty="0"/>
              <a:t> 21.</a:t>
            </a:r>
          </a:p>
          <a:p>
            <a:pPr marL="457200" lvl="1" indent="0">
              <a:buNone/>
            </a:pPr>
            <a:endParaRPr lang="en-US" dirty="0"/>
          </a:p>
          <a:p>
            <a:pPr marL="457200" lvl="1" indent="0">
              <a:buNone/>
            </a:pPr>
            <a:r>
              <a:rPr lang="en-US" dirty="0"/>
              <a:t>Additional useful functions:</a:t>
            </a:r>
          </a:p>
          <a:p>
            <a:pPr marL="457200" lvl="1" indent="0">
              <a:buNone/>
            </a:pPr>
            <a:r>
              <a:rPr lang="en-US" dirty="0" err="1"/>
              <a:t>BigInteger</a:t>
            </a:r>
            <a:r>
              <a:rPr lang="en-US" dirty="0"/>
              <a:t> P = new </a:t>
            </a:r>
            <a:r>
              <a:rPr lang="en-US" dirty="0" err="1"/>
              <a:t>BigInteger</a:t>
            </a:r>
            <a:r>
              <a:rPr lang="en-US" dirty="0"/>
              <a:t>(“84032580468043585042358”);</a:t>
            </a:r>
          </a:p>
          <a:p>
            <a:pPr marL="457200" lvl="1" indent="0">
              <a:buNone/>
            </a:pPr>
            <a:r>
              <a:rPr lang="en-US" dirty="0"/>
              <a:t> </a:t>
            </a:r>
            <a:r>
              <a:rPr lang="en-US" dirty="0" err="1"/>
              <a:t>P.modPow</a:t>
            </a:r>
            <a:r>
              <a:rPr lang="en-US" dirty="0"/>
              <a:t>(</a:t>
            </a:r>
            <a:r>
              <a:rPr lang="en-US" dirty="0" err="1"/>
              <a:t>BigInteger</a:t>
            </a:r>
            <a:r>
              <a:rPr lang="en-US" dirty="0"/>
              <a:t> E, </a:t>
            </a:r>
            <a:r>
              <a:rPr lang="en-US" dirty="0" err="1"/>
              <a:t>BigInteger</a:t>
            </a:r>
            <a:r>
              <a:rPr lang="en-US" dirty="0"/>
              <a:t> n) to implement</a:t>
            </a:r>
          </a:p>
          <a:p>
            <a:pPr marL="457200" lvl="1" indent="0">
              <a:buNone/>
            </a:pPr>
            <a:r>
              <a:rPr lang="en-US" dirty="0"/>
              <a:t>	P</a:t>
            </a:r>
            <a:r>
              <a:rPr lang="en-US" sz="1800" baseline="44000" dirty="0"/>
              <a:t>E</a:t>
            </a:r>
            <a:r>
              <a:rPr lang="en-US" dirty="0"/>
              <a:t> mod n</a:t>
            </a:r>
          </a:p>
          <a:p>
            <a:pPr marL="457200" lvl="1" indent="0">
              <a:buNone/>
            </a:pPr>
            <a:r>
              <a:rPr lang="en-US" dirty="0"/>
              <a:t>It also has </a:t>
            </a:r>
            <a:r>
              <a:rPr lang="en-US" dirty="0" err="1"/>
              <a:t>modInverse</a:t>
            </a:r>
            <a:r>
              <a:rPr lang="en-US" dirty="0"/>
              <a:t>(</a:t>
            </a:r>
            <a:r>
              <a:rPr lang="en-US" dirty="0" err="1"/>
              <a:t>BigInteger</a:t>
            </a:r>
            <a:r>
              <a:rPr lang="en-US" dirty="0"/>
              <a:t> m) to determine the </a:t>
            </a:r>
            <a:r>
              <a:rPr lang="en-US" dirty="0" err="1"/>
              <a:t>modInverse</a:t>
            </a:r>
            <a:r>
              <a:rPr lang="en-US" dirty="0"/>
              <a:t> D.</a:t>
            </a:r>
          </a:p>
          <a:p>
            <a:pPr marL="457200" lvl="1" indent="0">
              <a:buNone/>
            </a:pPr>
            <a:r>
              <a:rPr lang="en-US" dirty="0"/>
              <a:t>You get the idea that </a:t>
            </a:r>
            <a:r>
              <a:rPr lang="en-US" dirty="0" err="1"/>
              <a:t>BigInteger</a:t>
            </a:r>
            <a:r>
              <a:rPr lang="en-US" dirty="0"/>
              <a:t> was made for cryptography.</a:t>
            </a:r>
          </a:p>
        </p:txBody>
      </p:sp>
    </p:spTree>
    <p:extLst>
      <p:ext uri="{BB962C8B-B14F-4D97-AF65-F5344CB8AC3E}">
        <p14:creationId xmlns:p14="http://schemas.microsoft.com/office/powerpoint/2010/main" val="4085461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B909-78E7-43A4-8D79-F9F13266957A}"/>
              </a:ext>
            </a:extLst>
          </p:cNvPr>
          <p:cNvSpPr>
            <a:spLocks noGrp="1"/>
          </p:cNvSpPr>
          <p:nvPr>
            <p:ph type="title"/>
          </p:nvPr>
        </p:nvSpPr>
        <p:spPr/>
        <p:txBody>
          <a:bodyPr/>
          <a:lstStyle/>
          <a:p>
            <a:r>
              <a:rPr lang="en-US" dirty="0"/>
              <a:t>See it all put together in VS Code</a:t>
            </a:r>
          </a:p>
        </p:txBody>
      </p:sp>
    </p:spTree>
    <p:extLst>
      <p:ext uri="{BB962C8B-B14F-4D97-AF65-F5344CB8AC3E}">
        <p14:creationId xmlns:p14="http://schemas.microsoft.com/office/powerpoint/2010/main" val="267585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6A4A-231C-464D-903C-F8808F162A6B}"/>
              </a:ext>
            </a:extLst>
          </p:cNvPr>
          <p:cNvSpPr>
            <a:spLocks noGrp="1"/>
          </p:cNvSpPr>
          <p:nvPr>
            <p:ph type="title"/>
          </p:nvPr>
        </p:nvSpPr>
        <p:spPr/>
        <p:txBody>
          <a:bodyPr/>
          <a:lstStyle/>
          <a:p>
            <a:r>
              <a:rPr lang="en-US" dirty="0"/>
              <a:t>Why pay attention? Not on the exam.</a:t>
            </a:r>
          </a:p>
        </p:txBody>
      </p:sp>
      <p:sp>
        <p:nvSpPr>
          <p:cNvPr id="3" name="Content Placeholder 2">
            <a:extLst>
              <a:ext uri="{FF2B5EF4-FFF2-40B4-BE49-F238E27FC236}">
                <a16:creationId xmlns:a16="http://schemas.microsoft.com/office/drawing/2014/main" id="{99AA8C53-63E5-F34F-A13D-A915D9E1F637}"/>
              </a:ext>
            </a:extLst>
          </p:cNvPr>
          <p:cNvSpPr>
            <a:spLocks noGrp="1"/>
          </p:cNvSpPr>
          <p:nvPr>
            <p:ph idx="1"/>
          </p:nvPr>
        </p:nvSpPr>
        <p:spPr/>
        <p:txBody>
          <a:bodyPr/>
          <a:lstStyle/>
          <a:p>
            <a:r>
              <a:rPr lang="en-US" dirty="0"/>
              <a:t>RSA Cryptography is one way information is securely passed over the internet.</a:t>
            </a:r>
          </a:p>
          <a:p>
            <a:r>
              <a:rPr lang="en-US" dirty="0"/>
              <a:t>I’ll cover how you how you can become rich and famous. Really.</a:t>
            </a:r>
          </a:p>
          <a:p>
            <a:r>
              <a:rPr lang="en-US" dirty="0"/>
              <a:t>15 slides and some code in VS Code</a:t>
            </a:r>
          </a:p>
        </p:txBody>
      </p:sp>
    </p:spTree>
    <p:extLst>
      <p:ext uri="{BB962C8B-B14F-4D97-AF65-F5344CB8AC3E}">
        <p14:creationId xmlns:p14="http://schemas.microsoft.com/office/powerpoint/2010/main" val="16298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750F-D244-6748-8014-50A31EFB61A4}"/>
              </a:ext>
            </a:extLst>
          </p:cNvPr>
          <p:cNvSpPr>
            <a:spLocks noGrp="1"/>
          </p:cNvSpPr>
          <p:nvPr>
            <p:ph type="title"/>
          </p:nvPr>
        </p:nvSpPr>
        <p:spPr/>
        <p:txBody>
          <a:bodyPr/>
          <a:lstStyle/>
          <a:p>
            <a:r>
              <a:rPr lang="en-US" dirty="0"/>
              <a:t>Cryptography – the problem</a:t>
            </a:r>
          </a:p>
        </p:txBody>
      </p:sp>
      <p:sp>
        <p:nvSpPr>
          <p:cNvPr id="6" name="TextBox 5">
            <a:extLst>
              <a:ext uri="{FF2B5EF4-FFF2-40B4-BE49-F238E27FC236}">
                <a16:creationId xmlns:a16="http://schemas.microsoft.com/office/drawing/2014/main" id="{A89097E9-C418-7841-8742-A35484848943}"/>
              </a:ext>
            </a:extLst>
          </p:cNvPr>
          <p:cNvSpPr txBox="1"/>
          <p:nvPr/>
        </p:nvSpPr>
        <p:spPr>
          <a:xfrm>
            <a:off x="1774031" y="5425665"/>
            <a:ext cx="8643938" cy="830997"/>
          </a:xfrm>
          <a:prstGeom prst="rect">
            <a:avLst/>
          </a:prstGeom>
          <a:noFill/>
        </p:spPr>
        <p:txBody>
          <a:bodyPr wrap="square" rtlCol="0">
            <a:spAutoFit/>
          </a:bodyPr>
          <a:lstStyle/>
          <a:p>
            <a:r>
              <a:rPr lang="en-US" sz="2400" dirty="0"/>
              <a:t>In the classic problem description, Alice needs to send a message to Bob. Eve is trying to intercept the message and read it.</a:t>
            </a:r>
          </a:p>
        </p:txBody>
      </p:sp>
      <p:grpSp>
        <p:nvGrpSpPr>
          <p:cNvPr id="10" name="Group 9">
            <a:extLst>
              <a:ext uri="{FF2B5EF4-FFF2-40B4-BE49-F238E27FC236}">
                <a16:creationId xmlns:a16="http://schemas.microsoft.com/office/drawing/2014/main" id="{5B6BE102-DB0B-214C-A404-B463BCD0D01E}"/>
              </a:ext>
            </a:extLst>
          </p:cNvPr>
          <p:cNvGrpSpPr/>
          <p:nvPr/>
        </p:nvGrpSpPr>
        <p:grpSpPr>
          <a:xfrm>
            <a:off x="3194050" y="1634312"/>
            <a:ext cx="5803900" cy="3589375"/>
            <a:chOff x="1585912" y="1466812"/>
            <a:chExt cx="5803900" cy="3589375"/>
          </a:xfrm>
        </p:grpSpPr>
        <p:pic>
          <p:nvPicPr>
            <p:cNvPr id="1030" name="Picture 6">
              <a:extLst>
                <a:ext uri="{FF2B5EF4-FFF2-40B4-BE49-F238E27FC236}">
                  <a16:creationId xmlns:a16="http://schemas.microsoft.com/office/drawing/2014/main" id="{6D9172D8-AB09-DF4F-ABAE-1B03A02FF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2" y="1466812"/>
              <a:ext cx="5803900" cy="35893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53BDE4D-B110-3747-84B1-8A89695BBF94}"/>
                </a:ext>
              </a:extLst>
            </p:cNvPr>
            <p:cNvPicPr>
              <a:picLocks noChangeAspect="1"/>
            </p:cNvPicPr>
            <p:nvPr/>
          </p:nvPicPr>
          <p:blipFill>
            <a:blip r:embed="rId3"/>
            <a:stretch>
              <a:fillRect/>
            </a:stretch>
          </p:blipFill>
          <p:spPr>
            <a:xfrm>
              <a:off x="3576959" y="3686176"/>
              <a:ext cx="1247453" cy="1193799"/>
            </a:xfrm>
            <a:prstGeom prst="rect">
              <a:avLst/>
            </a:prstGeom>
          </p:spPr>
        </p:pic>
        <p:sp>
          <p:nvSpPr>
            <p:cNvPr id="9" name="TextBox 8">
              <a:extLst>
                <a:ext uri="{FF2B5EF4-FFF2-40B4-BE49-F238E27FC236}">
                  <a16:creationId xmlns:a16="http://schemas.microsoft.com/office/drawing/2014/main" id="{17CAF5DC-3852-F642-A1C5-ECC5F9E9E1C5}"/>
                </a:ext>
              </a:extLst>
            </p:cNvPr>
            <p:cNvSpPr txBox="1"/>
            <p:nvPr/>
          </p:nvSpPr>
          <p:spPr>
            <a:xfrm>
              <a:off x="4824412" y="4479865"/>
              <a:ext cx="1271588" cy="400110"/>
            </a:xfrm>
            <a:prstGeom prst="rect">
              <a:avLst/>
            </a:prstGeom>
            <a:solidFill>
              <a:schemeClr val="bg1"/>
            </a:solidFill>
          </p:spPr>
          <p:txBody>
            <a:bodyPr wrap="square" rtlCol="0">
              <a:spAutoFit/>
            </a:bodyPr>
            <a:lstStyle/>
            <a:p>
              <a:r>
                <a:rPr lang="en-US" sz="2000" dirty="0"/>
                <a:t>Eve</a:t>
              </a:r>
            </a:p>
          </p:txBody>
        </p:sp>
      </p:grpSp>
    </p:spTree>
    <p:extLst>
      <p:ext uri="{BB962C8B-B14F-4D97-AF65-F5344CB8AC3E}">
        <p14:creationId xmlns:p14="http://schemas.microsoft.com/office/powerpoint/2010/main" val="427788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73B7-3CFE-8444-896F-B51D105975C2}"/>
              </a:ext>
            </a:extLst>
          </p:cNvPr>
          <p:cNvSpPr>
            <a:spLocks noGrp="1"/>
          </p:cNvSpPr>
          <p:nvPr>
            <p:ph type="title"/>
          </p:nvPr>
        </p:nvSpPr>
        <p:spPr/>
        <p:txBody>
          <a:bodyPr/>
          <a:lstStyle/>
          <a:p>
            <a:r>
              <a:rPr lang="en-US" dirty="0"/>
              <a:t>Early Cryptography – letter substitutions</a:t>
            </a:r>
          </a:p>
        </p:txBody>
      </p:sp>
      <p:sp>
        <p:nvSpPr>
          <p:cNvPr id="3" name="Content Placeholder 2">
            <a:extLst>
              <a:ext uri="{FF2B5EF4-FFF2-40B4-BE49-F238E27FC236}">
                <a16:creationId xmlns:a16="http://schemas.microsoft.com/office/drawing/2014/main" id="{D20F6C3B-5FC4-9348-900A-03D7ECE29C84}"/>
              </a:ext>
            </a:extLst>
          </p:cNvPr>
          <p:cNvSpPr>
            <a:spLocks noGrp="1"/>
          </p:cNvSpPr>
          <p:nvPr>
            <p:ph idx="1"/>
          </p:nvPr>
        </p:nvSpPr>
        <p:spPr>
          <a:xfrm>
            <a:off x="838200" y="2962274"/>
            <a:ext cx="10515600" cy="3224213"/>
          </a:xfrm>
        </p:spPr>
        <p:txBody>
          <a:bodyPr>
            <a:normAutofit/>
          </a:bodyPr>
          <a:lstStyle/>
          <a:p>
            <a:pPr marL="0" indent="0">
              <a:buNone/>
            </a:pPr>
            <a:r>
              <a:rPr lang="en-US" dirty="0"/>
              <a:t>To Encode P - &gt; A, Q-&gt;B, </a:t>
            </a:r>
            <a:r>
              <a:rPr lang="en-US" dirty="0" err="1"/>
              <a:t>etc</a:t>
            </a:r>
            <a:endParaRPr lang="en-US" dirty="0"/>
          </a:p>
          <a:p>
            <a:pPr marL="0" indent="0">
              <a:buNone/>
            </a:pPr>
            <a:r>
              <a:rPr lang="en-US" dirty="0"/>
              <a:t>To Decode: A -&gt; P, B-&gt;Q, </a:t>
            </a:r>
            <a:r>
              <a:rPr lang="en-US" dirty="0" err="1"/>
              <a:t>etc</a:t>
            </a:r>
            <a:endParaRPr lang="en-US" dirty="0"/>
          </a:p>
          <a:p>
            <a:pPr marL="0" indent="0">
              <a:buNone/>
            </a:pPr>
            <a:endParaRPr lang="en-US" dirty="0"/>
          </a:p>
          <a:p>
            <a:pPr marL="0" indent="0">
              <a:buNone/>
            </a:pPr>
            <a:r>
              <a:rPr lang="en-US" dirty="0"/>
              <a:t>The table for encoding and decoding is called the codebook. Somehow, you must securely get codebooks to everyone who might need to read your message. Wait, in order to send a secure message, you first need to send a secure message? This is a problem.</a:t>
            </a:r>
          </a:p>
          <a:p>
            <a:pPr marL="0" indent="0">
              <a:buNone/>
            </a:pPr>
            <a:endParaRPr lang="en-US" dirty="0"/>
          </a:p>
        </p:txBody>
      </p:sp>
      <p:sp>
        <p:nvSpPr>
          <p:cNvPr id="4" name="TextBox 3">
            <a:extLst>
              <a:ext uri="{FF2B5EF4-FFF2-40B4-BE49-F238E27FC236}">
                <a16:creationId xmlns:a16="http://schemas.microsoft.com/office/drawing/2014/main" id="{E77EF484-5BF0-0D45-A63B-77647999EF50}"/>
              </a:ext>
            </a:extLst>
          </p:cNvPr>
          <p:cNvSpPr txBox="1"/>
          <p:nvPr/>
        </p:nvSpPr>
        <p:spPr>
          <a:xfrm>
            <a:off x="500063" y="1849428"/>
            <a:ext cx="11515724" cy="954107"/>
          </a:xfrm>
          <a:prstGeom prst="rect">
            <a:avLst/>
          </a:prstGeom>
          <a:noFill/>
        </p:spPr>
        <p:txBody>
          <a:bodyPr wrap="square" rtlCol="0">
            <a:spAutoFit/>
          </a:bodyPr>
          <a:lstStyle/>
          <a:p>
            <a:r>
              <a:rPr lang="en-US" sz="2800" dirty="0">
                <a:latin typeface="Courier" pitchFamily="2" charset="0"/>
              </a:rPr>
              <a:t>ABCDEFGHIJKLMNOPQRSTUVWXYZABCDEFGHIJKLMNOPQRSTUVWXYZ</a:t>
            </a:r>
          </a:p>
          <a:p>
            <a:r>
              <a:rPr lang="en-US" sz="2800" dirty="0">
                <a:latin typeface="Courier" pitchFamily="2" charset="0"/>
              </a:rPr>
              <a:t>               ABCDEFGHIJKLMNOPQRSTUVWXYZ</a:t>
            </a:r>
          </a:p>
        </p:txBody>
      </p:sp>
      <p:sp>
        <p:nvSpPr>
          <p:cNvPr id="5" name="Rectangle 4">
            <a:extLst>
              <a:ext uri="{FF2B5EF4-FFF2-40B4-BE49-F238E27FC236}">
                <a16:creationId xmlns:a16="http://schemas.microsoft.com/office/drawing/2014/main" id="{25B29A8A-A2B0-0049-9F35-13B0B1E11022}"/>
              </a:ext>
            </a:extLst>
          </p:cNvPr>
          <p:cNvSpPr/>
          <p:nvPr/>
        </p:nvSpPr>
        <p:spPr>
          <a:xfrm>
            <a:off x="3786188" y="1849428"/>
            <a:ext cx="5529262" cy="85091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371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B46E-68FC-364F-82CF-D0204BDB19CE}"/>
              </a:ext>
            </a:extLst>
          </p:cNvPr>
          <p:cNvSpPr>
            <a:spLocks noGrp="1"/>
          </p:cNvSpPr>
          <p:nvPr>
            <p:ph type="title"/>
          </p:nvPr>
        </p:nvSpPr>
        <p:spPr/>
        <p:txBody>
          <a:bodyPr/>
          <a:lstStyle/>
          <a:p>
            <a:r>
              <a:rPr lang="en-US" dirty="0"/>
              <a:t>World War II – 1940s</a:t>
            </a:r>
          </a:p>
        </p:txBody>
      </p:sp>
      <p:sp>
        <p:nvSpPr>
          <p:cNvPr id="3" name="Content Placeholder 2">
            <a:extLst>
              <a:ext uri="{FF2B5EF4-FFF2-40B4-BE49-F238E27FC236}">
                <a16:creationId xmlns:a16="http://schemas.microsoft.com/office/drawing/2014/main" id="{41C599A4-FB4D-3448-9078-D7769B6673EA}"/>
              </a:ext>
            </a:extLst>
          </p:cNvPr>
          <p:cNvSpPr>
            <a:spLocks noGrp="1"/>
          </p:cNvSpPr>
          <p:nvPr>
            <p:ph idx="1"/>
          </p:nvPr>
        </p:nvSpPr>
        <p:spPr>
          <a:xfrm>
            <a:off x="838200" y="1825625"/>
            <a:ext cx="6134100" cy="4246562"/>
          </a:xfrm>
        </p:spPr>
        <p:txBody>
          <a:bodyPr>
            <a:normAutofit fontScale="85000" lnSpcReduction="20000"/>
          </a:bodyPr>
          <a:lstStyle/>
          <a:p>
            <a:r>
              <a:rPr lang="en-US" dirty="0"/>
              <a:t>German enigma machine was state of the art for encoding and decoding messages in the German navy.</a:t>
            </a:r>
          </a:p>
          <a:p>
            <a:r>
              <a:rPr lang="en-US" dirty="0"/>
              <a:t>It scrambled letters so well it was considered unbreakable. But it still needed a book to tell operators which dials to put in the machine.</a:t>
            </a:r>
          </a:p>
          <a:p>
            <a:r>
              <a:rPr lang="en-US" dirty="0"/>
              <a:t>Pressing a letter produced a different letter every time.</a:t>
            </a:r>
          </a:p>
          <a:p>
            <a:r>
              <a:rPr lang="en-US" dirty="0"/>
              <a:t>The British broke the code by creating the first working computer.</a:t>
            </a:r>
          </a:p>
          <a:p>
            <a:endParaRPr lang="en-US" dirty="0"/>
          </a:p>
          <a:p>
            <a:r>
              <a:rPr lang="en-US" dirty="0"/>
              <a:t>https://www.101computing.net/enigma-machine-emulator/</a:t>
            </a:r>
          </a:p>
          <a:p>
            <a:endParaRPr lang="en-US" dirty="0"/>
          </a:p>
        </p:txBody>
      </p:sp>
      <p:pic>
        <p:nvPicPr>
          <p:cNvPr id="1026" name="Picture 2" descr="Heritage auctions WWII Enigma machine for $106,250">
            <a:extLst>
              <a:ext uri="{FF2B5EF4-FFF2-40B4-BE49-F238E27FC236}">
                <a16:creationId xmlns:a16="http://schemas.microsoft.com/office/drawing/2014/main" id="{A6686173-4D6A-4256-9A30-DE3DB6669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300" y="0"/>
            <a:ext cx="4048125"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68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42E5-92FD-F64A-810D-5EDE15BE4600}"/>
              </a:ext>
            </a:extLst>
          </p:cNvPr>
          <p:cNvSpPr>
            <a:spLocks noGrp="1"/>
          </p:cNvSpPr>
          <p:nvPr>
            <p:ph type="title"/>
          </p:nvPr>
        </p:nvSpPr>
        <p:spPr/>
        <p:txBody>
          <a:bodyPr/>
          <a:lstStyle/>
          <a:p>
            <a:r>
              <a:rPr lang="en-US" dirty="0"/>
              <a:t>1970s – Public Key Cryptography</a:t>
            </a:r>
          </a:p>
        </p:txBody>
      </p:sp>
      <p:sp>
        <p:nvSpPr>
          <p:cNvPr id="3" name="Content Placeholder 2">
            <a:extLst>
              <a:ext uri="{FF2B5EF4-FFF2-40B4-BE49-F238E27FC236}">
                <a16:creationId xmlns:a16="http://schemas.microsoft.com/office/drawing/2014/main" id="{FF41E1E2-3E1F-A84A-BECB-0FC5541E3F14}"/>
              </a:ext>
            </a:extLst>
          </p:cNvPr>
          <p:cNvSpPr>
            <a:spLocks noGrp="1"/>
          </p:cNvSpPr>
          <p:nvPr>
            <p:ph idx="1"/>
          </p:nvPr>
        </p:nvSpPr>
        <p:spPr/>
        <p:txBody>
          <a:bodyPr/>
          <a:lstStyle/>
          <a:p>
            <a:r>
              <a:rPr lang="en-US" dirty="0"/>
              <a:t>What if there was a way to make the codebook public? You could print the codebook in the New York Times. The messages would be secure even when everyone has a copy of the codebook. That’s revolutionary.</a:t>
            </a:r>
          </a:p>
          <a:p>
            <a:r>
              <a:rPr lang="en-US" dirty="0"/>
              <a:t>The idea is that the receiver, Bob, chooses two prime numbers. He publishes the product of the numbers but not the two numbers themselves. The product of the numbers is the public key. The numbers themselves are his private key.</a:t>
            </a:r>
          </a:p>
          <a:p>
            <a:r>
              <a:rPr lang="en-US" dirty="0"/>
              <a:t>This method is secure as long as no one figures out how to factor really big numbers into their two primes. </a:t>
            </a:r>
          </a:p>
        </p:txBody>
      </p:sp>
    </p:spTree>
    <p:extLst>
      <p:ext uri="{BB962C8B-B14F-4D97-AF65-F5344CB8AC3E}">
        <p14:creationId xmlns:p14="http://schemas.microsoft.com/office/powerpoint/2010/main" val="161339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4C0B-8B2D-0346-9FDC-4C37C3458DF5}"/>
              </a:ext>
            </a:extLst>
          </p:cNvPr>
          <p:cNvSpPr>
            <a:spLocks noGrp="1"/>
          </p:cNvSpPr>
          <p:nvPr>
            <p:ph type="title"/>
          </p:nvPr>
        </p:nvSpPr>
        <p:spPr/>
        <p:txBody>
          <a:bodyPr/>
          <a:lstStyle/>
          <a:p>
            <a:r>
              <a:rPr lang="en-US" dirty="0"/>
              <a:t>There is a little more to it – </a:t>
            </a:r>
            <a:br>
              <a:rPr lang="en-US" dirty="0"/>
            </a:br>
            <a:r>
              <a:rPr lang="en-US" sz="2800" dirty="0"/>
              <a:t>Bob gathers these numbers</a:t>
            </a:r>
          </a:p>
        </p:txBody>
      </p:sp>
      <p:sp>
        <p:nvSpPr>
          <p:cNvPr id="3" name="Content Placeholder 2">
            <a:extLst>
              <a:ext uri="{FF2B5EF4-FFF2-40B4-BE49-F238E27FC236}">
                <a16:creationId xmlns:a16="http://schemas.microsoft.com/office/drawing/2014/main" id="{E4406A41-1F1D-404E-B54F-EE25C5C1D485}"/>
              </a:ext>
            </a:extLst>
          </p:cNvPr>
          <p:cNvSpPr>
            <a:spLocks noGrp="1"/>
          </p:cNvSpPr>
          <p:nvPr>
            <p:ph idx="1"/>
          </p:nvPr>
        </p:nvSpPr>
        <p:spPr/>
        <p:txBody>
          <a:bodyPr>
            <a:normAutofit/>
          </a:bodyPr>
          <a:lstStyle/>
          <a:p>
            <a:r>
              <a:rPr lang="en-US" dirty="0"/>
              <a:t>p – choses a big prime number</a:t>
            </a:r>
          </a:p>
          <a:p>
            <a:r>
              <a:rPr lang="en-US" dirty="0"/>
              <a:t>q – choses another big prime number</a:t>
            </a:r>
          </a:p>
          <a:p>
            <a:r>
              <a:rPr lang="en-US" dirty="0"/>
              <a:t>n – q times p – this is an even bigger number</a:t>
            </a:r>
          </a:p>
          <a:p>
            <a:r>
              <a:rPr lang="en-US" dirty="0"/>
              <a:t>E – a random integer that is relatively prime to (p-1)(q-1).</a:t>
            </a:r>
          </a:p>
          <a:p>
            <a:pPr lvl="1"/>
            <a:r>
              <a:rPr lang="en-US" dirty="0" err="1"/>
              <a:t>gcd</a:t>
            </a:r>
            <a:r>
              <a:rPr lang="en-US" dirty="0"/>
              <a:t>( E, (p-1)(q-1) ) = 1</a:t>
            </a:r>
          </a:p>
          <a:p>
            <a:r>
              <a:rPr lang="en-US" dirty="0"/>
              <a:t>D – the multiplicative inverse of E mod (p-1)(q-1)</a:t>
            </a:r>
          </a:p>
          <a:p>
            <a:pPr lvl="1"/>
            <a:r>
              <a:rPr lang="en-US" dirty="0"/>
              <a:t>E D</a:t>
            </a:r>
            <a:r>
              <a:rPr lang="en-US" baseline="30000" dirty="0"/>
              <a:t> </a:t>
            </a:r>
            <a:r>
              <a:rPr lang="en-US" dirty="0"/>
              <a:t>= 1 mod (p-1)(q-1).   E and D are inverses mod (p-1)(q-1)</a:t>
            </a:r>
          </a:p>
          <a:p>
            <a:r>
              <a:rPr lang="en-US" dirty="0"/>
              <a:t>P is the message to send. The message is converted to an integer by just interpreting the bytes of the message as a big integer.</a:t>
            </a:r>
          </a:p>
          <a:p>
            <a:endParaRPr lang="en-US" dirty="0"/>
          </a:p>
          <a:p>
            <a:pPr marL="0" indent="0">
              <a:buNone/>
            </a:pPr>
            <a:endParaRPr lang="en-US" dirty="0"/>
          </a:p>
        </p:txBody>
      </p:sp>
    </p:spTree>
    <p:extLst>
      <p:ext uri="{BB962C8B-B14F-4D97-AF65-F5344CB8AC3E}">
        <p14:creationId xmlns:p14="http://schemas.microsoft.com/office/powerpoint/2010/main" val="77511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C2FC-28DA-224B-953E-46D694C43AB4}"/>
              </a:ext>
            </a:extLst>
          </p:cNvPr>
          <p:cNvSpPr>
            <a:spLocks noGrp="1"/>
          </p:cNvSpPr>
          <p:nvPr>
            <p:ph type="title"/>
          </p:nvPr>
        </p:nvSpPr>
        <p:spPr/>
        <p:txBody>
          <a:bodyPr>
            <a:normAutofit fontScale="90000"/>
          </a:bodyPr>
          <a:lstStyle/>
          <a:p>
            <a:r>
              <a:rPr lang="en-US" dirty="0"/>
              <a:t>Sample 256 bit numbers</a:t>
            </a:r>
            <a:br>
              <a:rPr lang="en-US" dirty="0"/>
            </a:br>
            <a:r>
              <a:rPr lang="en-US" dirty="0">
                <a:hlinkClick r:id="rId2"/>
              </a:rPr>
              <a:t>https://asecuritysite.com/encryption/getprimen</a:t>
            </a:r>
            <a:r>
              <a:rPr lang="en-US" dirty="0"/>
              <a:t> </a:t>
            </a:r>
            <a:br>
              <a:rPr lang="en-US" dirty="0"/>
            </a:br>
            <a:endParaRPr lang="en-US" dirty="0"/>
          </a:p>
        </p:txBody>
      </p:sp>
      <p:sp>
        <p:nvSpPr>
          <p:cNvPr id="3" name="Content Placeholder 2">
            <a:extLst>
              <a:ext uri="{FF2B5EF4-FFF2-40B4-BE49-F238E27FC236}">
                <a16:creationId xmlns:a16="http://schemas.microsoft.com/office/drawing/2014/main" id="{6D6D4DE5-9509-DC4A-A433-7EC2C3D2D40D}"/>
              </a:ext>
            </a:extLst>
          </p:cNvPr>
          <p:cNvSpPr>
            <a:spLocks noGrp="1"/>
          </p:cNvSpPr>
          <p:nvPr>
            <p:ph idx="1"/>
          </p:nvPr>
        </p:nvSpPr>
        <p:spPr>
          <a:xfrm>
            <a:off x="359569" y="1485901"/>
            <a:ext cx="11472861" cy="5006974"/>
          </a:xfrm>
        </p:spPr>
        <p:txBody>
          <a:bodyPr>
            <a:normAutofit fontScale="25000" lnSpcReduction="20000"/>
          </a:bodyPr>
          <a:lstStyle/>
          <a:p>
            <a:pPr marL="0" indent="0">
              <a:buNone/>
            </a:pPr>
            <a:endParaRPr lang="en-US" dirty="0"/>
          </a:p>
          <a:p>
            <a:pPr marL="0" indent="0">
              <a:buNone/>
            </a:pPr>
            <a:r>
              <a:rPr lang="en-US" sz="7400" dirty="0"/>
              <a:t>p =   58851542024877078402255446455754399837369296150065655669525230393703140801269</a:t>
            </a:r>
          </a:p>
          <a:p>
            <a:pPr marL="0" indent="0">
              <a:buNone/>
            </a:pPr>
            <a:r>
              <a:rPr lang="en-US" sz="7400" dirty="0"/>
              <a:t>q =  114026257070028578600599060422975669480620595100786709305074977820711934076933</a:t>
            </a:r>
          </a:p>
          <a:p>
            <a:pPr marL="0" indent="0">
              <a:buNone/>
            </a:pPr>
            <a:endParaRPr lang="en-US" sz="7400" dirty="0"/>
          </a:p>
          <a:p>
            <a:pPr marL="0" indent="0">
              <a:buNone/>
            </a:pPr>
            <a:r>
              <a:rPr lang="en-US" sz="9600" dirty="0"/>
              <a:t>n = p * q =</a:t>
            </a:r>
            <a:r>
              <a:rPr lang="en-US" dirty="0"/>
              <a:t> </a:t>
            </a:r>
            <a:r>
              <a:rPr lang="en-US" sz="9600" dirty="0"/>
              <a:t>6710621059896223971760292187102491524668433156332152278971663530734612756187345454315184224981953688354940883181597234884329944331172404575554375510027977</a:t>
            </a:r>
          </a:p>
          <a:p>
            <a:pPr marL="0" indent="0">
              <a:buNone/>
            </a:pPr>
            <a:r>
              <a:rPr lang="en-US" sz="9600" dirty="0"/>
              <a:t>(p-1)(q-1)= 6710621059896223971760292187102491524668433156332152278971663530734612756187172576516089319324950833848062153112279244993079091966197804367339960435149776</a:t>
            </a:r>
          </a:p>
          <a:p>
            <a:endParaRPr lang="en-US" dirty="0"/>
          </a:p>
          <a:p>
            <a:pPr marL="0" indent="0">
              <a:buNone/>
            </a:pPr>
            <a:r>
              <a:rPr lang="en-US" sz="9600" dirty="0"/>
              <a:t>E= 65537</a:t>
            </a:r>
          </a:p>
          <a:p>
            <a:pPr marL="0" indent="0">
              <a:buNone/>
            </a:pPr>
            <a:r>
              <a:rPr lang="en-US" sz="9600" dirty="0"/>
              <a:t>D=3863749867618659922645267030656353131694137002319871738021526033671664521445393747078110294572648958060679879847090117499562788291385140454967515557012705</a:t>
            </a:r>
            <a:endParaRPr lang="en-US" dirty="0"/>
          </a:p>
          <a:p>
            <a:endParaRPr lang="en-US" dirty="0"/>
          </a:p>
        </p:txBody>
      </p:sp>
    </p:spTree>
    <p:extLst>
      <p:ext uri="{BB962C8B-B14F-4D97-AF65-F5344CB8AC3E}">
        <p14:creationId xmlns:p14="http://schemas.microsoft.com/office/powerpoint/2010/main" val="53459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C47C-4B79-4D87-8413-6BCA76781660}"/>
              </a:ext>
            </a:extLst>
          </p:cNvPr>
          <p:cNvSpPr>
            <a:spLocks noGrp="1"/>
          </p:cNvSpPr>
          <p:nvPr>
            <p:ph type="title"/>
          </p:nvPr>
        </p:nvSpPr>
        <p:spPr/>
        <p:txBody>
          <a:bodyPr/>
          <a:lstStyle/>
          <a:p>
            <a:r>
              <a:rPr lang="en-US" dirty="0"/>
              <a:t>A text message as a integer?</a:t>
            </a:r>
          </a:p>
        </p:txBody>
      </p:sp>
      <p:sp>
        <p:nvSpPr>
          <p:cNvPr id="3" name="Content Placeholder 2">
            <a:extLst>
              <a:ext uri="{FF2B5EF4-FFF2-40B4-BE49-F238E27FC236}">
                <a16:creationId xmlns:a16="http://schemas.microsoft.com/office/drawing/2014/main" id="{2CB2603E-7E1B-4C2C-AF29-9BE429728BB7}"/>
              </a:ext>
            </a:extLst>
          </p:cNvPr>
          <p:cNvSpPr>
            <a:spLocks noGrp="1"/>
          </p:cNvSpPr>
          <p:nvPr>
            <p:ph idx="1"/>
          </p:nvPr>
        </p:nvSpPr>
        <p:spPr/>
        <p:txBody>
          <a:bodyPr/>
          <a:lstStyle/>
          <a:p>
            <a:r>
              <a:rPr lang="en-US" dirty="0"/>
              <a:t>Example: “We attack at dawn!” -&gt; 7613180436432796759363040757764455172369953</a:t>
            </a:r>
          </a:p>
          <a:p>
            <a:r>
              <a:rPr lang="en-US" dirty="0"/>
              <a:t>We use a table to go from characters to numbers between 0-255. For instance, ‘a’ is 65. Then we think of all those numbers in binary 1’s and 0’s and interpret them as a big binary number.  </a:t>
            </a:r>
          </a:p>
        </p:txBody>
      </p:sp>
    </p:spTree>
    <p:extLst>
      <p:ext uri="{BB962C8B-B14F-4D97-AF65-F5344CB8AC3E}">
        <p14:creationId xmlns:p14="http://schemas.microsoft.com/office/powerpoint/2010/main" val="3243754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6249</TotalTime>
  <Words>1046</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Alegreya Sans</vt:lpstr>
      <vt:lpstr>Arial</vt:lpstr>
      <vt:lpstr>Calibri</vt:lpstr>
      <vt:lpstr>Calibri Light</vt:lpstr>
      <vt:lpstr>Courier</vt:lpstr>
      <vt:lpstr>Office Theme</vt:lpstr>
      <vt:lpstr>RSA Cryptography</vt:lpstr>
      <vt:lpstr>Why pay attention? Not on the exam.</vt:lpstr>
      <vt:lpstr>Cryptography – the problem</vt:lpstr>
      <vt:lpstr>Early Cryptography – letter substitutions</vt:lpstr>
      <vt:lpstr>World War II – 1940s</vt:lpstr>
      <vt:lpstr>1970s – Public Key Cryptography</vt:lpstr>
      <vt:lpstr>There is a little more to it –  Bob gathers these numbers</vt:lpstr>
      <vt:lpstr>Sample 256 bit numbers https://asecuritysite.com/encryption/getprimen  </vt:lpstr>
      <vt:lpstr>A text message as a integer?</vt:lpstr>
      <vt:lpstr>RSA Cryptography – who knows what</vt:lpstr>
      <vt:lpstr>Sending and receiving</vt:lpstr>
      <vt:lpstr>Eve intercepts the encrypted message C</vt:lpstr>
      <vt:lpstr>How to become rich and famous doing math?</vt:lpstr>
      <vt:lpstr>How to code RSA in Java</vt:lpstr>
      <vt:lpstr>Java BigInteger</vt:lpstr>
      <vt:lpstr>See it all put together in VS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 Cryptography</dc:title>
  <dc:creator>Scott Johnson</dc:creator>
  <cp:lastModifiedBy>Scott Johnson</cp:lastModifiedBy>
  <cp:revision>28</cp:revision>
  <dcterms:created xsi:type="dcterms:W3CDTF">2021-05-05T23:59:15Z</dcterms:created>
  <dcterms:modified xsi:type="dcterms:W3CDTF">2021-05-11T18:05:08Z</dcterms:modified>
</cp:coreProperties>
</file>