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4C6F-904E-D344-8343-102DBB3D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2414-20E0-1D4D-A918-A04C278D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2B74-7F2C-9742-A18D-A5CF5A14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9FF3-B05F-C44A-9BDA-1F8252CA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DC34-85ED-A64D-9D00-E3D352DB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9392-A792-EE4E-B3C7-667BE70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C368E-C563-1C4C-82FA-A3D350D1F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B9F5-A8CC-5E4C-B784-8CA6732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C5B3-A567-D747-AB9B-C2BE9AC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C93-BBBE-744F-853B-BFD6258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3487E-B9AC-E94E-88FD-D14920694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A16F-3EE9-5B48-B1A4-1FE29BD5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C204-8CE2-1C43-BB6D-F2A7E9E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A452-65C6-C447-967A-70312FDC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8C89-D9AB-6F43-9D2E-9F157F35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58C-43AE-8C41-A757-CC87CFB7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9D3F-559A-F046-A337-33E2A324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9E34-0179-C64B-9AD1-2EA28402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57F1-1551-EF4D-95A3-9C713E18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7695-3BBB-2543-BC0A-774DA8C8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5CA-B3FE-8C46-ACD5-63CDB5C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32ED-18E6-5C46-99D6-EACBF444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EF45-EFED-8446-96EB-8F7B31BB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A9F8-8692-2042-9BD1-19ECC496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69CD-42C8-604F-89FE-5D06E70C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6086-3430-D249-9913-0D068AA8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A999-309A-CC43-9096-FBB163C7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AE76-A2F7-D647-B882-745074BF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0AAE-1D40-684F-B971-ABA7274F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47EF-227F-A245-9CFB-CBB1E07E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F6C5-E763-9A40-9C70-93E452E6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F399-7219-7C40-BE6A-5DF0B36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5D5A-4380-094F-8C2C-C07A2BE3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FC281-3CDA-C646-96FF-B3E86927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A86C-615A-844C-967E-668722825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F848-774D-5342-83CE-02F62A44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07874-7299-2B40-BEE4-0FA9C94F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13E54-CBAC-1D40-91A0-D0B722CB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90D9-E765-6245-9EE7-A6CC266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73F-C89E-C541-BF56-E36C694B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246A7-14C1-EE46-98AA-789DF6F0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2CB2C-9A0F-5749-AE16-8DD4B009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9497-4498-B44F-9C5A-0B9E62A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FA623-B8C7-9541-80EE-B8C725EB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AA1E-3BE2-AC4A-8CB0-B1975CEC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78167-E231-5F49-8926-21734A39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1117-B565-9048-99F9-11AC3819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37A0-F887-4545-B268-246034AA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C450-791A-BD41-9C18-E38CD648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04EEF-0339-2547-A27C-B9B5683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9045-C6FB-7049-A1FD-651DDF6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DA46-3081-714E-85E2-55917B0A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B004-1B93-7744-9B29-96C93CCB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2DE77-00BF-D84B-BBC0-85C2F34E0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0FD0-BACE-1140-A4EA-96CB0025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9F9D8-27FB-B34E-8E13-B1D663B2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BF4D-9BEA-4048-B60D-40D78345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F53AE-7521-854F-8500-8505264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FB164-BC7B-224E-BBF8-FA6891C9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7780-3A71-384B-A4F1-F915AD0A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E93-6D45-084B-B79D-61BDD2832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15B23-6885-FE46-8BB0-BAC9A7AECFB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D97-18B7-5E4A-AEF7-F245EFF84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A1CF-AE02-0A43-A3F6-C7FEBAF2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F392-127F-604C-90FB-326762BF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0E87-4A3A-FE4B-B4F4-E08E1E974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DAC4-C69D-8740-8D69-B7E855D98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that call themselves</a:t>
            </a:r>
          </a:p>
        </p:txBody>
      </p:sp>
    </p:spTree>
    <p:extLst>
      <p:ext uri="{BB962C8B-B14F-4D97-AF65-F5344CB8AC3E}">
        <p14:creationId xmlns:p14="http://schemas.microsoft.com/office/powerpoint/2010/main" val="101189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980D-237B-B74B-AD36-47B367CF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D31C-3A8B-2A4B-B559-976823F1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5, 2, </a:t>
            </a:r>
            <a:r>
              <a:rPr lang="en-US" b="1" dirty="0"/>
              <a:t>6</a:t>
            </a:r>
            <a:r>
              <a:rPr lang="en-US" dirty="0"/>
              <a:t>, 9, 12, 10,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repeat on the left and right lists.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5, 2     </a:t>
            </a:r>
            <a:r>
              <a:rPr lang="en-US" b="1" dirty="0"/>
              <a:t>6</a:t>
            </a:r>
            <a:r>
              <a:rPr lang="en-US" dirty="0"/>
              <a:t>, 9, 12, 10, 15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B5013-EC8A-0045-B095-F276BED3298D}"/>
              </a:ext>
            </a:extLst>
          </p:cNvPr>
          <p:cNvSpPr/>
          <p:nvPr/>
        </p:nvSpPr>
        <p:spPr>
          <a:xfrm>
            <a:off x="1856652" y="3786190"/>
            <a:ext cx="1015136" cy="58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C41A2-E9AC-D240-8D44-7EACAF6B8960}"/>
              </a:ext>
            </a:extLst>
          </p:cNvPr>
          <p:cNvSpPr/>
          <p:nvPr/>
        </p:nvSpPr>
        <p:spPr>
          <a:xfrm>
            <a:off x="3304091" y="3786189"/>
            <a:ext cx="1482222" cy="58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58992-11C7-9A4F-B27F-D41811E0003F}"/>
              </a:ext>
            </a:extLst>
          </p:cNvPr>
          <p:cNvSpPr txBox="1"/>
          <p:nvPr/>
        </p:nvSpPr>
        <p:spPr>
          <a:xfrm>
            <a:off x="1856651" y="5243513"/>
            <a:ext cx="447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on these two lists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4052E-D082-7C48-BA22-BF8E8C2C1EA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857625" y="4500563"/>
            <a:ext cx="235382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116E5C-6FAE-894C-81DA-6CE6D3385476}"/>
              </a:ext>
            </a:extLst>
          </p:cNvPr>
          <p:cNvCxnSpPr/>
          <p:nvPr/>
        </p:nvCxnSpPr>
        <p:spPr>
          <a:xfrm flipH="1" flipV="1">
            <a:off x="2375403" y="4597182"/>
            <a:ext cx="324935" cy="5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E26D9A-DC7E-CE49-BB2B-4396D898136B}"/>
              </a:ext>
            </a:extLst>
          </p:cNvPr>
          <p:cNvSpPr txBox="1"/>
          <p:nvPr/>
        </p:nvSpPr>
        <p:spPr>
          <a:xfrm>
            <a:off x="4645582" y="685800"/>
            <a:ext cx="212669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12, 10, 5, 2, 9, </a:t>
            </a:r>
            <a:r>
              <a:rPr lang="en-US" b="1" dirty="0"/>
              <a:t>6</a:t>
            </a:r>
            <a:r>
              <a:rPr lang="en-US" dirty="0"/>
              <a:t>,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2233-13A0-394F-B50A-59911AA674B7}"/>
              </a:ext>
            </a:extLst>
          </p:cNvPr>
          <p:cNvSpPr txBox="1"/>
          <p:nvPr/>
        </p:nvSpPr>
        <p:spPr>
          <a:xfrm>
            <a:off x="7229475" y="685800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6 as the pivot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E6942-9860-A54F-ACE8-02DF32FAD60E}"/>
              </a:ext>
            </a:extLst>
          </p:cNvPr>
          <p:cNvSpPr txBox="1"/>
          <p:nvPr/>
        </p:nvSpPr>
        <p:spPr>
          <a:xfrm>
            <a:off x="7147293" y="1298317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the numbers to the left or right of the pivot 6. 6 is sorted now.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5B173-EC23-E648-B356-D0348C5E52F5}"/>
              </a:ext>
            </a:extLst>
          </p:cNvPr>
          <p:cNvSpPr txBox="1"/>
          <p:nvPr/>
        </p:nvSpPr>
        <p:spPr>
          <a:xfrm>
            <a:off x="2918938" y="2362199"/>
            <a:ext cx="695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5, </a:t>
            </a:r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CF258-62EC-4247-A0CA-6A3093FAD45C}"/>
              </a:ext>
            </a:extLst>
          </p:cNvPr>
          <p:cNvSpPr txBox="1"/>
          <p:nvPr/>
        </p:nvSpPr>
        <p:spPr>
          <a:xfrm>
            <a:off x="5534436" y="2380476"/>
            <a:ext cx="139195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12, </a:t>
            </a:r>
            <a:r>
              <a:rPr lang="en-US" b="1" dirty="0"/>
              <a:t>10</a:t>
            </a:r>
            <a:r>
              <a:rPr lang="en-US" dirty="0"/>
              <a:t>, 9, 15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76339-081E-6045-BB66-94CC5EA7C023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>
            <a:off x="6218095" y="1779032"/>
            <a:ext cx="12321" cy="6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9DA6BB-18C2-8841-BE0B-155EE714E4D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08929" y="1055132"/>
            <a:ext cx="0" cy="35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30DEB3-F6A9-EE4B-A00E-9B40D696DAE5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flipH="1">
            <a:off x="3266838" y="1779032"/>
            <a:ext cx="1670922" cy="58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FF172B-F38E-3549-9379-89618B68E6A7}"/>
              </a:ext>
            </a:extLst>
          </p:cNvPr>
          <p:cNvSpPr txBox="1"/>
          <p:nvPr/>
        </p:nvSpPr>
        <p:spPr>
          <a:xfrm>
            <a:off x="590077" y="2362199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2 as the pivot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7022F-E863-8047-8076-A18F34C910AD}"/>
              </a:ext>
            </a:extLst>
          </p:cNvPr>
          <p:cNvSpPr txBox="1"/>
          <p:nvPr/>
        </p:nvSpPr>
        <p:spPr>
          <a:xfrm>
            <a:off x="2709797" y="3941803"/>
            <a:ext cx="695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3881E-FFB2-1F47-8BF0-BEAC877BFA8D}"/>
              </a:ext>
            </a:extLst>
          </p:cNvPr>
          <p:cNvCxnSpPr>
            <a:cxnSpLocks/>
            <a:stCxn id="60" idx="2"/>
            <a:endCxn id="20" idx="0"/>
          </p:cNvCxnSpPr>
          <p:nvPr/>
        </p:nvCxnSpPr>
        <p:spPr>
          <a:xfrm flipH="1">
            <a:off x="3057697" y="3500329"/>
            <a:ext cx="1" cy="44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828314-0C91-D040-9F45-4D88ACD3C7F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585326" y="2731531"/>
            <a:ext cx="681512" cy="39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697A48-461F-5D4B-BB01-051208BCB501}"/>
              </a:ext>
            </a:extLst>
          </p:cNvPr>
          <p:cNvSpPr txBox="1"/>
          <p:nvPr/>
        </p:nvSpPr>
        <p:spPr>
          <a:xfrm>
            <a:off x="465776" y="2998917"/>
            <a:ext cx="164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the numbers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AD2FAE-1805-B242-8015-9610074D2159}"/>
              </a:ext>
            </a:extLst>
          </p:cNvPr>
          <p:cNvSpPr txBox="1"/>
          <p:nvPr/>
        </p:nvSpPr>
        <p:spPr>
          <a:xfrm>
            <a:off x="300014" y="3803304"/>
            <a:ext cx="18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number. </a:t>
            </a:r>
          </a:p>
          <a:p>
            <a:r>
              <a:rPr lang="en-US" dirty="0"/>
              <a:t>Leave it.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7222AC-1918-9047-9BD6-74C273637A24}"/>
              </a:ext>
            </a:extLst>
          </p:cNvPr>
          <p:cNvSpPr txBox="1"/>
          <p:nvPr/>
        </p:nvSpPr>
        <p:spPr>
          <a:xfrm>
            <a:off x="7229475" y="2362199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pivot : 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7EA69-0675-ED48-9543-27D381ED748B}"/>
              </a:ext>
            </a:extLst>
          </p:cNvPr>
          <p:cNvSpPr txBox="1"/>
          <p:nvPr/>
        </p:nvSpPr>
        <p:spPr>
          <a:xfrm>
            <a:off x="4645582" y="1409700"/>
            <a:ext cx="5843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5, 2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A8348F-9E93-1644-9175-A2FFE2A6AC7A}"/>
              </a:ext>
            </a:extLst>
          </p:cNvPr>
          <p:cNvSpPr txBox="1"/>
          <p:nvPr/>
        </p:nvSpPr>
        <p:spPr>
          <a:xfrm>
            <a:off x="5229938" y="1409700"/>
            <a:ext cx="2921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933BDE-6FB8-6F4C-8A21-C83BB5B9D4A0}"/>
              </a:ext>
            </a:extLst>
          </p:cNvPr>
          <p:cNvSpPr txBox="1"/>
          <p:nvPr/>
        </p:nvSpPr>
        <p:spPr>
          <a:xfrm>
            <a:off x="5522116" y="1409700"/>
            <a:ext cx="13919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12, 10, 9, 15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387406-3965-B543-A436-2CC344FF3BD5}"/>
              </a:ext>
            </a:extLst>
          </p:cNvPr>
          <p:cNvSpPr txBox="1"/>
          <p:nvPr/>
        </p:nvSpPr>
        <p:spPr>
          <a:xfrm>
            <a:off x="5389238" y="3301677"/>
            <a:ext cx="5843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EEAB8-864D-4D4A-B5AA-B59FD061233C}"/>
              </a:ext>
            </a:extLst>
          </p:cNvPr>
          <p:cNvSpPr txBox="1"/>
          <p:nvPr/>
        </p:nvSpPr>
        <p:spPr>
          <a:xfrm>
            <a:off x="5973593" y="3301677"/>
            <a:ext cx="5472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64677A-7753-4C46-B862-7B0E361BF8AA}"/>
              </a:ext>
            </a:extLst>
          </p:cNvPr>
          <p:cNvSpPr txBox="1"/>
          <p:nvPr/>
        </p:nvSpPr>
        <p:spPr>
          <a:xfrm>
            <a:off x="6520796" y="3305755"/>
            <a:ext cx="9669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12,  15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715760-EF89-6B41-A2FD-D5E044C3B32D}"/>
              </a:ext>
            </a:extLst>
          </p:cNvPr>
          <p:cNvCxnSpPr>
            <a:stCxn id="10" idx="2"/>
            <a:endCxn id="37" idx="0"/>
          </p:cNvCxnSpPr>
          <p:nvPr/>
        </p:nvCxnSpPr>
        <p:spPr>
          <a:xfrm>
            <a:off x="6230416" y="2749808"/>
            <a:ext cx="16779" cy="55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6EA0EF-0504-534E-A038-89B9A837EF20}"/>
              </a:ext>
            </a:extLst>
          </p:cNvPr>
          <p:cNvSpPr txBox="1"/>
          <p:nvPr/>
        </p:nvSpPr>
        <p:spPr>
          <a:xfrm>
            <a:off x="4937760" y="4126470"/>
            <a:ext cx="5843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4E3C2D-6ACC-CB45-A0DC-207B64FF786E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5229938" y="3671009"/>
            <a:ext cx="451478" cy="45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F3AE87-17FF-3B46-BB32-09E0F1E0132C}"/>
              </a:ext>
            </a:extLst>
          </p:cNvPr>
          <p:cNvSpPr txBox="1"/>
          <p:nvPr/>
        </p:nvSpPr>
        <p:spPr>
          <a:xfrm>
            <a:off x="6659933" y="4126469"/>
            <a:ext cx="84814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r>
              <a:rPr lang="en-US" dirty="0"/>
              <a:t>, 15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18E31C-7B4B-9741-83C4-90CD6AA68B9A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7004275" y="3675087"/>
            <a:ext cx="79729" cy="45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AC885C-033B-2C4A-9887-165002E4FD84}"/>
              </a:ext>
            </a:extLst>
          </p:cNvPr>
          <p:cNvSpPr txBox="1"/>
          <p:nvPr/>
        </p:nvSpPr>
        <p:spPr>
          <a:xfrm>
            <a:off x="8137428" y="3176198"/>
            <a:ext cx="31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the numbers to the left and right of the 10.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E3E2-F358-7242-BB2E-D7B405273E71}"/>
              </a:ext>
            </a:extLst>
          </p:cNvPr>
          <p:cNvSpPr txBox="1"/>
          <p:nvPr/>
        </p:nvSpPr>
        <p:spPr>
          <a:xfrm>
            <a:off x="8110162" y="4126469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pivot : 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E1BED-90A6-FB43-9E0B-4B356118FDCB}"/>
              </a:ext>
            </a:extLst>
          </p:cNvPr>
          <p:cNvSpPr txBox="1"/>
          <p:nvPr/>
        </p:nvSpPr>
        <p:spPr>
          <a:xfrm>
            <a:off x="2278841" y="3126919"/>
            <a:ext cx="5472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6935-8D62-EA4C-A6F3-A2D52EDB9E67}"/>
              </a:ext>
            </a:extLst>
          </p:cNvPr>
          <p:cNvSpPr txBox="1"/>
          <p:nvPr/>
        </p:nvSpPr>
        <p:spPr>
          <a:xfrm>
            <a:off x="2826044" y="3130997"/>
            <a:ext cx="46330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BF20C3-BE52-464A-84D8-2987D836D5AF}"/>
              </a:ext>
            </a:extLst>
          </p:cNvPr>
          <p:cNvSpPr txBox="1"/>
          <p:nvPr/>
        </p:nvSpPr>
        <p:spPr>
          <a:xfrm>
            <a:off x="6661037" y="5032116"/>
            <a:ext cx="54720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DF6254-D7EF-5943-B61F-16BBB037E186}"/>
              </a:ext>
            </a:extLst>
          </p:cNvPr>
          <p:cNvSpPr txBox="1"/>
          <p:nvPr/>
        </p:nvSpPr>
        <p:spPr>
          <a:xfrm>
            <a:off x="7208240" y="5036194"/>
            <a:ext cx="46330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CBD326-4B0E-E549-82E9-F790E25AE5CA}"/>
              </a:ext>
            </a:extLst>
          </p:cNvPr>
          <p:cNvCxnSpPr>
            <a:cxnSpLocks/>
            <a:stCxn id="44" idx="2"/>
            <a:endCxn id="64" idx="0"/>
          </p:cNvCxnSpPr>
          <p:nvPr/>
        </p:nvCxnSpPr>
        <p:spPr>
          <a:xfrm flipH="1">
            <a:off x="6934639" y="4495801"/>
            <a:ext cx="149365" cy="5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BCDE59-3308-0848-82BF-46E552AD9A36}"/>
              </a:ext>
            </a:extLst>
          </p:cNvPr>
          <p:cNvSpPr txBox="1"/>
          <p:nvPr/>
        </p:nvSpPr>
        <p:spPr>
          <a:xfrm>
            <a:off x="7610600" y="5594866"/>
            <a:ext cx="46330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718B3F-BFE7-1044-A309-EA2EDE3B0EB3}"/>
              </a:ext>
            </a:extLst>
          </p:cNvPr>
          <p:cNvSpPr txBox="1"/>
          <p:nvPr/>
        </p:nvSpPr>
        <p:spPr>
          <a:xfrm>
            <a:off x="8073907" y="4847358"/>
            <a:ext cx="31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the numbers to the left and right of the 12.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6CF007-82D0-714D-A52C-40B880C386FB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7439894" y="5405526"/>
            <a:ext cx="402360" cy="18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992B7D-6DFD-9644-BDC2-B577F32F568C}"/>
              </a:ext>
            </a:extLst>
          </p:cNvPr>
          <p:cNvSpPr txBox="1"/>
          <p:nvPr/>
        </p:nvSpPr>
        <p:spPr>
          <a:xfrm>
            <a:off x="2114537" y="5964198"/>
            <a:ext cx="481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 : 2, 5, 6, 9, 10, 12, 15</a:t>
            </a:r>
          </a:p>
        </p:txBody>
      </p:sp>
    </p:spTree>
    <p:extLst>
      <p:ext uri="{BB962C8B-B14F-4D97-AF65-F5344CB8AC3E}">
        <p14:creationId xmlns:p14="http://schemas.microsoft.com/office/powerpoint/2010/main" val="344195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8EB6-8887-DF45-9D19-0EE8F30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code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51B-42E5-9C4B-807A-3151B7F1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We are going to step through Factorial() in the debugger and look at the </a:t>
            </a:r>
            <a:r>
              <a:rPr lang="en-US" dirty="0" err="1"/>
              <a:t>callstack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5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609-719A-834F-A752-BD3DCBBA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4BA3-D71D-3244-A0D4-2C6B06CD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how to write the factorial function recursively. This is the classic example that is always everyone’s first recursive function.</a:t>
            </a:r>
          </a:p>
          <a:p>
            <a:r>
              <a:rPr lang="en-US" dirty="0"/>
              <a:t>We saw how Greatest Common Divisor could be written recursively</a:t>
            </a:r>
          </a:p>
          <a:p>
            <a:r>
              <a:rPr lang="en-US" dirty="0"/>
              <a:t>We looked at </a:t>
            </a:r>
            <a:r>
              <a:rPr lang="en-US" dirty="0" err="1"/>
              <a:t>QuickSort</a:t>
            </a:r>
            <a:r>
              <a:rPr lang="en-US" dirty="0"/>
              <a:t> as an example of a recursive algorithm that is not just a simple math function.</a:t>
            </a:r>
          </a:p>
          <a:p>
            <a:r>
              <a:rPr lang="en-US" dirty="0"/>
              <a:t>We learned that when the problem can be defined recursively then we can code it with a recursive call (when the function calls itself).</a:t>
            </a:r>
          </a:p>
        </p:txBody>
      </p:sp>
    </p:spTree>
    <p:extLst>
      <p:ext uri="{BB962C8B-B14F-4D97-AF65-F5344CB8AC3E}">
        <p14:creationId xmlns:p14="http://schemas.microsoft.com/office/powerpoint/2010/main" val="219677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919D-C5CD-4ED9-AB45-5FABBD75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EED9-403C-4A74-A6EA-46869D50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Maxima</a:t>
            </a:r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491B-A328-9A40-8DB8-D269C66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functions that call themselves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4F73-D5B0-7D4D-B741-23D01364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problems are easily defined with a recursive definition</a:t>
            </a:r>
          </a:p>
          <a:p>
            <a:endParaRPr lang="en-US" dirty="0"/>
          </a:p>
          <a:p>
            <a:r>
              <a:rPr lang="en-US" dirty="0"/>
              <a:t>The factorial function is always everyone’s first exposure to recursion.</a:t>
            </a:r>
          </a:p>
          <a:p>
            <a:r>
              <a:rPr lang="en-US" dirty="0"/>
              <a:t>Factorial is a function applied to nonnegative integers</a:t>
            </a:r>
          </a:p>
          <a:p>
            <a:pPr marL="0" indent="0">
              <a:buNone/>
            </a:pPr>
            <a:r>
              <a:rPr lang="en-US" dirty="0"/>
              <a:t>	4! = 4 x 3 x 2 x 1 = 24</a:t>
            </a:r>
          </a:p>
          <a:p>
            <a:pPr marL="0" indent="0">
              <a:buNone/>
            </a:pPr>
            <a:r>
              <a:rPr lang="en-US" dirty="0"/>
              <a:t>	7! = 7 x 6 x 5 x 4 x 3 x 2 x 1 = 5040</a:t>
            </a:r>
          </a:p>
          <a:p>
            <a:pPr marL="0" indent="0">
              <a:buNone/>
            </a:pPr>
            <a:r>
              <a:rPr lang="en-US" dirty="0"/>
              <a:t>Instead of the ! notation we’ll use factorial(n).</a:t>
            </a:r>
          </a:p>
          <a:p>
            <a:pPr marL="0" indent="0">
              <a:buNone/>
            </a:pPr>
            <a:r>
              <a:rPr lang="en-US" dirty="0"/>
              <a:t>How many ways can 5 people be arranged left to right in a photo? </a:t>
            </a:r>
          </a:p>
          <a:p>
            <a:pPr marL="0" indent="0">
              <a:buNone/>
            </a:pPr>
            <a:r>
              <a:rPr lang="en-US" dirty="0"/>
              <a:t>	5 x 4 x 3 x 2 x 1 = 120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D71-DF83-A543-8DD7-C9DB932A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C2BC-C948-1047-A8F9-628D569B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factorial(5) = 5 x 4 x 3 x 2 x 1 = 120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Note that factorial(5) = 5 x factorial(4) = 5 x (4 x 3 x 2 x 1)</a:t>
            </a:r>
          </a:p>
          <a:p>
            <a:pPr marL="0" indent="0">
              <a:buNone/>
            </a:pPr>
            <a:r>
              <a:rPr lang="en-US" dirty="0"/>
              <a:t>See, that is a recursive definition. Factorial(5) was defined in terms of factorial(4). The recursive definition of factorial:</a:t>
            </a:r>
          </a:p>
          <a:p>
            <a:pPr marL="0" indent="0">
              <a:buNone/>
            </a:pPr>
            <a:r>
              <a:rPr lang="en-US" dirty="0"/>
              <a:t>	factorial(n) =&gt; if (n == 0) factorial = 1,</a:t>
            </a:r>
          </a:p>
          <a:p>
            <a:pPr marL="0" indent="0">
              <a:buNone/>
            </a:pPr>
            <a:r>
              <a:rPr lang="en-US" dirty="0"/>
              <a:t>			    else factorial(n) = n * factorial(n-1)</a:t>
            </a:r>
          </a:p>
          <a:p>
            <a:pPr marL="0" indent="0">
              <a:buNone/>
            </a:pPr>
            <a:r>
              <a:rPr lang="en-US" dirty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294435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6A77-37E4-7045-99C7-CB0BBB7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9AC6-25C2-E849-84B4-4E358924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factorial(int n) {</a:t>
            </a:r>
          </a:p>
          <a:p>
            <a:pPr marL="0" indent="0">
              <a:buNone/>
            </a:pPr>
            <a:r>
              <a:rPr lang="en-US" dirty="0"/>
              <a:t>	if (n == 0)</a:t>
            </a:r>
          </a:p>
          <a:p>
            <a:pPr marL="0" indent="0">
              <a:buNone/>
            </a:pPr>
            <a:r>
              <a:rPr lang="en-US" dirty="0"/>
              <a:t>		 return 1;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return n * </a:t>
            </a:r>
            <a:r>
              <a:rPr lang="en-US" dirty="0">
                <a:solidFill>
                  <a:srgbClr val="FF0000"/>
                </a:solidFill>
              </a:rPr>
              <a:t>factorial</a:t>
            </a:r>
            <a:r>
              <a:rPr lang="en-US" dirty="0"/>
              <a:t>(n –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calls itself. That makes it a recursive function.</a:t>
            </a:r>
          </a:p>
        </p:txBody>
      </p:sp>
    </p:spTree>
    <p:extLst>
      <p:ext uri="{BB962C8B-B14F-4D97-AF65-F5344CB8AC3E}">
        <p14:creationId xmlns:p14="http://schemas.microsoft.com/office/powerpoint/2010/main" val="173603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8AF3-9C04-BC40-8EC1-9409626B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at least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72F4-96CE-0542-8A4C-5CC49328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recursive function needs at least two parts</a:t>
            </a:r>
          </a:p>
          <a:p>
            <a:pPr lvl="1"/>
            <a:r>
              <a:rPr lang="en-US" dirty="0"/>
              <a:t>A base case – this is when the data gets the smallest it can be. This is a case where the function does not call itself. This is needed to stop the recursive calls. </a:t>
            </a:r>
          </a:p>
          <a:p>
            <a:pPr lvl="1"/>
            <a:r>
              <a:rPr lang="en-US" dirty="0"/>
              <a:t>A general case – this is the most common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factorial(int n) {</a:t>
            </a:r>
          </a:p>
          <a:p>
            <a:pPr marL="0" indent="0">
              <a:buNone/>
            </a:pPr>
            <a:r>
              <a:rPr lang="en-US" dirty="0"/>
              <a:t>	if (n == 0) return 1;			// the base case</a:t>
            </a:r>
          </a:p>
          <a:p>
            <a:pPr marL="0" indent="0">
              <a:buNone/>
            </a:pPr>
            <a:r>
              <a:rPr lang="en-US" dirty="0"/>
              <a:t>	return n * </a:t>
            </a:r>
            <a:r>
              <a:rPr lang="en-US" dirty="0">
                <a:solidFill>
                  <a:srgbClr val="FF0000"/>
                </a:solidFill>
              </a:rPr>
              <a:t>factorial</a:t>
            </a:r>
            <a:r>
              <a:rPr lang="en-US" dirty="0"/>
              <a:t>(n – 1);	// the general case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C9C-C7C1-224A-9D9B-FDF4A88B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what’s wrong with writing factorial with a for loop? Nothing.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3A37-CF35-3E49-99F7-74447A74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int factorial(int n) {</a:t>
            </a:r>
          </a:p>
          <a:p>
            <a:pPr marL="0" indent="0">
              <a:buNone/>
            </a:pPr>
            <a:r>
              <a:rPr lang="en-US" dirty="0"/>
              <a:t>		int product = 1;</a:t>
            </a:r>
          </a:p>
          <a:p>
            <a:pPr marL="0" indent="0">
              <a:buNone/>
            </a:pPr>
            <a:r>
              <a:rPr lang="en-US" dirty="0"/>
              <a:t>		for (int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--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	product = product * </a:t>
            </a:r>
            <a:r>
              <a:rPr lang="en-US" dirty="0" err="1"/>
              <a:t>i</a:t>
            </a:r>
            <a:r>
              <a:rPr lang="en-US" dirty="0"/>
              <a:t>;	// product *= </a:t>
            </a:r>
            <a:r>
              <a:rPr lang="en-US" dirty="0" err="1"/>
              <a:t>i</a:t>
            </a:r>
            <a:r>
              <a:rPr lang="en-US" dirty="0"/>
              <a:t>;   is same</a:t>
            </a:r>
          </a:p>
          <a:p>
            <a:pPr marL="0" indent="0">
              <a:buNone/>
            </a:pPr>
            <a:r>
              <a:rPr lang="en-US" dirty="0"/>
              <a:t>		return product;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Writing factorial with a for-loop is fine. It doesn’t help explain recursion though.</a:t>
            </a:r>
          </a:p>
        </p:txBody>
      </p:sp>
    </p:spTree>
    <p:extLst>
      <p:ext uri="{BB962C8B-B14F-4D97-AF65-F5344CB8AC3E}">
        <p14:creationId xmlns:p14="http://schemas.microsoft.com/office/powerpoint/2010/main" val="11476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D65-48B3-4E44-ACF2-89E65193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when writing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85D6-EED2-B34B-ADD6-20D077FC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that you have a </a:t>
            </a:r>
            <a:r>
              <a:rPr lang="en-US" u="sng" dirty="0"/>
              <a:t>base case </a:t>
            </a:r>
            <a:r>
              <a:rPr lang="en-US" dirty="0"/>
              <a:t>or the recursion will run until Java gives you a “Stack Overflow” error.</a:t>
            </a:r>
          </a:p>
          <a:p>
            <a:r>
              <a:rPr lang="en-US" dirty="0"/>
              <a:t>Check that in the </a:t>
            </a:r>
            <a:r>
              <a:rPr lang="en-US" u="sng" dirty="0"/>
              <a:t>general case </a:t>
            </a:r>
            <a:r>
              <a:rPr lang="en-US" dirty="0"/>
              <a:t>that the call to itself is on a </a:t>
            </a:r>
            <a:r>
              <a:rPr lang="en-US" u="sng" dirty="0"/>
              <a:t>smaller set </a:t>
            </a:r>
            <a:r>
              <a:rPr lang="en-US" dirty="0"/>
              <a:t>of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factorial(int n) {</a:t>
            </a:r>
          </a:p>
          <a:p>
            <a:pPr marL="0" indent="0">
              <a:buNone/>
            </a:pPr>
            <a:r>
              <a:rPr lang="en-US" dirty="0"/>
              <a:t>    if (n == 0) </a:t>
            </a:r>
          </a:p>
          <a:p>
            <a:pPr marL="0" indent="0">
              <a:buNone/>
            </a:pPr>
            <a:r>
              <a:rPr lang="en-US" dirty="0"/>
              <a:t>	return 1;	      // &lt;- there is a base case. No call to itself 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	return n * </a:t>
            </a:r>
            <a:r>
              <a:rPr lang="en-US" dirty="0">
                <a:solidFill>
                  <a:srgbClr val="FF0000"/>
                </a:solidFill>
              </a:rPr>
              <a:t>factorial</a:t>
            </a:r>
            <a:r>
              <a:rPr lang="en-US" dirty="0"/>
              <a:t>(n – 1); // called on n – 1. That is smaller than n.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3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DB5F-4933-764E-9509-794B17FF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lead to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EDA3-7025-164F-9729-9BD2A547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look at another example.</a:t>
            </a:r>
          </a:p>
          <a:p>
            <a:pPr marL="0" indent="0">
              <a:buNone/>
            </a:pPr>
            <a:r>
              <a:rPr lang="en-US" dirty="0"/>
              <a:t>Euclid’s algorithm for finding the Greatest Common Divisor (GCD) is defined recursively.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gcd</a:t>
            </a:r>
            <a:r>
              <a:rPr lang="en-US" dirty="0"/>
              <a:t>(44, 55) = 11, </a:t>
            </a:r>
            <a:r>
              <a:rPr lang="en-US" dirty="0" err="1"/>
              <a:t>gcd</a:t>
            </a:r>
            <a:r>
              <a:rPr lang="en-US" dirty="0"/>
              <a:t>(18, 27) =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gcd</a:t>
            </a:r>
            <a:r>
              <a:rPr lang="en-US" dirty="0"/>
              <a:t>(int a, int b) {</a:t>
            </a:r>
          </a:p>
          <a:p>
            <a:pPr marL="0" indent="0">
              <a:buNone/>
            </a:pPr>
            <a:r>
              <a:rPr lang="en-US" dirty="0"/>
              <a:t>		 if (b == 0) return a;	// base case</a:t>
            </a:r>
          </a:p>
          <a:p>
            <a:pPr marL="0" indent="0">
              <a:buNone/>
            </a:pPr>
            <a:r>
              <a:rPr lang="en-US" dirty="0"/>
              <a:t>	 	return </a:t>
            </a:r>
            <a:r>
              <a:rPr lang="en-US" dirty="0" err="1"/>
              <a:t>gcd</a:t>
            </a:r>
            <a:r>
              <a:rPr lang="en-US" dirty="0"/>
              <a:t>(b, a % b);	// general case. a mod b is smaller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7681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38C-8B3A-4947-B1C3-EDEB48C5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a recursive sort. Not just a tiny math function and a super fast sort.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AC90-B631-3047-AD4E-A05571C9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Quicksort :</a:t>
            </a:r>
          </a:p>
          <a:p>
            <a:pPr marL="0" indent="0">
              <a:buNone/>
            </a:pPr>
            <a:r>
              <a:rPr lang="en-US" dirty="0"/>
              <a:t>	12, 10, 5, 2, 9, 6, 15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Pick one of the numbers. We’ll pick 6.  This is our pivot number.</a:t>
            </a:r>
          </a:p>
          <a:p>
            <a:pPr marL="0" indent="0">
              <a:buNone/>
            </a:pPr>
            <a:r>
              <a:rPr lang="en-US" dirty="0"/>
              <a:t>	12, 10, 5, 2, 9, </a:t>
            </a:r>
            <a:r>
              <a:rPr lang="en-US" b="1" dirty="0"/>
              <a:t>6</a:t>
            </a:r>
            <a:r>
              <a:rPr lang="en-US" dirty="0"/>
              <a:t>, 15</a:t>
            </a:r>
          </a:p>
          <a:p>
            <a:pPr marL="0" indent="0">
              <a:buNone/>
            </a:pPr>
            <a:r>
              <a:rPr lang="en-US" dirty="0"/>
              <a:t>Move the numbers less than 6 to the left and numbers bigger to the right. This is called partitioning. 6 is sorted and will stay in its position.</a:t>
            </a:r>
          </a:p>
          <a:p>
            <a:pPr marL="0" indent="0">
              <a:buNone/>
            </a:pPr>
            <a:r>
              <a:rPr lang="en-US" dirty="0"/>
              <a:t>	5, 2, </a:t>
            </a:r>
            <a:r>
              <a:rPr lang="en-US" b="1" dirty="0"/>
              <a:t>6</a:t>
            </a:r>
            <a:r>
              <a:rPr lang="en-US" dirty="0"/>
              <a:t>, 9, 12, 10, 15</a:t>
            </a:r>
          </a:p>
        </p:txBody>
      </p:sp>
    </p:spTree>
    <p:extLst>
      <p:ext uri="{BB962C8B-B14F-4D97-AF65-F5344CB8AC3E}">
        <p14:creationId xmlns:p14="http://schemas.microsoft.com/office/powerpoint/2010/main" val="277917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26848</TotalTime>
  <Words>1054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Recursion</vt:lpstr>
      <vt:lpstr>Recursion – functions that call themselves</vt:lpstr>
      <vt:lpstr>Factorial</vt:lpstr>
      <vt:lpstr>Factorial – the code</vt:lpstr>
      <vt:lpstr>Recursion – at least two parts</vt:lpstr>
      <vt:lpstr>But what’s wrong with writing factorial with a for loop? Nothing.</vt:lpstr>
      <vt:lpstr>Gotchas when writing recursive functions</vt:lpstr>
      <vt:lpstr>Recursive definitions lead to recursive functions</vt:lpstr>
      <vt:lpstr>QuickSort – a recursive sort. Not just a tiny math function and a super fast sort.</vt:lpstr>
      <vt:lpstr>QuickSort – continued</vt:lpstr>
      <vt:lpstr>PowerPoint Presentation</vt:lpstr>
      <vt:lpstr>See code in VS Code</vt:lpstr>
      <vt:lpstr>Summary</vt:lpstr>
      <vt:lpstr>Leftover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Scott Johnson</dc:creator>
  <cp:lastModifiedBy>Scott Johnson</cp:lastModifiedBy>
  <cp:revision>22</cp:revision>
  <dcterms:created xsi:type="dcterms:W3CDTF">2021-04-10T20:56:19Z</dcterms:created>
  <dcterms:modified xsi:type="dcterms:W3CDTF">2021-04-29T12:29:58Z</dcterms:modified>
</cp:coreProperties>
</file>