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8" r:id="rId4"/>
    <p:sldId id="257" r:id="rId5"/>
    <p:sldId id="263" r:id="rId6"/>
    <p:sldId id="259" r:id="rId7"/>
    <p:sldId id="260" r:id="rId8"/>
    <p:sldId id="261" r:id="rId9"/>
    <p:sldId id="264" r:id="rId10"/>
    <p:sldId id="267" r:id="rId11"/>
    <p:sldId id="265" r:id="rId12"/>
    <p:sldId id="268" r:id="rId13"/>
    <p:sldId id="266" r:id="rId14"/>
    <p:sldId id="269" r:id="rId15"/>
    <p:sldId id="270" r:id="rId16"/>
    <p:sldId id="271" r:id="rId17"/>
    <p:sldId id="274" r:id="rId18"/>
    <p:sldId id="275" r:id="rId19"/>
    <p:sldId id="277" r:id="rId20"/>
    <p:sldId id="278" r:id="rId21"/>
    <p:sldId id="279" r:id="rId22"/>
    <p:sldId id="280" r:id="rId23"/>
    <p:sldId id="281" r:id="rId24"/>
    <p:sldId id="282" r:id="rId25"/>
    <p:sldId id="284" r:id="rId26"/>
    <p:sldId id="283" r:id="rId27"/>
    <p:sldId id="285" r:id="rId28"/>
    <p:sldId id="288" r:id="rId29"/>
    <p:sldId id="289" r:id="rId30"/>
    <p:sldId id="286" r:id="rId31"/>
    <p:sldId id="287" r:id="rId32"/>
    <p:sldId id="272" r:id="rId33"/>
    <p:sldId id="273" r:id="rId34"/>
    <p:sldId id="29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164" d="100"/>
          <a:sy n="164" d="100"/>
        </p:scale>
        <p:origin x="17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CC70D-ABBB-4E86-A6F6-FC8EE7E067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C7E461-6B3F-4299-9AE8-EB6826F21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C3F07-6CBA-4206-9901-CE369C22EC5E}"/>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5" name="Footer Placeholder 4">
            <a:extLst>
              <a:ext uri="{FF2B5EF4-FFF2-40B4-BE49-F238E27FC236}">
                <a16:creationId xmlns:a16="http://schemas.microsoft.com/office/drawing/2014/main" id="{6C155E77-B044-4288-9012-BA77A7A7C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7430C-0CEC-486E-A9F8-DE3C28329E9D}"/>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189243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B8B02-23ED-4D7E-9E59-CFDD3A40BA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06F64-B1A1-4093-BDB2-139AEACD6F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4F5CB-7689-47B0-9798-FDB9BB12F3CC}"/>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5" name="Footer Placeholder 4">
            <a:extLst>
              <a:ext uri="{FF2B5EF4-FFF2-40B4-BE49-F238E27FC236}">
                <a16:creationId xmlns:a16="http://schemas.microsoft.com/office/drawing/2014/main" id="{059B42D7-5352-4124-80E9-D60D49B9D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FB4C7-0EE2-4530-B2D7-7AA1073553D6}"/>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377611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E4255-F4DF-4CE1-8FDC-C636A98256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DF2AE7-3340-4AAD-A790-11EB4D146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F3A29-E1A8-45E8-9741-58840B3E6C68}"/>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5" name="Footer Placeholder 4">
            <a:extLst>
              <a:ext uri="{FF2B5EF4-FFF2-40B4-BE49-F238E27FC236}">
                <a16:creationId xmlns:a16="http://schemas.microsoft.com/office/drawing/2014/main" id="{6210881C-D6C3-495A-8738-3574BE6A0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E64DF-ECF5-4078-8853-8C5AC06D30D1}"/>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810339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CD28-188E-4BF4-AD05-D47672FDE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18DBE3-2464-4905-8271-A129EF93C5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BC84D-742D-4144-AEA3-ED2060FC64F4}"/>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5" name="Footer Placeholder 4">
            <a:extLst>
              <a:ext uri="{FF2B5EF4-FFF2-40B4-BE49-F238E27FC236}">
                <a16:creationId xmlns:a16="http://schemas.microsoft.com/office/drawing/2014/main" id="{ED51CAC5-3F46-4569-AD7C-15F939D07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B9987-56EB-487A-8E34-2FF15AF8BC32}"/>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1781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F8FA-EF29-4669-B63D-B2CDD8B45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9CBA30-FDD0-41DC-8547-38210438F8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6709B8-D497-4B8F-BE4C-9EA7C8F0D6B0}"/>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5" name="Footer Placeholder 4">
            <a:extLst>
              <a:ext uri="{FF2B5EF4-FFF2-40B4-BE49-F238E27FC236}">
                <a16:creationId xmlns:a16="http://schemas.microsoft.com/office/drawing/2014/main" id="{4DB96CA2-F318-4AE8-9E89-640F24973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ADCBA-F5CC-4888-A90E-11F90DC2F2ED}"/>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274436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D9D5-E889-4B5D-93B0-651A94B91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55FA1-F9F5-4742-A8D2-11980004C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907AB1-396A-45C6-AA5E-9272135BA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B835C3-D3DE-4D8A-A357-9E698C7814EB}"/>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6" name="Footer Placeholder 5">
            <a:extLst>
              <a:ext uri="{FF2B5EF4-FFF2-40B4-BE49-F238E27FC236}">
                <a16:creationId xmlns:a16="http://schemas.microsoft.com/office/drawing/2014/main" id="{C85CA2A2-9C3D-4179-89C2-C890E3AA8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25CA0-8BD0-4092-B4A7-037C226FE120}"/>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1814949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1F44-9D2E-43F2-A703-2A8D6D5EA1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21D4B9-BB76-42B3-BF7E-B410B7216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8DE73-3EFF-416B-97CE-D0180A3A97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65675-E561-4335-B969-6CFC8FA63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D5C3B-29FD-4654-8463-7E194A15ED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8143CE-6954-43F3-BAF3-02426744D19C}"/>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8" name="Footer Placeholder 7">
            <a:extLst>
              <a:ext uri="{FF2B5EF4-FFF2-40B4-BE49-F238E27FC236}">
                <a16:creationId xmlns:a16="http://schemas.microsoft.com/office/drawing/2014/main" id="{28789AF5-5C8B-485A-B19D-F8BE4E5B6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49EFA-AE04-43A8-A92B-1E84A92B07DC}"/>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370223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7E66-165A-4D0A-A645-796E14030A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20EBC2-049A-4BEA-B32E-BB79E0FDB018}"/>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4" name="Footer Placeholder 3">
            <a:extLst>
              <a:ext uri="{FF2B5EF4-FFF2-40B4-BE49-F238E27FC236}">
                <a16:creationId xmlns:a16="http://schemas.microsoft.com/office/drawing/2014/main" id="{763DB769-1FD2-4427-A04B-8E41769735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D8ACAA-A226-4475-83FD-20978E01ADDD}"/>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50889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557A6D-A634-49AA-A6FA-66E3A77197E8}"/>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3" name="Footer Placeholder 2">
            <a:extLst>
              <a:ext uri="{FF2B5EF4-FFF2-40B4-BE49-F238E27FC236}">
                <a16:creationId xmlns:a16="http://schemas.microsoft.com/office/drawing/2014/main" id="{9C38815C-23A4-447D-BB8E-4751C77446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4C180E-BED8-4615-AD94-ACA0235E8F92}"/>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20192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0862-25CA-4AE8-B69C-490BE5EBF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5E73A1-29D1-4315-96DD-8620CB532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564F9-BCB6-4509-B6ED-BEA2B842C3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810E3-1E1E-4B7C-9AB3-8D47CAB05EBC}"/>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6" name="Footer Placeholder 5">
            <a:extLst>
              <a:ext uri="{FF2B5EF4-FFF2-40B4-BE49-F238E27FC236}">
                <a16:creationId xmlns:a16="http://schemas.microsoft.com/office/drawing/2014/main" id="{DD98315F-6530-4E22-9260-39928D8D2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E72DE-4E4B-4020-A56E-F2141C9FD4E7}"/>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65285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267AE-B65D-4CB3-AF3D-9643ACB7F8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B64493-0508-4E8E-9038-DBA98F662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4445D3-7E64-4BB9-BA97-7BD622D4D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5BBE7-FAA5-46A0-8521-F627545E689B}"/>
              </a:ext>
            </a:extLst>
          </p:cNvPr>
          <p:cNvSpPr>
            <a:spLocks noGrp="1"/>
          </p:cNvSpPr>
          <p:nvPr>
            <p:ph type="dt" sz="half" idx="10"/>
          </p:nvPr>
        </p:nvSpPr>
        <p:spPr/>
        <p:txBody>
          <a:bodyPr/>
          <a:lstStyle/>
          <a:p>
            <a:fld id="{D209CD27-21BC-47A7-A8EC-A4297899267E}" type="datetimeFigureOut">
              <a:rPr lang="en-US" smtClean="0"/>
              <a:t>2/25/2022</a:t>
            </a:fld>
            <a:endParaRPr lang="en-US"/>
          </a:p>
        </p:txBody>
      </p:sp>
      <p:sp>
        <p:nvSpPr>
          <p:cNvPr id="6" name="Footer Placeholder 5">
            <a:extLst>
              <a:ext uri="{FF2B5EF4-FFF2-40B4-BE49-F238E27FC236}">
                <a16:creationId xmlns:a16="http://schemas.microsoft.com/office/drawing/2014/main" id="{52CEC29E-5A1F-45C4-B3C1-9570B9F4D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9E559-5332-4BF9-9913-B454966FB5FF}"/>
              </a:ext>
            </a:extLst>
          </p:cNvPr>
          <p:cNvSpPr>
            <a:spLocks noGrp="1"/>
          </p:cNvSpPr>
          <p:nvPr>
            <p:ph type="sldNum" sz="quarter" idx="12"/>
          </p:nvPr>
        </p:nvSpPr>
        <p:spPr/>
        <p:txBody>
          <a:bodyPr/>
          <a:lstStyle/>
          <a:p>
            <a:fld id="{DBC6167C-EBFA-40C9-AC28-ACFE2642A299}" type="slidenum">
              <a:rPr lang="en-US" smtClean="0"/>
              <a:t>‹#›</a:t>
            </a:fld>
            <a:endParaRPr lang="en-US"/>
          </a:p>
        </p:txBody>
      </p:sp>
    </p:spTree>
    <p:extLst>
      <p:ext uri="{BB962C8B-B14F-4D97-AF65-F5344CB8AC3E}">
        <p14:creationId xmlns:p14="http://schemas.microsoft.com/office/powerpoint/2010/main" val="2711661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7BCF6-2059-4B66-B808-B26B78E245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9F0EA5-DD50-495A-81DC-DC7DF99A0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1818D-E2BC-4963-9F3F-1017F24BB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09CD27-21BC-47A7-A8EC-A4297899267E}" type="datetimeFigureOut">
              <a:rPr lang="en-US" smtClean="0"/>
              <a:t>2/25/2022</a:t>
            </a:fld>
            <a:endParaRPr lang="en-US"/>
          </a:p>
        </p:txBody>
      </p:sp>
      <p:sp>
        <p:nvSpPr>
          <p:cNvPr id="5" name="Footer Placeholder 4">
            <a:extLst>
              <a:ext uri="{FF2B5EF4-FFF2-40B4-BE49-F238E27FC236}">
                <a16:creationId xmlns:a16="http://schemas.microsoft.com/office/drawing/2014/main" id="{FC448EBA-5342-4732-9202-A40342F94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CCFE76-AC07-4E34-97E7-2C08CBB22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6167C-EBFA-40C9-AC28-ACFE2642A299}" type="slidenum">
              <a:rPr lang="en-US" smtClean="0"/>
              <a:t>‹#›</a:t>
            </a:fld>
            <a:endParaRPr lang="en-US"/>
          </a:p>
        </p:txBody>
      </p:sp>
    </p:spTree>
    <p:extLst>
      <p:ext uri="{BB962C8B-B14F-4D97-AF65-F5344CB8AC3E}">
        <p14:creationId xmlns:p14="http://schemas.microsoft.com/office/powerpoint/2010/main" val="32359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cps.webex.com/meet/dillshh"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34EE2-044D-4427-9493-52191EE6434D}"/>
              </a:ext>
            </a:extLst>
          </p:cNvPr>
          <p:cNvSpPr>
            <a:spLocks noGrp="1"/>
          </p:cNvSpPr>
          <p:nvPr>
            <p:ph type="ctrTitle"/>
          </p:nvPr>
        </p:nvSpPr>
        <p:spPr>
          <a:xfrm>
            <a:off x="1601164" y="420166"/>
            <a:ext cx="9144000" cy="548250"/>
          </a:xfrm>
        </p:spPr>
        <p:txBody>
          <a:bodyPr>
            <a:normAutofit/>
          </a:bodyPr>
          <a:lstStyle/>
          <a:p>
            <a:r>
              <a:rPr lang="en-US" sz="2800" dirty="0"/>
              <a:t>Mr. Johnson’s work as a programmer</a:t>
            </a:r>
          </a:p>
        </p:txBody>
      </p:sp>
      <p:pic>
        <p:nvPicPr>
          <p:cNvPr id="1026" name="Picture 2" descr="Image result for Metroid Prime">
            <a:extLst>
              <a:ext uri="{FF2B5EF4-FFF2-40B4-BE49-F238E27FC236}">
                <a16:creationId xmlns:a16="http://schemas.microsoft.com/office/drawing/2014/main" id="{1512407A-3EB4-43AE-BCFA-F97982D2E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24" y="1275687"/>
            <a:ext cx="1809750" cy="2524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adden 2006">
            <a:extLst>
              <a:ext uri="{FF2B5EF4-FFF2-40B4-BE49-F238E27FC236}">
                <a16:creationId xmlns:a16="http://schemas.microsoft.com/office/drawing/2014/main" id="{EE849687-2B91-481A-A567-67AD82402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7743" y="1249445"/>
            <a:ext cx="1809750" cy="25647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NASCAR PC game EA Sports">
            <a:extLst>
              <a:ext uri="{FF2B5EF4-FFF2-40B4-BE49-F238E27FC236}">
                <a16:creationId xmlns:a16="http://schemas.microsoft.com/office/drawing/2014/main" id="{EADEFAC0-F84A-42A8-9043-7E14683EC3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1462" y="1249445"/>
            <a:ext cx="2182527" cy="27112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Magic Leap">
            <a:extLst>
              <a:ext uri="{FF2B5EF4-FFF2-40B4-BE49-F238E27FC236}">
                <a16:creationId xmlns:a16="http://schemas.microsoft.com/office/drawing/2014/main" id="{E9FFD271-81C7-4E07-BA7A-B2EF1B551E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5024" y="4322319"/>
            <a:ext cx="3760916" cy="21155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ASA">
            <a:extLst>
              <a:ext uri="{FF2B5EF4-FFF2-40B4-BE49-F238E27FC236}">
                <a16:creationId xmlns:a16="http://schemas.microsoft.com/office/drawing/2014/main" id="{DDC2CC9B-C0F4-4CDE-A564-6DCAEE828F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1202" y="429417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us army logo">
            <a:extLst>
              <a:ext uri="{FF2B5EF4-FFF2-40B4-BE49-F238E27FC236}">
                <a16:creationId xmlns:a16="http://schemas.microsoft.com/office/drawing/2014/main" id="{C739C71C-DE2C-4C49-9A2A-E775841BA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9624" y="4322319"/>
            <a:ext cx="1915682" cy="1902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15AFDDA-82C6-4E91-AA47-1E165CF11AEA}"/>
              </a:ext>
            </a:extLst>
          </p:cNvPr>
          <p:cNvSpPr txBox="1"/>
          <p:nvPr/>
        </p:nvSpPr>
        <p:spPr>
          <a:xfrm>
            <a:off x="2527139" y="6373792"/>
            <a:ext cx="1469984" cy="369332"/>
          </a:xfrm>
          <a:prstGeom prst="rect">
            <a:avLst/>
          </a:prstGeom>
          <a:noFill/>
        </p:spPr>
        <p:txBody>
          <a:bodyPr wrap="square" rtlCol="0">
            <a:spAutoFit/>
          </a:bodyPr>
          <a:lstStyle/>
          <a:p>
            <a:r>
              <a:rPr lang="en-US" dirty="0"/>
              <a:t>Magic Leap</a:t>
            </a:r>
          </a:p>
        </p:txBody>
      </p:sp>
      <p:sp>
        <p:nvSpPr>
          <p:cNvPr id="11" name="TextBox 10">
            <a:extLst>
              <a:ext uri="{FF2B5EF4-FFF2-40B4-BE49-F238E27FC236}">
                <a16:creationId xmlns:a16="http://schemas.microsoft.com/office/drawing/2014/main" id="{AE9855CF-6D41-4D97-BF23-BF4C91609281}"/>
              </a:ext>
            </a:extLst>
          </p:cNvPr>
          <p:cNvSpPr txBox="1"/>
          <p:nvPr/>
        </p:nvSpPr>
        <p:spPr>
          <a:xfrm>
            <a:off x="8995458" y="6189126"/>
            <a:ext cx="1469984" cy="369332"/>
          </a:xfrm>
          <a:prstGeom prst="rect">
            <a:avLst/>
          </a:prstGeom>
          <a:noFill/>
        </p:spPr>
        <p:txBody>
          <a:bodyPr wrap="square" rtlCol="0">
            <a:spAutoFit/>
          </a:bodyPr>
          <a:lstStyle/>
          <a:p>
            <a:r>
              <a:rPr lang="en-US" dirty="0"/>
              <a:t>(Contractor)</a:t>
            </a:r>
          </a:p>
        </p:txBody>
      </p:sp>
    </p:spTree>
    <p:extLst>
      <p:ext uri="{BB962C8B-B14F-4D97-AF65-F5344CB8AC3E}">
        <p14:creationId xmlns:p14="http://schemas.microsoft.com/office/powerpoint/2010/main" val="2572072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22C1-C67B-43A8-875D-48742619F95A}"/>
              </a:ext>
            </a:extLst>
          </p:cNvPr>
          <p:cNvSpPr>
            <a:spLocks noGrp="1"/>
          </p:cNvSpPr>
          <p:nvPr>
            <p:ph type="title"/>
          </p:nvPr>
        </p:nvSpPr>
        <p:spPr/>
        <p:txBody>
          <a:bodyPr/>
          <a:lstStyle/>
          <a:p>
            <a:r>
              <a:rPr lang="en-US" dirty="0"/>
              <a:t>Variable scope</a:t>
            </a:r>
          </a:p>
        </p:txBody>
      </p:sp>
      <p:sp>
        <p:nvSpPr>
          <p:cNvPr id="3" name="Content Placeholder 2">
            <a:extLst>
              <a:ext uri="{FF2B5EF4-FFF2-40B4-BE49-F238E27FC236}">
                <a16:creationId xmlns:a16="http://schemas.microsoft.com/office/drawing/2014/main" id="{C974794F-2E81-426E-93F4-2B9759F41921}"/>
              </a:ext>
            </a:extLst>
          </p:cNvPr>
          <p:cNvSpPr>
            <a:spLocks noGrp="1"/>
          </p:cNvSpPr>
          <p:nvPr>
            <p:ph idx="1"/>
          </p:nvPr>
        </p:nvSpPr>
        <p:spPr/>
        <p:txBody>
          <a:bodyPr/>
          <a:lstStyle/>
          <a:p>
            <a:r>
              <a:rPr lang="en-US" dirty="0"/>
              <a:t>You create variables by defining them and they exist from the line that defines them until the next closing brace ‘}’.</a:t>
            </a:r>
          </a:p>
          <a:p>
            <a:r>
              <a:rPr lang="en-US" dirty="0"/>
              <a:t>Variables defined in a for-loop are in scope inside the loop</a:t>
            </a:r>
          </a:p>
          <a:p>
            <a:r>
              <a:rPr lang="en-US" dirty="0"/>
              <a:t>Function arguments are defined within the function</a:t>
            </a:r>
          </a:p>
          <a:p>
            <a:r>
              <a:rPr lang="en-US" dirty="0"/>
              <a:t>Member variables are part of an object and follow the rules for an object. (Coming up)</a:t>
            </a:r>
          </a:p>
        </p:txBody>
      </p:sp>
    </p:spTree>
    <p:extLst>
      <p:ext uri="{BB962C8B-B14F-4D97-AF65-F5344CB8AC3E}">
        <p14:creationId xmlns:p14="http://schemas.microsoft.com/office/powerpoint/2010/main" val="407150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9C2D-9741-4427-B383-F744533F78F0}"/>
              </a:ext>
            </a:extLst>
          </p:cNvPr>
          <p:cNvSpPr>
            <a:spLocks noGrp="1"/>
          </p:cNvSpPr>
          <p:nvPr>
            <p:ph type="ctrTitle"/>
          </p:nvPr>
        </p:nvSpPr>
        <p:spPr/>
        <p:txBody>
          <a:bodyPr/>
          <a:lstStyle/>
          <a:p>
            <a:r>
              <a:rPr lang="en-US" dirty="0"/>
              <a:t>Object Lifespan</a:t>
            </a:r>
          </a:p>
        </p:txBody>
      </p:sp>
      <p:sp>
        <p:nvSpPr>
          <p:cNvPr id="3" name="Subtitle 2">
            <a:extLst>
              <a:ext uri="{FF2B5EF4-FFF2-40B4-BE49-F238E27FC236}">
                <a16:creationId xmlns:a16="http://schemas.microsoft.com/office/drawing/2014/main" id="{A29184BB-9367-4512-B508-6C34F10E46CA}"/>
              </a:ext>
            </a:extLst>
          </p:cNvPr>
          <p:cNvSpPr>
            <a:spLocks noGrp="1"/>
          </p:cNvSpPr>
          <p:nvPr>
            <p:ph type="subTitle" idx="1"/>
          </p:nvPr>
        </p:nvSpPr>
        <p:spPr/>
        <p:txBody>
          <a:bodyPr/>
          <a:lstStyle/>
          <a:p>
            <a:r>
              <a:rPr lang="en-US" dirty="0"/>
              <a:t>Creating Objects and Deleting objects</a:t>
            </a:r>
          </a:p>
          <a:p>
            <a:r>
              <a:rPr lang="en-US" dirty="0"/>
              <a:t>Variables exist within their scope. Objects exist in time within their lifespan.</a:t>
            </a:r>
          </a:p>
        </p:txBody>
      </p:sp>
    </p:spTree>
    <p:extLst>
      <p:ext uri="{BB962C8B-B14F-4D97-AF65-F5344CB8AC3E}">
        <p14:creationId xmlns:p14="http://schemas.microsoft.com/office/powerpoint/2010/main" val="376229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4696-1B07-4BE0-82F7-B7602D5B2BF1}"/>
              </a:ext>
            </a:extLst>
          </p:cNvPr>
          <p:cNvSpPr>
            <a:spLocks noGrp="1"/>
          </p:cNvSpPr>
          <p:nvPr>
            <p:ph type="title"/>
          </p:nvPr>
        </p:nvSpPr>
        <p:spPr/>
        <p:txBody>
          <a:bodyPr/>
          <a:lstStyle/>
          <a:p>
            <a:r>
              <a:rPr lang="en-US" dirty="0"/>
              <a:t>Objects</a:t>
            </a:r>
          </a:p>
        </p:txBody>
      </p:sp>
      <p:sp>
        <p:nvSpPr>
          <p:cNvPr id="3" name="Content Placeholder 2">
            <a:extLst>
              <a:ext uri="{FF2B5EF4-FFF2-40B4-BE49-F238E27FC236}">
                <a16:creationId xmlns:a16="http://schemas.microsoft.com/office/drawing/2014/main" id="{26F1619D-8960-4ABD-8163-414A7774F014}"/>
              </a:ext>
            </a:extLst>
          </p:cNvPr>
          <p:cNvSpPr>
            <a:spLocks noGrp="1"/>
          </p:cNvSpPr>
          <p:nvPr>
            <p:ph idx="1"/>
          </p:nvPr>
        </p:nvSpPr>
        <p:spPr/>
        <p:txBody>
          <a:bodyPr/>
          <a:lstStyle/>
          <a:p>
            <a:r>
              <a:rPr lang="en-US" dirty="0"/>
              <a:t>Objects are just “things” in programming. They tend to be the nouns when you describe a problem. Your assignment 7.3 has Horses inside of </a:t>
            </a:r>
            <a:r>
              <a:rPr lang="en-US" dirty="0" err="1"/>
              <a:t>Horsebarns</a:t>
            </a:r>
            <a:r>
              <a:rPr lang="en-US" dirty="0"/>
              <a:t>. Horses and </a:t>
            </a:r>
            <a:r>
              <a:rPr lang="en-US" dirty="0" err="1"/>
              <a:t>Horsebarns</a:t>
            </a:r>
            <a:r>
              <a:rPr lang="en-US" dirty="0"/>
              <a:t> are two objects in that problem.</a:t>
            </a:r>
          </a:p>
          <a:p>
            <a:r>
              <a:rPr lang="en-US" dirty="0"/>
              <a:t>In Java, anything that is not a base type such as “int”, “</a:t>
            </a:r>
            <a:r>
              <a:rPr lang="en-US" dirty="0" err="1"/>
              <a:t>float”,and</a:t>
            </a:r>
            <a:r>
              <a:rPr lang="en-US" dirty="0"/>
              <a:t> “double” is an object.</a:t>
            </a:r>
          </a:p>
          <a:p>
            <a:r>
              <a:rPr lang="en-US" dirty="0"/>
              <a:t>Classes are the definitions for objects but are not objects themselves</a:t>
            </a:r>
          </a:p>
        </p:txBody>
      </p:sp>
    </p:spTree>
    <p:extLst>
      <p:ext uri="{BB962C8B-B14F-4D97-AF65-F5344CB8AC3E}">
        <p14:creationId xmlns:p14="http://schemas.microsoft.com/office/powerpoint/2010/main" val="348943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16B4-82DA-4807-B634-50A3CE60CF63}"/>
              </a:ext>
            </a:extLst>
          </p:cNvPr>
          <p:cNvSpPr>
            <a:spLocks noGrp="1"/>
          </p:cNvSpPr>
          <p:nvPr>
            <p:ph type="title"/>
          </p:nvPr>
        </p:nvSpPr>
        <p:spPr/>
        <p:txBody>
          <a:bodyPr/>
          <a:lstStyle/>
          <a:p>
            <a:r>
              <a:rPr lang="en-US" dirty="0"/>
              <a:t>Classes define objects but are not objects</a:t>
            </a:r>
          </a:p>
        </p:txBody>
      </p:sp>
      <p:sp>
        <p:nvSpPr>
          <p:cNvPr id="3" name="Content Placeholder 2">
            <a:extLst>
              <a:ext uri="{FF2B5EF4-FFF2-40B4-BE49-F238E27FC236}">
                <a16:creationId xmlns:a16="http://schemas.microsoft.com/office/drawing/2014/main" id="{15BFD3B4-1E5D-46F0-8B0D-B5E9E0B305FF}"/>
              </a:ext>
            </a:extLst>
          </p:cNvPr>
          <p:cNvSpPr>
            <a:spLocks noGrp="1"/>
          </p:cNvSpPr>
          <p:nvPr>
            <p:ph idx="1"/>
          </p:nvPr>
        </p:nvSpPr>
        <p:spPr>
          <a:xfrm>
            <a:off x="2894635" y="1424370"/>
            <a:ext cx="6765180" cy="4351338"/>
          </a:xfrm>
        </p:spPr>
        <p:txBody>
          <a:bodyPr>
            <a:normAutofit fontScale="77500" lnSpcReduction="20000"/>
          </a:bodyPr>
          <a:lstStyle/>
          <a:p>
            <a:pPr marL="0" indent="0">
              <a:buNone/>
            </a:pPr>
            <a:r>
              <a:rPr lang="en-US" dirty="0"/>
              <a:t>public class Horse 		// from assignment 7.3</a:t>
            </a:r>
          </a:p>
          <a:p>
            <a:pPr marL="0" indent="0">
              <a:buNone/>
            </a:pPr>
            <a:r>
              <a:rPr lang="en-US" dirty="0"/>
              <a:t>{</a:t>
            </a:r>
          </a:p>
          <a:p>
            <a:pPr marL="0" indent="0">
              <a:buNone/>
            </a:pPr>
            <a:r>
              <a:rPr lang="en-US" dirty="0"/>
              <a:t>	public String name;</a:t>
            </a:r>
          </a:p>
          <a:p>
            <a:pPr marL="0" indent="0">
              <a:buNone/>
            </a:pPr>
            <a:r>
              <a:rPr lang="en-US" dirty="0"/>
              <a:t>	public int weight;</a:t>
            </a:r>
          </a:p>
          <a:p>
            <a:pPr marL="0" indent="0">
              <a:buNone/>
            </a:pPr>
            <a:endParaRPr lang="en-US" dirty="0"/>
          </a:p>
          <a:p>
            <a:pPr marL="0" indent="0">
              <a:buNone/>
            </a:pPr>
            <a:r>
              <a:rPr lang="en-US" dirty="0"/>
              <a:t>	public Horse(String n, int </a:t>
            </a:r>
            <a:r>
              <a:rPr lang="en-US" dirty="0" err="1"/>
              <a:t>i</a:t>
            </a:r>
            <a:r>
              <a:rPr lang="en-US" dirty="0"/>
              <a:t>)	// &lt;- constructor</a:t>
            </a:r>
          </a:p>
          <a:p>
            <a:pPr marL="0" indent="0">
              <a:buNone/>
            </a:pPr>
            <a:r>
              <a:rPr lang="en-US" dirty="0"/>
              <a:t>	{</a:t>
            </a:r>
          </a:p>
          <a:p>
            <a:pPr marL="0" indent="0">
              <a:buNone/>
            </a:pPr>
            <a:r>
              <a:rPr lang="en-US" dirty="0"/>
              <a:t>		name = n;</a:t>
            </a:r>
          </a:p>
          <a:p>
            <a:pPr marL="0" indent="0">
              <a:buNone/>
            </a:pPr>
            <a:r>
              <a:rPr lang="en-US" dirty="0"/>
              <a:t>		weight = </a:t>
            </a:r>
            <a:r>
              <a:rPr lang="en-US" dirty="0" err="1"/>
              <a:t>i</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3CAB9BD4-43DD-47B6-AE5A-3EB2092D5D91}"/>
              </a:ext>
            </a:extLst>
          </p:cNvPr>
          <p:cNvSpPr txBox="1">
            <a:spLocks/>
          </p:cNvSpPr>
          <p:nvPr/>
        </p:nvSpPr>
        <p:spPr>
          <a:xfrm>
            <a:off x="1019425" y="52701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Horse class defines objects of type Horse. This one has one constructor.</a:t>
            </a:r>
          </a:p>
          <a:p>
            <a:r>
              <a:rPr lang="en-US" sz="2400" dirty="0"/>
              <a:t>A constructor ‘constructs’ an object. You must call a constructor to create an object.</a:t>
            </a:r>
          </a:p>
        </p:txBody>
      </p:sp>
    </p:spTree>
    <p:extLst>
      <p:ext uri="{BB962C8B-B14F-4D97-AF65-F5344CB8AC3E}">
        <p14:creationId xmlns:p14="http://schemas.microsoft.com/office/powerpoint/2010/main" val="222224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16B4-82DA-4807-B634-50A3CE60CF63}"/>
              </a:ext>
            </a:extLst>
          </p:cNvPr>
          <p:cNvSpPr>
            <a:spLocks noGrp="1"/>
          </p:cNvSpPr>
          <p:nvPr>
            <p:ph type="title"/>
          </p:nvPr>
        </p:nvSpPr>
        <p:spPr/>
        <p:txBody>
          <a:bodyPr/>
          <a:lstStyle/>
          <a:p>
            <a:r>
              <a:rPr lang="en-US" dirty="0"/>
              <a:t>Creating an object is called instantiating it</a:t>
            </a:r>
          </a:p>
        </p:txBody>
      </p:sp>
      <p:sp>
        <p:nvSpPr>
          <p:cNvPr id="3" name="Content Placeholder 2">
            <a:extLst>
              <a:ext uri="{FF2B5EF4-FFF2-40B4-BE49-F238E27FC236}">
                <a16:creationId xmlns:a16="http://schemas.microsoft.com/office/drawing/2014/main" id="{15BFD3B4-1E5D-46F0-8B0D-B5E9E0B305FF}"/>
              </a:ext>
            </a:extLst>
          </p:cNvPr>
          <p:cNvSpPr>
            <a:spLocks noGrp="1"/>
          </p:cNvSpPr>
          <p:nvPr>
            <p:ph idx="1"/>
          </p:nvPr>
        </p:nvSpPr>
        <p:spPr>
          <a:xfrm>
            <a:off x="984565" y="1537644"/>
            <a:ext cx="9594696" cy="4351338"/>
          </a:xfrm>
        </p:spPr>
        <p:txBody>
          <a:bodyPr>
            <a:normAutofit/>
          </a:bodyPr>
          <a:lstStyle/>
          <a:p>
            <a:pPr marL="0" indent="0">
              <a:buNone/>
            </a:pPr>
            <a:r>
              <a:rPr lang="en-US" dirty="0"/>
              <a:t>public void </a:t>
            </a:r>
            <a:r>
              <a:rPr lang="en-US" dirty="0" err="1"/>
              <a:t>SomeFunc</a:t>
            </a:r>
            <a:r>
              <a:rPr lang="en-US" dirty="0"/>
              <a:t>()</a:t>
            </a:r>
          </a:p>
          <a:p>
            <a:pPr marL="0" indent="0">
              <a:buNone/>
            </a:pPr>
            <a:r>
              <a:rPr lang="en-US" dirty="0"/>
              <a:t>{</a:t>
            </a:r>
          </a:p>
          <a:p>
            <a:pPr marL="0" indent="0">
              <a:buNone/>
            </a:pPr>
            <a:r>
              <a:rPr lang="en-US" dirty="0"/>
              <a:t>	// Use the ‘new’ keyword to call a constructor for Horse</a:t>
            </a:r>
          </a:p>
          <a:p>
            <a:pPr marL="0" indent="0">
              <a:buNone/>
            </a:pPr>
            <a:r>
              <a:rPr lang="en-US" dirty="0"/>
              <a:t>	Horse h = new Horse(“Trigger”, 485);</a:t>
            </a:r>
          </a:p>
          <a:p>
            <a:pPr marL="0" indent="0">
              <a:buNone/>
            </a:pPr>
            <a:endParaRPr lang="en-US" dirty="0"/>
          </a:p>
          <a:p>
            <a:pPr marL="0" indent="0">
              <a:buNone/>
            </a:pPr>
            <a:r>
              <a:rPr lang="en-US" dirty="0"/>
              <a:t>	</a:t>
            </a:r>
            <a:r>
              <a:rPr lang="en-US" dirty="0" err="1"/>
              <a:t>System.out.println</a:t>
            </a:r>
            <a:r>
              <a:rPr lang="en-US" dirty="0"/>
              <a:t>(h.name + “, “ + </a:t>
            </a:r>
            <a:r>
              <a:rPr lang="en-US" dirty="0" err="1"/>
              <a:t>h.weight</a:t>
            </a: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2492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970C-1D65-4B17-A363-AD3F0A8E3700}"/>
              </a:ext>
            </a:extLst>
          </p:cNvPr>
          <p:cNvSpPr>
            <a:spLocks noGrp="1"/>
          </p:cNvSpPr>
          <p:nvPr>
            <p:ph type="title"/>
          </p:nvPr>
        </p:nvSpPr>
        <p:spPr/>
        <p:txBody>
          <a:bodyPr/>
          <a:lstStyle/>
          <a:p>
            <a:r>
              <a:rPr lang="en-US" dirty="0"/>
              <a:t>Instantiating an object</a:t>
            </a:r>
          </a:p>
        </p:txBody>
      </p:sp>
      <p:sp>
        <p:nvSpPr>
          <p:cNvPr id="5" name="TextBox 4">
            <a:extLst>
              <a:ext uri="{FF2B5EF4-FFF2-40B4-BE49-F238E27FC236}">
                <a16:creationId xmlns:a16="http://schemas.microsoft.com/office/drawing/2014/main" id="{F5CB3D7B-62C9-4A9B-8A4B-7F95D266D060}"/>
              </a:ext>
            </a:extLst>
          </p:cNvPr>
          <p:cNvSpPr txBox="1"/>
          <p:nvPr/>
        </p:nvSpPr>
        <p:spPr>
          <a:xfrm>
            <a:off x="3152172" y="3726183"/>
            <a:ext cx="316375" cy="369332"/>
          </a:xfrm>
          <a:prstGeom prst="rect">
            <a:avLst/>
          </a:prstGeom>
          <a:noFill/>
        </p:spPr>
        <p:txBody>
          <a:bodyPr wrap="square" rtlCol="0">
            <a:spAutoFit/>
          </a:bodyPr>
          <a:lstStyle/>
          <a:p>
            <a:r>
              <a:rPr lang="en-US" dirty="0"/>
              <a:t>h</a:t>
            </a:r>
          </a:p>
        </p:txBody>
      </p:sp>
      <p:sp>
        <p:nvSpPr>
          <p:cNvPr id="6" name="TextBox 5">
            <a:extLst>
              <a:ext uri="{FF2B5EF4-FFF2-40B4-BE49-F238E27FC236}">
                <a16:creationId xmlns:a16="http://schemas.microsoft.com/office/drawing/2014/main" id="{745C3AD2-92F1-4724-B59F-26E109911C07}"/>
              </a:ext>
            </a:extLst>
          </p:cNvPr>
          <p:cNvSpPr txBox="1"/>
          <p:nvPr/>
        </p:nvSpPr>
        <p:spPr>
          <a:xfrm>
            <a:off x="5225970" y="3501130"/>
            <a:ext cx="979990" cy="369332"/>
          </a:xfrm>
          <a:prstGeom prst="rect">
            <a:avLst/>
          </a:prstGeom>
          <a:noFill/>
        </p:spPr>
        <p:txBody>
          <a:bodyPr wrap="square" rtlCol="0">
            <a:spAutoFit/>
          </a:bodyPr>
          <a:lstStyle/>
          <a:p>
            <a:r>
              <a:rPr lang="en-US" dirty="0"/>
              <a:t>Horse</a:t>
            </a:r>
          </a:p>
        </p:txBody>
      </p:sp>
      <p:sp>
        <p:nvSpPr>
          <p:cNvPr id="8" name="TextBox 7">
            <a:extLst>
              <a:ext uri="{FF2B5EF4-FFF2-40B4-BE49-F238E27FC236}">
                <a16:creationId xmlns:a16="http://schemas.microsoft.com/office/drawing/2014/main" id="{F811DAA3-D96E-485E-AD68-A51C905AE972}"/>
              </a:ext>
            </a:extLst>
          </p:cNvPr>
          <p:cNvSpPr txBox="1"/>
          <p:nvPr/>
        </p:nvSpPr>
        <p:spPr>
          <a:xfrm>
            <a:off x="2538714" y="2208488"/>
            <a:ext cx="6096000" cy="738664"/>
          </a:xfrm>
          <a:prstGeom prst="rect">
            <a:avLst/>
          </a:prstGeom>
          <a:noFill/>
        </p:spPr>
        <p:txBody>
          <a:bodyPr wrap="square">
            <a:spAutoFit/>
          </a:bodyPr>
          <a:lstStyle/>
          <a:p>
            <a:pPr marL="0" indent="0">
              <a:buNone/>
            </a:pPr>
            <a:r>
              <a:rPr lang="en-US" sz="2400" dirty="0"/>
              <a:t>Horse h = new Horse(“Trigger”, 485);</a:t>
            </a:r>
          </a:p>
          <a:p>
            <a:pPr marL="0" indent="0">
              <a:buNone/>
            </a:pPr>
            <a:endParaRPr lang="en-US" dirty="0"/>
          </a:p>
        </p:txBody>
      </p:sp>
      <p:cxnSp>
        <p:nvCxnSpPr>
          <p:cNvPr id="10" name="Connector: Curved 9">
            <a:extLst>
              <a:ext uri="{FF2B5EF4-FFF2-40B4-BE49-F238E27FC236}">
                <a16:creationId xmlns:a16="http://schemas.microsoft.com/office/drawing/2014/main" id="{71EC369C-5443-44CB-8DF8-8253277BD213}"/>
              </a:ext>
            </a:extLst>
          </p:cNvPr>
          <p:cNvCxnSpPr>
            <a:cxnSpLocks/>
            <a:stCxn id="5" idx="3"/>
            <a:endCxn id="12" idx="1"/>
          </p:cNvCxnSpPr>
          <p:nvPr/>
        </p:nvCxnSpPr>
        <p:spPr>
          <a:xfrm>
            <a:off x="3468547" y="3910849"/>
            <a:ext cx="1547149" cy="4207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87FFF6-ABD6-4AC2-8198-C6AC36B2C083}"/>
              </a:ext>
            </a:extLst>
          </p:cNvPr>
          <p:cNvSpPr txBox="1"/>
          <p:nvPr/>
        </p:nvSpPr>
        <p:spPr>
          <a:xfrm>
            <a:off x="5015696" y="3869934"/>
            <a:ext cx="1547150" cy="923330"/>
          </a:xfrm>
          <a:prstGeom prst="rect">
            <a:avLst/>
          </a:prstGeom>
          <a:noFill/>
          <a:ln>
            <a:solidFill>
              <a:schemeClr val="tx1"/>
            </a:solidFill>
          </a:ln>
        </p:spPr>
        <p:txBody>
          <a:bodyPr wrap="square" rtlCol="0">
            <a:spAutoFit/>
          </a:bodyPr>
          <a:lstStyle/>
          <a:p>
            <a:r>
              <a:rPr lang="en-US" dirty="0"/>
              <a:t>name :Trigger</a:t>
            </a:r>
          </a:p>
          <a:p>
            <a:r>
              <a:rPr lang="en-US" dirty="0"/>
              <a:t>weight : 485 </a:t>
            </a:r>
          </a:p>
          <a:p>
            <a:endParaRPr lang="en-US" dirty="0"/>
          </a:p>
        </p:txBody>
      </p:sp>
      <p:sp>
        <p:nvSpPr>
          <p:cNvPr id="15" name="Title 1">
            <a:extLst>
              <a:ext uri="{FF2B5EF4-FFF2-40B4-BE49-F238E27FC236}">
                <a16:creationId xmlns:a16="http://schemas.microsoft.com/office/drawing/2014/main" id="{FC43A04B-376D-4363-A355-E66A5ECEF853}"/>
              </a:ext>
            </a:extLst>
          </p:cNvPr>
          <p:cNvSpPr txBox="1">
            <a:spLocks/>
          </p:cNvSpPr>
          <p:nvPr/>
        </p:nvSpPr>
        <p:spPr>
          <a:xfrm>
            <a:off x="1125367" y="50912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variable ‘h’ only refers to the object. It is not the object.</a:t>
            </a:r>
          </a:p>
        </p:txBody>
      </p:sp>
      <p:sp>
        <p:nvSpPr>
          <p:cNvPr id="9" name="TextBox 8">
            <a:extLst>
              <a:ext uri="{FF2B5EF4-FFF2-40B4-BE49-F238E27FC236}">
                <a16:creationId xmlns:a16="http://schemas.microsoft.com/office/drawing/2014/main" id="{B9999B09-DEA8-44B2-AD57-10A8646908E7}"/>
              </a:ext>
            </a:extLst>
          </p:cNvPr>
          <p:cNvSpPr txBox="1"/>
          <p:nvPr/>
        </p:nvSpPr>
        <p:spPr>
          <a:xfrm>
            <a:off x="5015696" y="4808197"/>
            <a:ext cx="2025569" cy="523220"/>
          </a:xfrm>
          <a:prstGeom prst="rect">
            <a:avLst/>
          </a:prstGeom>
          <a:noFill/>
        </p:spPr>
        <p:txBody>
          <a:bodyPr wrap="square" rtlCol="0">
            <a:spAutoFit/>
          </a:bodyPr>
          <a:lstStyle/>
          <a:p>
            <a:r>
              <a:rPr lang="en-US" sz="1400" dirty="0"/>
              <a:t>This is an instantiated object</a:t>
            </a:r>
          </a:p>
        </p:txBody>
      </p:sp>
    </p:spTree>
    <p:extLst>
      <p:ext uri="{BB962C8B-B14F-4D97-AF65-F5344CB8AC3E}">
        <p14:creationId xmlns:p14="http://schemas.microsoft.com/office/powerpoint/2010/main" val="3307387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970C-1D65-4B17-A363-AD3F0A8E3700}"/>
              </a:ext>
            </a:extLst>
          </p:cNvPr>
          <p:cNvSpPr>
            <a:spLocks noGrp="1"/>
          </p:cNvSpPr>
          <p:nvPr>
            <p:ph type="title"/>
          </p:nvPr>
        </p:nvSpPr>
        <p:spPr/>
        <p:txBody>
          <a:bodyPr/>
          <a:lstStyle/>
          <a:p>
            <a:r>
              <a:rPr lang="en-US" dirty="0"/>
              <a:t>Adding a second reference</a:t>
            </a:r>
          </a:p>
        </p:txBody>
      </p:sp>
      <p:sp>
        <p:nvSpPr>
          <p:cNvPr id="5" name="TextBox 4">
            <a:extLst>
              <a:ext uri="{FF2B5EF4-FFF2-40B4-BE49-F238E27FC236}">
                <a16:creationId xmlns:a16="http://schemas.microsoft.com/office/drawing/2014/main" id="{F5CB3D7B-62C9-4A9B-8A4B-7F95D266D060}"/>
              </a:ext>
            </a:extLst>
          </p:cNvPr>
          <p:cNvSpPr txBox="1"/>
          <p:nvPr/>
        </p:nvSpPr>
        <p:spPr>
          <a:xfrm>
            <a:off x="4143737" y="3301018"/>
            <a:ext cx="347240" cy="369332"/>
          </a:xfrm>
          <a:prstGeom prst="rect">
            <a:avLst/>
          </a:prstGeom>
          <a:noFill/>
        </p:spPr>
        <p:txBody>
          <a:bodyPr wrap="square" rtlCol="0">
            <a:spAutoFit/>
          </a:bodyPr>
          <a:lstStyle/>
          <a:p>
            <a:r>
              <a:rPr lang="en-US" dirty="0"/>
              <a:t>h</a:t>
            </a:r>
          </a:p>
        </p:txBody>
      </p:sp>
      <p:sp>
        <p:nvSpPr>
          <p:cNvPr id="6" name="TextBox 5">
            <a:extLst>
              <a:ext uri="{FF2B5EF4-FFF2-40B4-BE49-F238E27FC236}">
                <a16:creationId xmlns:a16="http://schemas.microsoft.com/office/drawing/2014/main" id="{745C3AD2-92F1-4724-B59F-26E109911C07}"/>
              </a:ext>
            </a:extLst>
          </p:cNvPr>
          <p:cNvSpPr txBox="1"/>
          <p:nvPr/>
        </p:nvSpPr>
        <p:spPr>
          <a:xfrm>
            <a:off x="6456744" y="3060196"/>
            <a:ext cx="979990" cy="369332"/>
          </a:xfrm>
          <a:prstGeom prst="rect">
            <a:avLst/>
          </a:prstGeom>
          <a:noFill/>
        </p:spPr>
        <p:txBody>
          <a:bodyPr wrap="square" rtlCol="0">
            <a:spAutoFit/>
          </a:bodyPr>
          <a:lstStyle/>
          <a:p>
            <a:r>
              <a:rPr lang="en-US" dirty="0"/>
              <a:t>Horse</a:t>
            </a:r>
          </a:p>
        </p:txBody>
      </p:sp>
      <p:sp>
        <p:nvSpPr>
          <p:cNvPr id="8" name="TextBox 7">
            <a:extLst>
              <a:ext uri="{FF2B5EF4-FFF2-40B4-BE49-F238E27FC236}">
                <a16:creationId xmlns:a16="http://schemas.microsoft.com/office/drawing/2014/main" id="{F811DAA3-D96E-485E-AD68-A51C905AE972}"/>
              </a:ext>
            </a:extLst>
          </p:cNvPr>
          <p:cNvSpPr txBox="1"/>
          <p:nvPr/>
        </p:nvSpPr>
        <p:spPr>
          <a:xfrm>
            <a:off x="1125367" y="1754145"/>
            <a:ext cx="10515600" cy="1107996"/>
          </a:xfrm>
          <a:prstGeom prst="rect">
            <a:avLst/>
          </a:prstGeom>
          <a:noFill/>
        </p:spPr>
        <p:txBody>
          <a:bodyPr wrap="square">
            <a:spAutoFit/>
          </a:bodyPr>
          <a:lstStyle/>
          <a:p>
            <a:pPr marL="0" indent="0">
              <a:buNone/>
            </a:pPr>
            <a:r>
              <a:rPr lang="en-US" sz="2400" dirty="0"/>
              <a:t>Horse h = new Horse(“Trigger”, 485);</a:t>
            </a:r>
          </a:p>
          <a:p>
            <a:pPr marL="0" indent="0">
              <a:buNone/>
            </a:pPr>
            <a:r>
              <a:rPr lang="en-US" sz="2400" dirty="0"/>
              <a:t>Horse winner = h;     // second reference to the same object!</a:t>
            </a:r>
          </a:p>
          <a:p>
            <a:pPr marL="0" indent="0">
              <a:buNone/>
            </a:pPr>
            <a:endParaRPr lang="en-US" dirty="0"/>
          </a:p>
        </p:txBody>
      </p:sp>
      <p:cxnSp>
        <p:nvCxnSpPr>
          <p:cNvPr id="10" name="Connector: Curved 9">
            <a:extLst>
              <a:ext uri="{FF2B5EF4-FFF2-40B4-BE49-F238E27FC236}">
                <a16:creationId xmlns:a16="http://schemas.microsoft.com/office/drawing/2014/main" id="{71EC369C-5443-44CB-8DF8-8253277BD213}"/>
              </a:ext>
            </a:extLst>
          </p:cNvPr>
          <p:cNvCxnSpPr>
            <a:cxnSpLocks/>
            <a:stCxn id="5" idx="3"/>
            <a:endCxn id="12" idx="1"/>
          </p:cNvCxnSpPr>
          <p:nvPr/>
        </p:nvCxnSpPr>
        <p:spPr>
          <a:xfrm>
            <a:off x="4490977" y="3485684"/>
            <a:ext cx="1755492" cy="4049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87FFF6-ABD6-4AC2-8198-C6AC36B2C083}"/>
              </a:ext>
            </a:extLst>
          </p:cNvPr>
          <p:cNvSpPr txBox="1"/>
          <p:nvPr/>
        </p:nvSpPr>
        <p:spPr>
          <a:xfrm>
            <a:off x="6246469" y="3429000"/>
            <a:ext cx="1520143" cy="923330"/>
          </a:xfrm>
          <a:prstGeom prst="rect">
            <a:avLst/>
          </a:prstGeom>
          <a:noFill/>
          <a:ln>
            <a:solidFill>
              <a:schemeClr val="tx1"/>
            </a:solidFill>
          </a:ln>
        </p:spPr>
        <p:txBody>
          <a:bodyPr wrap="square" rtlCol="0">
            <a:spAutoFit/>
          </a:bodyPr>
          <a:lstStyle/>
          <a:p>
            <a:r>
              <a:rPr lang="en-US" dirty="0"/>
              <a:t>name :Trigger</a:t>
            </a:r>
          </a:p>
          <a:p>
            <a:r>
              <a:rPr lang="en-US" dirty="0"/>
              <a:t>weight : 485 </a:t>
            </a:r>
          </a:p>
          <a:p>
            <a:endParaRPr lang="en-US" dirty="0"/>
          </a:p>
        </p:txBody>
      </p:sp>
      <p:sp>
        <p:nvSpPr>
          <p:cNvPr id="15" name="Title 1">
            <a:extLst>
              <a:ext uri="{FF2B5EF4-FFF2-40B4-BE49-F238E27FC236}">
                <a16:creationId xmlns:a16="http://schemas.microsoft.com/office/drawing/2014/main" id="{FC43A04B-376D-4363-A355-E66A5ECEF853}"/>
              </a:ext>
            </a:extLst>
          </p:cNvPr>
          <p:cNvSpPr txBox="1">
            <a:spLocks/>
          </p:cNvSpPr>
          <p:nvPr/>
        </p:nvSpPr>
        <p:spPr>
          <a:xfrm>
            <a:off x="1125367" y="50912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Now two variables refer to the one object. You can tell that there is only one object because ‘new’ was only called once. </a:t>
            </a:r>
          </a:p>
        </p:txBody>
      </p:sp>
      <p:sp>
        <p:nvSpPr>
          <p:cNvPr id="9" name="TextBox 8">
            <a:extLst>
              <a:ext uri="{FF2B5EF4-FFF2-40B4-BE49-F238E27FC236}">
                <a16:creationId xmlns:a16="http://schemas.microsoft.com/office/drawing/2014/main" id="{742C8F09-5682-4231-999F-C955F709AE86}"/>
              </a:ext>
            </a:extLst>
          </p:cNvPr>
          <p:cNvSpPr txBox="1"/>
          <p:nvPr/>
        </p:nvSpPr>
        <p:spPr>
          <a:xfrm>
            <a:off x="3757914" y="3975656"/>
            <a:ext cx="872552" cy="369332"/>
          </a:xfrm>
          <a:prstGeom prst="rect">
            <a:avLst/>
          </a:prstGeom>
          <a:noFill/>
        </p:spPr>
        <p:txBody>
          <a:bodyPr wrap="square" rtlCol="0">
            <a:spAutoFit/>
          </a:bodyPr>
          <a:lstStyle/>
          <a:p>
            <a:r>
              <a:rPr lang="en-US" dirty="0"/>
              <a:t>winner</a:t>
            </a:r>
          </a:p>
        </p:txBody>
      </p:sp>
      <p:cxnSp>
        <p:nvCxnSpPr>
          <p:cNvPr id="4" name="Connector: Curved 3">
            <a:extLst>
              <a:ext uri="{FF2B5EF4-FFF2-40B4-BE49-F238E27FC236}">
                <a16:creationId xmlns:a16="http://schemas.microsoft.com/office/drawing/2014/main" id="{58C32FEF-78CD-4B21-850E-CAABF35929D3}"/>
              </a:ext>
            </a:extLst>
          </p:cNvPr>
          <p:cNvCxnSpPr>
            <a:cxnSpLocks/>
            <a:stCxn id="9" idx="3"/>
            <a:endCxn id="12" idx="1"/>
          </p:cNvCxnSpPr>
          <p:nvPr/>
        </p:nvCxnSpPr>
        <p:spPr>
          <a:xfrm flipV="1">
            <a:off x="4630466" y="3890665"/>
            <a:ext cx="1616003" cy="2696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110660B-73D7-4703-A780-FB9DA35AAAE2}"/>
              </a:ext>
            </a:extLst>
          </p:cNvPr>
          <p:cNvSpPr txBox="1"/>
          <p:nvPr/>
        </p:nvSpPr>
        <p:spPr>
          <a:xfrm>
            <a:off x="6096000" y="4344988"/>
            <a:ext cx="2025569" cy="523220"/>
          </a:xfrm>
          <a:prstGeom prst="rect">
            <a:avLst/>
          </a:prstGeom>
          <a:noFill/>
        </p:spPr>
        <p:txBody>
          <a:bodyPr wrap="square" rtlCol="0">
            <a:spAutoFit/>
          </a:bodyPr>
          <a:lstStyle/>
          <a:p>
            <a:r>
              <a:rPr lang="en-US" sz="1400" dirty="0"/>
              <a:t>This is an instantiated object</a:t>
            </a:r>
          </a:p>
        </p:txBody>
      </p:sp>
    </p:spTree>
    <p:extLst>
      <p:ext uri="{BB962C8B-B14F-4D97-AF65-F5344CB8AC3E}">
        <p14:creationId xmlns:p14="http://schemas.microsoft.com/office/powerpoint/2010/main" val="5516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970C-1D65-4B17-A363-AD3F0A8E3700}"/>
              </a:ext>
            </a:extLst>
          </p:cNvPr>
          <p:cNvSpPr>
            <a:spLocks noGrp="1"/>
          </p:cNvSpPr>
          <p:nvPr>
            <p:ph type="title"/>
          </p:nvPr>
        </p:nvSpPr>
        <p:spPr/>
        <p:txBody>
          <a:bodyPr/>
          <a:lstStyle/>
          <a:p>
            <a:r>
              <a:rPr lang="en-US" dirty="0"/>
              <a:t>What happens when we change the object?</a:t>
            </a:r>
          </a:p>
        </p:txBody>
      </p:sp>
      <p:sp>
        <p:nvSpPr>
          <p:cNvPr id="5" name="TextBox 4">
            <a:extLst>
              <a:ext uri="{FF2B5EF4-FFF2-40B4-BE49-F238E27FC236}">
                <a16:creationId xmlns:a16="http://schemas.microsoft.com/office/drawing/2014/main" id="{F5CB3D7B-62C9-4A9B-8A4B-7F95D266D060}"/>
              </a:ext>
            </a:extLst>
          </p:cNvPr>
          <p:cNvSpPr txBox="1"/>
          <p:nvPr/>
        </p:nvSpPr>
        <p:spPr>
          <a:xfrm>
            <a:off x="4151453" y="3301018"/>
            <a:ext cx="339524" cy="369332"/>
          </a:xfrm>
          <a:prstGeom prst="rect">
            <a:avLst/>
          </a:prstGeom>
          <a:noFill/>
        </p:spPr>
        <p:txBody>
          <a:bodyPr wrap="square" rtlCol="0">
            <a:spAutoFit/>
          </a:bodyPr>
          <a:lstStyle/>
          <a:p>
            <a:r>
              <a:rPr lang="en-US" dirty="0"/>
              <a:t>h</a:t>
            </a:r>
          </a:p>
        </p:txBody>
      </p:sp>
      <p:sp>
        <p:nvSpPr>
          <p:cNvPr id="6" name="TextBox 5">
            <a:extLst>
              <a:ext uri="{FF2B5EF4-FFF2-40B4-BE49-F238E27FC236}">
                <a16:creationId xmlns:a16="http://schemas.microsoft.com/office/drawing/2014/main" id="{745C3AD2-92F1-4724-B59F-26E109911C07}"/>
              </a:ext>
            </a:extLst>
          </p:cNvPr>
          <p:cNvSpPr txBox="1"/>
          <p:nvPr/>
        </p:nvSpPr>
        <p:spPr>
          <a:xfrm>
            <a:off x="6456744" y="3060196"/>
            <a:ext cx="979990" cy="369332"/>
          </a:xfrm>
          <a:prstGeom prst="rect">
            <a:avLst/>
          </a:prstGeom>
          <a:noFill/>
        </p:spPr>
        <p:txBody>
          <a:bodyPr wrap="square" rtlCol="0">
            <a:spAutoFit/>
          </a:bodyPr>
          <a:lstStyle/>
          <a:p>
            <a:r>
              <a:rPr lang="en-US" dirty="0"/>
              <a:t>Horse</a:t>
            </a:r>
          </a:p>
        </p:txBody>
      </p:sp>
      <p:sp>
        <p:nvSpPr>
          <p:cNvPr id="8" name="TextBox 7">
            <a:extLst>
              <a:ext uri="{FF2B5EF4-FFF2-40B4-BE49-F238E27FC236}">
                <a16:creationId xmlns:a16="http://schemas.microsoft.com/office/drawing/2014/main" id="{F811DAA3-D96E-485E-AD68-A51C905AE972}"/>
              </a:ext>
            </a:extLst>
          </p:cNvPr>
          <p:cNvSpPr txBox="1"/>
          <p:nvPr/>
        </p:nvSpPr>
        <p:spPr>
          <a:xfrm>
            <a:off x="1125367" y="1754145"/>
            <a:ext cx="10515600" cy="1477328"/>
          </a:xfrm>
          <a:prstGeom prst="rect">
            <a:avLst/>
          </a:prstGeom>
          <a:noFill/>
        </p:spPr>
        <p:txBody>
          <a:bodyPr wrap="square">
            <a:spAutoFit/>
          </a:bodyPr>
          <a:lstStyle/>
          <a:p>
            <a:pPr marL="0" indent="0">
              <a:buNone/>
            </a:pPr>
            <a:r>
              <a:rPr lang="en-US" sz="2400" dirty="0"/>
              <a:t>Horse h = new Horse(“Trigger”, 485);		// this creates the object and a ref ‘h’</a:t>
            </a:r>
          </a:p>
          <a:p>
            <a:pPr marL="0" indent="0">
              <a:buNone/>
            </a:pPr>
            <a:r>
              <a:rPr lang="en-US" sz="2400" dirty="0"/>
              <a:t>Horse winner = h;     // second reference to the same object!</a:t>
            </a:r>
          </a:p>
          <a:p>
            <a:pPr marL="0" indent="0">
              <a:buNone/>
            </a:pPr>
            <a:r>
              <a:rPr lang="en-US" sz="2400" dirty="0" err="1"/>
              <a:t>winner.weight</a:t>
            </a:r>
            <a:r>
              <a:rPr lang="en-US" sz="2400" dirty="0"/>
              <a:t> = 555;	// change the weight of the winner horse</a:t>
            </a:r>
          </a:p>
          <a:p>
            <a:pPr marL="0" indent="0">
              <a:buNone/>
            </a:pPr>
            <a:endParaRPr lang="en-US" dirty="0"/>
          </a:p>
        </p:txBody>
      </p:sp>
      <p:cxnSp>
        <p:nvCxnSpPr>
          <p:cNvPr id="10" name="Connector: Curved 9">
            <a:extLst>
              <a:ext uri="{FF2B5EF4-FFF2-40B4-BE49-F238E27FC236}">
                <a16:creationId xmlns:a16="http://schemas.microsoft.com/office/drawing/2014/main" id="{71EC369C-5443-44CB-8DF8-8253277BD213}"/>
              </a:ext>
            </a:extLst>
          </p:cNvPr>
          <p:cNvCxnSpPr>
            <a:cxnSpLocks/>
            <a:stCxn id="5" idx="3"/>
            <a:endCxn id="12" idx="1"/>
          </p:cNvCxnSpPr>
          <p:nvPr/>
        </p:nvCxnSpPr>
        <p:spPr>
          <a:xfrm>
            <a:off x="4490977" y="3485684"/>
            <a:ext cx="1755493" cy="4049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687FFF6-ABD6-4AC2-8198-C6AC36B2C083}"/>
              </a:ext>
            </a:extLst>
          </p:cNvPr>
          <p:cNvSpPr txBox="1"/>
          <p:nvPr/>
        </p:nvSpPr>
        <p:spPr>
          <a:xfrm>
            <a:off x="6246470" y="3429000"/>
            <a:ext cx="1570300" cy="923330"/>
          </a:xfrm>
          <a:prstGeom prst="rect">
            <a:avLst/>
          </a:prstGeom>
          <a:noFill/>
          <a:ln>
            <a:solidFill>
              <a:schemeClr val="tx1"/>
            </a:solidFill>
          </a:ln>
        </p:spPr>
        <p:txBody>
          <a:bodyPr wrap="square" rtlCol="0">
            <a:spAutoFit/>
          </a:bodyPr>
          <a:lstStyle/>
          <a:p>
            <a:r>
              <a:rPr lang="en-US" dirty="0"/>
              <a:t>name :Trigger</a:t>
            </a:r>
          </a:p>
          <a:p>
            <a:r>
              <a:rPr lang="en-US" dirty="0"/>
              <a:t>weight : 555 </a:t>
            </a:r>
          </a:p>
          <a:p>
            <a:endParaRPr lang="en-US" dirty="0"/>
          </a:p>
        </p:txBody>
      </p:sp>
      <p:sp>
        <p:nvSpPr>
          <p:cNvPr id="15" name="Title 1">
            <a:extLst>
              <a:ext uri="{FF2B5EF4-FFF2-40B4-BE49-F238E27FC236}">
                <a16:creationId xmlns:a16="http://schemas.microsoft.com/office/drawing/2014/main" id="{FC43A04B-376D-4363-A355-E66A5ECEF853}"/>
              </a:ext>
            </a:extLst>
          </p:cNvPr>
          <p:cNvSpPr txBox="1">
            <a:spLocks/>
          </p:cNvSpPr>
          <p:nvPr/>
        </p:nvSpPr>
        <p:spPr>
          <a:xfrm>
            <a:off x="1125367" y="50912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The weight field of the object is changed from 485 to 555. </a:t>
            </a:r>
            <a:r>
              <a:rPr lang="en-US" sz="2800" i="1" dirty="0" err="1"/>
              <a:t>h.weight</a:t>
            </a:r>
            <a:r>
              <a:rPr lang="en-US" sz="2800" i="1" dirty="0"/>
              <a:t> </a:t>
            </a:r>
            <a:r>
              <a:rPr lang="en-US" sz="2800" dirty="0"/>
              <a:t>is 555. </a:t>
            </a:r>
            <a:r>
              <a:rPr lang="en-US" sz="2800" i="1" dirty="0" err="1"/>
              <a:t>winner.weight</a:t>
            </a:r>
            <a:r>
              <a:rPr lang="en-US" sz="2800" i="1" dirty="0"/>
              <a:t> </a:t>
            </a:r>
            <a:r>
              <a:rPr lang="en-US" sz="2800" dirty="0"/>
              <a:t>is also 555. They refer to the same weight of the same horse.</a:t>
            </a:r>
          </a:p>
        </p:txBody>
      </p:sp>
      <p:sp>
        <p:nvSpPr>
          <p:cNvPr id="9" name="TextBox 8">
            <a:extLst>
              <a:ext uri="{FF2B5EF4-FFF2-40B4-BE49-F238E27FC236}">
                <a16:creationId xmlns:a16="http://schemas.microsoft.com/office/drawing/2014/main" id="{742C8F09-5682-4231-999F-C955F709AE86}"/>
              </a:ext>
            </a:extLst>
          </p:cNvPr>
          <p:cNvSpPr txBox="1"/>
          <p:nvPr/>
        </p:nvSpPr>
        <p:spPr>
          <a:xfrm>
            <a:off x="3777204" y="3975656"/>
            <a:ext cx="853261" cy="369332"/>
          </a:xfrm>
          <a:prstGeom prst="rect">
            <a:avLst/>
          </a:prstGeom>
          <a:noFill/>
        </p:spPr>
        <p:txBody>
          <a:bodyPr wrap="square" rtlCol="0">
            <a:spAutoFit/>
          </a:bodyPr>
          <a:lstStyle/>
          <a:p>
            <a:r>
              <a:rPr lang="en-US" dirty="0"/>
              <a:t>winner</a:t>
            </a:r>
          </a:p>
        </p:txBody>
      </p:sp>
      <p:cxnSp>
        <p:nvCxnSpPr>
          <p:cNvPr id="4" name="Connector: Curved 3">
            <a:extLst>
              <a:ext uri="{FF2B5EF4-FFF2-40B4-BE49-F238E27FC236}">
                <a16:creationId xmlns:a16="http://schemas.microsoft.com/office/drawing/2014/main" id="{58C32FEF-78CD-4B21-850E-CAABF35929D3}"/>
              </a:ext>
            </a:extLst>
          </p:cNvPr>
          <p:cNvCxnSpPr>
            <a:cxnSpLocks/>
            <a:stCxn id="9" idx="3"/>
            <a:endCxn id="12" idx="1"/>
          </p:cNvCxnSpPr>
          <p:nvPr/>
        </p:nvCxnSpPr>
        <p:spPr>
          <a:xfrm flipV="1">
            <a:off x="4630465" y="3890665"/>
            <a:ext cx="1616005" cy="2696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110660B-73D7-4703-A780-FB9DA35AAAE2}"/>
              </a:ext>
            </a:extLst>
          </p:cNvPr>
          <p:cNvSpPr txBox="1"/>
          <p:nvPr/>
        </p:nvSpPr>
        <p:spPr>
          <a:xfrm>
            <a:off x="6150016" y="4391683"/>
            <a:ext cx="2025569" cy="523220"/>
          </a:xfrm>
          <a:prstGeom prst="rect">
            <a:avLst/>
          </a:prstGeom>
          <a:noFill/>
        </p:spPr>
        <p:txBody>
          <a:bodyPr wrap="square" rtlCol="0">
            <a:spAutoFit/>
          </a:bodyPr>
          <a:lstStyle/>
          <a:p>
            <a:r>
              <a:rPr lang="en-US" sz="1400" dirty="0"/>
              <a:t>This is an instantiated object</a:t>
            </a:r>
          </a:p>
        </p:txBody>
      </p:sp>
      <p:sp>
        <p:nvSpPr>
          <p:cNvPr id="16" name="TextBox 15">
            <a:extLst>
              <a:ext uri="{FF2B5EF4-FFF2-40B4-BE49-F238E27FC236}">
                <a16:creationId xmlns:a16="http://schemas.microsoft.com/office/drawing/2014/main" id="{1ECDE92C-AE04-4321-BC35-C1DD8D9F1CE9}"/>
              </a:ext>
            </a:extLst>
          </p:cNvPr>
          <p:cNvSpPr txBox="1"/>
          <p:nvPr/>
        </p:nvSpPr>
        <p:spPr>
          <a:xfrm>
            <a:off x="3308430" y="4373238"/>
            <a:ext cx="2025569" cy="523220"/>
          </a:xfrm>
          <a:prstGeom prst="rect">
            <a:avLst/>
          </a:prstGeom>
          <a:noFill/>
        </p:spPr>
        <p:txBody>
          <a:bodyPr wrap="square" rtlCol="0">
            <a:spAutoFit/>
          </a:bodyPr>
          <a:lstStyle/>
          <a:p>
            <a:r>
              <a:rPr lang="en-US" sz="1400" dirty="0"/>
              <a:t>These are the references </a:t>
            </a:r>
          </a:p>
          <a:p>
            <a:r>
              <a:rPr lang="en-US" sz="1400" dirty="0"/>
              <a:t>to the object</a:t>
            </a:r>
          </a:p>
        </p:txBody>
      </p:sp>
    </p:spTree>
    <p:extLst>
      <p:ext uri="{BB962C8B-B14F-4D97-AF65-F5344CB8AC3E}">
        <p14:creationId xmlns:p14="http://schemas.microsoft.com/office/powerpoint/2010/main" val="121947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4A72-DD69-4FA0-ABC6-B3A9E6D43993}"/>
              </a:ext>
            </a:extLst>
          </p:cNvPr>
          <p:cNvSpPr>
            <a:spLocks noGrp="1"/>
          </p:cNvSpPr>
          <p:nvPr>
            <p:ph type="title"/>
          </p:nvPr>
        </p:nvSpPr>
        <p:spPr>
          <a:xfrm>
            <a:off x="321197" y="368983"/>
            <a:ext cx="10515600" cy="1325563"/>
          </a:xfrm>
        </p:spPr>
        <p:txBody>
          <a:bodyPr/>
          <a:lstStyle/>
          <a:p>
            <a:r>
              <a:rPr lang="en-US" dirty="0"/>
              <a:t>Objects as function arguments</a:t>
            </a:r>
          </a:p>
        </p:txBody>
      </p:sp>
      <p:sp>
        <p:nvSpPr>
          <p:cNvPr id="3" name="Content Placeholder 2">
            <a:extLst>
              <a:ext uri="{FF2B5EF4-FFF2-40B4-BE49-F238E27FC236}">
                <a16:creationId xmlns:a16="http://schemas.microsoft.com/office/drawing/2014/main" id="{C973CBEE-0A10-444E-B973-44E9602356A7}"/>
              </a:ext>
            </a:extLst>
          </p:cNvPr>
          <p:cNvSpPr>
            <a:spLocks noGrp="1"/>
          </p:cNvSpPr>
          <p:nvPr>
            <p:ph idx="1"/>
          </p:nvPr>
        </p:nvSpPr>
        <p:spPr>
          <a:xfrm>
            <a:off x="321197" y="1829483"/>
            <a:ext cx="10515600" cy="4351338"/>
          </a:xfrm>
        </p:spPr>
        <p:txBody>
          <a:bodyPr>
            <a:normAutofit fontScale="85000" lnSpcReduction="20000"/>
          </a:bodyPr>
          <a:lstStyle/>
          <a:p>
            <a:pPr marL="0" indent="0">
              <a:buNone/>
            </a:pPr>
            <a:r>
              <a:rPr lang="en-US" dirty="0"/>
              <a:t>public void </a:t>
            </a:r>
            <a:r>
              <a:rPr lang="en-US" dirty="0" err="1"/>
              <a:t>SetWeight</a:t>
            </a:r>
            <a:r>
              <a:rPr lang="en-US" dirty="0"/>
              <a:t>(Horse h, int w)</a:t>
            </a:r>
          </a:p>
          <a:p>
            <a:pPr marL="0" indent="0">
              <a:buNone/>
            </a:pPr>
            <a:r>
              <a:rPr lang="en-US" dirty="0"/>
              <a:t>{</a:t>
            </a:r>
          </a:p>
          <a:p>
            <a:pPr marL="0" indent="0">
              <a:buNone/>
            </a:pPr>
            <a:r>
              <a:rPr lang="en-US" dirty="0"/>
              <a:t>	</a:t>
            </a:r>
            <a:r>
              <a:rPr lang="en-US" dirty="0" err="1"/>
              <a:t>h.weight</a:t>
            </a:r>
            <a:r>
              <a:rPr lang="en-US" dirty="0"/>
              <a:t> = w;</a:t>
            </a:r>
          </a:p>
          <a:p>
            <a:pPr marL="0" indent="0">
              <a:buNone/>
            </a:pPr>
            <a:r>
              <a:rPr lang="en-US" dirty="0"/>
              <a:t>	w++;</a:t>
            </a:r>
          </a:p>
          <a:p>
            <a:pPr marL="0" indent="0">
              <a:buNone/>
            </a:pPr>
            <a:r>
              <a:rPr lang="en-US" dirty="0"/>
              <a:t>}</a:t>
            </a:r>
          </a:p>
          <a:p>
            <a:pPr marL="0" indent="0">
              <a:buNone/>
            </a:pPr>
            <a:endParaRPr lang="en-US" dirty="0"/>
          </a:p>
          <a:p>
            <a:pPr marL="0" indent="0">
              <a:buNone/>
            </a:pPr>
            <a:r>
              <a:rPr lang="en-US" dirty="0"/>
              <a:t>public void </a:t>
            </a:r>
            <a:r>
              <a:rPr lang="en-US" dirty="0" err="1"/>
              <a:t>Func</a:t>
            </a:r>
            <a:r>
              <a:rPr lang="en-US" dirty="0"/>
              <a:t>()</a:t>
            </a:r>
          </a:p>
          <a:p>
            <a:pPr marL="0" indent="0">
              <a:buNone/>
            </a:pPr>
            <a:r>
              <a:rPr lang="en-US" dirty="0"/>
              <a:t>{</a:t>
            </a:r>
          </a:p>
          <a:p>
            <a:pPr marL="0" indent="0">
              <a:buNone/>
            </a:pPr>
            <a:r>
              <a:rPr lang="en-US" dirty="0"/>
              <a:t>	Horse </a:t>
            </a:r>
            <a:r>
              <a:rPr lang="en-US" dirty="0" err="1"/>
              <a:t>fred</a:t>
            </a:r>
            <a:r>
              <a:rPr lang="en-US" dirty="0"/>
              <a:t> = new Horse(“Fred”, 450);</a:t>
            </a:r>
          </a:p>
          <a:p>
            <a:pPr marL="0" indent="0">
              <a:buNone/>
            </a:pPr>
            <a:r>
              <a:rPr lang="en-US" dirty="0"/>
              <a:t>	</a:t>
            </a:r>
            <a:r>
              <a:rPr lang="en-US" dirty="0" err="1"/>
              <a:t>SetWeight</a:t>
            </a:r>
            <a:r>
              <a:rPr lang="en-US" dirty="0"/>
              <a:t>( </a:t>
            </a:r>
            <a:r>
              <a:rPr lang="en-US" dirty="0" err="1"/>
              <a:t>fred</a:t>
            </a:r>
            <a:r>
              <a:rPr lang="en-US" dirty="0"/>
              <a:t>, 455);</a:t>
            </a:r>
          </a:p>
          <a:p>
            <a:pPr marL="0" indent="0">
              <a:buNone/>
            </a:pPr>
            <a:r>
              <a:rPr lang="en-US" dirty="0"/>
              <a:t>}</a:t>
            </a:r>
          </a:p>
        </p:txBody>
      </p:sp>
      <p:sp>
        <p:nvSpPr>
          <p:cNvPr id="4" name="Arrow: Down 3">
            <a:extLst>
              <a:ext uri="{FF2B5EF4-FFF2-40B4-BE49-F238E27FC236}">
                <a16:creationId xmlns:a16="http://schemas.microsoft.com/office/drawing/2014/main" id="{9F73B98D-B405-4B37-B71D-8DF1F1FA1AAA}"/>
              </a:ext>
            </a:extLst>
          </p:cNvPr>
          <p:cNvSpPr/>
          <p:nvPr/>
        </p:nvSpPr>
        <p:spPr>
          <a:xfrm rot="11765862">
            <a:off x="3380890" y="2096896"/>
            <a:ext cx="434238" cy="298812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47F59862-28DE-44EC-A064-D3FC653FD03C}"/>
              </a:ext>
            </a:extLst>
          </p:cNvPr>
          <p:cNvSpPr/>
          <p:nvPr/>
        </p:nvSpPr>
        <p:spPr>
          <a:xfrm rot="11765862">
            <a:off x="4235487" y="2137408"/>
            <a:ext cx="434238" cy="298812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9FC55EA-0CE0-484A-9F59-4D7B4741BFED}"/>
              </a:ext>
            </a:extLst>
          </p:cNvPr>
          <p:cNvSpPr txBox="1"/>
          <p:nvPr/>
        </p:nvSpPr>
        <p:spPr>
          <a:xfrm>
            <a:off x="5000263" y="2750916"/>
            <a:ext cx="3583752" cy="923330"/>
          </a:xfrm>
          <a:prstGeom prst="rect">
            <a:avLst/>
          </a:prstGeom>
          <a:noFill/>
        </p:spPr>
        <p:txBody>
          <a:bodyPr wrap="square" rtlCol="0">
            <a:spAutoFit/>
          </a:bodyPr>
          <a:lstStyle/>
          <a:p>
            <a:r>
              <a:rPr lang="en-US" dirty="0"/>
              <a:t>A copy of ‘</a:t>
            </a:r>
            <a:r>
              <a:rPr lang="en-US" dirty="0" err="1"/>
              <a:t>fred</a:t>
            </a:r>
            <a:r>
              <a:rPr lang="en-US" dirty="0"/>
              <a:t>’ is passed in and becomes h. The value 455 is passed in and becomes ‘w’</a:t>
            </a:r>
          </a:p>
        </p:txBody>
      </p:sp>
      <p:sp>
        <p:nvSpPr>
          <p:cNvPr id="7" name="TextBox 6">
            <a:extLst>
              <a:ext uri="{FF2B5EF4-FFF2-40B4-BE49-F238E27FC236}">
                <a16:creationId xmlns:a16="http://schemas.microsoft.com/office/drawing/2014/main" id="{EA9D815B-A317-4F1D-8825-9255F5EFBF89}"/>
              </a:ext>
            </a:extLst>
          </p:cNvPr>
          <p:cNvSpPr txBox="1"/>
          <p:nvPr/>
        </p:nvSpPr>
        <p:spPr>
          <a:xfrm>
            <a:off x="613458" y="5995686"/>
            <a:ext cx="8476526" cy="646331"/>
          </a:xfrm>
          <a:prstGeom prst="rect">
            <a:avLst/>
          </a:prstGeom>
          <a:noFill/>
        </p:spPr>
        <p:txBody>
          <a:bodyPr wrap="square" rtlCol="0">
            <a:spAutoFit/>
          </a:bodyPr>
          <a:lstStyle/>
          <a:p>
            <a:r>
              <a:rPr lang="en-US" dirty="0"/>
              <a:t>Inside </a:t>
            </a:r>
            <a:r>
              <a:rPr lang="en-US" dirty="0" err="1"/>
              <a:t>SetWeight</a:t>
            </a:r>
            <a:r>
              <a:rPr lang="en-US" dirty="0"/>
              <a:t>(), Fred and ‘h’ are references to the same object! Changing h inside </a:t>
            </a:r>
            <a:r>
              <a:rPr lang="en-US" dirty="0" err="1"/>
              <a:t>SetWeight</a:t>
            </a:r>
            <a:r>
              <a:rPr lang="en-US" dirty="0"/>
              <a:t>() changes </a:t>
            </a:r>
            <a:r>
              <a:rPr lang="en-US" dirty="0" err="1"/>
              <a:t>fred</a:t>
            </a:r>
            <a:r>
              <a:rPr lang="en-US" dirty="0"/>
              <a:t>.  This is usually what you want.</a:t>
            </a:r>
          </a:p>
        </p:txBody>
      </p:sp>
      <p:sp>
        <p:nvSpPr>
          <p:cNvPr id="8" name="TextBox 7">
            <a:extLst>
              <a:ext uri="{FF2B5EF4-FFF2-40B4-BE49-F238E27FC236}">
                <a16:creationId xmlns:a16="http://schemas.microsoft.com/office/drawing/2014/main" id="{8D09A55D-C692-47F1-937E-B5AF6A073B0E}"/>
              </a:ext>
            </a:extLst>
          </p:cNvPr>
          <p:cNvSpPr txBox="1"/>
          <p:nvPr/>
        </p:nvSpPr>
        <p:spPr>
          <a:xfrm>
            <a:off x="7442522" y="4032317"/>
            <a:ext cx="347240" cy="369332"/>
          </a:xfrm>
          <a:prstGeom prst="rect">
            <a:avLst/>
          </a:prstGeom>
          <a:noFill/>
        </p:spPr>
        <p:txBody>
          <a:bodyPr wrap="square" rtlCol="0">
            <a:spAutoFit/>
          </a:bodyPr>
          <a:lstStyle/>
          <a:p>
            <a:r>
              <a:rPr lang="en-US" dirty="0"/>
              <a:t>h</a:t>
            </a:r>
          </a:p>
        </p:txBody>
      </p:sp>
      <p:sp>
        <p:nvSpPr>
          <p:cNvPr id="9" name="TextBox 8">
            <a:extLst>
              <a:ext uri="{FF2B5EF4-FFF2-40B4-BE49-F238E27FC236}">
                <a16:creationId xmlns:a16="http://schemas.microsoft.com/office/drawing/2014/main" id="{C11D3BFA-6BC8-4E0C-9F38-059F43D3F76A}"/>
              </a:ext>
            </a:extLst>
          </p:cNvPr>
          <p:cNvSpPr txBox="1"/>
          <p:nvPr/>
        </p:nvSpPr>
        <p:spPr>
          <a:xfrm>
            <a:off x="9755529" y="3791495"/>
            <a:ext cx="979990" cy="369332"/>
          </a:xfrm>
          <a:prstGeom prst="rect">
            <a:avLst/>
          </a:prstGeom>
          <a:noFill/>
        </p:spPr>
        <p:txBody>
          <a:bodyPr wrap="square" rtlCol="0">
            <a:spAutoFit/>
          </a:bodyPr>
          <a:lstStyle/>
          <a:p>
            <a:r>
              <a:rPr lang="en-US" dirty="0"/>
              <a:t>Horse</a:t>
            </a:r>
          </a:p>
        </p:txBody>
      </p:sp>
      <p:cxnSp>
        <p:nvCxnSpPr>
          <p:cNvPr id="10" name="Connector: Curved 9">
            <a:extLst>
              <a:ext uri="{FF2B5EF4-FFF2-40B4-BE49-F238E27FC236}">
                <a16:creationId xmlns:a16="http://schemas.microsoft.com/office/drawing/2014/main" id="{6A2C0D1C-3100-4596-80D8-28C44F29DF4F}"/>
              </a:ext>
            </a:extLst>
          </p:cNvPr>
          <p:cNvCxnSpPr>
            <a:cxnSpLocks/>
            <a:stCxn id="8" idx="3"/>
            <a:endCxn id="11" idx="1"/>
          </p:cNvCxnSpPr>
          <p:nvPr/>
        </p:nvCxnSpPr>
        <p:spPr>
          <a:xfrm>
            <a:off x="7789762" y="4216983"/>
            <a:ext cx="1755492" cy="40498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23B84-5E10-43F4-98BB-B582CA26464A}"/>
              </a:ext>
            </a:extLst>
          </p:cNvPr>
          <p:cNvSpPr txBox="1"/>
          <p:nvPr/>
        </p:nvSpPr>
        <p:spPr>
          <a:xfrm>
            <a:off x="9545254" y="4160299"/>
            <a:ext cx="1520143" cy="923330"/>
          </a:xfrm>
          <a:prstGeom prst="rect">
            <a:avLst/>
          </a:prstGeom>
          <a:noFill/>
          <a:ln>
            <a:solidFill>
              <a:schemeClr val="tx1"/>
            </a:solidFill>
          </a:ln>
        </p:spPr>
        <p:txBody>
          <a:bodyPr wrap="square" rtlCol="0">
            <a:spAutoFit/>
          </a:bodyPr>
          <a:lstStyle/>
          <a:p>
            <a:r>
              <a:rPr lang="en-US" dirty="0"/>
              <a:t>name :Fred</a:t>
            </a:r>
          </a:p>
          <a:p>
            <a:r>
              <a:rPr lang="en-US" dirty="0"/>
              <a:t>weight : 455 </a:t>
            </a:r>
          </a:p>
          <a:p>
            <a:endParaRPr lang="en-US" dirty="0"/>
          </a:p>
        </p:txBody>
      </p:sp>
      <p:sp>
        <p:nvSpPr>
          <p:cNvPr id="12" name="TextBox 11">
            <a:extLst>
              <a:ext uri="{FF2B5EF4-FFF2-40B4-BE49-F238E27FC236}">
                <a16:creationId xmlns:a16="http://schemas.microsoft.com/office/drawing/2014/main" id="{39CBCA7E-96A6-405E-8F52-ABE7E31DD1F5}"/>
              </a:ext>
            </a:extLst>
          </p:cNvPr>
          <p:cNvSpPr txBox="1"/>
          <p:nvPr/>
        </p:nvSpPr>
        <p:spPr>
          <a:xfrm>
            <a:off x="7334491" y="4706955"/>
            <a:ext cx="594760" cy="369332"/>
          </a:xfrm>
          <a:prstGeom prst="rect">
            <a:avLst/>
          </a:prstGeom>
          <a:noFill/>
        </p:spPr>
        <p:txBody>
          <a:bodyPr wrap="square" rtlCol="0">
            <a:spAutoFit/>
          </a:bodyPr>
          <a:lstStyle/>
          <a:p>
            <a:r>
              <a:rPr lang="en-US" dirty="0" err="1"/>
              <a:t>fred</a:t>
            </a:r>
            <a:endParaRPr lang="en-US" dirty="0"/>
          </a:p>
        </p:txBody>
      </p:sp>
      <p:cxnSp>
        <p:nvCxnSpPr>
          <p:cNvPr id="13" name="Connector: Curved 12">
            <a:extLst>
              <a:ext uri="{FF2B5EF4-FFF2-40B4-BE49-F238E27FC236}">
                <a16:creationId xmlns:a16="http://schemas.microsoft.com/office/drawing/2014/main" id="{ECFF6C7A-A313-4411-8C04-795ADF89668D}"/>
              </a:ext>
            </a:extLst>
          </p:cNvPr>
          <p:cNvCxnSpPr>
            <a:cxnSpLocks/>
            <a:stCxn id="12" idx="3"/>
            <a:endCxn id="11" idx="1"/>
          </p:cNvCxnSpPr>
          <p:nvPr/>
        </p:nvCxnSpPr>
        <p:spPr>
          <a:xfrm flipV="1">
            <a:off x="7929251" y="4621964"/>
            <a:ext cx="1616003" cy="2696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21FE16-7508-4B69-9CDA-74BDD5E5B9C6}"/>
              </a:ext>
            </a:extLst>
          </p:cNvPr>
          <p:cNvSpPr txBox="1"/>
          <p:nvPr/>
        </p:nvSpPr>
        <p:spPr>
          <a:xfrm>
            <a:off x="9394785" y="5076287"/>
            <a:ext cx="2025569" cy="523220"/>
          </a:xfrm>
          <a:prstGeom prst="rect">
            <a:avLst/>
          </a:prstGeom>
          <a:noFill/>
        </p:spPr>
        <p:txBody>
          <a:bodyPr wrap="square" rtlCol="0">
            <a:spAutoFit/>
          </a:bodyPr>
          <a:lstStyle/>
          <a:p>
            <a:r>
              <a:rPr lang="en-US" sz="1400" dirty="0"/>
              <a:t>This is an instantiated object</a:t>
            </a:r>
          </a:p>
        </p:txBody>
      </p:sp>
    </p:spTree>
    <p:extLst>
      <p:ext uri="{BB962C8B-B14F-4D97-AF65-F5344CB8AC3E}">
        <p14:creationId xmlns:p14="http://schemas.microsoft.com/office/powerpoint/2010/main" val="279473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130B-7A20-4563-ADC1-5CDD74718200}"/>
              </a:ext>
            </a:extLst>
          </p:cNvPr>
          <p:cNvSpPr>
            <a:spLocks noGrp="1"/>
          </p:cNvSpPr>
          <p:nvPr>
            <p:ph type="title"/>
          </p:nvPr>
        </p:nvSpPr>
        <p:spPr/>
        <p:txBody>
          <a:bodyPr/>
          <a:lstStyle/>
          <a:p>
            <a:r>
              <a:rPr lang="en-US" dirty="0"/>
              <a:t>Confused?  Google “Java pass by value”</a:t>
            </a:r>
          </a:p>
        </p:txBody>
      </p:sp>
      <p:sp>
        <p:nvSpPr>
          <p:cNvPr id="3" name="Content Placeholder 2">
            <a:extLst>
              <a:ext uri="{FF2B5EF4-FFF2-40B4-BE49-F238E27FC236}">
                <a16:creationId xmlns:a16="http://schemas.microsoft.com/office/drawing/2014/main" id="{16686471-C272-4E31-9338-A4FA76E5D713}"/>
              </a:ext>
            </a:extLst>
          </p:cNvPr>
          <p:cNvSpPr>
            <a:spLocks noGrp="1"/>
          </p:cNvSpPr>
          <p:nvPr>
            <p:ph idx="1"/>
          </p:nvPr>
        </p:nvSpPr>
        <p:spPr/>
        <p:txBody>
          <a:bodyPr/>
          <a:lstStyle/>
          <a:p>
            <a:r>
              <a:rPr lang="en-US" dirty="0"/>
              <a:t>All function parameters in Java are “pass by value”. Objects can only be passed to functions by the value types that refer to them. In other words, the references to the objects are passed to the functions.</a:t>
            </a:r>
          </a:p>
          <a:p>
            <a:pPr marL="0" indent="0">
              <a:buNone/>
            </a:pPr>
            <a:endParaRPr lang="en-US" dirty="0"/>
          </a:p>
          <a:p>
            <a:endParaRPr lang="en-US" dirty="0"/>
          </a:p>
        </p:txBody>
      </p:sp>
    </p:spTree>
    <p:extLst>
      <p:ext uri="{BB962C8B-B14F-4D97-AF65-F5344CB8AC3E}">
        <p14:creationId xmlns:p14="http://schemas.microsoft.com/office/powerpoint/2010/main" val="2650203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9C2D-9741-4427-B383-F744533F78F0}"/>
              </a:ext>
            </a:extLst>
          </p:cNvPr>
          <p:cNvSpPr>
            <a:spLocks noGrp="1"/>
          </p:cNvSpPr>
          <p:nvPr>
            <p:ph type="ctrTitle"/>
          </p:nvPr>
        </p:nvSpPr>
        <p:spPr/>
        <p:txBody>
          <a:bodyPr/>
          <a:lstStyle/>
          <a:p>
            <a:r>
              <a:rPr lang="en-US" dirty="0"/>
              <a:t>Goals</a:t>
            </a:r>
          </a:p>
        </p:txBody>
      </p:sp>
      <p:sp>
        <p:nvSpPr>
          <p:cNvPr id="3" name="Subtitle 2">
            <a:extLst>
              <a:ext uri="{FF2B5EF4-FFF2-40B4-BE49-F238E27FC236}">
                <a16:creationId xmlns:a16="http://schemas.microsoft.com/office/drawing/2014/main" id="{A29184BB-9367-4512-B508-6C34F10E46CA}"/>
              </a:ext>
            </a:extLst>
          </p:cNvPr>
          <p:cNvSpPr>
            <a:spLocks noGrp="1"/>
          </p:cNvSpPr>
          <p:nvPr>
            <p:ph type="subTitle" idx="1"/>
          </p:nvPr>
        </p:nvSpPr>
        <p:spPr>
          <a:xfrm>
            <a:off x="1524000" y="3602038"/>
            <a:ext cx="9144000" cy="1880504"/>
          </a:xfrm>
        </p:spPr>
        <p:txBody>
          <a:bodyPr>
            <a:normAutofit fontScale="92500" lnSpcReduction="10000"/>
          </a:bodyPr>
          <a:lstStyle/>
          <a:p>
            <a:r>
              <a:rPr lang="en-US" dirty="0"/>
              <a:t>Variable Scope</a:t>
            </a:r>
          </a:p>
          <a:p>
            <a:r>
              <a:rPr lang="en-US" dirty="0"/>
              <a:t>Intro to Objects</a:t>
            </a:r>
          </a:p>
          <a:p>
            <a:r>
              <a:rPr lang="en-US" dirty="0"/>
              <a:t>Object Lifespan</a:t>
            </a:r>
          </a:p>
          <a:p>
            <a:r>
              <a:rPr lang="en-US" dirty="0"/>
              <a:t>Learning fundamental concepts will </a:t>
            </a:r>
            <a:r>
              <a:rPr lang="en-US" u="sng" dirty="0"/>
              <a:t>help you do your assignments</a:t>
            </a:r>
            <a:r>
              <a:rPr lang="en-US" dirty="0"/>
              <a:t>. The goal is to keep you from getting stuck.</a:t>
            </a:r>
          </a:p>
        </p:txBody>
      </p:sp>
    </p:spTree>
    <p:extLst>
      <p:ext uri="{BB962C8B-B14F-4D97-AF65-F5344CB8AC3E}">
        <p14:creationId xmlns:p14="http://schemas.microsoft.com/office/powerpoint/2010/main" val="2137141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E882F-A253-425F-9D55-7F469F9EBB4D}"/>
              </a:ext>
            </a:extLst>
          </p:cNvPr>
          <p:cNvSpPr>
            <a:spLocks noGrp="1"/>
          </p:cNvSpPr>
          <p:nvPr>
            <p:ph idx="1"/>
          </p:nvPr>
        </p:nvSpPr>
        <p:spPr>
          <a:xfrm>
            <a:off x="622139" y="189737"/>
            <a:ext cx="10515600" cy="1040249"/>
          </a:xfrm>
        </p:spPr>
        <p:txBody>
          <a:bodyPr/>
          <a:lstStyle/>
          <a:p>
            <a:r>
              <a:rPr lang="en-US" dirty="0"/>
              <a:t>When all the references to an object go out of scope, Java marks the object for death. </a:t>
            </a:r>
          </a:p>
        </p:txBody>
      </p:sp>
      <p:sp>
        <p:nvSpPr>
          <p:cNvPr id="4" name="Content Placeholder 2">
            <a:extLst>
              <a:ext uri="{FF2B5EF4-FFF2-40B4-BE49-F238E27FC236}">
                <a16:creationId xmlns:a16="http://schemas.microsoft.com/office/drawing/2014/main" id="{19F974A7-3031-412C-AC68-2473397937B2}"/>
              </a:ext>
            </a:extLst>
          </p:cNvPr>
          <p:cNvSpPr txBox="1">
            <a:spLocks/>
          </p:cNvSpPr>
          <p:nvPr/>
        </p:nvSpPr>
        <p:spPr>
          <a:xfrm>
            <a:off x="2173147" y="1108648"/>
            <a:ext cx="10515600" cy="2838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public void </a:t>
            </a:r>
            <a:r>
              <a:rPr lang="en-US" sz="2400" dirty="0" err="1"/>
              <a:t>UselessFunctionForIllustration</a:t>
            </a:r>
            <a:r>
              <a:rPr lang="en-US" sz="2400" dirty="0"/>
              <a:t>()</a:t>
            </a:r>
          </a:p>
          <a:p>
            <a:pPr marL="0" indent="0">
              <a:buFont typeface="Arial" panose="020B0604020202020204" pitchFamily="34" charset="0"/>
              <a:buNone/>
            </a:pPr>
            <a:r>
              <a:rPr lang="en-US" sz="2400" dirty="0"/>
              <a:t>{</a:t>
            </a:r>
          </a:p>
          <a:p>
            <a:pPr marL="0" indent="0">
              <a:buFont typeface="Arial" panose="020B0604020202020204" pitchFamily="34" charset="0"/>
              <a:buNone/>
            </a:pPr>
            <a:r>
              <a:rPr lang="en-US" sz="2400" dirty="0"/>
              <a:t>	Horse </a:t>
            </a:r>
            <a:r>
              <a:rPr lang="en-US" sz="2400" dirty="0" err="1"/>
              <a:t>fred</a:t>
            </a:r>
            <a:r>
              <a:rPr lang="en-US" sz="2400" dirty="0"/>
              <a:t> = new Horse(“Fred”, 555);</a:t>
            </a:r>
          </a:p>
          <a:p>
            <a:pPr marL="0" indent="0">
              <a:buFont typeface="Arial" panose="020B0604020202020204" pitchFamily="34" charset="0"/>
              <a:buNone/>
            </a:pPr>
            <a:r>
              <a:rPr lang="en-US" sz="2400" dirty="0"/>
              <a:t>	Horse h = </a:t>
            </a:r>
            <a:r>
              <a:rPr lang="en-US" sz="2400" dirty="0" err="1"/>
              <a:t>fred</a:t>
            </a:r>
            <a:r>
              <a:rPr lang="en-US" sz="2400" dirty="0"/>
              <a:t>;</a:t>
            </a:r>
          </a:p>
          <a:p>
            <a:pPr marL="0" indent="0">
              <a:buFont typeface="Arial" panose="020B0604020202020204" pitchFamily="34" charset="0"/>
              <a:buNone/>
            </a:pPr>
            <a:r>
              <a:rPr lang="en-US" sz="2400" dirty="0"/>
              <a:t>	Horse y = </a:t>
            </a:r>
            <a:r>
              <a:rPr lang="en-US" sz="2400" dirty="0" err="1"/>
              <a:t>fred</a:t>
            </a:r>
            <a:r>
              <a:rPr lang="en-US" sz="2400" dirty="0"/>
              <a:t>;</a:t>
            </a:r>
          </a:p>
          <a:p>
            <a:pPr marL="0" indent="0">
              <a:buFont typeface="Arial" panose="020B0604020202020204" pitchFamily="34" charset="0"/>
              <a:buNone/>
            </a:pPr>
            <a:r>
              <a:rPr lang="en-US" sz="2400" dirty="0"/>
              <a:t>}	// references </a:t>
            </a:r>
            <a:r>
              <a:rPr lang="en-US" sz="2400" dirty="0" err="1"/>
              <a:t>fred</a:t>
            </a:r>
            <a:r>
              <a:rPr lang="en-US" sz="2400" dirty="0"/>
              <a:t>, h, and y all go out of scope here. They cease to exist.</a:t>
            </a:r>
          </a:p>
        </p:txBody>
      </p:sp>
      <p:sp>
        <p:nvSpPr>
          <p:cNvPr id="6" name="TextBox 5">
            <a:extLst>
              <a:ext uri="{FF2B5EF4-FFF2-40B4-BE49-F238E27FC236}">
                <a16:creationId xmlns:a16="http://schemas.microsoft.com/office/drawing/2014/main" id="{85C28336-FB0D-4DB2-AD20-79A56D1DE191}"/>
              </a:ext>
            </a:extLst>
          </p:cNvPr>
          <p:cNvSpPr txBox="1"/>
          <p:nvPr/>
        </p:nvSpPr>
        <p:spPr>
          <a:xfrm>
            <a:off x="7193494" y="4486506"/>
            <a:ext cx="979990" cy="369332"/>
          </a:xfrm>
          <a:prstGeom prst="rect">
            <a:avLst/>
          </a:prstGeom>
          <a:noFill/>
        </p:spPr>
        <p:txBody>
          <a:bodyPr wrap="square" rtlCol="0">
            <a:spAutoFit/>
          </a:bodyPr>
          <a:lstStyle/>
          <a:p>
            <a:r>
              <a:rPr lang="en-US" dirty="0"/>
              <a:t>Horse</a:t>
            </a:r>
          </a:p>
        </p:txBody>
      </p:sp>
      <p:sp>
        <p:nvSpPr>
          <p:cNvPr id="8" name="TextBox 7">
            <a:extLst>
              <a:ext uri="{FF2B5EF4-FFF2-40B4-BE49-F238E27FC236}">
                <a16:creationId xmlns:a16="http://schemas.microsoft.com/office/drawing/2014/main" id="{9EC4E2A1-486D-476B-A972-2E1665A3EC13}"/>
              </a:ext>
            </a:extLst>
          </p:cNvPr>
          <p:cNvSpPr txBox="1"/>
          <p:nvPr/>
        </p:nvSpPr>
        <p:spPr>
          <a:xfrm>
            <a:off x="6845286" y="4812484"/>
            <a:ext cx="1520143" cy="923330"/>
          </a:xfrm>
          <a:prstGeom prst="rect">
            <a:avLst/>
          </a:prstGeom>
          <a:noFill/>
          <a:ln>
            <a:solidFill>
              <a:schemeClr val="tx1"/>
            </a:solidFill>
          </a:ln>
        </p:spPr>
        <p:txBody>
          <a:bodyPr wrap="square" rtlCol="0">
            <a:spAutoFit/>
          </a:bodyPr>
          <a:lstStyle/>
          <a:p>
            <a:r>
              <a:rPr lang="en-US" dirty="0"/>
              <a:t>name :Fred</a:t>
            </a:r>
          </a:p>
          <a:p>
            <a:r>
              <a:rPr lang="en-US" dirty="0"/>
              <a:t>weight : 555 </a:t>
            </a:r>
          </a:p>
          <a:p>
            <a:endParaRPr lang="en-US" dirty="0"/>
          </a:p>
        </p:txBody>
      </p:sp>
      <p:sp>
        <p:nvSpPr>
          <p:cNvPr id="11" name="TextBox 10">
            <a:extLst>
              <a:ext uri="{FF2B5EF4-FFF2-40B4-BE49-F238E27FC236}">
                <a16:creationId xmlns:a16="http://schemas.microsoft.com/office/drawing/2014/main" id="{7CC26F2D-AB15-4893-B221-295AC30864E8}"/>
              </a:ext>
            </a:extLst>
          </p:cNvPr>
          <p:cNvSpPr txBox="1"/>
          <p:nvPr/>
        </p:nvSpPr>
        <p:spPr>
          <a:xfrm>
            <a:off x="8593065" y="4762325"/>
            <a:ext cx="3483980" cy="1169551"/>
          </a:xfrm>
          <a:prstGeom prst="rect">
            <a:avLst/>
          </a:prstGeom>
          <a:noFill/>
        </p:spPr>
        <p:txBody>
          <a:bodyPr wrap="square" rtlCol="0">
            <a:spAutoFit/>
          </a:bodyPr>
          <a:lstStyle/>
          <a:p>
            <a:r>
              <a:rPr lang="en-US" sz="1400" dirty="0"/>
              <a:t>This object has been left without any references! It still exists in the computer’s memory but it is lost forever to the program. It is garbage. This is because the references ‘</a:t>
            </a:r>
            <a:r>
              <a:rPr lang="en-US" sz="1400" dirty="0" err="1"/>
              <a:t>fred</a:t>
            </a:r>
            <a:r>
              <a:rPr lang="en-US" sz="1400" dirty="0"/>
              <a:t>’, ‘h’ and ‘y’ no longer exist.</a:t>
            </a:r>
          </a:p>
        </p:txBody>
      </p:sp>
      <p:sp>
        <p:nvSpPr>
          <p:cNvPr id="15" name="TextBox 14">
            <a:extLst>
              <a:ext uri="{FF2B5EF4-FFF2-40B4-BE49-F238E27FC236}">
                <a16:creationId xmlns:a16="http://schemas.microsoft.com/office/drawing/2014/main" id="{C13426AA-9B22-4A44-B982-58442408B01B}"/>
              </a:ext>
            </a:extLst>
          </p:cNvPr>
          <p:cNvSpPr txBox="1"/>
          <p:nvPr/>
        </p:nvSpPr>
        <p:spPr>
          <a:xfrm>
            <a:off x="579473" y="4680907"/>
            <a:ext cx="602575" cy="369332"/>
          </a:xfrm>
          <a:prstGeom prst="rect">
            <a:avLst/>
          </a:prstGeom>
          <a:noFill/>
        </p:spPr>
        <p:txBody>
          <a:bodyPr wrap="square" rtlCol="0">
            <a:spAutoFit/>
          </a:bodyPr>
          <a:lstStyle/>
          <a:p>
            <a:r>
              <a:rPr lang="en-US" dirty="0" err="1"/>
              <a:t>fred</a:t>
            </a:r>
            <a:endParaRPr lang="en-US" dirty="0"/>
          </a:p>
        </p:txBody>
      </p:sp>
      <p:sp>
        <p:nvSpPr>
          <p:cNvPr id="16" name="TextBox 15">
            <a:extLst>
              <a:ext uri="{FF2B5EF4-FFF2-40B4-BE49-F238E27FC236}">
                <a16:creationId xmlns:a16="http://schemas.microsoft.com/office/drawing/2014/main" id="{787261B6-1C57-4A63-B2BC-9417D4A297C6}"/>
              </a:ext>
            </a:extLst>
          </p:cNvPr>
          <p:cNvSpPr txBox="1"/>
          <p:nvPr/>
        </p:nvSpPr>
        <p:spPr>
          <a:xfrm>
            <a:off x="2853158" y="4408910"/>
            <a:ext cx="979990" cy="369332"/>
          </a:xfrm>
          <a:prstGeom prst="rect">
            <a:avLst/>
          </a:prstGeom>
          <a:noFill/>
        </p:spPr>
        <p:txBody>
          <a:bodyPr wrap="square" rtlCol="0">
            <a:spAutoFit/>
          </a:bodyPr>
          <a:lstStyle/>
          <a:p>
            <a:r>
              <a:rPr lang="en-US" dirty="0"/>
              <a:t>Horse</a:t>
            </a:r>
          </a:p>
        </p:txBody>
      </p:sp>
      <p:cxnSp>
        <p:nvCxnSpPr>
          <p:cNvPr id="17" name="Connector: Curved 16">
            <a:extLst>
              <a:ext uri="{FF2B5EF4-FFF2-40B4-BE49-F238E27FC236}">
                <a16:creationId xmlns:a16="http://schemas.microsoft.com/office/drawing/2014/main" id="{4F3475FF-5A73-4DFE-B07F-A88A88EFD296}"/>
              </a:ext>
            </a:extLst>
          </p:cNvPr>
          <p:cNvCxnSpPr>
            <a:cxnSpLocks/>
            <a:stCxn id="15" idx="3"/>
            <a:endCxn id="18" idx="1"/>
          </p:cNvCxnSpPr>
          <p:nvPr/>
        </p:nvCxnSpPr>
        <p:spPr>
          <a:xfrm>
            <a:off x="1182048" y="4865573"/>
            <a:ext cx="1460835" cy="37380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2F6ACB6-2C30-4E25-B78A-6BE4FF23B3CF}"/>
              </a:ext>
            </a:extLst>
          </p:cNvPr>
          <p:cNvSpPr txBox="1"/>
          <p:nvPr/>
        </p:nvSpPr>
        <p:spPr>
          <a:xfrm>
            <a:off x="2642883" y="4777714"/>
            <a:ext cx="1520143" cy="923330"/>
          </a:xfrm>
          <a:prstGeom prst="rect">
            <a:avLst/>
          </a:prstGeom>
          <a:noFill/>
          <a:ln>
            <a:solidFill>
              <a:schemeClr val="tx1"/>
            </a:solidFill>
          </a:ln>
        </p:spPr>
        <p:txBody>
          <a:bodyPr wrap="square" rtlCol="0">
            <a:spAutoFit/>
          </a:bodyPr>
          <a:lstStyle/>
          <a:p>
            <a:r>
              <a:rPr lang="en-US" dirty="0"/>
              <a:t>name :Fred</a:t>
            </a:r>
          </a:p>
          <a:p>
            <a:r>
              <a:rPr lang="en-US" dirty="0"/>
              <a:t>weight : 555 </a:t>
            </a:r>
          </a:p>
          <a:p>
            <a:endParaRPr lang="en-US" dirty="0"/>
          </a:p>
        </p:txBody>
      </p:sp>
      <p:sp>
        <p:nvSpPr>
          <p:cNvPr id="19" name="TextBox 18">
            <a:extLst>
              <a:ext uri="{FF2B5EF4-FFF2-40B4-BE49-F238E27FC236}">
                <a16:creationId xmlns:a16="http://schemas.microsoft.com/office/drawing/2014/main" id="{A8B45DAE-3A43-467F-8844-0685C31DD1A2}"/>
              </a:ext>
            </a:extLst>
          </p:cNvPr>
          <p:cNvSpPr txBox="1"/>
          <p:nvPr/>
        </p:nvSpPr>
        <p:spPr>
          <a:xfrm>
            <a:off x="734646" y="5324370"/>
            <a:ext cx="292234" cy="369332"/>
          </a:xfrm>
          <a:prstGeom prst="rect">
            <a:avLst/>
          </a:prstGeom>
          <a:noFill/>
        </p:spPr>
        <p:txBody>
          <a:bodyPr wrap="square" rtlCol="0">
            <a:spAutoFit/>
          </a:bodyPr>
          <a:lstStyle/>
          <a:p>
            <a:r>
              <a:rPr lang="en-US" dirty="0"/>
              <a:t>h</a:t>
            </a:r>
          </a:p>
        </p:txBody>
      </p:sp>
      <p:cxnSp>
        <p:nvCxnSpPr>
          <p:cNvPr id="20" name="Connector: Curved 19">
            <a:extLst>
              <a:ext uri="{FF2B5EF4-FFF2-40B4-BE49-F238E27FC236}">
                <a16:creationId xmlns:a16="http://schemas.microsoft.com/office/drawing/2014/main" id="{C92A8BAD-2E12-47F6-884F-FBDB9653EE66}"/>
              </a:ext>
            </a:extLst>
          </p:cNvPr>
          <p:cNvCxnSpPr>
            <a:cxnSpLocks/>
            <a:stCxn id="19" idx="3"/>
            <a:endCxn id="18" idx="1"/>
          </p:cNvCxnSpPr>
          <p:nvPr/>
        </p:nvCxnSpPr>
        <p:spPr>
          <a:xfrm flipV="1">
            <a:off x="1026880" y="5239379"/>
            <a:ext cx="1616003" cy="2696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E823E3-1D1F-4F1B-92D4-17040496773E}"/>
              </a:ext>
            </a:extLst>
          </p:cNvPr>
          <p:cNvSpPr txBox="1"/>
          <p:nvPr/>
        </p:nvSpPr>
        <p:spPr>
          <a:xfrm>
            <a:off x="2492414" y="5693702"/>
            <a:ext cx="2025569" cy="523220"/>
          </a:xfrm>
          <a:prstGeom prst="rect">
            <a:avLst/>
          </a:prstGeom>
          <a:noFill/>
        </p:spPr>
        <p:txBody>
          <a:bodyPr wrap="square" rtlCol="0">
            <a:spAutoFit/>
          </a:bodyPr>
          <a:lstStyle/>
          <a:p>
            <a:r>
              <a:rPr lang="en-US" sz="1400" dirty="0"/>
              <a:t>This is an instantiated object</a:t>
            </a:r>
          </a:p>
        </p:txBody>
      </p:sp>
      <p:sp>
        <p:nvSpPr>
          <p:cNvPr id="22" name="TextBox 21">
            <a:extLst>
              <a:ext uri="{FF2B5EF4-FFF2-40B4-BE49-F238E27FC236}">
                <a16:creationId xmlns:a16="http://schemas.microsoft.com/office/drawing/2014/main" id="{2CAD518C-5B39-4E84-9AB2-152F051781AC}"/>
              </a:ext>
            </a:extLst>
          </p:cNvPr>
          <p:cNvSpPr txBox="1"/>
          <p:nvPr/>
        </p:nvSpPr>
        <p:spPr>
          <a:xfrm>
            <a:off x="734644" y="5814342"/>
            <a:ext cx="292235" cy="369332"/>
          </a:xfrm>
          <a:prstGeom prst="rect">
            <a:avLst/>
          </a:prstGeom>
          <a:noFill/>
        </p:spPr>
        <p:txBody>
          <a:bodyPr wrap="square" rtlCol="0">
            <a:spAutoFit/>
          </a:bodyPr>
          <a:lstStyle/>
          <a:p>
            <a:r>
              <a:rPr lang="en-US" dirty="0"/>
              <a:t>y</a:t>
            </a:r>
          </a:p>
        </p:txBody>
      </p:sp>
      <p:cxnSp>
        <p:nvCxnSpPr>
          <p:cNvPr id="24" name="Connector: Curved 23">
            <a:extLst>
              <a:ext uri="{FF2B5EF4-FFF2-40B4-BE49-F238E27FC236}">
                <a16:creationId xmlns:a16="http://schemas.microsoft.com/office/drawing/2014/main" id="{C7C524EF-0DE6-4AD8-BDEF-9976F52A0C1F}"/>
              </a:ext>
            </a:extLst>
          </p:cNvPr>
          <p:cNvCxnSpPr>
            <a:cxnSpLocks/>
            <a:stCxn id="22" idx="3"/>
            <a:endCxn id="18" idx="1"/>
          </p:cNvCxnSpPr>
          <p:nvPr/>
        </p:nvCxnSpPr>
        <p:spPr>
          <a:xfrm flipV="1">
            <a:off x="1026879" y="5239379"/>
            <a:ext cx="1616004" cy="75962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28E86375-7439-4014-94E8-0496F36C6573}"/>
              </a:ext>
            </a:extLst>
          </p:cNvPr>
          <p:cNvSpPr/>
          <p:nvPr/>
        </p:nvSpPr>
        <p:spPr>
          <a:xfrm>
            <a:off x="4876800" y="5157580"/>
            <a:ext cx="1312985" cy="689177"/>
          </a:xfrm>
          <a:prstGeom prst="rightArrow">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04DC514-CA95-48DF-A2CE-0BAFEDDFFBF8}"/>
              </a:ext>
            </a:extLst>
          </p:cNvPr>
          <p:cNvSpPr txBox="1"/>
          <p:nvPr/>
        </p:nvSpPr>
        <p:spPr>
          <a:xfrm>
            <a:off x="4794738" y="4321908"/>
            <a:ext cx="1492739" cy="923330"/>
          </a:xfrm>
          <a:prstGeom prst="rect">
            <a:avLst/>
          </a:prstGeom>
          <a:noFill/>
        </p:spPr>
        <p:txBody>
          <a:bodyPr wrap="square" rtlCol="0">
            <a:spAutoFit/>
          </a:bodyPr>
          <a:lstStyle/>
          <a:p>
            <a:r>
              <a:rPr lang="en-US" dirty="0"/>
              <a:t>Then the references go out of scope</a:t>
            </a:r>
          </a:p>
        </p:txBody>
      </p:sp>
      <p:pic>
        <p:nvPicPr>
          <p:cNvPr id="36" name="Picture 35">
            <a:extLst>
              <a:ext uri="{FF2B5EF4-FFF2-40B4-BE49-F238E27FC236}">
                <a16:creationId xmlns:a16="http://schemas.microsoft.com/office/drawing/2014/main" id="{97210A41-2172-4D5E-983E-5945CF162166}"/>
              </a:ext>
            </a:extLst>
          </p:cNvPr>
          <p:cNvPicPr>
            <a:picLocks noChangeAspect="1"/>
          </p:cNvPicPr>
          <p:nvPr/>
        </p:nvPicPr>
        <p:blipFill>
          <a:blip r:embed="rId2"/>
          <a:stretch>
            <a:fillRect/>
          </a:stretch>
        </p:blipFill>
        <p:spPr>
          <a:xfrm>
            <a:off x="8045494" y="5411875"/>
            <a:ext cx="289169" cy="289169"/>
          </a:xfrm>
          <a:prstGeom prst="rect">
            <a:avLst/>
          </a:prstGeom>
        </p:spPr>
      </p:pic>
    </p:spTree>
    <p:extLst>
      <p:ext uri="{BB962C8B-B14F-4D97-AF65-F5344CB8AC3E}">
        <p14:creationId xmlns:p14="http://schemas.microsoft.com/office/powerpoint/2010/main" val="115598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quot;Not Allowed&quot; Symbol 16">
            <a:extLst>
              <a:ext uri="{FF2B5EF4-FFF2-40B4-BE49-F238E27FC236}">
                <a16:creationId xmlns:a16="http://schemas.microsoft.com/office/drawing/2014/main" id="{4508BE74-4D19-424E-9846-732608DDD863}"/>
              </a:ext>
            </a:extLst>
          </p:cNvPr>
          <p:cNvSpPr/>
          <p:nvPr/>
        </p:nvSpPr>
        <p:spPr>
          <a:xfrm>
            <a:off x="6855810" y="3518702"/>
            <a:ext cx="1607124" cy="167447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quot;Not Allowed&quot; Symbol 15">
            <a:extLst>
              <a:ext uri="{FF2B5EF4-FFF2-40B4-BE49-F238E27FC236}">
                <a16:creationId xmlns:a16="http://schemas.microsoft.com/office/drawing/2014/main" id="{D5919C47-EF6C-4D50-BB48-B468CFA3325F}"/>
              </a:ext>
            </a:extLst>
          </p:cNvPr>
          <p:cNvSpPr/>
          <p:nvPr/>
        </p:nvSpPr>
        <p:spPr>
          <a:xfrm>
            <a:off x="4597168" y="3518703"/>
            <a:ext cx="1607124" cy="167447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quot;Not Allowed&quot; Symbol 12">
            <a:extLst>
              <a:ext uri="{FF2B5EF4-FFF2-40B4-BE49-F238E27FC236}">
                <a16:creationId xmlns:a16="http://schemas.microsoft.com/office/drawing/2014/main" id="{E68BCBDD-7C97-47E3-8197-BBCD333A8252}"/>
              </a:ext>
            </a:extLst>
          </p:cNvPr>
          <p:cNvSpPr/>
          <p:nvPr/>
        </p:nvSpPr>
        <p:spPr>
          <a:xfrm>
            <a:off x="2089058" y="3518703"/>
            <a:ext cx="1607124" cy="167447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562154A-7922-45E1-8D6E-77A289C3881C}"/>
              </a:ext>
            </a:extLst>
          </p:cNvPr>
          <p:cNvSpPr>
            <a:spLocks noGrp="1"/>
          </p:cNvSpPr>
          <p:nvPr>
            <p:ph type="title"/>
          </p:nvPr>
        </p:nvSpPr>
        <p:spPr/>
        <p:txBody>
          <a:bodyPr/>
          <a:lstStyle/>
          <a:p>
            <a:r>
              <a:rPr lang="en-US" dirty="0"/>
              <a:t>A program can find itself with millions of garbage objects</a:t>
            </a:r>
          </a:p>
        </p:txBody>
      </p:sp>
      <p:sp>
        <p:nvSpPr>
          <p:cNvPr id="3" name="Content Placeholder 2">
            <a:extLst>
              <a:ext uri="{FF2B5EF4-FFF2-40B4-BE49-F238E27FC236}">
                <a16:creationId xmlns:a16="http://schemas.microsoft.com/office/drawing/2014/main" id="{5EBF61DE-64CF-4B3A-B174-FE95BBBDD195}"/>
              </a:ext>
            </a:extLst>
          </p:cNvPr>
          <p:cNvSpPr>
            <a:spLocks noGrp="1"/>
          </p:cNvSpPr>
          <p:nvPr>
            <p:ph idx="1"/>
          </p:nvPr>
        </p:nvSpPr>
        <p:spPr>
          <a:xfrm>
            <a:off x="699304" y="1967696"/>
            <a:ext cx="10515600" cy="1030147"/>
          </a:xfrm>
        </p:spPr>
        <p:txBody>
          <a:bodyPr>
            <a:normAutofit fontScale="85000" lnSpcReduction="20000"/>
          </a:bodyPr>
          <a:lstStyle/>
          <a:p>
            <a:r>
              <a:rPr lang="en-US" dirty="0"/>
              <a:t>Java occasionally wakes up it </a:t>
            </a:r>
            <a:r>
              <a:rPr lang="en-US" sz="3900" dirty="0">
                <a:solidFill>
                  <a:srgbClr val="FFC000"/>
                </a:solidFill>
              </a:rPr>
              <a:t>garbage collector </a:t>
            </a:r>
            <a:r>
              <a:rPr lang="en-US" dirty="0"/>
              <a:t>and removes the garbage objects to make room for new objects. Objects take up memory in your computer so this process frees up that memory for new objects.</a:t>
            </a:r>
          </a:p>
        </p:txBody>
      </p:sp>
      <p:sp>
        <p:nvSpPr>
          <p:cNvPr id="4" name="TextBox 3">
            <a:extLst>
              <a:ext uri="{FF2B5EF4-FFF2-40B4-BE49-F238E27FC236}">
                <a16:creationId xmlns:a16="http://schemas.microsoft.com/office/drawing/2014/main" id="{AB6B3402-EA1E-4F42-9022-99758836BC51}"/>
              </a:ext>
            </a:extLst>
          </p:cNvPr>
          <p:cNvSpPr txBox="1"/>
          <p:nvPr/>
        </p:nvSpPr>
        <p:spPr>
          <a:xfrm>
            <a:off x="7247509" y="3687852"/>
            <a:ext cx="979990" cy="369332"/>
          </a:xfrm>
          <a:prstGeom prst="rect">
            <a:avLst/>
          </a:prstGeom>
          <a:noFill/>
        </p:spPr>
        <p:txBody>
          <a:bodyPr wrap="square" rtlCol="0">
            <a:spAutoFit/>
          </a:bodyPr>
          <a:lstStyle/>
          <a:p>
            <a:r>
              <a:rPr lang="en-US" dirty="0"/>
              <a:t>Horse</a:t>
            </a:r>
          </a:p>
        </p:txBody>
      </p:sp>
      <p:sp>
        <p:nvSpPr>
          <p:cNvPr id="5" name="TextBox 4">
            <a:extLst>
              <a:ext uri="{FF2B5EF4-FFF2-40B4-BE49-F238E27FC236}">
                <a16:creationId xmlns:a16="http://schemas.microsoft.com/office/drawing/2014/main" id="{DE1C8B4A-6EE4-42C3-B843-50CE5A2C881F}"/>
              </a:ext>
            </a:extLst>
          </p:cNvPr>
          <p:cNvSpPr txBox="1"/>
          <p:nvPr/>
        </p:nvSpPr>
        <p:spPr>
          <a:xfrm>
            <a:off x="6899301" y="4013830"/>
            <a:ext cx="1520143" cy="923330"/>
          </a:xfrm>
          <a:prstGeom prst="rect">
            <a:avLst/>
          </a:prstGeom>
          <a:noFill/>
          <a:ln>
            <a:solidFill>
              <a:schemeClr val="tx1"/>
            </a:solidFill>
          </a:ln>
        </p:spPr>
        <p:txBody>
          <a:bodyPr wrap="square" rtlCol="0">
            <a:spAutoFit/>
          </a:bodyPr>
          <a:lstStyle/>
          <a:p>
            <a:r>
              <a:rPr lang="en-US" dirty="0"/>
              <a:t>name :Trigger</a:t>
            </a:r>
          </a:p>
          <a:p>
            <a:r>
              <a:rPr lang="en-US" dirty="0"/>
              <a:t>weight : 203 </a:t>
            </a:r>
          </a:p>
          <a:p>
            <a:endParaRPr lang="en-US" dirty="0"/>
          </a:p>
        </p:txBody>
      </p:sp>
      <p:pic>
        <p:nvPicPr>
          <p:cNvPr id="6" name="Picture 5">
            <a:extLst>
              <a:ext uri="{FF2B5EF4-FFF2-40B4-BE49-F238E27FC236}">
                <a16:creationId xmlns:a16="http://schemas.microsoft.com/office/drawing/2014/main" id="{124E97BA-14D0-46BE-BA98-71336D2A866B}"/>
              </a:ext>
            </a:extLst>
          </p:cNvPr>
          <p:cNvPicPr>
            <a:picLocks noChangeAspect="1"/>
          </p:cNvPicPr>
          <p:nvPr/>
        </p:nvPicPr>
        <p:blipFill>
          <a:blip r:embed="rId2"/>
          <a:stretch>
            <a:fillRect/>
          </a:stretch>
        </p:blipFill>
        <p:spPr>
          <a:xfrm>
            <a:off x="8099509" y="4613221"/>
            <a:ext cx="289169" cy="289169"/>
          </a:xfrm>
          <a:prstGeom prst="rect">
            <a:avLst/>
          </a:prstGeom>
        </p:spPr>
      </p:pic>
      <p:sp>
        <p:nvSpPr>
          <p:cNvPr id="7" name="TextBox 6">
            <a:extLst>
              <a:ext uri="{FF2B5EF4-FFF2-40B4-BE49-F238E27FC236}">
                <a16:creationId xmlns:a16="http://schemas.microsoft.com/office/drawing/2014/main" id="{A408957F-F65A-4226-BE15-AC387A53A779}"/>
              </a:ext>
            </a:extLst>
          </p:cNvPr>
          <p:cNvSpPr txBox="1"/>
          <p:nvPr/>
        </p:nvSpPr>
        <p:spPr>
          <a:xfrm>
            <a:off x="4938360" y="3624191"/>
            <a:ext cx="979990" cy="369332"/>
          </a:xfrm>
          <a:prstGeom prst="rect">
            <a:avLst/>
          </a:prstGeom>
          <a:noFill/>
        </p:spPr>
        <p:txBody>
          <a:bodyPr wrap="square" rtlCol="0">
            <a:spAutoFit/>
          </a:bodyPr>
          <a:lstStyle/>
          <a:p>
            <a:r>
              <a:rPr lang="en-US" dirty="0"/>
              <a:t>Horse</a:t>
            </a:r>
          </a:p>
        </p:txBody>
      </p:sp>
      <p:sp>
        <p:nvSpPr>
          <p:cNvPr id="8" name="TextBox 7">
            <a:extLst>
              <a:ext uri="{FF2B5EF4-FFF2-40B4-BE49-F238E27FC236}">
                <a16:creationId xmlns:a16="http://schemas.microsoft.com/office/drawing/2014/main" id="{3580AC58-76BF-4380-8918-D35A4CCBC17F}"/>
              </a:ext>
            </a:extLst>
          </p:cNvPr>
          <p:cNvSpPr txBox="1"/>
          <p:nvPr/>
        </p:nvSpPr>
        <p:spPr>
          <a:xfrm>
            <a:off x="4590152" y="3950169"/>
            <a:ext cx="1520143" cy="923330"/>
          </a:xfrm>
          <a:prstGeom prst="rect">
            <a:avLst/>
          </a:prstGeom>
          <a:noFill/>
          <a:ln>
            <a:solidFill>
              <a:schemeClr val="tx1"/>
            </a:solidFill>
          </a:ln>
        </p:spPr>
        <p:txBody>
          <a:bodyPr wrap="square" rtlCol="0">
            <a:spAutoFit/>
          </a:bodyPr>
          <a:lstStyle/>
          <a:p>
            <a:r>
              <a:rPr lang="en-US" dirty="0"/>
              <a:t>name :Candy</a:t>
            </a:r>
          </a:p>
          <a:p>
            <a:r>
              <a:rPr lang="en-US" dirty="0"/>
              <a:t>weight : 325 </a:t>
            </a:r>
          </a:p>
          <a:p>
            <a:endParaRPr lang="en-US" dirty="0"/>
          </a:p>
        </p:txBody>
      </p:sp>
      <p:pic>
        <p:nvPicPr>
          <p:cNvPr id="9" name="Picture 8">
            <a:extLst>
              <a:ext uri="{FF2B5EF4-FFF2-40B4-BE49-F238E27FC236}">
                <a16:creationId xmlns:a16="http://schemas.microsoft.com/office/drawing/2014/main" id="{90737FF0-AC43-447C-8D23-0FC18E5A9C2E}"/>
              </a:ext>
            </a:extLst>
          </p:cNvPr>
          <p:cNvPicPr>
            <a:picLocks noChangeAspect="1"/>
          </p:cNvPicPr>
          <p:nvPr/>
        </p:nvPicPr>
        <p:blipFill>
          <a:blip r:embed="rId2"/>
          <a:stretch>
            <a:fillRect/>
          </a:stretch>
        </p:blipFill>
        <p:spPr>
          <a:xfrm>
            <a:off x="5790360" y="4549560"/>
            <a:ext cx="289169" cy="289169"/>
          </a:xfrm>
          <a:prstGeom prst="rect">
            <a:avLst/>
          </a:prstGeom>
        </p:spPr>
      </p:pic>
      <p:sp>
        <p:nvSpPr>
          <p:cNvPr id="10" name="TextBox 9">
            <a:extLst>
              <a:ext uri="{FF2B5EF4-FFF2-40B4-BE49-F238E27FC236}">
                <a16:creationId xmlns:a16="http://schemas.microsoft.com/office/drawing/2014/main" id="{FA7261CC-B9F8-4E7C-B7CC-0E42C4737A63}"/>
              </a:ext>
            </a:extLst>
          </p:cNvPr>
          <p:cNvSpPr txBox="1"/>
          <p:nvPr/>
        </p:nvSpPr>
        <p:spPr>
          <a:xfrm>
            <a:off x="2437266" y="3624191"/>
            <a:ext cx="979990" cy="369332"/>
          </a:xfrm>
          <a:prstGeom prst="rect">
            <a:avLst/>
          </a:prstGeom>
          <a:noFill/>
        </p:spPr>
        <p:txBody>
          <a:bodyPr wrap="square" rtlCol="0">
            <a:spAutoFit/>
          </a:bodyPr>
          <a:lstStyle/>
          <a:p>
            <a:r>
              <a:rPr lang="en-US" dirty="0"/>
              <a:t>Horse</a:t>
            </a:r>
          </a:p>
        </p:txBody>
      </p:sp>
      <p:sp>
        <p:nvSpPr>
          <p:cNvPr id="11" name="TextBox 10">
            <a:extLst>
              <a:ext uri="{FF2B5EF4-FFF2-40B4-BE49-F238E27FC236}">
                <a16:creationId xmlns:a16="http://schemas.microsoft.com/office/drawing/2014/main" id="{C0335AD4-8A09-428B-BF39-A4CE1B22B80D}"/>
              </a:ext>
            </a:extLst>
          </p:cNvPr>
          <p:cNvSpPr txBox="1"/>
          <p:nvPr/>
        </p:nvSpPr>
        <p:spPr>
          <a:xfrm>
            <a:off x="2089058" y="3950169"/>
            <a:ext cx="1520143" cy="923330"/>
          </a:xfrm>
          <a:prstGeom prst="rect">
            <a:avLst/>
          </a:prstGeom>
          <a:noFill/>
          <a:ln>
            <a:solidFill>
              <a:schemeClr val="tx1"/>
            </a:solidFill>
          </a:ln>
        </p:spPr>
        <p:txBody>
          <a:bodyPr wrap="square" rtlCol="0">
            <a:spAutoFit/>
          </a:bodyPr>
          <a:lstStyle/>
          <a:p>
            <a:r>
              <a:rPr lang="en-US" dirty="0"/>
              <a:t>name :Dude</a:t>
            </a:r>
          </a:p>
          <a:p>
            <a:r>
              <a:rPr lang="en-US" dirty="0"/>
              <a:t>weight : 444 </a:t>
            </a:r>
          </a:p>
          <a:p>
            <a:endParaRPr lang="en-US" dirty="0"/>
          </a:p>
        </p:txBody>
      </p:sp>
      <p:pic>
        <p:nvPicPr>
          <p:cNvPr id="12" name="Picture 11">
            <a:extLst>
              <a:ext uri="{FF2B5EF4-FFF2-40B4-BE49-F238E27FC236}">
                <a16:creationId xmlns:a16="http://schemas.microsoft.com/office/drawing/2014/main" id="{8B9EE68F-0F00-494C-B4C6-D515A06D7CEA}"/>
              </a:ext>
            </a:extLst>
          </p:cNvPr>
          <p:cNvPicPr>
            <a:picLocks noChangeAspect="1"/>
          </p:cNvPicPr>
          <p:nvPr/>
        </p:nvPicPr>
        <p:blipFill>
          <a:blip r:embed="rId2"/>
          <a:stretch>
            <a:fillRect/>
          </a:stretch>
        </p:blipFill>
        <p:spPr>
          <a:xfrm>
            <a:off x="3289266" y="4549560"/>
            <a:ext cx="289169" cy="289169"/>
          </a:xfrm>
          <a:prstGeom prst="rect">
            <a:avLst/>
          </a:prstGeom>
        </p:spPr>
      </p:pic>
      <p:sp>
        <p:nvSpPr>
          <p:cNvPr id="18" name="Content Placeholder 2">
            <a:extLst>
              <a:ext uri="{FF2B5EF4-FFF2-40B4-BE49-F238E27FC236}">
                <a16:creationId xmlns:a16="http://schemas.microsoft.com/office/drawing/2014/main" id="{84279B14-B2E8-48EF-8EBC-B45B834570AE}"/>
              </a:ext>
            </a:extLst>
          </p:cNvPr>
          <p:cNvSpPr txBox="1">
            <a:spLocks/>
          </p:cNvSpPr>
          <p:nvPr/>
        </p:nvSpPr>
        <p:spPr>
          <a:xfrm>
            <a:off x="677144" y="5493197"/>
            <a:ext cx="10515600" cy="11217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Java frequently pauses your program so that the garbage collector can run. Minecraft is known to pause for 25ms. My TV sometimes freezes for several seconds when I use the remote and I blame the garbage collector.</a:t>
            </a:r>
          </a:p>
        </p:txBody>
      </p:sp>
    </p:spTree>
    <p:extLst>
      <p:ext uri="{BB962C8B-B14F-4D97-AF65-F5344CB8AC3E}">
        <p14:creationId xmlns:p14="http://schemas.microsoft.com/office/powerpoint/2010/main" val="2014501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64B9-0935-4E5B-8E30-71677BAFF012}"/>
              </a:ext>
            </a:extLst>
          </p:cNvPr>
          <p:cNvSpPr>
            <a:spLocks noGrp="1"/>
          </p:cNvSpPr>
          <p:nvPr>
            <p:ph type="title"/>
          </p:nvPr>
        </p:nvSpPr>
        <p:spPr/>
        <p:txBody>
          <a:bodyPr/>
          <a:lstStyle/>
          <a:p>
            <a:r>
              <a:rPr lang="en-US" dirty="0"/>
              <a:t>Object Lifespan summary</a:t>
            </a:r>
          </a:p>
        </p:txBody>
      </p:sp>
      <p:sp>
        <p:nvSpPr>
          <p:cNvPr id="3" name="Content Placeholder 2">
            <a:extLst>
              <a:ext uri="{FF2B5EF4-FFF2-40B4-BE49-F238E27FC236}">
                <a16:creationId xmlns:a16="http://schemas.microsoft.com/office/drawing/2014/main" id="{4E2969AF-44B3-45C4-8410-29E9B3EAAD34}"/>
              </a:ext>
            </a:extLst>
          </p:cNvPr>
          <p:cNvSpPr>
            <a:spLocks noGrp="1"/>
          </p:cNvSpPr>
          <p:nvPr>
            <p:ph idx="1"/>
          </p:nvPr>
        </p:nvSpPr>
        <p:spPr>
          <a:xfrm>
            <a:off x="1011820" y="2242313"/>
            <a:ext cx="10515600" cy="3602902"/>
          </a:xfrm>
        </p:spPr>
        <p:txBody>
          <a:bodyPr>
            <a:normAutofit lnSpcReduction="10000"/>
          </a:bodyPr>
          <a:lstStyle/>
          <a:p>
            <a:r>
              <a:rPr lang="en-US" dirty="0"/>
              <a:t>Java objects are created by calling new on a constructor and keeping a reference to the object</a:t>
            </a:r>
          </a:p>
          <a:p>
            <a:pPr marL="457200" lvl="1" indent="0">
              <a:buNone/>
            </a:pPr>
            <a:r>
              <a:rPr lang="en-US" dirty="0"/>
              <a:t>		Horse </a:t>
            </a:r>
            <a:r>
              <a:rPr lang="en-US" dirty="0" err="1"/>
              <a:t>fred</a:t>
            </a:r>
            <a:r>
              <a:rPr lang="en-US" dirty="0"/>
              <a:t> = new Horse(“Fred”, 555);</a:t>
            </a:r>
          </a:p>
          <a:p>
            <a:pPr marL="457200" lvl="1" indent="0">
              <a:buNone/>
            </a:pPr>
            <a:endParaRPr lang="en-US" dirty="0"/>
          </a:p>
          <a:p>
            <a:r>
              <a:rPr lang="en-US" dirty="0"/>
              <a:t>Java objects are deleted when the garbage collector removes all the objects that no longer have any references. Normally you just write code and don’t worry about it. When the references go out of scope, Java will take care of it for you.</a:t>
            </a:r>
          </a:p>
          <a:p>
            <a:pPr lvl="1"/>
            <a:r>
              <a:rPr lang="en-US" dirty="0"/>
              <a:t>It’s not that simple. But we will pretend it is for this class.</a:t>
            </a:r>
          </a:p>
        </p:txBody>
      </p:sp>
    </p:spTree>
    <p:extLst>
      <p:ext uri="{BB962C8B-B14F-4D97-AF65-F5344CB8AC3E}">
        <p14:creationId xmlns:p14="http://schemas.microsoft.com/office/powerpoint/2010/main" val="387950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D4A1-AB19-4B37-B6DC-BE674D3B1D2A}"/>
              </a:ext>
            </a:extLst>
          </p:cNvPr>
          <p:cNvSpPr>
            <a:spLocks noGrp="1"/>
          </p:cNvSpPr>
          <p:nvPr>
            <p:ph type="title"/>
          </p:nvPr>
        </p:nvSpPr>
        <p:spPr/>
        <p:txBody>
          <a:bodyPr/>
          <a:lstStyle/>
          <a:p>
            <a:r>
              <a:rPr lang="en-US" dirty="0"/>
              <a:t>Oh, and references can be ‘null’.</a:t>
            </a:r>
          </a:p>
        </p:txBody>
      </p:sp>
      <p:sp>
        <p:nvSpPr>
          <p:cNvPr id="3" name="Content Placeholder 2">
            <a:extLst>
              <a:ext uri="{FF2B5EF4-FFF2-40B4-BE49-F238E27FC236}">
                <a16:creationId xmlns:a16="http://schemas.microsoft.com/office/drawing/2014/main" id="{5E4BAF4C-06EA-4778-968F-56113F471834}"/>
              </a:ext>
            </a:extLst>
          </p:cNvPr>
          <p:cNvSpPr>
            <a:spLocks noGrp="1"/>
          </p:cNvSpPr>
          <p:nvPr>
            <p:ph idx="1"/>
          </p:nvPr>
        </p:nvSpPr>
        <p:spPr>
          <a:xfrm>
            <a:off x="838200" y="1825625"/>
            <a:ext cx="10515600" cy="597342"/>
          </a:xfrm>
        </p:spPr>
        <p:txBody>
          <a:bodyPr/>
          <a:lstStyle/>
          <a:p>
            <a:r>
              <a:rPr lang="en-US" dirty="0"/>
              <a:t>An object reference that is null refers to nothing.</a:t>
            </a:r>
          </a:p>
        </p:txBody>
      </p:sp>
      <p:sp>
        <p:nvSpPr>
          <p:cNvPr id="4" name="Content Placeholder 2">
            <a:extLst>
              <a:ext uri="{FF2B5EF4-FFF2-40B4-BE49-F238E27FC236}">
                <a16:creationId xmlns:a16="http://schemas.microsoft.com/office/drawing/2014/main" id="{B654FD10-AF8D-4A22-A02B-A98AC6A105F7}"/>
              </a:ext>
            </a:extLst>
          </p:cNvPr>
          <p:cNvSpPr txBox="1">
            <a:spLocks/>
          </p:cNvSpPr>
          <p:nvPr/>
        </p:nvSpPr>
        <p:spPr>
          <a:xfrm>
            <a:off x="1641701" y="2557905"/>
            <a:ext cx="10515600" cy="21491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public void DoSomething()</a:t>
            </a:r>
          </a:p>
          <a:p>
            <a:pPr marL="0" indent="0">
              <a:buFont typeface="Arial" panose="020B0604020202020204" pitchFamily="34" charset="0"/>
              <a:buNone/>
            </a:pPr>
            <a:r>
              <a:rPr lang="en-US" sz="2400" dirty="0"/>
              <a:t>{</a:t>
            </a:r>
          </a:p>
          <a:p>
            <a:pPr marL="0" indent="0">
              <a:buFont typeface="Arial" panose="020B0604020202020204" pitchFamily="34" charset="0"/>
              <a:buNone/>
            </a:pPr>
            <a:r>
              <a:rPr lang="en-US" sz="2400" dirty="0"/>
              <a:t>	Horse </a:t>
            </a:r>
            <a:r>
              <a:rPr lang="en-US" sz="2400" dirty="0" err="1"/>
              <a:t>fred</a:t>
            </a:r>
            <a:r>
              <a:rPr lang="en-US" sz="2400" dirty="0"/>
              <a:t> = new Horse(“Fred”, 555);</a:t>
            </a:r>
          </a:p>
          <a:p>
            <a:pPr marL="0" indent="0">
              <a:buFont typeface="Arial" panose="020B0604020202020204" pitchFamily="34" charset="0"/>
              <a:buNone/>
            </a:pPr>
            <a:r>
              <a:rPr lang="en-US" sz="2400" dirty="0"/>
              <a:t>	</a:t>
            </a:r>
            <a:r>
              <a:rPr lang="en-US" sz="2400" dirty="0" err="1"/>
              <a:t>fred</a:t>
            </a:r>
            <a:r>
              <a:rPr lang="en-US" sz="2400" dirty="0"/>
              <a:t> = null;	// the only reference has been set to null	</a:t>
            </a:r>
          </a:p>
          <a:p>
            <a:pPr marL="0" indent="0">
              <a:buFont typeface="Arial" panose="020B0604020202020204" pitchFamily="34" charset="0"/>
              <a:buNone/>
            </a:pPr>
            <a:r>
              <a:rPr lang="en-US" sz="2400" dirty="0"/>
              <a:t>}</a:t>
            </a:r>
          </a:p>
        </p:txBody>
      </p:sp>
      <p:sp>
        <p:nvSpPr>
          <p:cNvPr id="5" name="TextBox 4">
            <a:extLst>
              <a:ext uri="{FF2B5EF4-FFF2-40B4-BE49-F238E27FC236}">
                <a16:creationId xmlns:a16="http://schemas.microsoft.com/office/drawing/2014/main" id="{65AADB0D-7B8B-430B-816D-B42068CB1C91}"/>
              </a:ext>
            </a:extLst>
          </p:cNvPr>
          <p:cNvSpPr txBox="1"/>
          <p:nvPr/>
        </p:nvSpPr>
        <p:spPr>
          <a:xfrm>
            <a:off x="4924065" y="4841977"/>
            <a:ext cx="979990" cy="369332"/>
          </a:xfrm>
          <a:prstGeom prst="rect">
            <a:avLst/>
          </a:prstGeom>
          <a:noFill/>
        </p:spPr>
        <p:txBody>
          <a:bodyPr wrap="square" rtlCol="0">
            <a:spAutoFit/>
          </a:bodyPr>
          <a:lstStyle/>
          <a:p>
            <a:r>
              <a:rPr lang="en-US" dirty="0"/>
              <a:t>Horse</a:t>
            </a:r>
          </a:p>
        </p:txBody>
      </p:sp>
      <p:sp>
        <p:nvSpPr>
          <p:cNvPr id="6" name="TextBox 5">
            <a:extLst>
              <a:ext uri="{FF2B5EF4-FFF2-40B4-BE49-F238E27FC236}">
                <a16:creationId xmlns:a16="http://schemas.microsoft.com/office/drawing/2014/main" id="{E9E06801-0AB8-4478-AA85-584CA75AFD06}"/>
              </a:ext>
            </a:extLst>
          </p:cNvPr>
          <p:cNvSpPr txBox="1"/>
          <p:nvPr/>
        </p:nvSpPr>
        <p:spPr>
          <a:xfrm>
            <a:off x="4575857" y="5167955"/>
            <a:ext cx="1520143" cy="923330"/>
          </a:xfrm>
          <a:prstGeom prst="rect">
            <a:avLst/>
          </a:prstGeom>
          <a:noFill/>
          <a:ln>
            <a:solidFill>
              <a:schemeClr val="tx1"/>
            </a:solidFill>
          </a:ln>
        </p:spPr>
        <p:txBody>
          <a:bodyPr wrap="square" rtlCol="0">
            <a:spAutoFit/>
          </a:bodyPr>
          <a:lstStyle/>
          <a:p>
            <a:r>
              <a:rPr lang="en-US" dirty="0"/>
              <a:t>name :Fred</a:t>
            </a:r>
          </a:p>
          <a:p>
            <a:r>
              <a:rPr lang="en-US" dirty="0"/>
              <a:t>weight : 555 </a:t>
            </a:r>
          </a:p>
          <a:p>
            <a:endParaRPr lang="en-US" dirty="0"/>
          </a:p>
        </p:txBody>
      </p:sp>
      <p:pic>
        <p:nvPicPr>
          <p:cNvPr id="7" name="Picture 6">
            <a:extLst>
              <a:ext uri="{FF2B5EF4-FFF2-40B4-BE49-F238E27FC236}">
                <a16:creationId xmlns:a16="http://schemas.microsoft.com/office/drawing/2014/main" id="{406DECF6-CC1D-4A3B-B891-0B2F948CF9FC}"/>
              </a:ext>
            </a:extLst>
          </p:cNvPr>
          <p:cNvPicPr>
            <a:picLocks noChangeAspect="1"/>
          </p:cNvPicPr>
          <p:nvPr/>
        </p:nvPicPr>
        <p:blipFill>
          <a:blip r:embed="rId2"/>
          <a:stretch>
            <a:fillRect/>
          </a:stretch>
        </p:blipFill>
        <p:spPr>
          <a:xfrm>
            <a:off x="5776065" y="5767346"/>
            <a:ext cx="289169" cy="289169"/>
          </a:xfrm>
          <a:prstGeom prst="rect">
            <a:avLst/>
          </a:prstGeom>
        </p:spPr>
      </p:pic>
      <p:sp>
        <p:nvSpPr>
          <p:cNvPr id="8" name="TextBox 7">
            <a:extLst>
              <a:ext uri="{FF2B5EF4-FFF2-40B4-BE49-F238E27FC236}">
                <a16:creationId xmlns:a16="http://schemas.microsoft.com/office/drawing/2014/main" id="{E364F94F-FD1D-4BCC-911C-3F7D7141027A}"/>
              </a:ext>
            </a:extLst>
          </p:cNvPr>
          <p:cNvSpPr txBox="1"/>
          <p:nvPr/>
        </p:nvSpPr>
        <p:spPr>
          <a:xfrm>
            <a:off x="1289143" y="5066421"/>
            <a:ext cx="602575" cy="369332"/>
          </a:xfrm>
          <a:prstGeom prst="rect">
            <a:avLst/>
          </a:prstGeom>
          <a:noFill/>
        </p:spPr>
        <p:txBody>
          <a:bodyPr wrap="square" rtlCol="0">
            <a:spAutoFit/>
          </a:bodyPr>
          <a:lstStyle/>
          <a:p>
            <a:r>
              <a:rPr lang="en-US" dirty="0" err="1"/>
              <a:t>fred</a:t>
            </a:r>
            <a:endParaRPr lang="en-US" dirty="0"/>
          </a:p>
        </p:txBody>
      </p:sp>
      <p:cxnSp>
        <p:nvCxnSpPr>
          <p:cNvPr id="9" name="Connector: Curved 8">
            <a:extLst>
              <a:ext uri="{FF2B5EF4-FFF2-40B4-BE49-F238E27FC236}">
                <a16:creationId xmlns:a16="http://schemas.microsoft.com/office/drawing/2014/main" id="{E9A1819A-D5D6-4F23-9C6D-A81FB86D9874}"/>
              </a:ext>
            </a:extLst>
          </p:cNvPr>
          <p:cNvCxnSpPr>
            <a:cxnSpLocks/>
            <a:stCxn id="8" idx="3"/>
            <a:endCxn id="13" idx="0"/>
          </p:cNvCxnSpPr>
          <p:nvPr/>
        </p:nvCxnSpPr>
        <p:spPr>
          <a:xfrm>
            <a:off x="1891718" y="5251087"/>
            <a:ext cx="763928" cy="757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FBC4235-D6A3-4322-A683-B4659ABA4BB1}"/>
              </a:ext>
            </a:extLst>
          </p:cNvPr>
          <p:cNvPicPr>
            <a:picLocks noChangeAspect="1"/>
          </p:cNvPicPr>
          <p:nvPr/>
        </p:nvPicPr>
        <p:blipFill>
          <a:blip r:embed="rId3"/>
          <a:stretch>
            <a:fillRect/>
          </a:stretch>
        </p:blipFill>
        <p:spPr>
          <a:xfrm>
            <a:off x="2478167" y="5326840"/>
            <a:ext cx="354957" cy="449242"/>
          </a:xfrm>
          <a:prstGeom prst="rect">
            <a:avLst/>
          </a:prstGeom>
        </p:spPr>
      </p:pic>
      <p:sp>
        <p:nvSpPr>
          <p:cNvPr id="15" name="TextBox 14">
            <a:extLst>
              <a:ext uri="{FF2B5EF4-FFF2-40B4-BE49-F238E27FC236}">
                <a16:creationId xmlns:a16="http://schemas.microsoft.com/office/drawing/2014/main" id="{E7F2ED62-7B56-4BAE-A236-715A09552C32}"/>
              </a:ext>
            </a:extLst>
          </p:cNvPr>
          <p:cNvSpPr txBox="1"/>
          <p:nvPr/>
        </p:nvSpPr>
        <p:spPr>
          <a:xfrm>
            <a:off x="6200964" y="5288963"/>
            <a:ext cx="3483980" cy="523220"/>
          </a:xfrm>
          <a:prstGeom prst="rect">
            <a:avLst/>
          </a:prstGeom>
          <a:noFill/>
        </p:spPr>
        <p:txBody>
          <a:bodyPr wrap="square" rtlCol="0">
            <a:spAutoFit/>
          </a:bodyPr>
          <a:lstStyle/>
          <a:p>
            <a:r>
              <a:rPr lang="en-US" sz="1400" dirty="0"/>
              <a:t>This object has become garbage the moment its only reference was set to null.</a:t>
            </a:r>
          </a:p>
        </p:txBody>
      </p:sp>
    </p:spTree>
    <p:extLst>
      <p:ext uri="{BB962C8B-B14F-4D97-AF65-F5344CB8AC3E}">
        <p14:creationId xmlns:p14="http://schemas.microsoft.com/office/powerpoint/2010/main" val="3254667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3EC19-3EE5-4963-A0EE-CBEA80AFAA95}"/>
              </a:ext>
            </a:extLst>
          </p:cNvPr>
          <p:cNvSpPr>
            <a:spLocks noGrp="1"/>
          </p:cNvSpPr>
          <p:nvPr>
            <p:ph type="title"/>
          </p:nvPr>
        </p:nvSpPr>
        <p:spPr/>
        <p:txBody>
          <a:bodyPr/>
          <a:lstStyle/>
          <a:p>
            <a:r>
              <a:rPr lang="en-US" dirty="0"/>
              <a:t>Trying to access a member variable through a null value.</a:t>
            </a:r>
          </a:p>
        </p:txBody>
      </p:sp>
      <p:sp>
        <p:nvSpPr>
          <p:cNvPr id="6" name="Content Placeholder 2">
            <a:extLst>
              <a:ext uri="{FF2B5EF4-FFF2-40B4-BE49-F238E27FC236}">
                <a16:creationId xmlns:a16="http://schemas.microsoft.com/office/drawing/2014/main" id="{0680BE3B-9A69-409E-830B-45FD8C7E6CA4}"/>
              </a:ext>
            </a:extLst>
          </p:cNvPr>
          <p:cNvSpPr txBox="1">
            <a:spLocks/>
          </p:cNvSpPr>
          <p:nvPr/>
        </p:nvSpPr>
        <p:spPr>
          <a:xfrm>
            <a:off x="838200" y="2065263"/>
            <a:ext cx="10515600" cy="214913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public void DoSomething()</a:t>
            </a:r>
          </a:p>
          <a:p>
            <a:pPr marL="0" indent="0">
              <a:buFont typeface="Arial" panose="020B0604020202020204" pitchFamily="34" charset="0"/>
              <a:buNone/>
            </a:pPr>
            <a:r>
              <a:rPr lang="en-US" sz="2400" dirty="0"/>
              <a:t>{</a:t>
            </a:r>
          </a:p>
          <a:p>
            <a:pPr marL="0" indent="0">
              <a:buFont typeface="Arial" panose="020B0604020202020204" pitchFamily="34" charset="0"/>
              <a:buNone/>
            </a:pPr>
            <a:r>
              <a:rPr lang="en-US" sz="2400" dirty="0"/>
              <a:t>	Horse </a:t>
            </a:r>
            <a:r>
              <a:rPr lang="en-US" sz="2400" dirty="0" err="1"/>
              <a:t>fred</a:t>
            </a:r>
            <a:r>
              <a:rPr lang="en-US" sz="2400" dirty="0"/>
              <a:t> = null;</a:t>
            </a:r>
          </a:p>
          <a:p>
            <a:pPr marL="0" indent="0">
              <a:buFont typeface="Arial" panose="020B0604020202020204" pitchFamily="34" charset="0"/>
              <a:buNone/>
            </a:pPr>
            <a:r>
              <a:rPr lang="en-US" sz="2400" dirty="0"/>
              <a:t>	</a:t>
            </a:r>
            <a:r>
              <a:rPr lang="en-US" sz="2400" dirty="0" err="1"/>
              <a:t>fred.weight</a:t>
            </a:r>
            <a:r>
              <a:rPr lang="en-US" sz="2400" dirty="0"/>
              <a:t> = 340;       //Error: Bad! This error happens when you run the program.</a:t>
            </a:r>
          </a:p>
          <a:p>
            <a:pPr marL="0" indent="0">
              <a:buFont typeface="Arial" panose="020B0604020202020204" pitchFamily="34" charset="0"/>
              <a:buNone/>
            </a:pPr>
            <a:r>
              <a:rPr lang="en-US" sz="2400" dirty="0"/>
              <a:t>}</a:t>
            </a:r>
          </a:p>
        </p:txBody>
      </p:sp>
      <p:sp>
        <p:nvSpPr>
          <p:cNvPr id="10" name="TextBox 9">
            <a:extLst>
              <a:ext uri="{FF2B5EF4-FFF2-40B4-BE49-F238E27FC236}">
                <a16:creationId xmlns:a16="http://schemas.microsoft.com/office/drawing/2014/main" id="{31AE018C-C840-4580-9911-B32CCB4CF059}"/>
              </a:ext>
            </a:extLst>
          </p:cNvPr>
          <p:cNvSpPr txBox="1"/>
          <p:nvPr/>
        </p:nvSpPr>
        <p:spPr>
          <a:xfrm>
            <a:off x="1289143" y="5066421"/>
            <a:ext cx="602575" cy="369332"/>
          </a:xfrm>
          <a:prstGeom prst="rect">
            <a:avLst/>
          </a:prstGeom>
          <a:noFill/>
        </p:spPr>
        <p:txBody>
          <a:bodyPr wrap="square" rtlCol="0">
            <a:spAutoFit/>
          </a:bodyPr>
          <a:lstStyle/>
          <a:p>
            <a:r>
              <a:rPr lang="en-US" dirty="0" err="1"/>
              <a:t>fred</a:t>
            </a:r>
            <a:endParaRPr lang="en-US" dirty="0"/>
          </a:p>
        </p:txBody>
      </p:sp>
      <p:cxnSp>
        <p:nvCxnSpPr>
          <p:cNvPr id="11" name="Connector: Curved 10">
            <a:extLst>
              <a:ext uri="{FF2B5EF4-FFF2-40B4-BE49-F238E27FC236}">
                <a16:creationId xmlns:a16="http://schemas.microsoft.com/office/drawing/2014/main" id="{8549FB4D-8D98-4781-B42A-E424B8EA391A}"/>
              </a:ext>
            </a:extLst>
          </p:cNvPr>
          <p:cNvCxnSpPr>
            <a:cxnSpLocks/>
            <a:stCxn id="10" idx="3"/>
            <a:endCxn id="12" idx="0"/>
          </p:cNvCxnSpPr>
          <p:nvPr/>
        </p:nvCxnSpPr>
        <p:spPr>
          <a:xfrm>
            <a:off x="1891718" y="5251087"/>
            <a:ext cx="763928" cy="757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5E2F945-50CF-4920-BC5E-F81D4B490369}"/>
              </a:ext>
            </a:extLst>
          </p:cNvPr>
          <p:cNvPicPr>
            <a:picLocks noChangeAspect="1"/>
          </p:cNvPicPr>
          <p:nvPr/>
        </p:nvPicPr>
        <p:blipFill>
          <a:blip r:embed="rId2"/>
          <a:stretch>
            <a:fillRect/>
          </a:stretch>
        </p:blipFill>
        <p:spPr>
          <a:xfrm>
            <a:off x="2478167" y="5326840"/>
            <a:ext cx="354957" cy="449242"/>
          </a:xfrm>
          <a:prstGeom prst="rect">
            <a:avLst/>
          </a:prstGeom>
        </p:spPr>
      </p:pic>
      <p:sp>
        <p:nvSpPr>
          <p:cNvPr id="14" name="TextBox 13">
            <a:extLst>
              <a:ext uri="{FF2B5EF4-FFF2-40B4-BE49-F238E27FC236}">
                <a16:creationId xmlns:a16="http://schemas.microsoft.com/office/drawing/2014/main" id="{81A2CD0B-67E9-4CAB-9911-09A0D19312CE}"/>
              </a:ext>
            </a:extLst>
          </p:cNvPr>
          <p:cNvSpPr txBox="1"/>
          <p:nvPr/>
        </p:nvSpPr>
        <p:spPr>
          <a:xfrm>
            <a:off x="3960966" y="5104296"/>
            <a:ext cx="5611297" cy="1477328"/>
          </a:xfrm>
          <a:prstGeom prst="rect">
            <a:avLst/>
          </a:prstGeom>
          <a:noFill/>
        </p:spPr>
        <p:txBody>
          <a:bodyPr wrap="square" rtlCol="0">
            <a:spAutoFit/>
          </a:bodyPr>
          <a:lstStyle/>
          <a:p>
            <a:r>
              <a:rPr lang="en-US" dirty="0"/>
              <a:t>Fred does not refer to an object. There is no object with a weight value to set. The error will say that you have attempted to deference a null value. Everyone makes this mistake. And it won’t be as clear as this example how it happened. </a:t>
            </a:r>
          </a:p>
        </p:txBody>
      </p:sp>
    </p:spTree>
    <p:extLst>
      <p:ext uri="{BB962C8B-B14F-4D97-AF65-F5344CB8AC3E}">
        <p14:creationId xmlns:p14="http://schemas.microsoft.com/office/powerpoint/2010/main" val="1358836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E837-22DC-4785-A3D5-8D5658080D4B}"/>
              </a:ext>
            </a:extLst>
          </p:cNvPr>
          <p:cNvSpPr>
            <a:spLocks noGrp="1"/>
          </p:cNvSpPr>
          <p:nvPr>
            <p:ph type="title"/>
          </p:nvPr>
        </p:nvSpPr>
        <p:spPr/>
        <p:txBody>
          <a:bodyPr/>
          <a:lstStyle/>
          <a:p>
            <a:r>
              <a:rPr lang="en-US" dirty="0"/>
              <a:t>Variable Scope</a:t>
            </a:r>
          </a:p>
        </p:txBody>
      </p:sp>
      <p:sp>
        <p:nvSpPr>
          <p:cNvPr id="3" name="Content Placeholder 2">
            <a:extLst>
              <a:ext uri="{FF2B5EF4-FFF2-40B4-BE49-F238E27FC236}">
                <a16:creationId xmlns:a16="http://schemas.microsoft.com/office/drawing/2014/main" id="{AF054F58-AAEE-44E8-8299-E82F7D960C35}"/>
              </a:ext>
            </a:extLst>
          </p:cNvPr>
          <p:cNvSpPr>
            <a:spLocks noGrp="1"/>
          </p:cNvSpPr>
          <p:nvPr>
            <p:ph idx="1"/>
          </p:nvPr>
        </p:nvSpPr>
        <p:spPr>
          <a:xfrm>
            <a:off x="768752" y="1435944"/>
            <a:ext cx="10515600" cy="4351338"/>
          </a:xfrm>
        </p:spPr>
        <p:txBody>
          <a:bodyPr/>
          <a:lstStyle/>
          <a:p>
            <a:r>
              <a:rPr lang="en-US" dirty="0"/>
              <a:t>Java variables exist only within the curly braces that surround them. There were a few exceptions but </a:t>
            </a:r>
            <a:r>
              <a:rPr lang="en-US" i="1" u="sng" dirty="0"/>
              <a:t>if this is all you remember today, I’ll take it</a:t>
            </a:r>
            <a:r>
              <a:rPr lang="en-US" dirty="0"/>
              <a:t>.</a:t>
            </a:r>
          </a:p>
        </p:txBody>
      </p:sp>
      <p:sp>
        <p:nvSpPr>
          <p:cNvPr id="4" name="Content Placeholder 2">
            <a:extLst>
              <a:ext uri="{FF2B5EF4-FFF2-40B4-BE49-F238E27FC236}">
                <a16:creationId xmlns:a16="http://schemas.microsoft.com/office/drawing/2014/main" id="{85CA9F4C-89BB-4794-BED9-34E960CD8BB1}"/>
              </a:ext>
            </a:extLst>
          </p:cNvPr>
          <p:cNvSpPr txBox="1">
            <a:spLocks/>
          </p:cNvSpPr>
          <p:nvPr/>
        </p:nvSpPr>
        <p:spPr>
          <a:xfrm>
            <a:off x="1138177" y="2583768"/>
            <a:ext cx="10468336" cy="3110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public void function()</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	int x = 6;			// local variable x</a:t>
            </a:r>
          </a:p>
          <a:p>
            <a:pPr marL="0" indent="0">
              <a:buFont typeface="Arial" panose="020B0604020202020204" pitchFamily="34" charset="0"/>
              <a:buNone/>
            </a:pPr>
            <a:r>
              <a:rPr lang="en-US" dirty="0"/>
              <a:t>	double pi = 3.1415;	// local variable pi</a:t>
            </a:r>
          </a:p>
          <a:p>
            <a:pPr marL="0" indent="0">
              <a:buFont typeface="Arial" panose="020B0604020202020204" pitchFamily="34" charset="0"/>
              <a:buNone/>
            </a:pPr>
            <a:r>
              <a:rPr lang="en-US" dirty="0"/>
              <a:t>	</a:t>
            </a:r>
            <a:r>
              <a:rPr lang="en-US" dirty="0" err="1"/>
              <a:t>System.out.println</a:t>
            </a:r>
            <a:r>
              <a:rPr lang="en-US" dirty="0"/>
              <a:t>(“x = “ + x);</a:t>
            </a:r>
          </a:p>
          <a:p>
            <a:pPr marL="0" indent="0">
              <a:buFont typeface="Arial" panose="020B0604020202020204" pitchFamily="34" charset="0"/>
              <a:buNone/>
            </a:pPr>
            <a:r>
              <a:rPr lang="en-US" dirty="0"/>
              <a:t>}	// &lt;- once execution reaches here, </a:t>
            </a:r>
            <a:r>
              <a:rPr lang="en-US" i="1" dirty="0"/>
              <a:t>x</a:t>
            </a:r>
            <a:r>
              <a:rPr lang="en-US" dirty="0"/>
              <a:t>, and </a:t>
            </a:r>
            <a:r>
              <a:rPr lang="en-US" i="1" dirty="0"/>
              <a:t>pi</a:t>
            </a:r>
            <a:r>
              <a:rPr lang="en-US" dirty="0"/>
              <a:t> no longer exist</a:t>
            </a:r>
          </a:p>
        </p:txBody>
      </p:sp>
    </p:spTree>
    <p:extLst>
      <p:ext uri="{BB962C8B-B14F-4D97-AF65-F5344CB8AC3E}">
        <p14:creationId xmlns:p14="http://schemas.microsoft.com/office/powerpoint/2010/main" val="1817449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3911-E5AD-42D8-A3C4-EB7DB3FCBD63}"/>
              </a:ext>
            </a:extLst>
          </p:cNvPr>
          <p:cNvSpPr>
            <a:spLocks noGrp="1"/>
          </p:cNvSpPr>
          <p:nvPr>
            <p:ph type="title"/>
          </p:nvPr>
        </p:nvSpPr>
        <p:spPr/>
        <p:txBody>
          <a:bodyPr>
            <a:normAutofit/>
          </a:bodyPr>
          <a:lstStyle/>
          <a:p>
            <a:r>
              <a:rPr lang="en-US" dirty="0"/>
              <a:t>Done with object lifespan</a:t>
            </a:r>
          </a:p>
        </p:txBody>
      </p:sp>
      <p:sp>
        <p:nvSpPr>
          <p:cNvPr id="4" name="Content Placeholder 2">
            <a:extLst>
              <a:ext uri="{FF2B5EF4-FFF2-40B4-BE49-F238E27FC236}">
                <a16:creationId xmlns:a16="http://schemas.microsoft.com/office/drawing/2014/main" id="{E160D606-DD12-48E9-AD18-EBC74442EA39}"/>
              </a:ext>
            </a:extLst>
          </p:cNvPr>
          <p:cNvSpPr>
            <a:spLocks noGrp="1"/>
          </p:cNvSpPr>
          <p:nvPr>
            <p:ph idx="1"/>
          </p:nvPr>
        </p:nvSpPr>
        <p:spPr>
          <a:xfrm>
            <a:off x="1011820" y="2242313"/>
            <a:ext cx="10515600" cy="3602902"/>
          </a:xfrm>
        </p:spPr>
        <p:txBody>
          <a:bodyPr>
            <a:normAutofit/>
          </a:bodyPr>
          <a:lstStyle/>
          <a:p>
            <a:r>
              <a:rPr lang="en-US" dirty="0"/>
              <a:t>Didn’t cover default constructors</a:t>
            </a:r>
          </a:p>
          <a:p>
            <a:r>
              <a:rPr lang="en-US" dirty="0"/>
              <a:t>Didn’t show you various types of constructors</a:t>
            </a:r>
          </a:p>
          <a:p>
            <a:r>
              <a:rPr lang="en-US" dirty="0"/>
              <a:t>Didn’t cover mutable vs immutable objects</a:t>
            </a:r>
          </a:p>
          <a:p>
            <a:r>
              <a:rPr lang="en-US" dirty="0"/>
              <a:t>Didn’t cover how Strings are special because they are immutable and use a String Pool</a:t>
            </a:r>
          </a:p>
          <a:p>
            <a:r>
              <a:rPr lang="en-US" dirty="0"/>
              <a:t>Didn’t cover the heap versus the stack</a:t>
            </a:r>
          </a:p>
          <a:p>
            <a:r>
              <a:rPr lang="en-US" dirty="0"/>
              <a:t>Didn’t cover lots of stuff… for another day.</a:t>
            </a:r>
          </a:p>
        </p:txBody>
      </p:sp>
    </p:spTree>
    <p:extLst>
      <p:ext uri="{BB962C8B-B14F-4D97-AF65-F5344CB8AC3E}">
        <p14:creationId xmlns:p14="http://schemas.microsoft.com/office/powerpoint/2010/main" val="12493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0316-CC7F-49F4-A0EB-15FF84E8C038}"/>
              </a:ext>
            </a:extLst>
          </p:cNvPr>
          <p:cNvSpPr>
            <a:spLocks noGrp="1"/>
          </p:cNvSpPr>
          <p:nvPr>
            <p:ph type="title"/>
          </p:nvPr>
        </p:nvSpPr>
        <p:spPr/>
        <p:txBody>
          <a:bodyPr/>
          <a:lstStyle/>
          <a:p>
            <a:r>
              <a:rPr lang="en-US" dirty="0"/>
              <a:t> Help for your assignment 7.3 (VS Code)</a:t>
            </a:r>
          </a:p>
        </p:txBody>
      </p:sp>
      <p:sp>
        <p:nvSpPr>
          <p:cNvPr id="3" name="Content Placeholder 2">
            <a:extLst>
              <a:ext uri="{FF2B5EF4-FFF2-40B4-BE49-F238E27FC236}">
                <a16:creationId xmlns:a16="http://schemas.microsoft.com/office/drawing/2014/main" id="{6381F86E-86C1-46FB-8434-ECD3811AA662}"/>
              </a:ext>
            </a:extLst>
          </p:cNvPr>
          <p:cNvSpPr>
            <a:spLocks noGrp="1"/>
          </p:cNvSpPr>
          <p:nvPr>
            <p:ph idx="1"/>
          </p:nvPr>
        </p:nvSpPr>
        <p:spPr/>
        <p:txBody>
          <a:bodyPr>
            <a:normAutofit fontScale="92500" lnSpcReduction="20000"/>
          </a:bodyPr>
          <a:lstStyle/>
          <a:p>
            <a:pPr marL="0" indent="0">
              <a:buNone/>
            </a:pPr>
            <a:r>
              <a:rPr lang="en-US" dirty="0"/>
              <a:t>public class </a:t>
            </a:r>
            <a:r>
              <a:rPr lang="en-US" dirty="0" err="1"/>
              <a:t>HorseBarn</a:t>
            </a:r>
            <a:r>
              <a:rPr lang="en-US" dirty="0"/>
              <a:t> {</a:t>
            </a:r>
          </a:p>
          <a:p>
            <a:pPr marL="0" indent="0">
              <a:buNone/>
            </a:pPr>
            <a:r>
              <a:rPr lang="en-US" dirty="0"/>
              <a:t>	public void </a:t>
            </a:r>
            <a:r>
              <a:rPr lang="en-US" dirty="0" err="1"/>
              <a:t>CreateTestData</a:t>
            </a:r>
            <a:r>
              <a:rPr lang="en-US" dirty="0"/>
              <a:t>() {	// I wrote this function. </a:t>
            </a:r>
          </a:p>
          <a:p>
            <a:pPr marL="0" indent="0">
              <a:buNone/>
            </a:pPr>
            <a:r>
              <a:rPr lang="en-US" dirty="0"/>
              <a:t>        		Horse h = new Horse("Trigger", 333);</a:t>
            </a:r>
          </a:p>
          <a:p>
            <a:pPr marL="0" indent="0">
              <a:buNone/>
            </a:pPr>
            <a:r>
              <a:rPr lang="en-US" dirty="0"/>
              <a:t>        		</a:t>
            </a:r>
            <a:r>
              <a:rPr lang="en-US" dirty="0" err="1"/>
              <a:t>spaces.add</a:t>
            </a:r>
            <a:r>
              <a:rPr lang="en-US" dirty="0"/>
              <a:t>( h );</a:t>
            </a:r>
          </a:p>
          <a:p>
            <a:pPr marL="0" indent="0">
              <a:buNone/>
            </a:pPr>
            <a:r>
              <a:rPr lang="en-US" dirty="0"/>
              <a:t>        		Horse h1 = new Horse("Candy", 444);</a:t>
            </a:r>
          </a:p>
          <a:p>
            <a:pPr marL="0" indent="0">
              <a:buNone/>
            </a:pPr>
            <a:r>
              <a:rPr lang="en-US" dirty="0"/>
              <a:t>        		</a:t>
            </a:r>
            <a:r>
              <a:rPr lang="en-US" dirty="0" err="1"/>
              <a:t>spaces.add</a:t>
            </a:r>
            <a:r>
              <a:rPr lang="en-US" dirty="0"/>
              <a:t>( h1 );</a:t>
            </a:r>
          </a:p>
          <a:p>
            <a:pPr marL="0" indent="0">
              <a:buNone/>
            </a:pPr>
            <a:r>
              <a:rPr lang="en-US" dirty="0"/>
              <a:t>        		</a:t>
            </a:r>
            <a:r>
              <a:rPr lang="en-US" dirty="0" err="1"/>
              <a:t>spaces.add</a:t>
            </a:r>
            <a:r>
              <a:rPr lang="en-US" dirty="0"/>
              <a:t>(null);</a:t>
            </a:r>
          </a:p>
          <a:p>
            <a:pPr marL="0" indent="0">
              <a:buNone/>
            </a:pPr>
            <a:r>
              <a:rPr lang="en-US" dirty="0"/>
              <a:t>        		// or shorter...</a:t>
            </a:r>
          </a:p>
          <a:p>
            <a:pPr marL="0" indent="0">
              <a:buNone/>
            </a:pPr>
            <a:r>
              <a:rPr lang="en-US" dirty="0"/>
              <a:t>        		</a:t>
            </a:r>
            <a:r>
              <a:rPr lang="en-US" dirty="0" err="1"/>
              <a:t>spaces.add</a:t>
            </a:r>
            <a:r>
              <a:rPr lang="en-US" dirty="0"/>
              <a:t>( new Horse("</a:t>
            </a:r>
            <a:r>
              <a:rPr lang="en-US" dirty="0" err="1"/>
              <a:t>SeaBiscuit</a:t>
            </a:r>
            <a:r>
              <a:rPr lang="en-US" dirty="0"/>
              <a:t>", 555));</a:t>
            </a:r>
          </a:p>
          <a:p>
            <a:pPr marL="0" indent="0">
              <a:buNone/>
            </a:pPr>
            <a:r>
              <a:rPr lang="en-US" dirty="0"/>
              <a:t>	}</a:t>
            </a:r>
            <a:br>
              <a:rPr lang="en-US" dirty="0"/>
            </a:br>
            <a:r>
              <a:rPr lang="en-US" dirty="0"/>
              <a:t>}</a:t>
            </a:r>
          </a:p>
        </p:txBody>
      </p:sp>
    </p:spTree>
    <p:extLst>
      <p:ext uri="{BB962C8B-B14F-4D97-AF65-F5344CB8AC3E}">
        <p14:creationId xmlns:p14="http://schemas.microsoft.com/office/powerpoint/2010/main" val="362093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56613731-07C0-4C5B-8A58-8E0608E1FCA4}"/>
              </a:ext>
            </a:extLst>
          </p:cNvPr>
          <p:cNvSpPr txBox="1"/>
          <p:nvPr/>
        </p:nvSpPr>
        <p:spPr>
          <a:xfrm>
            <a:off x="6141171" y="1943717"/>
            <a:ext cx="2731062" cy="845618"/>
          </a:xfrm>
          <a:prstGeom prst="rect">
            <a:avLst/>
          </a:prstGeom>
          <a:no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CD41500B-EA37-42DC-889B-7BD33CB5850C}"/>
              </a:ext>
            </a:extLst>
          </p:cNvPr>
          <p:cNvSpPr txBox="1"/>
          <p:nvPr/>
        </p:nvSpPr>
        <p:spPr>
          <a:xfrm>
            <a:off x="6163488" y="611667"/>
            <a:ext cx="2731062" cy="845618"/>
          </a:xfrm>
          <a:prstGeom prst="rect">
            <a:avLst/>
          </a:prstGeom>
          <a:noFill/>
          <a:ln>
            <a:solidFill>
              <a:schemeClr val="tx1"/>
            </a:solidFill>
          </a:ln>
        </p:spPr>
        <p:txBody>
          <a:bodyPr wrap="square" rtlCol="0">
            <a:spAutoFit/>
          </a:bodyPr>
          <a:lstStyle/>
          <a:p>
            <a:endParaRPr lang="en-US" dirty="0"/>
          </a:p>
        </p:txBody>
      </p:sp>
      <p:sp>
        <p:nvSpPr>
          <p:cNvPr id="5" name="TextBox 4">
            <a:extLst>
              <a:ext uri="{FF2B5EF4-FFF2-40B4-BE49-F238E27FC236}">
                <a16:creationId xmlns:a16="http://schemas.microsoft.com/office/drawing/2014/main" id="{1C427266-30F7-4DC9-BC1E-49262F4EE38D}"/>
              </a:ext>
            </a:extLst>
          </p:cNvPr>
          <p:cNvSpPr txBox="1"/>
          <p:nvPr/>
        </p:nvSpPr>
        <p:spPr>
          <a:xfrm>
            <a:off x="7770752" y="2690204"/>
            <a:ext cx="979990" cy="369332"/>
          </a:xfrm>
          <a:prstGeom prst="rect">
            <a:avLst/>
          </a:prstGeom>
          <a:noFill/>
        </p:spPr>
        <p:txBody>
          <a:bodyPr wrap="square" rtlCol="0">
            <a:spAutoFit/>
          </a:bodyPr>
          <a:lstStyle/>
          <a:p>
            <a:r>
              <a:rPr lang="en-US" dirty="0"/>
              <a:t>Horse</a:t>
            </a:r>
          </a:p>
        </p:txBody>
      </p:sp>
      <p:sp>
        <p:nvSpPr>
          <p:cNvPr id="7" name="TextBox 6">
            <a:extLst>
              <a:ext uri="{FF2B5EF4-FFF2-40B4-BE49-F238E27FC236}">
                <a16:creationId xmlns:a16="http://schemas.microsoft.com/office/drawing/2014/main" id="{18D55681-13AC-4D80-9DA8-614BF2E3C9AF}"/>
              </a:ext>
            </a:extLst>
          </p:cNvPr>
          <p:cNvSpPr txBox="1"/>
          <p:nvPr/>
        </p:nvSpPr>
        <p:spPr>
          <a:xfrm>
            <a:off x="7456561" y="3033223"/>
            <a:ext cx="1520143" cy="923330"/>
          </a:xfrm>
          <a:prstGeom prst="rect">
            <a:avLst/>
          </a:prstGeom>
          <a:noFill/>
          <a:ln>
            <a:solidFill>
              <a:schemeClr val="tx1"/>
            </a:solidFill>
          </a:ln>
        </p:spPr>
        <p:txBody>
          <a:bodyPr wrap="square" rtlCol="0">
            <a:spAutoFit/>
          </a:bodyPr>
          <a:lstStyle/>
          <a:p>
            <a:r>
              <a:rPr lang="en-US" dirty="0"/>
              <a:t>name :Trigger</a:t>
            </a:r>
          </a:p>
          <a:p>
            <a:r>
              <a:rPr lang="en-US" dirty="0"/>
              <a:t>weight : 333 </a:t>
            </a:r>
          </a:p>
          <a:p>
            <a:endParaRPr lang="en-US" dirty="0"/>
          </a:p>
        </p:txBody>
      </p:sp>
      <p:sp>
        <p:nvSpPr>
          <p:cNvPr id="12" name="TextBox 11">
            <a:extLst>
              <a:ext uri="{FF2B5EF4-FFF2-40B4-BE49-F238E27FC236}">
                <a16:creationId xmlns:a16="http://schemas.microsoft.com/office/drawing/2014/main" id="{A158455D-7306-4E7F-8281-0F3D4A38D499}"/>
              </a:ext>
            </a:extLst>
          </p:cNvPr>
          <p:cNvSpPr txBox="1"/>
          <p:nvPr/>
        </p:nvSpPr>
        <p:spPr>
          <a:xfrm>
            <a:off x="8148347" y="5445528"/>
            <a:ext cx="979990" cy="369332"/>
          </a:xfrm>
          <a:prstGeom prst="rect">
            <a:avLst/>
          </a:prstGeom>
          <a:noFill/>
        </p:spPr>
        <p:txBody>
          <a:bodyPr wrap="square" rtlCol="0">
            <a:spAutoFit/>
          </a:bodyPr>
          <a:lstStyle/>
          <a:p>
            <a:r>
              <a:rPr lang="en-US" dirty="0"/>
              <a:t>Horse</a:t>
            </a:r>
          </a:p>
        </p:txBody>
      </p:sp>
      <p:sp>
        <p:nvSpPr>
          <p:cNvPr id="13" name="TextBox 12">
            <a:extLst>
              <a:ext uri="{FF2B5EF4-FFF2-40B4-BE49-F238E27FC236}">
                <a16:creationId xmlns:a16="http://schemas.microsoft.com/office/drawing/2014/main" id="{EAF31E73-C0D6-4507-9879-A707BD94960E}"/>
              </a:ext>
            </a:extLst>
          </p:cNvPr>
          <p:cNvSpPr txBox="1"/>
          <p:nvPr/>
        </p:nvSpPr>
        <p:spPr>
          <a:xfrm>
            <a:off x="7938072" y="5814332"/>
            <a:ext cx="1520143" cy="923330"/>
          </a:xfrm>
          <a:prstGeom prst="rect">
            <a:avLst/>
          </a:prstGeom>
          <a:noFill/>
          <a:ln>
            <a:solidFill>
              <a:schemeClr val="tx1"/>
            </a:solidFill>
          </a:ln>
        </p:spPr>
        <p:txBody>
          <a:bodyPr wrap="square" rtlCol="0">
            <a:spAutoFit/>
          </a:bodyPr>
          <a:lstStyle/>
          <a:p>
            <a:r>
              <a:rPr lang="en-US" dirty="0"/>
              <a:t>name :Candy</a:t>
            </a:r>
          </a:p>
          <a:p>
            <a:r>
              <a:rPr lang="en-US" dirty="0"/>
              <a:t>weight : 444 </a:t>
            </a:r>
          </a:p>
          <a:p>
            <a:endParaRPr lang="en-US" dirty="0"/>
          </a:p>
        </p:txBody>
      </p:sp>
      <p:sp>
        <p:nvSpPr>
          <p:cNvPr id="16" name="TextBox 15">
            <a:extLst>
              <a:ext uri="{FF2B5EF4-FFF2-40B4-BE49-F238E27FC236}">
                <a16:creationId xmlns:a16="http://schemas.microsoft.com/office/drawing/2014/main" id="{5DDB14ED-16A4-4EFE-B757-FEB66EBE7A83}"/>
              </a:ext>
            </a:extLst>
          </p:cNvPr>
          <p:cNvSpPr txBox="1"/>
          <p:nvPr/>
        </p:nvSpPr>
        <p:spPr>
          <a:xfrm>
            <a:off x="4999475" y="2256109"/>
            <a:ext cx="853710" cy="369332"/>
          </a:xfrm>
          <a:prstGeom prst="rect">
            <a:avLst/>
          </a:prstGeom>
          <a:noFill/>
        </p:spPr>
        <p:txBody>
          <a:bodyPr wrap="square" rtlCol="0">
            <a:spAutoFit/>
          </a:bodyPr>
          <a:lstStyle/>
          <a:p>
            <a:r>
              <a:rPr lang="en-US" dirty="0"/>
              <a:t>spaces</a:t>
            </a:r>
          </a:p>
        </p:txBody>
      </p:sp>
      <p:sp>
        <p:nvSpPr>
          <p:cNvPr id="17" name="Rectangle 16">
            <a:extLst>
              <a:ext uri="{FF2B5EF4-FFF2-40B4-BE49-F238E27FC236}">
                <a16:creationId xmlns:a16="http://schemas.microsoft.com/office/drawing/2014/main" id="{C88E4B86-8ABD-4A2B-B23D-7FE699995791}"/>
              </a:ext>
            </a:extLst>
          </p:cNvPr>
          <p:cNvSpPr/>
          <p:nvPr/>
        </p:nvSpPr>
        <p:spPr>
          <a:xfrm>
            <a:off x="6250415" y="2274285"/>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Curved 21">
            <a:extLst>
              <a:ext uri="{FF2B5EF4-FFF2-40B4-BE49-F238E27FC236}">
                <a16:creationId xmlns:a16="http://schemas.microsoft.com/office/drawing/2014/main" id="{EAFAEAA9-0535-4D83-ADDC-41FABFC00C90}"/>
              </a:ext>
            </a:extLst>
          </p:cNvPr>
          <p:cNvCxnSpPr>
            <a:cxnSpLocks/>
            <a:stCxn id="16" idx="3"/>
            <a:endCxn id="17" idx="1"/>
          </p:cNvCxnSpPr>
          <p:nvPr/>
        </p:nvCxnSpPr>
        <p:spPr>
          <a:xfrm>
            <a:off x="5853185" y="2440775"/>
            <a:ext cx="39723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DD12795F-51BE-46EF-851D-D5EA91C718CA}"/>
              </a:ext>
            </a:extLst>
          </p:cNvPr>
          <p:cNvCxnSpPr>
            <a:stCxn id="17" idx="2"/>
            <a:endCxn id="7" idx="0"/>
          </p:cNvCxnSpPr>
          <p:nvPr/>
        </p:nvCxnSpPr>
        <p:spPr>
          <a:xfrm rot="16200000" flipH="1">
            <a:off x="7171467" y="1988056"/>
            <a:ext cx="425959" cy="16643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60D8C26-A9F1-4853-9F9B-91A2AA6D5787}"/>
              </a:ext>
            </a:extLst>
          </p:cNvPr>
          <p:cNvSpPr txBox="1"/>
          <p:nvPr/>
        </p:nvSpPr>
        <p:spPr>
          <a:xfrm>
            <a:off x="6387979" y="1903257"/>
            <a:ext cx="271083" cy="369332"/>
          </a:xfrm>
          <a:prstGeom prst="rect">
            <a:avLst/>
          </a:prstGeom>
          <a:noFill/>
        </p:spPr>
        <p:txBody>
          <a:bodyPr wrap="square" rtlCol="0">
            <a:spAutoFit/>
          </a:bodyPr>
          <a:lstStyle/>
          <a:p>
            <a:r>
              <a:rPr lang="en-US" dirty="0"/>
              <a:t>0</a:t>
            </a:r>
          </a:p>
        </p:txBody>
      </p:sp>
      <p:sp>
        <p:nvSpPr>
          <p:cNvPr id="45" name="TextBox 44">
            <a:extLst>
              <a:ext uri="{FF2B5EF4-FFF2-40B4-BE49-F238E27FC236}">
                <a16:creationId xmlns:a16="http://schemas.microsoft.com/office/drawing/2014/main" id="{E123C628-0476-4C73-A267-2DC2B046B6FA}"/>
              </a:ext>
            </a:extLst>
          </p:cNvPr>
          <p:cNvSpPr txBox="1"/>
          <p:nvPr/>
        </p:nvSpPr>
        <p:spPr>
          <a:xfrm>
            <a:off x="6818943" y="1595984"/>
            <a:ext cx="1770288" cy="369332"/>
          </a:xfrm>
          <a:prstGeom prst="rect">
            <a:avLst/>
          </a:prstGeom>
          <a:noFill/>
        </p:spPr>
        <p:txBody>
          <a:bodyPr wrap="square" rtlCol="0">
            <a:spAutoFit/>
          </a:bodyPr>
          <a:lstStyle/>
          <a:p>
            <a:r>
              <a:rPr lang="en-US" dirty="0" err="1"/>
              <a:t>ArrayList</a:t>
            </a:r>
            <a:r>
              <a:rPr lang="en-US" dirty="0"/>
              <a:t>&lt;Horse&gt;</a:t>
            </a:r>
          </a:p>
        </p:txBody>
      </p:sp>
      <p:sp>
        <p:nvSpPr>
          <p:cNvPr id="47" name="TextBox 46">
            <a:extLst>
              <a:ext uri="{FF2B5EF4-FFF2-40B4-BE49-F238E27FC236}">
                <a16:creationId xmlns:a16="http://schemas.microsoft.com/office/drawing/2014/main" id="{21BE01AB-84FA-479A-AE10-34EBB56429DC}"/>
              </a:ext>
            </a:extLst>
          </p:cNvPr>
          <p:cNvSpPr txBox="1"/>
          <p:nvPr/>
        </p:nvSpPr>
        <p:spPr>
          <a:xfrm>
            <a:off x="6977294" y="544450"/>
            <a:ext cx="271083" cy="369332"/>
          </a:xfrm>
          <a:prstGeom prst="rect">
            <a:avLst/>
          </a:prstGeom>
          <a:noFill/>
        </p:spPr>
        <p:txBody>
          <a:bodyPr wrap="square" rtlCol="0">
            <a:spAutoFit/>
          </a:bodyPr>
          <a:lstStyle/>
          <a:p>
            <a:endParaRPr lang="en-US" dirty="0"/>
          </a:p>
        </p:txBody>
      </p:sp>
      <p:sp>
        <p:nvSpPr>
          <p:cNvPr id="48" name="TextBox 47">
            <a:extLst>
              <a:ext uri="{FF2B5EF4-FFF2-40B4-BE49-F238E27FC236}">
                <a16:creationId xmlns:a16="http://schemas.microsoft.com/office/drawing/2014/main" id="{95616E4C-8AE1-4197-8BEC-4A6A99389DA6}"/>
              </a:ext>
            </a:extLst>
          </p:cNvPr>
          <p:cNvSpPr txBox="1"/>
          <p:nvPr/>
        </p:nvSpPr>
        <p:spPr>
          <a:xfrm>
            <a:off x="6621600" y="868090"/>
            <a:ext cx="1025110" cy="369332"/>
          </a:xfrm>
          <a:prstGeom prst="rect">
            <a:avLst/>
          </a:prstGeom>
          <a:noFill/>
        </p:spPr>
        <p:txBody>
          <a:bodyPr wrap="square" rtlCol="0">
            <a:spAutoFit/>
          </a:bodyPr>
          <a:lstStyle/>
          <a:p>
            <a:endParaRPr lang="en-US" dirty="0"/>
          </a:p>
        </p:txBody>
      </p:sp>
      <p:sp>
        <p:nvSpPr>
          <p:cNvPr id="51" name="TextBox 50">
            <a:extLst>
              <a:ext uri="{FF2B5EF4-FFF2-40B4-BE49-F238E27FC236}">
                <a16:creationId xmlns:a16="http://schemas.microsoft.com/office/drawing/2014/main" id="{17E2EB38-D64D-4E64-852F-CA1C2E910C66}"/>
              </a:ext>
            </a:extLst>
          </p:cNvPr>
          <p:cNvSpPr txBox="1"/>
          <p:nvPr/>
        </p:nvSpPr>
        <p:spPr>
          <a:xfrm>
            <a:off x="6669102" y="272748"/>
            <a:ext cx="1770288" cy="369332"/>
          </a:xfrm>
          <a:prstGeom prst="rect">
            <a:avLst/>
          </a:prstGeom>
          <a:noFill/>
        </p:spPr>
        <p:txBody>
          <a:bodyPr wrap="square" rtlCol="0">
            <a:spAutoFit/>
          </a:bodyPr>
          <a:lstStyle/>
          <a:p>
            <a:r>
              <a:rPr lang="en-US" dirty="0" err="1"/>
              <a:t>ArrayList</a:t>
            </a:r>
            <a:r>
              <a:rPr lang="en-US" dirty="0"/>
              <a:t>&lt;Horse&gt;</a:t>
            </a:r>
          </a:p>
        </p:txBody>
      </p:sp>
      <p:sp>
        <p:nvSpPr>
          <p:cNvPr id="52" name="TextBox 51">
            <a:extLst>
              <a:ext uri="{FF2B5EF4-FFF2-40B4-BE49-F238E27FC236}">
                <a16:creationId xmlns:a16="http://schemas.microsoft.com/office/drawing/2014/main" id="{9A4BA500-2BCA-4E67-B8D8-8296F7140329}"/>
              </a:ext>
            </a:extLst>
          </p:cNvPr>
          <p:cNvSpPr txBox="1"/>
          <p:nvPr/>
        </p:nvSpPr>
        <p:spPr>
          <a:xfrm>
            <a:off x="1133620" y="913782"/>
            <a:ext cx="3500216" cy="369332"/>
          </a:xfrm>
          <a:prstGeom prst="rect">
            <a:avLst/>
          </a:prstGeom>
          <a:noFill/>
        </p:spPr>
        <p:txBody>
          <a:bodyPr wrap="square" rtlCol="0">
            <a:spAutoFit/>
          </a:bodyPr>
          <a:lstStyle/>
          <a:p>
            <a:r>
              <a:rPr lang="en-US" dirty="0"/>
              <a:t>spaces = new </a:t>
            </a:r>
            <a:r>
              <a:rPr lang="en-US" dirty="0" err="1"/>
              <a:t>ArrayList</a:t>
            </a:r>
            <a:r>
              <a:rPr lang="en-US" dirty="0"/>
              <a:t>&lt;Horse&gt;();</a:t>
            </a:r>
          </a:p>
        </p:txBody>
      </p:sp>
      <p:sp>
        <p:nvSpPr>
          <p:cNvPr id="6" name="TextBox 5">
            <a:extLst>
              <a:ext uri="{FF2B5EF4-FFF2-40B4-BE49-F238E27FC236}">
                <a16:creationId xmlns:a16="http://schemas.microsoft.com/office/drawing/2014/main" id="{099F8457-7D0D-4180-BF99-060186599374}"/>
              </a:ext>
            </a:extLst>
          </p:cNvPr>
          <p:cNvSpPr txBox="1"/>
          <p:nvPr/>
        </p:nvSpPr>
        <p:spPr>
          <a:xfrm>
            <a:off x="7096912" y="828248"/>
            <a:ext cx="1201644" cy="369332"/>
          </a:xfrm>
          <a:prstGeom prst="rect">
            <a:avLst/>
          </a:prstGeom>
          <a:noFill/>
        </p:spPr>
        <p:txBody>
          <a:bodyPr wrap="square" rtlCol="0">
            <a:spAutoFit/>
          </a:bodyPr>
          <a:lstStyle/>
          <a:p>
            <a:r>
              <a:rPr lang="en-US" i="1" dirty="0"/>
              <a:t>(Empty)</a:t>
            </a:r>
          </a:p>
        </p:txBody>
      </p:sp>
      <p:sp>
        <p:nvSpPr>
          <p:cNvPr id="54" name="TextBox 53">
            <a:extLst>
              <a:ext uri="{FF2B5EF4-FFF2-40B4-BE49-F238E27FC236}">
                <a16:creationId xmlns:a16="http://schemas.microsoft.com/office/drawing/2014/main" id="{CE0CE1D8-D233-4562-89F6-D2F69BA379C8}"/>
              </a:ext>
            </a:extLst>
          </p:cNvPr>
          <p:cNvSpPr txBox="1"/>
          <p:nvPr/>
        </p:nvSpPr>
        <p:spPr>
          <a:xfrm>
            <a:off x="4853535" y="900840"/>
            <a:ext cx="853710" cy="369332"/>
          </a:xfrm>
          <a:prstGeom prst="rect">
            <a:avLst/>
          </a:prstGeom>
          <a:noFill/>
        </p:spPr>
        <p:txBody>
          <a:bodyPr wrap="square" rtlCol="0">
            <a:spAutoFit/>
          </a:bodyPr>
          <a:lstStyle/>
          <a:p>
            <a:r>
              <a:rPr lang="en-US" dirty="0"/>
              <a:t>spaces</a:t>
            </a:r>
          </a:p>
        </p:txBody>
      </p:sp>
      <p:cxnSp>
        <p:nvCxnSpPr>
          <p:cNvPr id="55" name="Connector: Curved 54">
            <a:extLst>
              <a:ext uri="{FF2B5EF4-FFF2-40B4-BE49-F238E27FC236}">
                <a16:creationId xmlns:a16="http://schemas.microsoft.com/office/drawing/2014/main" id="{80E10499-CD87-4446-812C-6045330C9CAB}"/>
              </a:ext>
            </a:extLst>
          </p:cNvPr>
          <p:cNvCxnSpPr>
            <a:cxnSpLocks/>
            <a:stCxn id="54" idx="3"/>
            <a:endCxn id="50" idx="1"/>
          </p:cNvCxnSpPr>
          <p:nvPr/>
        </p:nvCxnSpPr>
        <p:spPr>
          <a:xfrm flipV="1">
            <a:off x="5707245" y="1034476"/>
            <a:ext cx="456243" cy="5103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E5A91E80-9CFC-4B72-A9EE-B815AB7F84B7}"/>
              </a:ext>
            </a:extLst>
          </p:cNvPr>
          <p:cNvSpPr txBox="1"/>
          <p:nvPr/>
        </p:nvSpPr>
        <p:spPr>
          <a:xfrm>
            <a:off x="606034" y="2108158"/>
            <a:ext cx="3910112" cy="369332"/>
          </a:xfrm>
          <a:prstGeom prst="rect">
            <a:avLst/>
          </a:prstGeom>
          <a:noFill/>
        </p:spPr>
        <p:txBody>
          <a:bodyPr wrap="square" rtlCol="0">
            <a:spAutoFit/>
          </a:bodyPr>
          <a:lstStyle/>
          <a:p>
            <a:r>
              <a:rPr lang="en-US" dirty="0" err="1"/>
              <a:t>spaces.add</a:t>
            </a:r>
            <a:r>
              <a:rPr lang="en-US" dirty="0"/>
              <a:t>(new Horse(“Trigger”, 333));</a:t>
            </a:r>
          </a:p>
        </p:txBody>
      </p:sp>
      <p:sp>
        <p:nvSpPr>
          <p:cNvPr id="57" name="Rectangle 56">
            <a:extLst>
              <a:ext uri="{FF2B5EF4-FFF2-40B4-BE49-F238E27FC236}">
                <a16:creationId xmlns:a16="http://schemas.microsoft.com/office/drawing/2014/main" id="{00056732-F303-4508-855D-273803196E07}"/>
              </a:ext>
            </a:extLst>
          </p:cNvPr>
          <p:cNvSpPr/>
          <p:nvPr/>
        </p:nvSpPr>
        <p:spPr>
          <a:xfrm>
            <a:off x="663871" y="4791553"/>
            <a:ext cx="3788601" cy="369332"/>
          </a:xfrm>
          <a:prstGeom prst="rect">
            <a:avLst/>
          </a:prstGeom>
        </p:spPr>
        <p:txBody>
          <a:bodyPr wrap="none">
            <a:spAutoFit/>
          </a:bodyPr>
          <a:lstStyle/>
          <a:p>
            <a:r>
              <a:rPr lang="en-US" dirty="0" err="1"/>
              <a:t>spaces.add</a:t>
            </a:r>
            <a:r>
              <a:rPr lang="en-US" dirty="0"/>
              <a:t>(new Horse(“Candy”, 444));</a:t>
            </a:r>
          </a:p>
        </p:txBody>
      </p:sp>
      <p:sp>
        <p:nvSpPr>
          <p:cNvPr id="58" name="TextBox 57">
            <a:extLst>
              <a:ext uri="{FF2B5EF4-FFF2-40B4-BE49-F238E27FC236}">
                <a16:creationId xmlns:a16="http://schemas.microsoft.com/office/drawing/2014/main" id="{B88C3CD6-55D8-4998-BD55-F53F6019F0CE}"/>
              </a:ext>
            </a:extLst>
          </p:cNvPr>
          <p:cNvSpPr txBox="1"/>
          <p:nvPr/>
        </p:nvSpPr>
        <p:spPr>
          <a:xfrm>
            <a:off x="6019680" y="4473105"/>
            <a:ext cx="2731062" cy="845618"/>
          </a:xfrm>
          <a:prstGeom prst="rect">
            <a:avLst/>
          </a:prstGeom>
          <a:noFill/>
          <a:ln>
            <a:solidFill>
              <a:schemeClr val="tx1"/>
            </a:solidFill>
          </a:ln>
        </p:spPr>
        <p:txBody>
          <a:bodyPr wrap="square" rtlCol="0">
            <a:spAutoFit/>
          </a:bodyPr>
          <a:lstStyle/>
          <a:p>
            <a:endParaRPr lang="en-US" dirty="0"/>
          </a:p>
        </p:txBody>
      </p:sp>
      <p:sp>
        <p:nvSpPr>
          <p:cNvPr id="59" name="TextBox 58">
            <a:extLst>
              <a:ext uri="{FF2B5EF4-FFF2-40B4-BE49-F238E27FC236}">
                <a16:creationId xmlns:a16="http://schemas.microsoft.com/office/drawing/2014/main" id="{0815084E-EDE5-4D50-9496-BB8EFDDFD9F7}"/>
              </a:ext>
            </a:extLst>
          </p:cNvPr>
          <p:cNvSpPr txBox="1"/>
          <p:nvPr/>
        </p:nvSpPr>
        <p:spPr>
          <a:xfrm>
            <a:off x="6423972" y="5445792"/>
            <a:ext cx="979990" cy="369332"/>
          </a:xfrm>
          <a:prstGeom prst="rect">
            <a:avLst/>
          </a:prstGeom>
          <a:noFill/>
        </p:spPr>
        <p:txBody>
          <a:bodyPr wrap="square" rtlCol="0">
            <a:spAutoFit/>
          </a:bodyPr>
          <a:lstStyle/>
          <a:p>
            <a:r>
              <a:rPr lang="en-US" dirty="0"/>
              <a:t>Horse</a:t>
            </a:r>
          </a:p>
        </p:txBody>
      </p:sp>
      <p:sp>
        <p:nvSpPr>
          <p:cNvPr id="60" name="TextBox 59">
            <a:extLst>
              <a:ext uri="{FF2B5EF4-FFF2-40B4-BE49-F238E27FC236}">
                <a16:creationId xmlns:a16="http://schemas.microsoft.com/office/drawing/2014/main" id="{87059651-AA4E-4C9E-8958-2F94C05517DA}"/>
              </a:ext>
            </a:extLst>
          </p:cNvPr>
          <p:cNvSpPr txBox="1"/>
          <p:nvPr/>
        </p:nvSpPr>
        <p:spPr>
          <a:xfrm>
            <a:off x="5967082" y="5821399"/>
            <a:ext cx="1520143" cy="923330"/>
          </a:xfrm>
          <a:prstGeom prst="rect">
            <a:avLst/>
          </a:prstGeom>
          <a:noFill/>
          <a:ln>
            <a:solidFill>
              <a:schemeClr val="tx1"/>
            </a:solidFill>
          </a:ln>
        </p:spPr>
        <p:txBody>
          <a:bodyPr wrap="square" rtlCol="0">
            <a:spAutoFit/>
          </a:bodyPr>
          <a:lstStyle/>
          <a:p>
            <a:r>
              <a:rPr lang="en-US" dirty="0"/>
              <a:t>name :Trigger</a:t>
            </a:r>
          </a:p>
          <a:p>
            <a:r>
              <a:rPr lang="en-US" dirty="0"/>
              <a:t>weight : 333 </a:t>
            </a:r>
          </a:p>
          <a:p>
            <a:endParaRPr lang="en-US" dirty="0"/>
          </a:p>
        </p:txBody>
      </p:sp>
      <p:sp>
        <p:nvSpPr>
          <p:cNvPr id="61" name="TextBox 60">
            <a:extLst>
              <a:ext uri="{FF2B5EF4-FFF2-40B4-BE49-F238E27FC236}">
                <a16:creationId xmlns:a16="http://schemas.microsoft.com/office/drawing/2014/main" id="{B0CB0556-7EC0-45C0-8223-38608CD01516}"/>
              </a:ext>
            </a:extLst>
          </p:cNvPr>
          <p:cNvSpPr txBox="1"/>
          <p:nvPr/>
        </p:nvSpPr>
        <p:spPr>
          <a:xfrm>
            <a:off x="4888402" y="4736073"/>
            <a:ext cx="853710" cy="369332"/>
          </a:xfrm>
          <a:prstGeom prst="rect">
            <a:avLst/>
          </a:prstGeom>
          <a:noFill/>
        </p:spPr>
        <p:txBody>
          <a:bodyPr wrap="square" rtlCol="0">
            <a:spAutoFit/>
          </a:bodyPr>
          <a:lstStyle/>
          <a:p>
            <a:r>
              <a:rPr lang="en-US" dirty="0"/>
              <a:t>spaces</a:t>
            </a:r>
          </a:p>
        </p:txBody>
      </p:sp>
      <p:sp>
        <p:nvSpPr>
          <p:cNvPr id="62" name="Rectangle 61">
            <a:extLst>
              <a:ext uri="{FF2B5EF4-FFF2-40B4-BE49-F238E27FC236}">
                <a16:creationId xmlns:a16="http://schemas.microsoft.com/office/drawing/2014/main" id="{CB3E8C88-6BB6-4E83-8A10-A4F4E0AD83F6}"/>
              </a:ext>
            </a:extLst>
          </p:cNvPr>
          <p:cNvSpPr/>
          <p:nvPr/>
        </p:nvSpPr>
        <p:spPr>
          <a:xfrm>
            <a:off x="6128924" y="4803673"/>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Curved 62">
            <a:extLst>
              <a:ext uri="{FF2B5EF4-FFF2-40B4-BE49-F238E27FC236}">
                <a16:creationId xmlns:a16="http://schemas.microsoft.com/office/drawing/2014/main" id="{D82281CE-CD16-4E31-AA81-B77EFA616FCA}"/>
              </a:ext>
            </a:extLst>
          </p:cNvPr>
          <p:cNvCxnSpPr>
            <a:cxnSpLocks/>
            <a:stCxn id="61" idx="3"/>
            <a:endCxn id="62" idx="1"/>
          </p:cNvCxnSpPr>
          <p:nvPr/>
        </p:nvCxnSpPr>
        <p:spPr>
          <a:xfrm>
            <a:off x="5742112" y="4920739"/>
            <a:ext cx="386812" cy="4942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C4706214-F753-45C6-B505-0B59181A9DA3}"/>
              </a:ext>
            </a:extLst>
          </p:cNvPr>
          <p:cNvCxnSpPr>
            <a:stCxn id="62" idx="2"/>
            <a:endCxn id="60" idx="0"/>
          </p:cNvCxnSpPr>
          <p:nvPr/>
        </p:nvCxnSpPr>
        <p:spPr>
          <a:xfrm rot="16200000" flipH="1">
            <a:off x="6236588" y="5330832"/>
            <a:ext cx="684747" cy="2963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DF34782-BABD-4F1D-A242-478727CF55CD}"/>
              </a:ext>
            </a:extLst>
          </p:cNvPr>
          <p:cNvSpPr txBox="1"/>
          <p:nvPr/>
        </p:nvSpPr>
        <p:spPr>
          <a:xfrm>
            <a:off x="6266488" y="4432645"/>
            <a:ext cx="271083" cy="369332"/>
          </a:xfrm>
          <a:prstGeom prst="rect">
            <a:avLst/>
          </a:prstGeom>
          <a:noFill/>
        </p:spPr>
        <p:txBody>
          <a:bodyPr wrap="square" rtlCol="0">
            <a:spAutoFit/>
          </a:bodyPr>
          <a:lstStyle/>
          <a:p>
            <a:r>
              <a:rPr lang="en-US" dirty="0"/>
              <a:t>0</a:t>
            </a:r>
          </a:p>
        </p:txBody>
      </p:sp>
      <p:sp>
        <p:nvSpPr>
          <p:cNvPr id="66" name="TextBox 65">
            <a:extLst>
              <a:ext uri="{FF2B5EF4-FFF2-40B4-BE49-F238E27FC236}">
                <a16:creationId xmlns:a16="http://schemas.microsoft.com/office/drawing/2014/main" id="{B07EF8D1-59EC-4898-BB0B-8B6B3AA1A2B1}"/>
              </a:ext>
            </a:extLst>
          </p:cNvPr>
          <p:cNvSpPr txBox="1"/>
          <p:nvPr/>
        </p:nvSpPr>
        <p:spPr>
          <a:xfrm>
            <a:off x="6675135" y="4075223"/>
            <a:ext cx="1770288" cy="369332"/>
          </a:xfrm>
          <a:prstGeom prst="rect">
            <a:avLst/>
          </a:prstGeom>
          <a:noFill/>
        </p:spPr>
        <p:txBody>
          <a:bodyPr wrap="square" rtlCol="0">
            <a:spAutoFit/>
          </a:bodyPr>
          <a:lstStyle/>
          <a:p>
            <a:r>
              <a:rPr lang="en-US" dirty="0" err="1"/>
              <a:t>ArrayList</a:t>
            </a:r>
            <a:r>
              <a:rPr lang="en-US" dirty="0"/>
              <a:t>&lt;Horse&gt;</a:t>
            </a:r>
          </a:p>
        </p:txBody>
      </p:sp>
      <p:sp>
        <p:nvSpPr>
          <p:cNvPr id="70" name="Rectangle 69">
            <a:extLst>
              <a:ext uri="{FF2B5EF4-FFF2-40B4-BE49-F238E27FC236}">
                <a16:creationId xmlns:a16="http://schemas.microsoft.com/office/drawing/2014/main" id="{F7B58F39-3A48-4268-B2E4-05999E31A3A9}"/>
              </a:ext>
            </a:extLst>
          </p:cNvPr>
          <p:cNvSpPr/>
          <p:nvPr/>
        </p:nvSpPr>
        <p:spPr>
          <a:xfrm>
            <a:off x="6732614" y="4802823"/>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D8BA304-A7A5-420D-8955-BD0849404159}"/>
              </a:ext>
            </a:extLst>
          </p:cNvPr>
          <p:cNvSpPr txBox="1"/>
          <p:nvPr/>
        </p:nvSpPr>
        <p:spPr>
          <a:xfrm>
            <a:off x="6837372" y="4452333"/>
            <a:ext cx="271083" cy="369332"/>
          </a:xfrm>
          <a:prstGeom prst="rect">
            <a:avLst/>
          </a:prstGeom>
          <a:noFill/>
        </p:spPr>
        <p:txBody>
          <a:bodyPr wrap="square" rtlCol="0">
            <a:spAutoFit/>
          </a:bodyPr>
          <a:lstStyle/>
          <a:p>
            <a:r>
              <a:rPr lang="en-US" dirty="0"/>
              <a:t>1</a:t>
            </a:r>
          </a:p>
        </p:txBody>
      </p:sp>
      <p:cxnSp>
        <p:nvCxnSpPr>
          <p:cNvPr id="72" name="Connector: Curved 71">
            <a:extLst>
              <a:ext uri="{FF2B5EF4-FFF2-40B4-BE49-F238E27FC236}">
                <a16:creationId xmlns:a16="http://schemas.microsoft.com/office/drawing/2014/main" id="{353EB3AA-4089-4B80-B740-A5272093F4E2}"/>
              </a:ext>
            </a:extLst>
          </p:cNvPr>
          <p:cNvCxnSpPr>
            <a:cxnSpLocks/>
            <a:stCxn id="70" idx="2"/>
            <a:endCxn id="13" idx="0"/>
          </p:cNvCxnSpPr>
          <p:nvPr/>
        </p:nvCxnSpPr>
        <p:spPr>
          <a:xfrm rot="16200000" flipH="1">
            <a:off x="7527036" y="4643224"/>
            <a:ext cx="678530" cy="166368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937AD955-6F6E-4532-BFED-01D487FC63C7}"/>
              </a:ext>
            </a:extLst>
          </p:cNvPr>
          <p:cNvSpPr txBox="1"/>
          <p:nvPr/>
        </p:nvSpPr>
        <p:spPr>
          <a:xfrm>
            <a:off x="825387" y="129473"/>
            <a:ext cx="4373745" cy="646331"/>
          </a:xfrm>
          <a:prstGeom prst="rect">
            <a:avLst/>
          </a:prstGeom>
          <a:noFill/>
        </p:spPr>
        <p:txBody>
          <a:bodyPr wrap="square" rtlCol="0">
            <a:spAutoFit/>
          </a:bodyPr>
          <a:lstStyle/>
          <a:p>
            <a:r>
              <a:rPr lang="en-US" dirty="0"/>
              <a:t>Creating an </a:t>
            </a:r>
            <a:r>
              <a:rPr lang="en-US" dirty="0" err="1"/>
              <a:t>ArrayList</a:t>
            </a:r>
            <a:r>
              <a:rPr lang="en-US" dirty="0"/>
              <a:t> and adding Object references to it.</a:t>
            </a:r>
          </a:p>
        </p:txBody>
      </p:sp>
      <p:cxnSp>
        <p:nvCxnSpPr>
          <p:cNvPr id="79" name="Straight Connector 78">
            <a:extLst>
              <a:ext uri="{FF2B5EF4-FFF2-40B4-BE49-F238E27FC236}">
                <a16:creationId xmlns:a16="http://schemas.microsoft.com/office/drawing/2014/main" id="{B201340D-00D6-41BF-8C38-BEFF510DC4CD}"/>
              </a:ext>
            </a:extLst>
          </p:cNvPr>
          <p:cNvCxnSpPr/>
          <p:nvPr/>
        </p:nvCxnSpPr>
        <p:spPr>
          <a:xfrm>
            <a:off x="157795" y="3954487"/>
            <a:ext cx="11692991" cy="713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E2D6E26-343C-4503-AEED-AC7BBCC91963}"/>
              </a:ext>
            </a:extLst>
          </p:cNvPr>
          <p:cNvCxnSpPr/>
          <p:nvPr/>
        </p:nvCxnSpPr>
        <p:spPr>
          <a:xfrm>
            <a:off x="217865" y="1557674"/>
            <a:ext cx="11692991" cy="713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489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158455D-7306-4E7F-8281-0F3D4A38D499}"/>
              </a:ext>
            </a:extLst>
          </p:cNvPr>
          <p:cNvSpPr txBox="1"/>
          <p:nvPr/>
        </p:nvSpPr>
        <p:spPr>
          <a:xfrm>
            <a:off x="8200946" y="5424908"/>
            <a:ext cx="979990" cy="369332"/>
          </a:xfrm>
          <a:prstGeom prst="rect">
            <a:avLst/>
          </a:prstGeom>
          <a:noFill/>
        </p:spPr>
        <p:txBody>
          <a:bodyPr wrap="square" rtlCol="0">
            <a:spAutoFit/>
          </a:bodyPr>
          <a:lstStyle/>
          <a:p>
            <a:r>
              <a:rPr lang="en-US" dirty="0"/>
              <a:t>Horse</a:t>
            </a:r>
          </a:p>
        </p:txBody>
      </p:sp>
      <p:sp>
        <p:nvSpPr>
          <p:cNvPr id="13" name="TextBox 12">
            <a:extLst>
              <a:ext uri="{FF2B5EF4-FFF2-40B4-BE49-F238E27FC236}">
                <a16:creationId xmlns:a16="http://schemas.microsoft.com/office/drawing/2014/main" id="{EAF31E73-C0D6-4507-9879-A707BD94960E}"/>
              </a:ext>
            </a:extLst>
          </p:cNvPr>
          <p:cNvSpPr txBox="1"/>
          <p:nvPr/>
        </p:nvSpPr>
        <p:spPr>
          <a:xfrm>
            <a:off x="7990671" y="5793712"/>
            <a:ext cx="1520143" cy="923330"/>
          </a:xfrm>
          <a:prstGeom prst="rect">
            <a:avLst/>
          </a:prstGeom>
          <a:noFill/>
          <a:ln>
            <a:solidFill>
              <a:schemeClr val="tx1"/>
            </a:solidFill>
          </a:ln>
        </p:spPr>
        <p:txBody>
          <a:bodyPr wrap="square" rtlCol="0">
            <a:spAutoFit/>
          </a:bodyPr>
          <a:lstStyle/>
          <a:p>
            <a:r>
              <a:rPr lang="en-US" dirty="0"/>
              <a:t>name :Candy</a:t>
            </a:r>
          </a:p>
          <a:p>
            <a:r>
              <a:rPr lang="en-US" dirty="0"/>
              <a:t>weight : 444 </a:t>
            </a:r>
          </a:p>
          <a:p>
            <a:endParaRPr lang="en-US" dirty="0"/>
          </a:p>
        </p:txBody>
      </p:sp>
      <p:sp>
        <p:nvSpPr>
          <p:cNvPr id="14" name="TextBox 13">
            <a:extLst>
              <a:ext uri="{FF2B5EF4-FFF2-40B4-BE49-F238E27FC236}">
                <a16:creationId xmlns:a16="http://schemas.microsoft.com/office/drawing/2014/main" id="{F034414E-761B-40F0-A834-F920A987C27E}"/>
              </a:ext>
            </a:extLst>
          </p:cNvPr>
          <p:cNvSpPr txBox="1"/>
          <p:nvPr/>
        </p:nvSpPr>
        <p:spPr>
          <a:xfrm>
            <a:off x="10026106" y="5414708"/>
            <a:ext cx="979990" cy="369332"/>
          </a:xfrm>
          <a:prstGeom prst="rect">
            <a:avLst/>
          </a:prstGeom>
          <a:noFill/>
        </p:spPr>
        <p:txBody>
          <a:bodyPr wrap="square" rtlCol="0">
            <a:spAutoFit/>
          </a:bodyPr>
          <a:lstStyle/>
          <a:p>
            <a:r>
              <a:rPr lang="en-US" dirty="0"/>
              <a:t>Horse</a:t>
            </a:r>
          </a:p>
        </p:txBody>
      </p:sp>
      <p:sp>
        <p:nvSpPr>
          <p:cNvPr id="15" name="TextBox 14">
            <a:extLst>
              <a:ext uri="{FF2B5EF4-FFF2-40B4-BE49-F238E27FC236}">
                <a16:creationId xmlns:a16="http://schemas.microsoft.com/office/drawing/2014/main" id="{BF9C57DA-B9A6-4B4E-A0D4-74FC3F43D02F}"/>
              </a:ext>
            </a:extLst>
          </p:cNvPr>
          <p:cNvSpPr txBox="1"/>
          <p:nvPr/>
        </p:nvSpPr>
        <p:spPr>
          <a:xfrm>
            <a:off x="9815831" y="5783512"/>
            <a:ext cx="2003294" cy="923330"/>
          </a:xfrm>
          <a:prstGeom prst="rect">
            <a:avLst/>
          </a:prstGeom>
          <a:noFill/>
          <a:ln>
            <a:solidFill>
              <a:schemeClr val="tx1"/>
            </a:solidFill>
          </a:ln>
        </p:spPr>
        <p:txBody>
          <a:bodyPr wrap="square" rtlCol="0">
            <a:spAutoFit/>
          </a:bodyPr>
          <a:lstStyle/>
          <a:p>
            <a:r>
              <a:rPr lang="en-US" dirty="0"/>
              <a:t>name :</a:t>
            </a:r>
            <a:r>
              <a:rPr lang="en-US" dirty="0" err="1"/>
              <a:t>SeaBiscuit</a:t>
            </a:r>
            <a:endParaRPr lang="en-US" dirty="0"/>
          </a:p>
          <a:p>
            <a:r>
              <a:rPr lang="en-US" dirty="0"/>
              <a:t>weight : 555 </a:t>
            </a:r>
          </a:p>
          <a:p>
            <a:endParaRPr lang="en-US" dirty="0"/>
          </a:p>
        </p:txBody>
      </p:sp>
      <p:sp>
        <p:nvSpPr>
          <p:cNvPr id="57" name="Rectangle 56">
            <a:extLst>
              <a:ext uri="{FF2B5EF4-FFF2-40B4-BE49-F238E27FC236}">
                <a16:creationId xmlns:a16="http://schemas.microsoft.com/office/drawing/2014/main" id="{00056732-F303-4508-855D-273803196E07}"/>
              </a:ext>
            </a:extLst>
          </p:cNvPr>
          <p:cNvSpPr/>
          <p:nvPr/>
        </p:nvSpPr>
        <p:spPr>
          <a:xfrm>
            <a:off x="263993" y="4638518"/>
            <a:ext cx="4086183" cy="369332"/>
          </a:xfrm>
          <a:prstGeom prst="rect">
            <a:avLst/>
          </a:prstGeom>
        </p:spPr>
        <p:txBody>
          <a:bodyPr wrap="none">
            <a:spAutoFit/>
          </a:bodyPr>
          <a:lstStyle/>
          <a:p>
            <a:r>
              <a:rPr lang="en-US" dirty="0" err="1"/>
              <a:t>spaces.add</a:t>
            </a:r>
            <a:r>
              <a:rPr lang="en-US" dirty="0"/>
              <a:t>(new Horse(“</a:t>
            </a:r>
            <a:r>
              <a:rPr lang="en-US" dirty="0" err="1"/>
              <a:t>SeaBiscuit</a:t>
            </a:r>
            <a:r>
              <a:rPr lang="en-US" dirty="0"/>
              <a:t>”, 555);</a:t>
            </a:r>
          </a:p>
        </p:txBody>
      </p:sp>
      <p:sp>
        <p:nvSpPr>
          <p:cNvPr id="58" name="TextBox 57">
            <a:extLst>
              <a:ext uri="{FF2B5EF4-FFF2-40B4-BE49-F238E27FC236}">
                <a16:creationId xmlns:a16="http://schemas.microsoft.com/office/drawing/2014/main" id="{B88C3CD6-55D8-4998-BD55-F53F6019F0CE}"/>
              </a:ext>
            </a:extLst>
          </p:cNvPr>
          <p:cNvSpPr txBox="1"/>
          <p:nvPr/>
        </p:nvSpPr>
        <p:spPr>
          <a:xfrm>
            <a:off x="6019681" y="4352369"/>
            <a:ext cx="2731062" cy="845618"/>
          </a:xfrm>
          <a:prstGeom prst="rect">
            <a:avLst/>
          </a:prstGeom>
          <a:noFill/>
          <a:ln>
            <a:solidFill>
              <a:schemeClr val="tx1"/>
            </a:solidFill>
          </a:ln>
        </p:spPr>
        <p:txBody>
          <a:bodyPr wrap="square" rtlCol="0">
            <a:spAutoFit/>
          </a:bodyPr>
          <a:lstStyle/>
          <a:p>
            <a:endParaRPr lang="en-US" dirty="0"/>
          </a:p>
        </p:txBody>
      </p:sp>
      <p:sp>
        <p:nvSpPr>
          <p:cNvPr id="59" name="TextBox 58">
            <a:extLst>
              <a:ext uri="{FF2B5EF4-FFF2-40B4-BE49-F238E27FC236}">
                <a16:creationId xmlns:a16="http://schemas.microsoft.com/office/drawing/2014/main" id="{0815084E-EDE5-4D50-9496-BB8EFDDFD9F7}"/>
              </a:ext>
            </a:extLst>
          </p:cNvPr>
          <p:cNvSpPr txBox="1"/>
          <p:nvPr/>
        </p:nvSpPr>
        <p:spPr>
          <a:xfrm>
            <a:off x="6476571" y="5425172"/>
            <a:ext cx="979990" cy="369332"/>
          </a:xfrm>
          <a:prstGeom prst="rect">
            <a:avLst/>
          </a:prstGeom>
          <a:noFill/>
        </p:spPr>
        <p:txBody>
          <a:bodyPr wrap="square" rtlCol="0">
            <a:spAutoFit/>
          </a:bodyPr>
          <a:lstStyle/>
          <a:p>
            <a:r>
              <a:rPr lang="en-US" dirty="0"/>
              <a:t>Horse</a:t>
            </a:r>
          </a:p>
        </p:txBody>
      </p:sp>
      <p:sp>
        <p:nvSpPr>
          <p:cNvPr id="60" name="TextBox 59">
            <a:extLst>
              <a:ext uri="{FF2B5EF4-FFF2-40B4-BE49-F238E27FC236}">
                <a16:creationId xmlns:a16="http://schemas.microsoft.com/office/drawing/2014/main" id="{87059651-AA4E-4C9E-8958-2F94C05517DA}"/>
              </a:ext>
            </a:extLst>
          </p:cNvPr>
          <p:cNvSpPr txBox="1"/>
          <p:nvPr/>
        </p:nvSpPr>
        <p:spPr>
          <a:xfrm>
            <a:off x="6019681" y="5800779"/>
            <a:ext cx="1520143" cy="923330"/>
          </a:xfrm>
          <a:prstGeom prst="rect">
            <a:avLst/>
          </a:prstGeom>
          <a:noFill/>
          <a:ln>
            <a:solidFill>
              <a:schemeClr val="tx1"/>
            </a:solidFill>
          </a:ln>
        </p:spPr>
        <p:txBody>
          <a:bodyPr wrap="square" rtlCol="0">
            <a:spAutoFit/>
          </a:bodyPr>
          <a:lstStyle/>
          <a:p>
            <a:r>
              <a:rPr lang="en-US" dirty="0"/>
              <a:t>name :Trigger</a:t>
            </a:r>
          </a:p>
          <a:p>
            <a:r>
              <a:rPr lang="en-US" dirty="0"/>
              <a:t>weight : 333 </a:t>
            </a:r>
          </a:p>
          <a:p>
            <a:endParaRPr lang="en-US" dirty="0"/>
          </a:p>
        </p:txBody>
      </p:sp>
      <p:sp>
        <p:nvSpPr>
          <p:cNvPr id="61" name="TextBox 60">
            <a:extLst>
              <a:ext uri="{FF2B5EF4-FFF2-40B4-BE49-F238E27FC236}">
                <a16:creationId xmlns:a16="http://schemas.microsoft.com/office/drawing/2014/main" id="{B0CB0556-7EC0-45C0-8223-38608CD01516}"/>
              </a:ext>
            </a:extLst>
          </p:cNvPr>
          <p:cNvSpPr txBox="1"/>
          <p:nvPr/>
        </p:nvSpPr>
        <p:spPr>
          <a:xfrm>
            <a:off x="4381940" y="4647448"/>
            <a:ext cx="853710" cy="369332"/>
          </a:xfrm>
          <a:prstGeom prst="rect">
            <a:avLst/>
          </a:prstGeom>
          <a:noFill/>
        </p:spPr>
        <p:txBody>
          <a:bodyPr wrap="square" rtlCol="0">
            <a:spAutoFit/>
          </a:bodyPr>
          <a:lstStyle/>
          <a:p>
            <a:r>
              <a:rPr lang="en-US" dirty="0"/>
              <a:t>spaces</a:t>
            </a:r>
          </a:p>
        </p:txBody>
      </p:sp>
      <p:sp>
        <p:nvSpPr>
          <p:cNvPr id="62" name="Rectangle 61">
            <a:extLst>
              <a:ext uri="{FF2B5EF4-FFF2-40B4-BE49-F238E27FC236}">
                <a16:creationId xmlns:a16="http://schemas.microsoft.com/office/drawing/2014/main" id="{CB3E8C88-6BB6-4E83-8A10-A4F4E0AD83F6}"/>
              </a:ext>
            </a:extLst>
          </p:cNvPr>
          <p:cNvSpPr/>
          <p:nvPr/>
        </p:nvSpPr>
        <p:spPr>
          <a:xfrm>
            <a:off x="6128925" y="4682937"/>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onnector: Curved 62">
            <a:extLst>
              <a:ext uri="{FF2B5EF4-FFF2-40B4-BE49-F238E27FC236}">
                <a16:creationId xmlns:a16="http://schemas.microsoft.com/office/drawing/2014/main" id="{D82281CE-CD16-4E31-AA81-B77EFA616FCA}"/>
              </a:ext>
            </a:extLst>
          </p:cNvPr>
          <p:cNvCxnSpPr>
            <a:cxnSpLocks/>
            <a:stCxn id="61" idx="3"/>
            <a:endCxn id="58" idx="1"/>
          </p:cNvCxnSpPr>
          <p:nvPr/>
        </p:nvCxnSpPr>
        <p:spPr>
          <a:xfrm flipV="1">
            <a:off x="5235650" y="4775178"/>
            <a:ext cx="784031" cy="569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C4706214-F753-45C6-B505-0B59181A9DA3}"/>
              </a:ext>
            </a:extLst>
          </p:cNvPr>
          <p:cNvCxnSpPr>
            <a:stCxn id="62" idx="2"/>
            <a:endCxn id="60" idx="0"/>
          </p:cNvCxnSpPr>
          <p:nvPr/>
        </p:nvCxnSpPr>
        <p:spPr>
          <a:xfrm rot="16200000" flipH="1">
            <a:off x="6212830" y="5233855"/>
            <a:ext cx="784863" cy="3489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DF34782-BABD-4F1D-A242-478727CF55CD}"/>
              </a:ext>
            </a:extLst>
          </p:cNvPr>
          <p:cNvSpPr txBox="1"/>
          <p:nvPr/>
        </p:nvSpPr>
        <p:spPr>
          <a:xfrm>
            <a:off x="6266489" y="4311909"/>
            <a:ext cx="271083" cy="369332"/>
          </a:xfrm>
          <a:prstGeom prst="rect">
            <a:avLst/>
          </a:prstGeom>
          <a:noFill/>
        </p:spPr>
        <p:txBody>
          <a:bodyPr wrap="square" rtlCol="0">
            <a:spAutoFit/>
          </a:bodyPr>
          <a:lstStyle/>
          <a:p>
            <a:r>
              <a:rPr lang="en-US" dirty="0"/>
              <a:t>0</a:t>
            </a:r>
          </a:p>
        </p:txBody>
      </p:sp>
      <p:sp>
        <p:nvSpPr>
          <p:cNvPr id="66" name="TextBox 65">
            <a:extLst>
              <a:ext uri="{FF2B5EF4-FFF2-40B4-BE49-F238E27FC236}">
                <a16:creationId xmlns:a16="http://schemas.microsoft.com/office/drawing/2014/main" id="{B07EF8D1-59EC-4898-BB0B-8B6B3AA1A2B1}"/>
              </a:ext>
            </a:extLst>
          </p:cNvPr>
          <p:cNvSpPr txBox="1"/>
          <p:nvPr/>
        </p:nvSpPr>
        <p:spPr>
          <a:xfrm>
            <a:off x="6675136" y="3954487"/>
            <a:ext cx="1770288" cy="369332"/>
          </a:xfrm>
          <a:prstGeom prst="rect">
            <a:avLst/>
          </a:prstGeom>
          <a:noFill/>
        </p:spPr>
        <p:txBody>
          <a:bodyPr wrap="square" rtlCol="0">
            <a:spAutoFit/>
          </a:bodyPr>
          <a:lstStyle/>
          <a:p>
            <a:r>
              <a:rPr lang="en-US" dirty="0" err="1"/>
              <a:t>ArrayList</a:t>
            </a:r>
            <a:r>
              <a:rPr lang="en-US" dirty="0"/>
              <a:t>&lt;Horse&gt;</a:t>
            </a:r>
          </a:p>
        </p:txBody>
      </p:sp>
      <p:sp>
        <p:nvSpPr>
          <p:cNvPr id="70" name="Rectangle 69">
            <a:extLst>
              <a:ext uri="{FF2B5EF4-FFF2-40B4-BE49-F238E27FC236}">
                <a16:creationId xmlns:a16="http://schemas.microsoft.com/office/drawing/2014/main" id="{F7B58F39-3A48-4268-B2E4-05999E31A3A9}"/>
              </a:ext>
            </a:extLst>
          </p:cNvPr>
          <p:cNvSpPr/>
          <p:nvPr/>
        </p:nvSpPr>
        <p:spPr>
          <a:xfrm>
            <a:off x="6732615" y="4682087"/>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5D8BA304-A7A5-420D-8955-BD0849404159}"/>
              </a:ext>
            </a:extLst>
          </p:cNvPr>
          <p:cNvSpPr txBox="1"/>
          <p:nvPr/>
        </p:nvSpPr>
        <p:spPr>
          <a:xfrm>
            <a:off x="6837373" y="4331597"/>
            <a:ext cx="271083" cy="369332"/>
          </a:xfrm>
          <a:prstGeom prst="rect">
            <a:avLst/>
          </a:prstGeom>
          <a:noFill/>
        </p:spPr>
        <p:txBody>
          <a:bodyPr wrap="square" rtlCol="0">
            <a:spAutoFit/>
          </a:bodyPr>
          <a:lstStyle/>
          <a:p>
            <a:r>
              <a:rPr lang="en-US" dirty="0"/>
              <a:t>1</a:t>
            </a:r>
          </a:p>
        </p:txBody>
      </p:sp>
      <p:cxnSp>
        <p:nvCxnSpPr>
          <p:cNvPr id="72" name="Connector: Curved 71">
            <a:extLst>
              <a:ext uri="{FF2B5EF4-FFF2-40B4-BE49-F238E27FC236}">
                <a16:creationId xmlns:a16="http://schemas.microsoft.com/office/drawing/2014/main" id="{353EB3AA-4089-4B80-B740-A5272093F4E2}"/>
              </a:ext>
            </a:extLst>
          </p:cNvPr>
          <p:cNvCxnSpPr>
            <a:cxnSpLocks/>
            <a:stCxn id="70" idx="2"/>
            <a:endCxn id="13" idx="0"/>
          </p:cNvCxnSpPr>
          <p:nvPr/>
        </p:nvCxnSpPr>
        <p:spPr>
          <a:xfrm rot="16200000" flipH="1">
            <a:off x="7503278" y="4546247"/>
            <a:ext cx="778646" cy="17162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0507B0D-8F0F-479C-BFB7-DA741708C74E}"/>
              </a:ext>
            </a:extLst>
          </p:cNvPr>
          <p:cNvSpPr/>
          <p:nvPr/>
        </p:nvSpPr>
        <p:spPr>
          <a:xfrm>
            <a:off x="885053" y="1047638"/>
            <a:ext cx="3107454" cy="1200329"/>
          </a:xfrm>
          <a:prstGeom prst="rect">
            <a:avLst/>
          </a:prstGeom>
        </p:spPr>
        <p:txBody>
          <a:bodyPr wrap="none">
            <a:spAutoFit/>
          </a:bodyPr>
          <a:lstStyle/>
          <a:p>
            <a:r>
              <a:rPr lang="en-US" dirty="0" err="1"/>
              <a:t>spaces.add</a:t>
            </a:r>
            <a:r>
              <a:rPr lang="en-US" dirty="0"/>
              <a:t>(null);</a:t>
            </a:r>
          </a:p>
          <a:p>
            <a:endParaRPr lang="en-US" dirty="0"/>
          </a:p>
          <a:p>
            <a:r>
              <a:rPr lang="en-US" dirty="0"/>
              <a:t>In your assignment, null means</a:t>
            </a:r>
          </a:p>
          <a:p>
            <a:r>
              <a:rPr lang="en-US" dirty="0"/>
              <a:t>there is no horse in that space.</a:t>
            </a:r>
          </a:p>
        </p:txBody>
      </p:sp>
      <p:sp>
        <p:nvSpPr>
          <p:cNvPr id="42" name="TextBox 41">
            <a:extLst>
              <a:ext uri="{FF2B5EF4-FFF2-40B4-BE49-F238E27FC236}">
                <a16:creationId xmlns:a16="http://schemas.microsoft.com/office/drawing/2014/main" id="{6CA77F49-A921-4A7F-A18E-FC83589F85E7}"/>
              </a:ext>
            </a:extLst>
          </p:cNvPr>
          <p:cNvSpPr txBox="1"/>
          <p:nvPr/>
        </p:nvSpPr>
        <p:spPr>
          <a:xfrm>
            <a:off x="7212369" y="1923487"/>
            <a:ext cx="979990" cy="369332"/>
          </a:xfrm>
          <a:prstGeom prst="rect">
            <a:avLst/>
          </a:prstGeom>
          <a:noFill/>
        </p:spPr>
        <p:txBody>
          <a:bodyPr wrap="square" rtlCol="0">
            <a:spAutoFit/>
          </a:bodyPr>
          <a:lstStyle/>
          <a:p>
            <a:r>
              <a:rPr lang="en-US" dirty="0"/>
              <a:t>Horse</a:t>
            </a:r>
          </a:p>
        </p:txBody>
      </p:sp>
      <p:sp>
        <p:nvSpPr>
          <p:cNvPr id="43" name="TextBox 42">
            <a:extLst>
              <a:ext uri="{FF2B5EF4-FFF2-40B4-BE49-F238E27FC236}">
                <a16:creationId xmlns:a16="http://schemas.microsoft.com/office/drawing/2014/main" id="{AC0BAE2F-920E-4B72-AABE-9CD20594BA2B}"/>
              </a:ext>
            </a:extLst>
          </p:cNvPr>
          <p:cNvSpPr txBox="1"/>
          <p:nvPr/>
        </p:nvSpPr>
        <p:spPr>
          <a:xfrm>
            <a:off x="7002094" y="2292291"/>
            <a:ext cx="1520143" cy="923330"/>
          </a:xfrm>
          <a:prstGeom prst="rect">
            <a:avLst/>
          </a:prstGeom>
          <a:noFill/>
          <a:ln>
            <a:solidFill>
              <a:schemeClr val="tx1"/>
            </a:solidFill>
          </a:ln>
        </p:spPr>
        <p:txBody>
          <a:bodyPr wrap="square" rtlCol="0">
            <a:spAutoFit/>
          </a:bodyPr>
          <a:lstStyle/>
          <a:p>
            <a:r>
              <a:rPr lang="en-US" dirty="0"/>
              <a:t>name :Candy</a:t>
            </a:r>
          </a:p>
          <a:p>
            <a:r>
              <a:rPr lang="en-US" dirty="0"/>
              <a:t>weight : 444 </a:t>
            </a:r>
          </a:p>
          <a:p>
            <a:endParaRPr lang="en-US" dirty="0"/>
          </a:p>
        </p:txBody>
      </p:sp>
      <p:sp>
        <p:nvSpPr>
          <p:cNvPr id="46" name="TextBox 45">
            <a:extLst>
              <a:ext uri="{FF2B5EF4-FFF2-40B4-BE49-F238E27FC236}">
                <a16:creationId xmlns:a16="http://schemas.microsoft.com/office/drawing/2014/main" id="{9DDF4457-67A5-4E3F-AAF4-F924EB5C5790}"/>
              </a:ext>
            </a:extLst>
          </p:cNvPr>
          <p:cNvSpPr txBox="1"/>
          <p:nvPr/>
        </p:nvSpPr>
        <p:spPr>
          <a:xfrm>
            <a:off x="5031104" y="850948"/>
            <a:ext cx="2731062" cy="845618"/>
          </a:xfrm>
          <a:prstGeom prst="rect">
            <a:avLst/>
          </a:prstGeom>
          <a:noFill/>
          <a:ln>
            <a:solidFill>
              <a:schemeClr val="tx1"/>
            </a:solidFill>
          </a:ln>
        </p:spPr>
        <p:txBody>
          <a:bodyPr wrap="square" rtlCol="0">
            <a:spAutoFit/>
          </a:bodyPr>
          <a:lstStyle/>
          <a:p>
            <a:endParaRPr lang="en-US" dirty="0"/>
          </a:p>
        </p:txBody>
      </p:sp>
      <p:sp>
        <p:nvSpPr>
          <p:cNvPr id="49" name="TextBox 48">
            <a:extLst>
              <a:ext uri="{FF2B5EF4-FFF2-40B4-BE49-F238E27FC236}">
                <a16:creationId xmlns:a16="http://schemas.microsoft.com/office/drawing/2014/main" id="{811CA4F1-4E8B-4774-A766-D786C10FC26E}"/>
              </a:ext>
            </a:extLst>
          </p:cNvPr>
          <p:cNvSpPr txBox="1"/>
          <p:nvPr/>
        </p:nvSpPr>
        <p:spPr>
          <a:xfrm>
            <a:off x="5487994" y="1923751"/>
            <a:ext cx="979990" cy="369332"/>
          </a:xfrm>
          <a:prstGeom prst="rect">
            <a:avLst/>
          </a:prstGeom>
          <a:noFill/>
        </p:spPr>
        <p:txBody>
          <a:bodyPr wrap="square" rtlCol="0">
            <a:spAutoFit/>
          </a:bodyPr>
          <a:lstStyle/>
          <a:p>
            <a:r>
              <a:rPr lang="en-US" dirty="0"/>
              <a:t>Horse</a:t>
            </a:r>
          </a:p>
        </p:txBody>
      </p:sp>
      <p:sp>
        <p:nvSpPr>
          <p:cNvPr id="53" name="TextBox 52">
            <a:extLst>
              <a:ext uri="{FF2B5EF4-FFF2-40B4-BE49-F238E27FC236}">
                <a16:creationId xmlns:a16="http://schemas.microsoft.com/office/drawing/2014/main" id="{B047BB03-D089-4694-802D-CFAE067BB7B5}"/>
              </a:ext>
            </a:extLst>
          </p:cNvPr>
          <p:cNvSpPr txBox="1"/>
          <p:nvPr/>
        </p:nvSpPr>
        <p:spPr>
          <a:xfrm>
            <a:off x="5031104" y="2299358"/>
            <a:ext cx="1520143" cy="923330"/>
          </a:xfrm>
          <a:prstGeom prst="rect">
            <a:avLst/>
          </a:prstGeom>
          <a:noFill/>
          <a:ln>
            <a:solidFill>
              <a:schemeClr val="tx1"/>
            </a:solidFill>
          </a:ln>
        </p:spPr>
        <p:txBody>
          <a:bodyPr wrap="square" rtlCol="0">
            <a:spAutoFit/>
          </a:bodyPr>
          <a:lstStyle/>
          <a:p>
            <a:r>
              <a:rPr lang="en-US" dirty="0"/>
              <a:t>name :Trigger</a:t>
            </a:r>
          </a:p>
          <a:p>
            <a:r>
              <a:rPr lang="en-US" dirty="0"/>
              <a:t>weight : 333 </a:t>
            </a:r>
          </a:p>
          <a:p>
            <a:endParaRPr lang="en-US" dirty="0"/>
          </a:p>
        </p:txBody>
      </p:sp>
      <p:sp>
        <p:nvSpPr>
          <p:cNvPr id="67" name="Rectangle 66">
            <a:extLst>
              <a:ext uri="{FF2B5EF4-FFF2-40B4-BE49-F238E27FC236}">
                <a16:creationId xmlns:a16="http://schemas.microsoft.com/office/drawing/2014/main" id="{08B1830D-4996-49F4-907D-C11B9DD199C7}"/>
              </a:ext>
            </a:extLst>
          </p:cNvPr>
          <p:cNvSpPr/>
          <p:nvPr/>
        </p:nvSpPr>
        <p:spPr>
          <a:xfrm>
            <a:off x="5140348" y="1181516"/>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Connector: Curved 67">
            <a:extLst>
              <a:ext uri="{FF2B5EF4-FFF2-40B4-BE49-F238E27FC236}">
                <a16:creationId xmlns:a16="http://schemas.microsoft.com/office/drawing/2014/main" id="{3A06A0E8-B0C9-4758-85B4-71567E19A642}"/>
              </a:ext>
            </a:extLst>
          </p:cNvPr>
          <p:cNvCxnSpPr>
            <a:stCxn id="67" idx="2"/>
            <a:endCxn id="53" idx="0"/>
          </p:cNvCxnSpPr>
          <p:nvPr/>
        </p:nvCxnSpPr>
        <p:spPr>
          <a:xfrm rot="16200000" flipH="1">
            <a:off x="5224253" y="1732434"/>
            <a:ext cx="784863" cy="34898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A063D286-775D-4AC1-88A4-A5491D1F5F41}"/>
              </a:ext>
            </a:extLst>
          </p:cNvPr>
          <p:cNvSpPr txBox="1"/>
          <p:nvPr/>
        </p:nvSpPr>
        <p:spPr>
          <a:xfrm>
            <a:off x="5277912" y="810488"/>
            <a:ext cx="271083" cy="369332"/>
          </a:xfrm>
          <a:prstGeom prst="rect">
            <a:avLst/>
          </a:prstGeom>
          <a:noFill/>
        </p:spPr>
        <p:txBody>
          <a:bodyPr wrap="square" rtlCol="0">
            <a:spAutoFit/>
          </a:bodyPr>
          <a:lstStyle/>
          <a:p>
            <a:r>
              <a:rPr lang="en-US" dirty="0"/>
              <a:t>0</a:t>
            </a:r>
          </a:p>
        </p:txBody>
      </p:sp>
      <p:sp>
        <p:nvSpPr>
          <p:cNvPr id="73" name="TextBox 72">
            <a:extLst>
              <a:ext uri="{FF2B5EF4-FFF2-40B4-BE49-F238E27FC236}">
                <a16:creationId xmlns:a16="http://schemas.microsoft.com/office/drawing/2014/main" id="{D27F552A-3137-4E79-BA3D-74D24D454C96}"/>
              </a:ext>
            </a:extLst>
          </p:cNvPr>
          <p:cNvSpPr txBox="1"/>
          <p:nvPr/>
        </p:nvSpPr>
        <p:spPr>
          <a:xfrm>
            <a:off x="5686559" y="453066"/>
            <a:ext cx="1770288" cy="369332"/>
          </a:xfrm>
          <a:prstGeom prst="rect">
            <a:avLst/>
          </a:prstGeom>
          <a:noFill/>
        </p:spPr>
        <p:txBody>
          <a:bodyPr wrap="square" rtlCol="0">
            <a:spAutoFit/>
          </a:bodyPr>
          <a:lstStyle/>
          <a:p>
            <a:r>
              <a:rPr lang="en-US" dirty="0" err="1"/>
              <a:t>ArrayList</a:t>
            </a:r>
            <a:r>
              <a:rPr lang="en-US" dirty="0"/>
              <a:t>&lt;Horse&gt;</a:t>
            </a:r>
          </a:p>
        </p:txBody>
      </p:sp>
      <p:sp>
        <p:nvSpPr>
          <p:cNvPr id="74" name="Rectangle 73">
            <a:extLst>
              <a:ext uri="{FF2B5EF4-FFF2-40B4-BE49-F238E27FC236}">
                <a16:creationId xmlns:a16="http://schemas.microsoft.com/office/drawing/2014/main" id="{0FFF0695-7010-4351-B7D0-0960DA57D1D6}"/>
              </a:ext>
            </a:extLst>
          </p:cNvPr>
          <p:cNvSpPr/>
          <p:nvPr/>
        </p:nvSpPr>
        <p:spPr>
          <a:xfrm>
            <a:off x="5744038" y="1180666"/>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9451B9D1-FDEC-43B3-BEFF-5436DF572E36}"/>
              </a:ext>
            </a:extLst>
          </p:cNvPr>
          <p:cNvSpPr txBox="1"/>
          <p:nvPr/>
        </p:nvSpPr>
        <p:spPr>
          <a:xfrm>
            <a:off x="5848796" y="830176"/>
            <a:ext cx="271083" cy="369332"/>
          </a:xfrm>
          <a:prstGeom prst="rect">
            <a:avLst/>
          </a:prstGeom>
          <a:noFill/>
        </p:spPr>
        <p:txBody>
          <a:bodyPr wrap="square" rtlCol="0">
            <a:spAutoFit/>
          </a:bodyPr>
          <a:lstStyle/>
          <a:p>
            <a:r>
              <a:rPr lang="en-US" dirty="0"/>
              <a:t>1</a:t>
            </a:r>
          </a:p>
        </p:txBody>
      </p:sp>
      <p:cxnSp>
        <p:nvCxnSpPr>
          <p:cNvPr id="76" name="Connector: Curved 75">
            <a:extLst>
              <a:ext uri="{FF2B5EF4-FFF2-40B4-BE49-F238E27FC236}">
                <a16:creationId xmlns:a16="http://schemas.microsoft.com/office/drawing/2014/main" id="{CA1A9045-EC8E-4771-B5D8-464C0015069C}"/>
              </a:ext>
            </a:extLst>
          </p:cNvPr>
          <p:cNvCxnSpPr>
            <a:cxnSpLocks/>
            <a:stCxn id="74" idx="2"/>
            <a:endCxn id="43" idx="0"/>
          </p:cNvCxnSpPr>
          <p:nvPr/>
        </p:nvCxnSpPr>
        <p:spPr>
          <a:xfrm rot="16200000" flipH="1">
            <a:off x="6514701" y="1044826"/>
            <a:ext cx="778646" cy="171628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FA040385-4507-469B-91B0-484D335A48D7}"/>
              </a:ext>
            </a:extLst>
          </p:cNvPr>
          <p:cNvSpPr/>
          <p:nvPr/>
        </p:nvSpPr>
        <p:spPr>
          <a:xfrm>
            <a:off x="6349888" y="1183759"/>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8767818D-5875-42AB-9F69-82EDD62E5799}"/>
              </a:ext>
            </a:extLst>
          </p:cNvPr>
          <p:cNvSpPr txBox="1"/>
          <p:nvPr/>
        </p:nvSpPr>
        <p:spPr>
          <a:xfrm>
            <a:off x="6524128" y="835838"/>
            <a:ext cx="271083" cy="369332"/>
          </a:xfrm>
          <a:prstGeom prst="rect">
            <a:avLst/>
          </a:prstGeom>
          <a:noFill/>
        </p:spPr>
        <p:txBody>
          <a:bodyPr wrap="square" rtlCol="0">
            <a:spAutoFit/>
          </a:bodyPr>
          <a:lstStyle/>
          <a:p>
            <a:r>
              <a:rPr lang="en-US" dirty="0"/>
              <a:t>2</a:t>
            </a:r>
          </a:p>
        </p:txBody>
      </p:sp>
      <p:sp>
        <p:nvSpPr>
          <p:cNvPr id="79" name="TextBox 78">
            <a:extLst>
              <a:ext uri="{FF2B5EF4-FFF2-40B4-BE49-F238E27FC236}">
                <a16:creationId xmlns:a16="http://schemas.microsoft.com/office/drawing/2014/main" id="{E0F5024A-92B8-419F-AF9C-9309BC176828}"/>
              </a:ext>
            </a:extLst>
          </p:cNvPr>
          <p:cNvSpPr txBox="1"/>
          <p:nvPr/>
        </p:nvSpPr>
        <p:spPr>
          <a:xfrm>
            <a:off x="6396635" y="1189043"/>
            <a:ext cx="473503" cy="307777"/>
          </a:xfrm>
          <a:prstGeom prst="rect">
            <a:avLst/>
          </a:prstGeom>
          <a:noFill/>
        </p:spPr>
        <p:txBody>
          <a:bodyPr wrap="square" rtlCol="0">
            <a:spAutoFit/>
          </a:bodyPr>
          <a:lstStyle/>
          <a:p>
            <a:r>
              <a:rPr lang="en-US" sz="1400" dirty="0"/>
              <a:t>null</a:t>
            </a:r>
          </a:p>
        </p:txBody>
      </p:sp>
      <p:sp>
        <p:nvSpPr>
          <p:cNvPr id="80" name="TextBox 79">
            <a:extLst>
              <a:ext uri="{FF2B5EF4-FFF2-40B4-BE49-F238E27FC236}">
                <a16:creationId xmlns:a16="http://schemas.microsoft.com/office/drawing/2014/main" id="{10243B04-D182-41B7-8A1A-1726AD833051}"/>
              </a:ext>
            </a:extLst>
          </p:cNvPr>
          <p:cNvSpPr txBox="1"/>
          <p:nvPr/>
        </p:nvSpPr>
        <p:spPr>
          <a:xfrm>
            <a:off x="3820927" y="1014842"/>
            <a:ext cx="853710" cy="369332"/>
          </a:xfrm>
          <a:prstGeom prst="rect">
            <a:avLst/>
          </a:prstGeom>
          <a:noFill/>
        </p:spPr>
        <p:txBody>
          <a:bodyPr wrap="square" rtlCol="0">
            <a:spAutoFit/>
          </a:bodyPr>
          <a:lstStyle/>
          <a:p>
            <a:r>
              <a:rPr lang="en-US" dirty="0"/>
              <a:t>spaces</a:t>
            </a:r>
          </a:p>
        </p:txBody>
      </p:sp>
      <p:cxnSp>
        <p:nvCxnSpPr>
          <p:cNvPr id="81" name="Connector: Curved 80">
            <a:extLst>
              <a:ext uri="{FF2B5EF4-FFF2-40B4-BE49-F238E27FC236}">
                <a16:creationId xmlns:a16="http://schemas.microsoft.com/office/drawing/2014/main" id="{E9372F50-E64F-4AD7-98D5-6A8F0D736E44}"/>
              </a:ext>
            </a:extLst>
          </p:cNvPr>
          <p:cNvCxnSpPr>
            <a:cxnSpLocks/>
            <a:stCxn id="80" idx="3"/>
            <a:endCxn id="46" idx="1"/>
          </p:cNvCxnSpPr>
          <p:nvPr/>
        </p:nvCxnSpPr>
        <p:spPr>
          <a:xfrm>
            <a:off x="4674637" y="1199508"/>
            <a:ext cx="356467" cy="7424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1401EE3B-42CA-448A-AE88-C0837CC2CD34}"/>
              </a:ext>
            </a:extLst>
          </p:cNvPr>
          <p:cNvSpPr/>
          <p:nvPr/>
        </p:nvSpPr>
        <p:spPr>
          <a:xfrm>
            <a:off x="7336305" y="4681741"/>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40B45FE5-808B-4A8A-849F-8D35C60D980B}"/>
              </a:ext>
            </a:extLst>
          </p:cNvPr>
          <p:cNvSpPr txBox="1"/>
          <p:nvPr/>
        </p:nvSpPr>
        <p:spPr>
          <a:xfrm>
            <a:off x="7510545" y="4333820"/>
            <a:ext cx="271083" cy="369332"/>
          </a:xfrm>
          <a:prstGeom prst="rect">
            <a:avLst/>
          </a:prstGeom>
          <a:noFill/>
        </p:spPr>
        <p:txBody>
          <a:bodyPr wrap="square" rtlCol="0">
            <a:spAutoFit/>
          </a:bodyPr>
          <a:lstStyle/>
          <a:p>
            <a:r>
              <a:rPr lang="en-US" dirty="0"/>
              <a:t>2</a:t>
            </a:r>
          </a:p>
        </p:txBody>
      </p:sp>
      <p:sp>
        <p:nvSpPr>
          <p:cNvPr id="84" name="TextBox 83">
            <a:extLst>
              <a:ext uri="{FF2B5EF4-FFF2-40B4-BE49-F238E27FC236}">
                <a16:creationId xmlns:a16="http://schemas.microsoft.com/office/drawing/2014/main" id="{14EB8207-387F-4609-ABAB-FC44145B3801}"/>
              </a:ext>
            </a:extLst>
          </p:cNvPr>
          <p:cNvSpPr txBox="1"/>
          <p:nvPr/>
        </p:nvSpPr>
        <p:spPr>
          <a:xfrm>
            <a:off x="7407685" y="4675820"/>
            <a:ext cx="473503" cy="307777"/>
          </a:xfrm>
          <a:prstGeom prst="rect">
            <a:avLst/>
          </a:prstGeom>
          <a:noFill/>
        </p:spPr>
        <p:txBody>
          <a:bodyPr wrap="square" rtlCol="0">
            <a:spAutoFit/>
          </a:bodyPr>
          <a:lstStyle/>
          <a:p>
            <a:r>
              <a:rPr lang="en-US" sz="1400" dirty="0"/>
              <a:t>null</a:t>
            </a:r>
          </a:p>
        </p:txBody>
      </p:sp>
      <p:sp>
        <p:nvSpPr>
          <p:cNvPr id="85" name="Rectangle 84">
            <a:extLst>
              <a:ext uri="{FF2B5EF4-FFF2-40B4-BE49-F238E27FC236}">
                <a16:creationId xmlns:a16="http://schemas.microsoft.com/office/drawing/2014/main" id="{032CE43D-0656-4964-B8A4-A53962E3426D}"/>
              </a:ext>
            </a:extLst>
          </p:cNvPr>
          <p:cNvSpPr/>
          <p:nvPr/>
        </p:nvSpPr>
        <p:spPr>
          <a:xfrm>
            <a:off x="7936824" y="4676712"/>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34B9497C-CA44-4E3C-A5ED-E710E15758D3}"/>
              </a:ext>
            </a:extLst>
          </p:cNvPr>
          <p:cNvSpPr txBox="1"/>
          <p:nvPr/>
        </p:nvSpPr>
        <p:spPr>
          <a:xfrm>
            <a:off x="8103127" y="4341803"/>
            <a:ext cx="271083" cy="369332"/>
          </a:xfrm>
          <a:prstGeom prst="rect">
            <a:avLst/>
          </a:prstGeom>
          <a:noFill/>
        </p:spPr>
        <p:txBody>
          <a:bodyPr wrap="square" rtlCol="0">
            <a:spAutoFit/>
          </a:bodyPr>
          <a:lstStyle/>
          <a:p>
            <a:r>
              <a:rPr lang="en-US" dirty="0"/>
              <a:t>3</a:t>
            </a:r>
          </a:p>
        </p:txBody>
      </p:sp>
      <p:cxnSp>
        <p:nvCxnSpPr>
          <p:cNvPr id="10" name="Connector: Curved 9">
            <a:extLst>
              <a:ext uri="{FF2B5EF4-FFF2-40B4-BE49-F238E27FC236}">
                <a16:creationId xmlns:a16="http://schemas.microsoft.com/office/drawing/2014/main" id="{74F3BF74-8698-4809-BE21-5ABCA5E4D763}"/>
              </a:ext>
            </a:extLst>
          </p:cNvPr>
          <p:cNvCxnSpPr>
            <a:stCxn id="85" idx="2"/>
            <a:endCxn id="15" idx="0"/>
          </p:cNvCxnSpPr>
          <p:nvPr/>
        </p:nvCxnSpPr>
        <p:spPr>
          <a:xfrm rot="16200000" flipH="1">
            <a:off x="9141163" y="4107196"/>
            <a:ext cx="773821" cy="2578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E38978-BBE2-4259-85E8-4C10E78FB8DD}"/>
              </a:ext>
            </a:extLst>
          </p:cNvPr>
          <p:cNvCxnSpPr/>
          <p:nvPr/>
        </p:nvCxnSpPr>
        <p:spPr>
          <a:xfrm>
            <a:off x="319635" y="3520035"/>
            <a:ext cx="1138144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10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AB1A7-22A0-4747-9707-B99EBD6AD4AC}"/>
              </a:ext>
            </a:extLst>
          </p:cNvPr>
          <p:cNvSpPr>
            <a:spLocks noGrp="1"/>
          </p:cNvSpPr>
          <p:nvPr>
            <p:ph type="title"/>
          </p:nvPr>
        </p:nvSpPr>
        <p:spPr/>
        <p:txBody>
          <a:bodyPr/>
          <a:lstStyle/>
          <a:p>
            <a:r>
              <a:rPr lang="en-US" dirty="0"/>
              <a:t>Variable Scope</a:t>
            </a:r>
          </a:p>
        </p:txBody>
      </p:sp>
      <p:sp>
        <p:nvSpPr>
          <p:cNvPr id="3" name="Content Placeholder 2">
            <a:extLst>
              <a:ext uri="{FF2B5EF4-FFF2-40B4-BE49-F238E27FC236}">
                <a16:creationId xmlns:a16="http://schemas.microsoft.com/office/drawing/2014/main" id="{94BE9CC0-5378-40A5-B90E-AED7BD0A6BAF}"/>
              </a:ext>
            </a:extLst>
          </p:cNvPr>
          <p:cNvSpPr>
            <a:spLocks noGrp="1"/>
          </p:cNvSpPr>
          <p:nvPr>
            <p:ph idx="1"/>
          </p:nvPr>
        </p:nvSpPr>
        <p:spPr/>
        <p:txBody>
          <a:bodyPr>
            <a:normAutofit lnSpcReduction="10000"/>
          </a:bodyPr>
          <a:lstStyle/>
          <a:p>
            <a:r>
              <a:rPr lang="en-US" dirty="0"/>
              <a:t>A variable’s scope refers to the area of the code where it is defined.</a:t>
            </a:r>
          </a:p>
          <a:p>
            <a:r>
              <a:rPr lang="en-US" dirty="0"/>
              <a:t>The overall rule is a variable is only defined within its surrounding curly braces.</a:t>
            </a:r>
          </a:p>
          <a:p>
            <a:endParaRPr lang="en-US" dirty="0"/>
          </a:p>
          <a:p>
            <a:pPr marL="0" indent="0">
              <a:buNone/>
            </a:pPr>
            <a:r>
              <a:rPr lang="en-US" dirty="0"/>
              <a:t>	{</a:t>
            </a:r>
          </a:p>
          <a:p>
            <a:pPr marL="0" indent="0">
              <a:buNone/>
            </a:pPr>
            <a:r>
              <a:rPr lang="en-US" dirty="0"/>
              <a:t>		int v = 12;	// v is defined here</a:t>
            </a:r>
          </a:p>
          <a:p>
            <a:pPr marL="0" indent="0">
              <a:buNone/>
            </a:pPr>
            <a:r>
              <a:rPr lang="en-US" dirty="0"/>
              <a:t>	}</a:t>
            </a:r>
          </a:p>
          <a:p>
            <a:pPr marL="0" indent="0">
              <a:buNone/>
            </a:pPr>
            <a:r>
              <a:rPr lang="en-US" dirty="0"/>
              <a:t>	// v no longer exists. It has “gone out of scope”.</a:t>
            </a:r>
          </a:p>
          <a:p>
            <a:pPr marL="0" indent="0">
              <a:buNone/>
            </a:pPr>
            <a:r>
              <a:rPr lang="en-US" dirty="0"/>
              <a:t>	v = 3; // this is an error. There is no defined variable ‘v’ here.</a:t>
            </a:r>
          </a:p>
          <a:p>
            <a:pPr marL="0" indent="0">
              <a:buNone/>
            </a:pPr>
            <a:endParaRPr lang="en-US" dirty="0"/>
          </a:p>
        </p:txBody>
      </p:sp>
    </p:spTree>
    <p:extLst>
      <p:ext uri="{BB962C8B-B14F-4D97-AF65-F5344CB8AC3E}">
        <p14:creationId xmlns:p14="http://schemas.microsoft.com/office/powerpoint/2010/main" val="937586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D1FCC-F390-41BF-9F66-156988674CA9}"/>
              </a:ext>
            </a:extLst>
          </p:cNvPr>
          <p:cNvSpPr>
            <a:spLocks noGrp="1"/>
          </p:cNvSpPr>
          <p:nvPr>
            <p:ph type="title"/>
          </p:nvPr>
        </p:nvSpPr>
        <p:spPr/>
        <p:txBody>
          <a:bodyPr>
            <a:normAutofit/>
          </a:bodyPr>
          <a:lstStyle/>
          <a:p>
            <a:r>
              <a:rPr lang="en-US" sz="2800" dirty="0"/>
              <a:t>This is what the spaces object looks like after calling </a:t>
            </a:r>
            <a:r>
              <a:rPr lang="en-US" sz="2800" dirty="0" err="1"/>
              <a:t>CreateTestData</a:t>
            </a:r>
            <a:r>
              <a:rPr lang="en-US" sz="2800" dirty="0"/>
              <a:t>().</a:t>
            </a:r>
          </a:p>
        </p:txBody>
      </p:sp>
      <p:sp>
        <p:nvSpPr>
          <p:cNvPr id="5" name="TextBox 4">
            <a:extLst>
              <a:ext uri="{FF2B5EF4-FFF2-40B4-BE49-F238E27FC236}">
                <a16:creationId xmlns:a16="http://schemas.microsoft.com/office/drawing/2014/main" id="{1C427266-30F7-4DC9-BC1E-49262F4EE38D}"/>
              </a:ext>
            </a:extLst>
          </p:cNvPr>
          <p:cNvSpPr txBox="1"/>
          <p:nvPr/>
        </p:nvSpPr>
        <p:spPr>
          <a:xfrm>
            <a:off x="2945925" y="3299900"/>
            <a:ext cx="979990" cy="369332"/>
          </a:xfrm>
          <a:prstGeom prst="rect">
            <a:avLst/>
          </a:prstGeom>
          <a:noFill/>
        </p:spPr>
        <p:txBody>
          <a:bodyPr wrap="square" rtlCol="0">
            <a:spAutoFit/>
          </a:bodyPr>
          <a:lstStyle/>
          <a:p>
            <a:r>
              <a:rPr lang="en-US" dirty="0"/>
              <a:t>Horse</a:t>
            </a:r>
          </a:p>
        </p:txBody>
      </p:sp>
      <p:sp>
        <p:nvSpPr>
          <p:cNvPr id="7" name="TextBox 6">
            <a:extLst>
              <a:ext uri="{FF2B5EF4-FFF2-40B4-BE49-F238E27FC236}">
                <a16:creationId xmlns:a16="http://schemas.microsoft.com/office/drawing/2014/main" id="{18D55681-13AC-4D80-9DA8-614BF2E3C9AF}"/>
              </a:ext>
            </a:extLst>
          </p:cNvPr>
          <p:cNvSpPr txBox="1"/>
          <p:nvPr/>
        </p:nvSpPr>
        <p:spPr>
          <a:xfrm>
            <a:off x="2735650" y="3668704"/>
            <a:ext cx="1520143" cy="923330"/>
          </a:xfrm>
          <a:prstGeom prst="rect">
            <a:avLst/>
          </a:prstGeom>
          <a:noFill/>
          <a:ln>
            <a:solidFill>
              <a:schemeClr val="tx1"/>
            </a:solidFill>
          </a:ln>
        </p:spPr>
        <p:txBody>
          <a:bodyPr wrap="square" rtlCol="0">
            <a:spAutoFit/>
          </a:bodyPr>
          <a:lstStyle/>
          <a:p>
            <a:r>
              <a:rPr lang="en-US" dirty="0"/>
              <a:t>name :Trigger</a:t>
            </a:r>
          </a:p>
          <a:p>
            <a:r>
              <a:rPr lang="en-US" dirty="0"/>
              <a:t>weight : 333 </a:t>
            </a:r>
          </a:p>
          <a:p>
            <a:endParaRPr lang="en-US" dirty="0"/>
          </a:p>
        </p:txBody>
      </p:sp>
      <p:sp>
        <p:nvSpPr>
          <p:cNvPr id="12" name="TextBox 11">
            <a:extLst>
              <a:ext uri="{FF2B5EF4-FFF2-40B4-BE49-F238E27FC236}">
                <a16:creationId xmlns:a16="http://schemas.microsoft.com/office/drawing/2014/main" id="{A158455D-7306-4E7F-8281-0F3D4A38D499}"/>
              </a:ext>
            </a:extLst>
          </p:cNvPr>
          <p:cNvSpPr txBox="1"/>
          <p:nvPr/>
        </p:nvSpPr>
        <p:spPr>
          <a:xfrm>
            <a:off x="5359234" y="3295006"/>
            <a:ext cx="979990" cy="369332"/>
          </a:xfrm>
          <a:prstGeom prst="rect">
            <a:avLst/>
          </a:prstGeom>
          <a:noFill/>
        </p:spPr>
        <p:txBody>
          <a:bodyPr wrap="square" rtlCol="0">
            <a:spAutoFit/>
          </a:bodyPr>
          <a:lstStyle/>
          <a:p>
            <a:r>
              <a:rPr lang="en-US" dirty="0"/>
              <a:t>Horse</a:t>
            </a:r>
          </a:p>
        </p:txBody>
      </p:sp>
      <p:sp>
        <p:nvSpPr>
          <p:cNvPr id="13" name="TextBox 12">
            <a:extLst>
              <a:ext uri="{FF2B5EF4-FFF2-40B4-BE49-F238E27FC236}">
                <a16:creationId xmlns:a16="http://schemas.microsoft.com/office/drawing/2014/main" id="{EAF31E73-C0D6-4507-9879-A707BD94960E}"/>
              </a:ext>
            </a:extLst>
          </p:cNvPr>
          <p:cNvSpPr txBox="1"/>
          <p:nvPr/>
        </p:nvSpPr>
        <p:spPr>
          <a:xfrm>
            <a:off x="5148959" y="3663810"/>
            <a:ext cx="1520143" cy="923330"/>
          </a:xfrm>
          <a:prstGeom prst="rect">
            <a:avLst/>
          </a:prstGeom>
          <a:noFill/>
          <a:ln>
            <a:solidFill>
              <a:schemeClr val="tx1"/>
            </a:solidFill>
          </a:ln>
        </p:spPr>
        <p:txBody>
          <a:bodyPr wrap="square" rtlCol="0">
            <a:spAutoFit/>
          </a:bodyPr>
          <a:lstStyle/>
          <a:p>
            <a:r>
              <a:rPr lang="en-US" dirty="0"/>
              <a:t>name :Candy</a:t>
            </a:r>
          </a:p>
          <a:p>
            <a:r>
              <a:rPr lang="en-US" dirty="0"/>
              <a:t>weight : 444 </a:t>
            </a:r>
          </a:p>
          <a:p>
            <a:endParaRPr lang="en-US" dirty="0"/>
          </a:p>
        </p:txBody>
      </p:sp>
      <p:sp>
        <p:nvSpPr>
          <p:cNvPr id="14" name="TextBox 13">
            <a:extLst>
              <a:ext uri="{FF2B5EF4-FFF2-40B4-BE49-F238E27FC236}">
                <a16:creationId xmlns:a16="http://schemas.microsoft.com/office/drawing/2014/main" id="{F034414E-761B-40F0-A834-F920A987C27E}"/>
              </a:ext>
            </a:extLst>
          </p:cNvPr>
          <p:cNvSpPr txBox="1"/>
          <p:nvPr/>
        </p:nvSpPr>
        <p:spPr>
          <a:xfrm>
            <a:off x="7739294" y="3295006"/>
            <a:ext cx="979990" cy="369332"/>
          </a:xfrm>
          <a:prstGeom prst="rect">
            <a:avLst/>
          </a:prstGeom>
          <a:noFill/>
        </p:spPr>
        <p:txBody>
          <a:bodyPr wrap="square" rtlCol="0">
            <a:spAutoFit/>
          </a:bodyPr>
          <a:lstStyle/>
          <a:p>
            <a:r>
              <a:rPr lang="en-US" dirty="0"/>
              <a:t>Horse</a:t>
            </a:r>
          </a:p>
        </p:txBody>
      </p:sp>
      <p:sp>
        <p:nvSpPr>
          <p:cNvPr id="15" name="TextBox 14">
            <a:extLst>
              <a:ext uri="{FF2B5EF4-FFF2-40B4-BE49-F238E27FC236}">
                <a16:creationId xmlns:a16="http://schemas.microsoft.com/office/drawing/2014/main" id="{BF9C57DA-B9A6-4B4E-A0D4-74FC3F43D02F}"/>
              </a:ext>
            </a:extLst>
          </p:cNvPr>
          <p:cNvSpPr txBox="1"/>
          <p:nvPr/>
        </p:nvSpPr>
        <p:spPr>
          <a:xfrm>
            <a:off x="7529019" y="3663810"/>
            <a:ext cx="2003294" cy="923330"/>
          </a:xfrm>
          <a:prstGeom prst="rect">
            <a:avLst/>
          </a:prstGeom>
          <a:noFill/>
          <a:ln>
            <a:solidFill>
              <a:schemeClr val="tx1"/>
            </a:solidFill>
          </a:ln>
        </p:spPr>
        <p:txBody>
          <a:bodyPr wrap="square" rtlCol="0">
            <a:spAutoFit/>
          </a:bodyPr>
          <a:lstStyle/>
          <a:p>
            <a:r>
              <a:rPr lang="en-US" dirty="0"/>
              <a:t>name :</a:t>
            </a:r>
            <a:r>
              <a:rPr lang="en-US" dirty="0" err="1"/>
              <a:t>SeaBiscuit</a:t>
            </a:r>
            <a:endParaRPr lang="en-US" dirty="0"/>
          </a:p>
          <a:p>
            <a:r>
              <a:rPr lang="en-US" dirty="0"/>
              <a:t>weight : 555 </a:t>
            </a:r>
          </a:p>
          <a:p>
            <a:endParaRPr lang="en-US" dirty="0"/>
          </a:p>
        </p:txBody>
      </p:sp>
      <p:sp>
        <p:nvSpPr>
          <p:cNvPr id="16" name="TextBox 15">
            <a:extLst>
              <a:ext uri="{FF2B5EF4-FFF2-40B4-BE49-F238E27FC236}">
                <a16:creationId xmlns:a16="http://schemas.microsoft.com/office/drawing/2014/main" id="{5DDB14ED-16A4-4EFE-B757-FEB66EBE7A83}"/>
              </a:ext>
            </a:extLst>
          </p:cNvPr>
          <p:cNvSpPr txBox="1"/>
          <p:nvPr/>
        </p:nvSpPr>
        <p:spPr>
          <a:xfrm>
            <a:off x="1938042" y="2070064"/>
            <a:ext cx="853710" cy="369332"/>
          </a:xfrm>
          <a:prstGeom prst="rect">
            <a:avLst/>
          </a:prstGeom>
          <a:noFill/>
        </p:spPr>
        <p:txBody>
          <a:bodyPr wrap="square" rtlCol="0">
            <a:spAutoFit/>
          </a:bodyPr>
          <a:lstStyle/>
          <a:p>
            <a:r>
              <a:rPr lang="en-US" dirty="0"/>
              <a:t>spaces</a:t>
            </a:r>
          </a:p>
        </p:txBody>
      </p:sp>
      <p:sp>
        <p:nvSpPr>
          <p:cNvPr id="17" name="Rectangle 16">
            <a:extLst>
              <a:ext uri="{FF2B5EF4-FFF2-40B4-BE49-F238E27FC236}">
                <a16:creationId xmlns:a16="http://schemas.microsoft.com/office/drawing/2014/main" id="{C88E4B86-8ABD-4A2B-B23D-7FE699995791}"/>
              </a:ext>
            </a:extLst>
          </p:cNvPr>
          <p:cNvSpPr/>
          <p:nvPr/>
        </p:nvSpPr>
        <p:spPr>
          <a:xfrm>
            <a:off x="3208493" y="2110816"/>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0499D04-1C34-4CB1-B3FB-5B66F12458CC}"/>
              </a:ext>
            </a:extLst>
          </p:cNvPr>
          <p:cNvSpPr/>
          <p:nvPr/>
        </p:nvSpPr>
        <p:spPr>
          <a:xfrm>
            <a:off x="3812182" y="2110816"/>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399F47-A5A3-40E8-BBE3-13A2A00F21A1}"/>
              </a:ext>
            </a:extLst>
          </p:cNvPr>
          <p:cNvSpPr/>
          <p:nvPr/>
        </p:nvSpPr>
        <p:spPr>
          <a:xfrm>
            <a:off x="4415872" y="2109421"/>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17246A-F7B4-41A8-90EB-F4D4B5230596}"/>
              </a:ext>
            </a:extLst>
          </p:cNvPr>
          <p:cNvSpPr/>
          <p:nvPr/>
        </p:nvSpPr>
        <p:spPr>
          <a:xfrm>
            <a:off x="5019464" y="2106417"/>
            <a:ext cx="603690" cy="3329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Curved 21">
            <a:extLst>
              <a:ext uri="{FF2B5EF4-FFF2-40B4-BE49-F238E27FC236}">
                <a16:creationId xmlns:a16="http://schemas.microsoft.com/office/drawing/2014/main" id="{EAFAEAA9-0535-4D83-ADDC-41FABFC00C90}"/>
              </a:ext>
            </a:extLst>
          </p:cNvPr>
          <p:cNvCxnSpPr>
            <a:cxnSpLocks/>
            <a:stCxn id="16" idx="3"/>
            <a:endCxn id="17" idx="1"/>
          </p:cNvCxnSpPr>
          <p:nvPr/>
        </p:nvCxnSpPr>
        <p:spPr>
          <a:xfrm>
            <a:off x="2791752" y="2254730"/>
            <a:ext cx="416741" cy="225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DD12795F-51BE-46EF-851D-D5EA91C718CA}"/>
              </a:ext>
            </a:extLst>
          </p:cNvPr>
          <p:cNvCxnSpPr>
            <a:stCxn id="17" idx="2"/>
            <a:endCxn id="7" idx="0"/>
          </p:cNvCxnSpPr>
          <p:nvPr/>
        </p:nvCxnSpPr>
        <p:spPr>
          <a:xfrm rot="5400000">
            <a:off x="2890576" y="3048941"/>
            <a:ext cx="1224909" cy="146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45C2BC70-DE59-4B6A-BF22-566E0FBC71CD}"/>
              </a:ext>
            </a:extLst>
          </p:cNvPr>
          <p:cNvCxnSpPr>
            <a:cxnSpLocks/>
            <a:stCxn id="20" idx="2"/>
            <a:endCxn id="15" idx="0"/>
          </p:cNvCxnSpPr>
          <p:nvPr/>
        </p:nvCxnSpPr>
        <p:spPr>
          <a:xfrm rot="16200000" flipH="1">
            <a:off x="6313780" y="1446924"/>
            <a:ext cx="1224414" cy="32093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1A9F6D6D-425C-4394-A8E6-22244DBECCA1}"/>
              </a:ext>
            </a:extLst>
          </p:cNvPr>
          <p:cNvCxnSpPr>
            <a:cxnSpLocks/>
            <a:stCxn id="19" idx="2"/>
            <a:endCxn id="35" idx="0"/>
          </p:cNvCxnSpPr>
          <p:nvPr/>
        </p:nvCxnSpPr>
        <p:spPr>
          <a:xfrm rot="16200000" flipH="1">
            <a:off x="5277751" y="1882365"/>
            <a:ext cx="1221410" cy="234147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A0451FCE-2FF0-46CF-ACD3-48ABC4F2A8C8}"/>
              </a:ext>
            </a:extLst>
          </p:cNvPr>
          <p:cNvPicPr>
            <a:picLocks noChangeAspect="1"/>
          </p:cNvPicPr>
          <p:nvPr/>
        </p:nvPicPr>
        <p:blipFill>
          <a:blip r:embed="rId2"/>
          <a:stretch>
            <a:fillRect/>
          </a:stretch>
        </p:blipFill>
        <p:spPr>
          <a:xfrm>
            <a:off x="6881717" y="3663810"/>
            <a:ext cx="354957" cy="449242"/>
          </a:xfrm>
          <a:prstGeom prst="rect">
            <a:avLst/>
          </a:prstGeom>
        </p:spPr>
      </p:pic>
      <p:sp>
        <p:nvSpPr>
          <p:cNvPr id="39" name="TextBox 38">
            <a:extLst>
              <a:ext uri="{FF2B5EF4-FFF2-40B4-BE49-F238E27FC236}">
                <a16:creationId xmlns:a16="http://schemas.microsoft.com/office/drawing/2014/main" id="{60FE2C79-9B0B-4CED-80F0-4DDE79923129}"/>
              </a:ext>
            </a:extLst>
          </p:cNvPr>
          <p:cNvSpPr txBox="1"/>
          <p:nvPr/>
        </p:nvSpPr>
        <p:spPr>
          <a:xfrm>
            <a:off x="4509115" y="2145105"/>
            <a:ext cx="417010" cy="261610"/>
          </a:xfrm>
          <a:prstGeom prst="rect">
            <a:avLst/>
          </a:prstGeom>
          <a:noFill/>
        </p:spPr>
        <p:txBody>
          <a:bodyPr wrap="square" rtlCol="0">
            <a:spAutoFit/>
          </a:bodyPr>
          <a:lstStyle/>
          <a:p>
            <a:r>
              <a:rPr lang="en-US" sz="1100" dirty="0"/>
              <a:t>null</a:t>
            </a:r>
          </a:p>
        </p:txBody>
      </p:sp>
      <p:sp>
        <p:nvSpPr>
          <p:cNvPr id="40" name="TextBox 39">
            <a:extLst>
              <a:ext uri="{FF2B5EF4-FFF2-40B4-BE49-F238E27FC236}">
                <a16:creationId xmlns:a16="http://schemas.microsoft.com/office/drawing/2014/main" id="{360D8C26-A9F1-4853-9F9B-91A2AA6D5787}"/>
              </a:ext>
            </a:extLst>
          </p:cNvPr>
          <p:cNvSpPr txBox="1"/>
          <p:nvPr/>
        </p:nvSpPr>
        <p:spPr>
          <a:xfrm>
            <a:off x="3346057" y="1739788"/>
            <a:ext cx="271083" cy="369332"/>
          </a:xfrm>
          <a:prstGeom prst="rect">
            <a:avLst/>
          </a:prstGeom>
          <a:noFill/>
        </p:spPr>
        <p:txBody>
          <a:bodyPr wrap="square" rtlCol="0">
            <a:spAutoFit/>
          </a:bodyPr>
          <a:lstStyle/>
          <a:p>
            <a:r>
              <a:rPr lang="en-US" dirty="0"/>
              <a:t>0</a:t>
            </a:r>
          </a:p>
        </p:txBody>
      </p:sp>
      <p:sp>
        <p:nvSpPr>
          <p:cNvPr id="41" name="TextBox 40">
            <a:extLst>
              <a:ext uri="{FF2B5EF4-FFF2-40B4-BE49-F238E27FC236}">
                <a16:creationId xmlns:a16="http://schemas.microsoft.com/office/drawing/2014/main" id="{D4D90EE9-181B-417B-B7C2-0435785FF888}"/>
              </a:ext>
            </a:extLst>
          </p:cNvPr>
          <p:cNvSpPr txBox="1"/>
          <p:nvPr/>
        </p:nvSpPr>
        <p:spPr>
          <a:xfrm>
            <a:off x="3922993" y="1739788"/>
            <a:ext cx="271083" cy="369332"/>
          </a:xfrm>
          <a:prstGeom prst="rect">
            <a:avLst/>
          </a:prstGeom>
          <a:noFill/>
        </p:spPr>
        <p:txBody>
          <a:bodyPr wrap="square" rtlCol="0">
            <a:spAutoFit/>
          </a:bodyPr>
          <a:lstStyle/>
          <a:p>
            <a:r>
              <a:rPr lang="en-US" dirty="0"/>
              <a:t>1</a:t>
            </a:r>
          </a:p>
        </p:txBody>
      </p:sp>
      <p:sp>
        <p:nvSpPr>
          <p:cNvPr id="42" name="TextBox 41">
            <a:extLst>
              <a:ext uri="{FF2B5EF4-FFF2-40B4-BE49-F238E27FC236}">
                <a16:creationId xmlns:a16="http://schemas.microsoft.com/office/drawing/2014/main" id="{765CB234-274D-47EB-995D-13FE6340240C}"/>
              </a:ext>
            </a:extLst>
          </p:cNvPr>
          <p:cNvSpPr txBox="1"/>
          <p:nvPr/>
        </p:nvSpPr>
        <p:spPr>
          <a:xfrm>
            <a:off x="4518168" y="1735936"/>
            <a:ext cx="271083" cy="369332"/>
          </a:xfrm>
          <a:prstGeom prst="rect">
            <a:avLst/>
          </a:prstGeom>
          <a:noFill/>
        </p:spPr>
        <p:txBody>
          <a:bodyPr wrap="square" rtlCol="0">
            <a:spAutoFit/>
          </a:bodyPr>
          <a:lstStyle/>
          <a:p>
            <a:r>
              <a:rPr lang="en-US" dirty="0"/>
              <a:t>2</a:t>
            </a:r>
          </a:p>
        </p:txBody>
      </p:sp>
      <p:sp>
        <p:nvSpPr>
          <p:cNvPr id="43" name="TextBox 42">
            <a:extLst>
              <a:ext uri="{FF2B5EF4-FFF2-40B4-BE49-F238E27FC236}">
                <a16:creationId xmlns:a16="http://schemas.microsoft.com/office/drawing/2014/main" id="{1D8D7265-91F7-4198-B284-0E14D1DFD821}"/>
              </a:ext>
            </a:extLst>
          </p:cNvPr>
          <p:cNvSpPr txBox="1"/>
          <p:nvPr/>
        </p:nvSpPr>
        <p:spPr>
          <a:xfrm>
            <a:off x="5148959" y="1735326"/>
            <a:ext cx="271083" cy="369332"/>
          </a:xfrm>
          <a:prstGeom prst="rect">
            <a:avLst/>
          </a:prstGeom>
          <a:noFill/>
        </p:spPr>
        <p:txBody>
          <a:bodyPr wrap="square" rtlCol="0">
            <a:spAutoFit/>
          </a:bodyPr>
          <a:lstStyle/>
          <a:p>
            <a:r>
              <a:rPr lang="en-US" dirty="0"/>
              <a:t>3</a:t>
            </a:r>
          </a:p>
        </p:txBody>
      </p:sp>
      <p:sp>
        <p:nvSpPr>
          <p:cNvPr id="44" name="TextBox 43">
            <a:extLst>
              <a:ext uri="{FF2B5EF4-FFF2-40B4-BE49-F238E27FC236}">
                <a16:creationId xmlns:a16="http://schemas.microsoft.com/office/drawing/2014/main" id="{56613731-07C0-4C5B-8A58-8E0608E1FCA4}"/>
              </a:ext>
            </a:extLst>
          </p:cNvPr>
          <p:cNvSpPr txBox="1"/>
          <p:nvPr/>
        </p:nvSpPr>
        <p:spPr>
          <a:xfrm>
            <a:off x="3099249" y="1780248"/>
            <a:ext cx="2731062" cy="845618"/>
          </a:xfrm>
          <a:prstGeom prst="rect">
            <a:avLst/>
          </a:prstGeom>
          <a:noFill/>
          <a:ln>
            <a:solidFill>
              <a:schemeClr val="tx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E123C628-0476-4C73-A267-2DC2B046B6FA}"/>
              </a:ext>
            </a:extLst>
          </p:cNvPr>
          <p:cNvSpPr txBox="1"/>
          <p:nvPr/>
        </p:nvSpPr>
        <p:spPr>
          <a:xfrm>
            <a:off x="3595427" y="1426926"/>
            <a:ext cx="1770288" cy="369332"/>
          </a:xfrm>
          <a:prstGeom prst="rect">
            <a:avLst/>
          </a:prstGeom>
          <a:noFill/>
        </p:spPr>
        <p:txBody>
          <a:bodyPr wrap="square" rtlCol="0">
            <a:spAutoFit/>
          </a:bodyPr>
          <a:lstStyle/>
          <a:p>
            <a:r>
              <a:rPr lang="en-US" dirty="0" err="1"/>
              <a:t>ArrayList</a:t>
            </a:r>
            <a:r>
              <a:rPr lang="en-US" dirty="0"/>
              <a:t>&lt;Horse&gt;</a:t>
            </a:r>
          </a:p>
        </p:txBody>
      </p:sp>
      <p:sp>
        <p:nvSpPr>
          <p:cNvPr id="46" name="Title 1">
            <a:extLst>
              <a:ext uri="{FF2B5EF4-FFF2-40B4-BE49-F238E27FC236}">
                <a16:creationId xmlns:a16="http://schemas.microsoft.com/office/drawing/2014/main" id="{A306B07C-2366-4906-87AC-14F90EFD782C}"/>
              </a:ext>
            </a:extLst>
          </p:cNvPr>
          <p:cNvSpPr txBox="1">
            <a:spLocks/>
          </p:cNvSpPr>
          <p:nvPr/>
        </p:nvSpPr>
        <p:spPr>
          <a:xfrm>
            <a:off x="1155633" y="5158560"/>
            <a:ext cx="8789478" cy="132556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err="1"/>
              <a:t>spaces.get</a:t>
            </a:r>
            <a:r>
              <a:rPr lang="en-US" sz="2800" dirty="0"/>
              <a:t>(0).name is “Trigger”. </a:t>
            </a:r>
            <a:r>
              <a:rPr lang="en-US" sz="2800" dirty="0" err="1"/>
              <a:t>spaces.get</a:t>
            </a:r>
            <a:r>
              <a:rPr lang="en-US" sz="2800" dirty="0"/>
              <a:t>(0).weight is 333.</a:t>
            </a:r>
          </a:p>
          <a:p>
            <a:r>
              <a:rPr lang="en-US" sz="2800" dirty="0" err="1"/>
              <a:t>spaces.get</a:t>
            </a:r>
            <a:r>
              <a:rPr lang="en-US" sz="2800" dirty="0"/>
              <a:t>(1).name is “Candy”.</a:t>
            </a:r>
          </a:p>
          <a:p>
            <a:r>
              <a:rPr lang="en-US" sz="2800" dirty="0" err="1"/>
              <a:t>spaces.get</a:t>
            </a:r>
            <a:r>
              <a:rPr lang="en-US" sz="2800" dirty="0"/>
              <a:t>(2).name is an error because </a:t>
            </a:r>
            <a:r>
              <a:rPr lang="en-US" sz="2800" dirty="0" err="1"/>
              <a:t>spaces.get</a:t>
            </a:r>
            <a:r>
              <a:rPr lang="en-US" sz="2800" dirty="0"/>
              <a:t>(2) is null. </a:t>
            </a:r>
          </a:p>
          <a:p>
            <a:r>
              <a:rPr lang="en-US" sz="2800" dirty="0" err="1"/>
              <a:t>spaces.get</a:t>
            </a:r>
            <a:r>
              <a:rPr lang="en-US" sz="2800" dirty="0"/>
              <a:t>(3).weight is 555. </a:t>
            </a:r>
          </a:p>
          <a:p>
            <a:r>
              <a:rPr lang="en-US" sz="2800" dirty="0" err="1"/>
              <a:t>spaces.size</a:t>
            </a:r>
            <a:r>
              <a:rPr lang="en-US" sz="2800" dirty="0"/>
              <a:t>() is the number of items in the </a:t>
            </a:r>
            <a:r>
              <a:rPr lang="en-US" sz="2800" dirty="0" err="1"/>
              <a:t>ArrayList</a:t>
            </a:r>
            <a:r>
              <a:rPr lang="en-US" sz="2800" dirty="0"/>
              <a:t> so it is 4.</a:t>
            </a:r>
          </a:p>
        </p:txBody>
      </p:sp>
      <p:cxnSp>
        <p:nvCxnSpPr>
          <p:cNvPr id="27" name="Connector: Curved 26">
            <a:extLst>
              <a:ext uri="{FF2B5EF4-FFF2-40B4-BE49-F238E27FC236}">
                <a16:creationId xmlns:a16="http://schemas.microsoft.com/office/drawing/2014/main" id="{53620065-B541-4063-8A43-31CABAB7DF2B}"/>
              </a:ext>
            </a:extLst>
          </p:cNvPr>
          <p:cNvCxnSpPr>
            <a:stCxn id="18" idx="2"/>
            <a:endCxn id="13" idx="0"/>
          </p:cNvCxnSpPr>
          <p:nvPr/>
        </p:nvCxnSpPr>
        <p:spPr>
          <a:xfrm rot="16200000" flipH="1">
            <a:off x="4401522" y="2156300"/>
            <a:ext cx="1220015" cy="179500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855B818-4DE1-4F5D-9634-274D0283ABFA}"/>
              </a:ext>
            </a:extLst>
          </p:cNvPr>
          <p:cNvSpPr txBox="1"/>
          <p:nvPr/>
        </p:nvSpPr>
        <p:spPr>
          <a:xfrm>
            <a:off x="798413" y="4789228"/>
            <a:ext cx="1428245" cy="369332"/>
          </a:xfrm>
          <a:prstGeom prst="rect">
            <a:avLst/>
          </a:prstGeom>
          <a:noFill/>
        </p:spPr>
        <p:txBody>
          <a:bodyPr wrap="square" rtlCol="0">
            <a:spAutoFit/>
          </a:bodyPr>
          <a:lstStyle/>
          <a:p>
            <a:r>
              <a:rPr lang="en-US" dirty="0"/>
              <a:t>Useful syntax</a:t>
            </a:r>
          </a:p>
        </p:txBody>
      </p:sp>
      <p:sp>
        <p:nvSpPr>
          <p:cNvPr id="55" name="Rectangle 1">
            <a:extLst>
              <a:ext uri="{FF2B5EF4-FFF2-40B4-BE49-F238E27FC236}">
                <a16:creationId xmlns:a16="http://schemas.microsoft.com/office/drawing/2014/main" id="{FDBE251B-F7E2-4455-92C7-68A491CF9EBD}"/>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155CC"/>
                </a:solidFill>
                <a:effectLst/>
                <a:latin typeface="Calibri" panose="020F0502020204030204" pitchFamily="34" charset="0"/>
                <a:cs typeface="Calibri" panose="020F0502020204030204" pitchFamily="34" charset="0"/>
                <a:hlinkClick r:id="rId3"/>
              </a:rPr>
              <a:t>https://scps.webex.com/meet/dillshh</a:t>
            </a:r>
            <a:r>
              <a:rPr kumimoji="0" lang="en-US" altLang="en-US" sz="4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6023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504AA-322C-4205-AFB2-371B829FE6DB}"/>
              </a:ext>
            </a:extLst>
          </p:cNvPr>
          <p:cNvSpPr>
            <a:spLocks noGrp="1"/>
          </p:cNvSpPr>
          <p:nvPr>
            <p:ph type="title"/>
          </p:nvPr>
        </p:nvSpPr>
        <p:spPr/>
        <p:txBody>
          <a:bodyPr/>
          <a:lstStyle/>
          <a:p>
            <a:r>
              <a:rPr lang="en-US" dirty="0"/>
              <a:t>VS Code to continue</a:t>
            </a:r>
          </a:p>
        </p:txBody>
      </p:sp>
    </p:spTree>
    <p:extLst>
      <p:ext uri="{BB962C8B-B14F-4D97-AF65-F5344CB8AC3E}">
        <p14:creationId xmlns:p14="http://schemas.microsoft.com/office/powerpoint/2010/main" val="1734999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190A1-0DC2-43CE-8CBB-F86E8E6794EB}"/>
              </a:ext>
            </a:extLst>
          </p:cNvPr>
          <p:cNvSpPr>
            <a:spLocks noGrp="1"/>
          </p:cNvSpPr>
          <p:nvPr>
            <p:ph type="title"/>
          </p:nvPr>
        </p:nvSpPr>
        <p:spPr/>
        <p:txBody>
          <a:bodyPr/>
          <a:lstStyle/>
          <a:p>
            <a:r>
              <a:rPr lang="en-US" dirty="0"/>
              <a:t>Base types made copies </a:t>
            </a:r>
          </a:p>
        </p:txBody>
      </p:sp>
      <p:sp>
        <p:nvSpPr>
          <p:cNvPr id="3" name="Content Placeholder 2">
            <a:extLst>
              <a:ext uri="{FF2B5EF4-FFF2-40B4-BE49-F238E27FC236}">
                <a16:creationId xmlns:a16="http://schemas.microsoft.com/office/drawing/2014/main" id="{07A1A9B4-7F4D-47A2-9473-5F12C7418790}"/>
              </a:ext>
            </a:extLst>
          </p:cNvPr>
          <p:cNvSpPr>
            <a:spLocks noGrp="1"/>
          </p:cNvSpPr>
          <p:nvPr>
            <p:ph idx="1"/>
          </p:nvPr>
        </p:nvSpPr>
        <p:spPr>
          <a:xfrm>
            <a:off x="838200" y="1825625"/>
            <a:ext cx="10515600" cy="3984866"/>
          </a:xfrm>
        </p:spPr>
        <p:txBody>
          <a:bodyPr>
            <a:normAutofit fontScale="92500" lnSpcReduction="10000"/>
          </a:bodyPr>
          <a:lstStyle/>
          <a:p>
            <a:pPr marL="0" indent="0">
              <a:buNone/>
            </a:pPr>
            <a:r>
              <a:rPr lang="en-US" dirty="0"/>
              <a:t>public void </a:t>
            </a:r>
            <a:r>
              <a:rPr lang="en-US" dirty="0" err="1"/>
              <a:t>func</a:t>
            </a:r>
            <a:r>
              <a:rPr lang="en-US" dirty="0"/>
              <a:t>()</a:t>
            </a:r>
          </a:p>
          <a:p>
            <a:pPr marL="0" indent="0">
              <a:buNone/>
            </a:pPr>
            <a:r>
              <a:rPr lang="en-US" dirty="0"/>
              <a:t>{</a:t>
            </a:r>
          </a:p>
          <a:p>
            <a:pPr marL="0" indent="0">
              <a:buNone/>
            </a:pPr>
            <a:r>
              <a:rPr lang="en-US" dirty="0"/>
              <a:t>	int x = 3;	// x contains the value 3. Got it</a:t>
            </a:r>
          </a:p>
          <a:p>
            <a:pPr marL="0" indent="0">
              <a:buNone/>
            </a:pPr>
            <a:r>
              <a:rPr lang="en-US" dirty="0"/>
              <a:t>	int y = x;	// y makes its own copy of the 3</a:t>
            </a:r>
          </a:p>
          <a:p>
            <a:pPr marL="0" indent="0">
              <a:buNone/>
            </a:pPr>
            <a:r>
              <a:rPr lang="en-US" dirty="0"/>
              <a:t>	x = 4;		// x is now 4. Changing x does not change y.</a:t>
            </a:r>
          </a:p>
          <a:p>
            <a:pPr marL="0" indent="0">
              <a:buNone/>
            </a:pPr>
            <a:r>
              <a:rPr lang="en-US" dirty="0"/>
              <a:t>	</a:t>
            </a:r>
            <a:r>
              <a:rPr lang="en-US" dirty="0" err="1"/>
              <a:t>System.out.println</a:t>
            </a:r>
            <a:r>
              <a:rPr lang="en-US" dirty="0"/>
              <a:t>(y);		// y is still 3</a:t>
            </a:r>
          </a:p>
          <a:p>
            <a:pPr marL="0" indent="0">
              <a:buNone/>
            </a:pPr>
            <a:r>
              <a:rPr lang="en-US" dirty="0"/>
              <a: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267444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4C34B-C86D-4EBB-8A8C-477D57DC4F8F}"/>
              </a:ext>
            </a:extLst>
          </p:cNvPr>
          <p:cNvSpPr>
            <a:spLocks noGrp="1"/>
          </p:cNvSpPr>
          <p:nvPr>
            <p:ph type="title"/>
          </p:nvPr>
        </p:nvSpPr>
        <p:spPr/>
        <p:txBody>
          <a:bodyPr/>
          <a:lstStyle/>
          <a:p>
            <a:r>
              <a:rPr lang="en-US" dirty="0"/>
              <a:t>Base types make copies of their values</a:t>
            </a:r>
          </a:p>
        </p:txBody>
      </p:sp>
      <p:sp>
        <p:nvSpPr>
          <p:cNvPr id="4" name="TextBox 3">
            <a:extLst>
              <a:ext uri="{FF2B5EF4-FFF2-40B4-BE49-F238E27FC236}">
                <a16:creationId xmlns:a16="http://schemas.microsoft.com/office/drawing/2014/main" id="{A7D40C97-1BF0-4615-91E3-0785756E9DEC}"/>
              </a:ext>
            </a:extLst>
          </p:cNvPr>
          <p:cNvSpPr txBox="1"/>
          <p:nvPr/>
        </p:nvSpPr>
        <p:spPr>
          <a:xfrm>
            <a:off x="6987251" y="2625229"/>
            <a:ext cx="474562" cy="369332"/>
          </a:xfrm>
          <a:prstGeom prst="rect">
            <a:avLst/>
          </a:prstGeom>
          <a:noFill/>
          <a:ln>
            <a:solidFill>
              <a:schemeClr val="tx1"/>
            </a:solidFill>
          </a:ln>
        </p:spPr>
        <p:txBody>
          <a:bodyPr wrap="square" rtlCol="0">
            <a:spAutoFit/>
          </a:bodyPr>
          <a:lstStyle/>
          <a:p>
            <a:r>
              <a:rPr lang="en-US" dirty="0"/>
              <a:t>3</a:t>
            </a:r>
          </a:p>
        </p:txBody>
      </p:sp>
      <p:sp>
        <p:nvSpPr>
          <p:cNvPr id="5" name="TextBox 4">
            <a:extLst>
              <a:ext uri="{FF2B5EF4-FFF2-40B4-BE49-F238E27FC236}">
                <a16:creationId xmlns:a16="http://schemas.microsoft.com/office/drawing/2014/main" id="{E8DA0F39-9056-441F-A32B-056C8EA88186}"/>
              </a:ext>
            </a:extLst>
          </p:cNvPr>
          <p:cNvSpPr txBox="1"/>
          <p:nvPr/>
        </p:nvSpPr>
        <p:spPr>
          <a:xfrm>
            <a:off x="6690167" y="2685326"/>
            <a:ext cx="266218" cy="369332"/>
          </a:xfrm>
          <a:prstGeom prst="rect">
            <a:avLst/>
          </a:prstGeom>
          <a:noFill/>
        </p:spPr>
        <p:txBody>
          <a:bodyPr wrap="square" rtlCol="0">
            <a:spAutoFit/>
          </a:bodyPr>
          <a:lstStyle/>
          <a:p>
            <a:r>
              <a:rPr lang="en-US" dirty="0"/>
              <a:t>x</a:t>
            </a:r>
          </a:p>
        </p:txBody>
      </p:sp>
      <p:sp>
        <p:nvSpPr>
          <p:cNvPr id="6" name="Content Placeholder 2">
            <a:extLst>
              <a:ext uri="{FF2B5EF4-FFF2-40B4-BE49-F238E27FC236}">
                <a16:creationId xmlns:a16="http://schemas.microsoft.com/office/drawing/2014/main" id="{B7AA336A-3DF1-4F35-A031-B0F88B57A3D5}"/>
              </a:ext>
            </a:extLst>
          </p:cNvPr>
          <p:cNvSpPr>
            <a:spLocks noGrp="1"/>
          </p:cNvSpPr>
          <p:nvPr>
            <p:ph idx="1"/>
          </p:nvPr>
        </p:nvSpPr>
        <p:spPr>
          <a:xfrm>
            <a:off x="1312762" y="1814050"/>
            <a:ext cx="4470722" cy="3984866"/>
          </a:xfrm>
        </p:spPr>
        <p:txBody>
          <a:bodyPr>
            <a:normAutofit fontScale="92500" lnSpcReduction="10000"/>
          </a:bodyPr>
          <a:lstStyle/>
          <a:p>
            <a:pPr marL="0" indent="0">
              <a:buNone/>
            </a:pPr>
            <a:r>
              <a:rPr lang="en-US" dirty="0"/>
              <a:t>public void </a:t>
            </a:r>
            <a:r>
              <a:rPr lang="en-US" dirty="0" err="1"/>
              <a:t>func</a:t>
            </a:r>
            <a:r>
              <a:rPr lang="en-US" dirty="0"/>
              <a:t>()</a:t>
            </a:r>
          </a:p>
          <a:p>
            <a:pPr marL="0" indent="0">
              <a:buNone/>
            </a:pPr>
            <a:r>
              <a:rPr lang="en-US" dirty="0"/>
              <a:t>{</a:t>
            </a:r>
          </a:p>
          <a:p>
            <a:pPr marL="0" indent="0">
              <a:buNone/>
            </a:pPr>
            <a:r>
              <a:rPr lang="en-US" dirty="0"/>
              <a:t>	int x = 3;</a:t>
            </a:r>
          </a:p>
          <a:p>
            <a:pPr marL="0" indent="0">
              <a:buNone/>
            </a:pPr>
            <a:r>
              <a:rPr lang="en-US" dirty="0"/>
              <a:t>	int y = x;</a:t>
            </a:r>
          </a:p>
          <a:p>
            <a:pPr marL="0" indent="0">
              <a:buNone/>
            </a:pPr>
            <a:r>
              <a:rPr lang="en-US" dirty="0"/>
              <a:t>	x = 4;</a:t>
            </a:r>
          </a:p>
          <a:p>
            <a:pPr marL="0" indent="0">
              <a:buNone/>
            </a:pPr>
            <a:r>
              <a:rPr lang="en-US" dirty="0"/>
              <a:t>	</a:t>
            </a:r>
            <a:r>
              <a:rPr lang="en-US" dirty="0" err="1"/>
              <a:t>System.out.println</a:t>
            </a:r>
            <a:r>
              <a:rPr lang="en-US" dirty="0"/>
              <a:t>(y);</a:t>
            </a:r>
          </a:p>
          <a:p>
            <a:pPr marL="0" indent="0">
              <a:buNone/>
            </a:pPr>
            <a:r>
              <a:rPr lang="en-US" dirty="0"/>
              <a:t>}</a:t>
            </a:r>
          </a:p>
          <a:p>
            <a:pPr marL="0" indent="0">
              <a:buNone/>
            </a:pPr>
            <a:endParaRPr lang="en-US" dirty="0"/>
          </a:p>
          <a:p>
            <a:pPr marL="0" indent="0">
              <a:buNone/>
            </a:pPr>
            <a:r>
              <a:rPr lang="en-US" dirty="0"/>
              <a:t>	</a:t>
            </a:r>
          </a:p>
        </p:txBody>
      </p:sp>
      <p:sp>
        <p:nvSpPr>
          <p:cNvPr id="7" name="TextBox 6">
            <a:extLst>
              <a:ext uri="{FF2B5EF4-FFF2-40B4-BE49-F238E27FC236}">
                <a16:creationId xmlns:a16="http://schemas.microsoft.com/office/drawing/2014/main" id="{6B5A88E8-6D75-408C-A57E-1DC1BF5AF8A8}"/>
              </a:ext>
            </a:extLst>
          </p:cNvPr>
          <p:cNvSpPr txBox="1"/>
          <p:nvPr/>
        </p:nvSpPr>
        <p:spPr>
          <a:xfrm>
            <a:off x="6987251" y="3092222"/>
            <a:ext cx="474562" cy="369332"/>
          </a:xfrm>
          <a:prstGeom prst="rect">
            <a:avLst/>
          </a:prstGeom>
          <a:noFill/>
          <a:ln>
            <a:solidFill>
              <a:schemeClr val="tx1"/>
            </a:solidFill>
          </a:ln>
        </p:spPr>
        <p:txBody>
          <a:bodyPr wrap="square" rtlCol="0">
            <a:spAutoFit/>
          </a:bodyPr>
          <a:lstStyle/>
          <a:p>
            <a:r>
              <a:rPr lang="en-US" dirty="0"/>
              <a:t>3</a:t>
            </a:r>
          </a:p>
        </p:txBody>
      </p:sp>
      <p:sp>
        <p:nvSpPr>
          <p:cNvPr id="8" name="TextBox 7">
            <a:extLst>
              <a:ext uri="{FF2B5EF4-FFF2-40B4-BE49-F238E27FC236}">
                <a16:creationId xmlns:a16="http://schemas.microsoft.com/office/drawing/2014/main" id="{2B2B5D41-3366-4BB8-A84C-6A25ED8B9D42}"/>
              </a:ext>
            </a:extLst>
          </p:cNvPr>
          <p:cNvSpPr txBox="1"/>
          <p:nvPr/>
        </p:nvSpPr>
        <p:spPr>
          <a:xfrm>
            <a:off x="6690167" y="3092222"/>
            <a:ext cx="266218" cy="369332"/>
          </a:xfrm>
          <a:prstGeom prst="rect">
            <a:avLst/>
          </a:prstGeom>
          <a:noFill/>
        </p:spPr>
        <p:txBody>
          <a:bodyPr wrap="square" rtlCol="0">
            <a:spAutoFit/>
          </a:bodyPr>
          <a:lstStyle/>
          <a:p>
            <a:r>
              <a:rPr lang="en-US" dirty="0"/>
              <a:t>y</a:t>
            </a:r>
          </a:p>
        </p:txBody>
      </p:sp>
      <p:sp>
        <p:nvSpPr>
          <p:cNvPr id="9" name="TextBox 8">
            <a:extLst>
              <a:ext uri="{FF2B5EF4-FFF2-40B4-BE49-F238E27FC236}">
                <a16:creationId xmlns:a16="http://schemas.microsoft.com/office/drawing/2014/main" id="{8C92DB7B-5482-4A6E-A053-02D68596CF0C}"/>
              </a:ext>
            </a:extLst>
          </p:cNvPr>
          <p:cNvSpPr txBox="1"/>
          <p:nvPr/>
        </p:nvSpPr>
        <p:spPr>
          <a:xfrm>
            <a:off x="6987251" y="3559215"/>
            <a:ext cx="474562" cy="369332"/>
          </a:xfrm>
          <a:prstGeom prst="rect">
            <a:avLst/>
          </a:prstGeom>
          <a:noFill/>
          <a:ln>
            <a:solidFill>
              <a:schemeClr val="tx1"/>
            </a:solidFill>
          </a:ln>
        </p:spPr>
        <p:txBody>
          <a:bodyPr wrap="square" rtlCol="0">
            <a:spAutoFit/>
          </a:bodyPr>
          <a:lstStyle/>
          <a:p>
            <a:r>
              <a:rPr lang="en-US" dirty="0"/>
              <a:t>4</a:t>
            </a:r>
          </a:p>
        </p:txBody>
      </p:sp>
      <p:sp>
        <p:nvSpPr>
          <p:cNvPr id="10" name="TextBox 9">
            <a:extLst>
              <a:ext uri="{FF2B5EF4-FFF2-40B4-BE49-F238E27FC236}">
                <a16:creationId xmlns:a16="http://schemas.microsoft.com/office/drawing/2014/main" id="{0124842D-70BE-4C8F-867F-5FC9CDE97ED8}"/>
              </a:ext>
            </a:extLst>
          </p:cNvPr>
          <p:cNvSpPr txBox="1"/>
          <p:nvPr/>
        </p:nvSpPr>
        <p:spPr>
          <a:xfrm>
            <a:off x="6690167" y="3559215"/>
            <a:ext cx="266218" cy="369332"/>
          </a:xfrm>
          <a:prstGeom prst="rect">
            <a:avLst/>
          </a:prstGeom>
          <a:noFill/>
        </p:spPr>
        <p:txBody>
          <a:bodyPr wrap="square" rtlCol="0">
            <a:spAutoFit/>
          </a:bodyPr>
          <a:lstStyle/>
          <a:p>
            <a:r>
              <a:rPr lang="en-US" dirty="0"/>
              <a:t>x</a:t>
            </a:r>
          </a:p>
        </p:txBody>
      </p:sp>
      <p:sp>
        <p:nvSpPr>
          <p:cNvPr id="11" name="TextBox 10">
            <a:extLst>
              <a:ext uri="{FF2B5EF4-FFF2-40B4-BE49-F238E27FC236}">
                <a16:creationId xmlns:a16="http://schemas.microsoft.com/office/drawing/2014/main" id="{EAC9F1D1-7CDF-49AF-91A8-2911930D0B1B}"/>
              </a:ext>
            </a:extLst>
          </p:cNvPr>
          <p:cNvSpPr txBox="1"/>
          <p:nvPr/>
        </p:nvSpPr>
        <p:spPr>
          <a:xfrm>
            <a:off x="7976886" y="3559215"/>
            <a:ext cx="2902352" cy="369332"/>
          </a:xfrm>
          <a:prstGeom prst="rect">
            <a:avLst/>
          </a:prstGeom>
          <a:noFill/>
        </p:spPr>
        <p:txBody>
          <a:bodyPr wrap="square" rtlCol="0">
            <a:spAutoFit/>
          </a:bodyPr>
          <a:lstStyle/>
          <a:p>
            <a:r>
              <a:rPr lang="en-US" dirty="0"/>
              <a:t>x becomes 4 but y remains 3</a:t>
            </a:r>
          </a:p>
        </p:txBody>
      </p:sp>
      <p:sp>
        <p:nvSpPr>
          <p:cNvPr id="12" name="TextBox 11">
            <a:extLst>
              <a:ext uri="{FF2B5EF4-FFF2-40B4-BE49-F238E27FC236}">
                <a16:creationId xmlns:a16="http://schemas.microsoft.com/office/drawing/2014/main" id="{9E048E43-25CD-4DD5-BF32-B64B9700DDED}"/>
              </a:ext>
            </a:extLst>
          </p:cNvPr>
          <p:cNvSpPr txBox="1"/>
          <p:nvPr/>
        </p:nvSpPr>
        <p:spPr>
          <a:xfrm>
            <a:off x="7976886" y="3059668"/>
            <a:ext cx="2902352" cy="369332"/>
          </a:xfrm>
          <a:prstGeom prst="rect">
            <a:avLst/>
          </a:prstGeom>
          <a:noFill/>
        </p:spPr>
        <p:txBody>
          <a:bodyPr wrap="square" rtlCol="0">
            <a:spAutoFit/>
          </a:bodyPr>
          <a:lstStyle/>
          <a:p>
            <a:r>
              <a:rPr lang="en-US" dirty="0"/>
              <a:t>y copies the 3 from x</a:t>
            </a:r>
          </a:p>
        </p:txBody>
      </p:sp>
    </p:spTree>
    <p:extLst>
      <p:ext uri="{BB962C8B-B14F-4D97-AF65-F5344CB8AC3E}">
        <p14:creationId xmlns:p14="http://schemas.microsoft.com/office/powerpoint/2010/main" val="1383328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EFF7-66A5-4241-91E2-78A5E28B20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C85340-FDC5-4269-8571-7DEAE32E850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369853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D631F-10F1-4C72-840E-325A1620A935}"/>
              </a:ext>
            </a:extLst>
          </p:cNvPr>
          <p:cNvSpPr>
            <a:spLocks noGrp="1"/>
          </p:cNvSpPr>
          <p:nvPr>
            <p:ph idx="1"/>
          </p:nvPr>
        </p:nvSpPr>
        <p:spPr/>
        <p:txBody>
          <a:bodyPr/>
          <a:lstStyle/>
          <a:p>
            <a:pPr marL="0" indent="0">
              <a:buNone/>
            </a:pPr>
            <a:r>
              <a:rPr lang="en-US" dirty="0"/>
              <a:t>public void function()</a:t>
            </a:r>
          </a:p>
          <a:p>
            <a:pPr marL="0" indent="0">
              <a:buNone/>
            </a:pPr>
            <a:r>
              <a:rPr lang="en-US" dirty="0"/>
              <a:t>{</a:t>
            </a:r>
          </a:p>
          <a:p>
            <a:pPr marL="0" indent="0">
              <a:buNone/>
            </a:pPr>
            <a:r>
              <a:rPr lang="en-US" dirty="0"/>
              <a:t>	int x = 6;			// local variable x</a:t>
            </a:r>
          </a:p>
          <a:p>
            <a:pPr marL="0" indent="0">
              <a:buNone/>
            </a:pPr>
            <a:r>
              <a:rPr lang="en-US" dirty="0"/>
              <a:t>	int y = 4;			// local variable y</a:t>
            </a:r>
          </a:p>
          <a:p>
            <a:pPr marL="0" indent="0">
              <a:buNone/>
            </a:pPr>
            <a:r>
              <a:rPr lang="en-US" dirty="0"/>
              <a:t>	double pi = 3.1415;	// local variable pi</a:t>
            </a:r>
          </a:p>
          <a:p>
            <a:pPr marL="0" indent="0">
              <a:buNone/>
            </a:pPr>
            <a:endParaRPr lang="en-US" dirty="0"/>
          </a:p>
          <a:p>
            <a:pPr marL="0" indent="0">
              <a:buNone/>
            </a:pPr>
            <a:r>
              <a:rPr lang="en-US" dirty="0"/>
              <a:t>	</a:t>
            </a:r>
            <a:r>
              <a:rPr lang="en-US" dirty="0" err="1"/>
              <a:t>System.out.println</a:t>
            </a:r>
            <a:r>
              <a:rPr lang="en-US" dirty="0"/>
              <a:t>(“x = “ + x);</a:t>
            </a:r>
          </a:p>
          <a:p>
            <a:pPr marL="0" indent="0">
              <a:buNone/>
            </a:pPr>
            <a:r>
              <a:rPr lang="en-US" dirty="0"/>
              <a:t>}	// &lt;- once execution reaches here, x, y, and pi no longer exist</a:t>
            </a:r>
          </a:p>
        </p:txBody>
      </p:sp>
      <p:sp>
        <p:nvSpPr>
          <p:cNvPr id="6" name="Title 1">
            <a:extLst>
              <a:ext uri="{FF2B5EF4-FFF2-40B4-BE49-F238E27FC236}">
                <a16:creationId xmlns:a16="http://schemas.microsoft.com/office/drawing/2014/main" id="{EE610762-4127-4624-BAE1-C0E60AC3F2C5}"/>
              </a:ext>
            </a:extLst>
          </p:cNvPr>
          <p:cNvSpPr>
            <a:spLocks noGrp="1"/>
          </p:cNvSpPr>
          <p:nvPr>
            <p:ph type="title"/>
          </p:nvPr>
        </p:nvSpPr>
        <p:spPr>
          <a:xfrm>
            <a:off x="838200" y="365125"/>
            <a:ext cx="10515600" cy="1325563"/>
          </a:xfrm>
        </p:spPr>
        <p:txBody>
          <a:bodyPr>
            <a:normAutofit/>
          </a:bodyPr>
          <a:lstStyle/>
          <a:p>
            <a:r>
              <a:rPr lang="en-US" sz="3200" dirty="0"/>
              <a:t>Variables defined in a function are “local variables”. They go out of scope at the end of the function.</a:t>
            </a:r>
          </a:p>
        </p:txBody>
      </p:sp>
    </p:spTree>
    <p:extLst>
      <p:ext uri="{BB962C8B-B14F-4D97-AF65-F5344CB8AC3E}">
        <p14:creationId xmlns:p14="http://schemas.microsoft.com/office/powerpoint/2010/main" val="3851424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D631F-10F1-4C72-840E-325A1620A935}"/>
              </a:ext>
            </a:extLst>
          </p:cNvPr>
          <p:cNvSpPr>
            <a:spLocks noGrp="1"/>
          </p:cNvSpPr>
          <p:nvPr>
            <p:ph idx="1"/>
          </p:nvPr>
        </p:nvSpPr>
        <p:spPr/>
        <p:txBody>
          <a:bodyPr>
            <a:normAutofit/>
          </a:bodyPr>
          <a:lstStyle/>
          <a:p>
            <a:pPr marL="0" indent="0">
              <a:buNone/>
            </a:pPr>
            <a:r>
              <a:rPr lang="en-US" dirty="0"/>
              <a:t>public void function()</a:t>
            </a:r>
          </a:p>
          <a:p>
            <a:pPr marL="0" indent="0">
              <a:buNone/>
            </a:pPr>
            <a:r>
              <a:rPr lang="en-US" dirty="0"/>
              <a:t>{</a:t>
            </a:r>
          </a:p>
          <a:p>
            <a:pPr marL="0" indent="0">
              <a:buNone/>
            </a:pPr>
            <a:r>
              <a:rPr lang="en-US" dirty="0"/>
              <a:t>	</a:t>
            </a:r>
            <a:r>
              <a:rPr lang="en-US" dirty="0" err="1"/>
              <a:t>doSomething</a:t>
            </a:r>
            <a:r>
              <a:rPr lang="en-US" dirty="0"/>
              <a:t>();</a:t>
            </a:r>
          </a:p>
          <a:p>
            <a:pPr marL="0" indent="0">
              <a:buNone/>
            </a:pPr>
            <a:r>
              <a:rPr lang="en-US" dirty="0"/>
              <a:t>	</a:t>
            </a:r>
            <a:r>
              <a:rPr lang="en-US" dirty="0" err="1"/>
              <a:t>doSomethingToo</a:t>
            </a:r>
            <a:r>
              <a:rPr lang="en-US" dirty="0"/>
              <a:t>();</a:t>
            </a:r>
          </a:p>
          <a:p>
            <a:pPr marL="0" indent="0">
              <a:buNone/>
            </a:pPr>
            <a:r>
              <a:rPr lang="en-US" dirty="0"/>
              <a:t>	// The scope each variable actually starts where it is defined</a:t>
            </a:r>
          </a:p>
          <a:p>
            <a:pPr marL="0" indent="0">
              <a:buNone/>
            </a:pPr>
            <a:r>
              <a:rPr lang="en-US" dirty="0"/>
              <a:t>	int y = 4;			// y is defined from here to the }</a:t>
            </a:r>
          </a:p>
          <a:p>
            <a:pPr marL="0" indent="0">
              <a:buNone/>
            </a:pPr>
            <a:r>
              <a:rPr lang="en-US" dirty="0"/>
              <a:t>	int a = y;			// y is defined here</a:t>
            </a:r>
          </a:p>
          <a:p>
            <a:pPr marL="0" indent="0">
              <a:buNone/>
            </a:pPr>
            <a:r>
              <a:rPr lang="en-US" dirty="0"/>
              <a:t>}</a:t>
            </a:r>
          </a:p>
        </p:txBody>
      </p:sp>
      <p:sp>
        <p:nvSpPr>
          <p:cNvPr id="6" name="Title 1">
            <a:extLst>
              <a:ext uri="{FF2B5EF4-FFF2-40B4-BE49-F238E27FC236}">
                <a16:creationId xmlns:a16="http://schemas.microsoft.com/office/drawing/2014/main" id="{EE610762-4127-4624-BAE1-C0E60AC3F2C5}"/>
              </a:ext>
            </a:extLst>
          </p:cNvPr>
          <p:cNvSpPr>
            <a:spLocks noGrp="1"/>
          </p:cNvSpPr>
          <p:nvPr>
            <p:ph type="title"/>
          </p:nvPr>
        </p:nvSpPr>
        <p:spPr>
          <a:xfrm>
            <a:off x="838200" y="365125"/>
            <a:ext cx="10515600" cy="1325563"/>
          </a:xfrm>
        </p:spPr>
        <p:txBody>
          <a:bodyPr>
            <a:normAutofit/>
          </a:bodyPr>
          <a:lstStyle/>
          <a:p>
            <a:r>
              <a:rPr lang="en-US" sz="3200" dirty="0"/>
              <a:t>More local variables</a:t>
            </a:r>
          </a:p>
        </p:txBody>
      </p:sp>
    </p:spTree>
    <p:extLst>
      <p:ext uri="{BB962C8B-B14F-4D97-AF65-F5344CB8AC3E}">
        <p14:creationId xmlns:p14="http://schemas.microsoft.com/office/powerpoint/2010/main" val="191862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29CFD-05F2-4D50-B8AA-C4D14967CEE1}"/>
              </a:ext>
            </a:extLst>
          </p:cNvPr>
          <p:cNvSpPr>
            <a:spLocks noGrp="1"/>
          </p:cNvSpPr>
          <p:nvPr>
            <p:ph type="title"/>
          </p:nvPr>
        </p:nvSpPr>
        <p:spPr/>
        <p:txBody>
          <a:bodyPr/>
          <a:lstStyle/>
          <a:p>
            <a:r>
              <a:rPr lang="en-US" dirty="0"/>
              <a:t>Class member variables</a:t>
            </a:r>
          </a:p>
        </p:txBody>
      </p:sp>
      <p:sp>
        <p:nvSpPr>
          <p:cNvPr id="3" name="Content Placeholder 2">
            <a:extLst>
              <a:ext uri="{FF2B5EF4-FFF2-40B4-BE49-F238E27FC236}">
                <a16:creationId xmlns:a16="http://schemas.microsoft.com/office/drawing/2014/main" id="{578D43D2-9160-4864-B933-1220180AED90}"/>
              </a:ext>
            </a:extLst>
          </p:cNvPr>
          <p:cNvSpPr>
            <a:spLocks noGrp="1"/>
          </p:cNvSpPr>
          <p:nvPr>
            <p:ph idx="1"/>
          </p:nvPr>
        </p:nvSpPr>
        <p:spPr/>
        <p:txBody>
          <a:bodyPr>
            <a:normAutofit lnSpcReduction="10000"/>
          </a:bodyPr>
          <a:lstStyle/>
          <a:p>
            <a:pPr marL="0" indent="0">
              <a:buNone/>
            </a:pPr>
            <a:r>
              <a:rPr lang="en-US" dirty="0"/>
              <a:t>public class Student</a:t>
            </a:r>
          </a:p>
          <a:p>
            <a:pPr marL="0" indent="0">
              <a:buNone/>
            </a:pPr>
            <a:r>
              <a:rPr lang="en-US" dirty="0"/>
              <a:t>{</a:t>
            </a:r>
          </a:p>
          <a:p>
            <a:pPr marL="0" indent="0">
              <a:buNone/>
            </a:pPr>
            <a:r>
              <a:rPr lang="en-US" dirty="0"/>
              <a:t>	public String name;	// &lt;- member variable ‘name’</a:t>
            </a:r>
          </a:p>
          <a:p>
            <a:pPr marL="0" indent="0">
              <a:buNone/>
            </a:pPr>
            <a:r>
              <a:rPr lang="en-US" dirty="0"/>
              <a:t>	public int id;			// &lt;- member variable ‘id’</a:t>
            </a:r>
          </a:p>
          <a:p>
            <a:pPr marL="0" indent="0">
              <a:buNone/>
            </a:pPr>
            <a:r>
              <a:rPr lang="en-US" dirty="0"/>
              <a:t>	public void </a:t>
            </a:r>
            <a:r>
              <a:rPr lang="en-US" dirty="0" err="1"/>
              <a:t>SetName</a:t>
            </a:r>
            <a:r>
              <a:rPr lang="en-US" dirty="0"/>
              <a:t>(String n)</a:t>
            </a:r>
          </a:p>
          <a:p>
            <a:pPr marL="0" indent="0">
              <a:buNone/>
            </a:pPr>
            <a:r>
              <a:rPr lang="en-US" dirty="0"/>
              <a:t>	{ </a:t>
            </a:r>
          </a:p>
          <a:p>
            <a:pPr marL="0" indent="0">
              <a:buNone/>
            </a:pPr>
            <a:r>
              <a:rPr lang="en-US" dirty="0"/>
              <a:t>		name = n;	// ‘name’ is within its surrounding braces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23442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641B9-7976-4D28-BC83-236FB0C7767D}"/>
              </a:ext>
            </a:extLst>
          </p:cNvPr>
          <p:cNvSpPr>
            <a:spLocks noGrp="1"/>
          </p:cNvSpPr>
          <p:nvPr>
            <p:ph type="title"/>
          </p:nvPr>
        </p:nvSpPr>
        <p:spPr/>
        <p:txBody>
          <a:bodyPr/>
          <a:lstStyle/>
          <a:p>
            <a:r>
              <a:rPr lang="en-US" dirty="0"/>
              <a:t>Function arguments</a:t>
            </a:r>
            <a:endParaRPr lang="en-US" sz="2400" dirty="0"/>
          </a:p>
        </p:txBody>
      </p:sp>
      <p:sp>
        <p:nvSpPr>
          <p:cNvPr id="3" name="Content Placeholder 2">
            <a:extLst>
              <a:ext uri="{FF2B5EF4-FFF2-40B4-BE49-F238E27FC236}">
                <a16:creationId xmlns:a16="http://schemas.microsoft.com/office/drawing/2014/main" id="{BF7A6EE2-AFD7-4296-8F78-42BA3521DBFE}"/>
              </a:ext>
            </a:extLst>
          </p:cNvPr>
          <p:cNvSpPr>
            <a:spLocks noGrp="1"/>
          </p:cNvSpPr>
          <p:nvPr>
            <p:ph idx="1"/>
          </p:nvPr>
        </p:nvSpPr>
        <p:spPr/>
        <p:txBody>
          <a:bodyPr>
            <a:normAutofit fontScale="77500" lnSpcReduction="20000"/>
          </a:bodyPr>
          <a:lstStyle/>
          <a:p>
            <a:pPr marL="0" indent="0">
              <a:buNone/>
            </a:pPr>
            <a:endParaRPr lang="en-US" dirty="0"/>
          </a:p>
          <a:p>
            <a:pPr marL="0" indent="0">
              <a:buNone/>
            </a:pPr>
            <a:r>
              <a:rPr lang="en-US" dirty="0"/>
              <a:t>public void </a:t>
            </a:r>
            <a:r>
              <a:rPr lang="en-US" dirty="0" err="1"/>
              <a:t>SomeFunction</a:t>
            </a:r>
            <a:r>
              <a:rPr lang="en-US" dirty="0"/>
              <a:t>(int </a:t>
            </a:r>
            <a:r>
              <a:rPr lang="en-US" dirty="0" err="1"/>
              <a:t>someArg</a:t>
            </a:r>
            <a:r>
              <a:rPr lang="en-US" dirty="0"/>
              <a:t>)</a:t>
            </a:r>
          </a:p>
          <a:p>
            <a:pPr marL="0" indent="0">
              <a:buNone/>
            </a:pPr>
            <a:r>
              <a:rPr lang="en-US" dirty="0"/>
              <a:t>{</a:t>
            </a:r>
          </a:p>
          <a:p>
            <a:pPr marL="0" indent="0">
              <a:buNone/>
            </a:pPr>
            <a:r>
              <a:rPr lang="en-US" dirty="0"/>
              <a:t>	// The scope of </a:t>
            </a:r>
            <a:r>
              <a:rPr lang="en-US" dirty="0" err="1"/>
              <a:t>someArg</a:t>
            </a:r>
            <a:r>
              <a:rPr lang="en-US" dirty="0"/>
              <a:t> is the entire function even though it is technically defined outside the scope of the curly braces</a:t>
            </a:r>
          </a:p>
          <a:p>
            <a:pPr marL="0" indent="0">
              <a:buNone/>
            </a:pPr>
            <a:r>
              <a:rPr lang="en-US" dirty="0"/>
              <a:t>}</a:t>
            </a:r>
          </a:p>
          <a:p>
            <a:pPr marL="0" indent="0">
              <a:buNone/>
            </a:pPr>
            <a:endParaRPr lang="en-US" dirty="0"/>
          </a:p>
          <a:p>
            <a:pPr marL="0" indent="0">
              <a:buNone/>
            </a:pPr>
            <a:r>
              <a:rPr lang="en-US" dirty="0"/>
              <a:t>public void </a:t>
            </a:r>
            <a:r>
              <a:rPr lang="en-US" dirty="0" err="1"/>
              <a:t>SomeOtherFunction</a:t>
            </a:r>
            <a:r>
              <a:rPr lang="en-US" dirty="0"/>
              <a:t>(int x)</a:t>
            </a:r>
          </a:p>
          <a:p>
            <a:pPr marL="0" indent="0">
              <a:buNone/>
            </a:pPr>
            <a:r>
              <a:rPr lang="en-US" dirty="0"/>
              <a:t>{</a:t>
            </a:r>
          </a:p>
          <a:p>
            <a:pPr marL="0" indent="0">
              <a:buNone/>
            </a:pPr>
            <a:r>
              <a:rPr lang="en-US" dirty="0"/>
              <a:t>	</a:t>
            </a:r>
            <a:r>
              <a:rPr lang="en-US" dirty="0" err="1"/>
              <a:t>someArg</a:t>
            </a:r>
            <a:r>
              <a:rPr lang="en-US" dirty="0"/>
              <a:t> = 12;	// no such variable ‘</a:t>
            </a:r>
            <a:r>
              <a:rPr lang="en-US" dirty="0" err="1"/>
              <a:t>someArg</a:t>
            </a:r>
            <a:r>
              <a:rPr lang="en-US" dirty="0"/>
              <a:t>’</a:t>
            </a:r>
          </a:p>
          <a:p>
            <a:pPr marL="0" indent="0">
              <a:buNone/>
            </a:pPr>
            <a:r>
              <a:rPr lang="en-US" dirty="0"/>
              <a:t>	int y = x;	// x is of course in scope</a:t>
            </a:r>
          </a:p>
          <a:p>
            <a:pPr marL="0" indent="0">
              <a:buNone/>
            </a:pPr>
            <a:r>
              <a:rPr lang="en-US" dirty="0"/>
              <a:t>}</a:t>
            </a:r>
          </a:p>
        </p:txBody>
      </p:sp>
    </p:spTree>
    <p:extLst>
      <p:ext uri="{BB962C8B-B14F-4D97-AF65-F5344CB8AC3E}">
        <p14:creationId xmlns:p14="http://schemas.microsoft.com/office/powerpoint/2010/main" val="206740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5B61-84B7-4B78-85F1-34EC8DA9F603}"/>
              </a:ext>
            </a:extLst>
          </p:cNvPr>
          <p:cNvSpPr>
            <a:spLocks noGrp="1"/>
          </p:cNvSpPr>
          <p:nvPr>
            <p:ph type="title"/>
          </p:nvPr>
        </p:nvSpPr>
        <p:spPr/>
        <p:txBody>
          <a:bodyPr/>
          <a:lstStyle/>
          <a:p>
            <a:r>
              <a:rPr lang="en-US" dirty="0"/>
              <a:t>For loops – variables defined within the braces</a:t>
            </a:r>
          </a:p>
        </p:txBody>
      </p:sp>
      <p:sp>
        <p:nvSpPr>
          <p:cNvPr id="3" name="Content Placeholder 2">
            <a:extLst>
              <a:ext uri="{FF2B5EF4-FFF2-40B4-BE49-F238E27FC236}">
                <a16:creationId xmlns:a16="http://schemas.microsoft.com/office/drawing/2014/main" id="{7AFD88D0-7BDA-4B31-B515-8747C38471B5}"/>
              </a:ext>
            </a:extLst>
          </p:cNvPr>
          <p:cNvSpPr>
            <a:spLocks noGrp="1"/>
          </p:cNvSpPr>
          <p:nvPr>
            <p:ph idx="1"/>
          </p:nvPr>
        </p:nvSpPr>
        <p:spPr/>
        <p:txBody>
          <a:bodyPr>
            <a:normAutofit fontScale="85000" lnSpcReduction="20000"/>
          </a:bodyPr>
          <a:lstStyle/>
          <a:p>
            <a:pPr marL="0" indent="0">
              <a:buNone/>
            </a:pPr>
            <a:r>
              <a:rPr lang="en-US" dirty="0"/>
              <a:t>public void </a:t>
            </a:r>
            <a:r>
              <a:rPr lang="en-US" dirty="0" err="1"/>
              <a:t>Func</a:t>
            </a:r>
            <a:r>
              <a:rPr lang="en-US" dirty="0"/>
              <a:t>()</a:t>
            </a:r>
          </a:p>
          <a:p>
            <a:pPr marL="0" indent="0">
              <a:buNone/>
            </a:pPr>
            <a:r>
              <a:rPr lang="en-US" dirty="0"/>
              <a:t>{</a:t>
            </a:r>
          </a:p>
          <a:p>
            <a:pPr marL="0" indent="0">
              <a:buNone/>
            </a:pPr>
            <a:r>
              <a:rPr lang="en-US" dirty="0"/>
              <a:t>	for (int </a:t>
            </a:r>
            <a:r>
              <a:rPr lang="en-US" dirty="0" err="1"/>
              <a:t>i</a:t>
            </a:r>
            <a:r>
              <a:rPr lang="en-US" dirty="0"/>
              <a:t> = 0; </a:t>
            </a:r>
            <a:r>
              <a:rPr lang="en-US" dirty="0" err="1"/>
              <a:t>i</a:t>
            </a:r>
            <a:r>
              <a:rPr lang="en-US" dirty="0"/>
              <a:t> &lt; 10; ++</a:t>
            </a:r>
            <a:r>
              <a:rPr lang="en-US" dirty="0" err="1"/>
              <a:t>i</a:t>
            </a:r>
            <a:r>
              <a:rPr lang="en-US" dirty="0"/>
              <a:t>)		// ‘</a:t>
            </a:r>
            <a:r>
              <a:rPr lang="en-US" dirty="0" err="1"/>
              <a:t>i</a:t>
            </a:r>
            <a:r>
              <a:rPr lang="en-US" dirty="0"/>
              <a:t>’ is defined in this line</a:t>
            </a:r>
          </a:p>
          <a:p>
            <a:pPr marL="0" indent="0">
              <a:buNone/>
            </a:pPr>
            <a:r>
              <a:rPr lang="en-US" dirty="0"/>
              <a:t>	{</a:t>
            </a:r>
          </a:p>
          <a:p>
            <a:pPr marL="0" indent="0">
              <a:buNone/>
            </a:pPr>
            <a:r>
              <a:rPr lang="en-US" dirty="0"/>
              <a:t>		</a:t>
            </a:r>
            <a:r>
              <a:rPr lang="en-US" dirty="0" err="1"/>
              <a:t>System.out.println</a:t>
            </a:r>
            <a:r>
              <a:rPr lang="en-US" dirty="0"/>
              <a:t>(</a:t>
            </a:r>
            <a:r>
              <a:rPr lang="en-US" dirty="0" err="1"/>
              <a:t>i</a:t>
            </a:r>
            <a:r>
              <a:rPr lang="en-US" dirty="0"/>
              <a:t>);		// and is within scope in the {}</a:t>
            </a:r>
          </a:p>
          <a:p>
            <a:pPr marL="0" indent="0">
              <a:buNone/>
            </a:pPr>
            <a:r>
              <a:rPr lang="en-US" dirty="0"/>
              <a:t>		int j = </a:t>
            </a:r>
            <a:r>
              <a:rPr lang="en-US" dirty="0" err="1"/>
              <a:t>i</a:t>
            </a:r>
            <a:r>
              <a:rPr lang="en-US" dirty="0"/>
              <a:t> + 1;			// j exists from here to the next ‘}’</a:t>
            </a:r>
          </a:p>
          <a:p>
            <a:pPr marL="0" indent="0">
              <a:buNone/>
            </a:pPr>
            <a:r>
              <a:rPr lang="en-US" dirty="0"/>
              <a:t>		</a:t>
            </a:r>
            <a:r>
              <a:rPr lang="en-US" dirty="0" err="1"/>
              <a:t>System.out.println</a:t>
            </a:r>
            <a:r>
              <a:rPr lang="en-US" dirty="0"/>
              <a:t>(j);</a:t>
            </a:r>
          </a:p>
          <a:p>
            <a:pPr marL="0" indent="0">
              <a:buNone/>
            </a:pPr>
            <a:r>
              <a:rPr lang="en-US" dirty="0"/>
              <a:t>	}</a:t>
            </a:r>
          </a:p>
          <a:p>
            <a:pPr marL="0" indent="0">
              <a:buNone/>
            </a:pPr>
            <a:r>
              <a:rPr lang="en-US" dirty="0"/>
              <a:t>	// references to ‘</a:t>
            </a:r>
            <a:r>
              <a:rPr lang="en-US" dirty="0" err="1"/>
              <a:t>i</a:t>
            </a:r>
            <a:r>
              <a:rPr lang="en-US" dirty="0"/>
              <a:t>’ here will create an error</a:t>
            </a:r>
          </a:p>
          <a:p>
            <a:pPr marL="0" indent="0">
              <a:buNone/>
            </a:pPr>
            <a:r>
              <a:rPr lang="en-US" dirty="0"/>
              <a:t>	int y = i;	// error, ‘</a:t>
            </a:r>
            <a:r>
              <a:rPr lang="en-US" dirty="0" err="1"/>
              <a:t>i</a:t>
            </a:r>
            <a:r>
              <a:rPr lang="en-US" dirty="0"/>
              <a:t>’ is not defined here. It is out of scope.</a:t>
            </a:r>
          </a:p>
          <a:p>
            <a:pPr marL="0" indent="0">
              <a:buNone/>
            </a:pPr>
            <a:r>
              <a:rPr lang="en-US" dirty="0"/>
              <a:t>}</a:t>
            </a:r>
          </a:p>
        </p:txBody>
      </p:sp>
    </p:spTree>
    <p:extLst>
      <p:ext uri="{BB962C8B-B14F-4D97-AF65-F5344CB8AC3E}">
        <p14:creationId xmlns:p14="http://schemas.microsoft.com/office/powerpoint/2010/main" val="33819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D88D0-7BDA-4B31-B515-8747C38471B5}"/>
              </a:ext>
            </a:extLst>
          </p:cNvPr>
          <p:cNvSpPr>
            <a:spLocks noGrp="1"/>
          </p:cNvSpPr>
          <p:nvPr>
            <p:ph idx="1"/>
          </p:nvPr>
        </p:nvSpPr>
        <p:spPr>
          <a:xfrm>
            <a:off x="838200" y="262359"/>
            <a:ext cx="10515600" cy="5914604"/>
          </a:xfrm>
        </p:spPr>
        <p:txBody>
          <a:bodyPr>
            <a:normAutofit fontScale="92500" lnSpcReduction="10000"/>
          </a:bodyPr>
          <a:lstStyle/>
          <a:p>
            <a:pPr marL="0" indent="0">
              <a:buNone/>
            </a:pPr>
            <a:r>
              <a:rPr lang="en-US" dirty="0"/>
              <a:t>public void </a:t>
            </a:r>
            <a:r>
              <a:rPr lang="en-US" dirty="0" err="1"/>
              <a:t>Func</a:t>
            </a:r>
            <a:r>
              <a:rPr lang="en-US" dirty="0"/>
              <a:t>()</a:t>
            </a:r>
          </a:p>
          <a:p>
            <a:pPr marL="0" indent="0">
              <a:buNone/>
            </a:pPr>
            <a:r>
              <a:rPr lang="en-US" dirty="0"/>
              <a:t>{</a:t>
            </a:r>
          </a:p>
          <a:p>
            <a:pPr marL="0" indent="0">
              <a:buNone/>
            </a:pPr>
            <a:r>
              <a:rPr lang="en-US" dirty="0"/>
              <a:t>	for (int </a:t>
            </a:r>
            <a:r>
              <a:rPr lang="en-US" dirty="0" err="1"/>
              <a:t>i</a:t>
            </a:r>
            <a:r>
              <a:rPr lang="en-US" dirty="0"/>
              <a:t> = 0; </a:t>
            </a:r>
            <a:r>
              <a:rPr lang="en-US" dirty="0" err="1"/>
              <a:t>i</a:t>
            </a:r>
            <a:r>
              <a:rPr lang="en-US" dirty="0"/>
              <a:t> &lt; 10; ++</a:t>
            </a:r>
            <a:r>
              <a:rPr lang="en-US" dirty="0" err="1"/>
              <a:t>i</a:t>
            </a:r>
            <a:r>
              <a:rPr lang="en-US" dirty="0"/>
              <a:t>)</a:t>
            </a:r>
          </a:p>
          <a:p>
            <a:pPr marL="0" indent="0">
              <a:buNone/>
            </a:pPr>
            <a:r>
              <a:rPr lang="en-US" dirty="0"/>
              <a:t>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p>
          <a:p>
            <a:pPr marL="0" indent="0">
              <a:buNone/>
            </a:pPr>
            <a:r>
              <a:rPr lang="en-US" dirty="0"/>
              <a:t>	// but we can reuse ‘</a:t>
            </a:r>
            <a:r>
              <a:rPr lang="en-US" dirty="0" err="1"/>
              <a:t>i</a:t>
            </a:r>
            <a:r>
              <a:rPr lang="en-US" dirty="0"/>
              <a:t>’ again without a problem. Each ‘</a:t>
            </a:r>
            <a:r>
              <a:rPr lang="en-US" dirty="0" err="1"/>
              <a:t>i</a:t>
            </a:r>
            <a:r>
              <a:rPr lang="en-US" dirty="0"/>
              <a:t>’ is separate.</a:t>
            </a:r>
          </a:p>
          <a:p>
            <a:pPr marL="0" indent="0">
              <a:buNone/>
            </a:pPr>
            <a:r>
              <a:rPr lang="en-US" dirty="0"/>
              <a:t>	for (int </a:t>
            </a:r>
            <a:r>
              <a:rPr lang="en-US" dirty="0" err="1"/>
              <a:t>i</a:t>
            </a:r>
            <a:r>
              <a:rPr lang="en-US" dirty="0"/>
              <a:t> = 5; </a:t>
            </a:r>
            <a:r>
              <a:rPr lang="en-US" dirty="0" err="1"/>
              <a:t>i</a:t>
            </a:r>
            <a:r>
              <a:rPr lang="en-US" dirty="0"/>
              <a:t> &lt; 20; ++</a:t>
            </a:r>
            <a:r>
              <a:rPr lang="en-US" dirty="0" err="1"/>
              <a:t>i</a:t>
            </a:r>
            <a:r>
              <a:rPr lang="en-US" dirty="0"/>
              <a:t>)</a:t>
            </a:r>
          </a:p>
          <a:p>
            <a:pPr marL="0" indent="0">
              <a:buNone/>
            </a:pPr>
            <a:r>
              <a:rPr lang="en-US" dirty="0"/>
              <a:t>	{</a:t>
            </a:r>
          </a:p>
          <a:p>
            <a:pPr marL="0" indent="0">
              <a:buNone/>
            </a:pPr>
            <a:r>
              <a:rPr lang="en-US" dirty="0"/>
              <a:t>		</a:t>
            </a:r>
            <a:r>
              <a:rPr lang="en-US" dirty="0" err="1"/>
              <a:t>System.out.println</a:t>
            </a:r>
            <a:r>
              <a:rPr lang="en-US" dirty="0"/>
              <a:t>(</a:t>
            </a:r>
            <a:r>
              <a:rPr lang="en-US" dirty="0" err="1"/>
              <a:t>i</a:t>
            </a:r>
            <a:r>
              <a:rPr lang="en-US" dirty="0"/>
              <a:t>);</a:t>
            </a:r>
          </a:p>
          <a:p>
            <a:pPr marL="0" indent="0">
              <a:buNone/>
            </a:pPr>
            <a:r>
              <a:rPr lang="en-US" dirty="0"/>
              <a:t>	}</a:t>
            </a:r>
          </a:p>
          <a:p>
            <a:pPr marL="0" indent="0">
              <a:buNone/>
            </a:pPr>
            <a:r>
              <a:rPr lang="en-US" dirty="0"/>
              <a:t>	int </a:t>
            </a:r>
            <a:r>
              <a:rPr lang="en-US" dirty="0" err="1"/>
              <a:t>i</a:t>
            </a:r>
            <a:r>
              <a:rPr lang="en-US" dirty="0"/>
              <a:t> = 4;	// This ‘</a:t>
            </a:r>
            <a:r>
              <a:rPr lang="en-US" dirty="0" err="1"/>
              <a:t>i</a:t>
            </a:r>
            <a:r>
              <a:rPr lang="en-US" dirty="0"/>
              <a:t>’ is a separate variable from the earlier ones</a:t>
            </a:r>
          </a:p>
          <a:p>
            <a:pPr marL="0" indent="0">
              <a:buNone/>
            </a:pPr>
            <a:r>
              <a:rPr lang="en-US" dirty="0"/>
              <a:t>}</a:t>
            </a:r>
          </a:p>
        </p:txBody>
      </p:sp>
    </p:spTree>
    <p:extLst>
      <p:ext uri="{BB962C8B-B14F-4D97-AF65-F5344CB8AC3E}">
        <p14:creationId xmlns:p14="http://schemas.microsoft.com/office/powerpoint/2010/main" val="360961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2189</TotalTime>
  <Words>2563</Words>
  <Application>Microsoft Office PowerPoint</Application>
  <PresentationFormat>Widescreen</PresentationFormat>
  <Paragraphs>361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Mr. Johnson’s work as a programmer</vt:lpstr>
      <vt:lpstr>Goals</vt:lpstr>
      <vt:lpstr>Variable Scope</vt:lpstr>
      <vt:lpstr>Variables defined in a function are “local variables”. They go out of scope at the end of the function.</vt:lpstr>
      <vt:lpstr>More local variables</vt:lpstr>
      <vt:lpstr>Class member variables</vt:lpstr>
      <vt:lpstr>Function arguments</vt:lpstr>
      <vt:lpstr>For loops – variables defined within the braces</vt:lpstr>
      <vt:lpstr>PowerPoint Presentation</vt:lpstr>
      <vt:lpstr>Variable scope</vt:lpstr>
      <vt:lpstr>Object Lifespan</vt:lpstr>
      <vt:lpstr>Objects</vt:lpstr>
      <vt:lpstr>Classes define objects but are not objects</vt:lpstr>
      <vt:lpstr>Creating an object is called instantiating it</vt:lpstr>
      <vt:lpstr>Instantiating an object</vt:lpstr>
      <vt:lpstr>Adding a second reference</vt:lpstr>
      <vt:lpstr>What happens when we change the object?</vt:lpstr>
      <vt:lpstr>Objects as function arguments</vt:lpstr>
      <vt:lpstr>Confused?  Google “Java pass by value”</vt:lpstr>
      <vt:lpstr>PowerPoint Presentation</vt:lpstr>
      <vt:lpstr>A program can find itself with millions of garbage objects</vt:lpstr>
      <vt:lpstr>Object Lifespan summary</vt:lpstr>
      <vt:lpstr>Oh, and references can be ‘null’.</vt:lpstr>
      <vt:lpstr>Trying to access a member variable through a null value.</vt:lpstr>
      <vt:lpstr>Variable Scope</vt:lpstr>
      <vt:lpstr>Done with object lifespan</vt:lpstr>
      <vt:lpstr> Help for your assignment 7.3 (VS Code)</vt:lpstr>
      <vt:lpstr>PowerPoint Presentation</vt:lpstr>
      <vt:lpstr>PowerPoint Presentation</vt:lpstr>
      <vt:lpstr>This is what the spaces object looks like after calling CreateTestData().</vt:lpstr>
      <vt:lpstr>VS Code to continue</vt:lpstr>
      <vt:lpstr>Base types made copies </vt:lpstr>
      <vt:lpstr>Base types make copies of their values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 Scope and Object lifespan</dc:title>
  <dc:creator>Scott Johnson</dc:creator>
  <cp:lastModifiedBy>Scott Johnson</cp:lastModifiedBy>
  <cp:revision>48</cp:revision>
  <dcterms:created xsi:type="dcterms:W3CDTF">2021-02-10T23:15:58Z</dcterms:created>
  <dcterms:modified xsi:type="dcterms:W3CDTF">2022-02-25T19:56:17Z</dcterms:modified>
</cp:coreProperties>
</file>