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99" r:id="rId3"/>
    <p:sldId id="300" r:id="rId4"/>
    <p:sldId id="256" r:id="rId5"/>
    <p:sldId id="258" r:id="rId6"/>
    <p:sldId id="285" r:id="rId7"/>
    <p:sldId id="286" r:id="rId8"/>
    <p:sldId id="288" r:id="rId9"/>
    <p:sldId id="263" r:id="rId10"/>
    <p:sldId id="301" r:id="rId11"/>
    <p:sldId id="289" r:id="rId12"/>
    <p:sldId id="290" r:id="rId13"/>
    <p:sldId id="292" r:id="rId14"/>
    <p:sldId id="293" r:id="rId15"/>
    <p:sldId id="294" r:id="rId16"/>
    <p:sldId id="295" r:id="rId17"/>
    <p:sldId id="296" r:id="rId18"/>
    <p:sldId id="297" r:id="rId19"/>
    <p:sldId id="298" r:id="rId20"/>
    <p:sldId id="307" r:id="rId21"/>
    <p:sldId id="303" r:id="rId22"/>
    <p:sldId id="304" r:id="rId23"/>
    <p:sldId id="308" r:id="rId24"/>
    <p:sldId id="305" r:id="rId25"/>
    <p:sldId id="30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157" d="100"/>
          <a:sy n="157"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C70D-ABBB-4E86-A6F6-FC8EE7E067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C7E461-6B3F-4299-9AE8-EB6826F213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9C3F07-6CBA-4206-9901-CE369C22EC5E}"/>
              </a:ext>
            </a:extLst>
          </p:cNvPr>
          <p:cNvSpPr>
            <a:spLocks noGrp="1"/>
          </p:cNvSpPr>
          <p:nvPr>
            <p:ph type="dt" sz="half" idx="10"/>
          </p:nvPr>
        </p:nvSpPr>
        <p:spPr/>
        <p:txBody>
          <a:bodyPr/>
          <a:lstStyle/>
          <a:p>
            <a:fld id="{D209CD27-21BC-47A7-A8EC-A4297899267E}" type="datetimeFigureOut">
              <a:rPr lang="en-US" smtClean="0"/>
              <a:t>2/26/2021</a:t>
            </a:fld>
            <a:endParaRPr lang="en-US"/>
          </a:p>
        </p:txBody>
      </p:sp>
      <p:sp>
        <p:nvSpPr>
          <p:cNvPr id="5" name="Footer Placeholder 4">
            <a:extLst>
              <a:ext uri="{FF2B5EF4-FFF2-40B4-BE49-F238E27FC236}">
                <a16:creationId xmlns:a16="http://schemas.microsoft.com/office/drawing/2014/main" id="{6C155E77-B044-4288-9012-BA77A7A7C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7430C-0CEC-486E-A9F8-DE3C28329E9D}"/>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189243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8B02-23ED-4D7E-9E59-CFDD3A40B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06F64-B1A1-4093-BDB2-139AEACD6F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4F5CB-7689-47B0-9798-FDB9BB12F3CC}"/>
              </a:ext>
            </a:extLst>
          </p:cNvPr>
          <p:cNvSpPr>
            <a:spLocks noGrp="1"/>
          </p:cNvSpPr>
          <p:nvPr>
            <p:ph type="dt" sz="half" idx="10"/>
          </p:nvPr>
        </p:nvSpPr>
        <p:spPr/>
        <p:txBody>
          <a:bodyPr/>
          <a:lstStyle/>
          <a:p>
            <a:fld id="{D209CD27-21BC-47A7-A8EC-A4297899267E}" type="datetimeFigureOut">
              <a:rPr lang="en-US" smtClean="0"/>
              <a:t>2/26/2021</a:t>
            </a:fld>
            <a:endParaRPr lang="en-US"/>
          </a:p>
        </p:txBody>
      </p:sp>
      <p:sp>
        <p:nvSpPr>
          <p:cNvPr id="5" name="Footer Placeholder 4">
            <a:extLst>
              <a:ext uri="{FF2B5EF4-FFF2-40B4-BE49-F238E27FC236}">
                <a16:creationId xmlns:a16="http://schemas.microsoft.com/office/drawing/2014/main" id="{059B42D7-5352-4124-80E9-D60D49B9D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FB4C7-0EE2-4530-B2D7-7AA1073553D6}"/>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377611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4E4255-F4DF-4CE1-8FDC-C636A98256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DF2AE7-3340-4AAD-A790-11EB4D1464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F3A29-E1A8-45E8-9741-58840B3E6C68}"/>
              </a:ext>
            </a:extLst>
          </p:cNvPr>
          <p:cNvSpPr>
            <a:spLocks noGrp="1"/>
          </p:cNvSpPr>
          <p:nvPr>
            <p:ph type="dt" sz="half" idx="10"/>
          </p:nvPr>
        </p:nvSpPr>
        <p:spPr/>
        <p:txBody>
          <a:bodyPr/>
          <a:lstStyle/>
          <a:p>
            <a:fld id="{D209CD27-21BC-47A7-A8EC-A4297899267E}" type="datetimeFigureOut">
              <a:rPr lang="en-US" smtClean="0"/>
              <a:t>2/26/2021</a:t>
            </a:fld>
            <a:endParaRPr lang="en-US"/>
          </a:p>
        </p:txBody>
      </p:sp>
      <p:sp>
        <p:nvSpPr>
          <p:cNvPr id="5" name="Footer Placeholder 4">
            <a:extLst>
              <a:ext uri="{FF2B5EF4-FFF2-40B4-BE49-F238E27FC236}">
                <a16:creationId xmlns:a16="http://schemas.microsoft.com/office/drawing/2014/main" id="{6210881C-D6C3-495A-8738-3574BE6A0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E64DF-ECF5-4078-8853-8C5AC06D30D1}"/>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81033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CD28-188E-4BF4-AD05-D47672FDE9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18DBE3-2464-4905-8271-A129EF93C5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BC84D-742D-4144-AEA3-ED2060FC64F4}"/>
              </a:ext>
            </a:extLst>
          </p:cNvPr>
          <p:cNvSpPr>
            <a:spLocks noGrp="1"/>
          </p:cNvSpPr>
          <p:nvPr>
            <p:ph type="dt" sz="half" idx="10"/>
          </p:nvPr>
        </p:nvSpPr>
        <p:spPr/>
        <p:txBody>
          <a:bodyPr/>
          <a:lstStyle/>
          <a:p>
            <a:fld id="{D209CD27-21BC-47A7-A8EC-A4297899267E}" type="datetimeFigureOut">
              <a:rPr lang="en-US" smtClean="0"/>
              <a:t>2/26/2021</a:t>
            </a:fld>
            <a:endParaRPr lang="en-US"/>
          </a:p>
        </p:txBody>
      </p:sp>
      <p:sp>
        <p:nvSpPr>
          <p:cNvPr id="5" name="Footer Placeholder 4">
            <a:extLst>
              <a:ext uri="{FF2B5EF4-FFF2-40B4-BE49-F238E27FC236}">
                <a16:creationId xmlns:a16="http://schemas.microsoft.com/office/drawing/2014/main" id="{ED51CAC5-3F46-4569-AD7C-15F939D07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9987-56EB-487A-8E34-2FF15AF8BC32}"/>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178151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F8FA-EF29-4669-B63D-B2CDD8B454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9CBA30-FDD0-41DC-8547-38210438F8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6709B8-D497-4B8F-BE4C-9EA7C8F0D6B0}"/>
              </a:ext>
            </a:extLst>
          </p:cNvPr>
          <p:cNvSpPr>
            <a:spLocks noGrp="1"/>
          </p:cNvSpPr>
          <p:nvPr>
            <p:ph type="dt" sz="half" idx="10"/>
          </p:nvPr>
        </p:nvSpPr>
        <p:spPr/>
        <p:txBody>
          <a:bodyPr/>
          <a:lstStyle/>
          <a:p>
            <a:fld id="{D209CD27-21BC-47A7-A8EC-A4297899267E}" type="datetimeFigureOut">
              <a:rPr lang="en-US" smtClean="0"/>
              <a:t>2/26/2021</a:t>
            </a:fld>
            <a:endParaRPr lang="en-US"/>
          </a:p>
        </p:txBody>
      </p:sp>
      <p:sp>
        <p:nvSpPr>
          <p:cNvPr id="5" name="Footer Placeholder 4">
            <a:extLst>
              <a:ext uri="{FF2B5EF4-FFF2-40B4-BE49-F238E27FC236}">
                <a16:creationId xmlns:a16="http://schemas.microsoft.com/office/drawing/2014/main" id="{4DB96CA2-F318-4AE8-9E89-640F24973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ADCBA-F5CC-4888-A90E-11F90DC2F2ED}"/>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274436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D9D5-E889-4B5D-93B0-651A94B91E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955FA1-F9F5-4742-A8D2-11980004C4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907AB1-396A-45C6-AA5E-9272135BA5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B835C3-D3DE-4D8A-A357-9E698C7814EB}"/>
              </a:ext>
            </a:extLst>
          </p:cNvPr>
          <p:cNvSpPr>
            <a:spLocks noGrp="1"/>
          </p:cNvSpPr>
          <p:nvPr>
            <p:ph type="dt" sz="half" idx="10"/>
          </p:nvPr>
        </p:nvSpPr>
        <p:spPr/>
        <p:txBody>
          <a:bodyPr/>
          <a:lstStyle/>
          <a:p>
            <a:fld id="{D209CD27-21BC-47A7-A8EC-A4297899267E}" type="datetimeFigureOut">
              <a:rPr lang="en-US" smtClean="0"/>
              <a:t>2/26/2021</a:t>
            </a:fld>
            <a:endParaRPr lang="en-US"/>
          </a:p>
        </p:txBody>
      </p:sp>
      <p:sp>
        <p:nvSpPr>
          <p:cNvPr id="6" name="Footer Placeholder 5">
            <a:extLst>
              <a:ext uri="{FF2B5EF4-FFF2-40B4-BE49-F238E27FC236}">
                <a16:creationId xmlns:a16="http://schemas.microsoft.com/office/drawing/2014/main" id="{C85CA2A2-9C3D-4179-89C2-C890E3AA89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25CA0-8BD0-4092-B4A7-037C226FE120}"/>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181494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1F44-9D2E-43F2-A703-2A8D6D5EA1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21D4B9-BB76-42B3-BF7E-B410B72167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88DE73-3EFF-416B-97CE-D0180A3A97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965675-E561-4335-B969-6CFC8FA63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6D5C3B-29FD-4654-8463-7E194A15ED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8143CE-6954-43F3-BAF3-02426744D19C}"/>
              </a:ext>
            </a:extLst>
          </p:cNvPr>
          <p:cNvSpPr>
            <a:spLocks noGrp="1"/>
          </p:cNvSpPr>
          <p:nvPr>
            <p:ph type="dt" sz="half" idx="10"/>
          </p:nvPr>
        </p:nvSpPr>
        <p:spPr/>
        <p:txBody>
          <a:bodyPr/>
          <a:lstStyle/>
          <a:p>
            <a:fld id="{D209CD27-21BC-47A7-A8EC-A4297899267E}" type="datetimeFigureOut">
              <a:rPr lang="en-US" smtClean="0"/>
              <a:t>2/26/2021</a:t>
            </a:fld>
            <a:endParaRPr lang="en-US"/>
          </a:p>
        </p:txBody>
      </p:sp>
      <p:sp>
        <p:nvSpPr>
          <p:cNvPr id="8" name="Footer Placeholder 7">
            <a:extLst>
              <a:ext uri="{FF2B5EF4-FFF2-40B4-BE49-F238E27FC236}">
                <a16:creationId xmlns:a16="http://schemas.microsoft.com/office/drawing/2014/main" id="{28789AF5-5C8B-485A-B19D-F8BE4E5B67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F49EFA-AE04-43A8-A92B-1E84A92B07DC}"/>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370223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7E66-165A-4D0A-A645-796E14030A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20EBC2-049A-4BEA-B32E-BB79E0FDB018}"/>
              </a:ext>
            </a:extLst>
          </p:cNvPr>
          <p:cNvSpPr>
            <a:spLocks noGrp="1"/>
          </p:cNvSpPr>
          <p:nvPr>
            <p:ph type="dt" sz="half" idx="10"/>
          </p:nvPr>
        </p:nvSpPr>
        <p:spPr/>
        <p:txBody>
          <a:bodyPr/>
          <a:lstStyle/>
          <a:p>
            <a:fld id="{D209CD27-21BC-47A7-A8EC-A4297899267E}" type="datetimeFigureOut">
              <a:rPr lang="en-US" smtClean="0"/>
              <a:t>2/26/2021</a:t>
            </a:fld>
            <a:endParaRPr lang="en-US"/>
          </a:p>
        </p:txBody>
      </p:sp>
      <p:sp>
        <p:nvSpPr>
          <p:cNvPr id="4" name="Footer Placeholder 3">
            <a:extLst>
              <a:ext uri="{FF2B5EF4-FFF2-40B4-BE49-F238E27FC236}">
                <a16:creationId xmlns:a16="http://schemas.microsoft.com/office/drawing/2014/main" id="{763DB769-1FD2-4427-A04B-8E41769735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D8ACAA-A226-4475-83FD-20978E01ADDD}"/>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50889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57A6D-A634-49AA-A6FA-66E3A77197E8}"/>
              </a:ext>
            </a:extLst>
          </p:cNvPr>
          <p:cNvSpPr>
            <a:spLocks noGrp="1"/>
          </p:cNvSpPr>
          <p:nvPr>
            <p:ph type="dt" sz="half" idx="10"/>
          </p:nvPr>
        </p:nvSpPr>
        <p:spPr/>
        <p:txBody>
          <a:bodyPr/>
          <a:lstStyle/>
          <a:p>
            <a:fld id="{D209CD27-21BC-47A7-A8EC-A4297899267E}" type="datetimeFigureOut">
              <a:rPr lang="en-US" smtClean="0"/>
              <a:t>2/26/2021</a:t>
            </a:fld>
            <a:endParaRPr lang="en-US"/>
          </a:p>
        </p:txBody>
      </p:sp>
      <p:sp>
        <p:nvSpPr>
          <p:cNvPr id="3" name="Footer Placeholder 2">
            <a:extLst>
              <a:ext uri="{FF2B5EF4-FFF2-40B4-BE49-F238E27FC236}">
                <a16:creationId xmlns:a16="http://schemas.microsoft.com/office/drawing/2014/main" id="{9C38815C-23A4-447D-BB8E-4751C77446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4C180E-BED8-4615-AD94-ACA0235E8F92}"/>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201929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0862-25CA-4AE8-B69C-490BE5EBF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5E73A1-29D1-4315-96DD-8620CB532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564F9-BCB6-4509-B6ED-BEA2B842C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810E3-1E1E-4B7C-9AB3-8D47CAB05EBC}"/>
              </a:ext>
            </a:extLst>
          </p:cNvPr>
          <p:cNvSpPr>
            <a:spLocks noGrp="1"/>
          </p:cNvSpPr>
          <p:nvPr>
            <p:ph type="dt" sz="half" idx="10"/>
          </p:nvPr>
        </p:nvSpPr>
        <p:spPr/>
        <p:txBody>
          <a:bodyPr/>
          <a:lstStyle/>
          <a:p>
            <a:fld id="{D209CD27-21BC-47A7-A8EC-A4297899267E}" type="datetimeFigureOut">
              <a:rPr lang="en-US" smtClean="0"/>
              <a:t>2/26/2021</a:t>
            </a:fld>
            <a:endParaRPr lang="en-US"/>
          </a:p>
        </p:txBody>
      </p:sp>
      <p:sp>
        <p:nvSpPr>
          <p:cNvPr id="6" name="Footer Placeholder 5">
            <a:extLst>
              <a:ext uri="{FF2B5EF4-FFF2-40B4-BE49-F238E27FC236}">
                <a16:creationId xmlns:a16="http://schemas.microsoft.com/office/drawing/2014/main" id="{DD98315F-6530-4E22-9260-39928D8D2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E72DE-4E4B-4020-A56E-F2141C9FD4E7}"/>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65285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267AE-B65D-4CB3-AF3D-9643ACB7F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B64493-0508-4E8E-9038-DBA98F662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4445D3-7E64-4BB9-BA97-7BD622D4D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15BBE7-FAA5-46A0-8521-F627545E689B}"/>
              </a:ext>
            </a:extLst>
          </p:cNvPr>
          <p:cNvSpPr>
            <a:spLocks noGrp="1"/>
          </p:cNvSpPr>
          <p:nvPr>
            <p:ph type="dt" sz="half" idx="10"/>
          </p:nvPr>
        </p:nvSpPr>
        <p:spPr/>
        <p:txBody>
          <a:bodyPr/>
          <a:lstStyle/>
          <a:p>
            <a:fld id="{D209CD27-21BC-47A7-A8EC-A4297899267E}" type="datetimeFigureOut">
              <a:rPr lang="en-US" smtClean="0"/>
              <a:t>2/26/2021</a:t>
            </a:fld>
            <a:endParaRPr lang="en-US"/>
          </a:p>
        </p:txBody>
      </p:sp>
      <p:sp>
        <p:nvSpPr>
          <p:cNvPr id="6" name="Footer Placeholder 5">
            <a:extLst>
              <a:ext uri="{FF2B5EF4-FFF2-40B4-BE49-F238E27FC236}">
                <a16:creationId xmlns:a16="http://schemas.microsoft.com/office/drawing/2014/main" id="{52CEC29E-5A1F-45C4-B3C1-9570B9F4D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9E559-5332-4BF9-9913-B454966FB5FF}"/>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271166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7BCF6-2059-4B66-B808-B26B78E245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9F0EA5-DD50-495A-81DC-DC7DF99A0D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1818D-E2BC-4963-9F3F-1017F24BBF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9CD27-21BC-47A7-A8EC-A4297899267E}" type="datetimeFigureOut">
              <a:rPr lang="en-US" smtClean="0"/>
              <a:t>2/26/2021</a:t>
            </a:fld>
            <a:endParaRPr lang="en-US"/>
          </a:p>
        </p:txBody>
      </p:sp>
      <p:sp>
        <p:nvSpPr>
          <p:cNvPr id="5" name="Footer Placeholder 4">
            <a:extLst>
              <a:ext uri="{FF2B5EF4-FFF2-40B4-BE49-F238E27FC236}">
                <a16:creationId xmlns:a16="http://schemas.microsoft.com/office/drawing/2014/main" id="{FC448EBA-5342-4732-9202-A40342F94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CCFE76-AC07-4E34-97E7-2C08CBB226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6167C-EBFA-40C9-AC28-ACFE2642A299}" type="slidenum">
              <a:rPr lang="en-US" smtClean="0"/>
              <a:t>‹#›</a:t>
            </a:fld>
            <a:endParaRPr lang="en-US"/>
          </a:p>
        </p:txBody>
      </p:sp>
    </p:spTree>
    <p:extLst>
      <p:ext uri="{BB962C8B-B14F-4D97-AF65-F5344CB8AC3E}">
        <p14:creationId xmlns:p14="http://schemas.microsoft.com/office/powerpoint/2010/main" val="32359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76EF-6EDF-47B0-9FE3-E4C3158748E3}"/>
              </a:ext>
            </a:extLst>
          </p:cNvPr>
          <p:cNvSpPr>
            <a:spLocks noGrp="1"/>
          </p:cNvSpPr>
          <p:nvPr>
            <p:ph type="ctrTitle"/>
          </p:nvPr>
        </p:nvSpPr>
        <p:spPr/>
        <p:txBody>
          <a:bodyPr/>
          <a:lstStyle/>
          <a:p>
            <a:r>
              <a:rPr lang="en-US" dirty="0"/>
              <a:t>AP Computer Science</a:t>
            </a:r>
          </a:p>
        </p:txBody>
      </p:sp>
      <p:sp>
        <p:nvSpPr>
          <p:cNvPr id="3" name="Subtitle 2">
            <a:extLst>
              <a:ext uri="{FF2B5EF4-FFF2-40B4-BE49-F238E27FC236}">
                <a16:creationId xmlns:a16="http://schemas.microsoft.com/office/drawing/2014/main" id="{5127584E-2C24-453F-B216-F770F0AE35C5}"/>
              </a:ext>
            </a:extLst>
          </p:cNvPr>
          <p:cNvSpPr>
            <a:spLocks noGrp="1"/>
          </p:cNvSpPr>
          <p:nvPr>
            <p:ph type="subTitle" idx="1"/>
          </p:nvPr>
        </p:nvSpPr>
        <p:spPr/>
        <p:txBody>
          <a:bodyPr/>
          <a:lstStyle/>
          <a:p>
            <a:r>
              <a:rPr lang="en-US" dirty="0"/>
              <a:t>Spring 2021</a:t>
            </a:r>
          </a:p>
          <a:p>
            <a:r>
              <a:rPr lang="en-US" dirty="0"/>
              <a:t>Mrs. Dills Class</a:t>
            </a:r>
          </a:p>
          <a:p>
            <a:r>
              <a:rPr lang="en-US" dirty="0"/>
              <a:t>2/26/2021</a:t>
            </a:r>
          </a:p>
        </p:txBody>
      </p:sp>
    </p:spTree>
    <p:extLst>
      <p:ext uri="{BB962C8B-B14F-4D97-AF65-F5344CB8AC3E}">
        <p14:creationId xmlns:p14="http://schemas.microsoft.com/office/powerpoint/2010/main" val="1407461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EF04-DF0F-4FF7-8F50-60462C1B35C2}"/>
              </a:ext>
            </a:extLst>
          </p:cNvPr>
          <p:cNvSpPr>
            <a:spLocks noGrp="1"/>
          </p:cNvSpPr>
          <p:nvPr>
            <p:ph type="title"/>
          </p:nvPr>
        </p:nvSpPr>
        <p:spPr/>
        <p:txBody>
          <a:bodyPr/>
          <a:lstStyle/>
          <a:p>
            <a:r>
              <a:rPr lang="en-US" dirty="0"/>
              <a:t>The Java </a:t>
            </a:r>
            <a:r>
              <a:rPr lang="en-US" dirty="0" err="1"/>
              <a:t>callstack</a:t>
            </a:r>
            <a:r>
              <a:rPr lang="en-US" dirty="0"/>
              <a:t> </a:t>
            </a:r>
          </a:p>
        </p:txBody>
      </p:sp>
      <p:sp>
        <p:nvSpPr>
          <p:cNvPr id="3" name="Content Placeholder 2">
            <a:extLst>
              <a:ext uri="{FF2B5EF4-FFF2-40B4-BE49-F238E27FC236}">
                <a16:creationId xmlns:a16="http://schemas.microsoft.com/office/drawing/2014/main" id="{D08B0DD4-4728-4904-BE13-DF6F273F8439}"/>
              </a:ext>
            </a:extLst>
          </p:cNvPr>
          <p:cNvSpPr>
            <a:spLocks noGrp="1"/>
          </p:cNvSpPr>
          <p:nvPr>
            <p:ph idx="1"/>
          </p:nvPr>
        </p:nvSpPr>
        <p:spPr/>
        <p:txBody>
          <a:bodyPr/>
          <a:lstStyle/>
          <a:p>
            <a:r>
              <a:rPr lang="en-US" dirty="0"/>
              <a:t>There is a stack built into Java that it used to store local variables and pass data between functions.</a:t>
            </a:r>
          </a:p>
          <a:p>
            <a:r>
              <a:rPr lang="en-US" dirty="0"/>
              <a:t>It is created by Java when you run a program.</a:t>
            </a:r>
          </a:p>
          <a:p>
            <a:r>
              <a:rPr lang="en-US" dirty="0"/>
              <a:t>We are studying it as an example of a stack in action. As a programmer, this is a stack that you keep in your head when a program runs.  This is not a stack that your code will directly call.</a:t>
            </a:r>
          </a:p>
          <a:p>
            <a:pPr lvl="1"/>
            <a:r>
              <a:rPr lang="en-US" dirty="0"/>
              <a:t>That may be confusing, but it is so important to know that Java is using a stack when it runs your program. Sometimes, Java will give you an error message about “the stack” and you have to know what it means.</a:t>
            </a:r>
          </a:p>
        </p:txBody>
      </p:sp>
    </p:spTree>
    <p:extLst>
      <p:ext uri="{BB962C8B-B14F-4D97-AF65-F5344CB8AC3E}">
        <p14:creationId xmlns:p14="http://schemas.microsoft.com/office/powerpoint/2010/main" val="3103601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9CFD-05F2-4D50-B8AA-C4D14967CEE1}"/>
              </a:ext>
            </a:extLst>
          </p:cNvPr>
          <p:cNvSpPr>
            <a:spLocks noGrp="1"/>
          </p:cNvSpPr>
          <p:nvPr>
            <p:ph type="title"/>
          </p:nvPr>
        </p:nvSpPr>
        <p:spPr/>
        <p:txBody>
          <a:bodyPr>
            <a:normAutofit/>
          </a:bodyPr>
          <a:lstStyle/>
          <a:p>
            <a:r>
              <a:rPr lang="en-US" sz="2800" dirty="0"/>
              <a:t>Java uses a hidden stack called the </a:t>
            </a:r>
            <a:r>
              <a:rPr lang="en-US" sz="2800" dirty="0" err="1"/>
              <a:t>Callstack</a:t>
            </a:r>
            <a:r>
              <a:rPr lang="en-US" sz="2800" dirty="0"/>
              <a:t> to store your local variables and to pass values to and from functions. This is </a:t>
            </a:r>
            <a:r>
              <a:rPr lang="en-US" sz="2800" u="sng" dirty="0"/>
              <a:t>how</a:t>
            </a:r>
            <a:r>
              <a:rPr lang="en-US" sz="2800" dirty="0"/>
              <a:t> Java runs your code.</a:t>
            </a:r>
          </a:p>
        </p:txBody>
      </p:sp>
      <p:sp>
        <p:nvSpPr>
          <p:cNvPr id="3" name="Content Placeholder 2">
            <a:extLst>
              <a:ext uri="{FF2B5EF4-FFF2-40B4-BE49-F238E27FC236}">
                <a16:creationId xmlns:a16="http://schemas.microsoft.com/office/drawing/2014/main" id="{578D43D2-9160-4864-B933-1220180AED90}"/>
              </a:ext>
            </a:extLst>
          </p:cNvPr>
          <p:cNvSpPr>
            <a:spLocks noGrp="1"/>
          </p:cNvSpPr>
          <p:nvPr>
            <p:ph idx="1"/>
          </p:nvPr>
        </p:nvSpPr>
        <p:spPr>
          <a:xfrm>
            <a:off x="838201" y="1825624"/>
            <a:ext cx="3594904" cy="4355231"/>
          </a:xfrm>
        </p:spPr>
        <p:txBody>
          <a:bodyPr>
            <a:normAutofit fontScale="62500" lnSpcReduction="20000"/>
          </a:bodyPr>
          <a:lstStyle/>
          <a:p>
            <a:pPr marL="0" indent="0">
              <a:buNone/>
            </a:pPr>
            <a:r>
              <a:rPr lang="en-US" dirty="0">
                <a:solidFill>
                  <a:schemeClr val="bg1">
                    <a:lumMod val="75000"/>
                  </a:schemeClr>
                </a:solidFill>
              </a:rPr>
              <a:t>public int </a:t>
            </a:r>
            <a:r>
              <a:rPr lang="en-US" dirty="0" err="1">
                <a:solidFill>
                  <a:schemeClr val="bg1">
                    <a:lumMod val="75000"/>
                  </a:schemeClr>
                </a:solidFill>
              </a:rPr>
              <a:t>Func</a:t>
            </a:r>
            <a:r>
              <a:rPr lang="en-US" dirty="0">
                <a:solidFill>
                  <a:schemeClr val="bg1">
                    <a:lumMod val="75000"/>
                  </a:schemeClr>
                </a:solidFill>
              </a:rPr>
              <a:t>(int </a:t>
            </a:r>
            <a:r>
              <a:rPr lang="en-US" dirty="0" err="1">
                <a:solidFill>
                  <a:schemeClr val="bg1">
                    <a:lumMod val="75000"/>
                  </a:schemeClr>
                </a:solidFill>
              </a:rPr>
              <a:t>someArg</a:t>
            </a:r>
            <a:r>
              <a:rPr lang="en-US" dirty="0">
                <a:solidFill>
                  <a:schemeClr val="bg1">
                    <a:lumMod val="75000"/>
                  </a:schemeClr>
                </a:solidFill>
              </a:rPr>
              <a:t>)</a:t>
            </a:r>
          </a:p>
          <a:p>
            <a:pPr marL="0" indent="0">
              <a:buNone/>
            </a:pPr>
            <a:r>
              <a:rPr lang="en-US" dirty="0">
                <a:solidFill>
                  <a:schemeClr val="bg1">
                    <a:lumMod val="75000"/>
                  </a:schemeClr>
                </a:solidFill>
              </a:rPr>
              <a:t>{</a:t>
            </a:r>
          </a:p>
          <a:p>
            <a:pPr marL="0" indent="0">
              <a:buNone/>
            </a:pPr>
            <a:r>
              <a:rPr lang="en-US" dirty="0">
                <a:solidFill>
                  <a:schemeClr val="bg1">
                    <a:lumMod val="75000"/>
                  </a:schemeClr>
                </a:solidFill>
              </a:rPr>
              <a:t>	int z = 4;</a:t>
            </a:r>
          </a:p>
          <a:p>
            <a:pPr marL="0" indent="0">
              <a:buNone/>
            </a:pPr>
            <a:r>
              <a:rPr lang="en-US" dirty="0">
                <a:solidFill>
                  <a:schemeClr val="bg1">
                    <a:lumMod val="75000"/>
                  </a:schemeClr>
                </a:solidFill>
              </a:rPr>
              <a:t>	float p = 3.4555;</a:t>
            </a:r>
          </a:p>
          <a:p>
            <a:pPr marL="0" indent="0">
              <a:buNone/>
            </a:pPr>
            <a:r>
              <a:rPr lang="en-US" dirty="0">
                <a:solidFill>
                  <a:schemeClr val="bg1">
                    <a:lumMod val="75000"/>
                  </a:schemeClr>
                </a:solidFill>
              </a:rPr>
              <a:t>	return 30; </a:t>
            </a:r>
          </a:p>
          <a:p>
            <a:pPr marL="0" indent="0">
              <a:buNone/>
            </a:pPr>
            <a:r>
              <a:rPr lang="en-US" dirty="0">
                <a:solidFill>
                  <a:schemeClr val="bg1">
                    <a:lumMod val="75000"/>
                  </a:schemeClr>
                </a:solidFill>
              </a:rPr>
              <a:t>}</a:t>
            </a:r>
          </a:p>
          <a:p>
            <a:pPr marL="0" indent="0">
              <a:buNone/>
            </a:pPr>
            <a:endParaRPr lang="en-US" dirty="0"/>
          </a:p>
          <a:p>
            <a:pPr marL="0" indent="0">
              <a:buNone/>
            </a:pPr>
            <a:r>
              <a:rPr lang="en-US" dirty="0"/>
              <a:t>public void main(String[] </a:t>
            </a:r>
            <a:r>
              <a:rPr lang="en-US" dirty="0" err="1"/>
              <a:t>args</a:t>
            </a:r>
            <a:r>
              <a:rPr lang="en-US" dirty="0"/>
              <a:t>)</a:t>
            </a:r>
          </a:p>
          <a:p>
            <a:pPr marL="0" indent="0">
              <a:buNone/>
            </a:pPr>
            <a:r>
              <a:rPr lang="en-US" dirty="0"/>
              <a:t>{</a:t>
            </a:r>
          </a:p>
          <a:p>
            <a:pPr marL="0" indent="0">
              <a:buNone/>
            </a:pPr>
            <a:r>
              <a:rPr lang="en-US" dirty="0"/>
              <a:t>	int x = 12;		</a:t>
            </a:r>
          </a:p>
          <a:p>
            <a:pPr marL="0" indent="0">
              <a:buNone/>
            </a:pPr>
            <a:r>
              <a:rPr lang="en-US" dirty="0"/>
              <a:t>	int y = 10;</a:t>
            </a:r>
          </a:p>
          <a:p>
            <a:pPr marL="0" indent="0">
              <a:buNone/>
            </a:pPr>
            <a:r>
              <a:rPr lang="en-US" dirty="0">
                <a:sym typeface="Wingdings" panose="05000000000000000000" pitchFamily="2" charset="2"/>
              </a:rPr>
              <a:t>	</a:t>
            </a:r>
            <a:r>
              <a:rPr lang="en-US" dirty="0"/>
              <a:t>int a = </a:t>
            </a:r>
            <a:r>
              <a:rPr lang="en-US" dirty="0" err="1"/>
              <a:t>Func</a:t>
            </a:r>
            <a:r>
              <a:rPr lang="en-US" dirty="0"/>
              <a:t>(20);	</a:t>
            </a:r>
          </a:p>
          <a:p>
            <a:pPr marL="0" indent="0">
              <a:buNone/>
            </a:pPr>
            <a:r>
              <a:rPr lang="en-US" dirty="0"/>
              <a:t>}</a:t>
            </a:r>
          </a:p>
          <a:p>
            <a:pPr marL="0" indent="0">
              <a:buNone/>
            </a:pPr>
            <a:endParaRPr lang="en-US" dirty="0"/>
          </a:p>
        </p:txBody>
      </p:sp>
      <p:sp>
        <p:nvSpPr>
          <p:cNvPr id="4" name="TextBox 3">
            <a:extLst>
              <a:ext uri="{FF2B5EF4-FFF2-40B4-BE49-F238E27FC236}">
                <a16:creationId xmlns:a16="http://schemas.microsoft.com/office/drawing/2014/main" id="{B6F044A3-905A-4D16-BAF4-9A8024ED1020}"/>
              </a:ext>
            </a:extLst>
          </p:cNvPr>
          <p:cNvSpPr txBox="1"/>
          <p:nvPr/>
        </p:nvSpPr>
        <p:spPr>
          <a:xfrm>
            <a:off x="7800099" y="3539450"/>
            <a:ext cx="563303" cy="369332"/>
          </a:xfrm>
          <a:prstGeom prst="rect">
            <a:avLst/>
          </a:prstGeom>
          <a:noFill/>
          <a:ln>
            <a:solidFill>
              <a:schemeClr val="tx1"/>
            </a:solidFill>
          </a:ln>
        </p:spPr>
        <p:txBody>
          <a:bodyPr wrap="square" rtlCol="0">
            <a:spAutoFit/>
          </a:bodyPr>
          <a:lstStyle/>
          <a:p>
            <a:r>
              <a:rPr lang="en-US" dirty="0"/>
              <a:t>12</a:t>
            </a:r>
          </a:p>
        </p:txBody>
      </p:sp>
      <p:cxnSp>
        <p:nvCxnSpPr>
          <p:cNvPr id="5" name="Straight Connector 4">
            <a:extLst>
              <a:ext uri="{FF2B5EF4-FFF2-40B4-BE49-F238E27FC236}">
                <a16:creationId xmlns:a16="http://schemas.microsoft.com/office/drawing/2014/main" id="{3FA60748-FE28-4360-ABF7-ED84DDB0D90D}"/>
              </a:ext>
            </a:extLst>
          </p:cNvPr>
          <p:cNvCxnSpPr/>
          <p:nvPr/>
        </p:nvCxnSpPr>
        <p:spPr>
          <a:xfrm>
            <a:off x="7234868" y="3910711"/>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DEF2C10-640E-4A85-8689-AE75D9D774E6}"/>
              </a:ext>
            </a:extLst>
          </p:cNvPr>
          <p:cNvSpPr txBox="1"/>
          <p:nvPr/>
        </p:nvSpPr>
        <p:spPr>
          <a:xfrm>
            <a:off x="7800099" y="3169154"/>
            <a:ext cx="563303" cy="369332"/>
          </a:xfrm>
          <a:prstGeom prst="rect">
            <a:avLst/>
          </a:prstGeom>
          <a:noFill/>
          <a:ln>
            <a:solidFill>
              <a:schemeClr val="tx1"/>
            </a:solidFill>
          </a:ln>
        </p:spPr>
        <p:txBody>
          <a:bodyPr wrap="square" rtlCol="0">
            <a:spAutoFit/>
          </a:bodyPr>
          <a:lstStyle/>
          <a:p>
            <a:r>
              <a:rPr lang="en-US" dirty="0"/>
              <a:t>10</a:t>
            </a:r>
          </a:p>
        </p:txBody>
      </p:sp>
      <p:sp>
        <p:nvSpPr>
          <p:cNvPr id="7" name="TextBox 6">
            <a:extLst>
              <a:ext uri="{FF2B5EF4-FFF2-40B4-BE49-F238E27FC236}">
                <a16:creationId xmlns:a16="http://schemas.microsoft.com/office/drawing/2014/main" id="{11885D41-2383-4436-9478-A9D486C7E5BF}"/>
              </a:ext>
            </a:extLst>
          </p:cNvPr>
          <p:cNvSpPr txBox="1"/>
          <p:nvPr/>
        </p:nvSpPr>
        <p:spPr>
          <a:xfrm>
            <a:off x="7800099" y="2798858"/>
            <a:ext cx="563303" cy="369332"/>
          </a:xfrm>
          <a:prstGeom prst="rect">
            <a:avLst/>
          </a:prstGeom>
          <a:noFill/>
          <a:ln>
            <a:solidFill>
              <a:schemeClr val="tx1"/>
            </a:solidFill>
          </a:ln>
        </p:spPr>
        <p:txBody>
          <a:bodyPr wrap="square" rtlCol="0">
            <a:spAutoFit/>
          </a:bodyPr>
          <a:lstStyle/>
          <a:p>
            <a:r>
              <a:rPr lang="en-US" dirty="0"/>
              <a:t>0</a:t>
            </a:r>
          </a:p>
        </p:txBody>
      </p:sp>
      <p:sp>
        <p:nvSpPr>
          <p:cNvPr id="16" name="TextBox 15">
            <a:extLst>
              <a:ext uri="{FF2B5EF4-FFF2-40B4-BE49-F238E27FC236}">
                <a16:creationId xmlns:a16="http://schemas.microsoft.com/office/drawing/2014/main" id="{951A5D86-0CD0-4CA6-80AC-834A67ACFAFC}"/>
              </a:ext>
            </a:extLst>
          </p:cNvPr>
          <p:cNvSpPr txBox="1"/>
          <p:nvPr/>
        </p:nvSpPr>
        <p:spPr>
          <a:xfrm>
            <a:off x="7360262" y="3527308"/>
            <a:ext cx="563303" cy="369332"/>
          </a:xfrm>
          <a:prstGeom prst="rect">
            <a:avLst/>
          </a:prstGeom>
          <a:noFill/>
          <a:ln>
            <a:noFill/>
          </a:ln>
        </p:spPr>
        <p:txBody>
          <a:bodyPr wrap="square" rtlCol="0">
            <a:spAutoFit/>
          </a:bodyPr>
          <a:lstStyle/>
          <a:p>
            <a:r>
              <a:rPr lang="en-US" dirty="0"/>
              <a:t>x</a:t>
            </a:r>
          </a:p>
        </p:txBody>
      </p:sp>
      <p:sp>
        <p:nvSpPr>
          <p:cNvPr id="17" name="TextBox 16">
            <a:extLst>
              <a:ext uri="{FF2B5EF4-FFF2-40B4-BE49-F238E27FC236}">
                <a16:creationId xmlns:a16="http://schemas.microsoft.com/office/drawing/2014/main" id="{FC2DD79B-9F08-4C14-837A-EBCE773C11B1}"/>
              </a:ext>
            </a:extLst>
          </p:cNvPr>
          <p:cNvSpPr txBox="1"/>
          <p:nvPr/>
        </p:nvSpPr>
        <p:spPr>
          <a:xfrm>
            <a:off x="7360262" y="3157012"/>
            <a:ext cx="563303" cy="369332"/>
          </a:xfrm>
          <a:prstGeom prst="rect">
            <a:avLst/>
          </a:prstGeom>
          <a:noFill/>
          <a:ln>
            <a:noFill/>
          </a:ln>
        </p:spPr>
        <p:txBody>
          <a:bodyPr wrap="square" rtlCol="0">
            <a:spAutoFit/>
          </a:bodyPr>
          <a:lstStyle/>
          <a:p>
            <a:r>
              <a:rPr lang="en-US" dirty="0"/>
              <a:t>y</a:t>
            </a:r>
          </a:p>
        </p:txBody>
      </p:sp>
      <p:sp>
        <p:nvSpPr>
          <p:cNvPr id="19" name="TextBox 18">
            <a:extLst>
              <a:ext uri="{FF2B5EF4-FFF2-40B4-BE49-F238E27FC236}">
                <a16:creationId xmlns:a16="http://schemas.microsoft.com/office/drawing/2014/main" id="{33C7A588-AF4B-464C-882A-1BAD9E8B7751}"/>
              </a:ext>
            </a:extLst>
          </p:cNvPr>
          <p:cNvSpPr txBox="1"/>
          <p:nvPr/>
        </p:nvSpPr>
        <p:spPr>
          <a:xfrm>
            <a:off x="4696154" y="3960030"/>
            <a:ext cx="6157731" cy="923330"/>
          </a:xfrm>
          <a:prstGeom prst="rect">
            <a:avLst/>
          </a:prstGeom>
          <a:noFill/>
          <a:ln>
            <a:noFill/>
          </a:ln>
        </p:spPr>
        <p:txBody>
          <a:bodyPr wrap="square" rtlCol="0">
            <a:spAutoFit/>
          </a:bodyPr>
          <a:lstStyle/>
          <a:p>
            <a:r>
              <a:rPr lang="en-US" dirty="0"/>
              <a:t>The </a:t>
            </a:r>
            <a:r>
              <a:rPr lang="en-US" dirty="0" err="1"/>
              <a:t>callstack</a:t>
            </a:r>
            <a:r>
              <a:rPr lang="en-US" dirty="0"/>
              <a:t> is inside the Java runtime. It is always there. You don’t call new to create it. Java makes it for its own purposes when you run a program.</a:t>
            </a:r>
          </a:p>
        </p:txBody>
      </p:sp>
      <p:sp>
        <p:nvSpPr>
          <p:cNvPr id="20" name="TextBox 19">
            <a:extLst>
              <a:ext uri="{FF2B5EF4-FFF2-40B4-BE49-F238E27FC236}">
                <a16:creationId xmlns:a16="http://schemas.microsoft.com/office/drawing/2014/main" id="{A1D1F1C9-8896-4296-98F0-1E002610BB6D}"/>
              </a:ext>
            </a:extLst>
          </p:cNvPr>
          <p:cNvSpPr txBox="1"/>
          <p:nvPr/>
        </p:nvSpPr>
        <p:spPr>
          <a:xfrm>
            <a:off x="5937813" y="1835726"/>
            <a:ext cx="3091408" cy="369332"/>
          </a:xfrm>
          <a:prstGeom prst="rect">
            <a:avLst/>
          </a:prstGeom>
          <a:noFill/>
          <a:ln>
            <a:noFill/>
          </a:ln>
        </p:spPr>
        <p:txBody>
          <a:bodyPr wrap="square" rtlCol="0">
            <a:spAutoFit/>
          </a:bodyPr>
          <a:lstStyle/>
          <a:p>
            <a:r>
              <a:rPr lang="en-US" dirty="0">
                <a:solidFill>
                  <a:schemeClr val="accent1"/>
                </a:solidFill>
              </a:rPr>
              <a:t>The </a:t>
            </a:r>
            <a:r>
              <a:rPr lang="en-US" dirty="0" err="1">
                <a:solidFill>
                  <a:schemeClr val="accent1"/>
                </a:solidFill>
              </a:rPr>
              <a:t>Callstack</a:t>
            </a:r>
            <a:r>
              <a:rPr lang="en-US" dirty="0">
                <a:solidFill>
                  <a:schemeClr val="accent1"/>
                </a:solidFill>
              </a:rPr>
              <a:t> inside main()</a:t>
            </a:r>
          </a:p>
        </p:txBody>
      </p:sp>
      <p:sp>
        <p:nvSpPr>
          <p:cNvPr id="21" name="Arrow: Down 20">
            <a:extLst>
              <a:ext uri="{FF2B5EF4-FFF2-40B4-BE49-F238E27FC236}">
                <a16:creationId xmlns:a16="http://schemas.microsoft.com/office/drawing/2014/main" id="{DE77DC50-01CA-4944-9475-CD61D2597B8B}"/>
              </a:ext>
            </a:extLst>
          </p:cNvPr>
          <p:cNvSpPr/>
          <p:nvPr/>
        </p:nvSpPr>
        <p:spPr>
          <a:xfrm rot="10955328">
            <a:off x="2756958" y="1982685"/>
            <a:ext cx="803148" cy="3587834"/>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3F3C545-B388-4F0E-8982-2A33A1D7D76B}"/>
              </a:ext>
            </a:extLst>
          </p:cNvPr>
          <p:cNvSpPr txBox="1"/>
          <p:nvPr/>
        </p:nvSpPr>
        <p:spPr>
          <a:xfrm>
            <a:off x="7800099" y="2434615"/>
            <a:ext cx="563303" cy="369332"/>
          </a:xfrm>
          <a:prstGeom prst="rect">
            <a:avLst/>
          </a:prstGeom>
          <a:noFill/>
          <a:ln>
            <a:solidFill>
              <a:schemeClr val="tx1"/>
            </a:solidFill>
          </a:ln>
        </p:spPr>
        <p:txBody>
          <a:bodyPr wrap="square" rtlCol="0">
            <a:spAutoFit/>
          </a:bodyPr>
          <a:lstStyle/>
          <a:p>
            <a:r>
              <a:rPr lang="en-US" dirty="0"/>
              <a:t>20</a:t>
            </a:r>
          </a:p>
        </p:txBody>
      </p:sp>
      <p:sp>
        <p:nvSpPr>
          <p:cNvPr id="30" name="TextBox 29">
            <a:extLst>
              <a:ext uri="{FF2B5EF4-FFF2-40B4-BE49-F238E27FC236}">
                <a16:creationId xmlns:a16="http://schemas.microsoft.com/office/drawing/2014/main" id="{E6639C27-5B33-47E5-A506-74A61C41C7D0}"/>
              </a:ext>
            </a:extLst>
          </p:cNvPr>
          <p:cNvSpPr txBox="1"/>
          <p:nvPr/>
        </p:nvSpPr>
        <p:spPr>
          <a:xfrm>
            <a:off x="7362885" y="2789277"/>
            <a:ext cx="563303" cy="369332"/>
          </a:xfrm>
          <a:prstGeom prst="rect">
            <a:avLst/>
          </a:prstGeom>
          <a:noFill/>
          <a:ln>
            <a:noFill/>
          </a:ln>
        </p:spPr>
        <p:txBody>
          <a:bodyPr wrap="square" rtlCol="0">
            <a:spAutoFit/>
          </a:bodyPr>
          <a:lstStyle/>
          <a:p>
            <a:r>
              <a:rPr lang="en-US" dirty="0"/>
              <a:t>a</a:t>
            </a:r>
          </a:p>
        </p:txBody>
      </p:sp>
      <p:cxnSp>
        <p:nvCxnSpPr>
          <p:cNvPr id="31" name="Straight Connector 30">
            <a:extLst>
              <a:ext uri="{FF2B5EF4-FFF2-40B4-BE49-F238E27FC236}">
                <a16:creationId xmlns:a16="http://schemas.microsoft.com/office/drawing/2014/main" id="{7141FA66-2023-4B2B-BB6D-8096138A9D2F}"/>
              </a:ext>
            </a:extLst>
          </p:cNvPr>
          <p:cNvCxnSpPr/>
          <p:nvPr/>
        </p:nvCxnSpPr>
        <p:spPr>
          <a:xfrm flipH="1">
            <a:off x="7265043" y="2812166"/>
            <a:ext cx="2037144"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EC340E-ABAA-4C52-AFE5-25D93A42A8F3}"/>
              </a:ext>
            </a:extLst>
          </p:cNvPr>
          <p:cNvSpPr txBox="1"/>
          <p:nvPr/>
        </p:nvSpPr>
        <p:spPr>
          <a:xfrm>
            <a:off x="8658103" y="3176773"/>
            <a:ext cx="2561155" cy="369332"/>
          </a:xfrm>
          <a:prstGeom prst="rect">
            <a:avLst/>
          </a:prstGeom>
          <a:noFill/>
          <a:ln>
            <a:noFill/>
          </a:ln>
        </p:spPr>
        <p:txBody>
          <a:bodyPr wrap="square" rtlCol="0">
            <a:spAutoFit/>
          </a:bodyPr>
          <a:lstStyle/>
          <a:p>
            <a:r>
              <a:rPr lang="en-US" dirty="0">
                <a:solidFill>
                  <a:schemeClr val="bg2">
                    <a:lumMod val="25000"/>
                  </a:schemeClr>
                </a:solidFill>
              </a:rPr>
              <a:t>Local variables in main()</a:t>
            </a:r>
          </a:p>
        </p:txBody>
      </p:sp>
      <p:sp>
        <p:nvSpPr>
          <p:cNvPr id="33" name="TextBox 32">
            <a:extLst>
              <a:ext uri="{FF2B5EF4-FFF2-40B4-BE49-F238E27FC236}">
                <a16:creationId xmlns:a16="http://schemas.microsoft.com/office/drawing/2014/main" id="{3F760B4D-E75B-4F6D-92B7-18CB55BAD9C2}"/>
              </a:ext>
            </a:extLst>
          </p:cNvPr>
          <p:cNvSpPr txBox="1"/>
          <p:nvPr/>
        </p:nvSpPr>
        <p:spPr>
          <a:xfrm>
            <a:off x="8658103" y="2451054"/>
            <a:ext cx="3711614" cy="369332"/>
          </a:xfrm>
          <a:prstGeom prst="rect">
            <a:avLst/>
          </a:prstGeom>
          <a:noFill/>
          <a:ln>
            <a:noFill/>
          </a:ln>
        </p:spPr>
        <p:txBody>
          <a:bodyPr wrap="square" rtlCol="0">
            <a:spAutoFit/>
          </a:bodyPr>
          <a:lstStyle/>
          <a:p>
            <a:r>
              <a:rPr lang="en-US" dirty="0">
                <a:solidFill>
                  <a:schemeClr val="bg2">
                    <a:lumMod val="25000"/>
                  </a:schemeClr>
                </a:solidFill>
              </a:rPr>
              <a:t>Parameter being passed to </a:t>
            </a:r>
            <a:r>
              <a:rPr lang="en-US" dirty="0" err="1">
                <a:solidFill>
                  <a:schemeClr val="bg2">
                    <a:lumMod val="25000"/>
                  </a:schemeClr>
                </a:solidFill>
              </a:rPr>
              <a:t>Func</a:t>
            </a:r>
            <a:r>
              <a:rPr lang="en-US" dirty="0">
                <a:solidFill>
                  <a:schemeClr val="bg2">
                    <a:lumMod val="25000"/>
                  </a:schemeClr>
                </a:solidFill>
              </a:rPr>
              <a:t>()</a:t>
            </a:r>
          </a:p>
        </p:txBody>
      </p:sp>
    </p:spTree>
    <p:extLst>
      <p:ext uri="{BB962C8B-B14F-4D97-AF65-F5344CB8AC3E}">
        <p14:creationId xmlns:p14="http://schemas.microsoft.com/office/powerpoint/2010/main" val="97387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9CFD-05F2-4D50-B8AA-C4D14967CEE1}"/>
              </a:ext>
            </a:extLst>
          </p:cNvPr>
          <p:cNvSpPr>
            <a:spLocks noGrp="1"/>
          </p:cNvSpPr>
          <p:nvPr>
            <p:ph type="title"/>
          </p:nvPr>
        </p:nvSpPr>
        <p:spPr/>
        <p:txBody>
          <a:bodyPr>
            <a:normAutofit/>
          </a:bodyPr>
          <a:lstStyle/>
          <a:p>
            <a:r>
              <a:rPr lang="en-US" sz="2800" dirty="0"/>
              <a:t>Java’s hidden </a:t>
            </a:r>
            <a:r>
              <a:rPr lang="en-US" sz="2800" dirty="0" err="1"/>
              <a:t>callstack</a:t>
            </a:r>
            <a:r>
              <a:rPr lang="en-US" sz="2800" dirty="0"/>
              <a:t>. This is </a:t>
            </a:r>
            <a:r>
              <a:rPr lang="en-US" sz="2800" u="sng" dirty="0"/>
              <a:t>how</a:t>
            </a:r>
            <a:r>
              <a:rPr lang="en-US" sz="2800" dirty="0"/>
              <a:t> Java runs your program. </a:t>
            </a:r>
          </a:p>
        </p:txBody>
      </p:sp>
      <p:sp>
        <p:nvSpPr>
          <p:cNvPr id="3" name="Content Placeholder 2">
            <a:extLst>
              <a:ext uri="{FF2B5EF4-FFF2-40B4-BE49-F238E27FC236}">
                <a16:creationId xmlns:a16="http://schemas.microsoft.com/office/drawing/2014/main" id="{578D43D2-9160-4864-B933-1220180AED90}"/>
              </a:ext>
            </a:extLst>
          </p:cNvPr>
          <p:cNvSpPr>
            <a:spLocks noGrp="1"/>
          </p:cNvSpPr>
          <p:nvPr>
            <p:ph idx="1"/>
          </p:nvPr>
        </p:nvSpPr>
        <p:spPr>
          <a:xfrm>
            <a:off x="838200" y="1825625"/>
            <a:ext cx="5099613" cy="4351338"/>
          </a:xfrm>
        </p:spPr>
        <p:txBody>
          <a:bodyPr>
            <a:normAutofit fontScale="62500" lnSpcReduction="20000"/>
          </a:bodyPr>
          <a:lstStyle/>
          <a:p>
            <a:pPr marL="0" indent="0">
              <a:buNone/>
            </a:pPr>
            <a:r>
              <a:rPr lang="en-US" dirty="0"/>
              <a:t>public int </a:t>
            </a:r>
            <a:r>
              <a:rPr lang="en-US" dirty="0" err="1"/>
              <a:t>Func</a:t>
            </a:r>
            <a:r>
              <a:rPr lang="en-US" dirty="0"/>
              <a:t>(int </a:t>
            </a:r>
            <a:r>
              <a:rPr lang="en-US" dirty="0" err="1"/>
              <a:t>someArg</a:t>
            </a:r>
            <a:r>
              <a:rPr lang="en-US" dirty="0"/>
              <a:t>)</a:t>
            </a:r>
          </a:p>
          <a:p>
            <a:pPr marL="0" indent="0">
              <a:buNone/>
            </a:pPr>
            <a:r>
              <a:rPr lang="en-US" dirty="0"/>
              <a:t>{</a:t>
            </a:r>
          </a:p>
          <a:p>
            <a:pPr marL="0" indent="0">
              <a:buNone/>
            </a:pPr>
            <a:r>
              <a:rPr lang="en-US" dirty="0"/>
              <a:t>	int z = 4;</a:t>
            </a:r>
          </a:p>
          <a:p>
            <a:pPr marL="0" indent="0">
              <a:buNone/>
            </a:pPr>
            <a:r>
              <a:rPr lang="en-US" dirty="0"/>
              <a:t>	float p = 3.4;</a:t>
            </a:r>
          </a:p>
          <a:p>
            <a:pPr marL="0" indent="0">
              <a:buNone/>
            </a:pPr>
            <a:r>
              <a:rPr lang="en-US" dirty="0">
                <a:sym typeface="Wingdings" panose="05000000000000000000" pitchFamily="2" charset="2"/>
              </a:rPr>
              <a:t>	</a:t>
            </a:r>
            <a:r>
              <a:rPr lang="en-US" dirty="0"/>
              <a:t>return z;	</a:t>
            </a:r>
          </a:p>
          <a:p>
            <a:pPr marL="0" indent="0">
              <a:buNone/>
            </a:pPr>
            <a:r>
              <a:rPr lang="en-US" dirty="0"/>
              <a:t>}</a:t>
            </a:r>
          </a:p>
          <a:p>
            <a:pPr marL="0" indent="0">
              <a:buNone/>
            </a:pPr>
            <a:endParaRPr lang="en-US" dirty="0"/>
          </a:p>
          <a:p>
            <a:pPr marL="0" indent="0">
              <a:buNone/>
            </a:pPr>
            <a:r>
              <a:rPr lang="en-US" dirty="0">
                <a:solidFill>
                  <a:schemeClr val="bg1">
                    <a:lumMod val="75000"/>
                  </a:schemeClr>
                </a:solidFill>
              </a:rPr>
              <a:t>public void main(String[] </a:t>
            </a:r>
            <a:r>
              <a:rPr lang="en-US" dirty="0" err="1">
                <a:solidFill>
                  <a:schemeClr val="bg1">
                    <a:lumMod val="75000"/>
                  </a:schemeClr>
                </a:solidFill>
              </a:rPr>
              <a:t>args</a:t>
            </a:r>
            <a:r>
              <a:rPr lang="en-US" dirty="0">
                <a:solidFill>
                  <a:schemeClr val="bg1">
                    <a:lumMod val="75000"/>
                  </a:schemeClr>
                </a:solidFill>
              </a:rPr>
              <a:t>)</a:t>
            </a:r>
          </a:p>
          <a:p>
            <a:pPr marL="0" indent="0">
              <a:buNone/>
            </a:pPr>
            <a:r>
              <a:rPr lang="en-US" dirty="0">
                <a:solidFill>
                  <a:schemeClr val="bg1">
                    <a:lumMod val="75000"/>
                  </a:schemeClr>
                </a:solidFill>
              </a:rPr>
              <a:t>{</a:t>
            </a:r>
          </a:p>
          <a:p>
            <a:pPr marL="0" indent="0">
              <a:buNone/>
            </a:pPr>
            <a:r>
              <a:rPr lang="en-US" dirty="0">
                <a:solidFill>
                  <a:schemeClr val="bg1">
                    <a:lumMod val="75000"/>
                  </a:schemeClr>
                </a:solidFill>
              </a:rPr>
              <a:t>	int x = 12;		</a:t>
            </a:r>
          </a:p>
          <a:p>
            <a:pPr marL="0" indent="0">
              <a:buNone/>
            </a:pPr>
            <a:r>
              <a:rPr lang="en-US" dirty="0">
                <a:solidFill>
                  <a:schemeClr val="bg1">
                    <a:lumMod val="75000"/>
                  </a:schemeClr>
                </a:solidFill>
              </a:rPr>
              <a:t>	int y = 10;</a:t>
            </a:r>
          </a:p>
          <a:p>
            <a:pPr marL="0" indent="0">
              <a:buNone/>
            </a:pPr>
            <a:r>
              <a:rPr lang="en-US" dirty="0">
                <a:solidFill>
                  <a:schemeClr val="bg1">
                    <a:lumMod val="75000"/>
                  </a:schemeClr>
                </a:solidFill>
              </a:rPr>
              <a:t>	int a = </a:t>
            </a:r>
            <a:r>
              <a:rPr lang="en-US" dirty="0" err="1">
                <a:solidFill>
                  <a:schemeClr val="bg1">
                    <a:lumMod val="75000"/>
                  </a:schemeClr>
                </a:solidFill>
              </a:rPr>
              <a:t>Func</a:t>
            </a:r>
            <a:r>
              <a:rPr lang="en-US" dirty="0">
                <a:solidFill>
                  <a:schemeClr val="bg1">
                    <a:lumMod val="75000"/>
                  </a:schemeClr>
                </a:solidFill>
              </a:rPr>
              <a:t>(20);</a:t>
            </a:r>
          </a:p>
          <a:p>
            <a:pPr marL="0" indent="0">
              <a:buNone/>
            </a:pPr>
            <a:r>
              <a:rPr lang="en-US" dirty="0">
                <a:solidFill>
                  <a:schemeClr val="bg1">
                    <a:lumMod val="75000"/>
                  </a:schemeClr>
                </a:solidFill>
              </a:rPr>
              <a:t>}</a:t>
            </a:r>
          </a:p>
          <a:p>
            <a:pPr marL="0" indent="0">
              <a:buNone/>
            </a:pPr>
            <a:endParaRPr lang="en-US" dirty="0"/>
          </a:p>
        </p:txBody>
      </p:sp>
      <p:sp>
        <p:nvSpPr>
          <p:cNvPr id="10" name="TextBox 9">
            <a:extLst>
              <a:ext uri="{FF2B5EF4-FFF2-40B4-BE49-F238E27FC236}">
                <a16:creationId xmlns:a16="http://schemas.microsoft.com/office/drawing/2014/main" id="{5E920260-A727-462D-B404-825BA1E555AE}"/>
              </a:ext>
            </a:extLst>
          </p:cNvPr>
          <p:cNvSpPr txBox="1"/>
          <p:nvPr/>
        </p:nvSpPr>
        <p:spPr>
          <a:xfrm>
            <a:off x="6161589" y="4475315"/>
            <a:ext cx="563303" cy="369332"/>
          </a:xfrm>
          <a:prstGeom prst="rect">
            <a:avLst/>
          </a:prstGeom>
          <a:noFill/>
          <a:ln>
            <a:solidFill>
              <a:schemeClr val="tx1"/>
            </a:solidFill>
          </a:ln>
        </p:spPr>
        <p:txBody>
          <a:bodyPr wrap="square" rtlCol="0">
            <a:spAutoFit/>
          </a:bodyPr>
          <a:lstStyle/>
          <a:p>
            <a:r>
              <a:rPr lang="en-US" dirty="0"/>
              <a:t>12</a:t>
            </a:r>
          </a:p>
        </p:txBody>
      </p:sp>
      <p:cxnSp>
        <p:nvCxnSpPr>
          <p:cNvPr id="11" name="Straight Connector 10">
            <a:extLst>
              <a:ext uri="{FF2B5EF4-FFF2-40B4-BE49-F238E27FC236}">
                <a16:creationId xmlns:a16="http://schemas.microsoft.com/office/drawing/2014/main" id="{5B5880D1-EB3D-472B-B2E8-DF40E0F64FBE}"/>
              </a:ext>
            </a:extLst>
          </p:cNvPr>
          <p:cNvCxnSpPr/>
          <p:nvPr/>
        </p:nvCxnSpPr>
        <p:spPr>
          <a:xfrm>
            <a:off x="5620593" y="4844647"/>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1D80F2C-C203-40A6-A981-D0CEA75C8DCD}"/>
              </a:ext>
            </a:extLst>
          </p:cNvPr>
          <p:cNvSpPr txBox="1"/>
          <p:nvPr/>
        </p:nvSpPr>
        <p:spPr>
          <a:xfrm>
            <a:off x="6161589" y="4099430"/>
            <a:ext cx="563303" cy="369332"/>
          </a:xfrm>
          <a:prstGeom prst="rect">
            <a:avLst/>
          </a:prstGeom>
          <a:noFill/>
          <a:ln>
            <a:solidFill>
              <a:schemeClr val="tx1"/>
            </a:solidFill>
          </a:ln>
        </p:spPr>
        <p:txBody>
          <a:bodyPr wrap="square" rtlCol="0">
            <a:spAutoFit/>
          </a:bodyPr>
          <a:lstStyle/>
          <a:p>
            <a:r>
              <a:rPr lang="en-US" dirty="0"/>
              <a:t>10</a:t>
            </a:r>
          </a:p>
        </p:txBody>
      </p:sp>
      <p:sp>
        <p:nvSpPr>
          <p:cNvPr id="13" name="TextBox 12">
            <a:extLst>
              <a:ext uri="{FF2B5EF4-FFF2-40B4-BE49-F238E27FC236}">
                <a16:creationId xmlns:a16="http://schemas.microsoft.com/office/drawing/2014/main" id="{89076EC6-84CD-40AA-A408-4EBCE26D163B}"/>
              </a:ext>
            </a:extLst>
          </p:cNvPr>
          <p:cNvSpPr txBox="1"/>
          <p:nvPr/>
        </p:nvSpPr>
        <p:spPr>
          <a:xfrm>
            <a:off x="6161590" y="3353533"/>
            <a:ext cx="563303" cy="369332"/>
          </a:xfrm>
          <a:prstGeom prst="rect">
            <a:avLst/>
          </a:prstGeom>
          <a:noFill/>
          <a:ln>
            <a:solidFill>
              <a:schemeClr val="tx1"/>
            </a:solidFill>
          </a:ln>
        </p:spPr>
        <p:txBody>
          <a:bodyPr wrap="square" rtlCol="0">
            <a:spAutoFit/>
          </a:bodyPr>
          <a:lstStyle/>
          <a:p>
            <a:r>
              <a:rPr lang="en-US" dirty="0"/>
              <a:t>20</a:t>
            </a:r>
          </a:p>
        </p:txBody>
      </p:sp>
      <p:sp>
        <p:nvSpPr>
          <p:cNvPr id="15" name="TextBox 14">
            <a:extLst>
              <a:ext uri="{FF2B5EF4-FFF2-40B4-BE49-F238E27FC236}">
                <a16:creationId xmlns:a16="http://schemas.microsoft.com/office/drawing/2014/main" id="{08669140-AE02-44E8-ADE7-BBAC4E6B11DD}"/>
              </a:ext>
            </a:extLst>
          </p:cNvPr>
          <p:cNvSpPr txBox="1"/>
          <p:nvPr/>
        </p:nvSpPr>
        <p:spPr>
          <a:xfrm>
            <a:off x="6161589" y="2605522"/>
            <a:ext cx="563303" cy="369332"/>
          </a:xfrm>
          <a:prstGeom prst="rect">
            <a:avLst/>
          </a:prstGeom>
          <a:noFill/>
          <a:ln>
            <a:solidFill>
              <a:schemeClr val="tx1"/>
            </a:solidFill>
          </a:ln>
        </p:spPr>
        <p:txBody>
          <a:bodyPr wrap="square" rtlCol="0">
            <a:spAutoFit/>
          </a:bodyPr>
          <a:lstStyle/>
          <a:p>
            <a:r>
              <a:rPr lang="en-US" dirty="0"/>
              <a:t>3.4</a:t>
            </a:r>
          </a:p>
        </p:txBody>
      </p:sp>
      <p:sp>
        <p:nvSpPr>
          <p:cNvPr id="22" name="TextBox 21">
            <a:extLst>
              <a:ext uri="{FF2B5EF4-FFF2-40B4-BE49-F238E27FC236}">
                <a16:creationId xmlns:a16="http://schemas.microsoft.com/office/drawing/2014/main" id="{F94256AB-7AF3-46EF-B0DD-E66E35FE6453}"/>
              </a:ext>
            </a:extLst>
          </p:cNvPr>
          <p:cNvSpPr txBox="1"/>
          <p:nvPr/>
        </p:nvSpPr>
        <p:spPr>
          <a:xfrm>
            <a:off x="5745985" y="4486493"/>
            <a:ext cx="563303" cy="369332"/>
          </a:xfrm>
          <a:prstGeom prst="rect">
            <a:avLst/>
          </a:prstGeom>
          <a:noFill/>
          <a:ln>
            <a:noFill/>
          </a:ln>
        </p:spPr>
        <p:txBody>
          <a:bodyPr wrap="square" rtlCol="0">
            <a:spAutoFit/>
          </a:bodyPr>
          <a:lstStyle/>
          <a:p>
            <a:r>
              <a:rPr lang="en-US" dirty="0"/>
              <a:t>x</a:t>
            </a:r>
          </a:p>
        </p:txBody>
      </p:sp>
      <p:sp>
        <p:nvSpPr>
          <p:cNvPr id="23" name="TextBox 22">
            <a:extLst>
              <a:ext uri="{FF2B5EF4-FFF2-40B4-BE49-F238E27FC236}">
                <a16:creationId xmlns:a16="http://schemas.microsoft.com/office/drawing/2014/main" id="{931AD5D4-DACA-441D-9EAC-F0DECA59BDE1}"/>
              </a:ext>
            </a:extLst>
          </p:cNvPr>
          <p:cNvSpPr txBox="1"/>
          <p:nvPr/>
        </p:nvSpPr>
        <p:spPr>
          <a:xfrm>
            <a:off x="5745985" y="4112821"/>
            <a:ext cx="563303" cy="369332"/>
          </a:xfrm>
          <a:prstGeom prst="rect">
            <a:avLst/>
          </a:prstGeom>
          <a:noFill/>
          <a:ln>
            <a:noFill/>
          </a:ln>
        </p:spPr>
        <p:txBody>
          <a:bodyPr wrap="square" rtlCol="0">
            <a:spAutoFit/>
          </a:bodyPr>
          <a:lstStyle/>
          <a:p>
            <a:r>
              <a:rPr lang="en-US" dirty="0"/>
              <a:t>y</a:t>
            </a:r>
          </a:p>
        </p:txBody>
      </p:sp>
      <p:sp>
        <p:nvSpPr>
          <p:cNvPr id="24" name="TextBox 23">
            <a:extLst>
              <a:ext uri="{FF2B5EF4-FFF2-40B4-BE49-F238E27FC236}">
                <a16:creationId xmlns:a16="http://schemas.microsoft.com/office/drawing/2014/main" id="{58E36C7C-A9D7-44C2-9696-D6FA9BB01A5A}"/>
              </a:ext>
            </a:extLst>
          </p:cNvPr>
          <p:cNvSpPr txBox="1"/>
          <p:nvPr/>
        </p:nvSpPr>
        <p:spPr>
          <a:xfrm>
            <a:off x="5120889" y="3353533"/>
            <a:ext cx="1164166" cy="369332"/>
          </a:xfrm>
          <a:prstGeom prst="rect">
            <a:avLst/>
          </a:prstGeom>
          <a:noFill/>
          <a:ln>
            <a:noFill/>
          </a:ln>
        </p:spPr>
        <p:txBody>
          <a:bodyPr wrap="square" rtlCol="0">
            <a:spAutoFit/>
          </a:bodyPr>
          <a:lstStyle/>
          <a:p>
            <a:r>
              <a:rPr lang="en-US" dirty="0" err="1"/>
              <a:t>someArg</a:t>
            </a:r>
            <a:endParaRPr lang="en-US" dirty="0"/>
          </a:p>
        </p:txBody>
      </p:sp>
      <p:sp>
        <p:nvSpPr>
          <p:cNvPr id="25" name="TextBox 24">
            <a:extLst>
              <a:ext uri="{FF2B5EF4-FFF2-40B4-BE49-F238E27FC236}">
                <a16:creationId xmlns:a16="http://schemas.microsoft.com/office/drawing/2014/main" id="{CF0F3EBA-30FB-42D1-B9C7-68CC645998AC}"/>
              </a:ext>
            </a:extLst>
          </p:cNvPr>
          <p:cNvSpPr txBox="1"/>
          <p:nvPr/>
        </p:nvSpPr>
        <p:spPr>
          <a:xfrm>
            <a:off x="5756171" y="2991861"/>
            <a:ext cx="563303" cy="369332"/>
          </a:xfrm>
          <a:prstGeom prst="rect">
            <a:avLst/>
          </a:prstGeom>
          <a:noFill/>
          <a:ln>
            <a:noFill/>
          </a:ln>
        </p:spPr>
        <p:txBody>
          <a:bodyPr wrap="square" rtlCol="0">
            <a:spAutoFit/>
          </a:bodyPr>
          <a:lstStyle/>
          <a:p>
            <a:r>
              <a:rPr lang="en-US" dirty="0"/>
              <a:t>z</a:t>
            </a:r>
          </a:p>
        </p:txBody>
      </p:sp>
      <p:sp>
        <p:nvSpPr>
          <p:cNvPr id="26" name="TextBox 25">
            <a:extLst>
              <a:ext uri="{FF2B5EF4-FFF2-40B4-BE49-F238E27FC236}">
                <a16:creationId xmlns:a16="http://schemas.microsoft.com/office/drawing/2014/main" id="{75E49DE7-032A-4BED-94AC-2B90300024B2}"/>
              </a:ext>
            </a:extLst>
          </p:cNvPr>
          <p:cNvSpPr txBox="1"/>
          <p:nvPr/>
        </p:nvSpPr>
        <p:spPr>
          <a:xfrm>
            <a:off x="5745984" y="2627433"/>
            <a:ext cx="563303" cy="369332"/>
          </a:xfrm>
          <a:prstGeom prst="rect">
            <a:avLst/>
          </a:prstGeom>
          <a:noFill/>
          <a:ln>
            <a:noFill/>
          </a:ln>
        </p:spPr>
        <p:txBody>
          <a:bodyPr wrap="square" rtlCol="0">
            <a:spAutoFit/>
          </a:bodyPr>
          <a:lstStyle/>
          <a:p>
            <a:r>
              <a:rPr lang="en-US" dirty="0"/>
              <a:t>p</a:t>
            </a:r>
          </a:p>
        </p:txBody>
      </p:sp>
      <p:sp>
        <p:nvSpPr>
          <p:cNvPr id="27" name="TextBox 26">
            <a:extLst>
              <a:ext uri="{FF2B5EF4-FFF2-40B4-BE49-F238E27FC236}">
                <a16:creationId xmlns:a16="http://schemas.microsoft.com/office/drawing/2014/main" id="{425C71EA-7A65-4987-9711-5D6BC97B8B18}"/>
              </a:ext>
            </a:extLst>
          </p:cNvPr>
          <p:cNvSpPr txBox="1"/>
          <p:nvPr/>
        </p:nvSpPr>
        <p:spPr>
          <a:xfrm>
            <a:off x="6161589" y="2981889"/>
            <a:ext cx="563303" cy="369332"/>
          </a:xfrm>
          <a:prstGeom prst="rect">
            <a:avLst/>
          </a:prstGeom>
          <a:noFill/>
          <a:ln>
            <a:solidFill>
              <a:schemeClr val="tx1"/>
            </a:solidFill>
          </a:ln>
        </p:spPr>
        <p:txBody>
          <a:bodyPr wrap="square" rtlCol="0">
            <a:spAutoFit/>
          </a:bodyPr>
          <a:lstStyle/>
          <a:p>
            <a:r>
              <a:rPr lang="en-US" dirty="0"/>
              <a:t>4</a:t>
            </a:r>
          </a:p>
        </p:txBody>
      </p:sp>
      <p:sp>
        <p:nvSpPr>
          <p:cNvPr id="28" name="TextBox 27">
            <a:extLst>
              <a:ext uri="{FF2B5EF4-FFF2-40B4-BE49-F238E27FC236}">
                <a16:creationId xmlns:a16="http://schemas.microsoft.com/office/drawing/2014/main" id="{B5E8482A-C627-45F3-A398-61331D8D344D}"/>
              </a:ext>
            </a:extLst>
          </p:cNvPr>
          <p:cNvSpPr txBox="1"/>
          <p:nvPr/>
        </p:nvSpPr>
        <p:spPr>
          <a:xfrm>
            <a:off x="5620593" y="1961222"/>
            <a:ext cx="3807110" cy="369332"/>
          </a:xfrm>
          <a:prstGeom prst="rect">
            <a:avLst/>
          </a:prstGeom>
          <a:noFill/>
          <a:ln>
            <a:noFill/>
          </a:ln>
        </p:spPr>
        <p:txBody>
          <a:bodyPr wrap="square" rtlCol="0">
            <a:spAutoFit/>
          </a:bodyPr>
          <a:lstStyle/>
          <a:p>
            <a:r>
              <a:rPr lang="en-US" dirty="0">
                <a:solidFill>
                  <a:schemeClr val="accent1"/>
                </a:solidFill>
              </a:rPr>
              <a:t>The </a:t>
            </a:r>
            <a:r>
              <a:rPr lang="en-US" dirty="0" err="1">
                <a:solidFill>
                  <a:schemeClr val="accent1"/>
                </a:solidFill>
              </a:rPr>
              <a:t>Callstack</a:t>
            </a:r>
            <a:r>
              <a:rPr lang="en-US" dirty="0">
                <a:solidFill>
                  <a:schemeClr val="accent1"/>
                </a:solidFill>
              </a:rPr>
              <a:t> inside </a:t>
            </a:r>
            <a:r>
              <a:rPr lang="en-US" dirty="0" err="1">
                <a:solidFill>
                  <a:schemeClr val="accent1"/>
                </a:solidFill>
              </a:rPr>
              <a:t>Func</a:t>
            </a:r>
            <a:r>
              <a:rPr lang="en-US" dirty="0">
                <a:solidFill>
                  <a:schemeClr val="accent1"/>
                </a:solidFill>
              </a:rPr>
              <a:t>()</a:t>
            </a:r>
          </a:p>
        </p:txBody>
      </p:sp>
      <p:sp>
        <p:nvSpPr>
          <p:cNvPr id="30" name="TextBox 29">
            <a:extLst>
              <a:ext uri="{FF2B5EF4-FFF2-40B4-BE49-F238E27FC236}">
                <a16:creationId xmlns:a16="http://schemas.microsoft.com/office/drawing/2014/main" id="{79FBAB52-E5B4-4D50-B739-380F6A18F48E}"/>
              </a:ext>
            </a:extLst>
          </p:cNvPr>
          <p:cNvSpPr txBox="1"/>
          <p:nvPr/>
        </p:nvSpPr>
        <p:spPr>
          <a:xfrm>
            <a:off x="6161590" y="3723829"/>
            <a:ext cx="563303" cy="369332"/>
          </a:xfrm>
          <a:prstGeom prst="rect">
            <a:avLst/>
          </a:prstGeom>
          <a:noFill/>
          <a:ln>
            <a:solidFill>
              <a:schemeClr val="tx1"/>
            </a:solidFill>
          </a:ln>
        </p:spPr>
        <p:txBody>
          <a:bodyPr wrap="square" rtlCol="0">
            <a:spAutoFit/>
          </a:bodyPr>
          <a:lstStyle/>
          <a:p>
            <a:r>
              <a:rPr lang="en-US" dirty="0"/>
              <a:t>0</a:t>
            </a:r>
          </a:p>
        </p:txBody>
      </p:sp>
      <p:sp>
        <p:nvSpPr>
          <p:cNvPr id="31" name="TextBox 30">
            <a:extLst>
              <a:ext uri="{FF2B5EF4-FFF2-40B4-BE49-F238E27FC236}">
                <a16:creationId xmlns:a16="http://schemas.microsoft.com/office/drawing/2014/main" id="{951E29CF-0837-4A3C-AE47-2FD3BA4C122A}"/>
              </a:ext>
            </a:extLst>
          </p:cNvPr>
          <p:cNvSpPr txBox="1"/>
          <p:nvPr/>
        </p:nvSpPr>
        <p:spPr>
          <a:xfrm>
            <a:off x="5721751" y="3736936"/>
            <a:ext cx="563303" cy="369332"/>
          </a:xfrm>
          <a:prstGeom prst="rect">
            <a:avLst/>
          </a:prstGeom>
          <a:noFill/>
          <a:ln>
            <a:noFill/>
          </a:ln>
        </p:spPr>
        <p:txBody>
          <a:bodyPr wrap="square" rtlCol="0">
            <a:spAutoFit/>
          </a:bodyPr>
          <a:lstStyle/>
          <a:p>
            <a:r>
              <a:rPr lang="en-US" dirty="0"/>
              <a:t>a</a:t>
            </a:r>
          </a:p>
        </p:txBody>
      </p:sp>
      <p:cxnSp>
        <p:nvCxnSpPr>
          <p:cNvPr id="9" name="Straight Connector 8">
            <a:extLst>
              <a:ext uri="{FF2B5EF4-FFF2-40B4-BE49-F238E27FC236}">
                <a16:creationId xmlns:a16="http://schemas.microsoft.com/office/drawing/2014/main" id="{BA7EBAE1-1BB8-4CAE-8E70-3751BFE580AC}"/>
              </a:ext>
            </a:extLst>
          </p:cNvPr>
          <p:cNvCxnSpPr/>
          <p:nvPr/>
        </p:nvCxnSpPr>
        <p:spPr>
          <a:xfrm flipH="1">
            <a:off x="5382228" y="3351604"/>
            <a:ext cx="2037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927F41-B01A-4B82-B710-F6B828E9935B}"/>
              </a:ext>
            </a:extLst>
          </p:cNvPr>
          <p:cNvCxnSpPr/>
          <p:nvPr/>
        </p:nvCxnSpPr>
        <p:spPr>
          <a:xfrm flipH="1">
            <a:off x="5382228" y="3715881"/>
            <a:ext cx="2037144"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371DE05-8BA5-4C92-898A-F0A85146A68D}"/>
              </a:ext>
            </a:extLst>
          </p:cNvPr>
          <p:cNvSpPr txBox="1"/>
          <p:nvPr/>
        </p:nvSpPr>
        <p:spPr>
          <a:xfrm>
            <a:off x="7230558" y="4060901"/>
            <a:ext cx="2561155" cy="369332"/>
          </a:xfrm>
          <a:prstGeom prst="rect">
            <a:avLst/>
          </a:prstGeom>
          <a:noFill/>
          <a:ln>
            <a:noFill/>
          </a:ln>
        </p:spPr>
        <p:txBody>
          <a:bodyPr wrap="square" rtlCol="0">
            <a:spAutoFit/>
          </a:bodyPr>
          <a:lstStyle/>
          <a:p>
            <a:r>
              <a:rPr lang="en-US" dirty="0">
                <a:solidFill>
                  <a:schemeClr val="bg2">
                    <a:lumMod val="25000"/>
                  </a:schemeClr>
                </a:solidFill>
              </a:rPr>
              <a:t>Local variables in main()</a:t>
            </a:r>
          </a:p>
        </p:txBody>
      </p:sp>
      <p:sp>
        <p:nvSpPr>
          <p:cNvPr id="49" name="TextBox 48">
            <a:extLst>
              <a:ext uri="{FF2B5EF4-FFF2-40B4-BE49-F238E27FC236}">
                <a16:creationId xmlns:a16="http://schemas.microsoft.com/office/drawing/2014/main" id="{7601F775-193F-4AA6-999D-AF3E6FFBD601}"/>
              </a:ext>
            </a:extLst>
          </p:cNvPr>
          <p:cNvSpPr txBox="1"/>
          <p:nvPr/>
        </p:nvSpPr>
        <p:spPr>
          <a:xfrm>
            <a:off x="7230558" y="3332333"/>
            <a:ext cx="3711614" cy="369332"/>
          </a:xfrm>
          <a:prstGeom prst="rect">
            <a:avLst/>
          </a:prstGeom>
          <a:noFill/>
          <a:ln>
            <a:noFill/>
          </a:ln>
        </p:spPr>
        <p:txBody>
          <a:bodyPr wrap="square" rtlCol="0">
            <a:spAutoFit/>
          </a:bodyPr>
          <a:lstStyle/>
          <a:p>
            <a:r>
              <a:rPr lang="en-US" dirty="0">
                <a:solidFill>
                  <a:schemeClr val="bg2">
                    <a:lumMod val="25000"/>
                  </a:schemeClr>
                </a:solidFill>
              </a:rPr>
              <a:t>Parameter passed to </a:t>
            </a:r>
            <a:r>
              <a:rPr lang="en-US" dirty="0" err="1">
                <a:solidFill>
                  <a:schemeClr val="bg2">
                    <a:lumMod val="25000"/>
                  </a:schemeClr>
                </a:solidFill>
              </a:rPr>
              <a:t>Func</a:t>
            </a:r>
            <a:r>
              <a:rPr lang="en-US" dirty="0">
                <a:solidFill>
                  <a:schemeClr val="bg2">
                    <a:lumMod val="25000"/>
                  </a:schemeClr>
                </a:solidFill>
              </a:rPr>
              <a:t>()</a:t>
            </a:r>
          </a:p>
        </p:txBody>
      </p:sp>
      <p:sp>
        <p:nvSpPr>
          <p:cNvPr id="50" name="TextBox 49">
            <a:extLst>
              <a:ext uri="{FF2B5EF4-FFF2-40B4-BE49-F238E27FC236}">
                <a16:creationId xmlns:a16="http://schemas.microsoft.com/office/drawing/2014/main" id="{C2D18250-5EBD-4DE1-BC50-05F2B778A25B}"/>
              </a:ext>
            </a:extLst>
          </p:cNvPr>
          <p:cNvSpPr txBox="1"/>
          <p:nvPr/>
        </p:nvSpPr>
        <p:spPr>
          <a:xfrm>
            <a:off x="7230559" y="2790583"/>
            <a:ext cx="2561155" cy="369332"/>
          </a:xfrm>
          <a:prstGeom prst="rect">
            <a:avLst/>
          </a:prstGeom>
          <a:noFill/>
          <a:ln>
            <a:noFill/>
          </a:ln>
        </p:spPr>
        <p:txBody>
          <a:bodyPr wrap="square" rtlCol="0">
            <a:spAutoFit/>
          </a:bodyPr>
          <a:lstStyle/>
          <a:p>
            <a:r>
              <a:rPr lang="en-US" dirty="0">
                <a:solidFill>
                  <a:schemeClr val="bg2">
                    <a:lumMod val="25000"/>
                  </a:schemeClr>
                </a:solidFill>
              </a:rPr>
              <a:t>Local variables in </a:t>
            </a:r>
            <a:r>
              <a:rPr lang="en-US" dirty="0" err="1">
                <a:solidFill>
                  <a:schemeClr val="bg2">
                    <a:lumMod val="25000"/>
                  </a:schemeClr>
                </a:solidFill>
              </a:rPr>
              <a:t>Func</a:t>
            </a:r>
            <a:r>
              <a:rPr lang="en-US" dirty="0">
                <a:solidFill>
                  <a:schemeClr val="bg2">
                    <a:lumMod val="25000"/>
                  </a:schemeClr>
                </a:solidFill>
              </a:rPr>
              <a:t>()</a:t>
            </a:r>
          </a:p>
        </p:txBody>
      </p:sp>
    </p:spTree>
    <p:extLst>
      <p:ext uri="{BB962C8B-B14F-4D97-AF65-F5344CB8AC3E}">
        <p14:creationId xmlns:p14="http://schemas.microsoft.com/office/powerpoint/2010/main" val="3074229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9CFD-05F2-4D50-B8AA-C4D14967CEE1}"/>
              </a:ext>
            </a:extLst>
          </p:cNvPr>
          <p:cNvSpPr>
            <a:spLocks noGrp="1"/>
          </p:cNvSpPr>
          <p:nvPr>
            <p:ph type="title"/>
          </p:nvPr>
        </p:nvSpPr>
        <p:spPr/>
        <p:txBody>
          <a:bodyPr>
            <a:normAutofit/>
          </a:bodyPr>
          <a:lstStyle/>
          <a:p>
            <a:r>
              <a:rPr lang="en-US" sz="2800" dirty="0"/>
              <a:t>Java’s hidden </a:t>
            </a:r>
            <a:r>
              <a:rPr lang="en-US" sz="2800" dirty="0" err="1"/>
              <a:t>callstack</a:t>
            </a:r>
            <a:r>
              <a:rPr lang="en-US" sz="2800" dirty="0"/>
              <a:t>. This is </a:t>
            </a:r>
            <a:r>
              <a:rPr lang="en-US" sz="2800" u="sng" dirty="0"/>
              <a:t>how</a:t>
            </a:r>
            <a:r>
              <a:rPr lang="en-US" sz="2800" dirty="0"/>
              <a:t> Java runs your program. </a:t>
            </a:r>
          </a:p>
        </p:txBody>
      </p:sp>
      <p:sp>
        <p:nvSpPr>
          <p:cNvPr id="3" name="Content Placeholder 2">
            <a:extLst>
              <a:ext uri="{FF2B5EF4-FFF2-40B4-BE49-F238E27FC236}">
                <a16:creationId xmlns:a16="http://schemas.microsoft.com/office/drawing/2014/main" id="{578D43D2-9160-4864-B933-1220180AED90}"/>
              </a:ext>
            </a:extLst>
          </p:cNvPr>
          <p:cNvSpPr>
            <a:spLocks noGrp="1"/>
          </p:cNvSpPr>
          <p:nvPr>
            <p:ph idx="1"/>
          </p:nvPr>
        </p:nvSpPr>
        <p:spPr>
          <a:xfrm>
            <a:off x="838200" y="1825625"/>
            <a:ext cx="5099613" cy="4351338"/>
          </a:xfrm>
        </p:spPr>
        <p:txBody>
          <a:bodyPr>
            <a:normAutofit fontScale="62500" lnSpcReduction="20000"/>
          </a:bodyPr>
          <a:lstStyle/>
          <a:p>
            <a:pPr marL="0" indent="0">
              <a:buNone/>
            </a:pPr>
            <a:r>
              <a:rPr lang="en-US" dirty="0">
                <a:solidFill>
                  <a:schemeClr val="bg1">
                    <a:lumMod val="75000"/>
                  </a:schemeClr>
                </a:solidFill>
              </a:rPr>
              <a:t>public int </a:t>
            </a:r>
            <a:r>
              <a:rPr lang="en-US" dirty="0" err="1">
                <a:solidFill>
                  <a:schemeClr val="bg1">
                    <a:lumMod val="75000"/>
                  </a:schemeClr>
                </a:solidFill>
              </a:rPr>
              <a:t>Func</a:t>
            </a:r>
            <a:r>
              <a:rPr lang="en-US" dirty="0">
                <a:solidFill>
                  <a:schemeClr val="bg1">
                    <a:lumMod val="75000"/>
                  </a:schemeClr>
                </a:solidFill>
              </a:rPr>
              <a:t>(int </a:t>
            </a:r>
            <a:r>
              <a:rPr lang="en-US" dirty="0" err="1">
                <a:solidFill>
                  <a:schemeClr val="bg1">
                    <a:lumMod val="75000"/>
                  </a:schemeClr>
                </a:solidFill>
              </a:rPr>
              <a:t>someArg</a:t>
            </a:r>
            <a:r>
              <a:rPr lang="en-US" dirty="0">
                <a:solidFill>
                  <a:schemeClr val="bg1">
                    <a:lumMod val="75000"/>
                  </a:schemeClr>
                </a:solidFill>
              </a:rPr>
              <a:t>)</a:t>
            </a:r>
          </a:p>
          <a:p>
            <a:pPr marL="0" indent="0">
              <a:buNone/>
            </a:pPr>
            <a:r>
              <a:rPr lang="en-US" dirty="0">
                <a:solidFill>
                  <a:schemeClr val="bg1">
                    <a:lumMod val="75000"/>
                  </a:schemeClr>
                </a:solidFill>
              </a:rPr>
              <a:t>{</a:t>
            </a:r>
          </a:p>
          <a:p>
            <a:pPr marL="0" indent="0">
              <a:buNone/>
            </a:pPr>
            <a:r>
              <a:rPr lang="en-US" dirty="0">
                <a:solidFill>
                  <a:schemeClr val="bg1">
                    <a:lumMod val="75000"/>
                  </a:schemeClr>
                </a:solidFill>
              </a:rPr>
              <a:t>	int z = 4;</a:t>
            </a:r>
          </a:p>
          <a:p>
            <a:pPr marL="0" indent="0">
              <a:buNone/>
            </a:pPr>
            <a:r>
              <a:rPr lang="en-US" dirty="0">
                <a:solidFill>
                  <a:schemeClr val="bg1">
                    <a:lumMod val="75000"/>
                  </a:schemeClr>
                </a:solidFill>
              </a:rPr>
              <a:t>	float p = 3.4;</a:t>
            </a:r>
          </a:p>
          <a:p>
            <a:pPr marL="0" indent="0">
              <a:buNone/>
            </a:pPr>
            <a:r>
              <a:rPr lang="en-US" dirty="0">
                <a:solidFill>
                  <a:schemeClr val="bg1">
                    <a:lumMod val="75000"/>
                  </a:schemeClr>
                </a:solidFill>
                <a:sym typeface="Wingdings" panose="05000000000000000000" pitchFamily="2" charset="2"/>
              </a:rPr>
              <a:t>	</a:t>
            </a:r>
            <a:r>
              <a:rPr lang="en-US" dirty="0">
                <a:solidFill>
                  <a:schemeClr val="bg1">
                    <a:lumMod val="75000"/>
                  </a:schemeClr>
                </a:solidFill>
              </a:rPr>
              <a:t>return z;	</a:t>
            </a:r>
          </a:p>
          <a:p>
            <a:pPr marL="0" indent="0">
              <a:buNone/>
            </a:pPr>
            <a:r>
              <a:rPr lang="en-US" dirty="0">
                <a:solidFill>
                  <a:schemeClr val="bg1">
                    <a:lumMod val="75000"/>
                  </a:schemeClr>
                </a:solidFill>
              </a:rPr>
              <a:t>}</a:t>
            </a:r>
          </a:p>
          <a:p>
            <a:pPr marL="0" indent="0">
              <a:buNone/>
            </a:pPr>
            <a:endParaRPr lang="en-US" dirty="0"/>
          </a:p>
          <a:p>
            <a:pPr marL="0" indent="0">
              <a:buNone/>
            </a:pPr>
            <a:r>
              <a:rPr lang="en-US" dirty="0"/>
              <a:t>public void main(String[] </a:t>
            </a:r>
            <a:r>
              <a:rPr lang="en-US" dirty="0" err="1"/>
              <a:t>args</a:t>
            </a:r>
            <a:r>
              <a:rPr lang="en-US" dirty="0"/>
              <a:t>)</a:t>
            </a:r>
          </a:p>
          <a:p>
            <a:pPr marL="0" indent="0">
              <a:buNone/>
            </a:pPr>
            <a:r>
              <a:rPr lang="en-US" dirty="0"/>
              <a:t>{</a:t>
            </a:r>
          </a:p>
          <a:p>
            <a:pPr marL="0" indent="0">
              <a:buNone/>
            </a:pPr>
            <a:r>
              <a:rPr lang="en-US" dirty="0"/>
              <a:t>	int x = 12;		</a:t>
            </a:r>
          </a:p>
          <a:p>
            <a:pPr marL="0" indent="0">
              <a:buNone/>
            </a:pPr>
            <a:r>
              <a:rPr lang="en-US" dirty="0"/>
              <a:t>	int y = 10;</a:t>
            </a:r>
          </a:p>
          <a:p>
            <a:pPr marL="0" indent="0">
              <a:buNone/>
            </a:pPr>
            <a:r>
              <a:rPr lang="en-US" dirty="0">
                <a:sym typeface="Wingdings" panose="05000000000000000000" pitchFamily="2" charset="2"/>
              </a:rPr>
              <a:t></a:t>
            </a:r>
            <a:r>
              <a:rPr lang="en-US" dirty="0"/>
              <a:t>	int a = </a:t>
            </a:r>
            <a:r>
              <a:rPr lang="en-US" dirty="0" err="1"/>
              <a:t>Func</a:t>
            </a:r>
            <a:r>
              <a:rPr lang="en-US" dirty="0"/>
              <a:t>(20);</a:t>
            </a:r>
          </a:p>
          <a:p>
            <a:pPr marL="0" indent="0">
              <a:buNone/>
            </a:pPr>
            <a:r>
              <a:rPr lang="en-US" dirty="0"/>
              <a:t>}</a:t>
            </a:r>
          </a:p>
          <a:p>
            <a:pPr marL="0" indent="0">
              <a:buNone/>
            </a:pPr>
            <a:endParaRPr lang="en-US" dirty="0"/>
          </a:p>
        </p:txBody>
      </p:sp>
      <p:sp>
        <p:nvSpPr>
          <p:cNvPr id="28" name="TextBox 27">
            <a:extLst>
              <a:ext uri="{FF2B5EF4-FFF2-40B4-BE49-F238E27FC236}">
                <a16:creationId xmlns:a16="http://schemas.microsoft.com/office/drawing/2014/main" id="{B5E8482A-C627-45F3-A398-61331D8D344D}"/>
              </a:ext>
            </a:extLst>
          </p:cNvPr>
          <p:cNvSpPr txBox="1"/>
          <p:nvPr/>
        </p:nvSpPr>
        <p:spPr>
          <a:xfrm>
            <a:off x="5028502" y="1613566"/>
            <a:ext cx="3807110" cy="646331"/>
          </a:xfrm>
          <a:prstGeom prst="rect">
            <a:avLst/>
          </a:prstGeom>
          <a:noFill/>
          <a:ln>
            <a:noFill/>
          </a:ln>
        </p:spPr>
        <p:txBody>
          <a:bodyPr wrap="square" rtlCol="0">
            <a:spAutoFit/>
          </a:bodyPr>
          <a:lstStyle/>
          <a:p>
            <a:r>
              <a:rPr lang="en-US" dirty="0">
                <a:solidFill>
                  <a:schemeClr val="accent1"/>
                </a:solidFill>
              </a:rPr>
              <a:t>The </a:t>
            </a:r>
            <a:r>
              <a:rPr lang="en-US" dirty="0" err="1">
                <a:solidFill>
                  <a:schemeClr val="accent1"/>
                </a:solidFill>
              </a:rPr>
              <a:t>Callstack</a:t>
            </a:r>
            <a:r>
              <a:rPr lang="en-US" dirty="0">
                <a:solidFill>
                  <a:schemeClr val="accent1"/>
                </a:solidFill>
              </a:rPr>
              <a:t> as execution returns from </a:t>
            </a:r>
            <a:r>
              <a:rPr lang="en-US" dirty="0" err="1">
                <a:solidFill>
                  <a:schemeClr val="accent1"/>
                </a:solidFill>
              </a:rPr>
              <a:t>Func</a:t>
            </a:r>
            <a:r>
              <a:rPr lang="en-US" dirty="0">
                <a:solidFill>
                  <a:schemeClr val="accent1"/>
                </a:solidFill>
              </a:rPr>
              <a:t>() to main()</a:t>
            </a:r>
          </a:p>
        </p:txBody>
      </p:sp>
      <p:sp>
        <p:nvSpPr>
          <p:cNvPr id="20" name="TextBox 19">
            <a:extLst>
              <a:ext uri="{FF2B5EF4-FFF2-40B4-BE49-F238E27FC236}">
                <a16:creationId xmlns:a16="http://schemas.microsoft.com/office/drawing/2014/main" id="{95CCBA66-2BDD-49F8-A966-45D9649E191F}"/>
              </a:ext>
            </a:extLst>
          </p:cNvPr>
          <p:cNvSpPr txBox="1"/>
          <p:nvPr/>
        </p:nvSpPr>
        <p:spPr>
          <a:xfrm>
            <a:off x="10180854" y="4424222"/>
            <a:ext cx="563303" cy="369332"/>
          </a:xfrm>
          <a:prstGeom prst="rect">
            <a:avLst/>
          </a:prstGeom>
          <a:noFill/>
          <a:ln>
            <a:solidFill>
              <a:schemeClr val="tx1"/>
            </a:solidFill>
          </a:ln>
        </p:spPr>
        <p:txBody>
          <a:bodyPr wrap="square" rtlCol="0">
            <a:spAutoFit/>
          </a:bodyPr>
          <a:lstStyle/>
          <a:p>
            <a:r>
              <a:rPr lang="en-US" dirty="0"/>
              <a:t>12</a:t>
            </a:r>
          </a:p>
        </p:txBody>
      </p:sp>
      <p:cxnSp>
        <p:nvCxnSpPr>
          <p:cNvPr id="21" name="Straight Connector 20">
            <a:extLst>
              <a:ext uri="{FF2B5EF4-FFF2-40B4-BE49-F238E27FC236}">
                <a16:creationId xmlns:a16="http://schemas.microsoft.com/office/drawing/2014/main" id="{D3F3EB1F-6FE5-4FCE-BBD5-C4C82015073B}"/>
              </a:ext>
            </a:extLst>
          </p:cNvPr>
          <p:cNvCxnSpPr/>
          <p:nvPr/>
        </p:nvCxnSpPr>
        <p:spPr>
          <a:xfrm>
            <a:off x="9639858" y="4793554"/>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957215D-4FB2-4D0C-8815-B663A8526EA0}"/>
              </a:ext>
            </a:extLst>
          </p:cNvPr>
          <p:cNvSpPr txBox="1"/>
          <p:nvPr/>
        </p:nvSpPr>
        <p:spPr>
          <a:xfrm>
            <a:off x="10180854" y="4048337"/>
            <a:ext cx="563303" cy="369332"/>
          </a:xfrm>
          <a:prstGeom prst="rect">
            <a:avLst/>
          </a:prstGeom>
          <a:noFill/>
          <a:ln>
            <a:solidFill>
              <a:schemeClr val="tx1"/>
            </a:solidFill>
          </a:ln>
        </p:spPr>
        <p:txBody>
          <a:bodyPr wrap="square" rtlCol="0">
            <a:spAutoFit/>
          </a:bodyPr>
          <a:lstStyle/>
          <a:p>
            <a:r>
              <a:rPr lang="en-US" dirty="0"/>
              <a:t>10</a:t>
            </a:r>
          </a:p>
        </p:txBody>
      </p:sp>
      <p:sp>
        <p:nvSpPr>
          <p:cNvPr id="33" name="TextBox 32">
            <a:extLst>
              <a:ext uri="{FF2B5EF4-FFF2-40B4-BE49-F238E27FC236}">
                <a16:creationId xmlns:a16="http://schemas.microsoft.com/office/drawing/2014/main" id="{A4B3061E-6522-4DB4-AB88-6D06FE273DA1}"/>
              </a:ext>
            </a:extLst>
          </p:cNvPr>
          <p:cNvSpPr txBox="1"/>
          <p:nvPr/>
        </p:nvSpPr>
        <p:spPr>
          <a:xfrm>
            <a:off x="10180855" y="3302440"/>
            <a:ext cx="563303" cy="369332"/>
          </a:xfrm>
          <a:prstGeom prst="rect">
            <a:avLst/>
          </a:prstGeom>
          <a:noFill/>
          <a:ln>
            <a:solidFill>
              <a:schemeClr val="tx1"/>
            </a:solidFill>
          </a:ln>
        </p:spPr>
        <p:txBody>
          <a:bodyPr wrap="square" rtlCol="0">
            <a:spAutoFit/>
          </a:bodyPr>
          <a:lstStyle/>
          <a:p>
            <a:r>
              <a:rPr lang="en-US" dirty="0"/>
              <a:t>4</a:t>
            </a:r>
          </a:p>
        </p:txBody>
      </p:sp>
      <p:sp>
        <p:nvSpPr>
          <p:cNvPr id="36" name="TextBox 35">
            <a:extLst>
              <a:ext uri="{FF2B5EF4-FFF2-40B4-BE49-F238E27FC236}">
                <a16:creationId xmlns:a16="http://schemas.microsoft.com/office/drawing/2014/main" id="{44442DF2-1D40-4AFB-AB75-DEB2C4A81569}"/>
              </a:ext>
            </a:extLst>
          </p:cNvPr>
          <p:cNvSpPr txBox="1"/>
          <p:nvPr/>
        </p:nvSpPr>
        <p:spPr>
          <a:xfrm>
            <a:off x="9765250" y="4435400"/>
            <a:ext cx="563303" cy="369332"/>
          </a:xfrm>
          <a:prstGeom prst="rect">
            <a:avLst/>
          </a:prstGeom>
          <a:noFill/>
          <a:ln>
            <a:noFill/>
          </a:ln>
        </p:spPr>
        <p:txBody>
          <a:bodyPr wrap="square" rtlCol="0">
            <a:spAutoFit/>
          </a:bodyPr>
          <a:lstStyle/>
          <a:p>
            <a:r>
              <a:rPr lang="en-US" dirty="0"/>
              <a:t>x</a:t>
            </a:r>
          </a:p>
        </p:txBody>
      </p:sp>
      <p:sp>
        <p:nvSpPr>
          <p:cNvPr id="37" name="TextBox 36">
            <a:extLst>
              <a:ext uri="{FF2B5EF4-FFF2-40B4-BE49-F238E27FC236}">
                <a16:creationId xmlns:a16="http://schemas.microsoft.com/office/drawing/2014/main" id="{30A7FBD7-C2EF-4E4B-B21C-C36EEF768022}"/>
              </a:ext>
            </a:extLst>
          </p:cNvPr>
          <p:cNvSpPr txBox="1"/>
          <p:nvPr/>
        </p:nvSpPr>
        <p:spPr>
          <a:xfrm>
            <a:off x="9765250" y="4061728"/>
            <a:ext cx="563303" cy="369332"/>
          </a:xfrm>
          <a:prstGeom prst="rect">
            <a:avLst/>
          </a:prstGeom>
          <a:noFill/>
          <a:ln>
            <a:noFill/>
          </a:ln>
        </p:spPr>
        <p:txBody>
          <a:bodyPr wrap="square" rtlCol="0">
            <a:spAutoFit/>
          </a:bodyPr>
          <a:lstStyle/>
          <a:p>
            <a:r>
              <a:rPr lang="en-US" dirty="0"/>
              <a:t>y</a:t>
            </a:r>
          </a:p>
        </p:txBody>
      </p:sp>
      <p:sp>
        <p:nvSpPr>
          <p:cNvPr id="38" name="TextBox 37">
            <a:extLst>
              <a:ext uri="{FF2B5EF4-FFF2-40B4-BE49-F238E27FC236}">
                <a16:creationId xmlns:a16="http://schemas.microsoft.com/office/drawing/2014/main" id="{9B7A5F7D-AFAD-4876-8198-E0610C911D49}"/>
              </a:ext>
            </a:extLst>
          </p:cNvPr>
          <p:cNvSpPr txBox="1"/>
          <p:nvPr/>
        </p:nvSpPr>
        <p:spPr>
          <a:xfrm>
            <a:off x="8539177" y="3316653"/>
            <a:ext cx="1524000" cy="369332"/>
          </a:xfrm>
          <a:prstGeom prst="rect">
            <a:avLst/>
          </a:prstGeom>
          <a:noFill/>
          <a:ln>
            <a:noFill/>
          </a:ln>
        </p:spPr>
        <p:txBody>
          <a:bodyPr wrap="square" rtlCol="0">
            <a:spAutoFit/>
          </a:bodyPr>
          <a:lstStyle/>
          <a:p>
            <a:r>
              <a:rPr lang="en-US" dirty="0"/>
              <a:t>Return value z</a:t>
            </a:r>
          </a:p>
        </p:txBody>
      </p:sp>
      <p:sp>
        <p:nvSpPr>
          <p:cNvPr id="42" name="TextBox 41">
            <a:extLst>
              <a:ext uri="{FF2B5EF4-FFF2-40B4-BE49-F238E27FC236}">
                <a16:creationId xmlns:a16="http://schemas.microsoft.com/office/drawing/2014/main" id="{4CE8CF74-5805-4970-8B3B-32B13086B1E7}"/>
              </a:ext>
            </a:extLst>
          </p:cNvPr>
          <p:cNvSpPr txBox="1"/>
          <p:nvPr/>
        </p:nvSpPr>
        <p:spPr>
          <a:xfrm>
            <a:off x="10180855" y="3672736"/>
            <a:ext cx="563303" cy="369332"/>
          </a:xfrm>
          <a:prstGeom prst="rect">
            <a:avLst/>
          </a:prstGeom>
          <a:noFill/>
          <a:ln>
            <a:solidFill>
              <a:schemeClr val="tx1"/>
            </a:solidFill>
          </a:ln>
        </p:spPr>
        <p:txBody>
          <a:bodyPr wrap="square" rtlCol="0">
            <a:spAutoFit/>
          </a:bodyPr>
          <a:lstStyle/>
          <a:p>
            <a:r>
              <a:rPr lang="en-US" dirty="0"/>
              <a:t>0</a:t>
            </a:r>
          </a:p>
        </p:txBody>
      </p:sp>
      <p:sp>
        <p:nvSpPr>
          <p:cNvPr id="43" name="TextBox 42">
            <a:extLst>
              <a:ext uri="{FF2B5EF4-FFF2-40B4-BE49-F238E27FC236}">
                <a16:creationId xmlns:a16="http://schemas.microsoft.com/office/drawing/2014/main" id="{E052BC4A-521E-4D8B-B6AE-F81576A63AFC}"/>
              </a:ext>
            </a:extLst>
          </p:cNvPr>
          <p:cNvSpPr txBox="1"/>
          <p:nvPr/>
        </p:nvSpPr>
        <p:spPr>
          <a:xfrm>
            <a:off x="9741016" y="3685843"/>
            <a:ext cx="563303" cy="369332"/>
          </a:xfrm>
          <a:prstGeom prst="rect">
            <a:avLst/>
          </a:prstGeom>
          <a:noFill/>
          <a:ln>
            <a:noFill/>
          </a:ln>
        </p:spPr>
        <p:txBody>
          <a:bodyPr wrap="square" rtlCol="0">
            <a:spAutoFit/>
          </a:bodyPr>
          <a:lstStyle/>
          <a:p>
            <a:r>
              <a:rPr lang="en-US" dirty="0"/>
              <a:t>a</a:t>
            </a:r>
          </a:p>
        </p:txBody>
      </p:sp>
      <p:sp>
        <p:nvSpPr>
          <p:cNvPr id="4" name="Arrow: Right 3">
            <a:extLst>
              <a:ext uri="{FF2B5EF4-FFF2-40B4-BE49-F238E27FC236}">
                <a16:creationId xmlns:a16="http://schemas.microsoft.com/office/drawing/2014/main" id="{212AC468-C4D5-4A38-8DA8-A3BA8FD8D26B}"/>
              </a:ext>
            </a:extLst>
          </p:cNvPr>
          <p:cNvSpPr/>
          <p:nvPr/>
        </p:nvSpPr>
        <p:spPr>
          <a:xfrm>
            <a:off x="6686750" y="3788721"/>
            <a:ext cx="370389" cy="254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AAB0E8E-12E0-40BF-A826-A2294E96C35F}"/>
              </a:ext>
            </a:extLst>
          </p:cNvPr>
          <p:cNvSpPr txBox="1"/>
          <p:nvPr/>
        </p:nvSpPr>
        <p:spPr>
          <a:xfrm>
            <a:off x="5636743" y="4441953"/>
            <a:ext cx="563303" cy="369332"/>
          </a:xfrm>
          <a:prstGeom prst="rect">
            <a:avLst/>
          </a:prstGeom>
          <a:noFill/>
          <a:ln>
            <a:solidFill>
              <a:schemeClr val="tx1"/>
            </a:solidFill>
          </a:ln>
        </p:spPr>
        <p:txBody>
          <a:bodyPr wrap="square" rtlCol="0">
            <a:spAutoFit/>
          </a:bodyPr>
          <a:lstStyle/>
          <a:p>
            <a:r>
              <a:rPr lang="en-US" dirty="0"/>
              <a:t>12</a:t>
            </a:r>
          </a:p>
        </p:txBody>
      </p:sp>
      <p:sp>
        <p:nvSpPr>
          <p:cNvPr id="45" name="TextBox 44">
            <a:extLst>
              <a:ext uri="{FF2B5EF4-FFF2-40B4-BE49-F238E27FC236}">
                <a16:creationId xmlns:a16="http://schemas.microsoft.com/office/drawing/2014/main" id="{36A7C62C-5510-4B5F-B9FB-624717A710E1}"/>
              </a:ext>
            </a:extLst>
          </p:cNvPr>
          <p:cNvSpPr txBox="1"/>
          <p:nvPr/>
        </p:nvSpPr>
        <p:spPr>
          <a:xfrm>
            <a:off x="5636743" y="4066068"/>
            <a:ext cx="563303" cy="369332"/>
          </a:xfrm>
          <a:prstGeom prst="rect">
            <a:avLst/>
          </a:prstGeom>
          <a:noFill/>
          <a:ln>
            <a:solidFill>
              <a:schemeClr val="tx1"/>
            </a:solidFill>
          </a:ln>
        </p:spPr>
        <p:txBody>
          <a:bodyPr wrap="square" rtlCol="0">
            <a:spAutoFit/>
          </a:bodyPr>
          <a:lstStyle/>
          <a:p>
            <a:r>
              <a:rPr lang="en-US" dirty="0"/>
              <a:t>10</a:t>
            </a:r>
          </a:p>
        </p:txBody>
      </p:sp>
      <p:sp>
        <p:nvSpPr>
          <p:cNvPr id="46" name="TextBox 45">
            <a:extLst>
              <a:ext uri="{FF2B5EF4-FFF2-40B4-BE49-F238E27FC236}">
                <a16:creationId xmlns:a16="http://schemas.microsoft.com/office/drawing/2014/main" id="{0306053D-0C09-44A6-94CD-3292F8CBA0D2}"/>
              </a:ext>
            </a:extLst>
          </p:cNvPr>
          <p:cNvSpPr txBox="1"/>
          <p:nvPr/>
        </p:nvSpPr>
        <p:spPr>
          <a:xfrm>
            <a:off x="5636744" y="3320171"/>
            <a:ext cx="563303" cy="369332"/>
          </a:xfrm>
          <a:prstGeom prst="rect">
            <a:avLst/>
          </a:prstGeom>
          <a:noFill/>
          <a:ln>
            <a:solidFill>
              <a:schemeClr val="tx1"/>
            </a:solidFill>
          </a:ln>
        </p:spPr>
        <p:txBody>
          <a:bodyPr wrap="square" rtlCol="0">
            <a:spAutoFit/>
          </a:bodyPr>
          <a:lstStyle/>
          <a:p>
            <a:r>
              <a:rPr lang="en-US" dirty="0"/>
              <a:t>20</a:t>
            </a:r>
          </a:p>
        </p:txBody>
      </p:sp>
      <p:sp>
        <p:nvSpPr>
          <p:cNvPr id="47" name="TextBox 46">
            <a:extLst>
              <a:ext uri="{FF2B5EF4-FFF2-40B4-BE49-F238E27FC236}">
                <a16:creationId xmlns:a16="http://schemas.microsoft.com/office/drawing/2014/main" id="{8298A574-C27D-48C6-84F6-D8C0BB96D478}"/>
              </a:ext>
            </a:extLst>
          </p:cNvPr>
          <p:cNvSpPr txBox="1"/>
          <p:nvPr/>
        </p:nvSpPr>
        <p:spPr>
          <a:xfrm>
            <a:off x="5642532" y="2579317"/>
            <a:ext cx="563302" cy="369332"/>
          </a:xfrm>
          <a:prstGeom prst="rect">
            <a:avLst/>
          </a:prstGeom>
          <a:noFill/>
          <a:ln>
            <a:solidFill>
              <a:schemeClr val="tx1"/>
            </a:solidFill>
          </a:ln>
        </p:spPr>
        <p:txBody>
          <a:bodyPr wrap="square" rtlCol="0">
            <a:spAutoFit/>
          </a:bodyPr>
          <a:lstStyle/>
          <a:p>
            <a:r>
              <a:rPr lang="en-US" dirty="0"/>
              <a:t>3.4</a:t>
            </a:r>
          </a:p>
        </p:txBody>
      </p:sp>
      <p:sp>
        <p:nvSpPr>
          <p:cNvPr id="48" name="TextBox 47">
            <a:extLst>
              <a:ext uri="{FF2B5EF4-FFF2-40B4-BE49-F238E27FC236}">
                <a16:creationId xmlns:a16="http://schemas.microsoft.com/office/drawing/2014/main" id="{A830D1AC-9218-460F-8DB5-FCC54DAC20AC}"/>
              </a:ext>
            </a:extLst>
          </p:cNvPr>
          <p:cNvSpPr txBox="1"/>
          <p:nvPr/>
        </p:nvSpPr>
        <p:spPr>
          <a:xfrm>
            <a:off x="5221139" y="4453131"/>
            <a:ext cx="563303" cy="369332"/>
          </a:xfrm>
          <a:prstGeom prst="rect">
            <a:avLst/>
          </a:prstGeom>
          <a:noFill/>
          <a:ln>
            <a:noFill/>
          </a:ln>
        </p:spPr>
        <p:txBody>
          <a:bodyPr wrap="square" rtlCol="0">
            <a:spAutoFit/>
          </a:bodyPr>
          <a:lstStyle/>
          <a:p>
            <a:r>
              <a:rPr lang="en-US" dirty="0"/>
              <a:t>x</a:t>
            </a:r>
          </a:p>
        </p:txBody>
      </p:sp>
      <p:sp>
        <p:nvSpPr>
          <p:cNvPr id="49" name="TextBox 48">
            <a:extLst>
              <a:ext uri="{FF2B5EF4-FFF2-40B4-BE49-F238E27FC236}">
                <a16:creationId xmlns:a16="http://schemas.microsoft.com/office/drawing/2014/main" id="{E7C857B4-315E-4BF0-AA19-DA2736AF47B6}"/>
              </a:ext>
            </a:extLst>
          </p:cNvPr>
          <p:cNvSpPr txBox="1"/>
          <p:nvPr/>
        </p:nvSpPr>
        <p:spPr>
          <a:xfrm>
            <a:off x="5221139" y="4079459"/>
            <a:ext cx="563303" cy="369332"/>
          </a:xfrm>
          <a:prstGeom prst="rect">
            <a:avLst/>
          </a:prstGeom>
          <a:noFill/>
          <a:ln>
            <a:noFill/>
          </a:ln>
        </p:spPr>
        <p:txBody>
          <a:bodyPr wrap="square" rtlCol="0">
            <a:spAutoFit/>
          </a:bodyPr>
          <a:lstStyle/>
          <a:p>
            <a:r>
              <a:rPr lang="en-US" dirty="0"/>
              <a:t>y</a:t>
            </a:r>
          </a:p>
        </p:txBody>
      </p:sp>
      <p:sp>
        <p:nvSpPr>
          <p:cNvPr id="50" name="TextBox 49">
            <a:extLst>
              <a:ext uri="{FF2B5EF4-FFF2-40B4-BE49-F238E27FC236}">
                <a16:creationId xmlns:a16="http://schemas.microsoft.com/office/drawing/2014/main" id="{7A3A367B-D1B1-4F77-94D8-ED8F818DF0EA}"/>
              </a:ext>
            </a:extLst>
          </p:cNvPr>
          <p:cNvSpPr txBox="1"/>
          <p:nvPr/>
        </p:nvSpPr>
        <p:spPr>
          <a:xfrm>
            <a:off x="4596043" y="3320171"/>
            <a:ext cx="1164166" cy="369332"/>
          </a:xfrm>
          <a:prstGeom prst="rect">
            <a:avLst/>
          </a:prstGeom>
          <a:noFill/>
          <a:ln>
            <a:noFill/>
          </a:ln>
        </p:spPr>
        <p:txBody>
          <a:bodyPr wrap="square" rtlCol="0">
            <a:spAutoFit/>
          </a:bodyPr>
          <a:lstStyle/>
          <a:p>
            <a:r>
              <a:rPr lang="en-US" dirty="0" err="1"/>
              <a:t>someArg</a:t>
            </a:r>
            <a:endParaRPr lang="en-US" dirty="0"/>
          </a:p>
        </p:txBody>
      </p:sp>
      <p:sp>
        <p:nvSpPr>
          <p:cNvPr id="51" name="TextBox 50">
            <a:extLst>
              <a:ext uri="{FF2B5EF4-FFF2-40B4-BE49-F238E27FC236}">
                <a16:creationId xmlns:a16="http://schemas.microsoft.com/office/drawing/2014/main" id="{82EF9AA7-853E-4B49-AF4D-90FD6C8EF6D3}"/>
              </a:ext>
            </a:extLst>
          </p:cNvPr>
          <p:cNvSpPr txBox="1"/>
          <p:nvPr/>
        </p:nvSpPr>
        <p:spPr>
          <a:xfrm>
            <a:off x="5266606" y="2957505"/>
            <a:ext cx="563303" cy="369332"/>
          </a:xfrm>
          <a:prstGeom prst="rect">
            <a:avLst/>
          </a:prstGeom>
          <a:noFill/>
          <a:ln>
            <a:noFill/>
          </a:ln>
        </p:spPr>
        <p:txBody>
          <a:bodyPr wrap="square" rtlCol="0">
            <a:spAutoFit/>
          </a:bodyPr>
          <a:lstStyle/>
          <a:p>
            <a:r>
              <a:rPr lang="en-US" dirty="0"/>
              <a:t>z</a:t>
            </a:r>
          </a:p>
        </p:txBody>
      </p:sp>
      <p:sp>
        <p:nvSpPr>
          <p:cNvPr id="52" name="TextBox 51">
            <a:extLst>
              <a:ext uri="{FF2B5EF4-FFF2-40B4-BE49-F238E27FC236}">
                <a16:creationId xmlns:a16="http://schemas.microsoft.com/office/drawing/2014/main" id="{E6DAF8B2-6368-44EB-8B64-341B547B5955}"/>
              </a:ext>
            </a:extLst>
          </p:cNvPr>
          <p:cNvSpPr txBox="1"/>
          <p:nvPr/>
        </p:nvSpPr>
        <p:spPr>
          <a:xfrm>
            <a:off x="5255611" y="2555971"/>
            <a:ext cx="563303" cy="369332"/>
          </a:xfrm>
          <a:prstGeom prst="rect">
            <a:avLst/>
          </a:prstGeom>
          <a:noFill/>
          <a:ln>
            <a:noFill/>
          </a:ln>
        </p:spPr>
        <p:txBody>
          <a:bodyPr wrap="square" rtlCol="0">
            <a:spAutoFit/>
          </a:bodyPr>
          <a:lstStyle/>
          <a:p>
            <a:r>
              <a:rPr lang="en-US" dirty="0"/>
              <a:t>p</a:t>
            </a:r>
          </a:p>
        </p:txBody>
      </p:sp>
      <p:sp>
        <p:nvSpPr>
          <p:cNvPr id="53" name="TextBox 52">
            <a:extLst>
              <a:ext uri="{FF2B5EF4-FFF2-40B4-BE49-F238E27FC236}">
                <a16:creationId xmlns:a16="http://schemas.microsoft.com/office/drawing/2014/main" id="{1CD790D4-B0CA-4742-9C54-1769F6AAF3FF}"/>
              </a:ext>
            </a:extLst>
          </p:cNvPr>
          <p:cNvSpPr txBox="1"/>
          <p:nvPr/>
        </p:nvSpPr>
        <p:spPr>
          <a:xfrm>
            <a:off x="5636743" y="2947887"/>
            <a:ext cx="563303" cy="369332"/>
          </a:xfrm>
          <a:prstGeom prst="rect">
            <a:avLst/>
          </a:prstGeom>
          <a:noFill/>
          <a:ln>
            <a:solidFill>
              <a:schemeClr val="tx1"/>
            </a:solidFill>
          </a:ln>
        </p:spPr>
        <p:txBody>
          <a:bodyPr wrap="square" rtlCol="0">
            <a:spAutoFit/>
          </a:bodyPr>
          <a:lstStyle/>
          <a:p>
            <a:r>
              <a:rPr lang="en-US" dirty="0"/>
              <a:t>4</a:t>
            </a:r>
          </a:p>
        </p:txBody>
      </p:sp>
      <p:sp>
        <p:nvSpPr>
          <p:cNvPr id="54" name="TextBox 53">
            <a:extLst>
              <a:ext uri="{FF2B5EF4-FFF2-40B4-BE49-F238E27FC236}">
                <a16:creationId xmlns:a16="http://schemas.microsoft.com/office/drawing/2014/main" id="{276B80DC-9068-4458-9EE2-47534E401172}"/>
              </a:ext>
            </a:extLst>
          </p:cNvPr>
          <p:cNvSpPr txBox="1"/>
          <p:nvPr/>
        </p:nvSpPr>
        <p:spPr>
          <a:xfrm>
            <a:off x="5636744" y="3690467"/>
            <a:ext cx="563303" cy="369332"/>
          </a:xfrm>
          <a:prstGeom prst="rect">
            <a:avLst/>
          </a:prstGeom>
          <a:noFill/>
          <a:ln>
            <a:solidFill>
              <a:schemeClr val="tx1"/>
            </a:solidFill>
          </a:ln>
        </p:spPr>
        <p:txBody>
          <a:bodyPr wrap="square" rtlCol="0">
            <a:spAutoFit/>
          </a:bodyPr>
          <a:lstStyle/>
          <a:p>
            <a:r>
              <a:rPr lang="en-US" dirty="0"/>
              <a:t>0</a:t>
            </a:r>
          </a:p>
        </p:txBody>
      </p:sp>
      <p:sp>
        <p:nvSpPr>
          <p:cNvPr id="55" name="TextBox 54">
            <a:extLst>
              <a:ext uri="{FF2B5EF4-FFF2-40B4-BE49-F238E27FC236}">
                <a16:creationId xmlns:a16="http://schemas.microsoft.com/office/drawing/2014/main" id="{A628DC3D-B6FC-4F91-A237-802FE9061EC0}"/>
              </a:ext>
            </a:extLst>
          </p:cNvPr>
          <p:cNvSpPr txBox="1"/>
          <p:nvPr/>
        </p:nvSpPr>
        <p:spPr>
          <a:xfrm>
            <a:off x="5196905" y="3703574"/>
            <a:ext cx="563303" cy="369332"/>
          </a:xfrm>
          <a:prstGeom prst="rect">
            <a:avLst/>
          </a:prstGeom>
          <a:noFill/>
          <a:ln>
            <a:noFill/>
          </a:ln>
        </p:spPr>
        <p:txBody>
          <a:bodyPr wrap="square" rtlCol="0">
            <a:spAutoFit/>
          </a:bodyPr>
          <a:lstStyle/>
          <a:p>
            <a:r>
              <a:rPr lang="en-US" dirty="0"/>
              <a:t>a</a:t>
            </a:r>
          </a:p>
        </p:txBody>
      </p:sp>
      <p:cxnSp>
        <p:nvCxnSpPr>
          <p:cNvPr id="56" name="Straight Connector 55">
            <a:extLst>
              <a:ext uri="{FF2B5EF4-FFF2-40B4-BE49-F238E27FC236}">
                <a16:creationId xmlns:a16="http://schemas.microsoft.com/office/drawing/2014/main" id="{242380DE-57B8-4C18-9D34-3ADF04CB3484}"/>
              </a:ext>
            </a:extLst>
          </p:cNvPr>
          <p:cNvCxnSpPr/>
          <p:nvPr/>
        </p:nvCxnSpPr>
        <p:spPr>
          <a:xfrm>
            <a:off x="5137231" y="4822463"/>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ECCD3BA-AE86-4189-8458-2322A0D0E034}"/>
              </a:ext>
            </a:extLst>
          </p:cNvPr>
          <p:cNvSpPr txBox="1"/>
          <p:nvPr/>
        </p:nvSpPr>
        <p:spPr>
          <a:xfrm>
            <a:off x="7798902" y="4435400"/>
            <a:ext cx="563303" cy="369332"/>
          </a:xfrm>
          <a:prstGeom prst="rect">
            <a:avLst/>
          </a:prstGeom>
          <a:noFill/>
          <a:ln>
            <a:solidFill>
              <a:schemeClr val="tx1"/>
            </a:solidFill>
          </a:ln>
        </p:spPr>
        <p:txBody>
          <a:bodyPr wrap="square" rtlCol="0">
            <a:spAutoFit/>
          </a:bodyPr>
          <a:lstStyle/>
          <a:p>
            <a:r>
              <a:rPr lang="en-US" dirty="0"/>
              <a:t>12</a:t>
            </a:r>
          </a:p>
        </p:txBody>
      </p:sp>
      <p:sp>
        <p:nvSpPr>
          <p:cNvPr id="58" name="TextBox 57">
            <a:extLst>
              <a:ext uri="{FF2B5EF4-FFF2-40B4-BE49-F238E27FC236}">
                <a16:creationId xmlns:a16="http://schemas.microsoft.com/office/drawing/2014/main" id="{85093CB0-D0E8-401F-A84C-85FD06376482}"/>
              </a:ext>
            </a:extLst>
          </p:cNvPr>
          <p:cNvSpPr txBox="1"/>
          <p:nvPr/>
        </p:nvSpPr>
        <p:spPr>
          <a:xfrm>
            <a:off x="7798902" y="4059515"/>
            <a:ext cx="563303" cy="369332"/>
          </a:xfrm>
          <a:prstGeom prst="rect">
            <a:avLst/>
          </a:prstGeom>
          <a:noFill/>
          <a:ln>
            <a:solidFill>
              <a:schemeClr val="tx1"/>
            </a:solidFill>
          </a:ln>
        </p:spPr>
        <p:txBody>
          <a:bodyPr wrap="square" rtlCol="0">
            <a:spAutoFit/>
          </a:bodyPr>
          <a:lstStyle/>
          <a:p>
            <a:r>
              <a:rPr lang="en-US" dirty="0"/>
              <a:t>10</a:t>
            </a:r>
          </a:p>
        </p:txBody>
      </p:sp>
      <p:sp>
        <p:nvSpPr>
          <p:cNvPr id="61" name="TextBox 60">
            <a:extLst>
              <a:ext uri="{FF2B5EF4-FFF2-40B4-BE49-F238E27FC236}">
                <a16:creationId xmlns:a16="http://schemas.microsoft.com/office/drawing/2014/main" id="{B846C451-3560-4FB5-84FD-5B53638F462E}"/>
              </a:ext>
            </a:extLst>
          </p:cNvPr>
          <p:cNvSpPr txBox="1"/>
          <p:nvPr/>
        </p:nvSpPr>
        <p:spPr>
          <a:xfrm>
            <a:off x="7383298" y="4446578"/>
            <a:ext cx="563303" cy="369332"/>
          </a:xfrm>
          <a:prstGeom prst="rect">
            <a:avLst/>
          </a:prstGeom>
          <a:noFill/>
          <a:ln>
            <a:noFill/>
          </a:ln>
        </p:spPr>
        <p:txBody>
          <a:bodyPr wrap="square" rtlCol="0">
            <a:spAutoFit/>
          </a:bodyPr>
          <a:lstStyle/>
          <a:p>
            <a:r>
              <a:rPr lang="en-US" dirty="0"/>
              <a:t>x</a:t>
            </a:r>
          </a:p>
        </p:txBody>
      </p:sp>
      <p:sp>
        <p:nvSpPr>
          <p:cNvPr id="62" name="TextBox 61">
            <a:extLst>
              <a:ext uri="{FF2B5EF4-FFF2-40B4-BE49-F238E27FC236}">
                <a16:creationId xmlns:a16="http://schemas.microsoft.com/office/drawing/2014/main" id="{B1A4AA94-730B-4574-818E-2F03C24B7D01}"/>
              </a:ext>
            </a:extLst>
          </p:cNvPr>
          <p:cNvSpPr txBox="1"/>
          <p:nvPr/>
        </p:nvSpPr>
        <p:spPr>
          <a:xfrm>
            <a:off x="7383298" y="4072906"/>
            <a:ext cx="563303" cy="369332"/>
          </a:xfrm>
          <a:prstGeom prst="rect">
            <a:avLst/>
          </a:prstGeom>
          <a:noFill/>
          <a:ln>
            <a:noFill/>
          </a:ln>
        </p:spPr>
        <p:txBody>
          <a:bodyPr wrap="square" rtlCol="0">
            <a:spAutoFit/>
          </a:bodyPr>
          <a:lstStyle/>
          <a:p>
            <a:r>
              <a:rPr lang="en-US" dirty="0"/>
              <a:t>y</a:t>
            </a:r>
          </a:p>
        </p:txBody>
      </p:sp>
      <p:sp>
        <p:nvSpPr>
          <p:cNvPr id="67" name="TextBox 66">
            <a:extLst>
              <a:ext uri="{FF2B5EF4-FFF2-40B4-BE49-F238E27FC236}">
                <a16:creationId xmlns:a16="http://schemas.microsoft.com/office/drawing/2014/main" id="{35639639-ED65-47CD-99A9-299EE3851C82}"/>
              </a:ext>
            </a:extLst>
          </p:cNvPr>
          <p:cNvSpPr txBox="1"/>
          <p:nvPr/>
        </p:nvSpPr>
        <p:spPr>
          <a:xfrm>
            <a:off x="7798903" y="3683914"/>
            <a:ext cx="563303" cy="369332"/>
          </a:xfrm>
          <a:prstGeom prst="rect">
            <a:avLst/>
          </a:prstGeom>
          <a:noFill/>
          <a:ln>
            <a:solidFill>
              <a:schemeClr val="tx1"/>
            </a:solidFill>
          </a:ln>
        </p:spPr>
        <p:txBody>
          <a:bodyPr wrap="square" rtlCol="0">
            <a:spAutoFit/>
          </a:bodyPr>
          <a:lstStyle/>
          <a:p>
            <a:r>
              <a:rPr lang="en-US" dirty="0"/>
              <a:t>0</a:t>
            </a:r>
          </a:p>
        </p:txBody>
      </p:sp>
      <p:sp>
        <p:nvSpPr>
          <p:cNvPr id="68" name="TextBox 67">
            <a:extLst>
              <a:ext uri="{FF2B5EF4-FFF2-40B4-BE49-F238E27FC236}">
                <a16:creationId xmlns:a16="http://schemas.microsoft.com/office/drawing/2014/main" id="{340A5371-C3DB-4A3D-8011-0316D6F2DBE8}"/>
              </a:ext>
            </a:extLst>
          </p:cNvPr>
          <p:cNvSpPr txBox="1"/>
          <p:nvPr/>
        </p:nvSpPr>
        <p:spPr>
          <a:xfrm>
            <a:off x="7359064" y="3697021"/>
            <a:ext cx="563303" cy="369332"/>
          </a:xfrm>
          <a:prstGeom prst="rect">
            <a:avLst/>
          </a:prstGeom>
          <a:noFill/>
          <a:ln>
            <a:noFill/>
          </a:ln>
        </p:spPr>
        <p:txBody>
          <a:bodyPr wrap="square" rtlCol="0">
            <a:spAutoFit/>
          </a:bodyPr>
          <a:lstStyle/>
          <a:p>
            <a:r>
              <a:rPr lang="en-US" dirty="0"/>
              <a:t>a</a:t>
            </a:r>
          </a:p>
        </p:txBody>
      </p:sp>
      <p:sp>
        <p:nvSpPr>
          <p:cNvPr id="69" name="TextBox 68">
            <a:extLst>
              <a:ext uri="{FF2B5EF4-FFF2-40B4-BE49-F238E27FC236}">
                <a16:creationId xmlns:a16="http://schemas.microsoft.com/office/drawing/2014/main" id="{BE82AAB0-769D-4591-A24A-FB10A4777099}"/>
              </a:ext>
            </a:extLst>
          </p:cNvPr>
          <p:cNvSpPr txBox="1"/>
          <p:nvPr/>
        </p:nvSpPr>
        <p:spPr>
          <a:xfrm>
            <a:off x="5540416" y="4946222"/>
            <a:ext cx="1963838" cy="1477328"/>
          </a:xfrm>
          <a:prstGeom prst="rect">
            <a:avLst/>
          </a:prstGeom>
          <a:noFill/>
          <a:ln>
            <a:noFill/>
          </a:ln>
        </p:spPr>
        <p:txBody>
          <a:bodyPr wrap="square" rtlCol="0">
            <a:spAutoFit/>
          </a:bodyPr>
          <a:lstStyle/>
          <a:p>
            <a:r>
              <a:rPr lang="en-US" dirty="0" err="1">
                <a:solidFill>
                  <a:schemeClr val="accent1"/>
                </a:solidFill>
              </a:rPr>
              <a:t>Func’s</a:t>
            </a:r>
            <a:r>
              <a:rPr lang="en-US" dirty="0">
                <a:solidFill>
                  <a:schemeClr val="accent1"/>
                </a:solidFill>
              </a:rPr>
              <a:t> local variables are </a:t>
            </a:r>
          </a:p>
          <a:p>
            <a:r>
              <a:rPr lang="en-US" dirty="0">
                <a:solidFill>
                  <a:schemeClr val="accent1"/>
                </a:solidFill>
              </a:rPr>
              <a:t>popped off the stack. They go out of scope.</a:t>
            </a:r>
          </a:p>
        </p:txBody>
      </p:sp>
      <p:sp>
        <p:nvSpPr>
          <p:cNvPr id="70" name="TextBox 69">
            <a:extLst>
              <a:ext uri="{FF2B5EF4-FFF2-40B4-BE49-F238E27FC236}">
                <a16:creationId xmlns:a16="http://schemas.microsoft.com/office/drawing/2014/main" id="{55BB3846-95EE-488C-8F78-F8120C24581D}"/>
              </a:ext>
            </a:extLst>
          </p:cNvPr>
          <p:cNvSpPr txBox="1"/>
          <p:nvPr/>
        </p:nvSpPr>
        <p:spPr>
          <a:xfrm>
            <a:off x="8323698" y="4890342"/>
            <a:ext cx="1963838" cy="923330"/>
          </a:xfrm>
          <a:prstGeom prst="rect">
            <a:avLst/>
          </a:prstGeom>
          <a:noFill/>
          <a:ln>
            <a:noFill/>
          </a:ln>
        </p:spPr>
        <p:txBody>
          <a:bodyPr wrap="square" rtlCol="0">
            <a:spAutoFit/>
          </a:bodyPr>
          <a:lstStyle/>
          <a:p>
            <a:r>
              <a:rPr lang="en-US" dirty="0">
                <a:solidFill>
                  <a:schemeClr val="accent1"/>
                </a:solidFill>
              </a:rPr>
              <a:t>The return value is pushed onto the stack</a:t>
            </a:r>
          </a:p>
        </p:txBody>
      </p:sp>
      <p:sp>
        <p:nvSpPr>
          <p:cNvPr id="71" name="Arrow: Right 70">
            <a:extLst>
              <a:ext uri="{FF2B5EF4-FFF2-40B4-BE49-F238E27FC236}">
                <a16:creationId xmlns:a16="http://schemas.microsoft.com/office/drawing/2014/main" id="{2717B271-00FB-465F-85F7-13792827ED00}"/>
              </a:ext>
            </a:extLst>
          </p:cNvPr>
          <p:cNvSpPr/>
          <p:nvPr/>
        </p:nvSpPr>
        <p:spPr>
          <a:xfrm>
            <a:off x="8669104" y="3825187"/>
            <a:ext cx="370389" cy="254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8244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9CFD-05F2-4D50-B8AA-C4D14967CEE1}"/>
              </a:ext>
            </a:extLst>
          </p:cNvPr>
          <p:cNvSpPr>
            <a:spLocks noGrp="1"/>
          </p:cNvSpPr>
          <p:nvPr>
            <p:ph type="title"/>
          </p:nvPr>
        </p:nvSpPr>
        <p:spPr/>
        <p:txBody>
          <a:bodyPr>
            <a:normAutofit/>
          </a:bodyPr>
          <a:lstStyle/>
          <a:p>
            <a:r>
              <a:rPr lang="en-US" sz="2800" dirty="0"/>
              <a:t>Java’s hidden </a:t>
            </a:r>
            <a:r>
              <a:rPr lang="en-US" sz="2800" dirty="0" err="1"/>
              <a:t>callstack</a:t>
            </a:r>
            <a:r>
              <a:rPr lang="en-US" sz="2800" dirty="0"/>
              <a:t>. This is </a:t>
            </a:r>
            <a:r>
              <a:rPr lang="en-US" sz="2800" u="sng" dirty="0"/>
              <a:t>how</a:t>
            </a:r>
            <a:r>
              <a:rPr lang="en-US" sz="2800" dirty="0"/>
              <a:t> Java runs your program. </a:t>
            </a:r>
          </a:p>
        </p:txBody>
      </p:sp>
      <p:sp>
        <p:nvSpPr>
          <p:cNvPr id="3" name="Content Placeholder 2">
            <a:extLst>
              <a:ext uri="{FF2B5EF4-FFF2-40B4-BE49-F238E27FC236}">
                <a16:creationId xmlns:a16="http://schemas.microsoft.com/office/drawing/2014/main" id="{578D43D2-9160-4864-B933-1220180AED90}"/>
              </a:ext>
            </a:extLst>
          </p:cNvPr>
          <p:cNvSpPr>
            <a:spLocks noGrp="1"/>
          </p:cNvSpPr>
          <p:nvPr>
            <p:ph idx="1"/>
          </p:nvPr>
        </p:nvSpPr>
        <p:spPr>
          <a:xfrm>
            <a:off x="838200" y="1825625"/>
            <a:ext cx="5099613" cy="4351338"/>
          </a:xfrm>
        </p:spPr>
        <p:txBody>
          <a:bodyPr>
            <a:normAutofit fontScale="62500" lnSpcReduction="20000"/>
          </a:bodyPr>
          <a:lstStyle/>
          <a:p>
            <a:pPr marL="0" indent="0">
              <a:buNone/>
            </a:pPr>
            <a:r>
              <a:rPr lang="en-US" dirty="0">
                <a:solidFill>
                  <a:schemeClr val="bg1">
                    <a:lumMod val="75000"/>
                  </a:schemeClr>
                </a:solidFill>
              </a:rPr>
              <a:t>public int </a:t>
            </a:r>
            <a:r>
              <a:rPr lang="en-US" dirty="0" err="1">
                <a:solidFill>
                  <a:schemeClr val="bg1">
                    <a:lumMod val="75000"/>
                  </a:schemeClr>
                </a:solidFill>
              </a:rPr>
              <a:t>Func</a:t>
            </a:r>
            <a:r>
              <a:rPr lang="en-US" dirty="0">
                <a:solidFill>
                  <a:schemeClr val="bg1">
                    <a:lumMod val="75000"/>
                  </a:schemeClr>
                </a:solidFill>
              </a:rPr>
              <a:t>(int </a:t>
            </a:r>
            <a:r>
              <a:rPr lang="en-US" dirty="0" err="1">
                <a:solidFill>
                  <a:schemeClr val="bg1">
                    <a:lumMod val="75000"/>
                  </a:schemeClr>
                </a:solidFill>
              </a:rPr>
              <a:t>someArg</a:t>
            </a:r>
            <a:r>
              <a:rPr lang="en-US" dirty="0">
                <a:solidFill>
                  <a:schemeClr val="bg1">
                    <a:lumMod val="75000"/>
                  </a:schemeClr>
                </a:solidFill>
              </a:rPr>
              <a:t>)</a:t>
            </a:r>
          </a:p>
          <a:p>
            <a:pPr marL="0" indent="0">
              <a:buNone/>
            </a:pPr>
            <a:r>
              <a:rPr lang="en-US" dirty="0">
                <a:solidFill>
                  <a:schemeClr val="bg1">
                    <a:lumMod val="75000"/>
                  </a:schemeClr>
                </a:solidFill>
              </a:rPr>
              <a:t>{</a:t>
            </a:r>
          </a:p>
          <a:p>
            <a:pPr marL="0" indent="0">
              <a:buNone/>
            </a:pPr>
            <a:r>
              <a:rPr lang="en-US" dirty="0">
                <a:solidFill>
                  <a:schemeClr val="bg1">
                    <a:lumMod val="75000"/>
                  </a:schemeClr>
                </a:solidFill>
              </a:rPr>
              <a:t>	int z = 4;</a:t>
            </a:r>
          </a:p>
          <a:p>
            <a:pPr marL="0" indent="0">
              <a:buNone/>
            </a:pPr>
            <a:r>
              <a:rPr lang="en-US" dirty="0">
                <a:solidFill>
                  <a:schemeClr val="bg1">
                    <a:lumMod val="75000"/>
                  </a:schemeClr>
                </a:solidFill>
              </a:rPr>
              <a:t>	float p = 3.4;</a:t>
            </a:r>
          </a:p>
          <a:p>
            <a:pPr marL="0" indent="0">
              <a:buNone/>
            </a:pPr>
            <a:r>
              <a:rPr lang="en-US" dirty="0">
                <a:solidFill>
                  <a:schemeClr val="bg1">
                    <a:lumMod val="75000"/>
                  </a:schemeClr>
                </a:solidFill>
                <a:sym typeface="Wingdings" panose="05000000000000000000" pitchFamily="2" charset="2"/>
              </a:rPr>
              <a:t>	</a:t>
            </a:r>
            <a:r>
              <a:rPr lang="en-US" dirty="0">
                <a:solidFill>
                  <a:schemeClr val="bg1">
                    <a:lumMod val="75000"/>
                  </a:schemeClr>
                </a:solidFill>
              </a:rPr>
              <a:t>return z;	</a:t>
            </a:r>
          </a:p>
          <a:p>
            <a:pPr marL="0" indent="0">
              <a:buNone/>
            </a:pPr>
            <a:r>
              <a:rPr lang="en-US" dirty="0">
                <a:solidFill>
                  <a:schemeClr val="bg1">
                    <a:lumMod val="75000"/>
                  </a:schemeClr>
                </a:solidFill>
              </a:rPr>
              <a:t>}</a:t>
            </a:r>
          </a:p>
          <a:p>
            <a:pPr marL="0" indent="0">
              <a:buNone/>
            </a:pPr>
            <a:endParaRPr lang="en-US" dirty="0"/>
          </a:p>
          <a:p>
            <a:pPr marL="0" indent="0">
              <a:buNone/>
            </a:pPr>
            <a:r>
              <a:rPr lang="en-US" dirty="0"/>
              <a:t>public void main(String[] </a:t>
            </a:r>
            <a:r>
              <a:rPr lang="en-US" dirty="0" err="1"/>
              <a:t>args</a:t>
            </a:r>
            <a:r>
              <a:rPr lang="en-US" dirty="0"/>
              <a:t>)</a:t>
            </a:r>
          </a:p>
          <a:p>
            <a:pPr marL="0" indent="0">
              <a:buNone/>
            </a:pPr>
            <a:r>
              <a:rPr lang="en-US" dirty="0"/>
              <a:t>{</a:t>
            </a:r>
          </a:p>
          <a:p>
            <a:pPr marL="0" indent="0">
              <a:buNone/>
            </a:pPr>
            <a:r>
              <a:rPr lang="en-US" dirty="0"/>
              <a:t>	int x = 12;		</a:t>
            </a:r>
          </a:p>
          <a:p>
            <a:pPr marL="0" indent="0">
              <a:buNone/>
            </a:pPr>
            <a:r>
              <a:rPr lang="en-US" dirty="0"/>
              <a:t>	int y = 10;</a:t>
            </a:r>
          </a:p>
          <a:p>
            <a:pPr marL="0" indent="0">
              <a:buNone/>
            </a:pPr>
            <a:r>
              <a:rPr lang="en-US" dirty="0">
                <a:sym typeface="Wingdings" panose="05000000000000000000" pitchFamily="2" charset="2"/>
              </a:rPr>
              <a:t></a:t>
            </a:r>
            <a:r>
              <a:rPr lang="en-US" dirty="0"/>
              <a:t>	int a = </a:t>
            </a:r>
            <a:r>
              <a:rPr lang="en-US" dirty="0" err="1"/>
              <a:t>Func</a:t>
            </a:r>
            <a:r>
              <a:rPr lang="en-US" dirty="0"/>
              <a:t>(20);</a:t>
            </a:r>
          </a:p>
          <a:p>
            <a:pPr marL="0" indent="0">
              <a:buNone/>
            </a:pPr>
            <a:r>
              <a:rPr lang="en-US" dirty="0"/>
              <a:t>}</a:t>
            </a:r>
          </a:p>
          <a:p>
            <a:pPr marL="0" indent="0">
              <a:buNone/>
            </a:pPr>
            <a:endParaRPr lang="en-US" dirty="0"/>
          </a:p>
        </p:txBody>
      </p:sp>
      <p:sp>
        <p:nvSpPr>
          <p:cNvPr id="28" name="TextBox 27">
            <a:extLst>
              <a:ext uri="{FF2B5EF4-FFF2-40B4-BE49-F238E27FC236}">
                <a16:creationId xmlns:a16="http://schemas.microsoft.com/office/drawing/2014/main" id="{B5E8482A-C627-45F3-A398-61331D8D344D}"/>
              </a:ext>
            </a:extLst>
          </p:cNvPr>
          <p:cNvSpPr txBox="1"/>
          <p:nvPr/>
        </p:nvSpPr>
        <p:spPr>
          <a:xfrm>
            <a:off x="6452188" y="2034701"/>
            <a:ext cx="3807110" cy="369332"/>
          </a:xfrm>
          <a:prstGeom prst="rect">
            <a:avLst/>
          </a:prstGeom>
          <a:noFill/>
          <a:ln>
            <a:noFill/>
          </a:ln>
        </p:spPr>
        <p:txBody>
          <a:bodyPr wrap="square" rtlCol="0">
            <a:spAutoFit/>
          </a:bodyPr>
          <a:lstStyle/>
          <a:p>
            <a:r>
              <a:rPr lang="en-US" dirty="0">
                <a:solidFill>
                  <a:schemeClr val="accent1"/>
                </a:solidFill>
              </a:rPr>
              <a:t>The </a:t>
            </a:r>
            <a:r>
              <a:rPr lang="en-US" dirty="0" err="1">
                <a:solidFill>
                  <a:schemeClr val="accent1"/>
                </a:solidFill>
              </a:rPr>
              <a:t>Callstack</a:t>
            </a:r>
            <a:r>
              <a:rPr lang="en-US" dirty="0">
                <a:solidFill>
                  <a:schemeClr val="accent1"/>
                </a:solidFill>
              </a:rPr>
              <a:t> back in main()</a:t>
            </a:r>
          </a:p>
        </p:txBody>
      </p:sp>
      <p:sp>
        <p:nvSpPr>
          <p:cNvPr id="20" name="TextBox 19">
            <a:extLst>
              <a:ext uri="{FF2B5EF4-FFF2-40B4-BE49-F238E27FC236}">
                <a16:creationId xmlns:a16="http://schemas.microsoft.com/office/drawing/2014/main" id="{95CCBA66-2BDD-49F8-A966-45D9649E191F}"/>
              </a:ext>
            </a:extLst>
          </p:cNvPr>
          <p:cNvSpPr txBox="1"/>
          <p:nvPr/>
        </p:nvSpPr>
        <p:spPr>
          <a:xfrm>
            <a:off x="6387289" y="3956472"/>
            <a:ext cx="563303" cy="369332"/>
          </a:xfrm>
          <a:prstGeom prst="rect">
            <a:avLst/>
          </a:prstGeom>
          <a:noFill/>
          <a:ln>
            <a:solidFill>
              <a:schemeClr val="tx1"/>
            </a:solidFill>
          </a:ln>
        </p:spPr>
        <p:txBody>
          <a:bodyPr wrap="square" rtlCol="0">
            <a:spAutoFit/>
          </a:bodyPr>
          <a:lstStyle/>
          <a:p>
            <a:r>
              <a:rPr lang="en-US" dirty="0"/>
              <a:t>12</a:t>
            </a:r>
          </a:p>
        </p:txBody>
      </p:sp>
      <p:cxnSp>
        <p:nvCxnSpPr>
          <p:cNvPr id="21" name="Straight Connector 20">
            <a:extLst>
              <a:ext uri="{FF2B5EF4-FFF2-40B4-BE49-F238E27FC236}">
                <a16:creationId xmlns:a16="http://schemas.microsoft.com/office/drawing/2014/main" id="{D3F3EB1F-6FE5-4FCE-BBD5-C4C82015073B}"/>
              </a:ext>
            </a:extLst>
          </p:cNvPr>
          <p:cNvCxnSpPr/>
          <p:nvPr/>
        </p:nvCxnSpPr>
        <p:spPr>
          <a:xfrm>
            <a:off x="5846293" y="4325804"/>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957215D-4FB2-4D0C-8815-B663A8526EA0}"/>
              </a:ext>
            </a:extLst>
          </p:cNvPr>
          <p:cNvSpPr txBox="1"/>
          <p:nvPr/>
        </p:nvSpPr>
        <p:spPr>
          <a:xfrm>
            <a:off x="6387289" y="3580587"/>
            <a:ext cx="563303" cy="369332"/>
          </a:xfrm>
          <a:prstGeom prst="rect">
            <a:avLst/>
          </a:prstGeom>
          <a:noFill/>
          <a:ln>
            <a:solidFill>
              <a:schemeClr val="tx1"/>
            </a:solidFill>
          </a:ln>
        </p:spPr>
        <p:txBody>
          <a:bodyPr wrap="square" rtlCol="0">
            <a:spAutoFit/>
          </a:bodyPr>
          <a:lstStyle/>
          <a:p>
            <a:r>
              <a:rPr lang="en-US" dirty="0"/>
              <a:t>10</a:t>
            </a:r>
          </a:p>
        </p:txBody>
      </p:sp>
      <p:sp>
        <p:nvSpPr>
          <p:cNvPr id="33" name="TextBox 32">
            <a:extLst>
              <a:ext uri="{FF2B5EF4-FFF2-40B4-BE49-F238E27FC236}">
                <a16:creationId xmlns:a16="http://schemas.microsoft.com/office/drawing/2014/main" id="{A4B3061E-6522-4DB4-AB88-6D06FE273DA1}"/>
              </a:ext>
            </a:extLst>
          </p:cNvPr>
          <p:cNvSpPr txBox="1"/>
          <p:nvPr/>
        </p:nvSpPr>
        <p:spPr>
          <a:xfrm>
            <a:off x="6387290" y="2834690"/>
            <a:ext cx="563303" cy="369332"/>
          </a:xfrm>
          <a:prstGeom prst="rect">
            <a:avLst/>
          </a:prstGeom>
          <a:noFill/>
          <a:ln>
            <a:solidFill>
              <a:schemeClr val="tx1"/>
            </a:solidFill>
          </a:ln>
        </p:spPr>
        <p:txBody>
          <a:bodyPr wrap="square" rtlCol="0">
            <a:spAutoFit/>
          </a:bodyPr>
          <a:lstStyle/>
          <a:p>
            <a:r>
              <a:rPr lang="en-US" dirty="0"/>
              <a:t>4</a:t>
            </a:r>
          </a:p>
        </p:txBody>
      </p:sp>
      <p:sp>
        <p:nvSpPr>
          <p:cNvPr id="36" name="TextBox 35">
            <a:extLst>
              <a:ext uri="{FF2B5EF4-FFF2-40B4-BE49-F238E27FC236}">
                <a16:creationId xmlns:a16="http://schemas.microsoft.com/office/drawing/2014/main" id="{44442DF2-1D40-4AFB-AB75-DEB2C4A81569}"/>
              </a:ext>
            </a:extLst>
          </p:cNvPr>
          <p:cNvSpPr txBox="1"/>
          <p:nvPr/>
        </p:nvSpPr>
        <p:spPr>
          <a:xfrm>
            <a:off x="5971685" y="3967650"/>
            <a:ext cx="563303" cy="369332"/>
          </a:xfrm>
          <a:prstGeom prst="rect">
            <a:avLst/>
          </a:prstGeom>
          <a:noFill/>
          <a:ln>
            <a:noFill/>
          </a:ln>
        </p:spPr>
        <p:txBody>
          <a:bodyPr wrap="square" rtlCol="0">
            <a:spAutoFit/>
          </a:bodyPr>
          <a:lstStyle/>
          <a:p>
            <a:r>
              <a:rPr lang="en-US" dirty="0"/>
              <a:t>x</a:t>
            </a:r>
          </a:p>
        </p:txBody>
      </p:sp>
      <p:sp>
        <p:nvSpPr>
          <p:cNvPr id="37" name="TextBox 36">
            <a:extLst>
              <a:ext uri="{FF2B5EF4-FFF2-40B4-BE49-F238E27FC236}">
                <a16:creationId xmlns:a16="http://schemas.microsoft.com/office/drawing/2014/main" id="{30A7FBD7-C2EF-4E4B-B21C-C36EEF768022}"/>
              </a:ext>
            </a:extLst>
          </p:cNvPr>
          <p:cNvSpPr txBox="1"/>
          <p:nvPr/>
        </p:nvSpPr>
        <p:spPr>
          <a:xfrm>
            <a:off x="5971685" y="3593978"/>
            <a:ext cx="563303" cy="369332"/>
          </a:xfrm>
          <a:prstGeom prst="rect">
            <a:avLst/>
          </a:prstGeom>
          <a:noFill/>
          <a:ln>
            <a:noFill/>
          </a:ln>
        </p:spPr>
        <p:txBody>
          <a:bodyPr wrap="square" rtlCol="0">
            <a:spAutoFit/>
          </a:bodyPr>
          <a:lstStyle/>
          <a:p>
            <a:r>
              <a:rPr lang="en-US" dirty="0"/>
              <a:t>y</a:t>
            </a:r>
          </a:p>
        </p:txBody>
      </p:sp>
      <p:sp>
        <p:nvSpPr>
          <p:cNvPr id="38" name="TextBox 37">
            <a:extLst>
              <a:ext uri="{FF2B5EF4-FFF2-40B4-BE49-F238E27FC236}">
                <a16:creationId xmlns:a16="http://schemas.microsoft.com/office/drawing/2014/main" id="{9B7A5F7D-AFAD-4876-8198-E0610C911D49}"/>
              </a:ext>
            </a:extLst>
          </p:cNvPr>
          <p:cNvSpPr txBox="1"/>
          <p:nvPr/>
        </p:nvSpPr>
        <p:spPr>
          <a:xfrm>
            <a:off x="4745612" y="2848903"/>
            <a:ext cx="1524000" cy="369332"/>
          </a:xfrm>
          <a:prstGeom prst="rect">
            <a:avLst/>
          </a:prstGeom>
          <a:noFill/>
          <a:ln>
            <a:noFill/>
          </a:ln>
        </p:spPr>
        <p:txBody>
          <a:bodyPr wrap="square" rtlCol="0">
            <a:spAutoFit/>
          </a:bodyPr>
          <a:lstStyle/>
          <a:p>
            <a:r>
              <a:rPr lang="en-US" dirty="0"/>
              <a:t>Return value z</a:t>
            </a:r>
          </a:p>
        </p:txBody>
      </p:sp>
      <p:sp>
        <p:nvSpPr>
          <p:cNvPr id="42" name="TextBox 41">
            <a:extLst>
              <a:ext uri="{FF2B5EF4-FFF2-40B4-BE49-F238E27FC236}">
                <a16:creationId xmlns:a16="http://schemas.microsoft.com/office/drawing/2014/main" id="{4CE8CF74-5805-4970-8B3B-32B13086B1E7}"/>
              </a:ext>
            </a:extLst>
          </p:cNvPr>
          <p:cNvSpPr txBox="1"/>
          <p:nvPr/>
        </p:nvSpPr>
        <p:spPr>
          <a:xfrm>
            <a:off x="6387290" y="3204986"/>
            <a:ext cx="563303" cy="369332"/>
          </a:xfrm>
          <a:prstGeom prst="rect">
            <a:avLst/>
          </a:prstGeom>
          <a:noFill/>
          <a:ln>
            <a:solidFill>
              <a:schemeClr val="tx1"/>
            </a:solidFill>
          </a:ln>
        </p:spPr>
        <p:txBody>
          <a:bodyPr wrap="square" rtlCol="0">
            <a:spAutoFit/>
          </a:bodyPr>
          <a:lstStyle/>
          <a:p>
            <a:r>
              <a:rPr lang="en-US" dirty="0"/>
              <a:t>4</a:t>
            </a:r>
          </a:p>
        </p:txBody>
      </p:sp>
      <p:sp>
        <p:nvSpPr>
          <p:cNvPr id="43" name="TextBox 42">
            <a:extLst>
              <a:ext uri="{FF2B5EF4-FFF2-40B4-BE49-F238E27FC236}">
                <a16:creationId xmlns:a16="http://schemas.microsoft.com/office/drawing/2014/main" id="{E052BC4A-521E-4D8B-B6AE-F81576A63AFC}"/>
              </a:ext>
            </a:extLst>
          </p:cNvPr>
          <p:cNvSpPr txBox="1"/>
          <p:nvPr/>
        </p:nvSpPr>
        <p:spPr>
          <a:xfrm>
            <a:off x="5947451" y="3218093"/>
            <a:ext cx="563303" cy="369332"/>
          </a:xfrm>
          <a:prstGeom prst="rect">
            <a:avLst/>
          </a:prstGeom>
          <a:noFill/>
          <a:ln>
            <a:noFill/>
          </a:ln>
        </p:spPr>
        <p:txBody>
          <a:bodyPr wrap="square" rtlCol="0">
            <a:spAutoFit/>
          </a:bodyPr>
          <a:lstStyle/>
          <a:p>
            <a:r>
              <a:rPr lang="en-US" dirty="0"/>
              <a:t>a</a:t>
            </a:r>
          </a:p>
        </p:txBody>
      </p:sp>
      <p:sp>
        <p:nvSpPr>
          <p:cNvPr id="70" name="TextBox 69">
            <a:extLst>
              <a:ext uri="{FF2B5EF4-FFF2-40B4-BE49-F238E27FC236}">
                <a16:creationId xmlns:a16="http://schemas.microsoft.com/office/drawing/2014/main" id="{55BB3846-95EE-488C-8F78-F8120C24581D}"/>
              </a:ext>
            </a:extLst>
          </p:cNvPr>
          <p:cNvSpPr txBox="1"/>
          <p:nvPr/>
        </p:nvSpPr>
        <p:spPr>
          <a:xfrm>
            <a:off x="5199964" y="4452463"/>
            <a:ext cx="3480122" cy="923330"/>
          </a:xfrm>
          <a:prstGeom prst="rect">
            <a:avLst/>
          </a:prstGeom>
          <a:noFill/>
          <a:ln>
            <a:noFill/>
          </a:ln>
        </p:spPr>
        <p:txBody>
          <a:bodyPr wrap="square" rtlCol="0">
            <a:spAutoFit/>
          </a:bodyPr>
          <a:lstStyle/>
          <a:p>
            <a:r>
              <a:rPr lang="en-US" dirty="0">
                <a:solidFill>
                  <a:schemeClr val="accent1"/>
                </a:solidFill>
              </a:rPr>
              <a:t>a is set to the return value from </a:t>
            </a:r>
            <a:r>
              <a:rPr lang="en-US" dirty="0" err="1">
                <a:solidFill>
                  <a:schemeClr val="accent1"/>
                </a:solidFill>
              </a:rPr>
              <a:t>Func</a:t>
            </a:r>
            <a:r>
              <a:rPr lang="en-US" dirty="0">
                <a:solidFill>
                  <a:schemeClr val="accent1"/>
                </a:solidFill>
              </a:rPr>
              <a:t>(20) in order to complete execution of a = </a:t>
            </a:r>
            <a:r>
              <a:rPr lang="en-US" dirty="0" err="1">
                <a:solidFill>
                  <a:schemeClr val="accent1"/>
                </a:solidFill>
              </a:rPr>
              <a:t>Func</a:t>
            </a:r>
            <a:r>
              <a:rPr lang="en-US" dirty="0">
                <a:solidFill>
                  <a:schemeClr val="accent1"/>
                </a:solidFill>
              </a:rPr>
              <a:t>(20);</a:t>
            </a:r>
          </a:p>
        </p:txBody>
      </p:sp>
      <p:sp>
        <p:nvSpPr>
          <p:cNvPr id="39" name="TextBox 38">
            <a:extLst>
              <a:ext uri="{FF2B5EF4-FFF2-40B4-BE49-F238E27FC236}">
                <a16:creationId xmlns:a16="http://schemas.microsoft.com/office/drawing/2014/main" id="{F4C60A85-9BD3-4041-8BA6-143A887076D5}"/>
              </a:ext>
            </a:extLst>
          </p:cNvPr>
          <p:cNvSpPr txBox="1"/>
          <p:nvPr/>
        </p:nvSpPr>
        <p:spPr>
          <a:xfrm>
            <a:off x="9842219" y="3945294"/>
            <a:ext cx="563303" cy="369332"/>
          </a:xfrm>
          <a:prstGeom prst="rect">
            <a:avLst/>
          </a:prstGeom>
          <a:noFill/>
          <a:ln>
            <a:solidFill>
              <a:schemeClr val="tx1"/>
            </a:solidFill>
          </a:ln>
        </p:spPr>
        <p:txBody>
          <a:bodyPr wrap="square" rtlCol="0">
            <a:spAutoFit/>
          </a:bodyPr>
          <a:lstStyle/>
          <a:p>
            <a:r>
              <a:rPr lang="en-US" dirty="0"/>
              <a:t>12</a:t>
            </a:r>
          </a:p>
        </p:txBody>
      </p:sp>
      <p:cxnSp>
        <p:nvCxnSpPr>
          <p:cNvPr id="40" name="Straight Connector 39">
            <a:extLst>
              <a:ext uri="{FF2B5EF4-FFF2-40B4-BE49-F238E27FC236}">
                <a16:creationId xmlns:a16="http://schemas.microsoft.com/office/drawing/2014/main" id="{41F9D79A-F104-4F1B-A9A7-E399D1622B25}"/>
              </a:ext>
            </a:extLst>
          </p:cNvPr>
          <p:cNvCxnSpPr/>
          <p:nvPr/>
        </p:nvCxnSpPr>
        <p:spPr>
          <a:xfrm>
            <a:off x="9301223" y="4314626"/>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F568FC7-1860-40C8-A6C8-D774BAEAFEF6}"/>
              </a:ext>
            </a:extLst>
          </p:cNvPr>
          <p:cNvSpPr txBox="1"/>
          <p:nvPr/>
        </p:nvSpPr>
        <p:spPr>
          <a:xfrm>
            <a:off x="9842219" y="3569409"/>
            <a:ext cx="563303" cy="369332"/>
          </a:xfrm>
          <a:prstGeom prst="rect">
            <a:avLst/>
          </a:prstGeom>
          <a:noFill/>
          <a:ln>
            <a:solidFill>
              <a:schemeClr val="tx1"/>
            </a:solidFill>
          </a:ln>
        </p:spPr>
        <p:txBody>
          <a:bodyPr wrap="square" rtlCol="0">
            <a:spAutoFit/>
          </a:bodyPr>
          <a:lstStyle/>
          <a:p>
            <a:r>
              <a:rPr lang="en-US" dirty="0"/>
              <a:t>10</a:t>
            </a:r>
          </a:p>
        </p:txBody>
      </p:sp>
      <p:sp>
        <p:nvSpPr>
          <p:cNvPr id="60" name="TextBox 59">
            <a:extLst>
              <a:ext uri="{FF2B5EF4-FFF2-40B4-BE49-F238E27FC236}">
                <a16:creationId xmlns:a16="http://schemas.microsoft.com/office/drawing/2014/main" id="{02C7709C-7381-4EE5-AEEF-FB4992CFF9CD}"/>
              </a:ext>
            </a:extLst>
          </p:cNvPr>
          <p:cNvSpPr txBox="1"/>
          <p:nvPr/>
        </p:nvSpPr>
        <p:spPr>
          <a:xfrm>
            <a:off x="9426615" y="3956472"/>
            <a:ext cx="563303" cy="369332"/>
          </a:xfrm>
          <a:prstGeom prst="rect">
            <a:avLst/>
          </a:prstGeom>
          <a:noFill/>
          <a:ln>
            <a:noFill/>
          </a:ln>
        </p:spPr>
        <p:txBody>
          <a:bodyPr wrap="square" rtlCol="0">
            <a:spAutoFit/>
          </a:bodyPr>
          <a:lstStyle/>
          <a:p>
            <a:r>
              <a:rPr lang="en-US" dirty="0"/>
              <a:t>x</a:t>
            </a:r>
          </a:p>
        </p:txBody>
      </p:sp>
      <p:sp>
        <p:nvSpPr>
          <p:cNvPr id="63" name="TextBox 62">
            <a:extLst>
              <a:ext uri="{FF2B5EF4-FFF2-40B4-BE49-F238E27FC236}">
                <a16:creationId xmlns:a16="http://schemas.microsoft.com/office/drawing/2014/main" id="{2649DFD8-5FEF-4428-86CB-9A047451F965}"/>
              </a:ext>
            </a:extLst>
          </p:cNvPr>
          <p:cNvSpPr txBox="1"/>
          <p:nvPr/>
        </p:nvSpPr>
        <p:spPr>
          <a:xfrm>
            <a:off x="9426615" y="3582800"/>
            <a:ext cx="563303" cy="369332"/>
          </a:xfrm>
          <a:prstGeom prst="rect">
            <a:avLst/>
          </a:prstGeom>
          <a:noFill/>
          <a:ln>
            <a:noFill/>
          </a:ln>
        </p:spPr>
        <p:txBody>
          <a:bodyPr wrap="square" rtlCol="0">
            <a:spAutoFit/>
          </a:bodyPr>
          <a:lstStyle/>
          <a:p>
            <a:r>
              <a:rPr lang="en-US" dirty="0"/>
              <a:t>y</a:t>
            </a:r>
          </a:p>
        </p:txBody>
      </p:sp>
      <p:sp>
        <p:nvSpPr>
          <p:cNvPr id="65" name="TextBox 64">
            <a:extLst>
              <a:ext uri="{FF2B5EF4-FFF2-40B4-BE49-F238E27FC236}">
                <a16:creationId xmlns:a16="http://schemas.microsoft.com/office/drawing/2014/main" id="{4172CE76-5EAB-43AC-8462-DE9E94C9D9B2}"/>
              </a:ext>
            </a:extLst>
          </p:cNvPr>
          <p:cNvSpPr txBox="1"/>
          <p:nvPr/>
        </p:nvSpPr>
        <p:spPr>
          <a:xfrm>
            <a:off x="9842220" y="3193808"/>
            <a:ext cx="563303" cy="369332"/>
          </a:xfrm>
          <a:prstGeom prst="rect">
            <a:avLst/>
          </a:prstGeom>
          <a:noFill/>
          <a:ln>
            <a:solidFill>
              <a:schemeClr val="tx1"/>
            </a:solidFill>
          </a:ln>
        </p:spPr>
        <p:txBody>
          <a:bodyPr wrap="square" rtlCol="0">
            <a:spAutoFit/>
          </a:bodyPr>
          <a:lstStyle/>
          <a:p>
            <a:r>
              <a:rPr lang="en-US" dirty="0"/>
              <a:t>4</a:t>
            </a:r>
          </a:p>
        </p:txBody>
      </p:sp>
      <p:sp>
        <p:nvSpPr>
          <p:cNvPr id="66" name="TextBox 65">
            <a:extLst>
              <a:ext uri="{FF2B5EF4-FFF2-40B4-BE49-F238E27FC236}">
                <a16:creationId xmlns:a16="http://schemas.microsoft.com/office/drawing/2014/main" id="{24221A90-2CCB-4590-9DC7-4093A7CA9357}"/>
              </a:ext>
            </a:extLst>
          </p:cNvPr>
          <p:cNvSpPr txBox="1"/>
          <p:nvPr/>
        </p:nvSpPr>
        <p:spPr>
          <a:xfrm>
            <a:off x="9402381" y="3206915"/>
            <a:ext cx="563303" cy="369332"/>
          </a:xfrm>
          <a:prstGeom prst="rect">
            <a:avLst/>
          </a:prstGeom>
          <a:noFill/>
          <a:ln>
            <a:noFill/>
          </a:ln>
        </p:spPr>
        <p:txBody>
          <a:bodyPr wrap="square" rtlCol="0">
            <a:spAutoFit/>
          </a:bodyPr>
          <a:lstStyle/>
          <a:p>
            <a:r>
              <a:rPr lang="en-US" dirty="0"/>
              <a:t>a</a:t>
            </a:r>
          </a:p>
        </p:txBody>
      </p:sp>
      <p:sp>
        <p:nvSpPr>
          <p:cNvPr id="71" name="TextBox 70">
            <a:extLst>
              <a:ext uri="{FF2B5EF4-FFF2-40B4-BE49-F238E27FC236}">
                <a16:creationId xmlns:a16="http://schemas.microsoft.com/office/drawing/2014/main" id="{2DC0C309-569E-4860-BBDB-A3D8346A556D}"/>
              </a:ext>
            </a:extLst>
          </p:cNvPr>
          <p:cNvSpPr txBox="1"/>
          <p:nvPr/>
        </p:nvSpPr>
        <p:spPr>
          <a:xfrm>
            <a:off x="8627999" y="4441284"/>
            <a:ext cx="3480122" cy="646331"/>
          </a:xfrm>
          <a:prstGeom prst="rect">
            <a:avLst/>
          </a:prstGeom>
          <a:noFill/>
          <a:ln>
            <a:noFill/>
          </a:ln>
        </p:spPr>
        <p:txBody>
          <a:bodyPr wrap="square" rtlCol="0">
            <a:spAutoFit/>
          </a:bodyPr>
          <a:lstStyle/>
          <a:p>
            <a:r>
              <a:rPr lang="en-US" dirty="0">
                <a:solidFill>
                  <a:schemeClr val="accent1"/>
                </a:solidFill>
              </a:rPr>
              <a:t>The only variables left are the local variables in main()</a:t>
            </a:r>
          </a:p>
        </p:txBody>
      </p:sp>
      <p:sp>
        <p:nvSpPr>
          <p:cNvPr id="72" name="Arrow: Right 71">
            <a:extLst>
              <a:ext uri="{FF2B5EF4-FFF2-40B4-BE49-F238E27FC236}">
                <a16:creationId xmlns:a16="http://schemas.microsoft.com/office/drawing/2014/main" id="{E20A0DCD-1E86-4E9E-89B8-45231B0683B3}"/>
              </a:ext>
            </a:extLst>
          </p:cNvPr>
          <p:cNvSpPr/>
          <p:nvPr/>
        </p:nvSpPr>
        <p:spPr>
          <a:xfrm>
            <a:off x="8090370" y="3484846"/>
            <a:ext cx="370389" cy="254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02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9CFD-05F2-4D50-B8AA-C4D14967CEE1}"/>
              </a:ext>
            </a:extLst>
          </p:cNvPr>
          <p:cNvSpPr>
            <a:spLocks noGrp="1"/>
          </p:cNvSpPr>
          <p:nvPr>
            <p:ph type="title"/>
          </p:nvPr>
        </p:nvSpPr>
        <p:spPr/>
        <p:txBody>
          <a:bodyPr>
            <a:normAutofit/>
          </a:bodyPr>
          <a:lstStyle/>
          <a:p>
            <a:r>
              <a:rPr lang="en-US" sz="2800" dirty="0"/>
              <a:t>Java’s hidden </a:t>
            </a:r>
            <a:r>
              <a:rPr lang="en-US" sz="2800" dirty="0" err="1"/>
              <a:t>callstack</a:t>
            </a:r>
            <a:r>
              <a:rPr lang="en-US" sz="2800" dirty="0"/>
              <a:t>. This is </a:t>
            </a:r>
            <a:r>
              <a:rPr lang="en-US" sz="2800" u="sng" dirty="0"/>
              <a:t>how</a:t>
            </a:r>
            <a:r>
              <a:rPr lang="en-US" sz="2800" dirty="0"/>
              <a:t> Java runs your program. </a:t>
            </a:r>
          </a:p>
        </p:txBody>
      </p:sp>
      <p:sp>
        <p:nvSpPr>
          <p:cNvPr id="3" name="Content Placeholder 2">
            <a:extLst>
              <a:ext uri="{FF2B5EF4-FFF2-40B4-BE49-F238E27FC236}">
                <a16:creationId xmlns:a16="http://schemas.microsoft.com/office/drawing/2014/main" id="{578D43D2-9160-4864-B933-1220180AED90}"/>
              </a:ext>
            </a:extLst>
          </p:cNvPr>
          <p:cNvSpPr>
            <a:spLocks noGrp="1"/>
          </p:cNvSpPr>
          <p:nvPr>
            <p:ph idx="1"/>
          </p:nvPr>
        </p:nvSpPr>
        <p:spPr>
          <a:xfrm>
            <a:off x="838200" y="1825625"/>
            <a:ext cx="5099613" cy="4351338"/>
          </a:xfrm>
        </p:spPr>
        <p:txBody>
          <a:bodyPr>
            <a:normAutofit fontScale="62500" lnSpcReduction="20000"/>
          </a:bodyPr>
          <a:lstStyle/>
          <a:p>
            <a:pPr marL="0" indent="0">
              <a:buNone/>
            </a:pPr>
            <a:r>
              <a:rPr lang="en-US" dirty="0">
                <a:solidFill>
                  <a:schemeClr val="bg1">
                    <a:lumMod val="75000"/>
                  </a:schemeClr>
                </a:solidFill>
              </a:rPr>
              <a:t>public int </a:t>
            </a:r>
            <a:r>
              <a:rPr lang="en-US" dirty="0" err="1">
                <a:solidFill>
                  <a:schemeClr val="bg1">
                    <a:lumMod val="75000"/>
                  </a:schemeClr>
                </a:solidFill>
              </a:rPr>
              <a:t>Func</a:t>
            </a:r>
            <a:r>
              <a:rPr lang="en-US" dirty="0">
                <a:solidFill>
                  <a:schemeClr val="bg1">
                    <a:lumMod val="75000"/>
                  </a:schemeClr>
                </a:solidFill>
              </a:rPr>
              <a:t>(int </a:t>
            </a:r>
            <a:r>
              <a:rPr lang="en-US" dirty="0" err="1">
                <a:solidFill>
                  <a:schemeClr val="bg1">
                    <a:lumMod val="75000"/>
                  </a:schemeClr>
                </a:solidFill>
              </a:rPr>
              <a:t>someArg</a:t>
            </a:r>
            <a:r>
              <a:rPr lang="en-US" dirty="0">
                <a:solidFill>
                  <a:schemeClr val="bg1">
                    <a:lumMod val="75000"/>
                  </a:schemeClr>
                </a:solidFill>
              </a:rPr>
              <a:t>)</a:t>
            </a:r>
          </a:p>
          <a:p>
            <a:pPr marL="0" indent="0">
              <a:buNone/>
            </a:pPr>
            <a:r>
              <a:rPr lang="en-US" dirty="0">
                <a:solidFill>
                  <a:schemeClr val="bg1">
                    <a:lumMod val="75000"/>
                  </a:schemeClr>
                </a:solidFill>
              </a:rPr>
              <a:t>{</a:t>
            </a:r>
          </a:p>
          <a:p>
            <a:pPr marL="0" indent="0">
              <a:buNone/>
            </a:pPr>
            <a:r>
              <a:rPr lang="en-US" dirty="0">
                <a:solidFill>
                  <a:schemeClr val="bg1">
                    <a:lumMod val="75000"/>
                  </a:schemeClr>
                </a:solidFill>
              </a:rPr>
              <a:t>	int z = 4;</a:t>
            </a:r>
          </a:p>
          <a:p>
            <a:pPr marL="0" indent="0">
              <a:buNone/>
            </a:pPr>
            <a:r>
              <a:rPr lang="en-US" dirty="0">
                <a:solidFill>
                  <a:schemeClr val="bg1">
                    <a:lumMod val="75000"/>
                  </a:schemeClr>
                </a:solidFill>
              </a:rPr>
              <a:t>	float p = 3.4;</a:t>
            </a:r>
          </a:p>
          <a:p>
            <a:pPr marL="0" indent="0">
              <a:buNone/>
            </a:pPr>
            <a:r>
              <a:rPr lang="en-US" dirty="0">
                <a:solidFill>
                  <a:schemeClr val="bg1">
                    <a:lumMod val="75000"/>
                  </a:schemeClr>
                </a:solidFill>
                <a:sym typeface="Wingdings" panose="05000000000000000000" pitchFamily="2" charset="2"/>
              </a:rPr>
              <a:t>	</a:t>
            </a:r>
            <a:r>
              <a:rPr lang="en-US" dirty="0">
                <a:solidFill>
                  <a:schemeClr val="bg1">
                    <a:lumMod val="75000"/>
                  </a:schemeClr>
                </a:solidFill>
              </a:rPr>
              <a:t>return z;	</a:t>
            </a:r>
          </a:p>
          <a:p>
            <a:pPr marL="0" indent="0">
              <a:buNone/>
            </a:pPr>
            <a:r>
              <a:rPr lang="en-US" dirty="0">
                <a:solidFill>
                  <a:schemeClr val="bg1">
                    <a:lumMod val="75000"/>
                  </a:schemeClr>
                </a:solidFill>
              </a:rPr>
              <a:t>}</a:t>
            </a:r>
          </a:p>
          <a:p>
            <a:pPr marL="0" indent="0">
              <a:buNone/>
            </a:pPr>
            <a:endParaRPr lang="en-US" dirty="0"/>
          </a:p>
          <a:p>
            <a:pPr marL="0" indent="0">
              <a:buNone/>
            </a:pPr>
            <a:r>
              <a:rPr lang="en-US" dirty="0"/>
              <a:t>public void main(String[] </a:t>
            </a:r>
            <a:r>
              <a:rPr lang="en-US" dirty="0" err="1"/>
              <a:t>args</a:t>
            </a:r>
            <a:r>
              <a:rPr lang="en-US" dirty="0"/>
              <a:t>)</a:t>
            </a:r>
          </a:p>
          <a:p>
            <a:pPr marL="0" indent="0">
              <a:buNone/>
            </a:pPr>
            <a:r>
              <a:rPr lang="en-US" dirty="0"/>
              <a:t>{</a:t>
            </a:r>
          </a:p>
          <a:p>
            <a:pPr marL="0" indent="0">
              <a:buNone/>
            </a:pPr>
            <a:r>
              <a:rPr lang="en-US" dirty="0"/>
              <a:t>	int x = 12;		</a:t>
            </a:r>
          </a:p>
          <a:p>
            <a:pPr marL="0" indent="0">
              <a:buNone/>
            </a:pPr>
            <a:r>
              <a:rPr lang="en-US" dirty="0"/>
              <a:t>	int y = 10;</a:t>
            </a:r>
          </a:p>
          <a:p>
            <a:pPr marL="0" indent="0">
              <a:buNone/>
            </a:pPr>
            <a:r>
              <a:rPr lang="en-US" dirty="0"/>
              <a:t>	int a = </a:t>
            </a:r>
            <a:r>
              <a:rPr lang="en-US" dirty="0" err="1"/>
              <a:t>Func</a:t>
            </a:r>
            <a:r>
              <a:rPr lang="en-US" dirty="0"/>
              <a:t>(20);</a:t>
            </a:r>
          </a:p>
          <a:p>
            <a:pPr marL="0" indent="0">
              <a:buNone/>
            </a:pPr>
            <a:r>
              <a:rPr lang="en-US" dirty="0">
                <a:sym typeface="Wingdings" panose="05000000000000000000" pitchFamily="2" charset="2"/>
              </a:rPr>
              <a:t></a:t>
            </a:r>
            <a:r>
              <a:rPr lang="en-US" dirty="0"/>
              <a:t>}</a:t>
            </a:r>
          </a:p>
          <a:p>
            <a:pPr marL="0" indent="0">
              <a:buNone/>
            </a:pPr>
            <a:endParaRPr lang="en-US" dirty="0"/>
          </a:p>
        </p:txBody>
      </p:sp>
      <p:sp>
        <p:nvSpPr>
          <p:cNvPr id="28" name="TextBox 27">
            <a:extLst>
              <a:ext uri="{FF2B5EF4-FFF2-40B4-BE49-F238E27FC236}">
                <a16:creationId xmlns:a16="http://schemas.microsoft.com/office/drawing/2014/main" id="{B5E8482A-C627-45F3-A398-61331D8D344D}"/>
              </a:ext>
            </a:extLst>
          </p:cNvPr>
          <p:cNvSpPr txBox="1"/>
          <p:nvPr/>
        </p:nvSpPr>
        <p:spPr>
          <a:xfrm>
            <a:off x="6452188" y="2034701"/>
            <a:ext cx="3807110" cy="369332"/>
          </a:xfrm>
          <a:prstGeom prst="rect">
            <a:avLst/>
          </a:prstGeom>
          <a:noFill/>
          <a:ln>
            <a:noFill/>
          </a:ln>
        </p:spPr>
        <p:txBody>
          <a:bodyPr wrap="square" rtlCol="0">
            <a:spAutoFit/>
          </a:bodyPr>
          <a:lstStyle/>
          <a:p>
            <a:r>
              <a:rPr lang="en-US" dirty="0">
                <a:solidFill>
                  <a:schemeClr val="accent1"/>
                </a:solidFill>
              </a:rPr>
              <a:t>The </a:t>
            </a:r>
            <a:r>
              <a:rPr lang="en-US" dirty="0" err="1">
                <a:solidFill>
                  <a:schemeClr val="accent1"/>
                </a:solidFill>
              </a:rPr>
              <a:t>Callstack</a:t>
            </a:r>
            <a:r>
              <a:rPr lang="en-US" dirty="0">
                <a:solidFill>
                  <a:schemeClr val="accent1"/>
                </a:solidFill>
              </a:rPr>
              <a:t> back in main()</a:t>
            </a:r>
          </a:p>
        </p:txBody>
      </p:sp>
      <p:sp>
        <p:nvSpPr>
          <p:cNvPr id="70" name="TextBox 69">
            <a:extLst>
              <a:ext uri="{FF2B5EF4-FFF2-40B4-BE49-F238E27FC236}">
                <a16:creationId xmlns:a16="http://schemas.microsoft.com/office/drawing/2014/main" id="{55BB3846-95EE-488C-8F78-F8120C24581D}"/>
              </a:ext>
            </a:extLst>
          </p:cNvPr>
          <p:cNvSpPr txBox="1"/>
          <p:nvPr/>
        </p:nvSpPr>
        <p:spPr>
          <a:xfrm>
            <a:off x="5199964" y="4452463"/>
            <a:ext cx="3480122" cy="1477328"/>
          </a:xfrm>
          <a:prstGeom prst="rect">
            <a:avLst/>
          </a:prstGeom>
          <a:noFill/>
          <a:ln>
            <a:noFill/>
          </a:ln>
        </p:spPr>
        <p:txBody>
          <a:bodyPr wrap="square" rtlCol="0">
            <a:spAutoFit/>
          </a:bodyPr>
          <a:lstStyle/>
          <a:p>
            <a:r>
              <a:rPr lang="en-US" dirty="0">
                <a:solidFill>
                  <a:schemeClr val="accent1"/>
                </a:solidFill>
              </a:rPr>
              <a:t>When execution gets to the </a:t>
            </a:r>
          </a:p>
          <a:p>
            <a:r>
              <a:rPr lang="en-US" dirty="0">
                <a:solidFill>
                  <a:schemeClr val="accent1"/>
                </a:solidFill>
              </a:rPr>
              <a:t>closing brace ‘}’, all the local </a:t>
            </a:r>
          </a:p>
          <a:p>
            <a:r>
              <a:rPr lang="en-US" dirty="0">
                <a:solidFill>
                  <a:schemeClr val="accent1"/>
                </a:solidFill>
              </a:rPr>
              <a:t>variables in main() are popped off. They go out of scope and are gone forever.</a:t>
            </a:r>
          </a:p>
        </p:txBody>
      </p:sp>
      <p:sp>
        <p:nvSpPr>
          <p:cNvPr id="39" name="TextBox 38">
            <a:extLst>
              <a:ext uri="{FF2B5EF4-FFF2-40B4-BE49-F238E27FC236}">
                <a16:creationId xmlns:a16="http://schemas.microsoft.com/office/drawing/2014/main" id="{F4C60A85-9BD3-4041-8BA6-143A887076D5}"/>
              </a:ext>
            </a:extLst>
          </p:cNvPr>
          <p:cNvSpPr txBox="1"/>
          <p:nvPr/>
        </p:nvSpPr>
        <p:spPr>
          <a:xfrm>
            <a:off x="6103596" y="3948194"/>
            <a:ext cx="563303" cy="369332"/>
          </a:xfrm>
          <a:prstGeom prst="rect">
            <a:avLst/>
          </a:prstGeom>
          <a:noFill/>
          <a:ln>
            <a:solidFill>
              <a:schemeClr val="tx1"/>
            </a:solidFill>
          </a:ln>
        </p:spPr>
        <p:txBody>
          <a:bodyPr wrap="square" rtlCol="0">
            <a:spAutoFit/>
          </a:bodyPr>
          <a:lstStyle/>
          <a:p>
            <a:r>
              <a:rPr lang="en-US" dirty="0"/>
              <a:t>12</a:t>
            </a:r>
          </a:p>
        </p:txBody>
      </p:sp>
      <p:cxnSp>
        <p:nvCxnSpPr>
          <p:cNvPr id="40" name="Straight Connector 39">
            <a:extLst>
              <a:ext uri="{FF2B5EF4-FFF2-40B4-BE49-F238E27FC236}">
                <a16:creationId xmlns:a16="http://schemas.microsoft.com/office/drawing/2014/main" id="{41F9D79A-F104-4F1B-A9A7-E399D1622B25}"/>
              </a:ext>
            </a:extLst>
          </p:cNvPr>
          <p:cNvCxnSpPr/>
          <p:nvPr/>
        </p:nvCxnSpPr>
        <p:spPr>
          <a:xfrm>
            <a:off x="5562600" y="4317526"/>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F568FC7-1860-40C8-A6C8-D774BAEAFEF6}"/>
              </a:ext>
            </a:extLst>
          </p:cNvPr>
          <p:cNvSpPr txBox="1"/>
          <p:nvPr/>
        </p:nvSpPr>
        <p:spPr>
          <a:xfrm>
            <a:off x="6103596" y="3572309"/>
            <a:ext cx="563303" cy="369332"/>
          </a:xfrm>
          <a:prstGeom prst="rect">
            <a:avLst/>
          </a:prstGeom>
          <a:noFill/>
          <a:ln>
            <a:solidFill>
              <a:schemeClr val="tx1"/>
            </a:solidFill>
          </a:ln>
        </p:spPr>
        <p:txBody>
          <a:bodyPr wrap="square" rtlCol="0">
            <a:spAutoFit/>
          </a:bodyPr>
          <a:lstStyle/>
          <a:p>
            <a:r>
              <a:rPr lang="en-US" dirty="0"/>
              <a:t>10</a:t>
            </a:r>
          </a:p>
        </p:txBody>
      </p:sp>
      <p:sp>
        <p:nvSpPr>
          <p:cNvPr id="60" name="TextBox 59">
            <a:extLst>
              <a:ext uri="{FF2B5EF4-FFF2-40B4-BE49-F238E27FC236}">
                <a16:creationId xmlns:a16="http://schemas.microsoft.com/office/drawing/2014/main" id="{02C7709C-7381-4EE5-AEEF-FB4992CFF9CD}"/>
              </a:ext>
            </a:extLst>
          </p:cNvPr>
          <p:cNvSpPr txBox="1"/>
          <p:nvPr/>
        </p:nvSpPr>
        <p:spPr>
          <a:xfrm>
            <a:off x="5687992" y="3959372"/>
            <a:ext cx="563303" cy="369332"/>
          </a:xfrm>
          <a:prstGeom prst="rect">
            <a:avLst/>
          </a:prstGeom>
          <a:noFill/>
          <a:ln>
            <a:noFill/>
          </a:ln>
        </p:spPr>
        <p:txBody>
          <a:bodyPr wrap="square" rtlCol="0">
            <a:spAutoFit/>
          </a:bodyPr>
          <a:lstStyle/>
          <a:p>
            <a:r>
              <a:rPr lang="en-US" dirty="0"/>
              <a:t>x</a:t>
            </a:r>
          </a:p>
        </p:txBody>
      </p:sp>
      <p:sp>
        <p:nvSpPr>
          <p:cNvPr id="63" name="TextBox 62">
            <a:extLst>
              <a:ext uri="{FF2B5EF4-FFF2-40B4-BE49-F238E27FC236}">
                <a16:creationId xmlns:a16="http://schemas.microsoft.com/office/drawing/2014/main" id="{2649DFD8-5FEF-4428-86CB-9A047451F965}"/>
              </a:ext>
            </a:extLst>
          </p:cNvPr>
          <p:cNvSpPr txBox="1"/>
          <p:nvPr/>
        </p:nvSpPr>
        <p:spPr>
          <a:xfrm>
            <a:off x="5687992" y="3585700"/>
            <a:ext cx="563303" cy="369332"/>
          </a:xfrm>
          <a:prstGeom prst="rect">
            <a:avLst/>
          </a:prstGeom>
          <a:noFill/>
          <a:ln>
            <a:noFill/>
          </a:ln>
        </p:spPr>
        <p:txBody>
          <a:bodyPr wrap="square" rtlCol="0">
            <a:spAutoFit/>
          </a:bodyPr>
          <a:lstStyle/>
          <a:p>
            <a:r>
              <a:rPr lang="en-US" dirty="0"/>
              <a:t>y</a:t>
            </a:r>
          </a:p>
        </p:txBody>
      </p:sp>
      <p:sp>
        <p:nvSpPr>
          <p:cNvPr id="65" name="TextBox 64">
            <a:extLst>
              <a:ext uri="{FF2B5EF4-FFF2-40B4-BE49-F238E27FC236}">
                <a16:creationId xmlns:a16="http://schemas.microsoft.com/office/drawing/2014/main" id="{4172CE76-5EAB-43AC-8462-DE9E94C9D9B2}"/>
              </a:ext>
            </a:extLst>
          </p:cNvPr>
          <p:cNvSpPr txBox="1"/>
          <p:nvPr/>
        </p:nvSpPr>
        <p:spPr>
          <a:xfrm>
            <a:off x="6103597" y="3196708"/>
            <a:ext cx="563303" cy="369332"/>
          </a:xfrm>
          <a:prstGeom prst="rect">
            <a:avLst/>
          </a:prstGeom>
          <a:noFill/>
          <a:ln>
            <a:solidFill>
              <a:schemeClr val="tx1"/>
            </a:solidFill>
          </a:ln>
        </p:spPr>
        <p:txBody>
          <a:bodyPr wrap="square" rtlCol="0">
            <a:spAutoFit/>
          </a:bodyPr>
          <a:lstStyle/>
          <a:p>
            <a:r>
              <a:rPr lang="en-US" dirty="0"/>
              <a:t>4</a:t>
            </a:r>
          </a:p>
        </p:txBody>
      </p:sp>
      <p:sp>
        <p:nvSpPr>
          <p:cNvPr id="66" name="TextBox 65">
            <a:extLst>
              <a:ext uri="{FF2B5EF4-FFF2-40B4-BE49-F238E27FC236}">
                <a16:creationId xmlns:a16="http://schemas.microsoft.com/office/drawing/2014/main" id="{24221A90-2CCB-4590-9DC7-4093A7CA9357}"/>
              </a:ext>
            </a:extLst>
          </p:cNvPr>
          <p:cNvSpPr txBox="1"/>
          <p:nvPr/>
        </p:nvSpPr>
        <p:spPr>
          <a:xfrm>
            <a:off x="5663758" y="3209815"/>
            <a:ext cx="563303" cy="369332"/>
          </a:xfrm>
          <a:prstGeom prst="rect">
            <a:avLst/>
          </a:prstGeom>
          <a:noFill/>
          <a:ln>
            <a:noFill/>
          </a:ln>
        </p:spPr>
        <p:txBody>
          <a:bodyPr wrap="square" rtlCol="0">
            <a:spAutoFit/>
          </a:bodyPr>
          <a:lstStyle/>
          <a:p>
            <a:r>
              <a:rPr lang="en-US" dirty="0"/>
              <a:t>a</a:t>
            </a:r>
          </a:p>
        </p:txBody>
      </p:sp>
      <p:sp>
        <p:nvSpPr>
          <p:cNvPr id="71" name="TextBox 70">
            <a:extLst>
              <a:ext uri="{FF2B5EF4-FFF2-40B4-BE49-F238E27FC236}">
                <a16:creationId xmlns:a16="http://schemas.microsoft.com/office/drawing/2014/main" id="{2DC0C309-569E-4860-BBDB-A3D8346A556D}"/>
              </a:ext>
            </a:extLst>
          </p:cNvPr>
          <p:cNvSpPr txBox="1"/>
          <p:nvPr/>
        </p:nvSpPr>
        <p:spPr>
          <a:xfrm>
            <a:off x="8627999" y="4441284"/>
            <a:ext cx="3480122" cy="369332"/>
          </a:xfrm>
          <a:prstGeom prst="rect">
            <a:avLst/>
          </a:prstGeom>
          <a:noFill/>
          <a:ln>
            <a:noFill/>
          </a:ln>
        </p:spPr>
        <p:txBody>
          <a:bodyPr wrap="square" rtlCol="0">
            <a:spAutoFit/>
          </a:bodyPr>
          <a:lstStyle/>
          <a:p>
            <a:r>
              <a:rPr lang="en-US" dirty="0">
                <a:solidFill>
                  <a:schemeClr val="accent1"/>
                </a:solidFill>
              </a:rPr>
              <a:t>The </a:t>
            </a:r>
            <a:r>
              <a:rPr lang="en-US" dirty="0" err="1">
                <a:solidFill>
                  <a:schemeClr val="accent1"/>
                </a:solidFill>
              </a:rPr>
              <a:t>callstack</a:t>
            </a:r>
            <a:r>
              <a:rPr lang="en-US" dirty="0">
                <a:solidFill>
                  <a:schemeClr val="accent1"/>
                </a:solidFill>
              </a:rPr>
              <a:t> is empty</a:t>
            </a:r>
          </a:p>
        </p:txBody>
      </p:sp>
      <p:cxnSp>
        <p:nvCxnSpPr>
          <p:cNvPr id="23" name="Straight Connector 22">
            <a:extLst>
              <a:ext uri="{FF2B5EF4-FFF2-40B4-BE49-F238E27FC236}">
                <a16:creationId xmlns:a16="http://schemas.microsoft.com/office/drawing/2014/main" id="{4543495F-DEC4-4F7E-B413-76CD137CE17D}"/>
              </a:ext>
            </a:extLst>
          </p:cNvPr>
          <p:cNvCxnSpPr/>
          <p:nvPr/>
        </p:nvCxnSpPr>
        <p:spPr>
          <a:xfrm>
            <a:off x="8680086" y="4300333"/>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8264C2E-9545-4A32-948C-CD2D08B7EEA0}"/>
              </a:ext>
            </a:extLst>
          </p:cNvPr>
          <p:cNvSpPr txBox="1"/>
          <p:nvPr/>
        </p:nvSpPr>
        <p:spPr>
          <a:xfrm>
            <a:off x="9067837" y="3860526"/>
            <a:ext cx="1017841" cy="369332"/>
          </a:xfrm>
          <a:prstGeom prst="rect">
            <a:avLst/>
          </a:prstGeom>
          <a:noFill/>
          <a:ln>
            <a:solidFill>
              <a:schemeClr val="tx1"/>
            </a:solidFill>
          </a:ln>
        </p:spPr>
        <p:txBody>
          <a:bodyPr wrap="square" rtlCol="0">
            <a:spAutoFit/>
          </a:bodyPr>
          <a:lstStyle/>
          <a:p>
            <a:r>
              <a:rPr lang="en-US" dirty="0"/>
              <a:t>(empty)</a:t>
            </a:r>
          </a:p>
        </p:txBody>
      </p:sp>
    </p:spTree>
    <p:extLst>
      <p:ext uri="{BB962C8B-B14F-4D97-AF65-F5344CB8AC3E}">
        <p14:creationId xmlns:p14="http://schemas.microsoft.com/office/powerpoint/2010/main" val="107368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9CFD-05F2-4D50-B8AA-C4D14967CEE1}"/>
              </a:ext>
            </a:extLst>
          </p:cNvPr>
          <p:cNvSpPr>
            <a:spLocks noGrp="1"/>
          </p:cNvSpPr>
          <p:nvPr>
            <p:ph type="title"/>
          </p:nvPr>
        </p:nvSpPr>
        <p:spPr/>
        <p:txBody>
          <a:bodyPr>
            <a:normAutofit/>
          </a:bodyPr>
          <a:lstStyle/>
          <a:p>
            <a:r>
              <a:rPr lang="en-US" sz="2800" dirty="0"/>
              <a:t>Problem? What happens if a function calls itself forever?</a:t>
            </a:r>
          </a:p>
        </p:txBody>
      </p:sp>
      <p:sp>
        <p:nvSpPr>
          <p:cNvPr id="3" name="Content Placeholder 2">
            <a:extLst>
              <a:ext uri="{FF2B5EF4-FFF2-40B4-BE49-F238E27FC236}">
                <a16:creationId xmlns:a16="http://schemas.microsoft.com/office/drawing/2014/main" id="{578D43D2-9160-4864-B933-1220180AED90}"/>
              </a:ext>
            </a:extLst>
          </p:cNvPr>
          <p:cNvSpPr>
            <a:spLocks noGrp="1"/>
          </p:cNvSpPr>
          <p:nvPr>
            <p:ph idx="1"/>
          </p:nvPr>
        </p:nvSpPr>
        <p:spPr>
          <a:xfrm>
            <a:off x="838200" y="1825625"/>
            <a:ext cx="5099613" cy="4351338"/>
          </a:xfrm>
        </p:spPr>
        <p:txBody>
          <a:bodyPr>
            <a:normAutofit lnSpcReduction="10000"/>
          </a:bodyPr>
          <a:lstStyle/>
          <a:p>
            <a:pPr marL="0" indent="0">
              <a:buNone/>
            </a:pPr>
            <a:r>
              <a:rPr lang="en-US" dirty="0"/>
              <a:t>public int </a:t>
            </a:r>
            <a:r>
              <a:rPr lang="en-US" dirty="0" err="1"/>
              <a:t>BadFunc</a:t>
            </a:r>
            <a:r>
              <a:rPr lang="en-US" dirty="0"/>
              <a:t>(int a)</a:t>
            </a:r>
          </a:p>
          <a:p>
            <a:pPr marL="0" indent="0">
              <a:buNone/>
            </a:pPr>
            <a:r>
              <a:rPr lang="en-US" dirty="0"/>
              <a:t>{</a:t>
            </a:r>
          </a:p>
          <a:p>
            <a:pPr marL="0" indent="0">
              <a:buNone/>
            </a:pPr>
            <a:r>
              <a:rPr lang="en-US" dirty="0"/>
              <a:t>	</a:t>
            </a:r>
            <a:r>
              <a:rPr lang="en-US" dirty="0" err="1"/>
              <a:t>BadFunc</a:t>
            </a:r>
            <a:r>
              <a:rPr lang="en-US" dirty="0"/>
              <a:t>(5);	</a:t>
            </a:r>
          </a:p>
          <a:p>
            <a:pPr marL="0" indent="0">
              <a:buNone/>
            </a:pPr>
            <a:r>
              <a:rPr lang="en-US" dirty="0"/>
              <a:t>}</a:t>
            </a:r>
          </a:p>
          <a:p>
            <a:pPr marL="0" indent="0">
              <a:buNone/>
            </a:pPr>
            <a:endParaRPr lang="en-US" dirty="0"/>
          </a:p>
          <a:p>
            <a:pPr marL="0" indent="0">
              <a:buNone/>
            </a:pPr>
            <a:r>
              <a:rPr lang="en-US" dirty="0"/>
              <a:t>public void main(String[] </a:t>
            </a:r>
            <a:r>
              <a:rPr lang="en-US" dirty="0" err="1"/>
              <a:t>args</a:t>
            </a:r>
            <a:r>
              <a:rPr lang="en-US" dirty="0"/>
              <a:t>)</a:t>
            </a:r>
          </a:p>
          <a:p>
            <a:pPr marL="0" indent="0">
              <a:buNone/>
            </a:pPr>
            <a:r>
              <a:rPr lang="en-US" dirty="0"/>
              <a:t>{</a:t>
            </a:r>
          </a:p>
          <a:p>
            <a:pPr marL="0" indent="0">
              <a:buNone/>
            </a:pPr>
            <a:r>
              <a:rPr lang="en-US" dirty="0"/>
              <a:t>	</a:t>
            </a:r>
            <a:r>
              <a:rPr lang="en-US" dirty="0" err="1"/>
              <a:t>BadFunc</a:t>
            </a:r>
            <a:r>
              <a:rPr lang="en-US" dirty="0"/>
              <a:t>(4);</a:t>
            </a:r>
          </a:p>
          <a:p>
            <a:pPr marL="0" indent="0">
              <a:buNone/>
            </a:pPr>
            <a:r>
              <a:rPr lang="en-US" dirty="0"/>
              <a:t>}</a:t>
            </a:r>
          </a:p>
          <a:p>
            <a:pPr marL="0" indent="0">
              <a:buNone/>
            </a:pPr>
            <a:endParaRPr lang="en-US" dirty="0"/>
          </a:p>
        </p:txBody>
      </p:sp>
      <p:sp>
        <p:nvSpPr>
          <p:cNvPr id="28" name="TextBox 27">
            <a:extLst>
              <a:ext uri="{FF2B5EF4-FFF2-40B4-BE49-F238E27FC236}">
                <a16:creationId xmlns:a16="http://schemas.microsoft.com/office/drawing/2014/main" id="{B5E8482A-C627-45F3-A398-61331D8D344D}"/>
              </a:ext>
            </a:extLst>
          </p:cNvPr>
          <p:cNvSpPr txBox="1"/>
          <p:nvPr/>
        </p:nvSpPr>
        <p:spPr>
          <a:xfrm>
            <a:off x="6516101" y="1444655"/>
            <a:ext cx="3807110" cy="1477328"/>
          </a:xfrm>
          <a:prstGeom prst="rect">
            <a:avLst/>
          </a:prstGeom>
          <a:noFill/>
          <a:ln>
            <a:noFill/>
          </a:ln>
        </p:spPr>
        <p:txBody>
          <a:bodyPr wrap="square" rtlCol="0">
            <a:spAutoFit/>
          </a:bodyPr>
          <a:lstStyle/>
          <a:p>
            <a:r>
              <a:rPr lang="en-US" dirty="0">
                <a:solidFill>
                  <a:schemeClr val="accent1"/>
                </a:solidFill>
              </a:rPr>
              <a:t>Each time </a:t>
            </a:r>
            <a:r>
              <a:rPr lang="en-US" dirty="0" err="1">
                <a:solidFill>
                  <a:schemeClr val="accent1"/>
                </a:solidFill>
              </a:rPr>
              <a:t>BadFunc</a:t>
            </a:r>
            <a:r>
              <a:rPr lang="en-US" dirty="0">
                <a:solidFill>
                  <a:schemeClr val="accent1"/>
                </a:solidFill>
              </a:rPr>
              <a:t>() is called, 5 is pushed onto the stack. This happens until Java gets very upset because the Stack overflows. This is another way of saying the stack cannot grow forever.</a:t>
            </a:r>
          </a:p>
        </p:txBody>
      </p:sp>
      <p:sp>
        <p:nvSpPr>
          <p:cNvPr id="39" name="TextBox 38">
            <a:extLst>
              <a:ext uri="{FF2B5EF4-FFF2-40B4-BE49-F238E27FC236}">
                <a16:creationId xmlns:a16="http://schemas.microsoft.com/office/drawing/2014/main" id="{F4C60A85-9BD3-4041-8BA6-143A887076D5}"/>
              </a:ext>
            </a:extLst>
          </p:cNvPr>
          <p:cNvSpPr txBox="1"/>
          <p:nvPr/>
        </p:nvSpPr>
        <p:spPr>
          <a:xfrm>
            <a:off x="8001844" y="6282423"/>
            <a:ext cx="563303" cy="369332"/>
          </a:xfrm>
          <a:prstGeom prst="rect">
            <a:avLst/>
          </a:prstGeom>
          <a:noFill/>
          <a:ln>
            <a:solidFill>
              <a:schemeClr val="tx1"/>
            </a:solidFill>
          </a:ln>
        </p:spPr>
        <p:txBody>
          <a:bodyPr wrap="square" rtlCol="0">
            <a:spAutoFit/>
          </a:bodyPr>
          <a:lstStyle/>
          <a:p>
            <a:r>
              <a:rPr lang="en-US" dirty="0"/>
              <a:t>4</a:t>
            </a:r>
          </a:p>
        </p:txBody>
      </p:sp>
      <p:cxnSp>
        <p:nvCxnSpPr>
          <p:cNvPr id="40" name="Straight Connector 39">
            <a:extLst>
              <a:ext uri="{FF2B5EF4-FFF2-40B4-BE49-F238E27FC236}">
                <a16:creationId xmlns:a16="http://schemas.microsoft.com/office/drawing/2014/main" id="{41F9D79A-F104-4F1B-A9A7-E399D1622B25}"/>
              </a:ext>
            </a:extLst>
          </p:cNvPr>
          <p:cNvCxnSpPr/>
          <p:nvPr/>
        </p:nvCxnSpPr>
        <p:spPr>
          <a:xfrm>
            <a:off x="7460848" y="6651755"/>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F568FC7-1860-40C8-A6C8-D774BAEAFEF6}"/>
              </a:ext>
            </a:extLst>
          </p:cNvPr>
          <p:cNvSpPr txBox="1"/>
          <p:nvPr/>
        </p:nvSpPr>
        <p:spPr>
          <a:xfrm>
            <a:off x="8001844" y="5906538"/>
            <a:ext cx="563303" cy="369332"/>
          </a:xfrm>
          <a:prstGeom prst="rect">
            <a:avLst/>
          </a:prstGeom>
          <a:noFill/>
          <a:ln>
            <a:solidFill>
              <a:schemeClr val="tx1"/>
            </a:solidFill>
          </a:ln>
        </p:spPr>
        <p:txBody>
          <a:bodyPr wrap="square" rtlCol="0">
            <a:spAutoFit/>
          </a:bodyPr>
          <a:lstStyle/>
          <a:p>
            <a:r>
              <a:rPr lang="en-US" dirty="0"/>
              <a:t>5</a:t>
            </a:r>
          </a:p>
        </p:txBody>
      </p:sp>
      <p:sp>
        <p:nvSpPr>
          <p:cNvPr id="65" name="TextBox 64">
            <a:extLst>
              <a:ext uri="{FF2B5EF4-FFF2-40B4-BE49-F238E27FC236}">
                <a16:creationId xmlns:a16="http://schemas.microsoft.com/office/drawing/2014/main" id="{4172CE76-5EAB-43AC-8462-DE9E94C9D9B2}"/>
              </a:ext>
            </a:extLst>
          </p:cNvPr>
          <p:cNvSpPr txBox="1"/>
          <p:nvPr/>
        </p:nvSpPr>
        <p:spPr>
          <a:xfrm>
            <a:off x="8001845" y="5530937"/>
            <a:ext cx="563303" cy="369332"/>
          </a:xfrm>
          <a:prstGeom prst="rect">
            <a:avLst/>
          </a:prstGeom>
          <a:noFill/>
          <a:ln>
            <a:solidFill>
              <a:schemeClr val="tx1"/>
            </a:solidFill>
          </a:ln>
        </p:spPr>
        <p:txBody>
          <a:bodyPr wrap="square" rtlCol="0">
            <a:spAutoFit/>
          </a:bodyPr>
          <a:lstStyle/>
          <a:p>
            <a:r>
              <a:rPr lang="en-US" dirty="0"/>
              <a:t>5</a:t>
            </a:r>
          </a:p>
        </p:txBody>
      </p:sp>
      <p:sp>
        <p:nvSpPr>
          <p:cNvPr id="16" name="TextBox 15">
            <a:extLst>
              <a:ext uri="{FF2B5EF4-FFF2-40B4-BE49-F238E27FC236}">
                <a16:creationId xmlns:a16="http://schemas.microsoft.com/office/drawing/2014/main" id="{31174A4A-6539-409D-AB96-6B288CE46051}"/>
              </a:ext>
            </a:extLst>
          </p:cNvPr>
          <p:cNvSpPr txBox="1"/>
          <p:nvPr/>
        </p:nvSpPr>
        <p:spPr>
          <a:xfrm>
            <a:off x="8001843" y="5166888"/>
            <a:ext cx="563303" cy="369332"/>
          </a:xfrm>
          <a:prstGeom prst="rect">
            <a:avLst/>
          </a:prstGeom>
          <a:noFill/>
          <a:ln>
            <a:solidFill>
              <a:schemeClr val="tx1"/>
            </a:solidFill>
          </a:ln>
        </p:spPr>
        <p:txBody>
          <a:bodyPr wrap="square" rtlCol="0">
            <a:spAutoFit/>
          </a:bodyPr>
          <a:lstStyle/>
          <a:p>
            <a:r>
              <a:rPr lang="en-US" dirty="0"/>
              <a:t>5</a:t>
            </a:r>
          </a:p>
        </p:txBody>
      </p:sp>
      <p:sp>
        <p:nvSpPr>
          <p:cNvPr id="17" name="TextBox 16">
            <a:extLst>
              <a:ext uri="{FF2B5EF4-FFF2-40B4-BE49-F238E27FC236}">
                <a16:creationId xmlns:a16="http://schemas.microsoft.com/office/drawing/2014/main" id="{4662D801-74B1-4CDE-9555-1CFDF3C56007}"/>
              </a:ext>
            </a:extLst>
          </p:cNvPr>
          <p:cNvSpPr txBox="1"/>
          <p:nvPr/>
        </p:nvSpPr>
        <p:spPr>
          <a:xfrm>
            <a:off x="8001844" y="4791287"/>
            <a:ext cx="563303" cy="369332"/>
          </a:xfrm>
          <a:prstGeom prst="rect">
            <a:avLst/>
          </a:prstGeom>
          <a:noFill/>
          <a:ln>
            <a:solidFill>
              <a:schemeClr val="tx1"/>
            </a:solidFill>
          </a:ln>
        </p:spPr>
        <p:txBody>
          <a:bodyPr wrap="square" rtlCol="0">
            <a:spAutoFit/>
          </a:bodyPr>
          <a:lstStyle/>
          <a:p>
            <a:r>
              <a:rPr lang="en-US" dirty="0"/>
              <a:t>5</a:t>
            </a:r>
          </a:p>
        </p:txBody>
      </p:sp>
      <p:sp>
        <p:nvSpPr>
          <p:cNvPr id="18" name="TextBox 17">
            <a:extLst>
              <a:ext uri="{FF2B5EF4-FFF2-40B4-BE49-F238E27FC236}">
                <a16:creationId xmlns:a16="http://schemas.microsoft.com/office/drawing/2014/main" id="{49E38903-9F6C-4762-966A-BF9F548AF18C}"/>
              </a:ext>
            </a:extLst>
          </p:cNvPr>
          <p:cNvSpPr txBox="1"/>
          <p:nvPr/>
        </p:nvSpPr>
        <p:spPr>
          <a:xfrm>
            <a:off x="8001842" y="4410119"/>
            <a:ext cx="563303" cy="369332"/>
          </a:xfrm>
          <a:prstGeom prst="rect">
            <a:avLst/>
          </a:prstGeom>
          <a:noFill/>
          <a:ln>
            <a:solidFill>
              <a:schemeClr val="tx1"/>
            </a:solidFill>
          </a:ln>
        </p:spPr>
        <p:txBody>
          <a:bodyPr wrap="square" rtlCol="0">
            <a:spAutoFit/>
          </a:bodyPr>
          <a:lstStyle/>
          <a:p>
            <a:r>
              <a:rPr lang="en-US" dirty="0"/>
              <a:t>5</a:t>
            </a:r>
          </a:p>
        </p:txBody>
      </p:sp>
      <p:sp>
        <p:nvSpPr>
          <p:cNvPr id="19" name="TextBox 18">
            <a:extLst>
              <a:ext uri="{FF2B5EF4-FFF2-40B4-BE49-F238E27FC236}">
                <a16:creationId xmlns:a16="http://schemas.microsoft.com/office/drawing/2014/main" id="{69AD59C9-9A5B-4FFA-9EB8-52299BF95FD9}"/>
              </a:ext>
            </a:extLst>
          </p:cNvPr>
          <p:cNvSpPr txBox="1"/>
          <p:nvPr/>
        </p:nvSpPr>
        <p:spPr>
          <a:xfrm>
            <a:off x="8001843" y="4034518"/>
            <a:ext cx="563303" cy="369332"/>
          </a:xfrm>
          <a:prstGeom prst="rect">
            <a:avLst/>
          </a:prstGeom>
          <a:noFill/>
          <a:ln>
            <a:solidFill>
              <a:schemeClr val="tx1"/>
            </a:solidFill>
          </a:ln>
        </p:spPr>
        <p:txBody>
          <a:bodyPr wrap="square" rtlCol="0">
            <a:spAutoFit/>
          </a:bodyPr>
          <a:lstStyle/>
          <a:p>
            <a:r>
              <a:rPr lang="en-US" dirty="0"/>
              <a:t>5</a:t>
            </a:r>
          </a:p>
        </p:txBody>
      </p:sp>
      <p:sp>
        <p:nvSpPr>
          <p:cNvPr id="20" name="TextBox 19">
            <a:extLst>
              <a:ext uri="{FF2B5EF4-FFF2-40B4-BE49-F238E27FC236}">
                <a16:creationId xmlns:a16="http://schemas.microsoft.com/office/drawing/2014/main" id="{AEA6823D-BA44-4099-9114-01A850D5C3DA}"/>
              </a:ext>
            </a:extLst>
          </p:cNvPr>
          <p:cNvSpPr txBox="1"/>
          <p:nvPr/>
        </p:nvSpPr>
        <p:spPr>
          <a:xfrm>
            <a:off x="8001841" y="3670469"/>
            <a:ext cx="563303" cy="369332"/>
          </a:xfrm>
          <a:prstGeom prst="rect">
            <a:avLst/>
          </a:prstGeom>
          <a:noFill/>
          <a:ln>
            <a:solidFill>
              <a:schemeClr val="tx1"/>
            </a:solidFill>
          </a:ln>
        </p:spPr>
        <p:txBody>
          <a:bodyPr wrap="square" rtlCol="0">
            <a:spAutoFit/>
          </a:bodyPr>
          <a:lstStyle/>
          <a:p>
            <a:r>
              <a:rPr lang="en-US" dirty="0"/>
              <a:t>5</a:t>
            </a:r>
          </a:p>
        </p:txBody>
      </p:sp>
      <p:sp>
        <p:nvSpPr>
          <p:cNvPr id="21" name="TextBox 20">
            <a:extLst>
              <a:ext uri="{FF2B5EF4-FFF2-40B4-BE49-F238E27FC236}">
                <a16:creationId xmlns:a16="http://schemas.microsoft.com/office/drawing/2014/main" id="{1E6EC2C8-39EA-4EE5-A040-D1E34BCF050A}"/>
              </a:ext>
            </a:extLst>
          </p:cNvPr>
          <p:cNvSpPr txBox="1"/>
          <p:nvPr/>
        </p:nvSpPr>
        <p:spPr>
          <a:xfrm>
            <a:off x="8001842" y="3294868"/>
            <a:ext cx="563303" cy="369332"/>
          </a:xfrm>
          <a:prstGeom prst="rect">
            <a:avLst/>
          </a:prstGeom>
          <a:noFill/>
          <a:ln>
            <a:solidFill>
              <a:schemeClr val="tx1"/>
            </a:solidFill>
          </a:ln>
        </p:spPr>
        <p:txBody>
          <a:bodyPr wrap="square" rtlCol="0">
            <a:spAutoFit/>
          </a:bodyPr>
          <a:lstStyle/>
          <a:p>
            <a:r>
              <a:rPr lang="en-US" dirty="0"/>
              <a:t>5</a:t>
            </a:r>
          </a:p>
        </p:txBody>
      </p:sp>
      <p:cxnSp>
        <p:nvCxnSpPr>
          <p:cNvPr id="5" name="Straight Arrow Connector 4">
            <a:extLst>
              <a:ext uri="{FF2B5EF4-FFF2-40B4-BE49-F238E27FC236}">
                <a16:creationId xmlns:a16="http://schemas.microsoft.com/office/drawing/2014/main" id="{9AA91BD4-D254-4125-AD9B-3CF974C17E56}"/>
              </a:ext>
            </a:extLst>
          </p:cNvPr>
          <p:cNvCxnSpPr/>
          <p:nvPr/>
        </p:nvCxnSpPr>
        <p:spPr>
          <a:xfrm flipV="1">
            <a:off x="9082268" y="3341225"/>
            <a:ext cx="0" cy="165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70E2A2-514D-4500-A3EE-70B390A5B807}"/>
              </a:ext>
            </a:extLst>
          </p:cNvPr>
          <p:cNvSpPr txBox="1"/>
          <p:nvPr/>
        </p:nvSpPr>
        <p:spPr>
          <a:xfrm>
            <a:off x="9317738" y="3573438"/>
            <a:ext cx="1311434" cy="923330"/>
          </a:xfrm>
          <a:prstGeom prst="rect">
            <a:avLst/>
          </a:prstGeom>
          <a:noFill/>
          <a:ln>
            <a:noFill/>
          </a:ln>
        </p:spPr>
        <p:txBody>
          <a:bodyPr wrap="square" rtlCol="0">
            <a:spAutoFit/>
          </a:bodyPr>
          <a:lstStyle/>
          <a:p>
            <a:r>
              <a:rPr lang="en-US" dirty="0"/>
              <a:t>Grows forever</a:t>
            </a:r>
          </a:p>
          <a:p>
            <a:r>
              <a:rPr lang="en-US" dirty="0"/>
              <a:t>X-( </a:t>
            </a:r>
          </a:p>
        </p:txBody>
      </p:sp>
      <p:sp>
        <p:nvSpPr>
          <p:cNvPr id="26" name="Arrow: Down 25">
            <a:extLst>
              <a:ext uri="{FF2B5EF4-FFF2-40B4-BE49-F238E27FC236}">
                <a16:creationId xmlns:a16="http://schemas.microsoft.com/office/drawing/2014/main" id="{2FA8FB19-E95F-401C-96C0-C7C951408E29}"/>
              </a:ext>
            </a:extLst>
          </p:cNvPr>
          <p:cNvSpPr/>
          <p:nvPr/>
        </p:nvSpPr>
        <p:spPr>
          <a:xfrm rot="13982045">
            <a:off x="3399938" y="1799239"/>
            <a:ext cx="803148" cy="147845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16403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872A-D4E1-4F84-9388-CCA8B7366E4D}"/>
              </a:ext>
            </a:extLst>
          </p:cNvPr>
          <p:cNvSpPr>
            <a:spLocks noGrp="1"/>
          </p:cNvSpPr>
          <p:nvPr>
            <p:ph type="title"/>
          </p:nvPr>
        </p:nvSpPr>
        <p:spPr/>
        <p:txBody>
          <a:bodyPr/>
          <a:lstStyle/>
          <a:p>
            <a:r>
              <a:rPr lang="en-US" dirty="0"/>
              <a:t>Stack Overflow</a:t>
            </a:r>
          </a:p>
        </p:txBody>
      </p:sp>
      <p:sp>
        <p:nvSpPr>
          <p:cNvPr id="3" name="Content Placeholder 2">
            <a:extLst>
              <a:ext uri="{FF2B5EF4-FFF2-40B4-BE49-F238E27FC236}">
                <a16:creationId xmlns:a16="http://schemas.microsoft.com/office/drawing/2014/main" id="{EF570E0B-32E6-498F-ADBA-FB39670B4EED}"/>
              </a:ext>
            </a:extLst>
          </p:cNvPr>
          <p:cNvSpPr>
            <a:spLocks noGrp="1"/>
          </p:cNvSpPr>
          <p:nvPr>
            <p:ph idx="1"/>
          </p:nvPr>
        </p:nvSpPr>
        <p:spPr/>
        <p:txBody>
          <a:bodyPr/>
          <a:lstStyle/>
          <a:p>
            <a:r>
              <a:rPr lang="en-US" dirty="0"/>
              <a:t>The stack cannot grow forever and functions that call themselves forever create this famous error : Stack overflow.</a:t>
            </a:r>
          </a:p>
          <a:p>
            <a:r>
              <a:rPr lang="en-US" dirty="0"/>
              <a:t>This error is so famous, and unfortunately common, that it is also the name of the web site that helps programmers help each other.</a:t>
            </a:r>
          </a:p>
          <a:p>
            <a:pPr lvl="1"/>
            <a:r>
              <a:rPr lang="en-US" dirty="0"/>
              <a:t>stackoverflow.com</a:t>
            </a:r>
          </a:p>
        </p:txBody>
      </p:sp>
    </p:spTree>
    <p:extLst>
      <p:ext uri="{BB962C8B-B14F-4D97-AF65-F5344CB8AC3E}">
        <p14:creationId xmlns:p14="http://schemas.microsoft.com/office/powerpoint/2010/main" val="277274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8228-E05C-47B6-BF94-7F2FDC2E0115}"/>
              </a:ext>
            </a:extLst>
          </p:cNvPr>
          <p:cNvSpPr>
            <a:spLocks noGrp="1"/>
          </p:cNvSpPr>
          <p:nvPr>
            <p:ph type="title"/>
          </p:nvPr>
        </p:nvSpPr>
        <p:spPr/>
        <p:txBody>
          <a:bodyPr/>
          <a:lstStyle/>
          <a:p>
            <a:r>
              <a:rPr lang="en-US" dirty="0"/>
              <a:t>Stacks : a summary</a:t>
            </a:r>
          </a:p>
        </p:txBody>
      </p:sp>
      <p:sp>
        <p:nvSpPr>
          <p:cNvPr id="3" name="Content Placeholder 2">
            <a:extLst>
              <a:ext uri="{FF2B5EF4-FFF2-40B4-BE49-F238E27FC236}">
                <a16:creationId xmlns:a16="http://schemas.microsoft.com/office/drawing/2014/main" id="{BF1904D0-B3F8-459C-905B-301E3569959C}"/>
              </a:ext>
            </a:extLst>
          </p:cNvPr>
          <p:cNvSpPr>
            <a:spLocks noGrp="1"/>
          </p:cNvSpPr>
          <p:nvPr>
            <p:ph idx="1"/>
          </p:nvPr>
        </p:nvSpPr>
        <p:spPr/>
        <p:txBody>
          <a:bodyPr>
            <a:normAutofit lnSpcReduction="10000"/>
          </a:bodyPr>
          <a:lstStyle/>
          <a:p>
            <a:r>
              <a:rPr lang="en-US" dirty="0"/>
              <a:t>Stacks are containers like an </a:t>
            </a:r>
            <a:r>
              <a:rPr lang="en-US" dirty="0" err="1"/>
              <a:t>ArrayList</a:t>
            </a:r>
            <a:r>
              <a:rPr lang="en-US" dirty="0"/>
              <a:t>&lt;&gt; but only the top of the stack can be accessed. </a:t>
            </a:r>
          </a:p>
          <a:p>
            <a:pPr lvl="1"/>
            <a:r>
              <a:rPr lang="en-US" dirty="0"/>
              <a:t>Push is the operation that places a value on the top of the stack</a:t>
            </a:r>
          </a:p>
          <a:p>
            <a:pPr lvl="1"/>
            <a:r>
              <a:rPr lang="en-US" dirty="0"/>
              <a:t>Pop is the operation that takes a value off the top of the stack</a:t>
            </a:r>
          </a:p>
          <a:p>
            <a:r>
              <a:rPr lang="en-US" dirty="0"/>
              <a:t>Java uses a Stack to keep track of local variables and to pass values back and forth between function calls.</a:t>
            </a:r>
          </a:p>
          <a:p>
            <a:r>
              <a:rPr lang="en-US" dirty="0"/>
              <a:t>Previous Lecture: Objects are not stored on the stack. They are created with new and the Java garbage collector destroys objects that are no longer referenced.</a:t>
            </a:r>
          </a:p>
          <a:p>
            <a:r>
              <a:rPr lang="en-US" dirty="0"/>
              <a:t>Values such as </a:t>
            </a:r>
            <a:r>
              <a:rPr lang="en-US" dirty="0" err="1"/>
              <a:t>ints</a:t>
            </a:r>
            <a:r>
              <a:rPr lang="en-US" dirty="0"/>
              <a:t> and floats and </a:t>
            </a:r>
            <a:r>
              <a:rPr lang="en-US" dirty="0" err="1"/>
              <a:t>referencfes</a:t>
            </a:r>
            <a:r>
              <a:rPr lang="en-US" dirty="0"/>
              <a:t> to objects are stored on the </a:t>
            </a:r>
            <a:r>
              <a:rPr lang="en-US" dirty="0" err="1"/>
              <a:t>callstack</a:t>
            </a:r>
            <a:r>
              <a:rPr lang="en-US" dirty="0"/>
              <a:t>. </a:t>
            </a:r>
          </a:p>
        </p:txBody>
      </p:sp>
    </p:spTree>
    <p:extLst>
      <p:ext uri="{BB962C8B-B14F-4D97-AF65-F5344CB8AC3E}">
        <p14:creationId xmlns:p14="http://schemas.microsoft.com/office/powerpoint/2010/main" val="3941300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2BF04-F4F4-4FA5-A16C-EFE954809012}"/>
              </a:ext>
            </a:extLst>
          </p:cNvPr>
          <p:cNvSpPr>
            <a:spLocks noGrp="1"/>
          </p:cNvSpPr>
          <p:nvPr>
            <p:ph type="title"/>
          </p:nvPr>
        </p:nvSpPr>
        <p:spPr/>
        <p:txBody>
          <a:bodyPr/>
          <a:lstStyle/>
          <a:p>
            <a:r>
              <a:rPr lang="en-US" dirty="0"/>
              <a:t>Java Programming Model</a:t>
            </a:r>
          </a:p>
        </p:txBody>
      </p:sp>
      <p:sp>
        <p:nvSpPr>
          <p:cNvPr id="4" name="Rectangle 3">
            <a:extLst>
              <a:ext uri="{FF2B5EF4-FFF2-40B4-BE49-F238E27FC236}">
                <a16:creationId xmlns:a16="http://schemas.microsoft.com/office/drawing/2014/main" id="{225E121F-AB99-4F88-A29F-66EEF1B60C3B}"/>
              </a:ext>
            </a:extLst>
          </p:cNvPr>
          <p:cNvSpPr/>
          <p:nvPr/>
        </p:nvSpPr>
        <p:spPr>
          <a:xfrm>
            <a:off x="1506637" y="2095017"/>
            <a:ext cx="9045377" cy="3206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7766D58-C44C-40CC-A703-174436E45DB9}"/>
              </a:ext>
            </a:extLst>
          </p:cNvPr>
          <p:cNvSpPr txBox="1"/>
          <p:nvPr/>
        </p:nvSpPr>
        <p:spPr>
          <a:xfrm>
            <a:off x="1566441" y="1759352"/>
            <a:ext cx="6214051" cy="369332"/>
          </a:xfrm>
          <a:prstGeom prst="rect">
            <a:avLst/>
          </a:prstGeom>
          <a:noFill/>
        </p:spPr>
        <p:txBody>
          <a:bodyPr wrap="square" rtlCol="0">
            <a:spAutoFit/>
          </a:bodyPr>
          <a:lstStyle/>
          <a:p>
            <a:r>
              <a:rPr lang="en-US" dirty="0"/>
              <a:t>Java Virtual Machine (JVM)– the thing that runs your programs</a:t>
            </a:r>
          </a:p>
        </p:txBody>
      </p:sp>
      <p:sp>
        <p:nvSpPr>
          <p:cNvPr id="6" name="Rectangle 5">
            <a:extLst>
              <a:ext uri="{FF2B5EF4-FFF2-40B4-BE49-F238E27FC236}">
                <a16:creationId xmlns:a16="http://schemas.microsoft.com/office/drawing/2014/main" id="{991258AC-72C8-407C-B0F5-6350173F2418}"/>
              </a:ext>
            </a:extLst>
          </p:cNvPr>
          <p:cNvSpPr/>
          <p:nvPr/>
        </p:nvSpPr>
        <p:spPr>
          <a:xfrm>
            <a:off x="3852372" y="2563677"/>
            <a:ext cx="1820145" cy="10371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C0415DA-9068-4B4B-987E-E34D2242EF41}"/>
              </a:ext>
            </a:extLst>
          </p:cNvPr>
          <p:cNvSpPr txBox="1"/>
          <p:nvPr/>
        </p:nvSpPr>
        <p:spPr>
          <a:xfrm>
            <a:off x="1765701" y="2217492"/>
            <a:ext cx="1288802" cy="369332"/>
          </a:xfrm>
          <a:prstGeom prst="rect">
            <a:avLst/>
          </a:prstGeom>
          <a:noFill/>
        </p:spPr>
        <p:txBody>
          <a:bodyPr wrap="square" rtlCol="0">
            <a:spAutoFit/>
          </a:bodyPr>
          <a:lstStyle/>
          <a:p>
            <a:r>
              <a:rPr lang="en-US" dirty="0"/>
              <a:t>Code</a:t>
            </a:r>
          </a:p>
        </p:txBody>
      </p:sp>
      <p:sp>
        <p:nvSpPr>
          <p:cNvPr id="8" name="Rectangle 7">
            <a:extLst>
              <a:ext uri="{FF2B5EF4-FFF2-40B4-BE49-F238E27FC236}">
                <a16:creationId xmlns:a16="http://schemas.microsoft.com/office/drawing/2014/main" id="{4F3DEAE1-ACE7-4379-96E1-7BBFE4ADF4FC}"/>
              </a:ext>
            </a:extLst>
          </p:cNvPr>
          <p:cNvSpPr/>
          <p:nvPr/>
        </p:nvSpPr>
        <p:spPr>
          <a:xfrm>
            <a:off x="6254119" y="2563677"/>
            <a:ext cx="1473843" cy="10371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E16C2D5-192B-4703-A467-17C53452337B}"/>
              </a:ext>
            </a:extLst>
          </p:cNvPr>
          <p:cNvSpPr txBox="1"/>
          <p:nvPr/>
        </p:nvSpPr>
        <p:spPr>
          <a:xfrm>
            <a:off x="6254119" y="2194345"/>
            <a:ext cx="1149752" cy="369332"/>
          </a:xfrm>
          <a:prstGeom prst="rect">
            <a:avLst/>
          </a:prstGeom>
          <a:noFill/>
        </p:spPr>
        <p:txBody>
          <a:bodyPr wrap="square" rtlCol="0">
            <a:spAutoFit/>
          </a:bodyPr>
          <a:lstStyle/>
          <a:p>
            <a:r>
              <a:rPr lang="en-US" dirty="0"/>
              <a:t>Heap</a:t>
            </a:r>
          </a:p>
        </p:txBody>
      </p:sp>
      <p:sp>
        <p:nvSpPr>
          <p:cNvPr id="10" name="TextBox 9">
            <a:extLst>
              <a:ext uri="{FF2B5EF4-FFF2-40B4-BE49-F238E27FC236}">
                <a16:creationId xmlns:a16="http://schemas.microsoft.com/office/drawing/2014/main" id="{FF644DB5-D4D0-4B9F-8F82-98AF9379C89A}"/>
              </a:ext>
            </a:extLst>
          </p:cNvPr>
          <p:cNvSpPr txBox="1"/>
          <p:nvPr/>
        </p:nvSpPr>
        <p:spPr>
          <a:xfrm>
            <a:off x="3971976" y="2725723"/>
            <a:ext cx="1376859" cy="646331"/>
          </a:xfrm>
          <a:prstGeom prst="rect">
            <a:avLst/>
          </a:prstGeom>
          <a:noFill/>
        </p:spPr>
        <p:txBody>
          <a:bodyPr wrap="square" rtlCol="0">
            <a:spAutoFit/>
          </a:bodyPr>
          <a:lstStyle/>
          <a:p>
            <a:r>
              <a:rPr lang="en-US" dirty="0"/>
              <a:t>Local vars</a:t>
            </a:r>
          </a:p>
          <a:p>
            <a:r>
              <a:rPr lang="en-US" dirty="0" err="1"/>
              <a:t>Func</a:t>
            </a:r>
            <a:r>
              <a:rPr lang="en-US" dirty="0"/>
              <a:t> params</a:t>
            </a:r>
          </a:p>
        </p:txBody>
      </p:sp>
      <p:sp>
        <p:nvSpPr>
          <p:cNvPr id="11" name="TextBox 10">
            <a:extLst>
              <a:ext uri="{FF2B5EF4-FFF2-40B4-BE49-F238E27FC236}">
                <a16:creationId xmlns:a16="http://schemas.microsoft.com/office/drawing/2014/main" id="{780165B0-B01A-4315-AAAA-3DE2DBFDFE85}"/>
              </a:ext>
            </a:extLst>
          </p:cNvPr>
          <p:cNvSpPr txBox="1"/>
          <p:nvPr/>
        </p:nvSpPr>
        <p:spPr>
          <a:xfrm>
            <a:off x="6254119" y="2702480"/>
            <a:ext cx="1099595" cy="369332"/>
          </a:xfrm>
          <a:prstGeom prst="rect">
            <a:avLst/>
          </a:prstGeom>
          <a:noFill/>
        </p:spPr>
        <p:txBody>
          <a:bodyPr wrap="square" rtlCol="0">
            <a:spAutoFit/>
          </a:bodyPr>
          <a:lstStyle/>
          <a:p>
            <a:r>
              <a:rPr lang="en-US" dirty="0"/>
              <a:t>Objects</a:t>
            </a:r>
          </a:p>
        </p:txBody>
      </p:sp>
      <p:sp>
        <p:nvSpPr>
          <p:cNvPr id="12" name="Rectangle 11">
            <a:extLst>
              <a:ext uri="{FF2B5EF4-FFF2-40B4-BE49-F238E27FC236}">
                <a16:creationId xmlns:a16="http://schemas.microsoft.com/office/drawing/2014/main" id="{4631E73B-F617-41A9-90E3-7E281DED7502}"/>
              </a:ext>
            </a:extLst>
          </p:cNvPr>
          <p:cNvSpPr/>
          <p:nvPr/>
        </p:nvSpPr>
        <p:spPr>
          <a:xfrm>
            <a:off x="8176131" y="2554903"/>
            <a:ext cx="1486732" cy="10459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C5E1A14-1910-4C3A-B09E-DEBB53891E20}"/>
              </a:ext>
            </a:extLst>
          </p:cNvPr>
          <p:cNvSpPr txBox="1"/>
          <p:nvPr/>
        </p:nvSpPr>
        <p:spPr>
          <a:xfrm>
            <a:off x="7985473" y="2194345"/>
            <a:ext cx="2064152" cy="369332"/>
          </a:xfrm>
          <a:prstGeom prst="rect">
            <a:avLst/>
          </a:prstGeom>
          <a:noFill/>
        </p:spPr>
        <p:txBody>
          <a:bodyPr wrap="square" rtlCol="0">
            <a:spAutoFit/>
          </a:bodyPr>
          <a:lstStyle/>
          <a:p>
            <a:r>
              <a:rPr lang="en-US" dirty="0"/>
              <a:t>Garbage Collector</a:t>
            </a:r>
          </a:p>
        </p:txBody>
      </p:sp>
      <p:sp>
        <p:nvSpPr>
          <p:cNvPr id="17" name="TextBox 16">
            <a:extLst>
              <a:ext uri="{FF2B5EF4-FFF2-40B4-BE49-F238E27FC236}">
                <a16:creationId xmlns:a16="http://schemas.microsoft.com/office/drawing/2014/main" id="{EE4BAE81-85D7-465C-8C16-70FDE83616DE}"/>
              </a:ext>
            </a:extLst>
          </p:cNvPr>
          <p:cNvSpPr txBox="1"/>
          <p:nvPr/>
        </p:nvSpPr>
        <p:spPr>
          <a:xfrm>
            <a:off x="1269731" y="5527283"/>
            <a:ext cx="9213499" cy="1200329"/>
          </a:xfrm>
          <a:prstGeom prst="rect">
            <a:avLst/>
          </a:prstGeom>
          <a:noFill/>
        </p:spPr>
        <p:txBody>
          <a:bodyPr wrap="square" rtlCol="0">
            <a:spAutoFit/>
          </a:bodyPr>
          <a:lstStyle/>
          <a:p>
            <a:r>
              <a:rPr lang="en-US" dirty="0"/>
              <a:t>This diagram is very vague. As we discuss the JVM more, it will be filled in. All you need to know at this point is that the JVM has these components.  For now, the heap is where the objects are stored and that is all we know about it. The garbage collector removes objects from the heap when they are no longer referenced.</a:t>
            </a:r>
          </a:p>
        </p:txBody>
      </p:sp>
      <p:sp>
        <p:nvSpPr>
          <p:cNvPr id="19" name="Rectangle 18">
            <a:extLst>
              <a:ext uri="{FF2B5EF4-FFF2-40B4-BE49-F238E27FC236}">
                <a16:creationId xmlns:a16="http://schemas.microsoft.com/office/drawing/2014/main" id="{BD06CE52-6FDF-4F91-9A81-0539042C9E58}"/>
              </a:ext>
            </a:extLst>
          </p:cNvPr>
          <p:cNvSpPr/>
          <p:nvPr/>
        </p:nvSpPr>
        <p:spPr>
          <a:xfrm>
            <a:off x="1765701" y="2563776"/>
            <a:ext cx="1820145" cy="10371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B97C2EE-77A6-4F5F-95DB-D2D11BA89C71}"/>
              </a:ext>
            </a:extLst>
          </p:cNvPr>
          <p:cNvSpPr txBox="1"/>
          <p:nvPr/>
        </p:nvSpPr>
        <p:spPr>
          <a:xfrm>
            <a:off x="3944396" y="2227735"/>
            <a:ext cx="1072588" cy="369332"/>
          </a:xfrm>
          <a:prstGeom prst="rect">
            <a:avLst/>
          </a:prstGeom>
          <a:noFill/>
        </p:spPr>
        <p:txBody>
          <a:bodyPr wrap="square" rtlCol="0">
            <a:spAutoFit/>
          </a:bodyPr>
          <a:lstStyle/>
          <a:p>
            <a:r>
              <a:rPr lang="en-US" dirty="0" err="1"/>
              <a:t>Callstack</a:t>
            </a:r>
            <a:endParaRPr lang="en-US" dirty="0"/>
          </a:p>
        </p:txBody>
      </p:sp>
      <p:sp>
        <p:nvSpPr>
          <p:cNvPr id="21" name="Rectangle 20">
            <a:extLst>
              <a:ext uri="{FF2B5EF4-FFF2-40B4-BE49-F238E27FC236}">
                <a16:creationId xmlns:a16="http://schemas.microsoft.com/office/drawing/2014/main" id="{6137D24B-37C8-4BAC-AC0F-19FC51497DDE}"/>
              </a:ext>
            </a:extLst>
          </p:cNvPr>
          <p:cNvSpPr/>
          <p:nvPr/>
        </p:nvSpPr>
        <p:spPr>
          <a:xfrm>
            <a:off x="1765701" y="3604236"/>
            <a:ext cx="1820145" cy="1477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CAEB5D5-4B2D-4CFF-8768-58B07E9AD3F0}"/>
              </a:ext>
            </a:extLst>
          </p:cNvPr>
          <p:cNvSpPr txBox="1"/>
          <p:nvPr/>
        </p:nvSpPr>
        <p:spPr>
          <a:xfrm>
            <a:off x="1781399" y="3600857"/>
            <a:ext cx="1288802" cy="1200329"/>
          </a:xfrm>
          <a:prstGeom prst="rect">
            <a:avLst/>
          </a:prstGeom>
          <a:noFill/>
        </p:spPr>
        <p:txBody>
          <a:bodyPr wrap="square" rtlCol="0">
            <a:spAutoFit/>
          </a:bodyPr>
          <a:lstStyle/>
          <a:p>
            <a:r>
              <a:rPr lang="en-US" dirty="0"/>
              <a:t>Library code you used. ex </a:t>
            </a:r>
            <a:r>
              <a:rPr lang="en-US" dirty="0" err="1"/>
              <a:t>ArrayList</a:t>
            </a:r>
            <a:r>
              <a:rPr lang="en-US" dirty="0"/>
              <a:t>&lt;&gt;</a:t>
            </a:r>
          </a:p>
        </p:txBody>
      </p:sp>
      <p:sp>
        <p:nvSpPr>
          <p:cNvPr id="23" name="TextBox 22">
            <a:extLst>
              <a:ext uri="{FF2B5EF4-FFF2-40B4-BE49-F238E27FC236}">
                <a16:creationId xmlns:a16="http://schemas.microsoft.com/office/drawing/2014/main" id="{BD92420F-0436-4BCB-B41F-D7E1AA1B43F6}"/>
              </a:ext>
            </a:extLst>
          </p:cNvPr>
          <p:cNvSpPr txBox="1"/>
          <p:nvPr/>
        </p:nvSpPr>
        <p:spPr>
          <a:xfrm>
            <a:off x="1884736" y="2599578"/>
            <a:ext cx="1288802" cy="923330"/>
          </a:xfrm>
          <a:prstGeom prst="rect">
            <a:avLst/>
          </a:prstGeom>
          <a:noFill/>
        </p:spPr>
        <p:txBody>
          <a:bodyPr wrap="square" rtlCol="0">
            <a:spAutoFit/>
          </a:bodyPr>
          <a:lstStyle/>
          <a:p>
            <a:r>
              <a:rPr lang="en-US" dirty="0"/>
              <a:t>Your compiled code</a:t>
            </a:r>
          </a:p>
        </p:txBody>
      </p:sp>
    </p:spTree>
    <p:extLst>
      <p:ext uri="{BB962C8B-B14F-4D97-AF65-F5344CB8AC3E}">
        <p14:creationId xmlns:p14="http://schemas.microsoft.com/office/powerpoint/2010/main" val="362099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B1A7-22A0-4747-9707-B99EBD6AD4AC}"/>
              </a:ext>
            </a:extLst>
          </p:cNvPr>
          <p:cNvSpPr>
            <a:spLocks noGrp="1"/>
          </p:cNvSpPr>
          <p:nvPr>
            <p:ph type="title"/>
          </p:nvPr>
        </p:nvSpPr>
        <p:spPr/>
        <p:txBody>
          <a:bodyPr/>
          <a:lstStyle/>
          <a:p>
            <a:r>
              <a:rPr lang="en-US" dirty="0"/>
              <a:t>Last Time</a:t>
            </a:r>
          </a:p>
        </p:txBody>
      </p:sp>
      <p:sp>
        <p:nvSpPr>
          <p:cNvPr id="40" name="TextBox 39">
            <a:extLst>
              <a:ext uri="{FF2B5EF4-FFF2-40B4-BE49-F238E27FC236}">
                <a16:creationId xmlns:a16="http://schemas.microsoft.com/office/drawing/2014/main" id="{490CDE94-32EF-4FF0-BA23-31387485ACF8}"/>
              </a:ext>
            </a:extLst>
          </p:cNvPr>
          <p:cNvSpPr txBox="1"/>
          <p:nvPr/>
        </p:nvSpPr>
        <p:spPr>
          <a:xfrm>
            <a:off x="929833" y="1570299"/>
            <a:ext cx="9383208" cy="646331"/>
          </a:xfrm>
          <a:prstGeom prst="rect">
            <a:avLst/>
          </a:prstGeom>
          <a:noFill/>
        </p:spPr>
        <p:txBody>
          <a:bodyPr wrap="square" rtlCol="0">
            <a:spAutoFit/>
          </a:bodyPr>
          <a:lstStyle/>
          <a:p>
            <a:pPr marL="285750" indent="-285750">
              <a:buFont typeface="Arial" panose="020B0604020202020204" pitchFamily="34" charset="0"/>
              <a:buChar char="•"/>
            </a:pPr>
            <a:r>
              <a:rPr lang="en-US" dirty="0"/>
              <a:t>local variables exist within the scope of their curly braces</a:t>
            </a:r>
          </a:p>
          <a:p>
            <a:endParaRPr lang="en-US" dirty="0"/>
          </a:p>
        </p:txBody>
      </p:sp>
      <p:sp>
        <p:nvSpPr>
          <p:cNvPr id="29" name="Content Placeholder 2">
            <a:extLst>
              <a:ext uri="{FF2B5EF4-FFF2-40B4-BE49-F238E27FC236}">
                <a16:creationId xmlns:a16="http://schemas.microsoft.com/office/drawing/2014/main" id="{0DDC0862-54D4-44D8-97A1-B13CAE53B9F8}"/>
              </a:ext>
            </a:extLst>
          </p:cNvPr>
          <p:cNvSpPr>
            <a:spLocks noGrp="1"/>
          </p:cNvSpPr>
          <p:nvPr>
            <p:ph idx="1"/>
          </p:nvPr>
        </p:nvSpPr>
        <p:spPr>
          <a:xfrm>
            <a:off x="971381" y="2168665"/>
            <a:ext cx="10249237" cy="4060896"/>
          </a:xfrm>
        </p:spPr>
        <p:txBody>
          <a:bodyPr/>
          <a:lstStyle/>
          <a:p>
            <a:pPr marL="0" indent="0">
              <a:buNone/>
            </a:pPr>
            <a:r>
              <a:rPr lang="en-US" dirty="0"/>
              <a:t>public void function()</a:t>
            </a:r>
          </a:p>
          <a:p>
            <a:pPr marL="0" indent="0">
              <a:buNone/>
            </a:pPr>
            <a:r>
              <a:rPr lang="en-US" dirty="0"/>
              <a:t>{</a:t>
            </a:r>
          </a:p>
          <a:p>
            <a:pPr marL="0" indent="0">
              <a:buNone/>
            </a:pPr>
            <a:r>
              <a:rPr lang="en-US" dirty="0"/>
              <a:t>	int x = 6;			// local variable x</a:t>
            </a:r>
          </a:p>
          <a:p>
            <a:pPr marL="0" indent="0">
              <a:buNone/>
            </a:pPr>
            <a:r>
              <a:rPr lang="en-US" dirty="0"/>
              <a:t>	int y = 4;			// local variable y</a:t>
            </a:r>
          </a:p>
          <a:p>
            <a:pPr marL="0" indent="0">
              <a:buNone/>
            </a:pPr>
            <a:r>
              <a:rPr lang="en-US" dirty="0"/>
              <a:t>	double pi = 3.1415;	// local variable pi</a:t>
            </a:r>
          </a:p>
          <a:p>
            <a:pPr marL="0" indent="0">
              <a:buNone/>
            </a:pPr>
            <a:endParaRPr lang="en-US" dirty="0"/>
          </a:p>
          <a:p>
            <a:pPr marL="0" indent="0">
              <a:buNone/>
            </a:pPr>
            <a:r>
              <a:rPr lang="en-US" dirty="0"/>
              <a:t>	</a:t>
            </a:r>
            <a:r>
              <a:rPr lang="en-US" dirty="0" err="1"/>
              <a:t>System.out.println</a:t>
            </a:r>
            <a:r>
              <a:rPr lang="en-US" dirty="0"/>
              <a:t>(“x = “ + x);</a:t>
            </a:r>
          </a:p>
          <a:p>
            <a:pPr marL="0" indent="0">
              <a:buNone/>
            </a:pPr>
            <a:r>
              <a:rPr lang="en-US" dirty="0"/>
              <a:t>}	// </a:t>
            </a:r>
            <a:r>
              <a:rPr lang="en-US" dirty="0">
                <a:sym typeface="Wingdings" panose="05000000000000000000" pitchFamily="2" charset="2"/>
              </a:rPr>
              <a:t></a:t>
            </a:r>
            <a:r>
              <a:rPr lang="en-US" dirty="0"/>
              <a:t> once execution reaches here, x, y, and pi no longer exist</a:t>
            </a:r>
          </a:p>
        </p:txBody>
      </p:sp>
    </p:spTree>
    <p:extLst>
      <p:ext uri="{BB962C8B-B14F-4D97-AF65-F5344CB8AC3E}">
        <p14:creationId xmlns:p14="http://schemas.microsoft.com/office/powerpoint/2010/main" val="786643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EF51-475C-425E-AE0B-4C987D1FC2E1}"/>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D762E384-AE37-404A-8417-54DD4B8665B1}"/>
              </a:ext>
            </a:extLst>
          </p:cNvPr>
          <p:cNvSpPr>
            <a:spLocks noGrp="1"/>
          </p:cNvSpPr>
          <p:nvPr>
            <p:ph idx="1"/>
          </p:nvPr>
        </p:nvSpPr>
        <p:spPr/>
        <p:txBody>
          <a:bodyPr/>
          <a:lstStyle/>
          <a:p>
            <a:r>
              <a:rPr lang="en-US" dirty="0"/>
              <a:t>Extra material if time</a:t>
            </a:r>
          </a:p>
        </p:txBody>
      </p:sp>
    </p:spTree>
    <p:extLst>
      <p:ext uri="{BB962C8B-B14F-4D97-AF65-F5344CB8AC3E}">
        <p14:creationId xmlns:p14="http://schemas.microsoft.com/office/powerpoint/2010/main" val="411044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EA9B-0DC6-46C2-AA99-CC0940ED9DDF}"/>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7E027E40-737F-444E-A54E-2972E6DB2B92}"/>
              </a:ext>
            </a:extLst>
          </p:cNvPr>
          <p:cNvSpPr>
            <a:spLocks noGrp="1"/>
          </p:cNvSpPr>
          <p:nvPr>
            <p:ph idx="1"/>
          </p:nvPr>
        </p:nvSpPr>
        <p:spPr>
          <a:xfrm>
            <a:off x="838200" y="1825625"/>
            <a:ext cx="10515600" cy="4372874"/>
          </a:xfrm>
        </p:spPr>
        <p:txBody>
          <a:bodyPr>
            <a:normAutofit lnSpcReduction="10000"/>
          </a:bodyPr>
          <a:lstStyle/>
          <a:p>
            <a:r>
              <a:rPr lang="en-US" dirty="0"/>
              <a:t>Use comments to explain complicated ideas.</a:t>
            </a:r>
          </a:p>
          <a:p>
            <a:pPr lvl="1"/>
            <a:r>
              <a:rPr lang="en-US" dirty="0"/>
              <a:t>If you have to come back to this code later, there is no way you will remember the details of why you wrote it the way you did or if there were any caveats. Comments are for you and the other programmers on the team.</a:t>
            </a:r>
          </a:p>
          <a:p>
            <a:pPr marL="457200" lvl="1" indent="0">
              <a:buNone/>
            </a:pPr>
            <a:endParaRPr lang="en-US" dirty="0"/>
          </a:p>
          <a:p>
            <a:pPr marL="457200" lvl="1" indent="0">
              <a:buNone/>
            </a:pPr>
            <a:r>
              <a:rPr lang="en-US" dirty="0"/>
              <a:t>Example: Some code from accounting software.</a:t>
            </a:r>
          </a:p>
          <a:p>
            <a:pPr marL="457200" lvl="1" indent="0">
              <a:buNone/>
            </a:pPr>
            <a:endParaRPr lang="en-US" dirty="0"/>
          </a:p>
          <a:p>
            <a:pPr marL="0" indent="0">
              <a:buNone/>
            </a:pPr>
            <a:r>
              <a:rPr lang="en-US" dirty="0"/>
              <a:t>// This formula comes from section 40.3.3a of the US Tax Code.</a:t>
            </a:r>
          </a:p>
          <a:p>
            <a:pPr marL="0" indent="0">
              <a:buNone/>
            </a:pPr>
            <a:r>
              <a:rPr lang="en-US" dirty="0"/>
              <a:t>// Fred in accounting confirmed this formula was correct in this situation.</a:t>
            </a:r>
          </a:p>
          <a:p>
            <a:pPr marL="0" indent="0">
              <a:buNone/>
            </a:pPr>
            <a:r>
              <a:rPr lang="en-US" dirty="0"/>
              <a:t>float income = amortization * depreciation / </a:t>
            </a:r>
            <a:r>
              <a:rPr lang="en-US" dirty="0" err="1"/>
              <a:t>yearlySetAsides</a:t>
            </a:r>
            <a:r>
              <a:rPr lang="en-US" dirty="0"/>
              <a:t>;</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716975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EA9B-0DC6-46C2-AA99-CC0940ED9DDF}"/>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7E027E40-737F-444E-A54E-2972E6DB2B92}"/>
              </a:ext>
            </a:extLst>
          </p:cNvPr>
          <p:cNvSpPr>
            <a:spLocks noGrp="1"/>
          </p:cNvSpPr>
          <p:nvPr>
            <p:ph idx="1"/>
          </p:nvPr>
        </p:nvSpPr>
        <p:spPr>
          <a:xfrm>
            <a:off x="838200" y="1825625"/>
            <a:ext cx="10515600" cy="2220393"/>
          </a:xfrm>
        </p:spPr>
        <p:txBody>
          <a:bodyPr/>
          <a:lstStyle/>
          <a:p>
            <a:r>
              <a:rPr lang="en-US" dirty="0"/>
              <a:t>Comments should describe the variables you create</a:t>
            </a:r>
          </a:p>
          <a:p>
            <a:pPr marL="457200" lvl="1" indent="0">
              <a:buNone/>
            </a:pPr>
            <a:endParaRPr lang="en-US" dirty="0"/>
          </a:p>
          <a:p>
            <a:pPr marL="457200" lvl="1" indent="0">
              <a:buNone/>
            </a:pPr>
            <a:endParaRPr lang="en-US" dirty="0"/>
          </a:p>
        </p:txBody>
      </p:sp>
      <p:graphicFrame>
        <p:nvGraphicFramePr>
          <p:cNvPr id="4" name="Table 4">
            <a:extLst>
              <a:ext uri="{FF2B5EF4-FFF2-40B4-BE49-F238E27FC236}">
                <a16:creationId xmlns:a16="http://schemas.microsoft.com/office/drawing/2014/main" id="{BF625049-5BDF-4D1E-9E17-47964C697F78}"/>
              </a:ext>
            </a:extLst>
          </p:cNvPr>
          <p:cNvGraphicFramePr>
            <a:graphicFrameLocks noGrp="1"/>
          </p:cNvGraphicFramePr>
          <p:nvPr>
            <p:extLst>
              <p:ext uri="{D42A27DB-BD31-4B8C-83A1-F6EECF244321}">
                <p14:modId xmlns:p14="http://schemas.microsoft.com/office/powerpoint/2010/main" val="297802913"/>
              </p:ext>
            </p:extLst>
          </p:nvPr>
        </p:nvGraphicFramePr>
        <p:xfrm>
          <a:off x="983182" y="2641525"/>
          <a:ext cx="9750904" cy="1188720"/>
        </p:xfrm>
        <a:graphic>
          <a:graphicData uri="http://schemas.openxmlformats.org/drawingml/2006/table">
            <a:tbl>
              <a:tblPr bandRow="1">
                <a:tableStyleId>{073A0DAA-6AF3-43AB-8588-CEC1D06C72B9}</a:tableStyleId>
              </a:tblPr>
              <a:tblGrid>
                <a:gridCol w="5470216">
                  <a:extLst>
                    <a:ext uri="{9D8B030D-6E8A-4147-A177-3AD203B41FA5}">
                      <a16:colId xmlns:a16="http://schemas.microsoft.com/office/drawing/2014/main" val="3344550474"/>
                    </a:ext>
                  </a:extLst>
                </a:gridCol>
                <a:gridCol w="4280688">
                  <a:extLst>
                    <a:ext uri="{9D8B030D-6E8A-4147-A177-3AD203B41FA5}">
                      <a16:colId xmlns:a16="http://schemas.microsoft.com/office/drawing/2014/main" val="3901628552"/>
                    </a:ext>
                  </a:extLst>
                </a:gridCol>
              </a:tblGrid>
              <a:tr h="370840">
                <a:tc>
                  <a:txBody>
                    <a:bodyPr/>
                    <a:lstStyle/>
                    <a:p>
                      <a:r>
                        <a:rPr lang="en-US" sz="2000" dirty="0"/>
                        <a:t>float distance;</a:t>
                      </a:r>
                    </a:p>
                  </a:txBody>
                  <a:tcPr>
                    <a:noFill/>
                  </a:tcPr>
                </a:tc>
                <a:tc>
                  <a:txBody>
                    <a:bodyPr/>
                    <a:lstStyle/>
                    <a:p>
                      <a:r>
                        <a:rPr lang="en-US" sz="2000" dirty="0"/>
                        <a:t>This is not enough info</a:t>
                      </a:r>
                    </a:p>
                  </a:txBody>
                  <a:tcPr>
                    <a:noFill/>
                  </a:tcPr>
                </a:tc>
                <a:extLst>
                  <a:ext uri="{0D108BD9-81ED-4DB2-BD59-A6C34878D82A}">
                    <a16:rowId xmlns:a16="http://schemas.microsoft.com/office/drawing/2014/main" val="2396573461"/>
                  </a:ext>
                </a:extLst>
              </a:tr>
              <a:tr h="370840">
                <a:tc>
                  <a:txBody>
                    <a:bodyPr/>
                    <a:lstStyle/>
                    <a:p>
                      <a:r>
                        <a:rPr lang="en-US" sz="2000" dirty="0"/>
                        <a:t>float distance; // distance between tires in meters</a:t>
                      </a:r>
                    </a:p>
                  </a:txBody>
                  <a:tcPr>
                    <a:noFill/>
                  </a:tcPr>
                </a:tc>
                <a:tc>
                  <a:txBody>
                    <a:bodyPr/>
                    <a:lstStyle/>
                    <a:p>
                      <a:r>
                        <a:rPr lang="en-US" sz="2000" dirty="0"/>
                        <a:t>Adding a comment makes it acceptable</a:t>
                      </a:r>
                    </a:p>
                  </a:txBody>
                  <a:tcPr>
                    <a:noFill/>
                  </a:tcPr>
                </a:tc>
                <a:extLst>
                  <a:ext uri="{0D108BD9-81ED-4DB2-BD59-A6C34878D82A}">
                    <a16:rowId xmlns:a16="http://schemas.microsoft.com/office/drawing/2014/main" val="895902450"/>
                  </a:ext>
                </a:extLst>
              </a:tr>
              <a:tr h="370840">
                <a:tc>
                  <a:txBody>
                    <a:bodyPr/>
                    <a:lstStyle/>
                    <a:p>
                      <a:r>
                        <a:rPr lang="en-US" sz="2000" dirty="0"/>
                        <a:t>float </a:t>
                      </a:r>
                      <a:r>
                        <a:rPr lang="en-US" sz="2000" dirty="0" err="1"/>
                        <a:t>distanceBetweenTiresMeters</a:t>
                      </a:r>
                      <a:r>
                        <a:rPr lang="en-US" sz="2000" dirty="0"/>
                        <a:t>;</a:t>
                      </a:r>
                    </a:p>
                  </a:txBody>
                  <a:tcPr>
                    <a:noFill/>
                  </a:tcPr>
                </a:tc>
                <a:tc>
                  <a:txBody>
                    <a:bodyPr/>
                    <a:lstStyle/>
                    <a:p>
                      <a:r>
                        <a:rPr lang="en-US" sz="2000" dirty="0"/>
                        <a:t>But this is my personal favorite</a:t>
                      </a:r>
                    </a:p>
                  </a:txBody>
                  <a:tcPr>
                    <a:noFill/>
                  </a:tcPr>
                </a:tc>
                <a:extLst>
                  <a:ext uri="{0D108BD9-81ED-4DB2-BD59-A6C34878D82A}">
                    <a16:rowId xmlns:a16="http://schemas.microsoft.com/office/drawing/2014/main" val="2346204374"/>
                  </a:ext>
                </a:extLst>
              </a:tr>
            </a:tbl>
          </a:graphicData>
        </a:graphic>
      </p:graphicFrame>
    </p:spTree>
    <p:extLst>
      <p:ext uri="{BB962C8B-B14F-4D97-AF65-F5344CB8AC3E}">
        <p14:creationId xmlns:p14="http://schemas.microsoft.com/office/powerpoint/2010/main" val="3446843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B3BA-93FC-42E7-ACDE-5504EF8B6C65}"/>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B2AD1756-25FF-4C4E-B34F-623DB66D7D98}"/>
              </a:ext>
            </a:extLst>
          </p:cNvPr>
          <p:cNvSpPr>
            <a:spLocks noGrp="1"/>
          </p:cNvSpPr>
          <p:nvPr>
            <p:ph idx="1"/>
          </p:nvPr>
        </p:nvSpPr>
        <p:spPr/>
        <p:txBody>
          <a:bodyPr>
            <a:normAutofit fontScale="92500" lnSpcReduction="20000"/>
          </a:bodyPr>
          <a:lstStyle/>
          <a:p>
            <a:r>
              <a:rPr lang="en-US" dirty="0"/>
              <a:t>Put a comment at the top of every class definition to say what its role is. What is its purpose? If someone is reading a lot of code, they want to know if they should keep reading this class.</a:t>
            </a:r>
          </a:p>
          <a:p>
            <a:pPr marL="0" indent="0">
              <a:buNone/>
            </a:pPr>
            <a:endParaRPr lang="en-US" dirty="0"/>
          </a:p>
          <a:p>
            <a:pPr marL="0" indent="0">
              <a:buNone/>
            </a:pPr>
            <a:r>
              <a:rPr lang="en-US" dirty="0"/>
              <a:t>// This class defines a horse. For this problem, a horse is just something</a:t>
            </a:r>
          </a:p>
          <a:p>
            <a:pPr marL="0" indent="0">
              <a:buNone/>
            </a:pPr>
            <a:r>
              <a:rPr lang="en-US" dirty="0"/>
              <a:t>// that goes into a barn and the data isn’t that important.</a:t>
            </a:r>
          </a:p>
          <a:p>
            <a:pPr marL="0" indent="0">
              <a:buNone/>
            </a:pPr>
            <a:r>
              <a:rPr lang="en-US" dirty="0"/>
              <a:t>public class Horse</a:t>
            </a:r>
          </a:p>
          <a:p>
            <a:pPr marL="0" indent="0">
              <a:buNone/>
            </a:pPr>
            <a:r>
              <a:rPr lang="en-US" dirty="0"/>
              <a:t>{</a:t>
            </a:r>
          </a:p>
          <a:p>
            <a:pPr marL="0" indent="0">
              <a:buNone/>
            </a:pPr>
            <a:r>
              <a:rPr lang="en-US" dirty="0"/>
              <a:t>	String name;		// the horse’s name such as “Trigger”</a:t>
            </a:r>
          </a:p>
          <a:p>
            <a:pPr marL="0" indent="0">
              <a:buNone/>
            </a:pPr>
            <a:r>
              <a:rPr lang="en-US" dirty="0"/>
              <a:t>	float weight;		// weight in kilograms</a:t>
            </a:r>
          </a:p>
          <a:p>
            <a:pPr marL="0" indent="0">
              <a:buNone/>
            </a:pPr>
            <a:r>
              <a:rPr lang="en-US" dirty="0"/>
              <a:t>}</a:t>
            </a:r>
          </a:p>
        </p:txBody>
      </p:sp>
    </p:spTree>
    <p:extLst>
      <p:ext uri="{BB962C8B-B14F-4D97-AF65-F5344CB8AC3E}">
        <p14:creationId xmlns:p14="http://schemas.microsoft.com/office/powerpoint/2010/main" val="3068271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9B31-E859-4687-B15C-3223E85AF5A7}"/>
              </a:ext>
            </a:extLst>
          </p:cNvPr>
          <p:cNvSpPr>
            <a:spLocks noGrp="1"/>
          </p:cNvSpPr>
          <p:nvPr>
            <p:ph type="title"/>
          </p:nvPr>
        </p:nvSpPr>
        <p:spPr/>
        <p:txBody>
          <a:bodyPr/>
          <a:lstStyle/>
          <a:p>
            <a:r>
              <a:rPr lang="en-US" dirty="0"/>
              <a:t>Formal Comments</a:t>
            </a:r>
          </a:p>
        </p:txBody>
      </p:sp>
      <p:sp>
        <p:nvSpPr>
          <p:cNvPr id="3" name="Content Placeholder 2">
            <a:extLst>
              <a:ext uri="{FF2B5EF4-FFF2-40B4-BE49-F238E27FC236}">
                <a16:creationId xmlns:a16="http://schemas.microsoft.com/office/drawing/2014/main" id="{E8D96034-D7C3-48EA-8315-504264B7C43B}"/>
              </a:ext>
            </a:extLst>
          </p:cNvPr>
          <p:cNvSpPr>
            <a:spLocks noGrp="1"/>
          </p:cNvSpPr>
          <p:nvPr>
            <p:ph idx="1"/>
          </p:nvPr>
        </p:nvSpPr>
        <p:spPr>
          <a:xfrm>
            <a:off x="838200" y="1825625"/>
            <a:ext cx="10515600" cy="3527256"/>
          </a:xfrm>
        </p:spPr>
        <p:txBody>
          <a:bodyPr/>
          <a:lstStyle/>
          <a:p>
            <a:r>
              <a:rPr lang="en-US" dirty="0"/>
              <a:t>Commenting gets very formal when your company is giving out the code to other teams within the company or to customers.</a:t>
            </a:r>
          </a:p>
          <a:p>
            <a:r>
              <a:rPr lang="en-US" dirty="0"/>
              <a:t>Javadoc is a formatting application that takes the comments in your code and formats it in nice HTML. </a:t>
            </a:r>
          </a:p>
          <a:p>
            <a:pPr lvl="1"/>
            <a:r>
              <a:rPr lang="en-US" dirty="0"/>
              <a:t>Google Javadoc for an example of what you type in and how Javadoc makes it look like in HTML.</a:t>
            </a:r>
          </a:p>
          <a:p>
            <a:r>
              <a:rPr lang="en-US" dirty="0"/>
              <a:t>There are so many standards. Your employer will tell you their policies and they are not negotiable.</a:t>
            </a:r>
          </a:p>
        </p:txBody>
      </p:sp>
    </p:spTree>
    <p:extLst>
      <p:ext uri="{BB962C8B-B14F-4D97-AF65-F5344CB8AC3E}">
        <p14:creationId xmlns:p14="http://schemas.microsoft.com/office/powerpoint/2010/main" val="3624202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A53C8-57F8-4CFD-A640-8915755984ED}"/>
              </a:ext>
            </a:extLst>
          </p:cNvPr>
          <p:cNvSpPr>
            <a:spLocks noGrp="1"/>
          </p:cNvSpPr>
          <p:nvPr>
            <p:ph type="title"/>
          </p:nvPr>
        </p:nvSpPr>
        <p:spPr/>
        <p:txBody>
          <a:bodyPr/>
          <a:lstStyle/>
          <a:p>
            <a:r>
              <a:rPr lang="en-US" dirty="0"/>
              <a:t>Recursion Next time	</a:t>
            </a:r>
          </a:p>
        </p:txBody>
      </p:sp>
      <p:sp>
        <p:nvSpPr>
          <p:cNvPr id="3" name="Content Placeholder 2">
            <a:extLst>
              <a:ext uri="{FF2B5EF4-FFF2-40B4-BE49-F238E27FC236}">
                <a16:creationId xmlns:a16="http://schemas.microsoft.com/office/drawing/2014/main" id="{6A717C23-CF4C-43BA-B5EC-0EC5A8756BB5}"/>
              </a:ext>
            </a:extLst>
          </p:cNvPr>
          <p:cNvSpPr>
            <a:spLocks noGrp="1"/>
          </p:cNvSpPr>
          <p:nvPr>
            <p:ph idx="1"/>
          </p:nvPr>
        </p:nvSpPr>
        <p:spPr/>
        <p:txBody>
          <a:bodyPr/>
          <a:lstStyle/>
          <a:p>
            <a:r>
              <a:rPr lang="en-US" dirty="0"/>
              <a:t>Other ideas?</a:t>
            </a:r>
          </a:p>
        </p:txBody>
      </p:sp>
    </p:spTree>
    <p:extLst>
      <p:ext uri="{BB962C8B-B14F-4D97-AF65-F5344CB8AC3E}">
        <p14:creationId xmlns:p14="http://schemas.microsoft.com/office/powerpoint/2010/main" val="135029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B1A7-22A0-4747-9707-B99EBD6AD4AC}"/>
              </a:ext>
            </a:extLst>
          </p:cNvPr>
          <p:cNvSpPr>
            <a:spLocks noGrp="1"/>
          </p:cNvSpPr>
          <p:nvPr>
            <p:ph type="title"/>
          </p:nvPr>
        </p:nvSpPr>
        <p:spPr/>
        <p:txBody>
          <a:bodyPr/>
          <a:lstStyle/>
          <a:p>
            <a:r>
              <a:rPr lang="en-US" dirty="0"/>
              <a:t>Last Time</a:t>
            </a:r>
          </a:p>
        </p:txBody>
      </p:sp>
      <p:sp>
        <p:nvSpPr>
          <p:cNvPr id="40" name="TextBox 39">
            <a:extLst>
              <a:ext uri="{FF2B5EF4-FFF2-40B4-BE49-F238E27FC236}">
                <a16:creationId xmlns:a16="http://schemas.microsoft.com/office/drawing/2014/main" id="{490CDE94-32EF-4FF0-BA23-31387485ACF8}"/>
              </a:ext>
            </a:extLst>
          </p:cNvPr>
          <p:cNvSpPr txBox="1"/>
          <p:nvPr/>
        </p:nvSpPr>
        <p:spPr>
          <a:xfrm>
            <a:off x="929833" y="1570299"/>
            <a:ext cx="9383208"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There was a class Horse and we created instances of it like this…</a:t>
            </a:r>
          </a:p>
          <a:p>
            <a:endParaRPr lang="en-US" dirty="0"/>
          </a:p>
        </p:txBody>
      </p:sp>
      <p:sp>
        <p:nvSpPr>
          <p:cNvPr id="7" name="TextBox 6">
            <a:extLst>
              <a:ext uri="{FF2B5EF4-FFF2-40B4-BE49-F238E27FC236}">
                <a16:creationId xmlns:a16="http://schemas.microsoft.com/office/drawing/2014/main" id="{CAA6B2B3-B931-480E-9416-32BA9C0046A7}"/>
              </a:ext>
            </a:extLst>
          </p:cNvPr>
          <p:cNvSpPr txBox="1"/>
          <p:nvPr/>
        </p:nvSpPr>
        <p:spPr>
          <a:xfrm>
            <a:off x="3152172" y="3726183"/>
            <a:ext cx="316375" cy="369332"/>
          </a:xfrm>
          <a:prstGeom prst="rect">
            <a:avLst/>
          </a:prstGeom>
          <a:noFill/>
        </p:spPr>
        <p:txBody>
          <a:bodyPr wrap="square" rtlCol="0">
            <a:spAutoFit/>
          </a:bodyPr>
          <a:lstStyle/>
          <a:p>
            <a:r>
              <a:rPr lang="en-US" dirty="0"/>
              <a:t>h</a:t>
            </a:r>
          </a:p>
        </p:txBody>
      </p:sp>
      <p:sp>
        <p:nvSpPr>
          <p:cNvPr id="8" name="TextBox 7">
            <a:extLst>
              <a:ext uri="{FF2B5EF4-FFF2-40B4-BE49-F238E27FC236}">
                <a16:creationId xmlns:a16="http://schemas.microsoft.com/office/drawing/2014/main" id="{F16ADE33-924B-4358-B481-5B3DB11C8B42}"/>
              </a:ext>
            </a:extLst>
          </p:cNvPr>
          <p:cNvSpPr txBox="1"/>
          <p:nvPr/>
        </p:nvSpPr>
        <p:spPr>
          <a:xfrm>
            <a:off x="5225970" y="3501130"/>
            <a:ext cx="979990" cy="369332"/>
          </a:xfrm>
          <a:prstGeom prst="rect">
            <a:avLst/>
          </a:prstGeom>
          <a:noFill/>
        </p:spPr>
        <p:txBody>
          <a:bodyPr wrap="square" rtlCol="0">
            <a:spAutoFit/>
          </a:bodyPr>
          <a:lstStyle/>
          <a:p>
            <a:r>
              <a:rPr lang="en-US" dirty="0"/>
              <a:t>Horse</a:t>
            </a:r>
          </a:p>
        </p:txBody>
      </p:sp>
      <p:cxnSp>
        <p:nvCxnSpPr>
          <p:cNvPr id="9" name="Connector: Curved 8">
            <a:extLst>
              <a:ext uri="{FF2B5EF4-FFF2-40B4-BE49-F238E27FC236}">
                <a16:creationId xmlns:a16="http://schemas.microsoft.com/office/drawing/2014/main" id="{BF88252A-1434-4A64-B26E-549CB556A41A}"/>
              </a:ext>
            </a:extLst>
          </p:cNvPr>
          <p:cNvCxnSpPr>
            <a:cxnSpLocks/>
            <a:stCxn id="7" idx="3"/>
            <a:endCxn id="10" idx="1"/>
          </p:cNvCxnSpPr>
          <p:nvPr/>
        </p:nvCxnSpPr>
        <p:spPr>
          <a:xfrm>
            <a:off x="3468547" y="3910849"/>
            <a:ext cx="1547149" cy="4207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02DBC7A-9DFE-421A-90E7-7870C15E4704}"/>
              </a:ext>
            </a:extLst>
          </p:cNvPr>
          <p:cNvSpPr txBox="1"/>
          <p:nvPr/>
        </p:nvSpPr>
        <p:spPr>
          <a:xfrm>
            <a:off x="5015696" y="3869934"/>
            <a:ext cx="1547150" cy="923330"/>
          </a:xfrm>
          <a:prstGeom prst="rect">
            <a:avLst/>
          </a:prstGeom>
          <a:noFill/>
          <a:ln>
            <a:solidFill>
              <a:schemeClr val="tx1"/>
            </a:solidFill>
          </a:ln>
        </p:spPr>
        <p:txBody>
          <a:bodyPr wrap="square" rtlCol="0">
            <a:spAutoFit/>
          </a:bodyPr>
          <a:lstStyle/>
          <a:p>
            <a:r>
              <a:rPr lang="en-US" dirty="0"/>
              <a:t>name :Trigger</a:t>
            </a:r>
          </a:p>
          <a:p>
            <a:r>
              <a:rPr lang="en-US" dirty="0"/>
              <a:t>weight : 485 </a:t>
            </a:r>
          </a:p>
          <a:p>
            <a:endParaRPr lang="en-US" dirty="0"/>
          </a:p>
        </p:txBody>
      </p:sp>
      <p:sp>
        <p:nvSpPr>
          <p:cNvPr id="11" name="TextBox 10">
            <a:extLst>
              <a:ext uri="{FF2B5EF4-FFF2-40B4-BE49-F238E27FC236}">
                <a16:creationId xmlns:a16="http://schemas.microsoft.com/office/drawing/2014/main" id="{F104178A-34B3-47E5-855E-8E08FD2058A7}"/>
              </a:ext>
            </a:extLst>
          </p:cNvPr>
          <p:cNvSpPr txBox="1"/>
          <p:nvPr/>
        </p:nvSpPr>
        <p:spPr>
          <a:xfrm>
            <a:off x="5015696" y="4808197"/>
            <a:ext cx="2025569" cy="523220"/>
          </a:xfrm>
          <a:prstGeom prst="rect">
            <a:avLst/>
          </a:prstGeom>
          <a:noFill/>
        </p:spPr>
        <p:txBody>
          <a:bodyPr wrap="square" rtlCol="0">
            <a:spAutoFit/>
          </a:bodyPr>
          <a:lstStyle/>
          <a:p>
            <a:r>
              <a:rPr lang="en-US" sz="1400" dirty="0"/>
              <a:t>This is an instantiated object</a:t>
            </a:r>
          </a:p>
        </p:txBody>
      </p:sp>
      <p:sp>
        <p:nvSpPr>
          <p:cNvPr id="12" name="TextBox 11">
            <a:extLst>
              <a:ext uri="{FF2B5EF4-FFF2-40B4-BE49-F238E27FC236}">
                <a16:creationId xmlns:a16="http://schemas.microsoft.com/office/drawing/2014/main" id="{A4E16360-0114-4ADE-BFDF-40C5F97E2EE5}"/>
              </a:ext>
            </a:extLst>
          </p:cNvPr>
          <p:cNvSpPr txBox="1"/>
          <p:nvPr/>
        </p:nvSpPr>
        <p:spPr>
          <a:xfrm>
            <a:off x="2538714" y="2208488"/>
            <a:ext cx="6096000" cy="738664"/>
          </a:xfrm>
          <a:prstGeom prst="rect">
            <a:avLst/>
          </a:prstGeom>
          <a:noFill/>
        </p:spPr>
        <p:txBody>
          <a:bodyPr wrap="square">
            <a:spAutoFit/>
          </a:bodyPr>
          <a:lstStyle/>
          <a:p>
            <a:pPr marL="0" indent="0">
              <a:buNone/>
            </a:pPr>
            <a:r>
              <a:rPr lang="en-US" sz="2400" dirty="0"/>
              <a:t>Horse h = new Horse(“Trigger”, 485);</a:t>
            </a:r>
          </a:p>
          <a:p>
            <a:pPr marL="0" indent="0">
              <a:buNone/>
            </a:pPr>
            <a:endParaRPr lang="en-US" dirty="0"/>
          </a:p>
        </p:txBody>
      </p:sp>
      <p:sp>
        <p:nvSpPr>
          <p:cNvPr id="13" name="TextBox 12">
            <a:extLst>
              <a:ext uri="{FF2B5EF4-FFF2-40B4-BE49-F238E27FC236}">
                <a16:creationId xmlns:a16="http://schemas.microsoft.com/office/drawing/2014/main" id="{7E84E97C-F345-4FD0-B044-BDFF1E5C89B1}"/>
              </a:ext>
            </a:extLst>
          </p:cNvPr>
          <p:cNvSpPr txBox="1"/>
          <p:nvPr/>
        </p:nvSpPr>
        <p:spPr>
          <a:xfrm>
            <a:off x="1024361" y="5956560"/>
            <a:ext cx="9383208" cy="923330"/>
          </a:xfrm>
          <a:prstGeom prst="rect">
            <a:avLst/>
          </a:prstGeom>
          <a:noFill/>
        </p:spPr>
        <p:txBody>
          <a:bodyPr wrap="square" rtlCol="0">
            <a:spAutoFit/>
          </a:bodyPr>
          <a:lstStyle/>
          <a:p>
            <a:pPr marL="285750" indent="-285750">
              <a:buFont typeface="Arial" panose="020B0604020202020204" pitchFamily="34" charset="0"/>
              <a:buChar char="•"/>
            </a:pPr>
            <a:r>
              <a:rPr lang="en-US" dirty="0"/>
              <a:t>When there were no more references to the object, the Java garbage collector wakes up and removes it from the computer’s memory.</a:t>
            </a:r>
          </a:p>
          <a:p>
            <a:endParaRPr lang="en-US" dirty="0"/>
          </a:p>
        </p:txBody>
      </p:sp>
    </p:spTree>
    <p:extLst>
      <p:ext uri="{BB962C8B-B14F-4D97-AF65-F5344CB8AC3E}">
        <p14:creationId xmlns:p14="http://schemas.microsoft.com/office/powerpoint/2010/main" val="364558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9C2D-9741-4427-B383-F744533F78F0}"/>
              </a:ext>
            </a:extLst>
          </p:cNvPr>
          <p:cNvSpPr>
            <a:spLocks noGrp="1"/>
          </p:cNvSpPr>
          <p:nvPr>
            <p:ph type="ctrTitle"/>
          </p:nvPr>
        </p:nvSpPr>
        <p:spPr/>
        <p:txBody>
          <a:bodyPr/>
          <a:lstStyle/>
          <a:p>
            <a:r>
              <a:rPr lang="en-US" dirty="0"/>
              <a:t>Stacks</a:t>
            </a:r>
          </a:p>
        </p:txBody>
      </p:sp>
      <p:sp>
        <p:nvSpPr>
          <p:cNvPr id="3" name="Subtitle 2">
            <a:extLst>
              <a:ext uri="{FF2B5EF4-FFF2-40B4-BE49-F238E27FC236}">
                <a16:creationId xmlns:a16="http://schemas.microsoft.com/office/drawing/2014/main" id="{A29184BB-9367-4512-B508-6C34F10E46CA}"/>
              </a:ext>
            </a:extLst>
          </p:cNvPr>
          <p:cNvSpPr>
            <a:spLocks noGrp="1"/>
          </p:cNvSpPr>
          <p:nvPr>
            <p:ph type="subTitle" idx="1"/>
          </p:nvPr>
        </p:nvSpPr>
        <p:spPr>
          <a:xfrm>
            <a:off x="1524000" y="3602038"/>
            <a:ext cx="9144000" cy="1880504"/>
          </a:xfrm>
        </p:spPr>
        <p:txBody>
          <a:bodyPr>
            <a:normAutofit/>
          </a:bodyPr>
          <a:lstStyle/>
          <a:p>
            <a:r>
              <a:rPr lang="en-US" dirty="0"/>
              <a:t>Definition of a stack – useful your whole life as a programmer</a:t>
            </a:r>
          </a:p>
          <a:p>
            <a:r>
              <a:rPr lang="en-US" dirty="0"/>
              <a:t>An abstract stack</a:t>
            </a:r>
          </a:p>
          <a:p>
            <a:r>
              <a:rPr lang="en-US" dirty="0"/>
              <a:t>Examples of how they work</a:t>
            </a:r>
          </a:p>
          <a:p>
            <a:r>
              <a:rPr lang="en-US" dirty="0"/>
              <a:t>Applications of Stacks – Reversing lists and the </a:t>
            </a:r>
            <a:r>
              <a:rPr lang="en-US" dirty="0" err="1"/>
              <a:t>Callstack</a:t>
            </a:r>
            <a:endParaRPr lang="en-US" dirty="0"/>
          </a:p>
        </p:txBody>
      </p:sp>
    </p:spTree>
    <p:extLst>
      <p:ext uri="{BB962C8B-B14F-4D97-AF65-F5344CB8AC3E}">
        <p14:creationId xmlns:p14="http://schemas.microsoft.com/office/powerpoint/2010/main" val="213714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B1A7-22A0-4747-9707-B99EBD6AD4AC}"/>
              </a:ext>
            </a:extLst>
          </p:cNvPr>
          <p:cNvSpPr>
            <a:spLocks noGrp="1"/>
          </p:cNvSpPr>
          <p:nvPr>
            <p:ph type="title"/>
          </p:nvPr>
        </p:nvSpPr>
        <p:spPr/>
        <p:txBody>
          <a:bodyPr/>
          <a:lstStyle/>
          <a:p>
            <a:r>
              <a:rPr lang="en-US" dirty="0"/>
              <a:t>Stacks</a:t>
            </a:r>
          </a:p>
        </p:txBody>
      </p:sp>
      <p:sp>
        <p:nvSpPr>
          <p:cNvPr id="4" name="Rectangle 3">
            <a:extLst>
              <a:ext uri="{FF2B5EF4-FFF2-40B4-BE49-F238E27FC236}">
                <a16:creationId xmlns:a16="http://schemas.microsoft.com/office/drawing/2014/main" id="{66637860-BCD0-4A15-A2E8-408F24A9ADBB}"/>
              </a:ext>
            </a:extLst>
          </p:cNvPr>
          <p:cNvSpPr/>
          <p:nvPr/>
        </p:nvSpPr>
        <p:spPr>
          <a:xfrm>
            <a:off x="1566440" y="5096719"/>
            <a:ext cx="4313499" cy="223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4A47612-66B9-4175-AA55-B3B72B7E2E52}"/>
              </a:ext>
            </a:extLst>
          </p:cNvPr>
          <p:cNvSpPr txBox="1"/>
          <p:nvPr/>
        </p:nvSpPr>
        <p:spPr>
          <a:xfrm>
            <a:off x="2797216" y="4727387"/>
            <a:ext cx="1635888" cy="369332"/>
          </a:xfrm>
          <a:prstGeom prst="rect">
            <a:avLst/>
          </a:prstGeom>
          <a:noFill/>
          <a:ln>
            <a:solidFill>
              <a:schemeClr val="accent1">
                <a:lumMod val="60000"/>
                <a:lumOff val="40000"/>
              </a:schemeClr>
            </a:solidFill>
          </a:ln>
        </p:spPr>
        <p:txBody>
          <a:bodyPr wrap="square" rtlCol="0">
            <a:spAutoFit/>
          </a:bodyPr>
          <a:lstStyle/>
          <a:p>
            <a:r>
              <a:rPr lang="en-US" dirty="0"/>
              <a:t>War and Peace</a:t>
            </a:r>
          </a:p>
        </p:txBody>
      </p:sp>
      <p:sp>
        <p:nvSpPr>
          <p:cNvPr id="6" name="TextBox 5">
            <a:extLst>
              <a:ext uri="{FF2B5EF4-FFF2-40B4-BE49-F238E27FC236}">
                <a16:creationId xmlns:a16="http://schemas.microsoft.com/office/drawing/2014/main" id="{A3080851-9810-428C-B3FF-635FEF8E29BE}"/>
              </a:ext>
            </a:extLst>
          </p:cNvPr>
          <p:cNvSpPr txBox="1"/>
          <p:nvPr/>
        </p:nvSpPr>
        <p:spPr>
          <a:xfrm>
            <a:off x="2745128" y="4388833"/>
            <a:ext cx="2131671" cy="338554"/>
          </a:xfrm>
          <a:prstGeom prst="rect">
            <a:avLst/>
          </a:prstGeom>
          <a:noFill/>
          <a:ln>
            <a:solidFill>
              <a:schemeClr val="accent1">
                <a:lumMod val="60000"/>
                <a:lumOff val="40000"/>
              </a:schemeClr>
            </a:solidFill>
          </a:ln>
        </p:spPr>
        <p:txBody>
          <a:bodyPr wrap="square" rtlCol="0">
            <a:spAutoFit/>
          </a:bodyPr>
          <a:lstStyle/>
          <a:p>
            <a:r>
              <a:rPr lang="en-US" sz="1600" dirty="0"/>
              <a:t>To Kill a Mockingbird</a:t>
            </a:r>
          </a:p>
        </p:txBody>
      </p:sp>
      <p:sp>
        <p:nvSpPr>
          <p:cNvPr id="8" name="TextBox 7">
            <a:extLst>
              <a:ext uri="{FF2B5EF4-FFF2-40B4-BE49-F238E27FC236}">
                <a16:creationId xmlns:a16="http://schemas.microsoft.com/office/drawing/2014/main" id="{B6C3D19E-5501-4544-A13C-3A7DD4174431}"/>
              </a:ext>
            </a:extLst>
          </p:cNvPr>
          <p:cNvSpPr txBox="1"/>
          <p:nvPr/>
        </p:nvSpPr>
        <p:spPr>
          <a:xfrm>
            <a:off x="2843514" y="4050279"/>
            <a:ext cx="2033286" cy="338554"/>
          </a:xfrm>
          <a:prstGeom prst="rect">
            <a:avLst/>
          </a:prstGeom>
          <a:noFill/>
          <a:ln>
            <a:solidFill>
              <a:schemeClr val="accent1">
                <a:lumMod val="60000"/>
                <a:lumOff val="40000"/>
              </a:schemeClr>
            </a:solidFill>
          </a:ln>
        </p:spPr>
        <p:txBody>
          <a:bodyPr wrap="square" rtlCol="0">
            <a:spAutoFit/>
          </a:bodyPr>
          <a:lstStyle/>
          <a:p>
            <a:r>
              <a:rPr lang="en-US" sz="1600" dirty="0"/>
              <a:t>Knitting for Dummies</a:t>
            </a:r>
          </a:p>
        </p:txBody>
      </p:sp>
      <p:cxnSp>
        <p:nvCxnSpPr>
          <p:cNvPr id="10" name="Straight Arrow Connector 9">
            <a:extLst>
              <a:ext uri="{FF2B5EF4-FFF2-40B4-BE49-F238E27FC236}">
                <a16:creationId xmlns:a16="http://schemas.microsoft.com/office/drawing/2014/main" id="{6015782A-7404-49A2-AD43-E94B0C8022B2}"/>
              </a:ext>
            </a:extLst>
          </p:cNvPr>
          <p:cNvCxnSpPr>
            <a:cxnSpLocks/>
          </p:cNvCxnSpPr>
          <p:nvPr/>
        </p:nvCxnSpPr>
        <p:spPr>
          <a:xfrm>
            <a:off x="1882814" y="4029581"/>
            <a:ext cx="709916" cy="199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7A4B325-9823-4ED4-B048-0BD783472F6E}"/>
              </a:ext>
            </a:extLst>
          </p:cNvPr>
          <p:cNvSpPr txBox="1"/>
          <p:nvPr/>
        </p:nvSpPr>
        <p:spPr>
          <a:xfrm>
            <a:off x="660720" y="3314217"/>
            <a:ext cx="1172901" cy="1200329"/>
          </a:xfrm>
          <a:prstGeom prst="rect">
            <a:avLst/>
          </a:prstGeom>
          <a:noFill/>
        </p:spPr>
        <p:txBody>
          <a:bodyPr wrap="square" rtlCol="0">
            <a:spAutoFit/>
          </a:bodyPr>
          <a:lstStyle/>
          <a:p>
            <a:r>
              <a:rPr lang="en-US" dirty="0"/>
              <a:t>This stack is a collection of books</a:t>
            </a:r>
          </a:p>
        </p:txBody>
      </p:sp>
      <p:sp>
        <p:nvSpPr>
          <p:cNvPr id="12" name="TextBox 11">
            <a:extLst>
              <a:ext uri="{FF2B5EF4-FFF2-40B4-BE49-F238E27FC236}">
                <a16:creationId xmlns:a16="http://schemas.microsoft.com/office/drawing/2014/main" id="{68492213-B727-4BC6-9214-15D414DBED31}"/>
              </a:ext>
            </a:extLst>
          </p:cNvPr>
          <p:cNvSpPr txBox="1"/>
          <p:nvPr/>
        </p:nvSpPr>
        <p:spPr>
          <a:xfrm>
            <a:off x="3007489" y="3241881"/>
            <a:ext cx="2033286" cy="338554"/>
          </a:xfrm>
          <a:prstGeom prst="rect">
            <a:avLst/>
          </a:prstGeom>
          <a:noFill/>
          <a:ln>
            <a:solidFill>
              <a:schemeClr val="accent2"/>
            </a:solidFill>
          </a:ln>
        </p:spPr>
        <p:txBody>
          <a:bodyPr wrap="square" rtlCol="0">
            <a:spAutoFit/>
          </a:bodyPr>
          <a:lstStyle/>
          <a:p>
            <a:r>
              <a:rPr lang="en-US" sz="1600" dirty="0"/>
              <a:t>The Great Gatsby</a:t>
            </a:r>
          </a:p>
        </p:txBody>
      </p:sp>
      <p:sp>
        <p:nvSpPr>
          <p:cNvPr id="13" name="TextBox 12">
            <a:extLst>
              <a:ext uri="{FF2B5EF4-FFF2-40B4-BE49-F238E27FC236}">
                <a16:creationId xmlns:a16="http://schemas.microsoft.com/office/drawing/2014/main" id="{3D004D36-7F4E-4B59-9B25-F23386502848}"/>
              </a:ext>
            </a:extLst>
          </p:cNvPr>
          <p:cNvSpPr txBox="1"/>
          <p:nvPr/>
        </p:nvSpPr>
        <p:spPr>
          <a:xfrm>
            <a:off x="1774787" y="5505162"/>
            <a:ext cx="4344360" cy="369332"/>
          </a:xfrm>
          <a:prstGeom prst="rect">
            <a:avLst/>
          </a:prstGeom>
          <a:noFill/>
        </p:spPr>
        <p:txBody>
          <a:bodyPr wrap="square" rtlCol="0">
            <a:spAutoFit/>
          </a:bodyPr>
          <a:lstStyle/>
          <a:p>
            <a:r>
              <a:rPr lang="en-US" dirty="0"/>
              <a:t>Books get added to the top (called push). </a:t>
            </a:r>
          </a:p>
        </p:txBody>
      </p:sp>
      <p:sp>
        <p:nvSpPr>
          <p:cNvPr id="21" name="Rectangle 20">
            <a:extLst>
              <a:ext uri="{FF2B5EF4-FFF2-40B4-BE49-F238E27FC236}">
                <a16:creationId xmlns:a16="http://schemas.microsoft.com/office/drawing/2014/main" id="{C1FDF6BB-34C1-44AB-B1A3-13B87D60602E}"/>
              </a:ext>
            </a:extLst>
          </p:cNvPr>
          <p:cNvSpPr/>
          <p:nvPr/>
        </p:nvSpPr>
        <p:spPr>
          <a:xfrm>
            <a:off x="6884045" y="5096719"/>
            <a:ext cx="4313499" cy="223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0C55F37-E73D-4374-AD4B-F94BC9907AC7}"/>
              </a:ext>
            </a:extLst>
          </p:cNvPr>
          <p:cNvSpPr txBox="1"/>
          <p:nvPr/>
        </p:nvSpPr>
        <p:spPr>
          <a:xfrm>
            <a:off x="8114821" y="4727387"/>
            <a:ext cx="1635888" cy="369332"/>
          </a:xfrm>
          <a:prstGeom prst="rect">
            <a:avLst/>
          </a:prstGeom>
          <a:noFill/>
          <a:ln>
            <a:solidFill>
              <a:schemeClr val="accent1">
                <a:lumMod val="60000"/>
                <a:lumOff val="40000"/>
              </a:schemeClr>
            </a:solidFill>
          </a:ln>
        </p:spPr>
        <p:txBody>
          <a:bodyPr wrap="square" rtlCol="0">
            <a:spAutoFit/>
          </a:bodyPr>
          <a:lstStyle/>
          <a:p>
            <a:r>
              <a:rPr lang="en-US" dirty="0"/>
              <a:t>War and Peace</a:t>
            </a:r>
          </a:p>
        </p:txBody>
      </p:sp>
      <p:sp>
        <p:nvSpPr>
          <p:cNvPr id="23" name="TextBox 22">
            <a:extLst>
              <a:ext uri="{FF2B5EF4-FFF2-40B4-BE49-F238E27FC236}">
                <a16:creationId xmlns:a16="http://schemas.microsoft.com/office/drawing/2014/main" id="{DB9860CE-6D39-4033-B569-2C407E485A40}"/>
              </a:ext>
            </a:extLst>
          </p:cNvPr>
          <p:cNvSpPr txBox="1"/>
          <p:nvPr/>
        </p:nvSpPr>
        <p:spPr>
          <a:xfrm>
            <a:off x="8062733" y="4388833"/>
            <a:ext cx="2131671" cy="338554"/>
          </a:xfrm>
          <a:prstGeom prst="rect">
            <a:avLst/>
          </a:prstGeom>
          <a:noFill/>
          <a:ln>
            <a:solidFill>
              <a:schemeClr val="accent1">
                <a:lumMod val="60000"/>
                <a:lumOff val="40000"/>
              </a:schemeClr>
            </a:solidFill>
          </a:ln>
        </p:spPr>
        <p:txBody>
          <a:bodyPr wrap="square" rtlCol="0">
            <a:spAutoFit/>
          </a:bodyPr>
          <a:lstStyle/>
          <a:p>
            <a:r>
              <a:rPr lang="en-US" sz="1600" dirty="0"/>
              <a:t>To Kill a Mockingbird</a:t>
            </a:r>
          </a:p>
        </p:txBody>
      </p:sp>
      <p:sp>
        <p:nvSpPr>
          <p:cNvPr id="24" name="TextBox 23">
            <a:extLst>
              <a:ext uri="{FF2B5EF4-FFF2-40B4-BE49-F238E27FC236}">
                <a16:creationId xmlns:a16="http://schemas.microsoft.com/office/drawing/2014/main" id="{B1D0E5A8-057C-4ABB-B3DE-4A59F08F3A06}"/>
              </a:ext>
            </a:extLst>
          </p:cNvPr>
          <p:cNvSpPr txBox="1"/>
          <p:nvPr/>
        </p:nvSpPr>
        <p:spPr>
          <a:xfrm>
            <a:off x="8161119" y="4050279"/>
            <a:ext cx="2033286" cy="338554"/>
          </a:xfrm>
          <a:prstGeom prst="rect">
            <a:avLst/>
          </a:prstGeom>
          <a:noFill/>
          <a:ln>
            <a:solidFill>
              <a:schemeClr val="accent1">
                <a:lumMod val="60000"/>
                <a:lumOff val="40000"/>
              </a:schemeClr>
            </a:solidFill>
          </a:ln>
        </p:spPr>
        <p:txBody>
          <a:bodyPr wrap="square" rtlCol="0">
            <a:spAutoFit/>
          </a:bodyPr>
          <a:lstStyle/>
          <a:p>
            <a:r>
              <a:rPr lang="en-US" sz="1600" dirty="0"/>
              <a:t>Knitting for Dummies</a:t>
            </a:r>
          </a:p>
        </p:txBody>
      </p:sp>
      <p:sp>
        <p:nvSpPr>
          <p:cNvPr id="27" name="TextBox 26">
            <a:extLst>
              <a:ext uri="{FF2B5EF4-FFF2-40B4-BE49-F238E27FC236}">
                <a16:creationId xmlns:a16="http://schemas.microsoft.com/office/drawing/2014/main" id="{3C82010B-0DCF-4CE9-ACCA-E73BC90D7CB2}"/>
              </a:ext>
            </a:extLst>
          </p:cNvPr>
          <p:cNvSpPr txBox="1"/>
          <p:nvPr/>
        </p:nvSpPr>
        <p:spPr>
          <a:xfrm>
            <a:off x="8197771" y="3711725"/>
            <a:ext cx="2033286" cy="338554"/>
          </a:xfrm>
          <a:prstGeom prst="rect">
            <a:avLst/>
          </a:prstGeom>
          <a:noFill/>
          <a:ln>
            <a:solidFill>
              <a:schemeClr val="accent2"/>
            </a:solidFill>
          </a:ln>
        </p:spPr>
        <p:txBody>
          <a:bodyPr wrap="square" rtlCol="0">
            <a:spAutoFit/>
          </a:bodyPr>
          <a:lstStyle/>
          <a:p>
            <a:r>
              <a:rPr lang="en-US" sz="1600" dirty="0"/>
              <a:t>The Great Gatsby</a:t>
            </a:r>
          </a:p>
        </p:txBody>
      </p:sp>
      <p:sp>
        <p:nvSpPr>
          <p:cNvPr id="28" name="TextBox 27">
            <a:extLst>
              <a:ext uri="{FF2B5EF4-FFF2-40B4-BE49-F238E27FC236}">
                <a16:creationId xmlns:a16="http://schemas.microsoft.com/office/drawing/2014/main" id="{6D7828A6-4787-4E6C-BCA3-D641B13C3E6D}"/>
              </a:ext>
            </a:extLst>
          </p:cNvPr>
          <p:cNvSpPr txBox="1"/>
          <p:nvPr/>
        </p:nvSpPr>
        <p:spPr>
          <a:xfrm>
            <a:off x="6853184" y="5466051"/>
            <a:ext cx="4344360" cy="369332"/>
          </a:xfrm>
          <a:prstGeom prst="rect">
            <a:avLst/>
          </a:prstGeom>
          <a:noFill/>
        </p:spPr>
        <p:txBody>
          <a:bodyPr wrap="square" rtlCol="0">
            <a:spAutoFit/>
          </a:bodyPr>
          <a:lstStyle/>
          <a:p>
            <a:r>
              <a:rPr lang="en-US" dirty="0"/>
              <a:t>Books get taken off the stack (called pop).</a:t>
            </a:r>
          </a:p>
        </p:txBody>
      </p:sp>
      <p:cxnSp>
        <p:nvCxnSpPr>
          <p:cNvPr id="30" name="Straight Arrow Connector 29">
            <a:extLst>
              <a:ext uri="{FF2B5EF4-FFF2-40B4-BE49-F238E27FC236}">
                <a16:creationId xmlns:a16="http://schemas.microsoft.com/office/drawing/2014/main" id="{E5357506-6931-4305-BFA7-803FF1E510AC}"/>
              </a:ext>
            </a:extLst>
          </p:cNvPr>
          <p:cNvCxnSpPr/>
          <p:nvPr/>
        </p:nvCxnSpPr>
        <p:spPr>
          <a:xfrm>
            <a:off x="3252486" y="3696182"/>
            <a:ext cx="0" cy="25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99181B9-2F80-446A-B4CD-83221B2ACF8B}"/>
              </a:ext>
            </a:extLst>
          </p:cNvPr>
          <p:cNvCxnSpPr/>
          <p:nvPr/>
        </p:nvCxnSpPr>
        <p:spPr>
          <a:xfrm>
            <a:off x="3590081" y="3696182"/>
            <a:ext cx="0" cy="25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E205C09-38DD-4D15-9213-FC868E837896}"/>
              </a:ext>
            </a:extLst>
          </p:cNvPr>
          <p:cNvCxnSpPr/>
          <p:nvPr/>
        </p:nvCxnSpPr>
        <p:spPr>
          <a:xfrm>
            <a:off x="3946967" y="3696182"/>
            <a:ext cx="0" cy="25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360CBE4-999C-4AF1-85A4-4533DB4263F2}"/>
              </a:ext>
            </a:extLst>
          </p:cNvPr>
          <p:cNvCxnSpPr/>
          <p:nvPr/>
        </p:nvCxnSpPr>
        <p:spPr>
          <a:xfrm>
            <a:off x="4330861" y="3696182"/>
            <a:ext cx="0" cy="25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A97FFF1-7CA0-45BF-9D38-FE99A9C28031}"/>
              </a:ext>
            </a:extLst>
          </p:cNvPr>
          <p:cNvCxnSpPr/>
          <p:nvPr/>
        </p:nvCxnSpPr>
        <p:spPr>
          <a:xfrm flipV="1">
            <a:off x="8380071" y="3314217"/>
            <a:ext cx="0" cy="297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A55B206-0DC6-437A-8A84-D5D53282266F}"/>
              </a:ext>
            </a:extLst>
          </p:cNvPr>
          <p:cNvCxnSpPr/>
          <p:nvPr/>
        </p:nvCxnSpPr>
        <p:spPr>
          <a:xfrm flipV="1">
            <a:off x="8763965" y="3310358"/>
            <a:ext cx="0" cy="297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91C7120-34E0-4C59-B9FF-0B3CFD66C11E}"/>
              </a:ext>
            </a:extLst>
          </p:cNvPr>
          <p:cNvCxnSpPr/>
          <p:nvPr/>
        </p:nvCxnSpPr>
        <p:spPr>
          <a:xfrm flipV="1">
            <a:off x="9128568" y="3310358"/>
            <a:ext cx="0" cy="297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D22A9D-50C2-406D-8BE2-D6C00F67D0BD}"/>
              </a:ext>
            </a:extLst>
          </p:cNvPr>
          <p:cNvCxnSpPr/>
          <p:nvPr/>
        </p:nvCxnSpPr>
        <p:spPr>
          <a:xfrm flipV="1">
            <a:off x="9497028" y="3310358"/>
            <a:ext cx="0" cy="297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90CDE94-32EF-4FF0-BA23-31387485ACF8}"/>
              </a:ext>
            </a:extLst>
          </p:cNvPr>
          <p:cNvSpPr txBox="1"/>
          <p:nvPr/>
        </p:nvSpPr>
        <p:spPr>
          <a:xfrm>
            <a:off x="929833" y="1570299"/>
            <a:ext cx="9383208" cy="646331"/>
          </a:xfrm>
          <a:prstGeom prst="rect">
            <a:avLst/>
          </a:prstGeom>
          <a:noFill/>
        </p:spPr>
        <p:txBody>
          <a:bodyPr wrap="square" rtlCol="0">
            <a:spAutoFit/>
          </a:bodyPr>
          <a:lstStyle/>
          <a:p>
            <a:r>
              <a:rPr lang="en-US" dirty="0"/>
              <a:t>A stack in programming is like a stack of books. You can add to it by placing a book on top. Or you can remove the book on top. You cannot access the books in the middle or on the bottom.</a:t>
            </a:r>
          </a:p>
        </p:txBody>
      </p:sp>
    </p:spTree>
    <p:extLst>
      <p:ext uri="{BB962C8B-B14F-4D97-AF65-F5344CB8AC3E}">
        <p14:creationId xmlns:p14="http://schemas.microsoft.com/office/powerpoint/2010/main" val="93758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6D939-6CCE-44DD-981E-3D1126BD0AB2}"/>
              </a:ext>
            </a:extLst>
          </p:cNvPr>
          <p:cNvSpPr>
            <a:spLocks noGrp="1"/>
          </p:cNvSpPr>
          <p:nvPr>
            <p:ph type="title"/>
          </p:nvPr>
        </p:nvSpPr>
        <p:spPr>
          <a:xfrm>
            <a:off x="575840" y="318826"/>
            <a:ext cx="10515600" cy="1325563"/>
          </a:xfrm>
        </p:spPr>
        <p:txBody>
          <a:bodyPr/>
          <a:lstStyle/>
          <a:p>
            <a:r>
              <a:rPr lang="en-US" dirty="0"/>
              <a:t>An abstract stack of </a:t>
            </a:r>
            <a:r>
              <a:rPr lang="en-US" dirty="0" err="1"/>
              <a:t>ints</a:t>
            </a:r>
            <a:endParaRPr lang="en-US" dirty="0"/>
          </a:p>
        </p:txBody>
      </p:sp>
      <p:sp>
        <p:nvSpPr>
          <p:cNvPr id="4" name="TextBox 3">
            <a:extLst>
              <a:ext uri="{FF2B5EF4-FFF2-40B4-BE49-F238E27FC236}">
                <a16:creationId xmlns:a16="http://schemas.microsoft.com/office/drawing/2014/main" id="{63126FEA-CD01-44A4-93FD-76F8AE7D8AF6}"/>
              </a:ext>
            </a:extLst>
          </p:cNvPr>
          <p:cNvSpPr txBox="1"/>
          <p:nvPr/>
        </p:nvSpPr>
        <p:spPr>
          <a:xfrm>
            <a:off x="3821575" y="2706404"/>
            <a:ext cx="563303" cy="369332"/>
          </a:xfrm>
          <a:prstGeom prst="rect">
            <a:avLst/>
          </a:prstGeom>
          <a:noFill/>
          <a:ln>
            <a:solidFill>
              <a:schemeClr val="tx1"/>
            </a:solidFill>
          </a:ln>
        </p:spPr>
        <p:txBody>
          <a:bodyPr wrap="square" rtlCol="0">
            <a:spAutoFit/>
          </a:bodyPr>
          <a:lstStyle/>
          <a:p>
            <a:r>
              <a:rPr lang="en-US" dirty="0"/>
              <a:t>12</a:t>
            </a:r>
          </a:p>
        </p:txBody>
      </p:sp>
      <p:cxnSp>
        <p:nvCxnSpPr>
          <p:cNvPr id="6" name="Straight Connector 5">
            <a:extLst>
              <a:ext uri="{FF2B5EF4-FFF2-40B4-BE49-F238E27FC236}">
                <a16:creationId xmlns:a16="http://schemas.microsoft.com/office/drawing/2014/main" id="{0B21513B-D974-4373-8C16-FBF454CF29C1}"/>
              </a:ext>
            </a:extLst>
          </p:cNvPr>
          <p:cNvCxnSpPr/>
          <p:nvPr/>
        </p:nvCxnSpPr>
        <p:spPr>
          <a:xfrm>
            <a:off x="3256344" y="2268638"/>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25371B0-C9E2-42CF-B8CD-044085139B57}"/>
              </a:ext>
            </a:extLst>
          </p:cNvPr>
          <p:cNvSpPr txBox="1"/>
          <p:nvPr/>
        </p:nvSpPr>
        <p:spPr>
          <a:xfrm>
            <a:off x="3545710" y="1899306"/>
            <a:ext cx="995423" cy="369332"/>
          </a:xfrm>
          <a:prstGeom prst="rect">
            <a:avLst/>
          </a:prstGeom>
          <a:noFill/>
        </p:spPr>
        <p:txBody>
          <a:bodyPr wrap="square" rtlCol="0">
            <a:spAutoFit/>
          </a:bodyPr>
          <a:lstStyle/>
          <a:p>
            <a:r>
              <a:rPr lang="en-US" dirty="0"/>
              <a:t>(empty)</a:t>
            </a:r>
          </a:p>
        </p:txBody>
      </p:sp>
      <p:sp>
        <p:nvSpPr>
          <p:cNvPr id="8" name="TextBox 7">
            <a:extLst>
              <a:ext uri="{FF2B5EF4-FFF2-40B4-BE49-F238E27FC236}">
                <a16:creationId xmlns:a16="http://schemas.microsoft.com/office/drawing/2014/main" id="{124D53AD-28E3-44CD-A71C-D5BE1A6CDAAE}"/>
              </a:ext>
            </a:extLst>
          </p:cNvPr>
          <p:cNvSpPr txBox="1"/>
          <p:nvPr/>
        </p:nvSpPr>
        <p:spPr>
          <a:xfrm>
            <a:off x="1340736" y="2706404"/>
            <a:ext cx="1539433" cy="369332"/>
          </a:xfrm>
          <a:prstGeom prst="rect">
            <a:avLst/>
          </a:prstGeom>
          <a:noFill/>
        </p:spPr>
        <p:txBody>
          <a:bodyPr wrap="square" rtlCol="0">
            <a:spAutoFit/>
          </a:bodyPr>
          <a:lstStyle/>
          <a:p>
            <a:r>
              <a:rPr lang="en-US" dirty="0"/>
              <a:t>Push(12)</a:t>
            </a:r>
          </a:p>
        </p:txBody>
      </p:sp>
      <p:cxnSp>
        <p:nvCxnSpPr>
          <p:cNvPr id="9" name="Straight Connector 8">
            <a:extLst>
              <a:ext uri="{FF2B5EF4-FFF2-40B4-BE49-F238E27FC236}">
                <a16:creationId xmlns:a16="http://schemas.microsoft.com/office/drawing/2014/main" id="{A68D2D60-FAE0-4518-8098-FA64C7B33DFF}"/>
              </a:ext>
            </a:extLst>
          </p:cNvPr>
          <p:cNvCxnSpPr/>
          <p:nvPr/>
        </p:nvCxnSpPr>
        <p:spPr>
          <a:xfrm>
            <a:off x="3256344" y="3077665"/>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31C424E-6FA2-406E-949E-19725AD541AA}"/>
              </a:ext>
            </a:extLst>
          </p:cNvPr>
          <p:cNvSpPr txBox="1"/>
          <p:nvPr/>
        </p:nvSpPr>
        <p:spPr>
          <a:xfrm>
            <a:off x="3821575" y="3884762"/>
            <a:ext cx="563303" cy="369332"/>
          </a:xfrm>
          <a:prstGeom prst="rect">
            <a:avLst/>
          </a:prstGeom>
          <a:noFill/>
          <a:ln>
            <a:solidFill>
              <a:schemeClr val="tx1"/>
            </a:solidFill>
          </a:ln>
        </p:spPr>
        <p:txBody>
          <a:bodyPr wrap="square" rtlCol="0">
            <a:spAutoFit/>
          </a:bodyPr>
          <a:lstStyle/>
          <a:p>
            <a:r>
              <a:rPr lang="en-US" dirty="0"/>
              <a:t>12</a:t>
            </a:r>
          </a:p>
        </p:txBody>
      </p:sp>
      <p:sp>
        <p:nvSpPr>
          <p:cNvPr id="11" name="TextBox 10">
            <a:extLst>
              <a:ext uri="{FF2B5EF4-FFF2-40B4-BE49-F238E27FC236}">
                <a16:creationId xmlns:a16="http://schemas.microsoft.com/office/drawing/2014/main" id="{0C62FB80-C3B1-43E2-A0EC-974B63373EAA}"/>
              </a:ext>
            </a:extLst>
          </p:cNvPr>
          <p:cNvSpPr txBox="1"/>
          <p:nvPr/>
        </p:nvSpPr>
        <p:spPr>
          <a:xfrm>
            <a:off x="1340736" y="3884762"/>
            <a:ext cx="1539433" cy="369332"/>
          </a:xfrm>
          <a:prstGeom prst="rect">
            <a:avLst/>
          </a:prstGeom>
          <a:noFill/>
        </p:spPr>
        <p:txBody>
          <a:bodyPr wrap="square" rtlCol="0">
            <a:spAutoFit/>
          </a:bodyPr>
          <a:lstStyle/>
          <a:p>
            <a:r>
              <a:rPr lang="en-US" dirty="0"/>
              <a:t>Push(4)</a:t>
            </a:r>
          </a:p>
        </p:txBody>
      </p:sp>
      <p:cxnSp>
        <p:nvCxnSpPr>
          <p:cNvPr id="12" name="Straight Connector 11">
            <a:extLst>
              <a:ext uri="{FF2B5EF4-FFF2-40B4-BE49-F238E27FC236}">
                <a16:creationId xmlns:a16="http://schemas.microsoft.com/office/drawing/2014/main" id="{2EBC524C-BDBA-474B-9AFE-1F2FA0019825}"/>
              </a:ext>
            </a:extLst>
          </p:cNvPr>
          <p:cNvCxnSpPr/>
          <p:nvPr/>
        </p:nvCxnSpPr>
        <p:spPr>
          <a:xfrm>
            <a:off x="3256344" y="4256023"/>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3070A4B-9E65-4854-98F7-CDC782144224}"/>
              </a:ext>
            </a:extLst>
          </p:cNvPr>
          <p:cNvSpPr txBox="1"/>
          <p:nvPr/>
        </p:nvSpPr>
        <p:spPr>
          <a:xfrm>
            <a:off x="3821575" y="3514466"/>
            <a:ext cx="563303" cy="369332"/>
          </a:xfrm>
          <a:prstGeom prst="rect">
            <a:avLst/>
          </a:prstGeom>
          <a:noFill/>
          <a:ln>
            <a:solidFill>
              <a:schemeClr val="tx1"/>
            </a:solidFill>
          </a:ln>
        </p:spPr>
        <p:txBody>
          <a:bodyPr wrap="square" rtlCol="0">
            <a:spAutoFit/>
          </a:bodyPr>
          <a:lstStyle/>
          <a:p>
            <a:r>
              <a:rPr lang="en-US" dirty="0"/>
              <a:t>4</a:t>
            </a:r>
          </a:p>
        </p:txBody>
      </p:sp>
      <p:sp>
        <p:nvSpPr>
          <p:cNvPr id="17" name="TextBox 16">
            <a:extLst>
              <a:ext uri="{FF2B5EF4-FFF2-40B4-BE49-F238E27FC236}">
                <a16:creationId xmlns:a16="http://schemas.microsoft.com/office/drawing/2014/main" id="{D558D98C-7605-455A-A149-D5479494793E}"/>
              </a:ext>
            </a:extLst>
          </p:cNvPr>
          <p:cNvSpPr txBox="1"/>
          <p:nvPr/>
        </p:nvSpPr>
        <p:spPr>
          <a:xfrm>
            <a:off x="3821575" y="5287227"/>
            <a:ext cx="563303" cy="369332"/>
          </a:xfrm>
          <a:prstGeom prst="rect">
            <a:avLst/>
          </a:prstGeom>
          <a:noFill/>
          <a:ln>
            <a:solidFill>
              <a:schemeClr val="tx1"/>
            </a:solidFill>
          </a:ln>
        </p:spPr>
        <p:txBody>
          <a:bodyPr wrap="square" rtlCol="0">
            <a:spAutoFit/>
          </a:bodyPr>
          <a:lstStyle/>
          <a:p>
            <a:r>
              <a:rPr lang="en-US" dirty="0"/>
              <a:t>12</a:t>
            </a:r>
          </a:p>
        </p:txBody>
      </p:sp>
      <p:sp>
        <p:nvSpPr>
          <p:cNvPr id="18" name="TextBox 17">
            <a:extLst>
              <a:ext uri="{FF2B5EF4-FFF2-40B4-BE49-F238E27FC236}">
                <a16:creationId xmlns:a16="http://schemas.microsoft.com/office/drawing/2014/main" id="{A2AAA88E-1D40-4260-B5C9-06BDC9F91D3A}"/>
              </a:ext>
            </a:extLst>
          </p:cNvPr>
          <p:cNvSpPr txBox="1"/>
          <p:nvPr/>
        </p:nvSpPr>
        <p:spPr>
          <a:xfrm>
            <a:off x="1340736" y="5287227"/>
            <a:ext cx="1539433" cy="369332"/>
          </a:xfrm>
          <a:prstGeom prst="rect">
            <a:avLst/>
          </a:prstGeom>
          <a:noFill/>
        </p:spPr>
        <p:txBody>
          <a:bodyPr wrap="square" rtlCol="0">
            <a:spAutoFit/>
          </a:bodyPr>
          <a:lstStyle/>
          <a:p>
            <a:r>
              <a:rPr lang="en-US" dirty="0"/>
              <a:t>Push(99)</a:t>
            </a:r>
          </a:p>
        </p:txBody>
      </p:sp>
      <p:cxnSp>
        <p:nvCxnSpPr>
          <p:cNvPr id="19" name="Straight Connector 18">
            <a:extLst>
              <a:ext uri="{FF2B5EF4-FFF2-40B4-BE49-F238E27FC236}">
                <a16:creationId xmlns:a16="http://schemas.microsoft.com/office/drawing/2014/main" id="{E5D11B8F-DEC1-4A50-952D-510DA157EC35}"/>
              </a:ext>
            </a:extLst>
          </p:cNvPr>
          <p:cNvCxnSpPr/>
          <p:nvPr/>
        </p:nvCxnSpPr>
        <p:spPr>
          <a:xfrm>
            <a:off x="3256344" y="5658488"/>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194887B-3D81-4AC9-B37C-87A4D9023C61}"/>
              </a:ext>
            </a:extLst>
          </p:cNvPr>
          <p:cNvSpPr txBox="1"/>
          <p:nvPr/>
        </p:nvSpPr>
        <p:spPr>
          <a:xfrm>
            <a:off x="3821575" y="4916931"/>
            <a:ext cx="563303" cy="369332"/>
          </a:xfrm>
          <a:prstGeom prst="rect">
            <a:avLst/>
          </a:prstGeom>
          <a:noFill/>
          <a:ln>
            <a:solidFill>
              <a:schemeClr val="tx1"/>
            </a:solidFill>
          </a:ln>
        </p:spPr>
        <p:txBody>
          <a:bodyPr wrap="square" rtlCol="0">
            <a:spAutoFit/>
          </a:bodyPr>
          <a:lstStyle/>
          <a:p>
            <a:r>
              <a:rPr lang="en-US" dirty="0"/>
              <a:t>4</a:t>
            </a:r>
          </a:p>
        </p:txBody>
      </p:sp>
      <p:sp>
        <p:nvSpPr>
          <p:cNvPr id="25" name="TextBox 24">
            <a:extLst>
              <a:ext uri="{FF2B5EF4-FFF2-40B4-BE49-F238E27FC236}">
                <a16:creationId xmlns:a16="http://schemas.microsoft.com/office/drawing/2014/main" id="{4A24A4C1-1D60-4922-AF55-CF81D58BB877}"/>
              </a:ext>
            </a:extLst>
          </p:cNvPr>
          <p:cNvSpPr txBox="1"/>
          <p:nvPr/>
        </p:nvSpPr>
        <p:spPr>
          <a:xfrm>
            <a:off x="3821575" y="4546635"/>
            <a:ext cx="563303" cy="369332"/>
          </a:xfrm>
          <a:prstGeom prst="rect">
            <a:avLst/>
          </a:prstGeom>
          <a:noFill/>
          <a:ln>
            <a:solidFill>
              <a:schemeClr val="tx1"/>
            </a:solidFill>
          </a:ln>
        </p:spPr>
        <p:txBody>
          <a:bodyPr wrap="square" rtlCol="0">
            <a:spAutoFit/>
          </a:bodyPr>
          <a:lstStyle/>
          <a:p>
            <a:r>
              <a:rPr lang="en-US" dirty="0"/>
              <a:t>99</a:t>
            </a:r>
          </a:p>
        </p:txBody>
      </p:sp>
      <p:cxnSp>
        <p:nvCxnSpPr>
          <p:cNvPr id="27" name="Straight Connector 26">
            <a:extLst>
              <a:ext uri="{FF2B5EF4-FFF2-40B4-BE49-F238E27FC236}">
                <a16:creationId xmlns:a16="http://schemas.microsoft.com/office/drawing/2014/main" id="{DC931D13-C074-4F5E-B7FB-3FF2BBE4F522}"/>
              </a:ext>
            </a:extLst>
          </p:cNvPr>
          <p:cNvCxnSpPr/>
          <p:nvPr/>
        </p:nvCxnSpPr>
        <p:spPr>
          <a:xfrm>
            <a:off x="5833640" y="1944547"/>
            <a:ext cx="42441" cy="4514126"/>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75DB3BC-F64D-41D8-8010-B0902026429B}"/>
              </a:ext>
            </a:extLst>
          </p:cNvPr>
          <p:cNvSpPr txBox="1"/>
          <p:nvPr/>
        </p:nvSpPr>
        <p:spPr>
          <a:xfrm>
            <a:off x="8777469" y="1838352"/>
            <a:ext cx="563303" cy="369332"/>
          </a:xfrm>
          <a:prstGeom prst="rect">
            <a:avLst/>
          </a:prstGeom>
          <a:noFill/>
          <a:ln>
            <a:solidFill>
              <a:schemeClr val="tx1"/>
            </a:solidFill>
          </a:ln>
        </p:spPr>
        <p:txBody>
          <a:bodyPr wrap="square" rtlCol="0">
            <a:spAutoFit/>
          </a:bodyPr>
          <a:lstStyle/>
          <a:p>
            <a:r>
              <a:rPr lang="en-US" dirty="0"/>
              <a:t>12</a:t>
            </a:r>
          </a:p>
        </p:txBody>
      </p:sp>
      <p:sp>
        <p:nvSpPr>
          <p:cNvPr id="29" name="TextBox 28">
            <a:extLst>
              <a:ext uri="{FF2B5EF4-FFF2-40B4-BE49-F238E27FC236}">
                <a16:creationId xmlns:a16="http://schemas.microsoft.com/office/drawing/2014/main" id="{6C98D17A-C938-4165-899E-780BAF00C647}"/>
              </a:ext>
            </a:extLst>
          </p:cNvPr>
          <p:cNvSpPr txBox="1"/>
          <p:nvPr/>
        </p:nvSpPr>
        <p:spPr>
          <a:xfrm>
            <a:off x="6346787" y="1553869"/>
            <a:ext cx="1539433" cy="646331"/>
          </a:xfrm>
          <a:prstGeom prst="rect">
            <a:avLst/>
          </a:prstGeom>
          <a:noFill/>
        </p:spPr>
        <p:txBody>
          <a:bodyPr wrap="square" rtlCol="0">
            <a:spAutoFit/>
          </a:bodyPr>
          <a:lstStyle/>
          <a:p>
            <a:r>
              <a:rPr lang="en-US" dirty="0"/>
              <a:t>int x = Pop(); // x is 99</a:t>
            </a:r>
          </a:p>
        </p:txBody>
      </p:sp>
      <p:cxnSp>
        <p:nvCxnSpPr>
          <p:cNvPr id="30" name="Straight Connector 29">
            <a:extLst>
              <a:ext uri="{FF2B5EF4-FFF2-40B4-BE49-F238E27FC236}">
                <a16:creationId xmlns:a16="http://schemas.microsoft.com/office/drawing/2014/main" id="{01D87511-5F43-473A-8A17-B1D5168321E5}"/>
              </a:ext>
            </a:extLst>
          </p:cNvPr>
          <p:cNvCxnSpPr/>
          <p:nvPr/>
        </p:nvCxnSpPr>
        <p:spPr>
          <a:xfrm>
            <a:off x="8212238" y="2209613"/>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71617F4-CF5F-4C3A-9B28-13D04A3F2508}"/>
              </a:ext>
            </a:extLst>
          </p:cNvPr>
          <p:cNvSpPr txBox="1"/>
          <p:nvPr/>
        </p:nvSpPr>
        <p:spPr>
          <a:xfrm>
            <a:off x="8777469" y="1468056"/>
            <a:ext cx="563303" cy="369332"/>
          </a:xfrm>
          <a:prstGeom prst="rect">
            <a:avLst/>
          </a:prstGeom>
          <a:noFill/>
          <a:ln>
            <a:solidFill>
              <a:schemeClr val="tx1"/>
            </a:solidFill>
          </a:ln>
        </p:spPr>
        <p:txBody>
          <a:bodyPr wrap="square" rtlCol="0">
            <a:spAutoFit/>
          </a:bodyPr>
          <a:lstStyle/>
          <a:p>
            <a:r>
              <a:rPr lang="en-US" dirty="0"/>
              <a:t>4</a:t>
            </a:r>
          </a:p>
        </p:txBody>
      </p:sp>
      <p:sp>
        <p:nvSpPr>
          <p:cNvPr id="33" name="TextBox 32">
            <a:extLst>
              <a:ext uri="{FF2B5EF4-FFF2-40B4-BE49-F238E27FC236}">
                <a16:creationId xmlns:a16="http://schemas.microsoft.com/office/drawing/2014/main" id="{3369FBF0-36F2-4F18-B974-890B46DDBCD8}"/>
              </a:ext>
            </a:extLst>
          </p:cNvPr>
          <p:cNvSpPr txBox="1"/>
          <p:nvPr/>
        </p:nvSpPr>
        <p:spPr>
          <a:xfrm>
            <a:off x="8777469" y="3282877"/>
            <a:ext cx="563303" cy="369332"/>
          </a:xfrm>
          <a:prstGeom prst="rect">
            <a:avLst/>
          </a:prstGeom>
          <a:noFill/>
          <a:ln>
            <a:solidFill>
              <a:schemeClr val="tx1"/>
            </a:solidFill>
          </a:ln>
        </p:spPr>
        <p:txBody>
          <a:bodyPr wrap="square" rtlCol="0">
            <a:spAutoFit/>
          </a:bodyPr>
          <a:lstStyle/>
          <a:p>
            <a:r>
              <a:rPr lang="en-US" dirty="0"/>
              <a:t>12</a:t>
            </a:r>
          </a:p>
        </p:txBody>
      </p:sp>
      <p:sp>
        <p:nvSpPr>
          <p:cNvPr id="34" name="TextBox 33">
            <a:extLst>
              <a:ext uri="{FF2B5EF4-FFF2-40B4-BE49-F238E27FC236}">
                <a16:creationId xmlns:a16="http://schemas.microsoft.com/office/drawing/2014/main" id="{E6974D49-1132-4D75-A1C6-B8524A6D8B82}"/>
              </a:ext>
            </a:extLst>
          </p:cNvPr>
          <p:cNvSpPr txBox="1"/>
          <p:nvPr/>
        </p:nvSpPr>
        <p:spPr>
          <a:xfrm>
            <a:off x="6296630" y="3282877"/>
            <a:ext cx="1539433" cy="369332"/>
          </a:xfrm>
          <a:prstGeom prst="rect">
            <a:avLst/>
          </a:prstGeom>
          <a:noFill/>
        </p:spPr>
        <p:txBody>
          <a:bodyPr wrap="square" rtlCol="0">
            <a:spAutoFit/>
          </a:bodyPr>
          <a:lstStyle/>
          <a:p>
            <a:r>
              <a:rPr lang="en-US" dirty="0"/>
              <a:t>Push(8)</a:t>
            </a:r>
          </a:p>
        </p:txBody>
      </p:sp>
      <p:cxnSp>
        <p:nvCxnSpPr>
          <p:cNvPr id="35" name="Straight Connector 34">
            <a:extLst>
              <a:ext uri="{FF2B5EF4-FFF2-40B4-BE49-F238E27FC236}">
                <a16:creationId xmlns:a16="http://schemas.microsoft.com/office/drawing/2014/main" id="{166EC7E5-55DB-4AA3-A946-1337A08FCC1E}"/>
              </a:ext>
            </a:extLst>
          </p:cNvPr>
          <p:cNvCxnSpPr/>
          <p:nvPr/>
        </p:nvCxnSpPr>
        <p:spPr>
          <a:xfrm>
            <a:off x="8212238" y="3654138"/>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5E1ECEB-11B8-4595-8F84-C5D46CEF7BF6}"/>
              </a:ext>
            </a:extLst>
          </p:cNvPr>
          <p:cNvSpPr txBox="1"/>
          <p:nvPr/>
        </p:nvSpPr>
        <p:spPr>
          <a:xfrm>
            <a:off x="8777469" y="2912581"/>
            <a:ext cx="563303" cy="369332"/>
          </a:xfrm>
          <a:prstGeom prst="rect">
            <a:avLst/>
          </a:prstGeom>
          <a:noFill/>
          <a:ln>
            <a:solidFill>
              <a:schemeClr val="tx1"/>
            </a:solidFill>
          </a:ln>
        </p:spPr>
        <p:txBody>
          <a:bodyPr wrap="square" rtlCol="0">
            <a:spAutoFit/>
          </a:bodyPr>
          <a:lstStyle/>
          <a:p>
            <a:r>
              <a:rPr lang="en-US" dirty="0"/>
              <a:t>4</a:t>
            </a:r>
          </a:p>
        </p:txBody>
      </p:sp>
      <p:sp>
        <p:nvSpPr>
          <p:cNvPr id="37" name="TextBox 36">
            <a:extLst>
              <a:ext uri="{FF2B5EF4-FFF2-40B4-BE49-F238E27FC236}">
                <a16:creationId xmlns:a16="http://schemas.microsoft.com/office/drawing/2014/main" id="{409F5755-9E2A-4202-A7EE-22CAAC2773BC}"/>
              </a:ext>
            </a:extLst>
          </p:cNvPr>
          <p:cNvSpPr txBox="1"/>
          <p:nvPr/>
        </p:nvSpPr>
        <p:spPr>
          <a:xfrm>
            <a:off x="8777469" y="2542285"/>
            <a:ext cx="563303" cy="369332"/>
          </a:xfrm>
          <a:prstGeom prst="rect">
            <a:avLst/>
          </a:prstGeom>
          <a:noFill/>
          <a:ln>
            <a:solidFill>
              <a:schemeClr val="tx1"/>
            </a:solidFill>
          </a:ln>
        </p:spPr>
        <p:txBody>
          <a:bodyPr wrap="square" rtlCol="0">
            <a:spAutoFit/>
          </a:bodyPr>
          <a:lstStyle/>
          <a:p>
            <a:r>
              <a:rPr lang="en-US" dirty="0"/>
              <a:t>8</a:t>
            </a:r>
          </a:p>
        </p:txBody>
      </p:sp>
      <p:sp>
        <p:nvSpPr>
          <p:cNvPr id="38" name="TextBox 37">
            <a:extLst>
              <a:ext uri="{FF2B5EF4-FFF2-40B4-BE49-F238E27FC236}">
                <a16:creationId xmlns:a16="http://schemas.microsoft.com/office/drawing/2014/main" id="{8B6D8E09-C7B5-477E-A66E-3773085661A4}"/>
              </a:ext>
            </a:extLst>
          </p:cNvPr>
          <p:cNvSpPr txBox="1"/>
          <p:nvPr/>
        </p:nvSpPr>
        <p:spPr>
          <a:xfrm>
            <a:off x="8777469" y="4820699"/>
            <a:ext cx="563303" cy="369332"/>
          </a:xfrm>
          <a:prstGeom prst="rect">
            <a:avLst/>
          </a:prstGeom>
          <a:noFill/>
          <a:ln>
            <a:solidFill>
              <a:schemeClr val="tx1"/>
            </a:solidFill>
          </a:ln>
        </p:spPr>
        <p:txBody>
          <a:bodyPr wrap="square" rtlCol="0">
            <a:spAutoFit/>
          </a:bodyPr>
          <a:lstStyle/>
          <a:p>
            <a:r>
              <a:rPr lang="en-US" dirty="0"/>
              <a:t>12</a:t>
            </a:r>
          </a:p>
        </p:txBody>
      </p:sp>
      <p:sp>
        <p:nvSpPr>
          <p:cNvPr id="39" name="TextBox 38">
            <a:extLst>
              <a:ext uri="{FF2B5EF4-FFF2-40B4-BE49-F238E27FC236}">
                <a16:creationId xmlns:a16="http://schemas.microsoft.com/office/drawing/2014/main" id="{40C7B44E-F384-493C-BAD9-0413DFB48490}"/>
              </a:ext>
            </a:extLst>
          </p:cNvPr>
          <p:cNvSpPr txBox="1"/>
          <p:nvPr/>
        </p:nvSpPr>
        <p:spPr>
          <a:xfrm>
            <a:off x="6210784" y="4456074"/>
            <a:ext cx="1915608" cy="646331"/>
          </a:xfrm>
          <a:prstGeom prst="rect">
            <a:avLst/>
          </a:prstGeom>
          <a:noFill/>
        </p:spPr>
        <p:txBody>
          <a:bodyPr wrap="square" rtlCol="0">
            <a:spAutoFit/>
          </a:bodyPr>
          <a:lstStyle/>
          <a:p>
            <a:r>
              <a:rPr lang="en-US" dirty="0"/>
              <a:t>x = Pop(); // x is 8</a:t>
            </a:r>
          </a:p>
          <a:p>
            <a:r>
              <a:rPr lang="en-US" dirty="0"/>
              <a:t>y = Pop(); // y is 4</a:t>
            </a:r>
          </a:p>
        </p:txBody>
      </p:sp>
      <p:cxnSp>
        <p:nvCxnSpPr>
          <p:cNvPr id="40" name="Straight Connector 39">
            <a:extLst>
              <a:ext uri="{FF2B5EF4-FFF2-40B4-BE49-F238E27FC236}">
                <a16:creationId xmlns:a16="http://schemas.microsoft.com/office/drawing/2014/main" id="{72E1847E-4B66-4DAB-80F5-F5A32CC0C2AD}"/>
              </a:ext>
            </a:extLst>
          </p:cNvPr>
          <p:cNvCxnSpPr/>
          <p:nvPr/>
        </p:nvCxnSpPr>
        <p:spPr>
          <a:xfrm>
            <a:off x="8212238" y="5191960"/>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5D26D96-6B21-47B1-9520-453C1B90D2AA}"/>
              </a:ext>
            </a:extLst>
          </p:cNvPr>
          <p:cNvSpPr txBox="1"/>
          <p:nvPr/>
        </p:nvSpPr>
        <p:spPr>
          <a:xfrm>
            <a:off x="6189561" y="5984360"/>
            <a:ext cx="1915608" cy="369332"/>
          </a:xfrm>
          <a:prstGeom prst="rect">
            <a:avLst/>
          </a:prstGeom>
          <a:noFill/>
        </p:spPr>
        <p:txBody>
          <a:bodyPr wrap="square" rtlCol="0">
            <a:spAutoFit/>
          </a:bodyPr>
          <a:lstStyle/>
          <a:p>
            <a:r>
              <a:rPr lang="en-US" dirty="0"/>
              <a:t>z = Pop(); // z is 12</a:t>
            </a:r>
          </a:p>
        </p:txBody>
      </p:sp>
      <p:cxnSp>
        <p:nvCxnSpPr>
          <p:cNvPr id="45" name="Straight Connector 44">
            <a:extLst>
              <a:ext uri="{FF2B5EF4-FFF2-40B4-BE49-F238E27FC236}">
                <a16:creationId xmlns:a16="http://schemas.microsoft.com/office/drawing/2014/main" id="{43E1744D-B719-4174-8A26-BFC0654BE698}"/>
              </a:ext>
            </a:extLst>
          </p:cNvPr>
          <p:cNvCxnSpPr/>
          <p:nvPr/>
        </p:nvCxnSpPr>
        <p:spPr>
          <a:xfrm>
            <a:off x="8212238" y="6318990"/>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A75D0F7-4792-4F8E-99EA-4E42726FBD89}"/>
              </a:ext>
            </a:extLst>
          </p:cNvPr>
          <p:cNvSpPr txBox="1"/>
          <p:nvPr/>
        </p:nvSpPr>
        <p:spPr>
          <a:xfrm>
            <a:off x="8609634" y="5949658"/>
            <a:ext cx="995423" cy="369332"/>
          </a:xfrm>
          <a:prstGeom prst="rect">
            <a:avLst/>
          </a:prstGeom>
          <a:noFill/>
        </p:spPr>
        <p:txBody>
          <a:bodyPr wrap="square" rtlCol="0">
            <a:spAutoFit/>
          </a:bodyPr>
          <a:lstStyle/>
          <a:p>
            <a:r>
              <a:rPr lang="en-US" dirty="0"/>
              <a:t>(empty)</a:t>
            </a:r>
          </a:p>
        </p:txBody>
      </p:sp>
    </p:spTree>
    <p:extLst>
      <p:ext uri="{BB962C8B-B14F-4D97-AF65-F5344CB8AC3E}">
        <p14:creationId xmlns:p14="http://schemas.microsoft.com/office/powerpoint/2010/main" val="298200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6D939-6CCE-44DD-981E-3D1126BD0AB2}"/>
              </a:ext>
            </a:extLst>
          </p:cNvPr>
          <p:cNvSpPr>
            <a:spLocks noGrp="1"/>
          </p:cNvSpPr>
          <p:nvPr>
            <p:ph type="title"/>
          </p:nvPr>
        </p:nvSpPr>
        <p:spPr>
          <a:xfrm>
            <a:off x="575840" y="318826"/>
            <a:ext cx="10515600" cy="1325563"/>
          </a:xfrm>
        </p:spPr>
        <p:txBody>
          <a:bodyPr/>
          <a:lstStyle/>
          <a:p>
            <a:r>
              <a:rPr lang="en-US" dirty="0"/>
              <a:t>Java has a Stack&lt;&gt; class defined in </a:t>
            </a:r>
            <a:r>
              <a:rPr lang="en-US" dirty="0" err="1"/>
              <a:t>java.util.stack</a:t>
            </a:r>
            <a:r>
              <a:rPr lang="en-US" dirty="0"/>
              <a:t> that you can use.</a:t>
            </a:r>
          </a:p>
        </p:txBody>
      </p:sp>
      <p:sp>
        <p:nvSpPr>
          <p:cNvPr id="4" name="TextBox 3">
            <a:extLst>
              <a:ext uri="{FF2B5EF4-FFF2-40B4-BE49-F238E27FC236}">
                <a16:creationId xmlns:a16="http://schemas.microsoft.com/office/drawing/2014/main" id="{63126FEA-CD01-44A4-93FD-76F8AE7D8AF6}"/>
              </a:ext>
            </a:extLst>
          </p:cNvPr>
          <p:cNvSpPr txBox="1"/>
          <p:nvPr/>
        </p:nvSpPr>
        <p:spPr>
          <a:xfrm>
            <a:off x="7332562" y="2704475"/>
            <a:ext cx="563303" cy="369332"/>
          </a:xfrm>
          <a:prstGeom prst="rect">
            <a:avLst/>
          </a:prstGeom>
          <a:noFill/>
          <a:ln>
            <a:solidFill>
              <a:schemeClr val="tx1"/>
            </a:solidFill>
          </a:ln>
        </p:spPr>
        <p:txBody>
          <a:bodyPr wrap="square" rtlCol="0">
            <a:spAutoFit/>
          </a:bodyPr>
          <a:lstStyle/>
          <a:p>
            <a:r>
              <a:rPr lang="en-US" dirty="0"/>
              <a:t>12</a:t>
            </a:r>
          </a:p>
        </p:txBody>
      </p:sp>
      <p:sp>
        <p:nvSpPr>
          <p:cNvPr id="8" name="TextBox 7">
            <a:extLst>
              <a:ext uri="{FF2B5EF4-FFF2-40B4-BE49-F238E27FC236}">
                <a16:creationId xmlns:a16="http://schemas.microsoft.com/office/drawing/2014/main" id="{124D53AD-28E3-44CD-A71C-D5BE1A6CDAAE}"/>
              </a:ext>
            </a:extLst>
          </p:cNvPr>
          <p:cNvSpPr txBox="1"/>
          <p:nvPr/>
        </p:nvSpPr>
        <p:spPr>
          <a:xfrm>
            <a:off x="812159" y="1844819"/>
            <a:ext cx="5206676" cy="646331"/>
          </a:xfrm>
          <a:prstGeom prst="rect">
            <a:avLst/>
          </a:prstGeom>
          <a:noFill/>
        </p:spPr>
        <p:txBody>
          <a:bodyPr wrap="square" rtlCol="0">
            <a:spAutoFit/>
          </a:bodyPr>
          <a:lstStyle/>
          <a:p>
            <a:r>
              <a:rPr lang="en-US" dirty="0"/>
              <a:t>import </a:t>
            </a:r>
            <a:r>
              <a:rPr lang="en-US" dirty="0" err="1"/>
              <a:t>java.util.stack</a:t>
            </a:r>
            <a:r>
              <a:rPr lang="en-US" dirty="0"/>
              <a:t>;</a:t>
            </a:r>
          </a:p>
          <a:p>
            <a:r>
              <a:rPr lang="en-US" dirty="0"/>
              <a:t>Stack&lt;Integer&gt; stack = new Stack&lt;Integer&gt;();</a:t>
            </a:r>
          </a:p>
        </p:txBody>
      </p:sp>
      <p:cxnSp>
        <p:nvCxnSpPr>
          <p:cNvPr id="9" name="Straight Connector 8">
            <a:extLst>
              <a:ext uri="{FF2B5EF4-FFF2-40B4-BE49-F238E27FC236}">
                <a16:creationId xmlns:a16="http://schemas.microsoft.com/office/drawing/2014/main" id="{A68D2D60-FAE0-4518-8098-FA64C7B33DFF}"/>
              </a:ext>
            </a:extLst>
          </p:cNvPr>
          <p:cNvCxnSpPr/>
          <p:nvPr/>
        </p:nvCxnSpPr>
        <p:spPr>
          <a:xfrm>
            <a:off x="6767331" y="3075736"/>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31C424E-6FA2-406E-949E-19725AD541AA}"/>
              </a:ext>
            </a:extLst>
          </p:cNvPr>
          <p:cNvSpPr txBox="1"/>
          <p:nvPr/>
        </p:nvSpPr>
        <p:spPr>
          <a:xfrm>
            <a:off x="7332562" y="3958939"/>
            <a:ext cx="563303" cy="369332"/>
          </a:xfrm>
          <a:prstGeom prst="rect">
            <a:avLst/>
          </a:prstGeom>
          <a:noFill/>
          <a:ln>
            <a:solidFill>
              <a:schemeClr val="tx1"/>
            </a:solidFill>
          </a:ln>
        </p:spPr>
        <p:txBody>
          <a:bodyPr wrap="square" rtlCol="0">
            <a:spAutoFit/>
          </a:bodyPr>
          <a:lstStyle/>
          <a:p>
            <a:r>
              <a:rPr lang="en-US" dirty="0"/>
              <a:t>12</a:t>
            </a:r>
          </a:p>
        </p:txBody>
      </p:sp>
      <p:sp>
        <p:nvSpPr>
          <p:cNvPr id="11" name="TextBox 10">
            <a:extLst>
              <a:ext uri="{FF2B5EF4-FFF2-40B4-BE49-F238E27FC236}">
                <a16:creationId xmlns:a16="http://schemas.microsoft.com/office/drawing/2014/main" id="{0C62FB80-C3B1-43E2-A0EC-974B63373EAA}"/>
              </a:ext>
            </a:extLst>
          </p:cNvPr>
          <p:cNvSpPr txBox="1"/>
          <p:nvPr/>
        </p:nvSpPr>
        <p:spPr>
          <a:xfrm>
            <a:off x="3104908" y="3918522"/>
            <a:ext cx="1539433" cy="369332"/>
          </a:xfrm>
          <a:prstGeom prst="rect">
            <a:avLst/>
          </a:prstGeom>
          <a:noFill/>
        </p:spPr>
        <p:txBody>
          <a:bodyPr wrap="square" rtlCol="0">
            <a:spAutoFit/>
          </a:bodyPr>
          <a:lstStyle/>
          <a:p>
            <a:r>
              <a:rPr lang="en-US" dirty="0" err="1"/>
              <a:t>stack.push</a:t>
            </a:r>
            <a:r>
              <a:rPr lang="en-US" dirty="0"/>
              <a:t>(4)</a:t>
            </a:r>
          </a:p>
        </p:txBody>
      </p:sp>
      <p:cxnSp>
        <p:nvCxnSpPr>
          <p:cNvPr id="12" name="Straight Connector 11">
            <a:extLst>
              <a:ext uri="{FF2B5EF4-FFF2-40B4-BE49-F238E27FC236}">
                <a16:creationId xmlns:a16="http://schemas.microsoft.com/office/drawing/2014/main" id="{2EBC524C-BDBA-474B-9AFE-1F2FA0019825}"/>
              </a:ext>
            </a:extLst>
          </p:cNvPr>
          <p:cNvCxnSpPr/>
          <p:nvPr/>
        </p:nvCxnSpPr>
        <p:spPr>
          <a:xfrm>
            <a:off x="6767331" y="4330200"/>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3070A4B-9E65-4854-98F7-CDC782144224}"/>
              </a:ext>
            </a:extLst>
          </p:cNvPr>
          <p:cNvSpPr txBox="1"/>
          <p:nvPr/>
        </p:nvSpPr>
        <p:spPr>
          <a:xfrm>
            <a:off x="7332562" y="3588643"/>
            <a:ext cx="563303" cy="369332"/>
          </a:xfrm>
          <a:prstGeom prst="rect">
            <a:avLst/>
          </a:prstGeom>
          <a:noFill/>
          <a:ln>
            <a:solidFill>
              <a:schemeClr val="tx1"/>
            </a:solidFill>
          </a:ln>
        </p:spPr>
        <p:txBody>
          <a:bodyPr wrap="square" rtlCol="0">
            <a:spAutoFit/>
          </a:bodyPr>
          <a:lstStyle/>
          <a:p>
            <a:r>
              <a:rPr lang="en-US" dirty="0"/>
              <a:t>4</a:t>
            </a:r>
          </a:p>
        </p:txBody>
      </p:sp>
      <p:sp>
        <p:nvSpPr>
          <p:cNvPr id="17" name="TextBox 16">
            <a:extLst>
              <a:ext uri="{FF2B5EF4-FFF2-40B4-BE49-F238E27FC236}">
                <a16:creationId xmlns:a16="http://schemas.microsoft.com/office/drawing/2014/main" id="{D558D98C-7605-455A-A149-D5479494793E}"/>
              </a:ext>
            </a:extLst>
          </p:cNvPr>
          <p:cNvSpPr txBox="1"/>
          <p:nvPr/>
        </p:nvSpPr>
        <p:spPr>
          <a:xfrm>
            <a:off x="7332562" y="5383683"/>
            <a:ext cx="563303" cy="369332"/>
          </a:xfrm>
          <a:prstGeom prst="rect">
            <a:avLst/>
          </a:prstGeom>
          <a:noFill/>
          <a:ln>
            <a:solidFill>
              <a:schemeClr val="tx1"/>
            </a:solidFill>
          </a:ln>
        </p:spPr>
        <p:txBody>
          <a:bodyPr wrap="square" rtlCol="0">
            <a:spAutoFit/>
          </a:bodyPr>
          <a:lstStyle/>
          <a:p>
            <a:r>
              <a:rPr lang="en-US" dirty="0"/>
              <a:t>12</a:t>
            </a:r>
          </a:p>
        </p:txBody>
      </p:sp>
      <p:sp>
        <p:nvSpPr>
          <p:cNvPr id="18" name="TextBox 17">
            <a:extLst>
              <a:ext uri="{FF2B5EF4-FFF2-40B4-BE49-F238E27FC236}">
                <a16:creationId xmlns:a16="http://schemas.microsoft.com/office/drawing/2014/main" id="{A2AAA88E-1D40-4260-B5C9-06BDC9F91D3A}"/>
              </a:ext>
            </a:extLst>
          </p:cNvPr>
          <p:cNvSpPr txBox="1"/>
          <p:nvPr/>
        </p:nvSpPr>
        <p:spPr>
          <a:xfrm>
            <a:off x="2943827" y="5294943"/>
            <a:ext cx="1788291" cy="369332"/>
          </a:xfrm>
          <a:prstGeom prst="rect">
            <a:avLst/>
          </a:prstGeom>
          <a:noFill/>
        </p:spPr>
        <p:txBody>
          <a:bodyPr wrap="square" rtlCol="0">
            <a:spAutoFit/>
          </a:bodyPr>
          <a:lstStyle/>
          <a:p>
            <a:r>
              <a:rPr lang="en-US" dirty="0" err="1"/>
              <a:t>stack.push</a:t>
            </a:r>
            <a:r>
              <a:rPr lang="en-US" dirty="0"/>
              <a:t>(99)</a:t>
            </a:r>
          </a:p>
        </p:txBody>
      </p:sp>
      <p:cxnSp>
        <p:nvCxnSpPr>
          <p:cNvPr id="19" name="Straight Connector 18">
            <a:extLst>
              <a:ext uri="{FF2B5EF4-FFF2-40B4-BE49-F238E27FC236}">
                <a16:creationId xmlns:a16="http://schemas.microsoft.com/office/drawing/2014/main" id="{E5D11B8F-DEC1-4A50-952D-510DA157EC35}"/>
              </a:ext>
            </a:extLst>
          </p:cNvPr>
          <p:cNvCxnSpPr/>
          <p:nvPr/>
        </p:nvCxnSpPr>
        <p:spPr>
          <a:xfrm>
            <a:off x="6767331" y="5754944"/>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194887B-3D81-4AC9-B37C-87A4D9023C61}"/>
              </a:ext>
            </a:extLst>
          </p:cNvPr>
          <p:cNvSpPr txBox="1"/>
          <p:nvPr/>
        </p:nvSpPr>
        <p:spPr>
          <a:xfrm>
            <a:off x="7332562" y="5013387"/>
            <a:ext cx="563303" cy="369332"/>
          </a:xfrm>
          <a:prstGeom prst="rect">
            <a:avLst/>
          </a:prstGeom>
          <a:noFill/>
          <a:ln>
            <a:solidFill>
              <a:schemeClr val="tx1"/>
            </a:solidFill>
          </a:ln>
        </p:spPr>
        <p:txBody>
          <a:bodyPr wrap="square" rtlCol="0">
            <a:spAutoFit/>
          </a:bodyPr>
          <a:lstStyle/>
          <a:p>
            <a:r>
              <a:rPr lang="en-US" dirty="0"/>
              <a:t>4</a:t>
            </a:r>
          </a:p>
        </p:txBody>
      </p:sp>
      <p:sp>
        <p:nvSpPr>
          <p:cNvPr id="25" name="TextBox 24">
            <a:extLst>
              <a:ext uri="{FF2B5EF4-FFF2-40B4-BE49-F238E27FC236}">
                <a16:creationId xmlns:a16="http://schemas.microsoft.com/office/drawing/2014/main" id="{4A24A4C1-1D60-4922-AF55-CF81D58BB877}"/>
              </a:ext>
            </a:extLst>
          </p:cNvPr>
          <p:cNvSpPr txBox="1"/>
          <p:nvPr/>
        </p:nvSpPr>
        <p:spPr>
          <a:xfrm>
            <a:off x="7332562" y="4643091"/>
            <a:ext cx="563303" cy="369332"/>
          </a:xfrm>
          <a:prstGeom prst="rect">
            <a:avLst/>
          </a:prstGeom>
          <a:noFill/>
          <a:ln>
            <a:solidFill>
              <a:schemeClr val="tx1"/>
            </a:solidFill>
          </a:ln>
        </p:spPr>
        <p:txBody>
          <a:bodyPr wrap="square" rtlCol="0">
            <a:spAutoFit/>
          </a:bodyPr>
          <a:lstStyle/>
          <a:p>
            <a:r>
              <a:rPr lang="en-US" dirty="0"/>
              <a:t>99</a:t>
            </a:r>
          </a:p>
        </p:txBody>
      </p:sp>
      <p:sp>
        <p:nvSpPr>
          <p:cNvPr id="41" name="TextBox 40">
            <a:extLst>
              <a:ext uri="{FF2B5EF4-FFF2-40B4-BE49-F238E27FC236}">
                <a16:creationId xmlns:a16="http://schemas.microsoft.com/office/drawing/2014/main" id="{C88138C6-0360-4F4C-AD05-ACBB4527F7B6}"/>
              </a:ext>
            </a:extLst>
          </p:cNvPr>
          <p:cNvSpPr txBox="1"/>
          <p:nvPr/>
        </p:nvSpPr>
        <p:spPr>
          <a:xfrm>
            <a:off x="7207171" y="1844819"/>
            <a:ext cx="1539433" cy="369332"/>
          </a:xfrm>
          <a:prstGeom prst="rect">
            <a:avLst/>
          </a:prstGeom>
          <a:noFill/>
        </p:spPr>
        <p:txBody>
          <a:bodyPr wrap="square" rtlCol="0">
            <a:spAutoFit/>
          </a:bodyPr>
          <a:lstStyle/>
          <a:p>
            <a:r>
              <a:rPr lang="en-US" dirty="0"/>
              <a:t>(empty)</a:t>
            </a:r>
          </a:p>
        </p:txBody>
      </p:sp>
      <p:sp>
        <p:nvSpPr>
          <p:cNvPr id="42" name="TextBox 41">
            <a:extLst>
              <a:ext uri="{FF2B5EF4-FFF2-40B4-BE49-F238E27FC236}">
                <a16:creationId xmlns:a16="http://schemas.microsoft.com/office/drawing/2014/main" id="{6A2915B2-A467-4916-ABD1-82D4A89EA6A5}"/>
              </a:ext>
            </a:extLst>
          </p:cNvPr>
          <p:cNvSpPr txBox="1"/>
          <p:nvPr/>
        </p:nvSpPr>
        <p:spPr>
          <a:xfrm>
            <a:off x="3040285" y="2798627"/>
            <a:ext cx="1691833" cy="369332"/>
          </a:xfrm>
          <a:prstGeom prst="rect">
            <a:avLst/>
          </a:prstGeom>
          <a:noFill/>
        </p:spPr>
        <p:txBody>
          <a:bodyPr wrap="square" rtlCol="0">
            <a:spAutoFit/>
          </a:bodyPr>
          <a:lstStyle/>
          <a:p>
            <a:r>
              <a:rPr lang="en-US" dirty="0" err="1"/>
              <a:t>stack.push</a:t>
            </a:r>
            <a:r>
              <a:rPr lang="en-US" dirty="0"/>
              <a:t>(12)</a:t>
            </a:r>
          </a:p>
        </p:txBody>
      </p:sp>
      <p:cxnSp>
        <p:nvCxnSpPr>
          <p:cNvPr id="47" name="Straight Connector 46">
            <a:extLst>
              <a:ext uri="{FF2B5EF4-FFF2-40B4-BE49-F238E27FC236}">
                <a16:creationId xmlns:a16="http://schemas.microsoft.com/office/drawing/2014/main" id="{D92CF54D-DC04-4B7D-96F7-D2D402E9CAD4}"/>
              </a:ext>
            </a:extLst>
          </p:cNvPr>
          <p:cNvCxnSpPr/>
          <p:nvPr/>
        </p:nvCxnSpPr>
        <p:spPr>
          <a:xfrm>
            <a:off x="6767331" y="2182557"/>
            <a:ext cx="168604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165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558D98C-7605-455A-A149-D5479494793E}"/>
              </a:ext>
            </a:extLst>
          </p:cNvPr>
          <p:cNvSpPr txBox="1"/>
          <p:nvPr/>
        </p:nvSpPr>
        <p:spPr>
          <a:xfrm>
            <a:off x="7320987" y="1255379"/>
            <a:ext cx="563303" cy="369332"/>
          </a:xfrm>
          <a:prstGeom prst="rect">
            <a:avLst/>
          </a:prstGeom>
          <a:noFill/>
          <a:ln>
            <a:solidFill>
              <a:schemeClr val="tx1"/>
            </a:solidFill>
          </a:ln>
        </p:spPr>
        <p:txBody>
          <a:bodyPr wrap="square" rtlCol="0">
            <a:spAutoFit/>
          </a:bodyPr>
          <a:lstStyle/>
          <a:p>
            <a:r>
              <a:rPr lang="en-US" dirty="0"/>
              <a:t>12</a:t>
            </a:r>
          </a:p>
        </p:txBody>
      </p:sp>
      <p:sp>
        <p:nvSpPr>
          <p:cNvPr id="18" name="TextBox 17">
            <a:extLst>
              <a:ext uri="{FF2B5EF4-FFF2-40B4-BE49-F238E27FC236}">
                <a16:creationId xmlns:a16="http://schemas.microsoft.com/office/drawing/2014/main" id="{A2AAA88E-1D40-4260-B5C9-06BDC9F91D3A}"/>
              </a:ext>
            </a:extLst>
          </p:cNvPr>
          <p:cNvSpPr txBox="1"/>
          <p:nvPr/>
        </p:nvSpPr>
        <p:spPr>
          <a:xfrm>
            <a:off x="2932252" y="1166639"/>
            <a:ext cx="1788291" cy="369332"/>
          </a:xfrm>
          <a:prstGeom prst="rect">
            <a:avLst/>
          </a:prstGeom>
          <a:noFill/>
        </p:spPr>
        <p:txBody>
          <a:bodyPr wrap="square" rtlCol="0">
            <a:spAutoFit/>
          </a:bodyPr>
          <a:lstStyle/>
          <a:p>
            <a:r>
              <a:rPr lang="en-US" dirty="0" err="1"/>
              <a:t>stack.pop</a:t>
            </a:r>
            <a:r>
              <a:rPr lang="en-US" dirty="0"/>
              <a:t>()</a:t>
            </a:r>
          </a:p>
        </p:txBody>
      </p:sp>
      <p:cxnSp>
        <p:nvCxnSpPr>
          <p:cNvPr id="19" name="Straight Connector 18">
            <a:extLst>
              <a:ext uri="{FF2B5EF4-FFF2-40B4-BE49-F238E27FC236}">
                <a16:creationId xmlns:a16="http://schemas.microsoft.com/office/drawing/2014/main" id="{E5D11B8F-DEC1-4A50-952D-510DA157EC35}"/>
              </a:ext>
            </a:extLst>
          </p:cNvPr>
          <p:cNvCxnSpPr/>
          <p:nvPr/>
        </p:nvCxnSpPr>
        <p:spPr>
          <a:xfrm>
            <a:off x="6755756" y="1626640"/>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194887B-3D81-4AC9-B37C-87A4D9023C61}"/>
              </a:ext>
            </a:extLst>
          </p:cNvPr>
          <p:cNvSpPr txBox="1"/>
          <p:nvPr/>
        </p:nvSpPr>
        <p:spPr>
          <a:xfrm>
            <a:off x="7320987" y="885083"/>
            <a:ext cx="563303" cy="369332"/>
          </a:xfrm>
          <a:prstGeom prst="rect">
            <a:avLst/>
          </a:prstGeom>
          <a:noFill/>
          <a:ln>
            <a:solidFill>
              <a:schemeClr val="tx1"/>
            </a:solidFill>
          </a:ln>
        </p:spPr>
        <p:txBody>
          <a:bodyPr wrap="square" rtlCol="0">
            <a:spAutoFit/>
          </a:bodyPr>
          <a:lstStyle/>
          <a:p>
            <a:r>
              <a:rPr lang="en-US" dirty="0"/>
              <a:t>4</a:t>
            </a:r>
          </a:p>
        </p:txBody>
      </p:sp>
      <p:sp>
        <p:nvSpPr>
          <p:cNvPr id="21" name="TextBox 20">
            <a:extLst>
              <a:ext uri="{FF2B5EF4-FFF2-40B4-BE49-F238E27FC236}">
                <a16:creationId xmlns:a16="http://schemas.microsoft.com/office/drawing/2014/main" id="{DAE9E0DD-3504-432E-9728-A5E267E12CB2}"/>
              </a:ext>
            </a:extLst>
          </p:cNvPr>
          <p:cNvSpPr txBox="1"/>
          <p:nvPr/>
        </p:nvSpPr>
        <p:spPr>
          <a:xfrm>
            <a:off x="7320987" y="2584538"/>
            <a:ext cx="563303" cy="369332"/>
          </a:xfrm>
          <a:prstGeom prst="rect">
            <a:avLst/>
          </a:prstGeom>
          <a:noFill/>
          <a:ln>
            <a:solidFill>
              <a:schemeClr val="tx1"/>
            </a:solidFill>
          </a:ln>
        </p:spPr>
        <p:txBody>
          <a:bodyPr wrap="square" rtlCol="0">
            <a:spAutoFit/>
          </a:bodyPr>
          <a:lstStyle/>
          <a:p>
            <a:r>
              <a:rPr lang="en-US" dirty="0"/>
              <a:t>12</a:t>
            </a:r>
          </a:p>
        </p:txBody>
      </p:sp>
      <p:sp>
        <p:nvSpPr>
          <p:cNvPr id="22" name="TextBox 21">
            <a:extLst>
              <a:ext uri="{FF2B5EF4-FFF2-40B4-BE49-F238E27FC236}">
                <a16:creationId xmlns:a16="http://schemas.microsoft.com/office/drawing/2014/main" id="{36B0B0E7-BF39-444D-B06B-65567E14704E}"/>
              </a:ext>
            </a:extLst>
          </p:cNvPr>
          <p:cNvSpPr txBox="1"/>
          <p:nvPr/>
        </p:nvSpPr>
        <p:spPr>
          <a:xfrm>
            <a:off x="2932252" y="2495798"/>
            <a:ext cx="1788291" cy="369332"/>
          </a:xfrm>
          <a:prstGeom prst="rect">
            <a:avLst/>
          </a:prstGeom>
          <a:noFill/>
        </p:spPr>
        <p:txBody>
          <a:bodyPr wrap="square" rtlCol="0">
            <a:spAutoFit/>
          </a:bodyPr>
          <a:lstStyle/>
          <a:p>
            <a:r>
              <a:rPr lang="en-US" dirty="0" err="1"/>
              <a:t>stack.pop</a:t>
            </a:r>
            <a:r>
              <a:rPr lang="en-US" dirty="0"/>
              <a:t>()</a:t>
            </a:r>
          </a:p>
        </p:txBody>
      </p:sp>
      <p:cxnSp>
        <p:nvCxnSpPr>
          <p:cNvPr id="23" name="Straight Connector 22">
            <a:extLst>
              <a:ext uri="{FF2B5EF4-FFF2-40B4-BE49-F238E27FC236}">
                <a16:creationId xmlns:a16="http://schemas.microsoft.com/office/drawing/2014/main" id="{B0EA4C1E-C7A7-4411-B04C-4F378D530128}"/>
              </a:ext>
            </a:extLst>
          </p:cNvPr>
          <p:cNvCxnSpPr/>
          <p:nvPr/>
        </p:nvCxnSpPr>
        <p:spPr>
          <a:xfrm>
            <a:off x="6755756" y="2955799"/>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A75170F-B9BF-4C26-9C16-CFB4255D3C3C}"/>
              </a:ext>
            </a:extLst>
          </p:cNvPr>
          <p:cNvSpPr txBox="1"/>
          <p:nvPr/>
        </p:nvSpPr>
        <p:spPr>
          <a:xfrm>
            <a:off x="2932252" y="3992871"/>
            <a:ext cx="1788291" cy="369332"/>
          </a:xfrm>
          <a:prstGeom prst="rect">
            <a:avLst/>
          </a:prstGeom>
          <a:noFill/>
        </p:spPr>
        <p:txBody>
          <a:bodyPr wrap="square" rtlCol="0">
            <a:spAutoFit/>
          </a:bodyPr>
          <a:lstStyle/>
          <a:p>
            <a:r>
              <a:rPr lang="en-US" dirty="0" err="1"/>
              <a:t>stack.pop</a:t>
            </a:r>
            <a:r>
              <a:rPr lang="en-US" dirty="0"/>
              <a:t>()</a:t>
            </a:r>
          </a:p>
        </p:txBody>
      </p:sp>
      <p:cxnSp>
        <p:nvCxnSpPr>
          <p:cNvPr id="28" name="Straight Connector 27">
            <a:extLst>
              <a:ext uri="{FF2B5EF4-FFF2-40B4-BE49-F238E27FC236}">
                <a16:creationId xmlns:a16="http://schemas.microsoft.com/office/drawing/2014/main" id="{D94CB39E-0CF2-49C1-AB86-7ACAF26ED414}"/>
              </a:ext>
            </a:extLst>
          </p:cNvPr>
          <p:cNvCxnSpPr/>
          <p:nvPr/>
        </p:nvCxnSpPr>
        <p:spPr>
          <a:xfrm>
            <a:off x="6755756" y="4452872"/>
            <a:ext cx="16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88366FD-195B-43BA-98DD-6FEAA03F2B43}"/>
              </a:ext>
            </a:extLst>
          </p:cNvPr>
          <p:cNvSpPr txBox="1"/>
          <p:nvPr/>
        </p:nvSpPr>
        <p:spPr>
          <a:xfrm>
            <a:off x="7075992" y="4098362"/>
            <a:ext cx="941406" cy="369332"/>
          </a:xfrm>
          <a:prstGeom prst="rect">
            <a:avLst/>
          </a:prstGeom>
          <a:noFill/>
        </p:spPr>
        <p:txBody>
          <a:bodyPr wrap="square" rtlCol="0">
            <a:spAutoFit/>
          </a:bodyPr>
          <a:lstStyle/>
          <a:p>
            <a:r>
              <a:rPr lang="en-US" dirty="0"/>
              <a:t>(empty)</a:t>
            </a:r>
          </a:p>
        </p:txBody>
      </p:sp>
      <p:sp>
        <p:nvSpPr>
          <p:cNvPr id="32" name="TextBox 31">
            <a:extLst>
              <a:ext uri="{FF2B5EF4-FFF2-40B4-BE49-F238E27FC236}">
                <a16:creationId xmlns:a16="http://schemas.microsoft.com/office/drawing/2014/main" id="{4BBF2C29-F837-440C-AEBE-7AE6F3043B73}"/>
              </a:ext>
            </a:extLst>
          </p:cNvPr>
          <p:cNvSpPr txBox="1"/>
          <p:nvPr/>
        </p:nvSpPr>
        <p:spPr>
          <a:xfrm>
            <a:off x="2895599" y="5322029"/>
            <a:ext cx="1788291" cy="369332"/>
          </a:xfrm>
          <a:prstGeom prst="rect">
            <a:avLst/>
          </a:prstGeom>
          <a:noFill/>
        </p:spPr>
        <p:txBody>
          <a:bodyPr wrap="square" rtlCol="0">
            <a:spAutoFit/>
          </a:bodyPr>
          <a:lstStyle/>
          <a:p>
            <a:r>
              <a:rPr lang="en-US" dirty="0" err="1"/>
              <a:t>stack.pop</a:t>
            </a:r>
            <a:r>
              <a:rPr lang="en-US" dirty="0"/>
              <a:t>()</a:t>
            </a:r>
          </a:p>
        </p:txBody>
      </p:sp>
      <p:sp>
        <p:nvSpPr>
          <p:cNvPr id="33" name="TextBox 32">
            <a:extLst>
              <a:ext uri="{FF2B5EF4-FFF2-40B4-BE49-F238E27FC236}">
                <a16:creationId xmlns:a16="http://schemas.microsoft.com/office/drawing/2014/main" id="{788F758E-716A-4C6F-B944-9F82ADF8D31E}"/>
              </a:ext>
            </a:extLst>
          </p:cNvPr>
          <p:cNvSpPr txBox="1"/>
          <p:nvPr/>
        </p:nvSpPr>
        <p:spPr>
          <a:xfrm>
            <a:off x="6364145" y="5184665"/>
            <a:ext cx="2698831" cy="923330"/>
          </a:xfrm>
          <a:prstGeom prst="rect">
            <a:avLst/>
          </a:prstGeom>
          <a:noFill/>
        </p:spPr>
        <p:txBody>
          <a:bodyPr wrap="square" rtlCol="0">
            <a:spAutoFit/>
          </a:bodyPr>
          <a:lstStyle/>
          <a:p>
            <a:r>
              <a:rPr lang="en-US" dirty="0"/>
              <a:t>Error : calling pop() on an empty stack is a runtime error.</a:t>
            </a:r>
          </a:p>
        </p:txBody>
      </p:sp>
    </p:spTree>
    <p:extLst>
      <p:ext uri="{BB962C8B-B14F-4D97-AF65-F5344CB8AC3E}">
        <p14:creationId xmlns:p14="http://schemas.microsoft.com/office/powerpoint/2010/main" val="223365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D631F-10F1-4C72-840E-325A1620A935}"/>
              </a:ext>
            </a:extLst>
          </p:cNvPr>
          <p:cNvSpPr>
            <a:spLocks noGrp="1"/>
          </p:cNvSpPr>
          <p:nvPr>
            <p:ph idx="1"/>
          </p:nvPr>
        </p:nvSpPr>
        <p:spPr>
          <a:xfrm>
            <a:off x="838200" y="1825625"/>
            <a:ext cx="10515600" cy="4073469"/>
          </a:xfrm>
        </p:spPr>
        <p:txBody>
          <a:bodyPr>
            <a:normAutofit fontScale="55000" lnSpcReduction="20000"/>
          </a:bodyPr>
          <a:lstStyle/>
          <a:p>
            <a:pPr marL="0" indent="0">
              <a:buNone/>
            </a:pP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 static void main(String[] </a:t>
            </a:r>
            <a:r>
              <a:rPr lang="en-US" b="0" dirty="0" err="1">
                <a:effectLst/>
                <a:latin typeface="Consolas" panose="020B0609020204030204" pitchFamily="49" charset="0"/>
              </a:rPr>
              <a:t>args</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 define some </a:t>
            </a:r>
            <a:r>
              <a:rPr lang="en-US" b="0" dirty="0" err="1">
                <a:effectLst/>
                <a:latin typeface="Consolas" panose="020B0609020204030204" pitchFamily="49" charset="0"/>
              </a:rPr>
              <a:t>ints</a:t>
            </a:r>
            <a:r>
              <a:rPr lang="en-US" b="0" dirty="0">
                <a:effectLst/>
                <a:latin typeface="Consolas" panose="020B0609020204030204" pitchFamily="49" charset="0"/>
              </a:rPr>
              <a:t> as data</a:t>
            </a:r>
          </a:p>
          <a:p>
            <a:pPr marL="0" indent="0">
              <a:buNone/>
            </a:pPr>
            <a:r>
              <a:rPr lang="en-US" b="0" dirty="0">
                <a:effectLst/>
                <a:latin typeface="Consolas" panose="020B0609020204030204" pitchFamily="49" charset="0"/>
              </a:rPr>
              <a:t>        int[] data = new int[]{ 23, 12, 4, -3};</a:t>
            </a:r>
          </a:p>
          <a:p>
            <a:pPr marL="0" indent="0">
              <a:buNone/>
            </a:pPr>
            <a:r>
              <a:rPr lang="en-US" b="0" dirty="0">
                <a:effectLst/>
                <a:latin typeface="Consolas" panose="020B0609020204030204" pitchFamily="49" charset="0"/>
              </a:rPr>
              <a:t>	// Create the stack object. </a:t>
            </a:r>
            <a:r>
              <a:rPr lang="en-US" dirty="0">
                <a:latin typeface="Consolas" panose="020B0609020204030204" pitchFamily="49" charset="0"/>
              </a:rPr>
              <a:t>It is initially empty.</a:t>
            </a: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        Stack&lt;Integer&gt; stack = new Stack&lt;Integer&gt;();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 Push all the data from the array onto the stack one item at a time</a:t>
            </a:r>
          </a:p>
          <a:p>
            <a:pPr marL="0" indent="0">
              <a:buNone/>
            </a:pPr>
            <a:r>
              <a:rPr lang="en-US" b="0" dirty="0">
                <a:effectLst/>
                <a:latin typeface="Consolas" panose="020B0609020204030204" pitchFamily="49" charset="0"/>
              </a:rPr>
              <a:t>        for (int d : data)</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stack.push</a:t>
            </a:r>
            <a:r>
              <a:rPr lang="en-US" b="0" dirty="0">
                <a:effectLst/>
                <a:latin typeface="Consolas" panose="020B0609020204030204" pitchFamily="49" charset="0"/>
              </a:rPr>
              <a:t>(d);</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 Print each </a:t>
            </a:r>
            <a:r>
              <a:rPr lang="en-US" dirty="0">
                <a:latin typeface="Consolas" panose="020B0609020204030204" pitchFamily="49" charset="0"/>
              </a:rPr>
              <a:t>item</a:t>
            </a:r>
            <a:r>
              <a:rPr lang="en-US" b="0" dirty="0">
                <a:effectLst/>
                <a:latin typeface="Consolas" panose="020B0609020204030204" pitchFamily="49" charset="0"/>
              </a:rPr>
              <a:t> as it is popped off the stack (in reverse order)</a:t>
            </a:r>
          </a:p>
          <a:p>
            <a:pPr marL="0" indent="0">
              <a:buNone/>
            </a:pPr>
            <a:r>
              <a:rPr lang="en-US" b="0" dirty="0">
                <a:effectLst/>
                <a:latin typeface="Consolas" panose="020B0609020204030204" pitchFamily="49" charset="0"/>
              </a:rPr>
              <a:t>        while (!</a:t>
            </a:r>
            <a:r>
              <a:rPr lang="en-US" b="0" dirty="0" err="1">
                <a:effectLst/>
                <a:latin typeface="Consolas" panose="020B0609020204030204" pitchFamily="49" charset="0"/>
              </a:rPr>
              <a:t>stack.empty</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System.out.println</a:t>
            </a:r>
            <a:r>
              <a:rPr lang="en-US" b="0" dirty="0">
                <a:effectLst/>
                <a:latin typeface="Consolas" panose="020B0609020204030204" pitchFamily="49" charset="0"/>
              </a:rPr>
              <a:t>(</a:t>
            </a:r>
            <a:r>
              <a:rPr lang="en-US" b="0" dirty="0" err="1">
                <a:effectLst/>
                <a:latin typeface="Consolas" panose="020B0609020204030204" pitchFamily="49" charset="0"/>
              </a:rPr>
              <a:t>stack.pop</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p:txBody>
      </p:sp>
      <p:sp>
        <p:nvSpPr>
          <p:cNvPr id="6" name="Title 1">
            <a:extLst>
              <a:ext uri="{FF2B5EF4-FFF2-40B4-BE49-F238E27FC236}">
                <a16:creationId xmlns:a16="http://schemas.microsoft.com/office/drawing/2014/main" id="{EE610762-4127-4624-BAE1-C0E60AC3F2C5}"/>
              </a:ext>
            </a:extLst>
          </p:cNvPr>
          <p:cNvSpPr>
            <a:spLocks noGrp="1"/>
          </p:cNvSpPr>
          <p:nvPr>
            <p:ph type="title"/>
          </p:nvPr>
        </p:nvSpPr>
        <p:spPr>
          <a:xfrm>
            <a:off x="838200" y="365125"/>
            <a:ext cx="10515600" cy="1325563"/>
          </a:xfrm>
        </p:spPr>
        <p:txBody>
          <a:bodyPr>
            <a:normAutofit/>
          </a:bodyPr>
          <a:lstStyle/>
          <a:p>
            <a:r>
              <a:rPr lang="en-US" sz="3200" dirty="0"/>
              <a:t>What are they for? One use is to reverse an array.</a:t>
            </a:r>
          </a:p>
        </p:txBody>
      </p:sp>
      <p:sp>
        <p:nvSpPr>
          <p:cNvPr id="4" name="Title 1">
            <a:extLst>
              <a:ext uri="{FF2B5EF4-FFF2-40B4-BE49-F238E27FC236}">
                <a16:creationId xmlns:a16="http://schemas.microsoft.com/office/drawing/2014/main" id="{67F8243B-0B71-4412-B55D-5FD24E6FB155}"/>
              </a:ext>
            </a:extLst>
          </p:cNvPr>
          <p:cNvSpPr txBox="1">
            <a:spLocks/>
          </p:cNvSpPr>
          <p:nvPr/>
        </p:nvSpPr>
        <p:spPr>
          <a:xfrm>
            <a:off x="907648" y="57803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Initial Array: 23, 12, 4, -3</a:t>
            </a:r>
          </a:p>
          <a:p>
            <a:r>
              <a:rPr lang="en-US" sz="3200" dirty="0"/>
              <a:t>Output : -3, 4, 12, 23. </a:t>
            </a:r>
          </a:p>
        </p:txBody>
      </p:sp>
    </p:spTree>
    <p:extLst>
      <p:ext uri="{BB962C8B-B14F-4D97-AF65-F5344CB8AC3E}">
        <p14:creationId xmlns:p14="http://schemas.microsoft.com/office/powerpoint/2010/main" val="191862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3279</TotalTime>
  <Words>2152</Words>
  <Application>Microsoft Office PowerPoint</Application>
  <PresentationFormat>Widescreen</PresentationFormat>
  <Paragraphs>344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Consolas</vt:lpstr>
      <vt:lpstr>Office Theme</vt:lpstr>
      <vt:lpstr>AP Computer Science</vt:lpstr>
      <vt:lpstr>Last Time</vt:lpstr>
      <vt:lpstr>Last Time</vt:lpstr>
      <vt:lpstr>Stacks</vt:lpstr>
      <vt:lpstr>Stacks</vt:lpstr>
      <vt:lpstr>An abstract stack of ints</vt:lpstr>
      <vt:lpstr>Java has a Stack&lt;&gt; class defined in java.util.stack that you can use.</vt:lpstr>
      <vt:lpstr>PowerPoint Presentation</vt:lpstr>
      <vt:lpstr>What are they for? One use is to reverse an array.</vt:lpstr>
      <vt:lpstr>The Java callstack </vt:lpstr>
      <vt:lpstr>Java uses a hidden stack called the Callstack to store your local variables and to pass values to and from functions. This is how Java runs your code.</vt:lpstr>
      <vt:lpstr>Java’s hidden callstack. This is how Java runs your program. </vt:lpstr>
      <vt:lpstr>Java’s hidden callstack. This is how Java runs your program. </vt:lpstr>
      <vt:lpstr>Java’s hidden callstack. This is how Java runs your program. </vt:lpstr>
      <vt:lpstr>Java’s hidden callstack. This is how Java runs your program. </vt:lpstr>
      <vt:lpstr>Problem? What happens if a function calls itself forever?</vt:lpstr>
      <vt:lpstr>Stack Overflow</vt:lpstr>
      <vt:lpstr>Stacks : a summary</vt:lpstr>
      <vt:lpstr>Java Programming Model</vt:lpstr>
      <vt:lpstr>Comments</vt:lpstr>
      <vt:lpstr>Comments</vt:lpstr>
      <vt:lpstr>Comments</vt:lpstr>
      <vt:lpstr>Comments</vt:lpstr>
      <vt:lpstr>Formal Comments</vt:lpstr>
      <vt:lpstr>Recursion Next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Scope and Object lifespan</dc:title>
  <dc:creator>Scott Johnson</dc:creator>
  <cp:lastModifiedBy>Scott Johnson</cp:lastModifiedBy>
  <cp:revision>67</cp:revision>
  <dcterms:created xsi:type="dcterms:W3CDTF">2021-02-10T23:15:58Z</dcterms:created>
  <dcterms:modified xsi:type="dcterms:W3CDTF">2021-02-26T14:00:05Z</dcterms:modified>
</cp:coreProperties>
</file>